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4619" r:id="rId2"/>
    <p:sldMasterId id="2147484647" r:id="rId3"/>
    <p:sldMasterId id="2147484673" r:id="rId4"/>
    <p:sldMasterId id="2147484687" r:id="rId5"/>
  </p:sldMasterIdLst>
  <p:notesMasterIdLst>
    <p:notesMasterId r:id="rId55"/>
  </p:notesMasterIdLst>
  <p:handoutMasterIdLst>
    <p:handoutMasterId r:id="rId56"/>
  </p:handoutMasterIdLst>
  <p:sldIdLst>
    <p:sldId id="279" r:id="rId6"/>
    <p:sldId id="860" r:id="rId7"/>
    <p:sldId id="869" r:id="rId8"/>
    <p:sldId id="870" r:id="rId9"/>
    <p:sldId id="871" r:id="rId10"/>
    <p:sldId id="872" r:id="rId11"/>
    <p:sldId id="798" r:id="rId12"/>
    <p:sldId id="942" r:id="rId13"/>
    <p:sldId id="943" r:id="rId14"/>
    <p:sldId id="944" r:id="rId15"/>
    <p:sldId id="800" r:id="rId16"/>
    <p:sldId id="945" r:id="rId17"/>
    <p:sldId id="947" r:id="rId18"/>
    <p:sldId id="946" r:id="rId19"/>
    <p:sldId id="949" r:id="rId20"/>
    <p:sldId id="950" r:id="rId21"/>
    <p:sldId id="948" r:id="rId22"/>
    <p:sldId id="941" r:id="rId23"/>
    <p:sldId id="879" r:id="rId24"/>
    <p:sldId id="880" r:id="rId25"/>
    <p:sldId id="881" r:id="rId26"/>
    <p:sldId id="882" r:id="rId27"/>
    <p:sldId id="883" r:id="rId28"/>
    <p:sldId id="884" r:id="rId29"/>
    <p:sldId id="965" r:id="rId30"/>
    <p:sldId id="966" r:id="rId31"/>
    <p:sldId id="967" r:id="rId32"/>
    <p:sldId id="968" r:id="rId33"/>
    <p:sldId id="886" r:id="rId34"/>
    <p:sldId id="958" r:id="rId35"/>
    <p:sldId id="887" r:id="rId36"/>
    <p:sldId id="969" r:id="rId37"/>
    <p:sldId id="892" r:id="rId38"/>
    <p:sldId id="970" r:id="rId39"/>
    <p:sldId id="893" r:id="rId40"/>
    <p:sldId id="894" r:id="rId41"/>
    <p:sldId id="971" r:id="rId42"/>
    <p:sldId id="972" r:id="rId43"/>
    <p:sldId id="896" r:id="rId44"/>
    <p:sldId id="897" r:id="rId45"/>
    <p:sldId id="898" r:id="rId46"/>
    <p:sldId id="899" r:id="rId47"/>
    <p:sldId id="900" r:id="rId48"/>
    <p:sldId id="901" r:id="rId49"/>
    <p:sldId id="902" r:id="rId50"/>
    <p:sldId id="903" r:id="rId51"/>
    <p:sldId id="904" r:id="rId52"/>
    <p:sldId id="973" r:id="rId53"/>
    <p:sldId id="905"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0"/>
    <p:restoredTop sz="85674"/>
  </p:normalViewPr>
  <p:slideViewPr>
    <p:cSldViewPr snapToGrid="0">
      <p:cViewPr varScale="1">
        <p:scale>
          <a:sx n="86" d="100"/>
          <a:sy n="86" d="100"/>
        </p:scale>
        <p:origin x="28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377B425-FF19-B84E-B1FA-4B80C883AC1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zh-CN" altLang="en-US"/>
          </a:p>
        </p:txBody>
      </p:sp>
      <p:sp>
        <p:nvSpPr>
          <p:cNvPr id="115715" name="Rectangle 3">
            <a:extLst>
              <a:ext uri="{FF2B5EF4-FFF2-40B4-BE49-F238E27FC236}">
                <a16:creationId xmlns:a16="http://schemas.microsoft.com/office/drawing/2014/main" id="{99DE5095-311F-9144-B4D6-D313447AEA8B}"/>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15716" name="Rectangle 4">
            <a:extLst>
              <a:ext uri="{FF2B5EF4-FFF2-40B4-BE49-F238E27FC236}">
                <a16:creationId xmlns:a16="http://schemas.microsoft.com/office/drawing/2014/main" id="{701AD10E-7EB7-9746-A390-B98A2BFAF89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15717" name="Rectangle 5">
            <a:extLst>
              <a:ext uri="{FF2B5EF4-FFF2-40B4-BE49-F238E27FC236}">
                <a16:creationId xmlns:a16="http://schemas.microsoft.com/office/drawing/2014/main" id="{E667B20C-E10E-C743-B620-EA4D1D01744D}"/>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F651116F-6870-9F49-B99A-F2E5E9D28217}"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47D535E-62CB-064A-A526-0933DE92520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zh-CN" altLang="en-US"/>
          </a:p>
        </p:txBody>
      </p:sp>
      <p:sp>
        <p:nvSpPr>
          <p:cNvPr id="106499" name="Rectangle 3">
            <a:extLst>
              <a:ext uri="{FF2B5EF4-FFF2-40B4-BE49-F238E27FC236}">
                <a16:creationId xmlns:a16="http://schemas.microsoft.com/office/drawing/2014/main" id="{4AC8FA95-06F3-414C-8D4F-3562B7DB1C8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7412" name="Rectangle 4">
            <a:extLst>
              <a:ext uri="{FF2B5EF4-FFF2-40B4-BE49-F238E27FC236}">
                <a16:creationId xmlns:a16="http://schemas.microsoft.com/office/drawing/2014/main" id="{A2E1BD87-45E5-1848-80FC-E24CEA9A4D9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7BD3960C-9B62-AC44-A065-6B4537F65AE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6502" name="Rectangle 6">
            <a:extLst>
              <a:ext uri="{FF2B5EF4-FFF2-40B4-BE49-F238E27FC236}">
                <a16:creationId xmlns:a16="http://schemas.microsoft.com/office/drawing/2014/main" id="{EFD9BDD0-C2C6-AB4D-AB1E-22C76C570B0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SimSun" panose="02010600030101010101" pitchFamily="2" charset="-122"/>
              </a:defRPr>
            </a:lvl1pPr>
          </a:lstStyle>
          <a:p>
            <a:pPr>
              <a:defRPr/>
            </a:pPr>
            <a:endParaRPr lang="en-US" altLang="zh-CN"/>
          </a:p>
        </p:txBody>
      </p:sp>
      <p:sp>
        <p:nvSpPr>
          <p:cNvPr id="106503" name="Rectangle 7">
            <a:extLst>
              <a:ext uri="{FF2B5EF4-FFF2-40B4-BE49-F238E27FC236}">
                <a16:creationId xmlns:a16="http://schemas.microsoft.com/office/drawing/2014/main" id="{1E25EB14-3D8E-8747-916B-977ACE8DDC4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D7E1F9F8-CFEF-B849-B34A-21DF3EFBC81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SimSun"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SimSun" panose="02010600030101010101" pitchFamily="2" charset="-122"/>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ilibili.com/video/BV1BE411o7Xv?from=search&amp;seid=6118887648280973961"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E461613C-75C1-AE43-9710-0D2D2A8DB447}"/>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652DD904-F86E-4C42-85A2-5658634FCED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3" name="Slide Number Placeholder 3">
            <a:extLst>
              <a:ext uri="{FF2B5EF4-FFF2-40B4-BE49-F238E27FC236}">
                <a16:creationId xmlns:a16="http://schemas.microsoft.com/office/drawing/2014/main" id="{7593DE5F-D106-0F40-ACB9-CD821C08747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fld id="{6CC88165-089E-1544-871C-3E69344B6449}" type="slidenum">
              <a:rPr lang="zh-CN" altLang="en-US">
                <a:latin typeface="Arial" panose="020B0604020202020204" pitchFamily="34" charset="0"/>
              </a:rPr>
              <a:pPr/>
              <a:t>1</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C4CC4F-0EDA-554A-AD2F-1BA65561D90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4881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25203CCB-0DBC-E94D-9B0F-CCF66B517DBB}"/>
              </a:ext>
            </a:extLst>
          </p:cNvPr>
          <p:cNvSpPr>
            <a:spLocks noGrp="1" noRot="1" noChangeAspect="1" noTextEdit="1"/>
          </p:cNvSpPr>
          <p:nvPr>
            <p:ph type="sldImg"/>
          </p:nvPr>
        </p:nvSpPr>
        <p:spPr>
          <a:ln/>
        </p:spPr>
      </p:sp>
      <p:sp>
        <p:nvSpPr>
          <p:cNvPr id="41986" name="Notes Placeholder 2">
            <a:extLst>
              <a:ext uri="{FF2B5EF4-FFF2-40B4-BE49-F238E27FC236}">
                <a16:creationId xmlns:a16="http://schemas.microsoft.com/office/drawing/2014/main" id="{EFE10846-6819-DC49-AACA-CEF2A2B7910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宋体" panose="02010600030101010101" pitchFamily="2" charset="-122"/>
                <a:hlinkClick r:id="rId3"/>
              </a:rPr>
              <a:t>https://www.bilibili.com/video/BV1BE411o7Xv?from=search&amp;seid=6118887648280973961</a:t>
            </a:r>
            <a:endParaRPr lang="en-US" altLang="en-US" dirty="0">
              <a:latin typeface="Arial" panose="020B0604020202020204" pitchFamily="34" charset="0"/>
              <a:ea typeface="宋体" panose="02010600030101010101" pitchFamily="2" charset="-122"/>
            </a:endParaRPr>
          </a:p>
        </p:txBody>
      </p:sp>
      <p:sp>
        <p:nvSpPr>
          <p:cNvPr id="4" name="Slide Number Placeholder 3">
            <a:extLst>
              <a:ext uri="{FF2B5EF4-FFF2-40B4-BE49-F238E27FC236}">
                <a16:creationId xmlns:a16="http://schemas.microsoft.com/office/drawing/2014/main" id="{E92F3644-FC77-9A41-A5E3-6E4B9AE1CDF1}"/>
              </a:ext>
            </a:extLst>
          </p:cNvPr>
          <p:cNvSpPr>
            <a:spLocks noGrp="1"/>
          </p:cNvSpPr>
          <p:nvPr>
            <p:ph type="sldNum" sz="quarter" idx="5"/>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97742D1-FF6A-104E-8122-15159B1941C9}"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492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E461613C-75C1-AE43-9710-0D2D2A8DB447}"/>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652DD904-F86E-4C42-85A2-5658634FCED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0483" name="Slide Number Placeholder 3">
            <a:extLst>
              <a:ext uri="{FF2B5EF4-FFF2-40B4-BE49-F238E27FC236}">
                <a16:creationId xmlns:a16="http://schemas.microsoft.com/office/drawing/2014/main" id="{7593DE5F-D106-0F40-ACB9-CD821C08747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CC88165-089E-1544-871C-3E69344B6449}"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138602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Arial" panose="020B0604020202020204" pitchFamily="34" charset="0"/>
                <a:ea typeface="宋体" panose="02010600030101010101" pitchFamily="2" charset="-122"/>
              </a:rPr>
              <a:t>活动安排也可以使用如下贪心：</a:t>
            </a:r>
            <a:endParaRPr lang="en-US" altLang="zh-CN" dirty="0" smtClean="0">
              <a:latin typeface="Arial" panose="020B0604020202020204" pitchFamily="34" charset="0"/>
              <a:ea typeface="宋体" panose="02010600030101010101" pitchFamily="2" charset="-122"/>
            </a:endParaRPr>
          </a:p>
          <a:p>
            <a:r>
              <a:rPr lang="en-US" altLang="zh-CN" dirty="0" smtClean="0">
                <a:latin typeface="Arial" panose="020B0604020202020204" pitchFamily="34" charset="0"/>
                <a:ea typeface="宋体" panose="02010600030101010101" pitchFamily="2" charset="-122"/>
              </a:rPr>
              <a:t>1.</a:t>
            </a:r>
            <a:r>
              <a:rPr lang="zh-CN" altLang="en-US" dirty="0" smtClean="0">
                <a:latin typeface="Arial" panose="020B0604020202020204" pitchFamily="34" charset="0"/>
                <a:ea typeface="宋体" panose="02010600030101010101" pitchFamily="2" charset="-122"/>
              </a:rPr>
              <a:t>对所有的活动计算重叠度，即遍历所有的活动，如果某两个活动有重叠，则重叠度</a:t>
            </a:r>
            <a:r>
              <a:rPr lang="en-US" altLang="zh-CN" dirty="0" smtClean="0">
                <a:latin typeface="Arial" panose="020B0604020202020204" pitchFamily="34" charset="0"/>
                <a:ea typeface="宋体" panose="02010600030101010101" pitchFamily="2" charset="-122"/>
              </a:rPr>
              <a:t>+1</a:t>
            </a:r>
          </a:p>
          <a:p>
            <a:r>
              <a:rPr lang="en-US" altLang="zh-CN" dirty="0" smtClean="0">
                <a:latin typeface="Arial" panose="020B0604020202020204" pitchFamily="34" charset="0"/>
                <a:ea typeface="宋体" panose="02010600030101010101" pitchFamily="2" charset="-122"/>
              </a:rPr>
              <a:t>2.</a:t>
            </a:r>
            <a:r>
              <a:rPr lang="zh-CN" altLang="en-US" dirty="0" smtClean="0">
                <a:latin typeface="Arial" panose="020B0604020202020204" pitchFamily="34" charset="0"/>
                <a:ea typeface="宋体" panose="02010600030101010101" pitchFamily="2" charset="-122"/>
              </a:rPr>
              <a:t>将所有的活动的重叠度按照从大到小排序</a:t>
            </a:r>
            <a:endParaRPr lang="en-US" altLang="zh-CN" dirty="0" smtClean="0">
              <a:latin typeface="Arial" panose="020B0604020202020204" pitchFamily="34" charset="0"/>
              <a:ea typeface="宋体" panose="02010600030101010101" pitchFamily="2" charset="-122"/>
            </a:endParaRPr>
          </a:p>
          <a:p>
            <a:r>
              <a:rPr lang="en-US" altLang="zh-CN" dirty="0" smtClean="0">
                <a:latin typeface="Arial" panose="020B0604020202020204" pitchFamily="34" charset="0"/>
                <a:ea typeface="宋体" panose="02010600030101010101" pitchFamily="2" charset="-122"/>
              </a:rPr>
              <a:t>3.</a:t>
            </a:r>
            <a:r>
              <a:rPr lang="zh-CN" altLang="en-US" dirty="0" smtClean="0">
                <a:latin typeface="Arial" panose="020B0604020202020204" pitchFamily="34" charset="0"/>
                <a:ea typeface="宋体" panose="02010600030101010101" pitchFamily="2" charset="-122"/>
              </a:rPr>
              <a:t>删除第一个活动，并将所有其他的活动和这个活动有重叠的重叠度都</a:t>
            </a:r>
            <a:r>
              <a:rPr lang="en-US" altLang="zh-CN" dirty="0" smtClean="0">
                <a:latin typeface="Arial" panose="020B0604020202020204" pitchFamily="34" charset="0"/>
                <a:ea typeface="宋体" panose="02010600030101010101" pitchFamily="2" charset="-122"/>
              </a:rPr>
              <a:t>-1</a:t>
            </a:r>
            <a:r>
              <a:rPr lang="zh-CN" altLang="en-US" dirty="0" smtClean="0">
                <a:latin typeface="Arial" panose="020B0604020202020204" pitchFamily="34" charset="0"/>
                <a:ea typeface="宋体" panose="02010600030101010101" pitchFamily="2" charset="-122"/>
              </a:rPr>
              <a:t>，排序剩余的活动</a:t>
            </a:r>
            <a:endParaRPr lang="en-US" altLang="zh-CN" dirty="0" smtClean="0">
              <a:latin typeface="Arial" panose="020B0604020202020204" pitchFamily="34" charset="0"/>
              <a:ea typeface="宋体" panose="02010600030101010101" pitchFamily="2" charset="-122"/>
            </a:endParaRPr>
          </a:p>
          <a:p>
            <a:r>
              <a:rPr lang="en-US" altLang="zh-CN" dirty="0" smtClean="0">
                <a:latin typeface="Arial" panose="020B0604020202020204" pitchFamily="34" charset="0"/>
                <a:ea typeface="宋体" panose="02010600030101010101" pitchFamily="2" charset="-122"/>
              </a:rPr>
              <a:t>4</a:t>
            </a:r>
            <a:r>
              <a:rPr lang="zh-CN" altLang="en-US" dirty="0" smtClean="0">
                <a:latin typeface="Arial" panose="020B0604020202020204" pitchFamily="34" charset="0"/>
                <a:ea typeface="宋体" panose="02010600030101010101" pitchFamily="2" charset="-122"/>
              </a:rPr>
              <a:t>。重复以上步骤</a:t>
            </a:r>
            <a:endParaRPr lang="en-US" altLang="zh-CN" dirty="0" smtClean="0">
              <a:latin typeface="Arial" panose="020B0604020202020204" pitchFamily="34" charset="0"/>
              <a:ea typeface="宋体" panose="02010600030101010101" pitchFamily="2" charset="-122"/>
            </a:endParaRPr>
          </a:p>
          <a:p>
            <a:r>
              <a:rPr lang="zh-CN" altLang="en-US" dirty="0" smtClean="0">
                <a:latin typeface="Arial" panose="020B0604020202020204" pitchFamily="34" charset="0"/>
                <a:ea typeface="宋体" panose="02010600030101010101" pitchFamily="2" charset="-122"/>
              </a:rPr>
              <a:t>以上算法的原理是没有重叠的活动集合起重叠度为</a:t>
            </a:r>
            <a:r>
              <a:rPr lang="en-US" altLang="zh-CN" dirty="0" smtClean="0">
                <a:latin typeface="Arial" panose="020B0604020202020204" pitchFamily="34" charset="0"/>
                <a:ea typeface="宋体" panose="02010600030101010101" pitchFamily="2" charset="-122"/>
              </a:rPr>
              <a:t>0</a:t>
            </a:r>
            <a:r>
              <a:rPr lang="zh-CN" altLang="en-US" dirty="0" smtClean="0">
                <a:latin typeface="Arial" panose="020B0604020202020204" pitchFamily="34" charset="0"/>
                <a:ea typeface="宋体" panose="02010600030101010101" pitchFamily="2" charset="-122"/>
              </a:rPr>
              <a:t>，而每次删除最大的重叠度活动，其最快到达</a:t>
            </a:r>
            <a:r>
              <a:rPr lang="en-US" altLang="zh-CN" dirty="0" smtClean="0">
                <a:latin typeface="Arial" panose="020B0604020202020204" pitchFamily="34" charset="0"/>
                <a:ea typeface="宋体" panose="02010600030101010101" pitchFamily="2" charset="-122"/>
              </a:rPr>
              <a:t>0</a:t>
            </a:r>
            <a:endParaRPr lang="zh-CN" altLang="en-US" dirty="0" smtClean="0">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C4CC4F-0EDA-554A-AD2F-1BA65561D909}"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2914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FC8D351A-0FEF-BE4C-821B-6615CF975FB7}"/>
              </a:ext>
            </a:extLst>
          </p:cNvPr>
          <p:cNvSpPr>
            <a:spLocks noGrp="1" noRot="1" noChangeAspect="1" noTextEdit="1"/>
          </p:cNvSpPr>
          <p:nvPr>
            <p:ph type="sldImg"/>
          </p:nvPr>
        </p:nvSpPr>
        <p:spPr>
          <a:ln/>
        </p:spPr>
      </p:sp>
      <p:sp>
        <p:nvSpPr>
          <p:cNvPr id="34818" name="备注占位符 2">
            <a:extLst>
              <a:ext uri="{FF2B5EF4-FFF2-40B4-BE49-F238E27FC236}">
                <a16:creationId xmlns:a16="http://schemas.microsoft.com/office/drawing/2014/main" id="{A3B7A4A6-93DB-4C4B-8646-19EEE9498F9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如果贪婪选择得出的子活动属于最大兼容子集，那么可以得出贪婪选择具有全局最优解</a:t>
            </a:r>
          </a:p>
        </p:txBody>
      </p:sp>
      <p:sp>
        <p:nvSpPr>
          <p:cNvPr id="34819" name="幻灯片编号占位符 3">
            <a:extLst>
              <a:ext uri="{FF2B5EF4-FFF2-40B4-BE49-F238E27FC236}">
                <a16:creationId xmlns:a16="http://schemas.microsoft.com/office/drawing/2014/main" id="{CA6A2E7C-C41A-E54C-BE28-95FA2269193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355B0C-A808-DA4C-B2C5-C0D84171A59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04125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FC8D351A-0FEF-BE4C-821B-6615CF975FB7}"/>
              </a:ext>
            </a:extLst>
          </p:cNvPr>
          <p:cNvSpPr>
            <a:spLocks noGrp="1" noRot="1" noChangeAspect="1" noTextEdit="1"/>
          </p:cNvSpPr>
          <p:nvPr>
            <p:ph type="sldImg"/>
          </p:nvPr>
        </p:nvSpPr>
        <p:spPr>
          <a:ln/>
        </p:spPr>
      </p:sp>
      <p:sp>
        <p:nvSpPr>
          <p:cNvPr id="34818" name="备注占位符 2">
            <a:extLst>
              <a:ext uri="{FF2B5EF4-FFF2-40B4-BE49-F238E27FC236}">
                <a16:creationId xmlns:a16="http://schemas.microsoft.com/office/drawing/2014/main" id="{A3B7A4A6-93DB-4C4B-8646-19EEE9498F9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如果贪婪选择得出的子活动属于最大兼容子集，那么可以得出贪婪选择具有全局最优解</a:t>
            </a:r>
          </a:p>
        </p:txBody>
      </p:sp>
      <p:sp>
        <p:nvSpPr>
          <p:cNvPr id="34819" name="幻灯片编号占位符 3">
            <a:extLst>
              <a:ext uri="{FF2B5EF4-FFF2-40B4-BE49-F238E27FC236}">
                <a16:creationId xmlns:a16="http://schemas.microsoft.com/office/drawing/2014/main" id="{CA6A2E7C-C41A-E54C-BE28-95FA2269193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355B0C-A808-DA4C-B2C5-C0D84171A59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2988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FC8D351A-0FEF-BE4C-821B-6615CF975FB7}"/>
              </a:ext>
            </a:extLst>
          </p:cNvPr>
          <p:cNvSpPr>
            <a:spLocks noGrp="1" noRot="1" noChangeAspect="1" noTextEdit="1"/>
          </p:cNvSpPr>
          <p:nvPr>
            <p:ph type="sldImg"/>
          </p:nvPr>
        </p:nvSpPr>
        <p:spPr>
          <a:ln/>
        </p:spPr>
      </p:sp>
      <p:sp>
        <p:nvSpPr>
          <p:cNvPr id="34818" name="备注占位符 2">
            <a:extLst>
              <a:ext uri="{FF2B5EF4-FFF2-40B4-BE49-F238E27FC236}">
                <a16:creationId xmlns:a16="http://schemas.microsoft.com/office/drawing/2014/main" id="{A3B7A4A6-93DB-4C4B-8646-19EEE9498F9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如果贪婪选择得出的子活动属于最大兼容子集，那么可以得出贪婪选择具有全局最优解</a:t>
            </a:r>
          </a:p>
        </p:txBody>
      </p:sp>
      <p:sp>
        <p:nvSpPr>
          <p:cNvPr id="34819" name="幻灯片编号占位符 3">
            <a:extLst>
              <a:ext uri="{FF2B5EF4-FFF2-40B4-BE49-F238E27FC236}">
                <a16:creationId xmlns:a16="http://schemas.microsoft.com/office/drawing/2014/main" id="{CA6A2E7C-C41A-E54C-BE28-95FA2269193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355B0C-A808-DA4C-B2C5-C0D84171A59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9786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FC8D351A-0FEF-BE4C-821B-6615CF975FB7}"/>
              </a:ext>
            </a:extLst>
          </p:cNvPr>
          <p:cNvSpPr>
            <a:spLocks noGrp="1" noRot="1" noChangeAspect="1" noTextEdit="1"/>
          </p:cNvSpPr>
          <p:nvPr>
            <p:ph type="sldImg"/>
          </p:nvPr>
        </p:nvSpPr>
        <p:spPr>
          <a:ln/>
        </p:spPr>
      </p:sp>
      <p:sp>
        <p:nvSpPr>
          <p:cNvPr id="34818" name="备注占位符 2">
            <a:extLst>
              <a:ext uri="{FF2B5EF4-FFF2-40B4-BE49-F238E27FC236}">
                <a16:creationId xmlns:a16="http://schemas.microsoft.com/office/drawing/2014/main" id="{A3B7A4A6-93DB-4C4B-8646-19EEE9498F9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ea typeface="宋体" panose="02010600030101010101" pitchFamily="2" charset="-122"/>
              </a:rPr>
              <a:t>如果贪婪选择得出的子活动属于最大兼容子集，那么可以得出贪婪选择具有全局最优解</a:t>
            </a:r>
          </a:p>
        </p:txBody>
      </p:sp>
      <p:sp>
        <p:nvSpPr>
          <p:cNvPr id="34819" name="幻灯片编号占位符 3">
            <a:extLst>
              <a:ext uri="{FF2B5EF4-FFF2-40B4-BE49-F238E27FC236}">
                <a16:creationId xmlns:a16="http://schemas.microsoft.com/office/drawing/2014/main" id="{CA6A2E7C-C41A-E54C-BE28-95FA2269193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355B0C-A808-DA4C-B2C5-C0D84171A59B}"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18444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CE7E9A4D-F216-CF47-8F9F-0E9B00C771B5}"/>
              </a:ext>
            </a:extLst>
          </p:cNvPr>
          <p:cNvSpPr>
            <a:spLocks noGrp="1" noRot="1" noChangeAspect="1" noTextEdit="1"/>
          </p:cNvSpPr>
          <p:nvPr>
            <p:ph type="sldImg"/>
          </p:nvPr>
        </p:nvSpPr>
        <p:spPr>
          <a:ln/>
        </p:spPr>
      </p:sp>
      <p:sp>
        <p:nvSpPr>
          <p:cNvPr id="36866" name="Notes Placeholder 2">
            <a:extLst>
              <a:ext uri="{FF2B5EF4-FFF2-40B4-BE49-F238E27FC236}">
                <a16:creationId xmlns:a16="http://schemas.microsoft.com/office/drawing/2014/main" id="{AD208B7F-EDE6-9043-8725-752F6A2ADD2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初始调用时 </a:t>
            </a:r>
            <a:r>
              <a:rPr lang="en-US" altLang="zh-CN" dirty="0" err="1">
                <a:latin typeface="Arial" panose="020B0604020202020204" pitchFamily="34" charset="0"/>
                <a:ea typeface="宋体" panose="02010600030101010101" pitchFamily="2" charset="-122"/>
              </a:rPr>
              <a:t>i</a:t>
            </a:r>
            <a:r>
              <a:rPr lang="en-US" altLang="zh-CN" dirty="0">
                <a:latin typeface="Arial" panose="020B0604020202020204" pitchFamily="34" charset="0"/>
                <a:ea typeface="宋体" panose="02010600030101010101" pitchFamily="2" charset="-122"/>
              </a:rPr>
              <a:t> = 0, </a:t>
            </a:r>
            <a:r>
              <a:rPr lang="zh-CN" altLang="en-US" dirty="0">
                <a:latin typeface="Arial" panose="020B0604020202020204" pitchFamily="34" charset="0"/>
                <a:ea typeface="宋体" panose="02010600030101010101" pitchFamily="2" charset="-122"/>
              </a:rPr>
              <a:t>所以</a:t>
            </a:r>
            <a:r>
              <a:rPr lang="en-US" altLang="zh-CN" dirty="0">
                <a:latin typeface="Arial" panose="020B0604020202020204" pitchFamily="34" charset="0"/>
                <a:ea typeface="宋体" panose="02010600030101010101" pitchFamily="2" charset="-122"/>
              </a:rPr>
              <a:t>a(1)</a:t>
            </a:r>
            <a:r>
              <a:rPr lang="zh-CN" altLang="en-US" dirty="0">
                <a:latin typeface="Arial" panose="020B0604020202020204" pitchFamily="34" charset="0"/>
                <a:ea typeface="宋体" panose="02010600030101010101" pitchFamily="2" charset="-122"/>
              </a:rPr>
              <a:t>是必选的</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注意</a:t>
            </a:r>
            <a:r>
              <a:rPr lang="en-US" altLang="zh-CN" dirty="0">
                <a:latin typeface="Arial" panose="020B0604020202020204" pitchFamily="34" charset="0"/>
                <a:ea typeface="宋体" panose="02010600030101010101" pitchFamily="2" charset="-122"/>
              </a:rPr>
              <a:t>:</a:t>
            </a:r>
            <a:r>
              <a:rPr lang="zh-CN" altLang="en-US" dirty="0">
                <a:latin typeface="Arial" panose="020B0604020202020204" pitchFamily="34" charset="0"/>
                <a:ea typeface="宋体" panose="02010600030101010101" pitchFamily="2" charset="-122"/>
              </a:rPr>
              <a:t>活动编号已经按结束时间排序</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跳过和活动</a:t>
            </a:r>
            <a:r>
              <a:rPr lang="en-US" altLang="zh-CN" dirty="0">
                <a:latin typeface="Arial" panose="020B0604020202020204" pitchFamily="34" charset="0"/>
                <a:ea typeface="宋体" panose="02010600030101010101" pitchFamily="2" charset="-122"/>
              </a:rPr>
              <a:t>I</a:t>
            </a:r>
            <a:r>
              <a:rPr lang="zh-CN" altLang="en-US" dirty="0">
                <a:latin typeface="Arial" panose="020B0604020202020204" pitchFamily="34" charset="0"/>
                <a:ea typeface="宋体" panose="02010600030101010101" pitchFamily="2" charset="-122"/>
              </a:rPr>
              <a:t> 冲突的活动</a:t>
            </a:r>
            <a:endParaRPr lang="en-US" altLang="en-US" dirty="0">
              <a:latin typeface="Arial" panose="020B0604020202020204" pitchFamily="34" charset="0"/>
              <a:ea typeface="宋体" panose="02010600030101010101" pitchFamily="2" charset="-122"/>
            </a:endParaRPr>
          </a:p>
        </p:txBody>
      </p:sp>
      <p:sp>
        <p:nvSpPr>
          <p:cNvPr id="4" name="Slide Number Placeholder 3">
            <a:extLst>
              <a:ext uri="{FF2B5EF4-FFF2-40B4-BE49-F238E27FC236}">
                <a16:creationId xmlns:a16="http://schemas.microsoft.com/office/drawing/2014/main" id="{496D7BFC-F52D-C648-BDB1-403FECE2C74F}"/>
              </a:ext>
            </a:extLst>
          </p:cNvPr>
          <p:cNvSpPr>
            <a:spLocks noGrp="1"/>
          </p:cNvSpPr>
          <p:nvPr>
            <p:ph type="sldNum" sz="quarter" idx="5"/>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2644DAF-D285-CD4C-A1EA-81010A3744A0}"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3734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FE26703A-93BE-C24E-A296-CFDA2C5221BD}"/>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A768E9F5-3E20-394C-97BA-CA2F98318C7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7651" name="Slide Number Placeholder 3">
            <a:extLst>
              <a:ext uri="{FF2B5EF4-FFF2-40B4-BE49-F238E27FC236}">
                <a16:creationId xmlns:a16="http://schemas.microsoft.com/office/drawing/2014/main" id="{A00B4D00-2B02-594B-9148-E45640F3CB5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E0255D8-DFCF-0740-A9A7-E62821004EA4}" type="slidenum">
              <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p14="http://schemas.microsoft.com/office/powerpoint/2010/main" val="997192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5850E68-E163-3448-9096-0E289BA1222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B4CBFAE-0A2E-2440-A2F3-8D044F43C4A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862EFDED-1CEA-3745-A241-0773F05145CC}"/>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sp>
            <p:nvSpPr>
              <p:cNvPr id="13" name="Rectangle 5">
                <a:extLst>
                  <a:ext uri="{FF2B5EF4-FFF2-40B4-BE49-F238E27FC236}">
                    <a16:creationId xmlns:a16="http://schemas.microsoft.com/office/drawing/2014/main" id="{E7F85F99-7C6B-E447-A7D9-55B9DAE0CB4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grpSp>
        <p:grpSp>
          <p:nvGrpSpPr>
            <p:cNvPr id="6" name="Group 6">
              <a:extLst>
                <a:ext uri="{FF2B5EF4-FFF2-40B4-BE49-F238E27FC236}">
                  <a16:creationId xmlns:a16="http://schemas.microsoft.com/office/drawing/2014/main" id="{392041F0-3CEB-5045-86A4-C50098D69E33}"/>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2A44425F-8570-C14B-A6B1-2C126BB39C15}"/>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sp>
            <p:nvSpPr>
              <p:cNvPr id="11" name="Rectangle 8">
                <a:extLst>
                  <a:ext uri="{FF2B5EF4-FFF2-40B4-BE49-F238E27FC236}">
                    <a16:creationId xmlns:a16="http://schemas.microsoft.com/office/drawing/2014/main" id="{C7148219-7763-4E49-BB4E-0FBC133013B4}"/>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grpSp>
        <p:sp>
          <p:nvSpPr>
            <p:cNvPr id="7" name="Rectangle 9">
              <a:extLst>
                <a:ext uri="{FF2B5EF4-FFF2-40B4-BE49-F238E27FC236}">
                  <a16:creationId xmlns:a16="http://schemas.microsoft.com/office/drawing/2014/main" id="{CDC3B6D6-BE1E-D347-A75A-A40A03BF0E6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sp>
          <p:nvSpPr>
            <p:cNvPr id="8" name="Rectangle 10">
              <a:extLst>
                <a:ext uri="{FF2B5EF4-FFF2-40B4-BE49-F238E27FC236}">
                  <a16:creationId xmlns:a16="http://schemas.microsoft.com/office/drawing/2014/main" id="{06323FFE-F7F2-3849-9E5E-58B56F48BF4A}"/>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sp>
          <p:nvSpPr>
            <p:cNvPr id="9" name="Rectangle 11">
              <a:extLst>
                <a:ext uri="{FF2B5EF4-FFF2-40B4-BE49-F238E27FC236}">
                  <a16:creationId xmlns:a16="http://schemas.microsoft.com/office/drawing/2014/main" id="{9C042121-B889-2A4C-8202-BDEAF8A24AC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eaLnBrk="1" hangingPunct="1">
                <a:defRPr/>
              </a:pPr>
              <a:endParaRPr lang="zh-CN" altLang="en-US"/>
            </a:p>
          </p:txBody>
        </p:sp>
      </p:grpSp>
      <p:pic>
        <p:nvPicPr>
          <p:cNvPr id="14" name="Picture 17" descr="index_03">
            <a:extLst>
              <a:ext uri="{FF2B5EF4-FFF2-40B4-BE49-F238E27FC236}">
                <a16:creationId xmlns:a16="http://schemas.microsoft.com/office/drawing/2014/main" id="{9BC62634-6F47-CB42-9F2D-65F326C303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Date Placeholder 14">
            <a:extLst>
              <a:ext uri="{FF2B5EF4-FFF2-40B4-BE49-F238E27FC236}">
                <a16:creationId xmlns:a16="http://schemas.microsoft.com/office/drawing/2014/main" id="{AB0E0B24-1CD4-6544-85AA-593465E68156}"/>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C2F99642-A703-7A41-8EB7-45E480B7A155}" type="datetime1">
              <a:rPr lang="en-US" altLang="zh-CN" smtClean="0"/>
              <a:t>10/30/2022</a:t>
            </a:fld>
            <a:endParaRPr lang="en-US" altLang="zh-CN"/>
          </a:p>
        </p:txBody>
      </p:sp>
      <p:sp>
        <p:nvSpPr>
          <p:cNvPr id="16" name="Rectangle 16">
            <a:extLst>
              <a:ext uri="{FF2B5EF4-FFF2-40B4-BE49-F238E27FC236}">
                <a16:creationId xmlns:a16="http://schemas.microsoft.com/office/drawing/2014/main" id="{888A6417-4E51-5445-9557-341520FE19DC}"/>
              </a:ext>
            </a:extLst>
          </p:cNvPr>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A6AF1753-BBFF-CC47-A60F-D8143EF2BDE3}" type="slidenum">
              <a:rPr lang="zh-CN" altLang="en-US"/>
              <a:pPr/>
              <a:t>‹#›</a:t>
            </a:fld>
            <a:endParaRPr lang="en-US" altLang="zh-CN"/>
          </a:p>
        </p:txBody>
      </p:sp>
    </p:spTree>
    <p:extLst>
      <p:ext uri="{BB962C8B-B14F-4D97-AF65-F5344CB8AC3E}">
        <p14:creationId xmlns:p14="http://schemas.microsoft.com/office/powerpoint/2010/main" val="522125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8E3E2C5D-9E8F-E94E-A3F5-063167962594}"/>
              </a:ext>
            </a:extLst>
          </p:cNvPr>
          <p:cNvSpPr>
            <a:spLocks noGrp="1" noChangeArrowheads="1"/>
          </p:cNvSpPr>
          <p:nvPr>
            <p:ph type="dt" sz="half" idx="10"/>
          </p:nvPr>
        </p:nvSpPr>
        <p:spPr>
          <a:ln/>
        </p:spPr>
        <p:txBody>
          <a:bodyPr/>
          <a:lstStyle>
            <a:lvl1pPr>
              <a:defRPr/>
            </a:lvl1pPr>
          </a:lstStyle>
          <a:p>
            <a:pPr>
              <a:defRPr/>
            </a:pPr>
            <a:fld id="{B4FE48FF-C98F-6245-B531-4B0AC61EA5B4}" type="datetime1">
              <a:rPr lang="en-US" altLang="zh-CN" smtClean="0"/>
              <a:t>10/30/2022</a:t>
            </a:fld>
            <a:endParaRPr lang="en-US" altLang="zh-CN"/>
          </a:p>
        </p:txBody>
      </p:sp>
      <p:sp>
        <p:nvSpPr>
          <p:cNvPr id="5" name="Rectangle 13">
            <a:extLst>
              <a:ext uri="{FF2B5EF4-FFF2-40B4-BE49-F238E27FC236}">
                <a16:creationId xmlns:a16="http://schemas.microsoft.com/office/drawing/2014/main" id="{25F64D01-A2A0-DD4C-8732-E37594D00758}"/>
              </a:ext>
            </a:extLst>
          </p:cNvPr>
          <p:cNvSpPr>
            <a:spLocks noGrp="1" noChangeArrowheads="1"/>
          </p:cNvSpPr>
          <p:nvPr>
            <p:ph type="sldNum" sz="quarter" idx="11"/>
          </p:nvPr>
        </p:nvSpPr>
        <p:spPr>
          <a:ln/>
        </p:spPr>
        <p:txBody>
          <a:bodyPr/>
          <a:lstStyle>
            <a:lvl1pPr>
              <a:defRPr/>
            </a:lvl1pPr>
          </a:lstStyle>
          <a:p>
            <a:fld id="{6D046C18-10AC-444F-AAD6-1C6B978D2C28}" type="slidenum">
              <a:rPr lang="zh-CN" altLang="en-US"/>
              <a:pPr/>
              <a:t>‹#›</a:t>
            </a:fld>
            <a:endParaRPr lang="en-US" altLang="zh-CN"/>
          </a:p>
        </p:txBody>
      </p:sp>
    </p:spTree>
    <p:extLst>
      <p:ext uri="{BB962C8B-B14F-4D97-AF65-F5344CB8AC3E}">
        <p14:creationId xmlns:p14="http://schemas.microsoft.com/office/powerpoint/2010/main" val="88973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3F099CDC-4780-3549-9D23-3939B10E6707}"/>
              </a:ext>
            </a:extLst>
          </p:cNvPr>
          <p:cNvSpPr>
            <a:spLocks noGrp="1" noChangeArrowheads="1"/>
          </p:cNvSpPr>
          <p:nvPr>
            <p:ph type="dt" sz="half" idx="10"/>
          </p:nvPr>
        </p:nvSpPr>
        <p:spPr>
          <a:ln/>
        </p:spPr>
        <p:txBody>
          <a:bodyPr/>
          <a:lstStyle>
            <a:lvl1pPr>
              <a:defRPr/>
            </a:lvl1pPr>
          </a:lstStyle>
          <a:p>
            <a:pPr>
              <a:defRPr/>
            </a:pPr>
            <a:fld id="{D1980F71-6F73-C94A-9669-DDC8270E90CF}" type="datetime1">
              <a:rPr lang="en-US" altLang="zh-CN" smtClean="0"/>
              <a:t>10/30/2022</a:t>
            </a:fld>
            <a:endParaRPr lang="en-US" altLang="zh-CN"/>
          </a:p>
        </p:txBody>
      </p:sp>
      <p:sp>
        <p:nvSpPr>
          <p:cNvPr id="5" name="Rectangle 13">
            <a:extLst>
              <a:ext uri="{FF2B5EF4-FFF2-40B4-BE49-F238E27FC236}">
                <a16:creationId xmlns:a16="http://schemas.microsoft.com/office/drawing/2014/main" id="{3013F4A3-AF7A-3542-B117-20B820F869B2}"/>
              </a:ext>
            </a:extLst>
          </p:cNvPr>
          <p:cNvSpPr>
            <a:spLocks noGrp="1" noChangeArrowheads="1"/>
          </p:cNvSpPr>
          <p:nvPr>
            <p:ph type="sldNum" sz="quarter" idx="11"/>
          </p:nvPr>
        </p:nvSpPr>
        <p:spPr>
          <a:ln/>
        </p:spPr>
        <p:txBody>
          <a:bodyPr/>
          <a:lstStyle>
            <a:lvl1pPr>
              <a:defRPr/>
            </a:lvl1pPr>
          </a:lstStyle>
          <a:p>
            <a:fld id="{53C15936-62A3-E243-9B38-4C9B90D5E461}" type="slidenum">
              <a:rPr lang="zh-CN" altLang="en-US"/>
              <a:pPr/>
              <a:t>‹#›</a:t>
            </a:fld>
            <a:endParaRPr lang="en-US" altLang="zh-CN"/>
          </a:p>
        </p:txBody>
      </p:sp>
    </p:spTree>
    <p:extLst>
      <p:ext uri="{BB962C8B-B14F-4D97-AF65-F5344CB8AC3E}">
        <p14:creationId xmlns:p14="http://schemas.microsoft.com/office/powerpoint/2010/main" val="321389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40BC48C9-C25B-4D41-8AC4-03D997C47049}"/>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13" name="Rectangle 5">
                <a:extLst>
                  <a:ext uri="{FF2B5EF4-FFF2-40B4-BE49-F238E27FC236}">
                    <a16:creationId xmlns:a16="http://schemas.microsoft.com/office/drawing/2014/main" id="{2E3F5B6F-E961-6F45-8F2B-528A17F8196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871ADE34-EB2E-3B49-917C-26EBA57F97B3}"/>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11" name="Rectangle 8">
                <a:extLst>
                  <a:ext uri="{FF2B5EF4-FFF2-40B4-BE49-F238E27FC236}">
                    <a16:creationId xmlns:a16="http://schemas.microsoft.com/office/drawing/2014/main" id="{2BF2F7A2-3DD5-FF42-ABF8-0E4E964D9682}"/>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sp>
          <p:nvSpPr>
            <p:cNvPr id="7" name="Rectangle 9">
              <a:extLst>
                <a:ext uri="{FF2B5EF4-FFF2-40B4-BE49-F238E27FC236}">
                  <a16:creationId xmlns:a16="http://schemas.microsoft.com/office/drawing/2014/main" id="{C979FAAF-31C2-DB4C-8158-A50CA0EC359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8" name="Rectangle 10">
              <a:extLst>
                <a:ext uri="{FF2B5EF4-FFF2-40B4-BE49-F238E27FC236}">
                  <a16:creationId xmlns:a16="http://schemas.microsoft.com/office/drawing/2014/main" id="{62A6D5F9-C5AB-1C4F-A294-FED64BA841A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9" name="Rectangle 11">
              <a:extLst>
                <a:ext uri="{FF2B5EF4-FFF2-40B4-BE49-F238E27FC236}">
                  <a16:creationId xmlns:a16="http://schemas.microsoft.com/office/drawing/2014/main" id="{DDEBEBA5-EB6E-CC46-9130-47770AA513A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pic>
        <p:nvPicPr>
          <p:cNvPr id="14" name="Picture 17" descr="index_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Rectangle 14">
            <a:extLst>
              <a:ext uri="{FF2B5EF4-FFF2-40B4-BE49-F238E27FC236}">
                <a16:creationId xmlns:a16="http://schemas.microsoft.com/office/drawing/2014/main" id="{9388CECD-552F-5F49-A087-DD9363B0AA83}"/>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85F3941-2971-4C21-AEF1-625A54BD4011}" type="datetime1">
              <a:rPr kumimoji="0" lang="zh-CN" altLang="en-US" sz="1400" b="0" i="0" u="none" strike="noStrike" kern="1200" cap="none" spc="0" normalizeH="0" baseline="0" noProof="0">
                <a:ln>
                  <a:noFill/>
                </a:ln>
                <a:solidFill>
                  <a:srgbClr val="1C1C1C"/>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1C1C1C"/>
              </a:solidFill>
              <a:effectLst/>
              <a:uLnTx/>
              <a:uFillTx/>
              <a:latin typeface="Tahoma" charset="0"/>
              <a:ea typeface="宋体" charset="-122"/>
            </a:endParaRPr>
          </a:p>
        </p:txBody>
      </p:sp>
      <p:sp>
        <p:nvSpPr>
          <p:cNvPr id="16" name="Rectangle 16">
            <a:extLst>
              <a:ext uri="{FF2B5EF4-FFF2-40B4-BE49-F238E27FC236}">
                <a16:creationId xmlns:a16="http://schemas.microsoft.com/office/drawing/2014/main" id="{4B7EF3D5-C191-8A46-ABB0-62CA4C8D0095}"/>
              </a:ext>
            </a:extLst>
          </p:cNvPr>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CDE4345-2E4C-488F-9485-E8645A660E33}" type="slidenum">
              <a:rPr kumimoji="0" lang="zh-CN" altLang="en-US" sz="1400" b="0" i="0" u="none" strike="noStrike" kern="1200" cap="none" spc="0" normalizeH="0" baseline="0" noProof="0">
                <a:ln>
                  <a:noFill/>
                </a:ln>
                <a:solidFill>
                  <a:srgbClr val="1C1C1C"/>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1C1C1C"/>
              </a:solidFill>
              <a:effectLst/>
              <a:uLnTx/>
              <a:uFillTx/>
              <a:latin typeface="Tahoma" charset="0"/>
              <a:ea typeface="宋体" charset="-122"/>
            </a:endParaRPr>
          </a:p>
        </p:txBody>
      </p:sp>
    </p:spTree>
    <p:extLst>
      <p:ext uri="{BB962C8B-B14F-4D97-AF65-F5344CB8AC3E}">
        <p14:creationId xmlns:p14="http://schemas.microsoft.com/office/powerpoint/2010/main" val="50237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41141E3-FBAE-4AA1-B827-934826492588}"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CBBA985-F417-4A0B-857E-E3B13E46C0A3}"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9904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7A5A191-94F3-467A-BE04-01312D36D905}"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FB27C15-A1FC-41E2-93B6-37E11D50FDC5}"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474017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2FCF086F-2812-EB43-AB50-C5B41B1927D2}"/>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02FFC26-6A71-40AC-A009-DDE0801BA425}"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2">
            <a:extLst>
              <a:ext uri="{FF2B5EF4-FFF2-40B4-BE49-F238E27FC236}">
                <a16:creationId xmlns:a16="http://schemas.microsoft.com/office/drawing/2014/main" id="{1DC06172-A6FF-074C-96B2-D3040B6E3B3A}"/>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Rectangle 13">
            <a:extLst>
              <a:ext uri="{FF2B5EF4-FFF2-40B4-BE49-F238E27FC236}">
                <a16:creationId xmlns:a16="http://schemas.microsoft.com/office/drawing/2014/main" id="{39B3786F-5FBA-364B-800B-7010B5B76AAF}"/>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9AF79F-D4C6-490F-9A51-00A6776F476C}"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2476137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C9305833-3096-9943-88AB-26267FC6739A}"/>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A595CB1-04E8-4BC6-AA42-BE97D8439A32}"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8" name="Rectangle 12">
            <a:extLst>
              <a:ext uri="{FF2B5EF4-FFF2-40B4-BE49-F238E27FC236}">
                <a16:creationId xmlns:a16="http://schemas.microsoft.com/office/drawing/2014/main" id="{7D0CF442-C619-D044-829E-34EFF418D03D}"/>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 name="Rectangle 13">
            <a:extLst>
              <a:ext uri="{FF2B5EF4-FFF2-40B4-BE49-F238E27FC236}">
                <a16:creationId xmlns:a16="http://schemas.microsoft.com/office/drawing/2014/main" id="{854F2C23-E75E-3943-B059-773581E73301}"/>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BC8B6BB-CA97-4E31-9440-C2348DD54FE9}"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576086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ED596EAD-84AB-7645-8052-D9C246BB6B2F}"/>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974D188-D7A0-4B35-9987-2797E3F0E6BF}"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4" name="Rectangle 12">
            <a:extLst>
              <a:ext uri="{FF2B5EF4-FFF2-40B4-BE49-F238E27FC236}">
                <a16:creationId xmlns:a16="http://schemas.microsoft.com/office/drawing/2014/main" id="{25ED965F-3BDA-DD44-B2B2-994788F7CCCC}"/>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 name="Rectangle 13">
            <a:extLst>
              <a:ext uri="{FF2B5EF4-FFF2-40B4-BE49-F238E27FC236}">
                <a16:creationId xmlns:a16="http://schemas.microsoft.com/office/drawing/2014/main" id="{7D1D4506-6F33-3F4A-ABE9-FB72A4639662}"/>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9201DF-6A98-4060-ABF3-E0DEFBCDAA5F}"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448128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4C508EB-16CD-5C46-8672-32E2D6DB25D4}"/>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3CE200C-2CA2-4F6F-AC73-31937226A631}"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3" name="Rectangle 12">
            <a:extLst>
              <a:ext uri="{FF2B5EF4-FFF2-40B4-BE49-F238E27FC236}">
                <a16:creationId xmlns:a16="http://schemas.microsoft.com/office/drawing/2014/main" id="{8C66CB86-B203-B345-8143-E72E9D632274}"/>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武汉大学国际软件学院唐存琛 刘峰</a:t>
            </a:r>
            <a:endParaRPr kumimoji="0" lang="en-US" altLang="zh-CN"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 name="Rectangle 13">
            <a:extLst>
              <a:ext uri="{FF2B5EF4-FFF2-40B4-BE49-F238E27FC236}">
                <a16:creationId xmlns:a16="http://schemas.microsoft.com/office/drawing/2014/main" id="{FE69B1EC-022F-9D4C-AD9E-3F36D4DE89F8}"/>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C5A71A4-6AEC-458E-A43F-8AA411DBB25B}"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1613502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87586272-D711-4D20-A43B-F59E2C0CB148}"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BE5A211-EFBA-4867-B48C-476B128F9236}"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413129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5D5DA610-AF39-F34B-AC7D-6895123F61C7}"/>
              </a:ext>
            </a:extLst>
          </p:cNvPr>
          <p:cNvSpPr>
            <a:spLocks noGrp="1" noChangeArrowheads="1"/>
          </p:cNvSpPr>
          <p:nvPr>
            <p:ph type="dt" sz="half" idx="10"/>
          </p:nvPr>
        </p:nvSpPr>
        <p:spPr>
          <a:ln/>
        </p:spPr>
        <p:txBody>
          <a:bodyPr/>
          <a:lstStyle>
            <a:lvl1pPr>
              <a:defRPr/>
            </a:lvl1pPr>
          </a:lstStyle>
          <a:p>
            <a:pPr>
              <a:defRPr/>
            </a:pPr>
            <a:fld id="{79A43F80-C942-CA4A-ACEB-5BCBC0453748}" type="datetime1">
              <a:rPr lang="en-US" altLang="zh-CN" smtClean="0"/>
              <a:t>10/30/2022</a:t>
            </a:fld>
            <a:endParaRPr lang="en-US" altLang="zh-CN"/>
          </a:p>
        </p:txBody>
      </p:sp>
      <p:sp>
        <p:nvSpPr>
          <p:cNvPr id="5" name="Rectangle 13">
            <a:extLst>
              <a:ext uri="{FF2B5EF4-FFF2-40B4-BE49-F238E27FC236}">
                <a16:creationId xmlns:a16="http://schemas.microsoft.com/office/drawing/2014/main" id="{D908DFDA-AD01-7A4D-9E1F-F91BA0494A5E}"/>
              </a:ext>
            </a:extLst>
          </p:cNvPr>
          <p:cNvSpPr>
            <a:spLocks noGrp="1" noChangeArrowheads="1"/>
          </p:cNvSpPr>
          <p:nvPr>
            <p:ph type="sldNum" sz="quarter" idx="11"/>
          </p:nvPr>
        </p:nvSpPr>
        <p:spPr>
          <a:ln/>
        </p:spPr>
        <p:txBody>
          <a:bodyPr/>
          <a:lstStyle>
            <a:lvl1pPr>
              <a:defRPr/>
            </a:lvl1pPr>
          </a:lstStyle>
          <a:p>
            <a:fld id="{870433D0-94DC-474A-8043-762A1AC51FF5}" type="slidenum">
              <a:rPr lang="zh-CN" altLang="en-US"/>
              <a:pPr/>
              <a:t>‹#›</a:t>
            </a:fld>
            <a:endParaRPr lang="en-US" altLang="zh-CN"/>
          </a:p>
        </p:txBody>
      </p:sp>
    </p:spTree>
    <p:extLst>
      <p:ext uri="{BB962C8B-B14F-4D97-AF65-F5344CB8AC3E}">
        <p14:creationId xmlns:p14="http://schemas.microsoft.com/office/powerpoint/2010/main" val="1732727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9212869-08A6-48AA-8D5C-02FA91E59229}"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C3A7766-5D3E-4D22-AB3B-F05BBB98CB39}"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639239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5897541-60DF-4718-877C-084963424147}"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BE7E81-3654-4C07-816C-CD86BE5BD5A1}"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3062345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19CFBF74-3535-3748-879A-F6AE8AE2F553}"/>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A0BE316-6D88-4528-8458-49DE492C8146}"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C67A661B-9258-2546-B3F7-1E577A0C2F9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DC77384-0C0E-4697-A24A-C7BA255D6AE1}"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Tree>
    <p:extLst>
      <p:ext uri="{BB962C8B-B14F-4D97-AF65-F5344CB8AC3E}">
        <p14:creationId xmlns:p14="http://schemas.microsoft.com/office/powerpoint/2010/main" val="3970839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4C6B0BB-C6BD-0342-89EA-B64E2F119EE3}"/>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A9F21AB-5FBF-EA4D-867A-6D3D202A8178}"/>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B85FE003-B605-D445-B55B-BA9FAC9849B5}"/>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13" name="Rectangle 5">
                <a:extLst>
                  <a:ext uri="{FF2B5EF4-FFF2-40B4-BE49-F238E27FC236}">
                    <a16:creationId xmlns:a16="http://schemas.microsoft.com/office/drawing/2014/main" id="{0ADA5BEF-DDA2-8043-8D2F-066A728F558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grpSp>
          <p:nvGrpSpPr>
            <p:cNvPr id="6" name="Group 6">
              <a:extLst>
                <a:ext uri="{FF2B5EF4-FFF2-40B4-BE49-F238E27FC236}">
                  <a16:creationId xmlns:a16="http://schemas.microsoft.com/office/drawing/2014/main" id="{DFAF386E-1F65-4D4A-ABA9-2FD873394F2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36A35F3A-1B83-0545-B400-2D0EF478D56C}"/>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11" name="Rectangle 8">
                <a:extLst>
                  <a:ext uri="{FF2B5EF4-FFF2-40B4-BE49-F238E27FC236}">
                    <a16:creationId xmlns:a16="http://schemas.microsoft.com/office/drawing/2014/main" id="{5963C174-DD0E-954C-8456-08458C1C95C7}"/>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sp>
          <p:nvSpPr>
            <p:cNvPr id="7" name="Rectangle 9">
              <a:extLst>
                <a:ext uri="{FF2B5EF4-FFF2-40B4-BE49-F238E27FC236}">
                  <a16:creationId xmlns:a16="http://schemas.microsoft.com/office/drawing/2014/main" id="{52932739-EFD5-6A4C-8D0D-D84227AACC5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8" name="Rectangle 10">
              <a:extLst>
                <a:ext uri="{FF2B5EF4-FFF2-40B4-BE49-F238E27FC236}">
                  <a16:creationId xmlns:a16="http://schemas.microsoft.com/office/drawing/2014/main" id="{0E1135BB-C9E0-C44E-970C-BE4C8D3EA9AA}"/>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sp>
          <p:nvSpPr>
            <p:cNvPr id="9" name="Rectangle 11">
              <a:extLst>
                <a:ext uri="{FF2B5EF4-FFF2-40B4-BE49-F238E27FC236}">
                  <a16:creationId xmlns:a16="http://schemas.microsoft.com/office/drawing/2014/main" id="{2ACE44F9-54CB-614E-8648-B676B5315D6E}"/>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charset="0"/>
                <a:ea typeface="宋体" charset="-122"/>
              </a:endParaRPr>
            </a:p>
          </p:txBody>
        </p:sp>
      </p:grpSp>
      <p:pic>
        <p:nvPicPr>
          <p:cNvPr id="14" name="Picture 17" descr="index_03">
            <a:extLst>
              <a:ext uri="{FF2B5EF4-FFF2-40B4-BE49-F238E27FC236}">
                <a16:creationId xmlns:a16="http://schemas.microsoft.com/office/drawing/2014/main" id="{B388FB4A-0856-EB44-B007-3945B37079A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Date Placeholder 14">
            <a:extLst>
              <a:ext uri="{FF2B5EF4-FFF2-40B4-BE49-F238E27FC236}">
                <a16:creationId xmlns:a16="http://schemas.microsoft.com/office/drawing/2014/main" id="{E73D1927-264A-A441-B670-CED112BE468B}"/>
              </a:ext>
            </a:extLst>
          </p:cNvPr>
          <p:cNvSpPr>
            <a:spLocks noGrp="1" noChangeArrowheads="1"/>
          </p:cNvSpPr>
          <p:nvPr>
            <p:ph type="dt" sz="half" idx="10"/>
          </p:nvPr>
        </p:nvSpPr>
        <p:spPr>
          <a:xfrm>
            <a:off x="990600" y="6248400"/>
            <a:ext cx="1905000" cy="457200"/>
          </a:xfrm>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EBEA7FC-DC2B-DE4E-AD42-94767FB8C478}" type="datetime1">
              <a:rPr kumimoji="0" lang="en-US" altLang="zh-CN" sz="1400" b="0" i="0" u="none" strike="noStrike" kern="1200" cap="none" spc="0" normalizeH="0" baseline="0" noProof="0">
                <a:ln>
                  <a:noFill/>
                </a:ln>
                <a:solidFill>
                  <a:srgbClr val="1C1C1C"/>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1C1C1C"/>
              </a:solidFill>
              <a:effectLst/>
              <a:uLnTx/>
              <a:uFillTx/>
              <a:latin typeface="Tahoma" charset="0"/>
              <a:ea typeface="宋体" charset="-122"/>
            </a:endParaRPr>
          </a:p>
        </p:txBody>
      </p:sp>
      <p:sp>
        <p:nvSpPr>
          <p:cNvPr id="16" name="Rectangle 16">
            <a:extLst>
              <a:ext uri="{FF2B5EF4-FFF2-40B4-BE49-F238E27FC236}">
                <a16:creationId xmlns:a16="http://schemas.microsoft.com/office/drawing/2014/main" id="{D0D95F0B-F67B-BD4D-A84E-DA1BAC054389}"/>
              </a:ext>
            </a:extLst>
          </p:cNvPr>
          <p:cNvSpPr>
            <a:spLocks noGrp="1" noChangeArrowheads="1"/>
          </p:cNvSpPr>
          <p:nvPr>
            <p:ph type="sldNum" sz="quarter" idx="11"/>
          </p:nvPr>
        </p:nvSpPr>
        <p:spPr>
          <a:xfrm>
            <a:off x="6858000" y="6248400"/>
            <a:ext cx="1905000" cy="457200"/>
          </a:xfrm>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B6FA839-F429-FF49-AD1E-B63E3B7D315C}" type="slidenum">
              <a:rPr kumimoji="0" lang="zh-CN" altLang="en-US"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1802293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0CF05F6E-21BD-3747-8BFD-743124B4D8B2}"/>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F3B979E-A826-CB45-992E-D3A7393BC24D}"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A98F286E-4A81-EE4C-A971-DD5397A58DBF}"/>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ACDFEF4-561E-8641-B846-EDFBA5E13CC6}"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6191615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FA2F8030-F8AC-7243-85E8-DA930B0E094D}"/>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1440B8A-A25E-2F43-BDA6-F60ED588B3D5}"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98285F22-5EA8-2748-9B62-5267AFB36291}"/>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224D267-8672-5A4F-8800-639F78BFBF04}"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7610613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DF59F8A5-0502-0C4D-9BB1-EAB76CF95108}"/>
              </a:ext>
            </a:extLst>
          </p:cNvPr>
          <p:cNvSpPr>
            <a:spLocks noGrp="1" noChangeArrowheads="1"/>
          </p:cNvSpPr>
          <p:nvPr>
            <p:ph type="dt" sz="half" idx="10"/>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8C37966-B14F-0245-A6E7-02A9F6B16F98}"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2">
            <a:extLst>
              <a:ext uri="{FF2B5EF4-FFF2-40B4-BE49-F238E27FC236}">
                <a16:creationId xmlns:a16="http://schemas.microsoft.com/office/drawing/2014/main" id="{BDC656A8-0585-F74F-B971-44F00D829B9A}"/>
              </a:ext>
            </a:extLst>
          </p:cNvPr>
          <p:cNvSpPr>
            <a:spLocks noGrp="1" noChangeArrowheads="1"/>
          </p:cNvSpPr>
          <p:nvPr>
            <p:ph type="ftr" sz="quarter" idx="11"/>
          </p:nvPr>
        </p:nvSpPr>
        <p:spPr>
          <a:xfrm>
            <a:off x="1319213" y="6243638"/>
            <a:ext cx="5233987" cy="457200"/>
          </a:xfrm>
          <a:prstGeom prst="rect">
            <a:avLst/>
          </a:prstGeom>
        </p:spPr>
        <p:txBody>
          <a:bodyPr/>
          <a:lstStyle>
            <a:lvl1pPr eaLnBrk="1" hangingPunct="1">
              <a:defRPr>
                <a:latin typeface="Times New Roman" charset="0"/>
                <a:ea typeface="宋体"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宋体" charset="0"/>
            </a:endParaRPr>
          </a:p>
        </p:txBody>
      </p:sp>
      <p:sp>
        <p:nvSpPr>
          <p:cNvPr id="7" name="Rectangle 13">
            <a:extLst>
              <a:ext uri="{FF2B5EF4-FFF2-40B4-BE49-F238E27FC236}">
                <a16:creationId xmlns:a16="http://schemas.microsoft.com/office/drawing/2014/main" id="{50873821-3B8F-5C4D-8DD8-034ADE489030}"/>
              </a:ext>
            </a:extLst>
          </p:cNvPr>
          <p:cNvSpPr>
            <a:spLocks noGrp="1" noChangeArrowheads="1"/>
          </p:cNvSpPr>
          <p:nvPr>
            <p:ph type="sldNum" sz="quarter" idx="12"/>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3E86B6A-B5AE-054B-A3FD-77AB97E2C5C5}"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968563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A1B6461-2AA1-1F47-87CC-D6AE935010A8}"/>
              </a:ext>
            </a:extLst>
          </p:cNvPr>
          <p:cNvSpPr>
            <a:spLocks noGrp="1" noChangeArrowheads="1"/>
          </p:cNvSpPr>
          <p:nvPr>
            <p:ph type="dt" sz="half" idx="10"/>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69D09FE-EA9E-3848-8717-D2C4CAA7BC68}"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8" name="Rectangle 12">
            <a:extLst>
              <a:ext uri="{FF2B5EF4-FFF2-40B4-BE49-F238E27FC236}">
                <a16:creationId xmlns:a16="http://schemas.microsoft.com/office/drawing/2014/main" id="{EF3F8744-0C49-C942-A966-3C462C7ADE6A}"/>
              </a:ext>
            </a:extLst>
          </p:cNvPr>
          <p:cNvSpPr>
            <a:spLocks noGrp="1" noChangeArrowheads="1"/>
          </p:cNvSpPr>
          <p:nvPr>
            <p:ph type="ftr" sz="quarter" idx="11"/>
          </p:nvPr>
        </p:nvSpPr>
        <p:spPr>
          <a:xfrm>
            <a:off x="1319213" y="6243638"/>
            <a:ext cx="5233987" cy="457200"/>
          </a:xfrm>
          <a:prstGeom prst="rect">
            <a:avLst/>
          </a:prstGeom>
        </p:spPr>
        <p:txBody>
          <a:bodyPr/>
          <a:lstStyle>
            <a:lvl1pPr eaLnBrk="1" hangingPunct="1">
              <a:defRPr>
                <a:latin typeface="Times New Roman" charset="0"/>
                <a:ea typeface="宋体"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宋体" charset="0"/>
            </a:endParaRPr>
          </a:p>
        </p:txBody>
      </p:sp>
      <p:sp>
        <p:nvSpPr>
          <p:cNvPr id="9" name="Rectangle 13">
            <a:extLst>
              <a:ext uri="{FF2B5EF4-FFF2-40B4-BE49-F238E27FC236}">
                <a16:creationId xmlns:a16="http://schemas.microsoft.com/office/drawing/2014/main" id="{80433745-8978-9743-98A9-C56815614E02}"/>
              </a:ext>
            </a:extLst>
          </p:cNvPr>
          <p:cNvSpPr>
            <a:spLocks noGrp="1" noChangeArrowheads="1"/>
          </p:cNvSpPr>
          <p:nvPr>
            <p:ph type="sldNum" sz="quarter" idx="12"/>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7F35FF-F680-4145-A8BF-8B2581C3AC0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8579826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6D43C670-9E7E-B048-B7BA-AEEBF9739518}"/>
              </a:ext>
            </a:extLst>
          </p:cNvPr>
          <p:cNvSpPr>
            <a:spLocks noGrp="1" noChangeArrowheads="1"/>
          </p:cNvSpPr>
          <p:nvPr>
            <p:ph type="dt" sz="half" idx="10"/>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64C105-35C1-C44B-B006-88A7D476E373}"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4" name="Rectangle 12">
            <a:extLst>
              <a:ext uri="{FF2B5EF4-FFF2-40B4-BE49-F238E27FC236}">
                <a16:creationId xmlns:a16="http://schemas.microsoft.com/office/drawing/2014/main" id="{894536C7-8A38-2C48-92E6-9D6AF72AB276}"/>
              </a:ext>
            </a:extLst>
          </p:cNvPr>
          <p:cNvSpPr>
            <a:spLocks noGrp="1" noChangeArrowheads="1"/>
          </p:cNvSpPr>
          <p:nvPr>
            <p:ph type="ftr" sz="quarter" idx="11"/>
          </p:nvPr>
        </p:nvSpPr>
        <p:spPr>
          <a:xfrm>
            <a:off x="1319213" y="6243638"/>
            <a:ext cx="5233987" cy="457200"/>
          </a:xfrm>
          <a:prstGeom prst="rect">
            <a:avLst/>
          </a:prstGeom>
        </p:spPr>
        <p:txBody>
          <a:bodyPr/>
          <a:lstStyle>
            <a:lvl1pPr eaLnBrk="1" hangingPunct="1">
              <a:defRPr>
                <a:latin typeface="Times New Roman" charset="0"/>
                <a:ea typeface="宋体"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宋体" charset="0"/>
            </a:endParaRPr>
          </a:p>
        </p:txBody>
      </p:sp>
      <p:sp>
        <p:nvSpPr>
          <p:cNvPr id="5" name="Rectangle 13">
            <a:extLst>
              <a:ext uri="{FF2B5EF4-FFF2-40B4-BE49-F238E27FC236}">
                <a16:creationId xmlns:a16="http://schemas.microsoft.com/office/drawing/2014/main" id="{CE910A25-83B9-FF4F-98E0-BC39DF10AAFF}"/>
              </a:ext>
            </a:extLst>
          </p:cNvPr>
          <p:cNvSpPr>
            <a:spLocks noGrp="1" noChangeArrowheads="1"/>
          </p:cNvSpPr>
          <p:nvPr>
            <p:ph type="sldNum" sz="quarter" idx="12"/>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34DD47D-C6AA-9E4A-BFED-FF5771C583D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765363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8C4DBEB-5C88-1842-B420-5085C628666C}"/>
              </a:ext>
            </a:extLst>
          </p:cNvPr>
          <p:cNvSpPr>
            <a:spLocks noGrp="1" noChangeArrowheads="1"/>
          </p:cNvSpPr>
          <p:nvPr>
            <p:ph type="dt" sz="half" idx="10"/>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3C47314-3D7A-F44F-9B0C-DD13A749FB8B}"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3" name="Rectangle 12">
            <a:extLst>
              <a:ext uri="{FF2B5EF4-FFF2-40B4-BE49-F238E27FC236}">
                <a16:creationId xmlns:a16="http://schemas.microsoft.com/office/drawing/2014/main" id="{11117E12-DEF2-0B4E-B1AA-0F4E89FE39CB}"/>
              </a:ext>
            </a:extLst>
          </p:cNvPr>
          <p:cNvSpPr>
            <a:spLocks noGrp="1" noChangeArrowheads="1"/>
          </p:cNvSpPr>
          <p:nvPr>
            <p:ph type="ftr" sz="quarter" idx="11"/>
          </p:nvPr>
        </p:nvSpPr>
        <p:spPr>
          <a:xfrm>
            <a:off x="1319213" y="6243638"/>
            <a:ext cx="5233987" cy="457200"/>
          </a:xfrm>
          <a:prstGeom prst="rect">
            <a:avLst/>
          </a:prstGeom>
        </p:spPr>
        <p:txBody>
          <a:bodyPr/>
          <a:lstStyle>
            <a:lvl1pPr eaLnBrk="1" hangingPunct="1">
              <a:defRPr>
                <a:latin typeface="Times New Roman" charset="0"/>
                <a:ea typeface="宋体" charset="0"/>
                <a:cs typeface="+mn-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宋体" charset="0"/>
            </a:endParaRPr>
          </a:p>
        </p:txBody>
      </p:sp>
      <p:sp>
        <p:nvSpPr>
          <p:cNvPr id="4" name="Rectangle 13">
            <a:extLst>
              <a:ext uri="{FF2B5EF4-FFF2-40B4-BE49-F238E27FC236}">
                <a16:creationId xmlns:a16="http://schemas.microsoft.com/office/drawing/2014/main" id="{0F834E86-A3C6-0F4E-B8D8-891F206662EA}"/>
              </a:ext>
            </a:extLst>
          </p:cNvPr>
          <p:cNvSpPr>
            <a:spLocks noGrp="1" noChangeArrowheads="1"/>
          </p:cNvSpPr>
          <p:nvPr>
            <p:ph type="sldNum" sz="quarter" idx="12"/>
          </p:nvPr>
        </p:nvSpPr>
        <p:spPr>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D93416-C94B-AB44-80A7-6920112371F1}"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7277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DB03A4CC-ADFC-9243-94B7-30FF8EEA2111}"/>
              </a:ext>
            </a:extLst>
          </p:cNvPr>
          <p:cNvSpPr>
            <a:spLocks noGrp="1" noChangeArrowheads="1"/>
          </p:cNvSpPr>
          <p:nvPr>
            <p:ph type="dt" sz="half" idx="10"/>
          </p:nvPr>
        </p:nvSpPr>
        <p:spPr>
          <a:ln/>
        </p:spPr>
        <p:txBody>
          <a:bodyPr/>
          <a:lstStyle>
            <a:lvl1pPr>
              <a:defRPr/>
            </a:lvl1pPr>
          </a:lstStyle>
          <a:p>
            <a:pPr>
              <a:defRPr/>
            </a:pPr>
            <a:fld id="{E4A0B838-B666-4E44-A50A-19F6042C1587}" type="datetime1">
              <a:rPr lang="en-US" altLang="zh-CN" smtClean="0"/>
              <a:t>10/30/2022</a:t>
            </a:fld>
            <a:endParaRPr lang="en-US" altLang="zh-CN"/>
          </a:p>
        </p:txBody>
      </p:sp>
      <p:sp>
        <p:nvSpPr>
          <p:cNvPr id="5" name="Rectangle 13">
            <a:extLst>
              <a:ext uri="{FF2B5EF4-FFF2-40B4-BE49-F238E27FC236}">
                <a16:creationId xmlns:a16="http://schemas.microsoft.com/office/drawing/2014/main" id="{60CB5608-1421-CF47-B814-954B27EC461A}"/>
              </a:ext>
            </a:extLst>
          </p:cNvPr>
          <p:cNvSpPr>
            <a:spLocks noGrp="1" noChangeArrowheads="1"/>
          </p:cNvSpPr>
          <p:nvPr>
            <p:ph type="sldNum" sz="quarter" idx="11"/>
          </p:nvPr>
        </p:nvSpPr>
        <p:spPr>
          <a:ln/>
        </p:spPr>
        <p:txBody>
          <a:bodyPr/>
          <a:lstStyle>
            <a:lvl1pPr>
              <a:defRPr/>
            </a:lvl1pPr>
          </a:lstStyle>
          <a:p>
            <a:fld id="{AB4A19C2-B4F0-554F-BB62-1CA0C0C5E900}" type="slidenum">
              <a:rPr lang="zh-CN" altLang="en-US"/>
              <a:pPr/>
              <a:t>‹#›</a:t>
            </a:fld>
            <a:endParaRPr lang="en-US" altLang="zh-CN"/>
          </a:p>
        </p:txBody>
      </p:sp>
    </p:spTree>
    <p:extLst>
      <p:ext uri="{BB962C8B-B14F-4D97-AF65-F5344CB8AC3E}">
        <p14:creationId xmlns:p14="http://schemas.microsoft.com/office/powerpoint/2010/main" val="553167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3B432CB-AAFC-414F-930A-24A34850B592}"/>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16598CC8-A4A1-2247-B621-B08099CD4D63}"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3">
            <a:extLst>
              <a:ext uri="{FF2B5EF4-FFF2-40B4-BE49-F238E27FC236}">
                <a16:creationId xmlns:a16="http://schemas.microsoft.com/office/drawing/2014/main" id="{96B642DF-6912-E343-ABFF-F245F9877BE7}"/>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97F900E-E50A-1140-B8AB-865920505D05}"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934254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F4334D7A-C50B-2642-892C-31B56B59E5A8}"/>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132D162-C835-6041-8EEB-1F6C378070CD}"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6" name="Rectangle 13">
            <a:extLst>
              <a:ext uri="{FF2B5EF4-FFF2-40B4-BE49-F238E27FC236}">
                <a16:creationId xmlns:a16="http://schemas.microsoft.com/office/drawing/2014/main" id="{C0B1CFCA-6D46-DD48-86F2-7CD75C8B43DA}"/>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559E62F-B905-5041-935D-1486F52680A9}"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30366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23EA17EC-0937-1446-9512-641DDC224A62}"/>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0D3989D-6A63-5F41-979B-BA69A7831743}"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2AB4C9ED-C374-C24D-92A5-151F1E5ADEA7}"/>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F36AB88-C35F-3547-B938-0CF1A65D6DAD}"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381260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8D9E8A9B-44D7-844D-9C46-031D5C81DA6E}"/>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B60D299-FCB3-B144-BC76-07F0754F475F}"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5" name="Rectangle 13">
            <a:extLst>
              <a:ext uri="{FF2B5EF4-FFF2-40B4-BE49-F238E27FC236}">
                <a16:creationId xmlns:a16="http://schemas.microsoft.com/office/drawing/2014/main" id="{D531743A-60CE-3743-AC22-5AEB3D87B1E7}"/>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FBA57FC-9ABE-3744-8F4B-64FF7AAA00AE}"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153332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5334000"/>
            <a:ext cx="89535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ltGray">
          <a:xfrm>
            <a:off x="558800" y="2625725"/>
            <a:ext cx="322263" cy="4746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6" name="Rectangle 7"/>
          <p:cNvSpPr>
            <a:spLocks noChangeArrowheads="1"/>
          </p:cNvSpPr>
          <p:nvPr/>
        </p:nvSpPr>
        <p:spPr bwMode="ltGray">
          <a:xfrm>
            <a:off x="825500" y="2625725"/>
            <a:ext cx="328613" cy="474663"/>
          </a:xfrm>
          <a:prstGeom prst="rect">
            <a:avLst/>
          </a:prstGeom>
          <a:gradFill rotWithShape="0">
            <a:gsLst>
              <a:gs pos="0">
                <a:schemeClr val="tx2"/>
              </a:gs>
              <a:gs pos="100000">
                <a:schemeClr val="tx2">
                  <a:gamma/>
                  <a:tint val="18039"/>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0000"/>
              </a:solidFill>
              <a:effectLst/>
              <a:uLnTx/>
              <a:uFillTx/>
              <a:latin typeface="Arial" pitchFamily="34" charset="0"/>
              <a:ea typeface="宋体" pitchFamily="2" charset="-122"/>
              <a:cs typeface="+mn-cs"/>
            </a:endParaRPr>
          </a:p>
        </p:txBody>
      </p:sp>
      <p:sp>
        <p:nvSpPr>
          <p:cNvPr id="7" name="Rectangle 8"/>
          <p:cNvSpPr>
            <a:spLocks noChangeArrowheads="1"/>
          </p:cNvSpPr>
          <p:nvPr/>
        </p:nvSpPr>
        <p:spPr bwMode="ltGray">
          <a:xfrm>
            <a:off x="566738" y="3048000"/>
            <a:ext cx="422275" cy="4746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Rectangle 9"/>
          <p:cNvSpPr>
            <a:spLocks noChangeArrowheads="1"/>
          </p:cNvSpPr>
          <p:nvPr/>
        </p:nvSpPr>
        <p:spPr bwMode="ltGray">
          <a:xfrm>
            <a:off x="936625" y="3048000"/>
            <a:ext cx="368300" cy="474663"/>
          </a:xfrm>
          <a:prstGeom prst="rect">
            <a:avLst/>
          </a:prstGeom>
          <a:gradFill rotWithShape="0">
            <a:gsLst>
              <a:gs pos="0">
                <a:srgbClr val="FFFF00"/>
              </a:gs>
              <a:gs pos="100000">
                <a:srgbClr val="FFFFF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Rectangle 10"/>
          <p:cNvSpPr>
            <a:spLocks noChangeArrowheads="1"/>
          </p:cNvSpPr>
          <p:nvPr/>
        </p:nvSpPr>
        <p:spPr bwMode="ltGray">
          <a:xfrm>
            <a:off x="152400" y="2974975"/>
            <a:ext cx="560388" cy="422275"/>
          </a:xfrm>
          <a:prstGeom prst="rect">
            <a:avLst/>
          </a:prstGeom>
          <a:gradFill rotWithShape="0">
            <a:gsLst>
              <a:gs pos="0">
                <a:schemeClr val="folHlink">
                  <a:gamma/>
                  <a:tint val="45490"/>
                  <a:invGamma/>
                </a:schemeClr>
              </a:gs>
              <a:gs pos="100000">
                <a:schemeClr val="fo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 name="Rectangle 11"/>
          <p:cNvSpPr>
            <a:spLocks noChangeArrowheads="1"/>
          </p:cNvSpPr>
          <p:nvPr/>
        </p:nvSpPr>
        <p:spPr bwMode="auto">
          <a:xfrm>
            <a:off x="787400" y="2438400"/>
            <a:ext cx="31750" cy="1052513"/>
          </a:xfrm>
          <a:prstGeom prst="rect">
            <a:avLst/>
          </a:prstGeom>
          <a:solidFill>
            <a:srgbClr val="9933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sp>
        <p:nvSpPr>
          <p:cNvPr id="11" name="Rectangle 12"/>
          <p:cNvSpPr>
            <a:spLocks noChangeArrowheads="1"/>
          </p:cNvSpPr>
          <p:nvPr/>
        </p:nvSpPr>
        <p:spPr bwMode="gray">
          <a:xfrm flipV="1">
            <a:off x="315913" y="3265488"/>
            <a:ext cx="8683625" cy="46037"/>
          </a:xfrm>
          <a:prstGeom prst="rect">
            <a:avLst/>
          </a:prstGeom>
          <a:gradFill rotWithShape="0">
            <a:gsLst>
              <a:gs pos="0">
                <a:srgbClr val="993300"/>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0" name="Rectangle 2"/>
          <p:cNvSpPr>
            <a:spLocks noGrp="1" noChangeArrowheads="1"/>
          </p:cNvSpPr>
          <p:nvPr>
            <p:ph type="ctrTitle"/>
          </p:nvPr>
        </p:nvSpPr>
        <p:spPr>
          <a:xfrm>
            <a:off x="838200" y="2209800"/>
            <a:ext cx="7620000" cy="1066800"/>
          </a:xfrm>
        </p:spPr>
        <p:txBody>
          <a:bodyPr/>
          <a:lstStyle>
            <a:lvl1pPr algn="ctr">
              <a:defRPr/>
            </a:lvl1pPr>
          </a:lstStyle>
          <a:p>
            <a:pPr lvl="0"/>
            <a:r>
              <a:rPr lang="en-US" altLang="zh-CN" noProof="0" smtClean="0"/>
              <a:t>Click to edit Master title style</a:t>
            </a:r>
          </a:p>
        </p:txBody>
      </p:sp>
      <p:sp>
        <p:nvSpPr>
          <p:cNvPr id="48131" name="Rectangle 3"/>
          <p:cNvSpPr>
            <a:spLocks noGrp="1" noChangeArrowheads="1"/>
          </p:cNvSpPr>
          <p:nvPr>
            <p:ph type="subTitle" idx="1"/>
          </p:nvPr>
        </p:nvSpPr>
        <p:spPr>
          <a:xfrm>
            <a:off x="1143000" y="3886200"/>
            <a:ext cx="7620000" cy="914400"/>
          </a:xfrm>
        </p:spPr>
        <p:txBody>
          <a:bodyPr/>
          <a:lstStyle>
            <a:lvl1pPr marL="0" indent="0" algn="ctr">
              <a:buFont typeface="Wingdings" pitchFamily="2" charset="2"/>
              <a:buNone/>
              <a:defRPr>
                <a:solidFill>
                  <a:srgbClr val="993300"/>
                </a:solidFill>
              </a:defRPr>
            </a:lvl1pPr>
          </a:lstStyle>
          <a:p>
            <a:pPr lvl="0"/>
            <a:r>
              <a:rPr lang="en-US" altLang="zh-CN" noProof="0" smtClean="0"/>
              <a:t>Click to edit Master subtitle style</a:t>
            </a:r>
          </a:p>
        </p:txBody>
      </p:sp>
      <p:sp>
        <p:nvSpPr>
          <p:cNvPr id="12" name="Rectangle 4"/>
          <p:cNvSpPr>
            <a:spLocks noGrp="1" noChangeArrowheads="1"/>
          </p:cNvSpPr>
          <p:nvPr>
            <p:ph type="dt" sz="half" idx="10"/>
          </p:nvPr>
        </p:nvSpPr>
        <p:spPr bwMode="auto">
          <a:xfrm>
            <a:off x="8077200" y="6553200"/>
            <a:ext cx="10668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smtClean="0">
                <a:latin typeface="Arial" pitchFamily="34" charset="0"/>
                <a:ea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B6D2D08-0A6D-4A1A-A2B7-10472D18C781}" type="datetime5">
              <a:rPr kumimoji="0" lang="zh-CN" altLang="en-US" sz="1200" b="0" i="0" u="none" strike="noStrike" kern="1200" cap="none" spc="0" normalizeH="0" baseline="0" noProof="0">
                <a:ln>
                  <a:noFill/>
                </a:ln>
                <a:solidFill>
                  <a:srgbClr val="000000"/>
                </a:solidFill>
                <a:effectLst/>
                <a:uLnTx/>
                <a:uFillTx/>
                <a:latin typeface="Arial" pitchFamily="34"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2022/11/1</a:t>
            </a:fld>
            <a:endParaRPr kumimoji="0" lang="en-US" altLang="zh-CN" sz="12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20372598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937ECE-A08B-472C-980B-4B80237B4A86}"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07773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98DA195-6853-4847-BA9C-8867614A7E12}"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795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371600"/>
            <a:ext cx="4210050"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3450" y="1371600"/>
            <a:ext cx="4211638"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D0D20BA-DC99-4651-88D2-7A006DEA2FE7}"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202268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A569C4E-E701-44B3-B049-9F6BCC8C3CF5}"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684517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40B50FD-709D-4C17-87BA-46F9B92EC23A}"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9558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C812CB83-84AA-9B4C-9B03-B1EFF70DB555}"/>
              </a:ext>
            </a:extLst>
          </p:cNvPr>
          <p:cNvSpPr>
            <a:spLocks noGrp="1" noChangeArrowheads="1"/>
          </p:cNvSpPr>
          <p:nvPr>
            <p:ph type="dt" sz="half" idx="10"/>
          </p:nvPr>
        </p:nvSpPr>
        <p:spPr/>
        <p:txBody>
          <a:bodyPr/>
          <a:lstStyle>
            <a:lvl1pPr>
              <a:defRPr/>
            </a:lvl1pPr>
          </a:lstStyle>
          <a:p>
            <a:pPr>
              <a:defRPr/>
            </a:pPr>
            <a:fld id="{92B0854B-431C-244E-A25D-2CA8CB30FBF1}" type="datetime1">
              <a:rPr lang="en-US" altLang="zh-CN" smtClean="0"/>
              <a:t>10/30/2022</a:t>
            </a:fld>
            <a:endParaRPr lang="en-US" altLang="zh-CN"/>
          </a:p>
        </p:txBody>
      </p:sp>
      <p:sp>
        <p:nvSpPr>
          <p:cNvPr id="6" name="Rectangle 12">
            <a:extLst>
              <a:ext uri="{FF2B5EF4-FFF2-40B4-BE49-F238E27FC236}">
                <a16:creationId xmlns:a16="http://schemas.microsoft.com/office/drawing/2014/main" id="{76078C43-62B6-4E4F-97C5-B07F2952701B}"/>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a:defRPr/>
            </a:pPr>
            <a:endParaRPr lang="en-US" altLang="zh-CN"/>
          </a:p>
        </p:txBody>
      </p:sp>
      <p:sp>
        <p:nvSpPr>
          <p:cNvPr id="7" name="Rectangle 13">
            <a:extLst>
              <a:ext uri="{FF2B5EF4-FFF2-40B4-BE49-F238E27FC236}">
                <a16:creationId xmlns:a16="http://schemas.microsoft.com/office/drawing/2014/main" id="{77492A8C-B409-6B4B-B310-D703B8A77549}"/>
              </a:ext>
            </a:extLst>
          </p:cNvPr>
          <p:cNvSpPr>
            <a:spLocks noGrp="1" noChangeArrowheads="1"/>
          </p:cNvSpPr>
          <p:nvPr>
            <p:ph type="sldNum" sz="quarter" idx="12"/>
          </p:nvPr>
        </p:nvSpPr>
        <p:spPr/>
        <p:txBody>
          <a:bodyPr/>
          <a:lstStyle>
            <a:lvl1pPr>
              <a:defRPr/>
            </a:lvl1pPr>
          </a:lstStyle>
          <a:p>
            <a:fld id="{B03A2B32-1C58-9E44-BA49-2C314FA2BD8D}" type="slidenum">
              <a:rPr lang="zh-CN" altLang="en-US"/>
              <a:pPr/>
              <a:t>‹#›</a:t>
            </a:fld>
            <a:endParaRPr lang="en-US" altLang="zh-CN"/>
          </a:p>
        </p:txBody>
      </p:sp>
    </p:spTree>
    <p:extLst>
      <p:ext uri="{BB962C8B-B14F-4D97-AF65-F5344CB8AC3E}">
        <p14:creationId xmlns:p14="http://schemas.microsoft.com/office/powerpoint/2010/main" val="28394379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094BC9C-FBE8-43CA-9843-24BADFC2C2BF}"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35788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7886E86-8D17-4F9D-AEFD-BC68081E466D}"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119240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071FA9B-2CB8-4B6B-B2D4-1341B095B760}"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487872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E3A3AC5-EC4D-43FB-94BC-B3F6B41B9A1D}"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083941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4825" y="228600"/>
            <a:ext cx="2157413" cy="59039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228600"/>
            <a:ext cx="6321425" cy="59039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DA476A-26DF-4B06-9854-9CA1F8043196}"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651783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793038"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371600"/>
            <a:ext cx="4210050" cy="4760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43450" y="1371600"/>
            <a:ext cx="4211638" cy="4760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18428B0-32BD-45C4-A357-7CD016D8B5EE}"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059374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793038"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81000" y="1371600"/>
            <a:ext cx="8574088" cy="4760913"/>
          </a:xfrm>
        </p:spPr>
        <p:txBody>
          <a:bodyPr/>
          <a:lstStyle/>
          <a:p>
            <a:pPr lvl="0"/>
            <a:endParaRPr lang="zh-CN" altLang="en-US" noProof="0" smtClean="0"/>
          </a:p>
        </p:txBody>
      </p:sp>
      <p:sp>
        <p:nvSpPr>
          <p:cNvPr id="4" name="Rectangle 11"/>
          <p:cNvSpPr>
            <a:spLocks noGrp="1" noChangeArrowheads="1"/>
          </p:cNvSpPr>
          <p:nvPr>
            <p:ph type="sldNum" sz="quarter" idx="10"/>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EA8AC18-A4B1-4FCF-ACC2-BA2B71285810}"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28054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5850E68-E163-3448-9096-0E289BA1222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2B4CBFAE-0A2E-2440-A2F3-8D044F43C4AC}"/>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862EFDED-1CEA-3745-A241-0773F05145CC}"/>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3" name="Rectangle 5">
                <a:extLst>
                  <a:ext uri="{FF2B5EF4-FFF2-40B4-BE49-F238E27FC236}">
                    <a16:creationId xmlns:a16="http://schemas.microsoft.com/office/drawing/2014/main" id="{E7F85F99-7C6B-E447-A7D9-55B9DAE0CB4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grpSp>
          <p:nvGrpSpPr>
            <p:cNvPr id="6" name="Group 6">
              <a:extLst>
                <a:ext uri="{FF2B5EF4-FFF2-40B4-BE49-F238E27FC236}">
                  <a16:creationId xmlns:a16="http://schemas.microsoft.com/office/drawing/2014/main" id="{392041F0-3CEB-5045-86A4-C50098D69E33}"/>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2A44425F-8570-C14B-A6B1-2C126BB39C15}"/>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1" name="Rectangle 8">
                <a:extLst>
                  <a:ext uri="{FF2B5EF4-FFF2-40B4-BE49-F238E27FC236}">
                    <a16:creationId xmlns:a16="http://schemas.microsoft.com/office/drawing/2014/main" id="{C7148219-7763-4E49-BB4E-0FBC133013B4}"/>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
          <p:nvSpPr>
            <p:cNvPr id="7" name="Rectangle 9">
              <a:extLst>
                <a:ext uri="{FF2B5EF4-FFF2-40B4-BE49-F238E27FC236}">
                  <a16:creationId xmlns:a16="http://schemas.microsoft.com/office/drawing/2014/main" id="{CDC3B6D6-BE1E-D347-A75A-A40A03BF0E63}"/>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 name="Rectangle 10">
              <a:extLst>
                <a:ext uri="{FF2B5EF4-FFF2-40B4-BE49-F238E27FC236}">
                  <a16:creationId xmlns:a16="http://schemas.microsoft.com/office/drawing/2014/main" id="{06323FFE-F7F2-3849-9E5E-58B56F48BF4A}"/>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9" name="Rectangle 11">
              <a:extLst>
                <a:ext uri="{FF2B5EF4-FFF2-40B4-BE49-F238E27FC236}">
                  <a16:creationId xmlns:a16="http://schemas.microsoft.com/office/drawing/2014/main" id="{9C042121-B889-2A4C-8202-BDEAF8A24AC3}"/>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pic>
        <p:nvPicPr>
          <p:cNvPr id="14" name="Picture 17" descr="index_03">
            <a:extLst>
              <a:ext uri="{FF2B5EF4-FFF2-40B4-BE49-F238E27FC236}">
                <a16:creationId xmlns:a16="http://schemas.microsoft.com/office/drawing/2014/main" id="{9BC62634-6F47-CB42-9F2D-65F326C303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zh-CN" altLang="en-US" noProof="0"/>
              <a:t>单击此处编辑母版副标题样式</a:t>
            </a:r>
          </a:p>
        </p:txBody>
      </p:sp>
      <p:sp>
        <p:nvSpPr>
          <p:cNvPr id="15" name="Date Placeholder 14">
            <a:extLst>
              <a:ext uri="{FF2B5EF4-FFF2-40B4-BE49-F238E27FC236}">
                <a16:creationId xmlns:a16="http://schemas.microsoft.com/office/drawing/2014/main" id="{AB0E0B24-1CD4-6544-85AA-593465E68156}"/>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2F99642-A703-7A41-8EB7-45E480B7A155}" type="datetime1">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
        <p:nvSpPr>
          <p:cNvPr id="16" name="Rectangle 16">
            <a:extLst>
              <a:ext uri="{FF2B5EF4-FFF2-40B4-BE49-F238E27FC236}">
                <a16:creationId xmlns:a16="http://schemas.microsoft.com/office/drawing/2014/main" id="{888A6417-4E51-5445-9557-341520FE19DC}"/>
              </a:ext>
            </a:extLst>
          </p:cNvPr>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6AF1753-BBFF-CC47-A60F-D8143EF2BDE3}" type="slidenum">
              <a:rPr kumimoji="0" lang="zh-CN" altLang="en-US"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98587781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5D5DA610-AF39-F34B-AC7D-6895123F61C7}"/>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9A43F80-C942-CA4A-ACEB-5BCBC0453748}"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D908DFDA-AD01-7A4D-9E1F-F91BA0494A5E}"/>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70433D0-94DC-474A-8043-762A1AC51FF5}"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1273317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DB03A4CC-ADFC-9243-94B7-30FF8EEA2111}"/>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4A0B838-B666-4E44-A50A-19F6042C1587}"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60CB5608-1421-CF47-B814-954B27EC461A}"/>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B4A19C2-B4F0-554F-BB62-1CA0C0C5E90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25201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1D11DD40-0C1D-4145-9125-85299BD0E1EC}"/>
              </a:ext>
            </a:extLst>
          </p:cNvPr>
          <p:cNvSpPr>
            <a:spLocks noGrp="1" noChangeArrowheads="1"/>
          </p:cNvSpPr>
          <p:nvPr>
            <p:ph type="dt" sz="half" idx="10"/>
          </p:nvPr>
        </p:nvSpPr>
        <p:spPr/>
        <p:txBody>
          <a:bodyPr/>
          <a:lstStyle>
            <a:lvl1pPr>
              <a:defRPr/>
            </a:lvl1pPr>
          </a:lstStyle>
          <a:p>
            <a:pPr>
              <a:defRPr/>
            </a:pPr>
            <a:fld id="{929DA276-2B20-1B49-B073-64ABFFDA7676}" type="datetime1">
              <a:rPr lang="en-US" altLang="zh-CN" smtClean="0"/>
              <a:t>10/30/2022</a:t>
            </a:fld>
            <a:endParaRPr lang="en-US" altLang="zh-CN"/>
          </a:p>
        </p:txBody>
      </p:sp>
      <p:sp>
        <p:nvSpPr>
          <p:cNvPr id="8" name="Rectangle 12">
            <a:extLst>
              <a:ext uri="{FF2B5EF4-FFF2-40B4-BE49-F238E27FC236}">
                <a16:creationId xmlns:a16="http://schemas.microsoft.com/office/drawing/2014/main" id="{31C7A7D9-89FE-2B4E-B473-2B774A16B51F}"/>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a:defRPr/>
            </a:pPr>
            <a:endParaRPr lang="en-US" altLang="zh-CN"/>
          </a:p>
        </p:txBody>
      </p:sp>
      <p:sp>
        <p:nvSpPr>
          <p:cNvPr id="9" name="Rectangle 13">
            <a:extLst>
              <a:ext uri="{FF2B5EF4-FFF2-40B4-BE49-F238E27FC236}">
                <a16:creationId xmlns:a16="http://schemas.microsoft.com/office/drawing/2014/main" id="{2A29C60C-CAC3-8A43-96F5-BFA3A8C665B8}"/>
              </a:ext>
            </a:extLst>
          </p:cNvPr>
          <p:cNvSpPr>
            <a:spLocks noGrp="1" noChangeArrowheads="1"/>
          </p:cNvSpPr>
          <p:nvPr>
            <p:ph type="sldNum" sz="quarter" idx="12"/>
          </p:nvPr>
        </p:nvSpPr>
        <p:spPr/>
        <p:txBody>
          <a:bodyPr/>
          <a:lstStyle>
            <a:lvl1pPr>
              <a:defRPr/>
            </a:lvl1pPr>
          </a:lstStyle>
          <a:p>
            <a:fld id="{03A02334-DF9C-3D42-8801-195F18AFBC2A}" type="slidenum">
              <a:rPr lang="zh-CN" altLang="en-US"/>
              <a:pPr/>
              <a:t>‹#›</a:t>
            </a:fld>
            <a:endParaRPr lang="en-US" altLang="zh-CN"/>
          </a:p>
        </p:txBody>
      </p:sp>
    </p:spTree>
    <p:extLst>
      <p:ext uri="{BB962C8B-B14F-4D97-AF65-F5344CB8AC3E}">
        <p14:creationId xmlns:p14="http://schemas.microsoft.com/office/powerpoint/2010/main" val="19644903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1">
            <a:extLst>
              <a:ext uri="{FF2B5EF4-FFF2-40B4-BE49-F238E27FC236}">
                <a16:creationId xmlns:a16="http://schemas.microsoft.com/office/drawing/2014/main" id="{C812CB83-84AA-9B4C-9B03-B1EFF70DB555}"/>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2B0854B-431C-244E-A25D-2CA8CB30FBF1}"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2">
            <a:extLst>
              <a:ext uri="{FF2B5EF4-FFF2-40B4-BE49-F238E27FC236}">
                <a16:creationId xmlns:a16="http://schemas.microsoft.com/office/drawing/2014/main" id="{76078C43-62B6-4E4F-97C5-B07F2952701B}"/>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7" name="Rectangle 13">
            <a:extLst>
              <a:ext uri="{FF2B5EF4-FFF2-40B4-BE49-F238E27FC236}">
                <a16:creationId xmlns:a16="http://schemas.microsoft.com/office/drawing/2014/main" id="{77492A8C-B409-6B4B-B310-D703B8A77549}"/>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03A2B32-1C58-9E44-BA49-2C314FA2BD8D}"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6472153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1D11DD40-0C1D-4145-9125-85299BD0E1EC}"/>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29DA276-2B20-1B49-B073-64ABFFDA7676}"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8" name="Rectangle 12">
            <a:extLst>
              <a:ext uri="{FF2B5EF4-FFF2-40B4-BE49-F238E27FC236}">
                <a16:creationId xmlns:a16="http://schemas.microsoft.com/office/drawing/2014/main" id="{31C7A7D9-89FE-2B4E-B473-2B774A16B51F}"/>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9" name="Rectangle 13">
            <a:extLst>
              <a:ext uri="{FF2B5EF4-FFF2-40B4-BE49-F238E27FC236}">
                <a16:creationId xmlns:a16="http://schemas.microsoft.com/office/drawing/2014/main" id="{2A29C60C-CAC3-8A43-96F5-BFA3A8C665B8}"/>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3A02334-DF9C-3D42-8801-195F18AFBC2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9570256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D47191AD-F6EE-A649-88CD-D7E3020D3267}"/>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5AB3AB7-5208-E848-85EF-38D54373B137}"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4" name="Rectangle 12">
            <a:extLst>
              <a:ext uri="{FF2B5EF4-FFF2-40B4-BE49-F238E27FC236}">
                <a16:creationId xmlns:a16="http://schemas.microsoft.com/office/drawing/2014/main" id="{40AA67EA-75E5-D34D-AEE8-50DBFB88AEFF}"/>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5" name="Rectangle 13">
            <a:extLst>
              <a:ext uri="{FF2B5EF4-FFF2-40B4-BE49-F238E27FC236}">
                <a16:creationId xmlns:a16="http://schemas.microsoft.com/office/drawing/2014/main" id="{2D52C9AF-0B4A-C341-8903-550D86EC3F40}"/>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7600DAA-3137-BE4F-A889-E7C0B18931D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849877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EED95B4-77F3-4140-9519-B2835C30E04E}"/>
              </a:ext>
            </a:extLst>
          </p:cNvPr>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BEF3417-1A0F-6147-9D7F-47B9744541C1}"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3" name="Rectangle 12">
            <a:extLst>
              <a:ext uri="{FF2B5EF4-FFF2-40B4-BE49-F238E27FC236}">
                <a16:creationId xmlns:a16="http://schemas.microsoft.com/office/drawing/2014/main" id="{C9535C4B-7FEF-C845-A032-F607E2D8FAC0}"/>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4" name="Rectangle 13">
            <a:extLst>
              <a:ext uri="{FF2B5EF4-FFF2-40B4-BE49-F238E27FC236}">
                <a16:creationId xmlns:a16="http://schemas.microsoft.com/office/drawing/2014/main" id="{1E43EA9A-9F64-D045-8895-F59817B951BA}"/>
              </a:ext>
            </a:extLst>
          </p:cNvPr>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C3E35BC-504B-974E-B00B-DBCE58762278}"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19700612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5D62578-5B33-604A-BF1B-A6CFF151B332}"/>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08231B2-86D3-5247-A13B-5CBCD3ACB3D1}"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3">
            <a:extLst>
              <a:ext uri="{FF2B5EF4-FFF2-40B4-BE49-F238E27FC236}">
                <a16:creationId xmlns:a16="http://schemas.microsoft.com/office/drawing/2014/main" id="{00BC9152-67BA-7A49-959F-6BBC0258D644}"/>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00657BD-A746-4B46-A0B2-352E845477A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9715238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23E9ADF-0A1B-2B48-8CF2-B32CA377F348}"/>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7BFE82B-FB11-014A-8FDE-F3F30E399603}"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6" name="Rectangle 13">
            <a:extLst>
              <a:ext uri="{FF2B5EF4-FFF2-40B4-BE49-F238E27FC236}">
                <a16:creationId xmlns:a16="http://schemas.microsoft.com/office/drawing/2014/main" id="{D52F250B-9646-6D4C-8162-6FF61E02816A}"/>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51AE1B2-0DC5-9D49-8851-391F8E58F8B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32650967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8E3E2C5D-9E8F-E94E-A3F5-063167962594}"/>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4FE48FF-C98F-6245-B531-4B0AC61EA5B4}"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25F64D01-A2A0-DD4C-8732-E37594D00758}"/>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D046C18-10AC-444F-AAD6-1C6B978D2C28}"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21889141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3F099CDC-4780-3549-9D23-3939B10E6707}"/>
              </a:ext>
            </a:extLst>
          </p:cNvPr>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1980F71-6F73-C94A-9669-DDC8270E90CF}"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5" name="Rectangle 13">
            <a:extLst>
              <a:ext uri="{FF2B5EF4-FFF2-40B4-BE49-F238E27FC236}">
                <a16:creationId xmlns:a16="http://schemas.microsoft.com/office/drawing/2014/main" id="{3013F4A3-AF7A-3542-B117-20B820F869B2}"/>
              </a:ext>
            </a:extLst>
          </p:cNvPr>
          <p:cNvSpPr>
            <a:spLocks noGrp="1" noChangeArrowheads="1"/>
          </p:cNvSpPr>
          <p:nvPr>
            <p:ph type="sldNum" sz="quarter" idx="11"/>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3C15936-62A3-E243-9B38-4C9B90D5E461}"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Tree>
    <p:extLst>
      <p:ext uri="{BB962C8B-B14F-4D97-AF65-F5344CB8AC3E}">
        <p14:creationId xmlns:p14="http://schemas.microsoft.com/office/powerpoint/2010/main" val="95484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D47191AD-F6EE-A649-88CD-D7E3020D3267}"/>
              </a:ext>
            </a:extLst>
          </p:cNvPr>
          <p:cNvSpPr>
            <a:spLocks noGrp="1" noChangeArrowheads="1"/>
          </p:cNvSpPr>
          <p:nvPr>
            <p:ph type="dt" sz="half" idx="10"/>
          </p:nvPr>
        </p:nvSpPr>
        <p:spPr/>
        <p:txBody>
          <a:bodyPr/>
          <a:lstStyle>
            <a:lvl1pPr>
              <a:defRPr/>
            </a:lvl1pPr>
          </a:lstStyle>
          <a:p>
            <a:pPr>
              <a:defRPr/>
            </a:pPr>
            <a:fld id="{B5AB3AB7-5208-E848-85EF-38D54373B137}" type="datetime1">
              <a:rPr lang="en-US" altLang="zh-CN" smtClean="0"/>
              <a:t>10/30/2022</a:t>
            </a:fld>
            <a:endParaRPr lang="en-US" altLang="zh-CN"/>
          </a:p>
        </p:txBody>
      </p:sp>
      <p:sp>
        <p:nvSpPr>
          <p:cNvPr id="4" name="Rectangle 12">
            <a:extLst>
              <a:ext uri="{FF2B5EF4-FFF2-40B4-BE49-F238E27FC236}">
                <a16:creationId xmlns:a16="http://schemas.microsoft.com/office/drawing/2014/main" id="{40AA67EA-75E5-D34D-AEE8-50DBFB88AEFF}"/>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a:defRPr/>
            </a:pPr>
            <a:endParaRPr lang="en-US" altLang="zh-CN"/>
          </a:p>
        </p:txBody>
      </p:sp>
      <p:sp>
        <p:nvSpPr>
          <p:cNvPr id="5" name="Rectangle 13">
            <a:extLst>
              <a:ext uri="{FF2B5EF4-FFF2-40B4-BE49-F238E27FC236}">
                <a16:creationId xmlns:a16="http://schemas.microsoft.com/office/drawing/2014/main" id="{2D52C9AF-0B4A-C341-8903-550D86EC3F40}"/>
              </a:ext>
            </a:extLst>
          </p:cNvPr>
          <p:cNvSpPr>
            <a:spLocks noGrp="1" noChangeArrowheads="1"/>
          </p:cNvSpPr>
          <p:nvPr>
            <p:ph type="sldNum" sz="quarter" idx="12"/>
          </p:nvPr>
        </p:nvSpPr>
        <p:spPr/>
        <p:txBody>
          <a:bodyPr/>
          <a:lstStyle>
            <a:lvl1pPr>
              <a:defRPr/>
            </a:lvl1pPr>
          </a:lstStyle>
          <a:p>
            <a:fld id="{C7600DAA-3137-BE4F-A889-E7C0B18931D2}" type="slidenum">
              <a:rPr lang="zh-CN" altLang="en-US"/>
              <a:pPr/>
              <a:t>‹#›</a:t>
            </a:fld>
            <a:endParaRPr lang="en-US" altLang="zh-CN"/>
          </a:p>
        </p:txBody>
      </p:sp>
    </p:spTree>
    <p:extLst>
      <p:ext uri="{BB962C8B-B14F-4D97-AF65-F5344CB8AC3E}">
        <p14:creationId xmlns:p14="http://schemas.microsoft.com/office/powerpoint/2010/main" val="341574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EED95B4-77F3-4140-9519-B2835C30E04E}"/>
              </a:ext>
            </a:extLst>
          </p:cNvPr>
          <p:cNvSpPr>
            <a:spLocks noGrp="1" noChangeArrowheads="1"/>
          </p:cNvSpPr>
          <p:nvPr>
            <p:ph type="dt" sz="half" idx="10"/>
          </p:nvPr>
        </p:nvSpPr>
        <p:spPr/>
        <p:txBody>
          <a:bodyPr/>
          <a:lstStyle>
            <a:lvl1pPr>
              <a:defRPr/>
            </a:lvl1pPr>
          </a:lstStyle>
          <a:p>
            <a:pPr>
              <a:defRPr/>
            </a:pPr>
            <a:fld id="{DBEF3417-1A0F-6147-9D7F-47B9744541C1}" type="datetime1">
              <a:rPr lang="en-US" altLang="zh-CN" smtClean="0"/>
              <a:t>10/30/2022</a:t>
            </a:fld>
            <a:endParaRPr lang="en-US" altLang="zh-CN"/>
          </a:p>
        </p:txBody>
      </p:sp>
      <p:sp>
        <p:nvSpPr>
          <p:cNvPr id="3" name="Rectangle 12">
            <a:extLst>
              <a:ext uri="{FF2B5EF4-FFF2-40B4-BE49-F238E27FC236}">
                <a16:creationId xmlns:a16="http://schemas.microsoft.com/office/drawing/2014/main" id="{C9535C4B-7FEF-C845-A032-F607E2D8FAC0}"/>
              </a:ext>
            </a:extLst>
          </p:cNvPr>
          <p:cNvSpPr>
            <a:spLocks noGrp="1" noChangeArrowheads="1"/>
          </p:cNvSpPr>
          <p:nvPr>
            <p:ph type="ftr" sz="quarter" idx="11"/>
          </p:nvPr>
        </p:nvSpPr>
        <p:spPr>
          <a:xfrm>
            <a:off x="1319213" y="6243638"/>
            <a:ext cx="5233987"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Times New Roman" charset="0"/>
                <a:ea typeface="SimSun" charset="-122"/>
              </a:defRPr>
            </a:lvl1pPr>
          </a:lstStyle>
          <a:p>
            <a:pPr>
              <a:defRPr/>
            </a:pPr>
            <a:endParaRPr lang="en-US" altLang="zh-CN"/>
          </a:p>
        </p:txBody>
      </p:sp>
      <p:sp>
        <p:nvSpPr>
          <p:cNvPr id="4" name="Rectangle 13">
            <a:extLst>
              <a:ext uri="{FF2B5EF4-FFF2-40B4-BE49-F238E27FC236}">
                <a16:creationId xmlns:a16="http://schemas.microsoft.com/office/drawing/2014/main" id="{1E43EA9A-9F64-D045-8895-F59817B951BA}"/>
              </a:ext>
            </a:extLst>
          </p:cNvPr>
          <p:cNvSpPr>
            <a:spLocks noGrp="1" noChangeArrowheads="1"/>
          </p:cNvSpPr>
          <p:nvPr>
            <p:ph type="sldNum" sz="quarter" idx="12"/>
          </p:nvPr>
        </p:nvSpPr>
        <p:spPr/>
        <p:txBody>
          <a:bodyPr/>
          <a:lstStyle>
            <a:lvl1pPr>
              <a:defRPr/>
            </a:lvl1pPr>
          </a:lstStyle>
          <a:p>
            <a:fld id="{DC3E35BC-504B-974E-B00B-DBCE58762278}" type="slidenum">
              <a:rPr lang="zh-CN" altLang="en-US"/>
              <a:pPr/>
              <a:t>‹#›</a:t>
            </a:fld>
            <a:endParaRPr lang="en-US" altLang="zh-CN"/>
          </a:p>
        </p:txBody>
      </p:sp>
    </p:spTree>
    <p:extLst>
      <p:ext uri="{BB962C8B-B14F-4D97-AF65-F5344CB8AC3E}">
        <p14:creationId xmlns:p14="http://schemas.microsoft.com/office/powerpoint/2010/main" val="323028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5D62578-5B33-604A-BF1B-A6CFF151B332}"/>
              </a:ext>
            </a:extLst>
          </p:cNvPr>
          <p:cNvSpPr>
            <a:spLocks noGrp="1" noChangeArrowheads="1"/>
          </p:cNvSpPr>
          <p:nvPr>
            <p:ph type="dt" sz="half" idx="10"/>
          </p:nvPr>
        </p:nvSpPr>
        <p:spPr>
          <a:ln/>
        </p:spPr>
        <p:txBody>
          <a:bodyPr/>
          <a:lstStyle>
            <a:lvl1pPr>
              <a:defRPr/>
            </a:lvl1pPr>
          </a:lstStyle>
          <a:p>
            <a:pPr>
              <a:defRPr/>
            </a:pPr>
            <a:fld id="{508231B2-86D3-5247-A13B-5CBCD3ACB3D1}" type="datetime1">
              <a:rPr lang="en-US" altLang="zh-CN" smtClean="0"/>
              <a:t>10/30/2022</a:t>
            </a:fld>
            <a:endParaRPr lang="en-US" altLang="zh-CN"/>
          </a:p>
        </p:txBody>
      </p:sp>
      <p:sp>
        <p:nvSpPr>
          <p:cNvPr id="6" name="Rectangle 13">
            <a:extLst>
              <a:ext uri="{FF2B5EF4-FFF2-40B4-BE49-F238E27FC236}">
                <a16:creationId xmlns:a16="http://schemas.microsoft.com/office/drawing/2014/main" id="{00BC9152-67BA-7A49-959F-6BBC0258D644}"/>
              </a:ext>
            </a:extLst>
          </p:cNvPr>
          <p:cNvSpPr>
            <a:spLocks noGrp="1" noChangeArrowheads="1"/>
          </p:cNvSpPr>
          <p:nvPr>
            <p:ph type="sldNum" sz="quarter" idx="11"/>
          </p:nvPr>
        </p:nvSpPr>
        <p:spPr>
          <a:ln/>
        </p:spPr>
        <p:txBody>
          <a:bodyPr/>
          <a:lstStyle>
            <a:lvl1pPr>
              <a:defRPr/>
            </a:lvl1pPr>
          </a:lstStyle>
          <a:p>
            <a:fld id="{000657BD-A746-4B46-A0B2-352E845477A2}" type="slidenum">
              <a:rPr lang="zh-CN" altLang="en-US"/>
              <a:pPr/>
              <a:t>‹#›</a:t>
            </a:fld>
            <a:endParaRPr lang="en-US" altLang="zh-CN"/>
          </a:p>
        </p:txBody>
      </p:sp>
    </p:spTree>
    <p:extLst>
      <p:ext uri="{BB962C8B-B14F-4D97-AF65-F5344CB8AC3E}">
        <p14:creationId xmlns:p14="http://schemas.microsoft.com/office/powerpoint/2010/main" val="38851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723E9ADF-0A1B-2B48-8CF2-B32CA377F348}"/>
              </a:ext>
            </a:extLst>
          </p:cNvPr>
          <p:cNvSpPr>
            <a:spLocks noGrp="1" noChangeArrowheads="1"/>
          </p:cNvSpPr>
          <p:nvPr>
            <p:ph type="dt" sz="half" idx="10"/>
          </p:nvPr>
        </p:nvSpPr>
        <p:spPr>
          <a:ln/>
        </p:spPr>
        <p:txBody>
          <a:bodyPr/>
          <a:lstStyle>
            <a:lvl1pPr>
              <a:defRPr/>
            </a:lvl1pPr>
          </a:lstStyle>
          <a:p>
            <a:pPr>
              <a:defRPr/>
            </a:pPr>
            <a:fld id="{57BFE82B-FB11-014A-8FDE-F3F30E399603}" type="datetime1">
              <a:rPr lang="en-US" altLang="zh-CN" smtClean="0"/>
              <a:t>10/30/2022</a:t>
            </a:fld>
            <a:endParaRPr lang="en-US" altLang="zh-CN"/>
          </a:p>
        </p:txBody>
      </p:sp>
      <p:sp>
        <p:nvSpPr>
          <p:cNvPr id="6" name="Rectangle 13">
            <a:extLst>
              <a:ext uri="{FF2B5EF4-FFF2-40B4-BE49-F238E27FC236}">
                <a16:creationId xmlns:a16="http://schemas.microsoft.com/office/drawing/2014/main" id="{D52F250B-9646-6D4C-8162-6FF61E02816A}"/>
              </a:ext>
            </a:extLst>
          </p:cNvPr>
          <p:cNvSpPr>
            <a:spLocks noGrp="1" noChangeArrowheads="1"/>
          </p:cNvSpPr>
          <p:nvPr>
            <p:ph type="sldNum" sz="quarter" idx="11"/>
          </p:nvPr>
        </p:nvSpPr>
        <p:spPr>
          <a:ln/>
        </p:spPr>
        <p:txBody>
          <a:bodyPr/>
          <a:lstStyle>
            <a:lvl1pPr>
              <a:defRPr/>
            </a:lvl1pPr>
          </a:lstStyle>
          <a:p>
            <a:fld id="{151AE1B2-0DC5-9D49-8851-391F8E58F8B3}" type="slidenum">
              <a:rPr lang="zh-CN" altLang="en-US"/>
              <a:pPr/>
              <a:t>‹#›</a:t>
            </a:fld>
            <a:endParaRPr lang="en-US" altLang="zh-CN"/>
          </a:p>
        </p:txBody>
      </p:sp>
    </p:spTree>
    <p:extLst>
      <p:ext uri="{BB962C8B-B14F-4D97-AF65-F5344CB8AC3E}">
        <p14:creationId xmlns:p14="http://schemas.microsoft.com/office/powerpoint/2010/main" val="276355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22A1AED-E598-E74F-A970-E1A063A7B95B}"/>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27" name="Rectangle 3">
            <a:extLst>
              <a:ext uri="{FF2B5EF4-FFF2-40B4-BE49-F238E27FC236}">
                <a16:creationId xmlns:a16="http://schemas.microsoft.com/office/drawing/2014/main" id="{6FD0F2BC-CC5A-F849-B0CE-A12C8775600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28" name="Rectangle 4">
            <a:extLst>
              <a:ext uri="{FF2B5EF4-FFF2-40B4-BE49-F238E27FC236}">
                <a16:creationId xmlns:a16="http://schemas.microsoft.com/office/drawing/2014/main" id="{D80022C8-006E-C34A-B7E0-75325EED8F23}"/>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29" name="Rectangle 5">
            <a:extLst>
              <a:ext uri="{FF2B5EF4-FFF2-40B4-BE49-F238E27FC236}">
                <a16:creationId xmlns:a16="http://schemas.microsoft.com/office/drawing/2014/main" id="{32F6A948-944A-9741-B5B6-585298936E79}"/>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30" name="Rectangle 6">
            <a:extLst>
              <a:ext uri="{FF2B5EF4-FFF2-40B4-BE49-F238E27FC236}">
                <a16:creationId xmlns:a16="http://schemas.microsoft.com/office/drawing/2014/main" id="{AB948CCA-6773-5C4F-9E33-E2FCDC79C56E}"/>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31" name="Rectangle 7">
            <a:extLst>
              <a:ext uri="{FF2B5EF4-FFF2-40B4-BE49-F238E27FC236}">
                <a16:creationId xmlns:a16="http://schemas.microsoft.com/office/drawing/2014/main" id="{541766FF-9B5B-5B43-959C-5FB50B766B84}"/>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32" name="Rectangle 8">
            <a:extLst>
              <a:ext uri="{FF2B5EF4-FFF2-40B4-BE49-F238E27FC236}">
                <a16:creationId xmlns:a16="http://schemas.microsoft.com/office/drawing/2014/main" id="{4A2E1329-38B4-284E-B6BC-A0636FAC0D73}"/>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algn="ctr" eaLnBrk="1" hangingPunct="1">
              <a:defRPr/>
            </a:pPr>
            <a:endParaRPr kumimoji="1" lang="zh-CN" altLang="en-US" sz="2400">
              <a:latin typeface="Tahoma" panose="020B0604030504040204" pitchFamily="34" charset="0"/>
            </a:endParaRPr>
          </a:p>
        </p:txBody>
      </p:sp>
      <p:sp>
        <p:nvSpPr>
          <p:cNvPr id="1033" name="Rectangle 9">
            <a:extLst>
              <a:ext uri="{FF2B5EF4-FFF2-40B4-BE49-F238E27FC236}">
                <a16:creationId xmlns:a16="http://schemas.microsoft.com/office/drawing/2014/main" id="{61CCB91C-52C9-D444-8016-956235B08F23}"/>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E1BB5C1-1F6F-2C4E-AD27-34D11730A2A1}"/>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DAF46B72-F884-914D-8DCA-24EFEA3D3C8E}"/>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ea typeface="SimSun" panose="02010600030101010101" pitchFamily="2" charset="-122"/>
              </a:defRPr>
            </a:lvl1pPr>
          </a:lstStyle>
          <a:p>
            <a:pPr>
              <a:defRPr/>
            </a:pPr>
            <a:fld id="{9D04E114-C0C6-7742-BAA0-E48DCBA5D875}" type="datetime1">
              <a:rPr lang="en-US" altLang="zh-CN" smtClean="0"/>
              <a:t>10/30/2022</a:t>
            </a:fld>
            <a:endParaRPr lang="en-US" altLang="zh-CN"/>
          </a:p>
        </p:txBody>
      </p:sp>
      <p:sp>
        <p:nvSpPr>
          <p:cNvPr id="80909" name="Rectangle 13">
            <a:extLst>
              <a:ext uri="{FF2B5EF4-FFF2-40B4-BE49-F238E27FC236}">
                <a16:creationId xmlns:a16="http://schemas.microsoft.com/office/drawing/2014/main" id="{AA46E17D-B5E0-934C-874B-D67DB700DC50}"/>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1247F0DA-41F8-6943-A414-3BB7C54AA3A0}" type="slidenum">
              <a:rPr lang="zh-CN" altLang="en-US"/>
              <a:pPr/>
              <a:t>‹#›</a:t>
            </a:fld>
            <a:endParaRPr lang="en-US" altLang="zh-CN"/>
          </a:p>
        </p:txBody>
      </p:sp>
      <p:pic>
        <p:nvPicPr>
          <p:cNvPr id="1037" name="Picture 16" descr="index_03">
            <a:extLst>
              <a:ext uri="{FF2B5EF4-FFF2-40B4-BE49-F238E27FC236}">
                <a16:creationId xmlns:a16="http://schemas.microsoft.com/office/drawing/2014/main" id="{93421A76-33FD-224A-9330-FC42CC07503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0" r:id="rId1"/>
    <p:sldLayoutId id="2147484604" r:id="rId2"/>
    <p:sldLayoutId id="2147484605" r:id="rId3"/>
    <p:sldLayoutId id="2147484611" r:id="rId4"/>
    <p:sldLayoutId id="2147484612" r:id="rId5"/>
    <p:sldLayoutId id="2147484613" r:id="rId6"/>
    <p:sldLayoutId id="2147484614" r:id="rId7"/>
    <p:sldLayoutId id="2147484606" r:id="rId8"/>
    <p:sldLayoutId id="2147484607" r:id="rId9"/>
    <p:sldLayoutId id="2147484608" r:id="rId10"/>
    <p:sldLayoutId id="2147484609" r:id="rId11"/>
  </p:sldLayoutIdLst>
  <p:hf hdr="0" ftr="0" dt="0"/>
  <p:txStyles>
    <p:title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F6F5919-604A-0E4E-9031-72605E518A79}"/>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7" name="Rectangle 3">
            <a:extLst>
              <a:ext uri="{FF2B5EF4-FFF2-40B4-BE49-F238E27FC236}">
                <a16:creationId xmlns:a16="http://schemas.microsoft.com/office/drawing/2014/main" id="{D8076A1E-F3F2-AA44-A8E6-81D09351C53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8" name="Rectangle 4">
            <a:extLst>
              <a:ext uri="{FF2B5EF4-FFF2-40B4-BE49-F238E27FC236}">
                <a16:creationId xmlns:a16="http://schemas.microsoft.com/office/drawing/2014/main" id="{6A2D2AFD-3550-5947-99F0-211B35A4B8D0}"/>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9" name="Rectangle 5">
            <a:extLst>
              <a:ext uri="{FF2B5EF4-FFF2-40B4-BE49-F238E27FC236}">
                <a16:creationId xmlns:a16="http://schemas.microsoft.com/office/drawing/2014/main" id="{74CED474-DAEF-BF40-9458-E255761BD375}"/>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0" name="Rectangle 6">
            <a:extLst>
              <a:ext uri="{FF2B5EF4-FFF2-40B4-BE49-F238E27FC236}">
                <a16:creationId xmlns:a16="http://schemas.microsoft.com/office/drawing/2014/main" id="{B6ECE2E6-646F-DC41-928C-9981EC11F59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1" name="Rectangle 7">
            <a:extLst>
              <a:ext uri="{FF2B5EF4-FFF2-40B4-BE49-F238E27FC236}">
                <a16:creationId xmlns:a16="http://schemas.microsoft.com/office/drawing/2014/main" id="{1628D59C-A6D8-C84B-8A98-D8DF3D8132C0}"/>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2" name="Rectangle 8">
            <a:extLst>
              <a:ext uri="{FF2B5EF4-FFF2-40B4-BE49-F238E27FC236}">
                <a16:creationId xmlns:a16="http://schemas.microsoft.com/office/drawing/2014/main" id="{D668BD40-4DF4-F643-AA8C-4D13281C5CE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a:extLst>
              <a:ext uri="{FF2B5EF4-FFF2-40B4-BE49-F238E27FC236}">
                <a16:creationId xmlns:a16="http://schemas.microsoft.com/office/drawing/2014/main" id="{19CFBF74-3535-3748-879A-F6AE8AE2F553}"/>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400">
                <a:latin typeface="Tahoma" charset="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00CABE1-3CAA-4847-AA41-4EAA41D5438D}" type="datetime1">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2022/10/30</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80909" name="Rectangle 13">
            <a:extLst>
              <a:ext uri="{FF2B5EF4-FFF2-40B4-BE49-F238E27FC236}">
                <a16:creationId xmlns:a16="http://schemas.microsoft.com/office/drawing/2014/main" id="{C67A661B-9258-2546-B3F7-1E577A0C2F92}"/>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FAA26D3D-D897-4be2-8F04-BA451C77F1D7}"/>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a:latin typeface="Tahoma" charset="0"/>
                <a:ea typeface="宋体"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8EC8F50-849B-4D62-A750-645AC6D4D579}" type="slidenum">
              <a:rPr kumimoji="0" lang="zh-CN" altLang="en-US" sz="1400" b="0" i="0" u="none" strike="noStrike" kern="1200" cap="none" spc="0" normalizeH="0" baseline="0" noProof="0">
                <a:ln>
                  <a:noFill/>
                </a:ln>
                <a:solidFill>
                  <a:srgbClr val="000000"/>
                </a:solidFill>
                <a:effectLst/>
                <a:uLnTx/>
                <a:uFillTx/>
                <a:latin typeface="Tahoma" charset="0"/>
                <a:ea typeface="宋体"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pic>
        <p:nvPicPr>
          <p:cNvPr id="1037" name="Picture 16" descr="index_0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804501"/>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charset="0"/>
          <a:ea typeface="宋体" charset="0"/>
          <a:cs typeface="宋体" charset="0"/>
        </a:defRPr>
      </a:lvl2pPr>
      <a:lvl3pPr algn="l" rtl="0" eaLnBrk="0" fontAlgn="base" hangingPunct="0">
        <a:spcBef>
          <a:spcPct val="0"/>
        </a:spcBef>
        <a:spcAft>
          <a:spcPct val="0"/>
        </a:spcAft>
        <a:defRPr kumimoji="1" sz="4400">
          <a:solidFill>
            <a:schemeClr val="tx2"/>
          </a:solidFill>
          <a:latin typeface="Tahoma" charset="0"/>
          <a:ea typeface="宋体" charset="0"/>
          <a:cs typeface="宋体" charset="0"/>
        </a:defRPr>
      </a:lvl3pPr>
      <a:lvl4pPr algn="l" rtl="0" eaLnBrk="0" fontAlgn="base" hangingPunct="0">
        <a:spcBef>
          <a:spcPct val="0"/>
        </a:spcBef>
        <a:spcAft>
          <a:spcPct val="0"/>
        </a:spcAft>
        <a:defRPr kumimoji="1" sz="4400">
          <a:solidFill>
            <a:schemeClr val="tx2"/>
          </a:solidFill>
          <a:latin typeface="Tahoma" charset="0"/>
          <a:ea typeface="宋体" charset="0"/>
          <a:cs typeface="宋体" charset="0"/>
        </a:defRPr>
      </a:lvl4pPr>
      <a:lvl5pPr algn="l" rtl="0" eaLnBrk="0" fontAlgn="base" hangingPunct="0">
        <a:spcBef>
          <a:spcPct val="0"/>
        </a:spcBef>
        <a:spcAft>
          <a:spcPct val="0"/>
        </a:spcAft>
        <a:defRPr kumimoji="1" sz="4400">
          <a:solidFill>
            <a:schemeClr val="tx2"/>
          </a:solidFill>
          <a:latin typeface="Tahoma" charset="0"/>
          <a:ea typeface="宋体" charset="0"/>
          <a:cs typeface="宋体" charset="0"/>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57BB10-E930-1B49-9A99-256FFB9F21C9}"/>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7" name="Rectangle 3">
            <a:extLst>
              <a:ext uri="{FF2B5EF4-FFF2-40B4-BE49-F238E27FC236}">
                <a16:creationId xmlns:a16="http://schemas.microsoft.com/office/drawing/2014/main" id="{D14486D2-80F3-024A-8C7D-A7E41BD4BE4B}"/>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8" name="Rectangle 4">
            <a:extLst>
              <a:ext uri="{FF2B5EF4-FFF2-40B4-BE49-F238E27FC236}">
                <a16:creationId xmlns:a16="http://schemas.microsoft.com/office/drawing/2014/main" id="{200D44E2-41F7-7B4E-B7B3-BC315F9B5246}"/>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29" name="Rectangle 5">
            <a:extLst>
              <a:ext uri="{FF2B5EF4-FFF2-40B4-BE49-F238E27FC236}">
                <a16:creationId xmlns:a16="http://schemas.microsoft.com/office/drawing/2014/main" id="{C7B01BD1-841D-884A-9690-345715F211A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0" name="Rectangle 6">
            <a:extLst>
              <a:ext uri="{FF2B5EF4-FFF2-40B4-BE49-F238E27FC236}">
                <a16:creationId xmlns:a16="http://schemas.microsoft.com/office/drawing/2014/main" id="{BDA05DCA-95A1-9147-B2D5-6E4A594578F1}"/>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1" name="Rectangle 7">
            <a:extLst>
              <a:ext uri="{FF2B5EF4-FFF2-40B4-BE49-F238E27FC236}">
                <a16:creationId xmlns:a16="http://schemas.microsoft.com/office/drawing/2014/main" id="{A55EDA75-32AD-3F4E-86AB-8C23E42BF284}"/>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2" name="Rectangle 8">
            <a:extLst>
              <a:ext uri="{FF2B5EF4-FFF2-40B4-BE49-F238E27FC236}">
                <a16:creationId xmlns:a16="http://schemas.microsoft.com/office/drawing/2014/main" id="{ACD3E4FC-7515-1248-92C6-38731508458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charset="0"/>
                <a:ea typeface="宋体" charset="-122"/>
              </a:defRPr>
            </a:lvl1pPr>
            <a:lvl2pPr marL="742950" indent="-285750">
              <a:defRPr>
                <a:solidFill>
                  <a:schemeClr val="tx1"/>
                </a:solidFill>
                <a:latin typeface="Times New Roman" charset="0"/>
                <a:ea typeface="宋体" charset="-122"/>
              </a:defRPr>
            </a:lvl2pPr>
            <a:lvl3pPr marL="1143000" indent="-228600">
              <a:defRPr>
                <a:solidFill>
                  <a:schemeClr val="tx1"/>
                </a:solidFill>
                <a:latin typeface="Times New Roman" charset="0"/>
                <a:ea typeface="宋体" charset="-122"/>
              </a:defRPr>
            </a:lvl3pPr>
            <a:lvl4pPr marL="1600200" indent="-228600">
              <a:defRPr>
                <a:solidFill>
                  <a:schemeClr val="tx1"/>
                </a:solidFill>
                <a:latin typeface="Times New Roman" charset="0"/>
                <a:ea typeface="宋体" charset="-122"/>
              </a:defRPr>
            </a:lvl4pPr>
            <a:lvl5pPr marL="2057400" indent="-228600">
              <a:defRPr>
                <a:solidFill>
                  <a:schemeClr val="tx1"/>
                </a:solidFill>
                <a:latin typeface="Times New Roman" charset="0"/>
                <a:ea typeface="宋体" charset="-122"/>
              </a:defRPr>
            </a:lvl5pPr>
            <a:lvl6pPr marL="2514600" indent="-228600" eaLnBrk="0" fontAlgn="base" hangingPunct="0">
              <a:spcBef>
                <a:spcPct val="0"/>
              </a:spcBef>
              <a:spcAft>
                <a:spcPct val="0"/>
              </a:spcAft>
              <a:defRPr>
                <a:solidFill>
                  <a:schemeClr val="tx1"/>
                </a:solidFill>
                <a:latin typeface="Times New Roman" charset="0"/>
                <a:ea typeface="宋体" charset="-122"/>
              </a:defRPr>
            </a:lvl6pPr>
            <a:lvl7pPr marL="2971800" indent="-228600" eaLnBrk="0" fontAlgn="base" hangingPunct="0">
              <a:spcBef>
                <a:spcPct val="0"/>
              </a:spcBef>
              <a:spcAft>
                <a:spcPct val="0"/>
              </a:spcAft>
              <a:defRPr>
                <a:solidFill>
                  <a:schemeClr val="tx1"/>
                </a:solidFill>
                <a:latin typeface="Times New Roman" charset="0"/>
                <a:ea typeface="宋体" charset="-122"/>
              </a:defRPr>
            </a:lvl7pPr>
            <a:lvl8pPr marL="3429000" indent="-228600" eaLnBrk="0" fontAlgn="base" hangingPunct="0">
              <a:spcBef>
                <a:spcPct val="0"/>
              </a:spcBef>
              <a:spcAft>
                <a:spcPct val="0"/>
              </a:spcAft>
              <a:defRPr>
                <a:solidFill>
                  <a:schemeClr val="tx1"/>
                </a:solidFill>
                <a:latin typeface="Times New Roman" charset="0"/>
                <a:ea typeface="宋体" charset="-122"/>
              </a:defRPr>
            </a:lvl8pPr>
            <a:lvl9pPr marL="3886200" indent="-228600" eaLnBrk="0" fontAlgn="base" hangingPunct="0">
              <a:spcBef>
                <a:spcPct val="0"/>
              </a:spcBef>
              <a:spcAft>
                <a:spcPct val="0"/>
              </a:spcAft>
              <a:defRPr>
                <a:solidFill>
                  <a:schemeClr val="tx1"/>
                </a:solidFill>
                <a:latin typeface="Times New Roman"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charset="0"/>
              <a:ea typeface="宋体" charset="-122"/>
            </a:endParaRPr>
          </a:p>
        </p:txBody>
      </p:sp>
      <p:sp>
        <p:nvSpPr>
          <p:cNvPr id="1033" name="Rectangle 9">
            <a:extLst>
              <a:ext uri="{FF2B5EF4-FFF2-40B4-BE49-F238E27FC236}">
                <a16:creationId xmlns:a16="http://schemas.microsoft.com/office/drawing/2014/main" id="{EE463BCF-091A-9247-91A0-779077DA4F3F}"/>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CBE1083-2317-244A-81A5-C085AF7D1000}"/>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415960AD-863A-8243-8F52-2513B60F7C0A}"/>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400">
                <a:latin typeface="Tahoma" charset="0"/>
                <a:ea typeface="宋体"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5208D9A-0B7B-374E-BAD7-C093BE8D0AB1}" type="datetime1">
              <a:rPr kumimoji="0" lang="en-US" altLang="zh-CN" sz="1400" b="0" i="0" u="none" strike="noStrike" kern="1200" cap="none" spc="0" normalizeH="0" baseline="0" noProof="0">
                <a:ln>
                  <a:noFill/>
                </a:ln>
                <a:solidFill>
                  <a:srgbClr val="000000"/>
                </a:solidFill>
                <a:effectLst/>
                <a:uLnTx/>
                <a:uFillTx/>
                <a:latin typeface="Tahoma" charset="0"/>
                <a:ea typeface="宋体" charset="-122"/>
              </a:rPr>
              <a:pPr marL="0" marR="0" lvl="0" indent="0" algn="l" defTabSz="914400" rtl="0" eaLnBrk="1" fontAlgn="base" latinLnBrk="0" hangingPunct="1">
                <a:lnSpc>
                  <a:spcPct val="100000"/>
                </a:lnSpc>
                <a:spcBef>
                  <a:spcPct val="0"/>
                </a:spcBef>
                <a:spcAft>
                  <a:spcPct val="0"/>
                </a:spcAft>
                <a:buClrTx/>
                <a:buSzTx/>
                <a:buFontTx/>
                <a:buNone/>
                <a:tabLst/>
                <a:defRPr/>
              </a:pPr>
              <a:t>10/30/2022</a:t>
            </a:fld>
            <a:endParaRPr kumimoji="0" lang="en-US" altLang="zh-CN" sz="1400" b="0" i="0" u="none" strike="noStrike" kern="1200" cap="none" spc="0" normalizeH="0" baseline="0" noProof="0">
              <a:ln>
                <a:noFill/>
              </a:ln>
              <a:solidFill>
                <a:srgbClr val="000000"/>
              </a:solidFill>
              <a:effectLst/>
              <a:uLnTx/>
              <a:uFillTx/>
              <a:latin typeface="Tahoma" charset="0"/>
              <a:ea typeface="宋体" charset="-122"/>
            </a:endParaRPr>
          </a:p>
        </p:txBody>
      </p:sp>
      <p:sp>
        <p:nvSpPr>
          <p:cNvPr id="80909" name="Rectangle 13">
            <a:extLst>
              <a:ext uri="{FF2B5EF4-FFF2-40B4-BE49-F238E27FC236}">
                <a16:creationId xmlns:a16="http://schemas.microsoft.com/office/drawing/2014/main" id="{87C4675D-412A-5244-B505-5AE54D546D6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FAA26D3D-D897-4be2-8F04-BA451C77F1D7}">
              <ma14:placeholderFlag xmlns:ma14="http://schemas.microsoft.com/office/mac/drawingml/2011/main" xmlns="" val="1"/>
            </a:ex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C5E414C-8509-0D4E-B1E2-04D63073A217}"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pic>
        <p:nvPicPr>
          <p:cNvPr id="1037" name="Picture 16" descr="index_03">
            <a:extLst>
              <a:ext uri="{FF2B5EF4-FFF2-40B4-BE49-F238E27FC236}">
                <a16:creationId xmlns:a16="http://schemas.microsoft.com/office/drawing/2014/main" id="{69447570-66C2-6F48-A286-0ECC3F89924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028005"/>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charset="0"/>
          <a:ea typeface="宋体" charset="0"/>
          <a:cs typeface="宋体" charset="0"/>
        </a:defRPr>
      </a:lvl2pPr>
      <a:lvl3pPr algn="l" rtl="0" eaLnBrk="0" fontAlgn="base" hangingPunct="0">
        <a:spcBef>
          <a:spcPct val="0"/>
        </a:spcBef>
        <a:spcAft>
          <a:spcPct val="0"/>
        </a:spcAft>
        <a:defRPr kumimoji="1" sz="4400">
          <a:solidFill>
            <a:schemeClr val="tx2"/>
          </a:solidFill>
          <a:latin typeface="Tahoma" charset="0"/>
          <a:ea typeface="宋体" charset="0"/>
          <a:cs typeface="宋体" charset="0"/>
        </a:defRPr>
      </a:lvl3pPr>
      <a:lvl4pPr algn="l" rtl="0" eaLnBrk="0" fontAlgn="base" hangingPunct="0">
        <a:spcBef>
          <a:spcPct val="0"/>
        </a:spcBef>
        <a:spcAft>
          <a:spcPct val="0"/>
        </a:spcAft>
        <a:defRPr kumimoji="1" sz="4400">
          <a:solidFill>
            <a:schemeClr val="tx2"/>
          </a:solidFill>
          <a:latin typeface="Tahoma" charset="0"/>
          <a:ea typeface="宋体" charset="0"/>
          <a:cs typeface="宋体" charset="0"/>
        </a:defRPr>
      </a:lvl4pPr>
      <a:lvl5pPr algn="l" rtl="0" eaLnBrk="0" fontAlgn="base" hangingPunct="0">
        <a:spcBef>
          <a:spcPct val="0"/>
        </a:spcBef>
        <a:spcAft>
          <a:spcPct val="0"/>
        </a:spcAft>
        <a:defRPr kumimoji="1" sz="4400">
          <a:solidFill>
            <a:schemeClr val="tx2"/>
          </a:solidFill>
          <a:latin typeface="Tahoma" charset="0"/>
          <a:ea typeface="宋体" charset="0"/>
          <a:cs typeface="宋体" charset="0"/>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cs typeface="宋体"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cs typeface="宋体"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cs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cs typeface="宋体"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33400" y="260350"/>
            <a:ext cx="322263" cy="47466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47107" name="Rectangle 3"/>
          <p:cNvSpPr>
            <a:spLocks noChangeArrowheads="1"/>
          </p:cNvSpPr>
          <p:nvPr/>
        </p:nvSpPr>
        <p:spPr bwMode="ltGray">
          <a:xfrm>
            <a:off x="800100" y="260350"/>
            <a:ext cx="328613" cy="474663"/>
          </a:xfrm>
          <a:prstGeom prst="rect">
            <a:avLst/>
          </a:prstGeom>
          <a:gradFill rotWithShape="0">
            <a:gsLst>
              <a:gs pos="0">
                <a:schemeClr val="tx2"/>
              </a:gs>
              <a:gs pos="100000">
                <a:schemeClr val="tx2">
                  <a:gamma/>
                  <a:tint val="18039"/>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0000"/>
              </a:solidFill>
              <a:effectLst/>
              <a:uLnTx/>
              <a:uFillTx/>
              <a:latin typeface="Arial" pitchFamily="34" charset="0"/>
              <a:ea typeface="宋体" pitchFamily="2" charset="-122"/>
              <a:cs typeface="+mn-cs"/>
            </a:endParaRPr>
          </a:p>
        </p:txBody>
      </p:sp>
      <p:sp>
        <p:nvSpPr>
          <p:cNvPr id="1028" name="Rectangle 4"/>
          <p:cNvSpPr>
            <a:spLocks noChangeArrowheads="1"/>
          </p:cNvSpPr>
          <p:nvPr/>
        </p:nvSpPr>
        <p:spPr bwMode="ltGray">
          <a:xfrm>
            <a:off x="541338" y="682625"/>
            <a:ext cx="422275" cy="47466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ChangeArrowheads="1"/>
          </p:cNvSpPr>
          <p:nvPr/>
        </p:nvSpPr>
        <p:spPr bwMode="ltGray">
          <a:xfrm>
            <a:off x="914400" y="685800"/>
            <a:ext cx="368300" cy="474663"/>
          </a:xfrm>
          <a:prstGeom prst="rect">
            <a:avLst/>
          </a:prstGeom>
          <a:gradFill rotWithShape="0">
            <a:gsLst>
              <a:gs pos="0">
                <a:srgbClr val="FFFF00"/>
              </a:gs>
              <a:gs pos="100000">
                <a:srgbClr val="FFFFF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10" name="Rectangle 6"/>
          <p:cNvSpPr>
            <a:spLocks noChangeArrowheads="1"/>
          </p:cNvSpPr>
          <p:nvPr/>
        </p:nvSpPr>
        <p:spPr bwMode="ltGray">
          <a:xfrm>
            <a:off x="127000" y="609600"/>
            <a:ext cx="560388" cy="422275"/>
          </a:xfrm>
          <a:prstGeom prst="rect">
            <a:avLst/>
          </a:prstGeom>
          <a:gradFill rotWithShape="0">
            <a:gsLst>
              <a:gs pos="0">
                <a:schemeClr val="folHlink">
                  <a:gamma/>
                  <a:tint val="45490"/>
                  <a:invGamma/>
                </a:schemeClr>
              </a:gs>
              <a:gs pos="100000">
                <a:schemeClr val="fo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Arial" pitchFamily="34" charset="0"/>
              <a:ea typeface="宋体" pitchFamily="2" charset="-122"/>
              <a:cs typeface="+mn-cs"/>
            </a:endParaRPr>
          </a:p>
        </p:txBody>
      </p:sp>
      <p:sp>
        <p:nvSpPr>
          <p:cNvPr id="1031" name="Rectangle 7"/>
          <p:cNvSpPr>
            <a:spLocks noChangeArrowheads="1"/>
          </p:cNvSpPr>
          <p:nvPr/>
        </p:nvSpPr>
        <p:spPr bwMode="gray">
          <a:xfrm>
            <a:off x="762000" y="152400"/>
            <a:ext cx="31750" cy="1052513"/>
          </a:xfrm>
          <a:prstGeom prst="rect">
            <a:avLst/>
          </a:prstGeom>
          <a:solidFill>
            <a:srgbClr val="99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2" name="Rectangle 8"/>
          <p:cNvSpPr>
            <a:spLocks noChangeArrowheads="1"/>
          </p:cNvSpPr>
          <p:nvPr/>
        </p:nvSpPr>
        <p:spPr bwMode="gray">
          <a:xfrm flipV="1">
            <a:off x="460375" y="990600"/>
            <a:ext cx="8683625" cy="46038"/>
          </a:xfrm>
          <a:prstGeom prst="rect">
            <a:avLst/>
          </a:prstGeom>
          <a:gradFill rotWithShape="0">
            <a:gsLst>
              <a:gs pos="0">
                <a:srgbClr val="993300"/>
              </a:gs>
              <a:gs pos="100000">
                <a:srgbClr val="FFFFFF"/>
              </a:gs>
            </a:gsLst>
            <a:lin ang="0" scaled="1"/>
          </a:gra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smtClean="0">
              <a:ln>
                <a:noFill/>
              </a:ln>
              <a:solidFill>
                <a:srgbClr val="993300"/>
              </a:solidFill>
              <a:effectLst/>
              <a:uLnTx/>
              <a:uFillTx/>
              <a:latin typeface="Arial" panose="020B0604020202020204" pitchFamily="34" charset="0"/>
              <a:ea typeface="宋体" panose="02010600030101010101" pitchFamily="2" charset="-122"/>
              <a:cs typeface="+mn-cs"/>
            </a:endParaRPr>
          </a:p>
        </p:txBody>
      </p:sp>
      <p:sp>
        <p:nvSpPr>
          <p:cNvPr id="1033" name="Rectangle 9"/>
          <p:cNvSpPr>
            <a:spLocks noGrp="1" noChangeArrowheads="1"/>
          </p:cNvSpPr>
          <p:nvPr>
            <p:ph type="title"/>
          </p:nvPr>
        </p:nvSpPr>
        <p:spPr bwMode="auto">
          <a:xfrm>
            <a:off x="1219200" y="228600"/>
            <a:ext cx="779303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47114" name="Rectangle 10"/>
          <p:cNvSpPr>
            <a:spLocks noGrp="1" noChangeArrowheads="1"/>
          </p:cNvSpPr>
          <p:nvPr>
            <p:ph type="body" idx="1"/>
          </p:nvPr>
        </p:nvSpPr>
        <p:spPr bwMode="auto">
          <a:xfrm>
            <a:off x="381000" y="1371600"/>
            <a:ext cx="8574088"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7115" name="Rectangle 11"/>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9817915-759A-4846-BD03-EA091BA1799B}"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1979270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 id="2147484683" r:id="rId10"/>
    <p:sldLayoutId id="2147484684" r:id="rId11"/>
    <p:sldLayoutId id="2147484685" r:id="rId12"/>
    <p:sldLayoutId id="2147484686"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4">
                                            <p:txEl>
                                              <p:pRg st="0" end="0"/>
                                            </p:txEl>
                                          </p:spTgt>
                                        </p:tgtEl>
                                        <p:attrNameLst>
                                          <p:attrName>style.visibility</p:attrName>
                                        </p:attrNameLst>
                                      </p:cBhvr>
                                      <p:to>
                                        <p:strVal val="visible"/>
                                      </p:to>
                                    </p:set>
                                    <p:animEffect transition="in" filter="wipe(left)">
                                      <p:cBhvr>
                                        <p:cTn id="7" dur="500"/>
                                        <p:tgtEl>
                                          <p:spTgt spid="47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4">
                                            <p:txEl>
                                              <p:pRg st="1" end="1"/>
                                            </p:txEl>
                                          </p:spTgt>
                                        </p:tgtEl>
                                        <p:attrNameLst>
                                          <p:attrName>style.visibility</p:attrName>
                                        </p:attrNameLst>
                                      </p:cBhvr>
                                      <p:to>
                                        <p:strVal val="visible"/>
                                      </p:to>
                                    </p:set>
                                    <p:animEffect transition="in" filter="wipe(left)">
                                      <p:cBhvr>
                                        <p:cTn id="12" dur="500"/>
                                        <p:tgtEl>
                                          <p:spTgt spid="471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4">
                                            <p:txEl>
                                              <p:pRg st="2" end="2"/>
                                            </p:txEl>
                                          </p:spTgt>
                                        </p:tgtEl>
                                        <p:attrNameLst>
                                          <p:attrName>style.visibility</p:attrName>
                                        </p:attrNameLst>
                                      </p:cBhvr>
                                      <p:to>
                                        <p:strVal val="visible"/>
                                      </p:to>
                                    </p:set>
                                    <p:animEffect transition="in" filter="wipe(left)">
                                      <p:cBhvr>
                                        <p:cTn id="17" dur="500"/>
                                        <p:tgtEl>
                                          <p:spTgt spid="471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14">
                                            <p:txEl>
                                              <p:pRg st="3" end="3"/>
                                            </p:txEl>
                                          </p:spTgt>
                                        </p:tgtEl>
                                        <p:attrNameLst>
                                          <p:attrName>style.visibility</p:attrName>
                                        </p:attrNameLst>
                                      </p:cBhvr>
                                      <p:to>
                                        <p:strVal val="visible"/>
                                      </p:to>
                                    </p:set>
                                    <p:animEffect transition="in" filter="wipe(left)">
                                      <p:cBhvr>
                                        <p:cTn id="22" dur="500"/>
                                        <p:tgtEl>
                                          <p:spTgt spid="471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4">
                                            <p:txEl>
                                              <p:pRg st="4" end="4"/>
                                            </p:txEl>
                                          </p:spTgt>
                                        </p:tgtEl>
                                        <p:attrNameLst>
                                          <p:attrName>style.visibility</p:attrName>
                                        </p:attrNameLst>
                                      </p:cBhvr>
                                      <p:to>
                                        <p:strVal val="visible"/>
                                      </p:to>
                                    </p:set>
                                    <p:animEffect transition="in" filter="wipe(left)">
                                      <p:cBhvr>
                                        <p:cTn id="27" dur="500"/>
                                        <p:tgtEl>
                                          <p:spTgt spid="47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4"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47114"/>
                        </p:tgtEl>
                        <p:attrNameLst>
                          <p:attrName>style.visibility</p:attrName>
                        </p:attrNameLst>
                      </p:cBhvr>
                      <p:to>
                        <p:strVal val="visible"/>
                      </p:to>
                    </p:set>
                    <p:animEffect transition="in" filter="wipe(left)">
                      <p:cBhvr>
                        <p:cTn dur="500"/>
                        <p:tgtEl>
                          <p:spTgt spid="47114"/>
                        </p:tgtEl>
                      </p:cBhvr>
                    </p:animEffect>
                  </p:childTnLst>
                </p:cTn>
              </p:par>
            </p:tnLst>
          </p:tmpl>
        </p:tmplLst>
      </p:bldP>
    </p:bldLst>
  </p:timing>
  <p:hf hdr="0" ftr="0" dt="0"/>
  <p:txStyles>
    <p:titleStyle>
      <a:lvl1pPr algn="l" rtl="0" eaLnBrk="0" fontAlgn="base" hangingPunct="0">
        <a:spcBef>
          <a:spcPct val="0"/>
        </a:spcBef>
        <a:spcAft>
          <a:spcPct val="0"/>
        </a:spcAft>
        <a:defRPr sz="4000">
          <a:solidFill>
            <a:srgbClr val="993300"/>
          </a:solidFill>
          <a:latin typeface="+mj-lt"/>
          <a:ea typeface="+mj-ea"/>
          <a:cs typeface="+mj-cs"/>
        </a:defRPr>
      </a:lvl1pPr>
      <a:lvl2pPr algn="l" rtl="0" eaLnBrk="0" fontAlgn="base" hangingPunct="0">
        <a:spcBef>
          <a:spcPct val="0"/>
        </a:spcBef>
        <a:spcAft>
          <a:spcPct val="0"/>
        </a:spcAft>
        <a:defRPr sz="4000">
          <a:solidFill>
            <a:srgbClr val="993300"/>
          </a:solidFill>
          <a:latin typeface="Times New Roman" pitchFamily="18" charset="0"/>
        </a:defRPr>
      </a:lvl2pPr>
      <a:lvl3pPr algn="l" rtl="0" eaLnBrk="0" fontAlgn="base" hangingPunct="0">
        <a:spcBef>
          <a:spcPct val="0"/>
        </a:spcBef>
        <a:spcAft>
          <a:spcPct val="0"/>
        </a:spcAft>
        <a:defRPr sz="4000">
          <a:solidFill>
            <a:srgbClr val="993300"/>
          </a:solidFill>
          <a:latin typeface="Times New Roman" pitchFamily="18" charset="0"/>
        </a:defRPr>
      </a:lvl3pPr>
      <a:lvl4pPr algn="l" rtl="0" eaLnBrk="0" fontAlgn="base" hangingPunct="0">
        <a:spcBef>
          <a:spcPct val="0"/>
        </a:spcBef>
        <a:spcAft>
          <a:spcPct val="0"/>
        </a:spcAft>
        <a:defRPr sz="4000">
          <a:solidFill>
            <a:srgbClr val="993300"/>
          </a:solidFill>
          <a:latin typeface="Times New Roman" pitchFamily="18" charset="0"/>
        </a:defRPr>
      </a:lvl4pPr>
      <a:lvl5pPr algn="l" rtl="0" eaLnBrk="0" fontAlgn="base" hangingPunct="0">
        <a:spcBef>
          <a:spcPct val="0"/>
        </a:spcBef>
        <a:spcAft>
          <a:spcPct val="0"/>
        </a:spcAft>
        <a:defRPr sz="4000">
          <a:solidFill>
            <a:srgbClr val="993300"/>
          </a:solidFill>
          <a:latin typeface="Times New Roman" pitchFamily="18" charset="0"/>
        </a:defRPr>
      </a:lvl5pPr>
      <a:lvl6pPr marL="457200" algn="l" rtl="0" fontAlgn="base">
        <a:spcBef>
          <a:spcPct val="0"/>
        </a:spcBef>
        <a:spcAft>
          <a:spcPct val="0"/>
        </a:spcAft>
        <a:defRPr sz="4000">
          <a:solidFill>
            <a:srgbClr val="993300"/>
          </a:solidFill>
          <a:latin typeface="Times New Roman" pitchFamily="18" charset="0"/>
        </a:defRPr>
      </a:lvl6pPr>
      <a:lvl7pPr marL="914400" algn="l" rtl="0" fontAlgn="base">
        <a:spcBef>
          <a:spcPct val="0"/>
        </a:spcBef>
        <a:spcAft>
          <a:spcPct val="0"/>
        </a:spcAft>
        <a:defRPr sz="4000">
          <a:solidFill>
            <a:srgbClr val="993300"/>
          </a:solidFill>
          <a:latin typeface="Times New Roman" pitchFamily="18" charset="0"/>
        </a:defRPr>
      </a:lvl7pPr>
      <a:lvl8pPr marL="1371600" algn="l" rtl="0" fontAlgn="base">
        <a:spcBef>
          <a:spcPct val="0"/>
        </a:spcBef>
        <a:spcAft>
          <a:spcPct val="0"/>
        </a:spcAft>
        <a:defRPr sz="4000">
          <a:solidFill>
            <a:srgbClr val="993300"/>
          </a:solidFill>
          <a:latin typeface="Times New Roman" pitchFamily="18" charset="0"/>
        </a:defRPr>
      </a:lvl8pPr>
      <a:lvl9pPr marL="1828800" algn="l" rtl="0" fontAlgn="base">
        <a:spcBef>
          <a:spcPct val="0"/>
        </a:spcBef>
        <a:spcAft>
          <a:spcPct val="0"/>
        </a:spcAft>
        <a:defRPr sz="4000">
          <a:solidFill>
            <a:srgbClr val="993300"/>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22A1AED-E598-E74F-A970-E1A063A7B95B}"/>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7" name="Rectangle 3">
            <a:extLst>
              <a:ext uri="{FF2B5EF4-FFF2-40B4-BE49-F238E27FC236}">
                <a16:creationId xmlns:a16="http://schemas.microsoft.com/office/drawing/2014/main" id="{6FD0F2BC-CC5A-F849-B0CE-A12C8775600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8" name="Rectangle 4">
            <a:extLst>
              <a:ext uri="{FF2B5EF4-FFF2-40B4-BE49-F238E27FC236}">
                <a16:creationId xmlns:a16="http://schemas.microsoft.com/office/drawing/2014/main" id="{D80022C8-006E-C34A-B7E0-75325EED8F23}"/>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29" name="Rectangle 5">
            <a:extLst>
              <a:ext uri="{FF2B5EF4-FFF2-40B4-BE49-F238E27FC236}">
                <a16:creationId xmlns:a16="http://schemas.microsoft.com/office/drawing/2014/main" id="{32F6A948-944A-9741-B5B6-585298936E79}"/>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0" name="Rectangle 6">
            <a:extLst>
              <a:ext uri="{FF2B5EF4-FFF2-40B4-BE49-F238E27FC236}">
                <a16:creationId xmlns:a16="http://schemas.microsoft.com/office/drawing/2014/main" id="{AB948CCA-6773-5C4F-9E33-E2FCDC79C56E}"/>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1" name="Rectangle 7">
            <a:extLst>
              <a:ext uri="{FF2B5EF4-FFF2-40B4-BE49-F238E27FC236}">
                <a16:creationId xmlns:a16="http://schemas.microsoft.com/office/drawing/2014/main" id="{541766FF-9B5B-5B43-959C-5FB50B766B84}"/>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2" name="Rectangle 8">
            <a:extLst>
              <a:ext uri="{FF2B5EF4-FFF2-40B4-BE49-F238E27FC236}">
                <a16:creationId xmlns:a16="http://schemas.microsoft.com/office/drawing/2014/main" id="{4A2E1329-38B4-284E-B6BC-A0636FAC0D73}"/>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SimSun" panose="02010600030101010101" pitchFamily="2" charset="-122"/>
              </a:defRPr>
            </a:lvl1pPr>
            <a:lvl2pPr marL="742950" indent="-285750">
              <a:defRPr>
                <a:solidFill>
                  <a:schemeClr val="tx1"/>
                </a:solidFill>
                <a:latin typeface="Times New Roman" panose="02020603050405020304" pitchFamily="18" charset="0"/>
                <a:ea typeface="SimSun" panose="02010600030101010101" pitchFamily="2" charset="-122"/>
              </a:defRPr>
            </a:lvl2pPr>
            <a:lvl3pPr marL="1143000" indent="-228600">
              <a:defRPr>
                <a:solidFill>
                  <a:schemeClr val="tx1"/>
                </a:solidFill>
                <a:latin typeface="Times New Roman" panose="02020603050405020304" pitchFamily="18" charset="0"/>
                <a:ea typeface="SimSun" panose="02010600030101010101" pitchFamily="2" charset="-122"/>
              </a:defRPr>
            </a:lvl3pPr>
            <a:lvl4pPr marL="1600200" indent="-228600">
              <a:defRPr>
                <a:solidFill>
                  <a:schemeClr val="tx1"/>
                </a:solidFill>
                <a:latin typeface="Times New Roman" panose="02020603050405020304" pitchFamily="18" charset="0"/>
                <a:ea typeface="SimSun" panose="02010600030101010101" pitchFamily="2" charset="-122"/>
              </a:defRPr>
            </a:lvl4pPr>
            <a:lvl5pPr marL="2057400" indent="-228600">
              <a:defRPr>
                <a:solidFill>
                  <a:schemeClr val="tx1"/>
                </a:solidFill>
                <a:latin typeface="Times New Roman" panose="02020603050405020304" pitchFamily="18"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SimSun"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1033" name="Rectangle 9">
            <a:extLst>
              <a:ext uri="{FF2B5EF4-FFF2-40B4-BE49-F238E27FC236}">
                <a16:creationId xmlns:a16="http://schemas.microsoft.com/office/drawing/2014/main" id="{61CCB91C-52C9-D444-8016-956235B08F23}"/>
              </a:ext>
            </a:extLst>
          </p:cNvPr>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0E1BB5C1-1F6F-2C4E-AD27-34D11730A2A1}"/>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a:extLst>
              <a:ext uri="{FF2B5EF4-FFF2-40B4-BE49-F238E27FC236}">
                <a16:creationId xmlns:a16="http://schemas.microsoft.com/office/drawing/2014/main" id="{DAF46B72-F884-914D-8DCA-24EFEA3D3C8E}"/>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ea typeface="SimSun"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D04E114-C0C6-7742-BAA0-E48DCBA5D875}" type="datetime1">
              <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l" defTabSz="914400" rtl="0" eaLnBrk="1" fontAlgn="base" latinLnBrk="0" hangingPunct="1">
                <a:lnSpc>
                  <a:spcPct val="100000"/>
                </a:lnSpc>
                <a:spcBef>
                  <a:spcPct val="0"/>
                </a:spcBef>
                <a:spcAft>
                  <a:spcPct val="0"/>
                </a:spcAft>
                <a:buClrTx/>
                <a:buSzTx/>
                <a:buFontTx/>
                <a:buNone/>
                <a:tabLst/>
                <a:defRPr/>
              </a:pPr>
              <a:t>11/2/2022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sp>
        <p:nvSpPr>
          <p:cNvPr id="80909" name="Rectangle 13">
            <a:extLst>
              <a:ext uri="{FF2B5EF4-FFF2-40B4-BE49-F238E27FC236}">
                <a16:creationId xmlns:a16="http://schemas.microsoft.com/office/drawing/2014/main" id="{AA46E17D-B5E0-934C-874B-D67DB700DC50}"/>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247F0DA-41F8-6943-A414-3BB7C54AA3A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SimSun" panose="02010600030101010101" pitchFamily="2" charset="-122"/>
            </a:endParaRPr>
          </a:p>
        </p:txBody>
      </p:sp>
      <p:pic>
        <p:nvPicPr>
          <p:cNvPr id="1037" name="Picture 16" descr="index_03">
            <a:extLst>
              <a:ext uri="{FF2B5EF4-FFF2-40B4-BE49-F238E27FC236}">
                <a16:creationId xmlns:a16="http://schemas.microsoft.com/office/drawing/2014/main" id="{93421A76-33FD-224A-9330-FC42CC07503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920142"/>
      </p:ext>
    </p:extLst>
  </p:cSld>
  <p:clrMap bg1="lt1" tx1="dk1" bg2="lt2" tx2="dk2" accent1="accent1" accent2="accent2" accent3="accent3" accent4="accent4" accent5="accent5" accent6="accent6" hlink="hlink" folHlink="folHlink"/>
  <p:sldLayoutIdLst>
    <p:sldLayoutId id="2147484688" r:id="rId1"/>
    <p:sldLayoutId id="2147484689" r:id="rId2"/>
    <p:sldLayoutId id="2147484690" r:id="rId3"/>
    <p:sldLayoutId id="2147484691" r:id="rId4"/>
    <p:sldLayoutId id="2147484692" r:id="rId5"/>
    <p:sldLayoutId id="2147484693" r:id="rId6"/>
    <p:sldLayoutId id="2147484694" r:id="rId7"/>
    <p:sldLayoutId id="2147484695" r:id="rId8"/>
    <p:sldLayoutId id="2147484696" r:id="rId9"/>
    <p:sldLayoutId id="2147484697" r:id="rId10"/>
    <p:sldLayoutId id="2147484698" r:id="rId11"/>
  </p:sldLayoutIdLst>
  <p:hf hdr="0" ftr="0" dt="0"/>
  <p:txStyles>
    <p:title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9.bin"/><Relationship Id="rId18" Type="http://schemas.openxmlformats.org/officeDocument/2006/relationships/image" Target="../media/image17.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4.emf"/><Relationship Id="rId17" Type="http://schemas.openxmlformats.org/officeDocument/2006/relationships/oleObject" Target="../embeddings/oleObject11.bin"/><Relationship Id="rId2" Type="http://schemas.openxmlformats.org/officeDocument/2006/relationships/slideLayout" Target="../slideLayouts/slideLayout13.xml"/><Relationship Id="rId16" Type="http://schemas.openxmlformats.org/officeDocument/2006/relationships/image" Target="../media/image16.emf"/><Relationship Id="rId1" Type="http://schemas.openxmlformats.org/officeDocument/2006/relationships/vmlDrawing" Target="../drawings/vmlDrawing6.vml"/><Relationship Id="rId6" Type="http://schemas.openxmlformats.org/officeDocument/2006/relationships/image" Target="../media/image11.e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7.bin"/><Relationship Id="rId1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48.xml"/><Relationship Id="rId1" Type="http://schemas.openxmlformats.org/officeDocument/2006/relationships/vmlDrawing" Target="../drawings/vmlDrawing7.vml"/><Relationship Id="rId6" Type="http://schemas.openxmlformats.org/officeDocument/2006/relationships/image" Target="../media/image23.emf"/><Relationship Id="rId5" Type="http://schemas.openxmlformats.org/officeDocument/2006/relationships/oleObject" Target="../embeddings/oleObject12.bin"/><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image" Target="../media/image26.emf"/><Relationship Id="rId5" Type="http://schemas.openxmlformats.org/officeDocument/2006/relationships/oleObject" Target="../embeddings/oleObject15.bin"/><Relationship Id="rId4" Type="http://schemas.openxmlformats.org/officeDocument/2006/relationships/image" Target="../media/image2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幻灯片编号占位符 4">
            <a:extLst>
              <a:ext uri="{FF2B5EF4-FFF2-40B4-BE49-F238E27FC236}">
                <a16:creationId xmlns:a16="http://schemas.microsoft.com/office/drawing/2014/main" id="{63531A41-07DC-4D4F-B04A-D27A5D12A05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a:spcBef>
                <a:spcPct val="0"/>
              </a:spcBef>
              <a:buClrTx/>
              <a:buSzTx/>
              <a:buFontTx/>
              <a:buNone/>
            </a:pPr>
            <a:fld id="{3AE2F4C0-3766-2446-89D5-1EA7D2BCC7F1}" type="slidenum">
              <a:rPr kumimoji="0" lang="zh-CN" altLang="en-US" sz="1400">
                <a:solidFill>
                  <a:schemeClr val="bg2"/>
                </a:solidFill>
              </a:rPr>
              <a:pPr>
                <a:spcBef>
                  <a:spcPct val="0"/>
                </a:spcBef>
                <a:buClrTx/>
                <a:buSzTx/>
                <a:buFontTx/>
                <a:buNone/>
              </a:pPr>
              <a:t>1</a:t>
            </a:fld>
            <a:endParaRPr kumimoji="0" lang="en-US" altLang="zh-CN" sz="1400">
              <a:solidFill>
                <a:schemeClr val="bg2"/>
              </a:solidFill>
            </a:endParaRPr>
          </a:p>
        </p:txBody>
      </p:sp>
      <p:sp>
        <p:nvSpPr>
          <p:cNvPr id="6" name="标题 1">
            <a:extLst>
              <a:ext uri="{FF2B5EF4-FFF2-40B4-BE49-F238E27FC236}">
                <a16:creationId xmlns:a16="http://schemas.microsoft.com/office/drawing/2014/main" id="{1252F81F-BCE5-734D-AB1F-4EFE6A87ED04}"/>
              </a:ext>
            </a:extLst>
          </p:cNvPr>
          <p:cNvSpPr txBox="1">
            <a:spLocks noChangeArrowheads="1"/>
          </p:cNvSpPr>
          <p:nvPr/>
        </p:nvSpPr>
        <p:spPr bwMode="auto">
          <a:xfrm>
            <a:off x="4572000" y="2527697"/>
            <a:ext cx="45275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eaLnBrk="1" hangingPunct="1"/>
            <a:r>
              <a:rPr lang="zh-CN" altLang="en-US" sz="4000" kern="0" dirty="0"/>
              <a:t>算法设计与分析</a:t>
            </a:r>
          </a:p>
        </p:txBody>
      </p:sp>
      <p:sp>
        <p:nvSpPr>
          <p:cNvPr id="8" name="Title 2">
            <a:extLst>
              <a:ext uri="{FF2B5EF4-FFF2-40B4-BE49-F238E27FC236}">
                <a16:creationId xmlns:a16="http://schemas.microsoft.com/office/drawing/2014/main" id="{58878312-0894-E146-9AC9-1502E0E34978}"/>
              </a:ext>
            </a:extLst>
          </p:cNvPr>
          <p:cNvSpPr txBox="1">
            <a:spLocks/>
          </p:cNvSpPr>
          <p:nvPr/>
        </p:nvSpPr>
        <p:spPr bwMode="auto">
          <a:xfrm>
            <a:off x="743315" y="1784747"/>
            <a:ext cx="7260998"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algn="ctr"/>
            <a:r>
              <a:rPr lang="zh-CN" altLang="en-US" b="1" kern="0" dirty="0"/>
              <a:t>动态规划</a:t>
            </a:r>
            <a:endParaRPr lang="en-CN" b="1" kern="0" dirty="0"/>
          </a:p>
        </p:txBody>
      </p:sp>
      <p:sp>
        <p:nvSpPr>
          <p:cNvPr id="10" name="副标题 2">
            <a:extLst>
              <a:ext uri="{FF2B5EF4-FFF2-40B4-BE49-F238E27FC236}">
                <a16:creationId xmlns:a16="http://schemas.microsoft.com/office/drawing/2014/main" id="{CC0B9E59-8F7A-EF46-8ADB-8690F36380B9}"/>
              </a:ext>
            </a:extLst>
          </p:cNvPr>
          <p:cNvSpPr txBox="1">
            <a:spLocks noChangeArrowheads="1"/>
          </p:cNvSpPr>
          <p:nvPr/>
        </p:nvSpPr>
        <p:spPr bwMode="auto">
          <a:xfrm>
            <a:off x="3421063" y="4471988"/>
            <a:ext cx="476408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charset="0"/>
              <a:buNone/>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algn="l" eaLnBrk="1" hangingPunct="1">
              <a:lnSpc>
                <a:spcPct val="90000"/>
              </a:lnSpc>
              <a:spcBef>
                <a:spcPct val="0"/>
              </a:spcBef>
              <a:buFont typeface="Wingdings" pitchFamily="2" charset="2"/>
              <a:buNone/>
            </a:pPr>
            <a:endParaRPr lang="en-US" altLang="zh-CN" sz="5200" kern="0" dirty="0">
              <a:solidFill>
                <a:schemeClr val="tx2"/>
              </a:solidFill>
            </a:endParaRPr>
          </a:p>
          <a:p>
            <a:pPr lvl="3" algn="r" eaLnBrk="1" hangingPunct="1">
              <a:lnSpc>
                <a:spcPct val="90000"/>
              </a:lnSpc>
              <a:buFont typeface="Wingdings" pitchFamily="2" charset="2"/>
              <a:buNone/>
            </a:pPr>
            <a:r>
              <a:rPr lang="zh-CN" altLang="en-US" kern="0" dirty="0"/>
              <a:t>                         </a:t>
            </a:r>
            <a:r>
              <a:rPr lang="zh-CN" altLang="en-US" sz="2400" kern="0" dirty="0"/>
              <a:t>武汉大学国家网络安全学院</a:t>
            </a:r>
            <a:endParaRPr lang="en-US" altLang="zh-CN" sz="2400" kern="0" dirty="0"/>
          </a:p>
          <a:p>
            <a:pPr lvl="3" algn="r" eaLnBrk="1" hangingPunct="1">
              <a:lnSpc>
                <a:spcPct val="90000"/>
              </a:lnSpc>
              <a:buFont typeface="Wingdings" pitchFamily="2" charset="2"/>
              <a:buNone/>
            </a:pPr>
            <a:r>
              <a:rPr lang="zh-CN" altLang="en-US" sz="2400" kern="0" dirty="0" smtClean="0"/>
              <a:t>李雨晴</a:t>
            </a:r>
            <a:endParaRPr lang="en-US" altLang="zh-CN" sz="240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62AEA9-62F7-4254-9555-01F543423989}"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4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101378" name="Rectangle 54"/>
          <p:cNvSpPr>
            <a:spLocks noChangeArrowheads="1"/>
          </p:cNvSpPr>
          <p:nvPr/>
        </p:nvSpPr>
        <p:spPr bwMode="auto">
          <a:xfrm>
            <a:off x="1049796" y="1244237"/>
            <a:ext cx="8224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q0=0.15,  </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p1=0.5</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q1=0.1,  </a:t>
            </a:r>
            <a:r>
              <a:rPr kumimoji="0" lang="en-US" altLang="zh-CN" sz="2400" dirty="0">
                <a:solidFill>
                  <a:srgbClr val="FF0000"/>
                </a:solidFill>
                <a:latin typeface="Times New Roman" panose="02020603050405020304" pitchFamily="18" charset="0"/>
                <a:cs typeface="Times New Roman" panose="02020603050405020304" pitchFamily="18" charset="0"/>
              </a:rPr>
              <a:t>p</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2=0.1</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q2=0.05,  </a:t>
            </a:r>
            <a:r>
              <a:rPr kumimoji="0" lang="en-US" altLang="zh-CN" sz="2400" dirty="0">
                <a:solidFill>
                  <a:srgbClr val="FF0000"/>
                </a:solidFill>
                <a:latin typeface="Times New Roman" panose="02020603050405020304" pitchFamily="18" charset="0"/>
                <a:cs typeface="Times New Roman" panose="02020603050405020304" pitchFamily="18" charset="0"/>
              </a:rPr>
              <a:t>p</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3=0.05</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q3=0.05</a:t>
            </a:r>
          </a:p>
        </p:txBody>
      </p:sp>
      <p:sp>
        <p:nvSpPr>
          <p:cNvPr id="101380" name="Line 3"/>
          <p:cNvSpPr>
            <a:spLocks noChangeShapeType="1"/>
          </p:cNvSpPr>
          <p:nvPr/>
        </p:nvSpPr>
        <p:spPr bwMode="auto">
          <a:xfrm>
            <a:off x="5434013" y="2219325"/>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81" name="Line 4"/>
          <p:cNvSpPr>
            <a:spLocks noChangeShapeType="1"/>
          </p:cNvSpPr>
          <p:nvPr/>
        </p:nvSpPr>
        <p:spPr bwMode="auto">
          <a:xfrm>
            <a:off x="6010275" y="1858963"/>
            <a:ext cx="0" cy="2449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82" name="Text Box 5"/>
          <p:cNvSpPr txBox="1">
            <a:spLocks noChangeArrowheads="1"/>
          </p:cNvSpPr>
          <p:nvPr/>
        </p:nvSpPr>
        <p:spPr bwMode="auto">
          <a:xfrm>
            <a:off x="6081713"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101383" name="Text Box 6"/>
          <p:cNvSpPr txBox="1">
            <a:spLocks noChangeArrowheads="1"/>
          </p:cNvSpPr>
          <p:nvPr/>
        </p:nvSpPr>
        <p:spPr bwMode="auto">
          <a:xfrm>
            <a:off x="6731000"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101384" name="Text Box 7"/>
          <p:cNvSpPr txBox="1">
            <a:spLocks noChangeArrowheads="1"/>
          </p:cNvSpPr>
          <p:nvPr/>
        </p:nvSpPr>
        <p:spPr bwMode="auto">
          <a:xfrm>
            <a:off x="7377113"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385" name="Text Box 8"/>
          <p:cNvSpPr txBox="1">
            <a:spLocks noChangeArrowheads="1"/>
          </p:cNvSpPr>
          <p:nvPr/>
        </p:nvSpPr>
        <p:spPr bwMode="auto">
          <a:xfrm>
            <a:off x="8026400"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01386" name="Text Box 9"/>
          <p:cNvSpPr txBox="1">
            <a:spLocks noChangeArrowheads="1"/>
          </p:cNvSpPr>
          <p:nvPr/>
        </p:nvSpPr>
        <p:spPr bwMode="auto">
          <a:xfrm>
            <a:off x="5505450" y="235743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101387" name="Text Box 10"/>
          <p:cNvSpPr txBox="1">
            <a:spLocks noChangeArrowheads="1"/>
          </p:cNvSpPr>
          <p:nvPr/>
        </p:nvSpPr>
        <p:spPr bwMode="auto">
          <a:xfrm>
            <a:off x="5507038" y="286702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388" name="Text Box 11"/>
          <p:cNvSpPr txBox="1">
            <a:spLocks noChangeArrowheads="1"/>
          </p:cNvSpPr>
          <p:nvPr/>
        </p:nvSpPr>
        <p:spPr bwMode="auto">
          <a:xfrm>
            <a:off x="5507038" y="337185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8" name="Text Box 12"/>
          <p:cNvSpPr txBox="1">
            <a:spLocks noChangeArrowheads="1"/>
          </p:cNvSpPr>
          <p:nvPr/>
        </p:nvSpPr>
        <p:spPr bwMode="auto">
          <a:xfrm>
            <a:off x="6081713" y="2357438"/>
            <a:ext cx="633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r>
              <a:rPr kumimoji="0" lang="zh-CN" altLang="en-US"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15</a:t>
            </a:r>
          </a:p>
        </p:txBody>
      </p:sp>
      <p:sp>
        <p:nvSpPr>
          <p:cNvPr id="19" name="Text Box 13"/>
          <p:cNvSpPr txBox="1">
            <a:spLocks noChangeArrowheads="1"/>
          </p:cNvSpPr>
          <p:nvPr/>
        </p:nvSpPr>
        <p:spPr bwMode="auto">
          <a:xfrm>
            <a:off x="6657975" y="279558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a:t>
            </a:r>
          </a:p>
        </p:txBody>
      </p:sp>
      <p:sp>
        <p:nvSpPr>
          <p:cNvPr id="20" name="Text Box 14"/>
          <p:cNvSpPr txBox="1">
            <a:spLocks noChangeArrowheads="1"/>
          </p:cNvSpPr>
          <p:nvPr/>
        </p:nvSpPr>
        <p:spPr bwMode="auto">
          <a:xfrm>
            <a:off x="7215188" y="3300413"/>
            <a:ext cx="604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21" name="Text Box 15"/>
          <p:cNvSpPr txBox="1">
            <a:spLocks noChangeArrowheads="1"/>
          </p:cNvSpPr>
          <p:nvPr/>
        </p:nvSpPr>
        <p:spPr bwMode="auto">
          <a:xfrm>
            <a:off x="8012113" y="3803650"/>
            <a:ext cx="806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101393" name="Text Box 16"/>
          <p:cNvSpPr txBox="1">
            <a:spLocks noChangeArrowheads="1"/>
          </p:cNvSpPr>
          <p:nvPr/>
        </p:nvSpPr>
        <p:spPr bwMode="auto">
          <a:xfrm>
            <a:off x="5507038" y="386873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a:t>
            </a:r>
          </a:p>
        </p:txBody>
      </p:sp>
      <p:sp>
        <p:nvSpPr>
          <p:cNvPr id="101394" name="Line 17"/>
          <p:cNvSpPr>
            <a:spLocks noChangeShapeType="1"/>
          </p:cNvSpPr>
          <p:nvPr/>
        </p:nvSpPr>
        <p:spPr bwMode="auto">
          <a:xfrm>
            <a:off x="642938" y="2382044"/>
            <a:ext cx="3313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95" name="Line 18"/>
          <p:cNvSpPr>
            <a:spLocks noChangeShapeType="1"/>
          </p:cNvSpPr>
          <p:nvPr/>
        </p:nvSpPr>
        <p:spPr bwMode="auto">
          <a:xfrm>
            <a:off x="960438" y="1997867"/>
            <a:ext cx="0" cy="23106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96" name="Text Box 19"/>
          <p:cNvSpPr txBox="1">
            <a:spLocks noChangeArrowheads="1"/>
          </p:cNvSpPr>
          <p:nvPr/>
        </p:nvSpPr>
        <p:spPr bwMode="auto">
          <a:xfrm>
            <a:off x="1049796" y="1997868"/>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0         1          2          3</a:t>
            </a:r>
          </a:p>
        </p:txBody>
      </p:sp>
      <p:sp>
        <p:nvSpPr>
          <p:cNvPr id="101397" name="Text Box 20"/>
          <p:cNvSpPr txBox="1">
            <a:spLocks noChangeArrowheads="1"/>
          </p:cNvSpPr>
          <p:nvPr/>
        </p:nvSpPr>
        <p:spPr bwMode="auto">
          <a:xfrm>
            <a:off x="571500" y="2453481"/>
            <a:ext cx="2889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4</a:t>
            </a:r>
          </a:p>
        </p:txBody>
      </p:sp>
      <p:sp>
        <p:nvSpPr>
          <p:cNvPr id="101398" name="Text Box 21"/>
          <p:cNvSpPr txBox="1">
            <a:spLocks noChangeArrowheads="1"/>
          </p:cNvSpPr>
          <p:nvPr/>
        </p:nvSpPr>
        <p:spPr bwMode="auto">
          <a:xfrm>
            <a:off x="1767681" y="4022726"/>
            <a:ext cx="998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W(</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399" name="Line 22"/>
          <p:cNvSpPr>
            <a:spLocks noChangeShapeType="1"/>
          </p:cNvSpPr>
          <p:nvPr/>
        </p:nvSpPr>
        <p:spPr bwMode="auto">
          <a:xfrm>
            <a:off x="611188" y="4868863"/>
            <a:ext cx="3313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400" name="Line 23"/>
          <p:cNvSpPr>
            <a:spLocks noChangeShapeType="1"/>
          </p:cNvSpPr>
          <p:nvPr/>
        </p:nvSpPr>
        <p:spPr bwMode="auto">
          <a:xfrm>
            <a:off x="933448" y="4558506"/>
            <a:ext cx="1" cy="2299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401" name="Text Box 24"/>
          <p:cNvSpPr txBox="1">
            <a:spLocks noChangeArrowheads="1"/>
          </p:cNvSpPr>
          <p:nvPr/>
        </p:nvSpPr>
        <p:spPr bwMode="auto">
          <a:xfrm>
            <a:off x="1100138" y="4558506"/>
            <a:ext cx="2398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rPr>
              <a:t>0      1        2       3</a:t>
            </a:r>
          </a:p>
        </p:txBody>
      </p:sp>
      <p:sp>
        <p:nvSpPr>
          <p:cNvPr id="31" name="Text Box 26"/>
          <p:cNvSpPr txBox="1">
            <a:spLocks noChangeArrowheads="1"/>
          </p:cNvSpPr>
          <p:nvPr/>
        </p:nvSpPr>
        <p:spPr bwMode="auto">
          <a:xfrm>
            <a:off x="1116013" y="50133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2" name="Text Box 27"/>
          <p:cNvSpPr txBox="1">
            <a:spLocks noChangeArrowheads="1"/>
          </p:cNvSpPr>
          <p:nvPr/>
        </p:nvSpPr>
        <p:spPr bwMode="auto">
          <a:xfrm>
            <a:off x="1692275" y="54800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3" name="Text Box 28"/>
          <p:cNvSpPr txBox="1">
            <a:spLocks noChangeArrowheads="1"/>
          </p:cNvSpPr>
          <p:nvPr/>
        </p:nvSpPr>
        <p:spPr bwMode="auto">
          <a:xfrm>
            <a:off x="2411413" y="59499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4" name="Text Box 29"/>
          <p:cNvSpPr txBox="1">
            <a:spLocks noChangeArrowheads="1"/>
          </p:cNvSpPr>
          <p:nvPr/>
        </p:nvSpPr>
        <p:spPr bwMode="auto">
          <a:xfrm>
            <a:off x="3130550" y="63817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5" name="Text Box 30"/>
          <p:cNvSpPr txBox="1">
            <a:spLocks noChangeArrowheads="1"/>
          </p:cNvSpPr>
          <p:nvPr/>
        </p:nvSpPr>
        <p:spPr bwMode="auto">
          <a:xfrm>
            <a:off x="933450"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0.15</a:t>
            </a:r>
          </a:p>
        </p:txBody>
      </p:sp>
      <p:sp>
        <p:nvSpPr>
          <p:cNvPr id="36" name="Text Box 31"/>
          <p:cNvSpPr txBox="1">
            <a:spLocks noChangeArrowheads="1"/>
          </p:cNvSpPr>
          <p:nvPr/>
        </p:nvSpPr>
        <p:spPr bwMode="auto">
          <a:xfrm>
            <a:off x="1797050" y="28852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a:t>
            </a:r>
          </a:p>
        </p:txBody>
      </p:sp>
      <p:sp>
        <p:nvSpPr>
          <p:cNvPr id="37" name="Text Box 32"/>
          <p:cNvSpPr txBox="1">
            <a:spLocks noChangeArrowheads="1"/>
          </p:cNvSpPr>
          <p:nvPr/>
        </p:nvSpPr>
        <p:spPr bwMode="auto">
          <a:xfrm>
            <a:off x="2516188" y="331073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38" name="Text Box 33"/>
          <p:cNvSpPr txBox="1">
            <a:spLocks noChangeArrowheads="1"/>
          </p:cNvSpPr>
          <p:nvPr/>
        </p:nvSpPr>
        <p:spPr bwMode="auto">
          <a:xfrm>
            <a:off x="3379788" y="37742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39" name="Text Box 34"/>
          <p:cNvSpPr txBox="1">
            <a:spLocks noChangeArrowheads="1"/>
          </p:cNvSpPr>
          <p:nvPr/>
        </p:nvSpPr>
        <p:spPr bwMode="auto">
          <a:xfrm>
            <a:off x="1652588"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0.75</a:t>
            </a:r>
          </a:p>
        </p:txBody>
      </p:sp>
      <p:sp>
        <p:nvSpPr>
          <p:cNvPr id="40" name="Text Box 35"/>
          <p:cNvSpPr txBox="1">
            <a:spLocks noChangeArrowheads="1"/>
          </p:cNvSpPr>
          <p:nvPr/>
        </p:nvSpPr>
        <p:spPr bwMode="auto">
          <a:xfrm>
            <a:off x="6756400" y="2362200"/>
            <a:ext cx="417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endPar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1" name="Text Box 36"/>
          <p:cNvSpPr txBox="1">
            <a:spLocks noChangeArrowheads="1"/>
          </p:cNvSpPr>
          <p:nvPr/>
        </p:nvSpPr>
        <p:spPr bwMode="auto">
          <a:xfrm>
            <a:off x="1690688" y="50133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42" name="Text Box 37"/>
          <p:cNvSpPr txBox="1">
            <a:spLocks noChangeArrowheads="1"/>
          </p:cNvSpPr>
          <p:nvPr/>
        </p:nvSpPr>
        <p:spPr bwMode="auto">
          <a:xfrm>
            <a:off x="2516188" y="2920206"/>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0.25</a:t>
            </a:r>
          </a:p>
        </p:txBody>
      </p:sp>
      <p:sp>
        <p:nvSpPr>
          <p:cNvPr id="43" name="Text Box 38"/>
          <p:cNvSpPr txBox="1">
            <a:spLocks noChangeArrowheads="1"/>
          </p:cNvSpPr>
          <p:nvPr/>
        </p:nvSpPr>
        <p:spPr bwMode="auto">
          <a:xfrm>
            <a:off x="3381375" y="33170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0.15</a:t>
            </a:r>
          </a:p>
        </p:txBody>
      </p:sp>
      <p:sp>
        <p:nvSpPr>
          <p:cNvPr id="44" name="Text Box 39"/>
          <p:cNvSpPr txBox="1">
            <a:spLocks noChangeArrowheads="1"/>
          </p:cNvSpPr>
          <p:nvPr/>
        </p:nvSpPr>
        <p:spPr bwMode="auto">
          <a:xfrm>
            <a:off x="7234238" y="2795588"/>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0.4</a:t>
            </a:r>
          </a:p>
        </p:txBody>
      </p:sp>
      <p:sp>
        <p:nvSpPr>
          <p:cNvPr id="45" name="Text Box 40"/>
          <p:cNvSpPr txBox="1">
            <a:spLocks noChangeArrowheads="1"/>
          </p:cNvSpPr>
          <p:nvPr/>
        </p:nvSpPr>
        <p:spPr bwMode="auto">
          <a:xfrm>
            <a:off x="7954963" y="3298825"/>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.25</a:t>
            </a:r>
          </a:p>
        </p:txBody>
      </p:sp>
      <p:sp>
        <p:nvSpPr>
          <p:cNvPr id="46" name="Text Box 41"/>
          <p:cNvSpPr txBox="1">
            <a:spLocks noChangeArrowheads="1"/>
          </p:cNvSpPr>
          <p:nvPr/>
        </p:nvSpPr>
        <p:spPr bwMode="auto">
          <a:xfrm>
            <a:off x="2411413" y="548005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47" name="Text Box 42"/>
          <p:cNvSpPr txBox="1">
            <a:spLocks noChangeArrowheads="1"/>
          </p:cNvSpPr>
          <p:nvPr/>
        </p:nvSpPr>
        <p:spPr bwMode="auto">
          <a:xfrm>
            <a:off x="3132138" y="594995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48" name="Text Box 43"/>
          <p:cNvSpPr txBox="1">
            <a:spLocks noChangeArrowheads="1"/>
          </p:cNvSpPr>
          <p:nvPr/>
        </p:nvSpPr>
        <p:spPr bwMode="auto">
          <a:xfrm>
            <a:off x="2517775"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0.9</a:t>
            </a:r>
          </a:p>
        </p:txBody>
      </p:sp>
      <p:sp>
        <p:nvSpPr>
          <p:cNvPr id="49" name="Text Box 44"/>
          <p:cNvSpPr txBox="1">
            <a:spLocks noChangeArrowheads="1"/>
          </p:cNvSpPr>
          <p:nvPr/>
        </p:nvSpPr>
        <p:spPr bwMode="auto">
          <a:xfrm>
            <a:off x="7234238" y="2355850"/>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dirty="0" smtClean="0">
                <a:ln>
                  <a:noFill/>
                </a:ln>
                <a:effectLst/>
                <a:uLnTx/>
                <a:uFillTx/>
                <a:latin typeface="Arial" panose="020B0604020202020204" pitchFamily="34" charset="0"/>
                <a:ea typeface="宋体" panose="02010600030101010101" pitchFamily="2" charset="-122"/>
              </a:rPr>
              <a:t>1.45</a:t>
            </a:r>
          </a:p>
        </p:txBody>
      </p:sp>
      <p:sp>
        <p:nvSpPr>
          <p:cNvPr id="50" name="Text Box 45"/>
          <p:cNvSpPr txBox="1">
            <a:spLocks noChangeArrowheads="1"/>
          </p:cNvSpPr>
          <p:nvPr/>
        </p:nvSpPr>
        <p:spPr bwMode="auto">
          <a:xfrm>
            <a:off x="2411413" y="50133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51" name="Text Box 46"/>
          <p:cNvSpPr txBox="1">
            <a:spLocks noChangeArrowheads="1"/>
          </p:cNvSpPr>
          <p:nvPr/>
        </p:nvSpPr>
        <p:spPr bwMode="auto">
          <a:xfrm>
            <a:off x="3379788" y="2920206"/>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0.35</a:t>
            </a:r>
          </a:p>
        </p:txBody>
      </p:sp>
      <p:sp>
        <p:nvSpPr>
          <p:cNvPr id="52" name="Text Box 47"/>
          <p:cNvSpPr txBox="1">
            <a:spLocks noChangeArrowheads="1"/>
          </p:cNvSpPr>
          <p:nvPr/>
        </p:nvSpPr>
        <p:spPr bwMode="auto">
          <a:xfrm>
            <a:off x="3525838"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a:t>
            </a:r>
          </a:p>
        </p:txBody>
      </p:sp>
      <p:sp>
        <p:nvSpPr>
          <p:cNvPr id="53" name="Text Box 48"/>
          <p:cNvSpPr txBox="1">
            <a:spLocks noChangeArrowheads="1"/>
          </p:cNvSpPr>
          <p:nvPr/>
        </p:nvSpPr>
        <p:spPr bwMode="auto">
          <a:xfrm>
            <a:off x="7953375" y="2795588"/>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 </a:t>
            </a: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7</a:t>
            </a:r>
            <a:endPar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4" name="Text Box 49"/>
          <p:cNvSpPr txBox="1">
            <a:spLocks noChangeArrowheads="1"/>
          </p:cNvSpPr>
          <p:nvPr/>
        </p:nvSpPr>
        <p:spPr bwMode="auto">
          <a:xfrm>
            <a:off x="3130550" y="5516563"/>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55" name="Text Box 50"/>
          <p:cNvSpPr txBox="1">
            <a:spLocks noChangeArrowheads="1"/>
          </p:cNvSpPr>
          <p:nvPr/>
        </p:nvSpPr>
        <p:spPr bwMode="auto">
          <a:xfrm>
            <a:off x="7954963" y="2362200"/>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1.85</a:t>
            </a:r>
          </a:p>
        </p:txBody>
      </p:sp>
      <p:sp>
        <p:nvSpPr>
          <p:cNvPr id="56" name="Text Box 51"/>
          <p:cNvSpPr txBox="1">
            <a:spLocks noChangeArrowheads="1"/>
          </p:cNvSpPr>
          <p:nvPr/>
        </p:nvSpPr>
        <p:spPr bwMode="auto">
          <a:xfrm>
            <a:off x="3130550" y="50133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a:t>
            </a:r>
          </a:p>
        </p:txBody>
      </p:sp>
      <p:sp>
        <p:nvSpPr>
          <p:cNvPr id="101428" name="Text Box 52"/>
          <p:cNvSpPr txBox="1">
            <a:spLocks noChangeArrowheads="1"/>
          </p:cNvSpPr>
          <p:nvPr/>
        </p:nvSpPr>
        <p:spPr bwMode="auto">
          <a:xfrm>
            <a:off x="6746590" y="3944269"/>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e(</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429" name="Text Box 53"/>
          <p:cNvSpPr txBox="1">
            <a:spLocks noChangeArrowheads="1"/>
          </p:cNvSpPr>
          <p:nvPr/>
        </p:nvSpPr>
        <p:spPr bwMode="auto">
          <a:xfrm>
            <a:off x="3981051" y="6357938"/>
            <a:ext cx="1277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root(</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430" name="Text Box 20"/>
          <p:cNvSpPr txBox="1">
            <a:spLocks noChangeArrowheads="1"/>
          </p:cNvSpPr>
          <p:nvPr/>
        </p:nvSpPr>
        <p:spPr bwMode="auto">
          <a:xfrm>
            <a:off x="515938" y="4973638"/>
            <a:ext cx="2889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a:t>
            </a:r>
            <a:r>
              <a:rPr kumimoji="0" lang="zh-CN" altLang="en-US"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endPar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0" lang="zh-CN" altLang="en-US"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endPar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4</a:t>
            </a:r>
          </a:p>
        </p:txBody>
      </p:sp>
      <p:graphicFrame>
        <p:nvGraphicFramePr>
          <p:cNvPr id="57" name="Object 5"/>
          <p:cNvGraphicFramePr>
            <a:graphicFrameLocks noChangeAspect="1"/>
          </p:cNvGraphicFramePr>
          <p:nvPr>
            <p:extLst>
              <p:ext uri="{D42A27DB-BD31-4B8C-83A1-F6EECF244321}">
                <p14:modId xmlns:p14="http://schemas.microsoft.com/office/powerpoint/2010/main" val="2940733724"/>
              </p:ext>
            </p:extLst>
          </p:nvPr>
        </p:nvGraphicFramePr>
        <p:xfrm>
          <a:off x="0" y="37730"/>
          <a:ext cx="4881981" cy="788955"/>
        </p:xfrm>
        <a:graphic>
          <a:graphicData uri="http://schemas.openxmlformats.org/presentationml/2006/ole">
            <mc:AlternateContent xmlns:mc="http://schemas.openxmlformats.org/markup-compatibility/2006">
              <mc:Choice xmlns:v="urn:schemas-microsoft-com:vml" Requires="v">
                <p:oleObj spid="_x0000_s314415" name="公式" r:id="rId3" imgW="3302000" imgH="533400" progId="Equation.3">
                  <p:embed/>
                </p:oleObj>
              </mc:Choice>
              <mc:Fallback>
                <p:oleObj name="公式" r:id="rId3" imgW="3302000" imgH="533400" progId="Equation.3">
                  <p:embed/>
                  <p:pic>
                    <p:nvPicPr>
                      <p:cNvPr id="5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730"/>
                        <a:ext cx="4881981" cy="788955"/>
                      </a:xfrm>
                      <a:prstGeom prst="rect">
                        <a:avLst/>
                      </a:prstGeom>
                      <a:solidFill>
                        <a:schemeClr val="bg1"/>
                      </a:solidFill>
                      <a:ln>
                        <a:noFill/>
                      </a:ln>
                      <a:effectLst/>
                      <a:extLst/>
                    </p:spPr>
                  </p:pic>
                </p:oleObj>
              </mc:Fallback>
            </mc:AlternateContent>
          </a:graphicData>
        </a:graphic>
      </p:graphicFrame>
      <p:sp>
        <p:nvSpPr>
          <p:cNvPr id="2" name="矩形 1"/>
          <p:cNvSpPr/>
          <p:nvPr/>
        </p:nvSpPr>
        <p:spPr>
          <a:xfrm>
            <a:off x="4731834" y="62230"/>
            <a:ext cx="4861932" cy="738664"/>
          </a:xfrm>
          <a:prstGeom prst="rect">
            <a:avLst/>
          </a:prstGeom>
        </p:spPr>
        <p:txBody>
          <a:bodyPr wrap="square">
            <a:spAutoFit/>
          </a:bodyPr>
          <a:lstStyle/>
          <a:p>
            <a:pPr lvl="1" eaLnBrk="1" hangingPunct="1">
              <a:buClr>
                <a:srgbClr val="BF00FF"/>
              </a:buClr>
            </a:pPr>
            <a:r>
              <a:rPr lang="en-US" altLang="zh-CN" i="1" dirty="0">
                <a:solidFill>
                  <a:srgbClr val="000000"/>
                </a:solidFill>
                <a:latin typeface="Times New Roman"/>
                <a:ea typeface="宋体" panose="02010600030101010101" pitchFamily="2" charset="-122"/>
              </a:rPr>
              <a:t>w</a:t>
            </a:r>
            <a:r>
              <a:rPr lang="en-US" altLang="zh-CN" dirty="0">
                <a:solidFill>
                  <a:srgbClr val="000000"/>
                </a:solidFill>
                <a:latin typeface="Times New Roman"/>
                <a:ea typeface="宋体" panose="02010600030101010101" pitchFamily="2" charset="-122"/>
              </a:rPr>
              <a:t>[</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i</a:t>
            </a:r>
            <a:r>
              <a:rPr lang="en-US" altLang="zh-CN" i="1" dirty="0">
                <a:solidFill>
                  <a:srgbClr val="000000"/>
                </a:solidFill>
                <a:latin typeface="Times New Roman"/>
                <a:ea typeface="宋体" panose="02010600030101010101" pitchFamily="2" charset="-122"/>
                <a:sym typeface="Symbol" panose="05050102010706020507" pitchFamily="18" charset="2"/>
              </a:rPr>
              <a:t></a:t>
            </a:r>
            <a:r>
              <a:rPr lang="en-US" altLang="zh-CN" dirty="0">
                <a:solidFill>
                  <a:srgbClr val="000000"/>
                </a:solidFill>
                <a:latin typeface="Times New Roman"/>
                <a:ea typeface="宋体" panose="02010600030101010101" pitchFamily="2" charset="-122"/>
              </a:rPr>
              <a:t>1] = </a:t>
            </a:r>
            <a:r>
              <a:rPr lang="en-US" altLang="zh-CN" i="1" dirty="0">
                <a:solidFill>
                  <a:srgbClr val="000000"/>
                </a:solidFill>
                <a:latin typeface="Times New Roman"/>
                <a:ea typeface="宋体" panose="02010600030101010101" pitchFamily="2" charset="-122"/>
              </a:rPr>
              <a:t>q</a:t>
            </a:r>
            <a:r>
              <a:rPr lang="en-US" altLang="zh-CN" i="1" baseline="-25000" dirty="0">
                <a:solidFill>
                  <a:srgbClr val="000000"/>
                </a:solidFill>
                <a:latin typeface="Times New Roman"/>
                <a:ea typeface="宋体" panose="02010600030101010101" pitchFamily="2" charset="-122"/>
              </a:rPr>
              <a:t>i</a:t>
            </a:r>
            <a:r>
              <a:rPr lang="en-US" altLang="zh-CN" baseline="-25000" dirty="0">
                <a:solidFill>
                  <a:srgbClr val="000000"/>
                </a:solidFill>
                <a:latin typeface="Times New Roman"/>
                <a:ea typeface="宋体" panose="02010600030101010101" pitchFamily="2" charset="-122"/>
              </a:rPr>
              <a:t>-1</a:t>
            </a:r>
            <a:r>
              <a:rPr lang="en-US" altLang="zh-CN" dirty="0">
                <a:solidFill>
                  <a:srgbClr val="000000"/>
                </a:solidFill>
                <a:latin typeface="Times New Roman"/>
                <a:ea typeface="宋体" panose="02010600030101010101" pitchFamily="2" charset="-122"/>
              </a:rPr>
              <a:t> for 1 ≤ </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n.</a:t>
            </a:r>
          </a:p>
          <a:p>
            <a:pPr lvl="1" eaLnBrk="1" hangingPunct="1">
              <a:buClr>
                <a:srgbClr val="BF00FF"/>
              </a:buClr>
            </a:pPr>
            <a:r>
              <a:rPr lang="en-US" altLang="zh-CN" i="1" dirty="0" smtClean="0">
                <a:solidFill>
                  <a:srgbClr val="000000"/>
                </a:solidFill>
                <a:latin typeface="Times New Roman"/>
                <a:ea typeface="宋体" panose="02010600030101010101" pitchFamily="2" charset="-122"/>
              </a:rPr>
              <a:t>w</a:t>
            </a:r>
            <a:r>
              <a:rPr lang="en-US" altLang="zh-CN" dirty="0" smtClean="0">
                <a:solidFill>
                  <a:srgbClr val="000000"/>
                </a:solidFill>
                <a:latin typeface="Times New Roman"/>
                <a:ea typeface="宋体" panose="02010600030101010101" pitchFamily="2" charset="-122"/>
              </a:rPr>
              <a:t>[</a:t>
            </a:r>
            <a:r>
              <a:rPr lang="en-US" altLang="zh-CN" i="1" dirty="0" err="1" smtClean="0">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j </a:t>
            </a:r>
            <a:r>
              <a:rPr lang="en-US" altLang="zh-CN" dirty="0">
                <a:solidFill>
                  <a:srgbClr val="000000"/>
                </a:solidFill>
                <a:latin typeface="Times New Roman"/>
                <a:ea typeface="宋体" panose="02010600030101010101" pitchFamily="2" charset="-122"/>
              </a:rPr>
              <a:t>] = </a:t>
            </a:r>
            <a:r>
              <a:rPr lang="en-US" altLang="zh-CN" i="1" dirty="0">
                <a:solidFill>
                  <a:srgbClr val="000000"/>
                </a:solidFill>
                <a:latin typeface="Times New Roman"/>
                <a:ea typeface="宋体" panose="02010600030101010101" pitchFamily="2" charset="-122"/>
              </a:rPr>
              <a:t>w</a:t>
            </a:r>
            <a:r>
              <a:rPr lang="en-US" altLang="zh-CN" dirty="0">
                <a:solidFill>
                  <a:srgbClr val="000000"/>
                </a:solidFill>
                <a:latin typeface="Times New Roman"/>
                <a:ea typeface="宋体" panose="02010600030101010101" pitchFamily="2" charset="-122"/>
              </a:rPr>
              <a:t>[</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j-</a:t>
            </a:r>
            <a:r>
              <a:rPr lang="en-US" altLang="zh-CN" dirty="0">
                <a:solidFill>
                  <a:srgbClr val="000000"/>
                </a:solidFill>
                <a:latin typeface="Times New Roman"/>
                <a:ea typeface="宋体" panose="02010600030101010101" pitchFamily="2" charset="-122"/>
              </a:rPr>
              <a:t>1] + </a:t>
            </a:r>
            <a:r>
              <a:rPr lang="en-US" altLang="zh-CN" i="1" dirty="0" err="1">
                <a:solidFill>
                  <a:srgbClr val="000000"/>
                </a:solidFill>
                <a:latin typeface="Times New Roman"/>
                <a:ea typeface="宋体" panose="02010600030101010101" pitchFamily="2" charset="-122"/>
              </a:rPr>
              <a:t>p</a:t>
            </a:r>
            <a:r>
              <a:rPr lang="en-US" altLang="zh-CN" i="1" baseline="-25000" dirty="0" err="1">
                <a:solidFill>
                  <a:srgbClr val="000000"/>
                </a:solidFill>
                <a:latin typeface="Times New Roman"/>
                <a:ea typeface="宋体" panose="02010600030101010101" pitchFamily="2" charset="-122"/>
              </a:rPr>
              <a:t>j</a:t>
            </a:r>
            <a:r>
              <a:rPr lang="en-US" altLang="zh-CN" i="1" dirty="0">
                <a:solidFill>
                  <a:srgbClr val="000000"/>
                </a:solidFill>
                <a:latin typeface="Times New Roman"/>
                <a:ea typeface="宋体" panose="02010600030101010101" pitchFamily="2" charset="-122"/>
              </a:rPr>
              <a:t>+ </a:t>
            </a:r>
            <a:r>
              <a:rPr lang="en-US" altLang="zh-CN" i="1" dirty="0" err="1">
                <a:solidFill>
                  <a:srgbClr val="000000"/>
                </a:solidFill>
                <a:latin typeface="Times New Roman"/>
                <a:ea typeface="宋体" panose="02010600030101010101" pitchFamily="2" charset="-122"/>
              </a:rPr>
              <a:t>q</a:t>
            </a:r>
            <a:r>
              <a:rPr lang="en-US" altLang="zh-CN" i="1" baseline="-25000" dirty="0" err="1">
                <a:solidFill>
                  <a:srgbClr val="000000"/>
                </a:solidFill>
                <a:latin typeface="Times New Roman"/>
                <a:ea typeface="宋体" panose="02010600030101010101" pitchFamily="2" charset="-122"/>
              </a:rPr>
              <a:t>j</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for 1 ≤ </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j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n.</a:t>
            </a:r>
            <a:endParaRPr lang="en-US" altLang="zh-CN" sz="2400" dirty="0">
              <a:solidFill>
                <a:srgbClr val="000000"/>
              </a:solidFill>
              <a:latin typeface="Times New Roman"/>
              <a:ea typeface="宋体" panose="02010600030101010101" pitchFamily="2" charset="-122"/>
            </a:endParaRPr>
          </a:p>
        </p:txBody>
      </p:sp>
      <p:sp>
        <p:nvSpPr>
          <p:cNvPr id="79" name="Freeform 74">
            <a:extLst>
              <a:ext uri="{FF2B5EF4-FFF2-40B4-BE49-F238E27FC236}">
                <a16:creationId xmlns:a16="http://schemas.microsoft.com/office/drawing/2014/main" id="{03F63A88-DB12-3740-B84C-39864C0AE840}"/>
              </a:ext>
            </a:extLst>
          </p:cNvPr>
          <p:cNvSpPr>
            <a:spLocks/>
          </p:cNvSpPr>
          <p:nvPr/>
        </p:nvSpPr>
        <p:spPr bwMode="auto">
          <a:xfrm>
            <a:off x="8006238" y="2693988"/>
            <a:ext cx="793439" cy="2174875"/>
          </a:xfrm>
          <a:custGeom>
            <a:avLst/>
            <a:gdLst>
              <a:gd name="T0" fmla="*/ 0 w 836"/>
              <a:gd name="T1" fmla="*/ 1446213 h 911"/>
              <a:gd name="T2" fmla="*/ 684213 w 836"/>
              <a:gd name="T3" fmla="*/ 1063625 h 911"/>
              <a:gd name="T4" fmla="*/ 1296988 w 836"/>
              <a:gd name="T5" fmla="*/ 411163 h 911"/>
              <a:gd name="T6" fmla="*/ 863600 w 836"/>
              <a:gd name="T7" fmla="*/ 0 h 9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6" h="911">
                <a:moveTo>
                  <a:pt x="0" y="911"/>
                </a:moveTo>
                <a:cubicBezTo>
                  <a:pt x="72" y="871"/>
                  <a:pt x="295" y="779"/>
                  <a:pt x="431" y="670"/>
                </a:cubicBezTo>
                <a:cubicBezTo>
                  <a:pt x="567" y="561"/>
                  <a:pt x="798" y="371"/>
                  <a:pt x="817" y="259"/>
                </a:cubicBezTo>
                <a:cubicBezTo>
                  <a:pt x="836" y="147"/>
                  <a:pt x="601" y="54"/>
                  <a:pt x="544" y="0"/>
                </a:cubicBezTo>
              </a:path>
            </a:pathLst>
          </a:custGeom>
          <a:noFill/>
          <a:ln w="9525" cap="flat" cmpd="sng">
            <a:solidFill>
              <a:schemeClr val="tx1"/>
            </a:solidFill>
            <a:prstDash val="dash"/>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CN"/>
          </a:p>
        </p:txBody>
      </p:sp>
      <p:sp>
        <p:nvSpPr>
          <p:cNvPr id="80" name="Text Box 73">
            <a:extLst>
              <a:ext uri="{FF2B5EF4-FFF2-40B4-BE49-F238E27FC236}">
                <a16:creationId xmlns:a16="http://schemas.microsoft.com/office/drawing/2014/main" id="{46A12669-ECA8-AF47-A1C0-45F055FB7B2C}"/>
              </a:ext>
            </a:extLst>
          </p:cNvPr>
          <p:cNvSpPr txBox="1">
            <a:spLocks noChangeArrowheads="1"/>
          </p:cNvSpPr>
          <p:nvPr/>
        </p:nvSpPr>
        <p:spPr bwMode="auto">
          <a:xfrm>
            <a:off x="4422140" y="4397105"/>
            <a:ext cx="47983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zh-CN" altLang="en-US" dirty="0" smtClean="0">
                <a:solidFill>
                  <a:srgbClr val="FF0000"/>
                </a:solidFill>
                <a:latin typeface="Times New Roman" charset="0"/>
                <a:ea typeface="SimSun" charset="-122"/>
              </a:rPr>
              <a:t>因为</a:t>
            </a:r>
            <a:r>
              <a:rPr lang="en-US" altLang="zh-CN" dirty="0" err="1" smtClean="0">
                <a:solidFill>
                  <a:srgbClr val="FF0000"/>
                </a:solidFill>
                <a:latin typeface="Times New Roman" charset="0"/>
                <a:ea typeface="SimSun" charset="-122"/>
              </a:rPr>
              <a:t>i</a:t>
            </a:r>
            <a:r>
              <a:rPr lang="en-US" altLang="zh-CN" dirty="0" smtClean="0">
                <a:solidFill>
                  <a:srgbClr val="FF0000"/>
                </a:solidFill>
                <a:latin typeface="Times New Roman" charset="0"/>
                <a:ea typeface="SimSun" charset="-122"/>
              </a:rPr>
              <a:t>=1&lt;=j=3,</a:t>
            </a:r>
            <a:r>
              <a:rPr lang="en-US" altLang="zh-CN" dirty="0" smtClean="0">
                <a:solidFill>
                  <a:srgbClr val="FF0000"/>
                </a:solidFill>
                <a:latin typeface="Times New Roman" charset="0"/>
                <a:ea typeface="SimSun" charset="-122"/>
              </a:rPr>
              <a:t> </a:t>
            </a:r>
            <a:r>
              <a:rPr lang="zh-CN" altLang="en-US" dirty="0" smtClean="0">
                <a:solidFill>
                  <a:srgbClr val="FF0000"/>
                </a:solidFill>
                <a:latin typeface="Times New Roman" charset="0"/>
                <a:ea typeface="SimSun" charset="-122"/>
              </a:rPr>
              <a:t>所以</a:t>
            </a:r>
            <a:r>
              <a:rPr lang="en-US" altLang="zh-CN" dirty="0" smtClean="0">
                <a:solidFill>
                  <a:srgbClr val="FF0000"/>
                </a:solidFill>
                <a:latin typeface="Times New Roman" charset="0"/>
                <a:ea typeface="SimSun" charset="-122"/>
              </a:rPr>
              <a:t>r=1 or 2 or 3, </a:t>
            </a:r>
          </a:p>
          <a:p>
            <a:pPr>
              <a:defRPr/>
            </a:pPr>
            <a:r>
              <a:rPr lang="en-US" altLang="zh-CN" dirty="0" smtClean="0">
                <a:solidFill>
                  <a:srgbClr val="FF0000"/>
                </a:solidFill>
                <a:latin typeface="Times New Roman" charset="0"/>
                <a:ea typeface="SimSun" charset="-122"/>
              </a:rPr>
              <a:t>e[1, 3]  </a:t>
            </a:r>
            <a:r>
              <a:rPr lang="en-US" altLang="zh-CN" dirty="0">
                <a:solidFill>
                  <a:srgbClr val="FF0000"/>
                </a:solidFill>
                <a:latin typeface="Times New Roman" charset="0"/>
                <a:ea typeface="SimSun" charset="-122"/>
              </a:rPr>
              <a:t>= </a:t>
            </a:r>
            <a:r>
              <a:rPr lang="en-US" altLang="zh-CN" dirty="0" smtClean="0">
                <a:latin typeface="Times New Roman" charset="0"/>
                <a:ea typeface="SimSun" charset="-122"/>
              </a:rPr>
              <a:t>min{e[1,1-1]+e[1+1,3]+</a:t>
            </a:r>
            <a:r>
              <a:rPr lang="en-US" altLang="zh-CN" dirty="0" smtClean="0">
                <a:latin typeface="Times New Roman" charset="0"/>
                <a:ea typeface="SimSun" charset="-122"/>
              </a:rPr>
              <a:t>w[1,3], </a:t>
            </a:r>
            <a:endParaRPr lang="en-US" altLang="zh-CN" dirty="0">
              <a:latin typeface="Times New Roman" charset="0"/>
              <a:ea typeface="SimSun" charset="-122"/>
            </a:endParaRPr>
          </a:p>
          <a:p>
            <a:pPr>
              <a:defRPr/>
            </a:pPr>
            <a:r>
              <a:rPr lang="en-US" altLang="zh-CN" dirty="0" smtClean="0">
                <a:latin typeface="Times New Roman" charset="0"/>
                <a:ea typeface="SimSun" charset="-122"/>
              </a:rPr>
              <a:t>                        e[1,2-1]+ e[2+1,3]+w[1,3],</a:t>
            </a:r>
          </a:p>
          <a:p>
            <a:pPr>
              <a:defRPr/>
            </a:pPr>
            <a:r>
              <a:rPr lang="en-US" altLang="zh-CN" dirty="0">
                <a:latin typeface="Times New Roman" charset="0"/>
                <a:ea typeface="SimSun" charset="-122"/>
              </a:rPr>
              <a:t> </a:t>
            </a:r>
            <a:r>
              <a:rPr lang="en-US" altLang="zh-CN" dirty="0">
                <a:latin typeface="Times New Roman" charset="0"/>
                <a:ea typeface="SimSun" charset="-122"/>
              </a:rPr>
              <a:t>                       </a:t>
            </a:r>
            <a:r>
              <a:rPr lang="en-US" altLang="zh-CN" dirty="0" smtClean="0">
                <a:latin typeface="Times New Roman" charset="0"/>
                <a:ea typeface="SimSun" charset="-122"/>
              </a:rPr>
              <a:t>e[1,3-1</a:t>
            </a:r>
            <a:r>
              <a:rPr lang="en-US" altLang="zh-CN" dirty="0">
                <a:latin typeface="Times New Roman" charset="0"/>
                <a:ea typeface="SimSun" charset="-122"/>
              </a:rPr>
              <a:t>]+ </a:t>
            </a:r>
            <a:r>
              <a:rPr lang="en-US" altLang="zh-CN" dirty="0" smtClean="0">
                <a:latin typeface="Times New Roman" charset="0"/>
                <a:ea typeface="SimSun" charset="-122"/>
              </a:rPr>
              <a:t>e[3+1,3</a:t>
            </a:r>
            <a:r>
              <a:rPr lang="en-US" altLang="zh-CN" dirty="0">
                <a:latin typeface="Times New Roman" charset="0"/>
                <a:ea typeface="SimSun" charset="-122"/>
              </a:rPr>
              <a:t>]+w[1,3</a:t>
            </a:r>
            <a:r>
              <a:rPr lang="en-US" altLang="zh-CN" dirty="0" smtClean="0">
                <a:latin typeface="Times New Roman" charset="0"/>
                <a:ea typeface="SimSun" charset="-122"/>
              </a:rPr>
              <a:t>]}</a:t>
            </a:r>
            <a:endParaRPr lang="en-US" altLang="zh-CN" dirty="0" smtClean="0">
              <a:latin typeface="Times New Roman" charset="0"/>
              <a:ea typeface="SimSun" charset="-122"/>
            </a:endParaRPr>
          </a:p>
          <a:p>
            <a:pPr>
              <a:defRPr/>
            </a:pPr>
            <a:r>
              <a:rPr lang="en-US" altLang="zh-CN" dirty="0" smtClean="0">
                <a:solidFill>
                  <a:srgbClr val="FF0000"/>
                </a:solidFill>
                <a:latin typeface="Times New Roman" charset="0"/>
                <a:ea typeface="SimSun" charset="-122"/>
              </a:rPr>
              <a:t>= </a:t>
            </a:r>
            <a:r>
              <a:rPr lang="en-US" altLang="zh-CN" dirty="0" smtClean="0">
                <a:solidFill>
                  <a:srgbClr val="FF0000"/>
                </a:solidFill>
                <a:latin typeface="Times New Roman" charset="0"/>
                <a:ea typeface="SimSun" charset="-122"/>
              </a:rPr>
              <a:t>min{0.15+0.7+1,1+0.25+1,1.45+0.05+1} =1.85</a:t>
            </a:r>
            <a:endParaRPr lang="en-US" altLang="zh-CN" dirty="0">
              <a:solidFill>
                <a:srgbClr val="FF0000"/>
              </a:solidFill>
              <a:latin typeface="Times New Roman" charset="0"/>
              <a:ea typeface="SimSun" charset="-122"/>
            </a:endParaRPr>
          </a:p>
        </p:txBody>
      </p:sp>
      <p:grpSp>
        <p:nvGrpSpPr>
          <p:cNvPr id="5" name="组合 4"/>
          <p:cNvGrpSpPr/>
          <p:nvPr/>
        </p:nvGrpSpPr>
        <p:grpSpPr>
          <a:xfrm>
            <a:off x="5465780" y="5899318"/>
            <a:ext cx="1120758" cy="873530"/>
            <a:chOff x="5703904" y="5984470"/>
            <a:chExt cx="1134260" cy="873530"/>
          </a:xfrm>
        </p:grpSpPr>
        <p:grpSp>
          <p:nvGrpSpPr>
            <p:cNvPr id="4" name="组合 3"/>
            <p:cNvGrpSpPr/>
            <p:nvPr/>
          </p:nvGrpSpPr>
          <p:grpSpPr>
            <a:xfrm>
              <a:off x="5703904" y="5984470"/>
              <a:ext cx="749602" cy="515673"/>
              <a:chOff x="5815798" y="6078497"/>
              <a:chExt cx="1222965" cy="736305"/>
            </a:xfrm>
          </p:grpSpPr>
          <p:sp>
            <p:nvSpPr>
              <p:cNvPr id="85" name="Oval 4"/>
              <p:cNvSpPr>
                <a:spLocks noChangeArrowheads="1"/>
              </p:cNvSpPr>
              <p:nvPr/>
            </p:nvSpPr>
            <p:spPr bwMode="auto">
              <a:xfrm>
                <a:off x="5815798" y="6078497"/>
                <a:ext cx="610573"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Oval 6"/>
              <p:cNvSpPr>
                <a:spLocks noChangeArrowheads="1"/>
              </p:cNvSpPr>
              <p:nvPr/>
            </p:nvSpPr>
            <p:spPr bwMode="auto">
              <a:xfrm>
                <a:off x="6426371" y="6568799"/>
                <a:ext cx="612392"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Line 10"/>
              <p:cNvSpPr>
                <a:spLocks noChangeShapeType="1"/>
              </p:cNvSpPr>
              <p:nvPr/>
            </p:nvSpPr>
            <p:spPr bwMode="auto">
              <a:xfrm>
                <a:off x="6338106" y="6296093"/>
                <a:ext cx="350328" cy="2727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88" name="Oval 6"/>
            <p:cNvSpPr>
              <a:spLocks noChangeArrowheads="1"/>
            </p:cNvSpPr>
            <p:nvPr/>
          </p:nvSpPr>
          <p:spPr bwMode="auto">
            <a:xfrm>
              <a:off x="6462806" y="6685711"/>
              <a:ext cx="375358" cy="172289"/>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3</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9" name="Line 10"/>
            <p:cNvSpPr>
              <a:spLocks noChangeShapeType="1"/>
            </p:cNvSpPr>
            <p:nvPr/>
          </p:nvSpPr>
          <p:spPr bwMode="auto">
            <a:xfrm>
              <a:off x="6408705" y="6494721"/>
              <a:ext cx="214729" cy="1909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6" name="组合 5"/>
          <p:cNvGrpSpPr/>
          <p:nvPr/>
        </p:nvGrpSpPr>
        <p:grpSpPr>
          <a:xfrm>
            <a:off x="6829976" y="5949950"/>
            <a:ext cx="1198356" cy="592778"/>
            <a:chOff x="6960549" y="6064664"/>
            <a:chExt cx="1198356" cy="592778"/>
          </a:xfrm>
        </p:grpSpPr>
        <p:grpSp>
          <p:nvGrpSpPr>
            <p:cNvPr id="3" name="组合 2"/>
            <p:cNvGrpSpPr/>
            <p:nvPr/>
          </p:nvGrpSpPr>
          <p:grpSpPr>
            <a:xfrm>
              <a:off x="6960549" y="6064664"/>
              <a:ext cx="804269" cy="573294"/>
              <a:chOff x="6162192" y="6040462"/>
              <a:chExt cx="1154202" cy="770825"/>
            </a:xfrm>
          </p:grpSpPr>
          <p:sp>
            <p:nvSpPr>
              <p:cNvPr id="82" name="Oval 4"/>
              <p:cNvSpPr>
                <a:spLocks noChangeArrowheads="1"/>
              </p:cNvSpPr>
              <p:nvPr/>
            </p:nvSpPr>
            <p:spPr bwMode="auto">
              <a:xfrm>
                <a:off x="6705821" y="6040462"/>
                <a:ext cx="610573"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Oval 5"/>
              <p:cNvSpPr>
                <a:spLocks noChangeArrowheads="1"/>
              </p:cNvSpPr>
              <p:nvPr/>
            </p:nvSpPr>
            <p:spPr bwMode="auto">
              <a:xfrm>
                <a:off x="6162192" y="6565285"/>
                <a:ext cx="612392" cy="246002"/>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Line 9"/>
              <p:cNvSpPr>
                <a:spLocks noChangeShapeType="1"/>
              </p:cNvSpPr>
              <p:nvPr/>
            </p:nvSpPr>
            <p:spPr bwMode="auto">
              <a:xfrm flipH="1">
                <a:off x="6452439" y="6258058"/>
                <a:ext cx="339826" cy="284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91" name="Oval 6"/>
            <p:cNvSpPr>
              <a:spLocks noChangeArrowheads="1"/>
            </p:cNvSpPr>
            <p:nvPr/>
          </p:nvSpPr>
          <p:spPr bwMode="auto">
            <a:xfrm>
              <a:off x="7788015" y="6485153"/>
              <a:ext cx="370890" cy="172289"/>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3</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2" name="Line 10"/>
            <p:cNvSpPr>
              <a:spLocks noChangeShapeType="1"/>
            </p:cNvSpPr>
            <p:nvPr/>
          </p:nvSpPr>
          <p:spPr bwMode="auto">
            <a:xfrm>
              <a:off x="7658731" y="6233350"/>
              <a:ext cx="294644" cy="2388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7" name="组合 6"/>
          <p:cNvGrpSpPr/>
          <p:nvPr/>
        </p:nvGrpSpPr>
        <p:grpSpPr>
          <a:xfrm>
            <a:off x="8212511" y="5847805"/>
            <a:ext cx="740679" cy="822648"/>
            <a:chOff x="8913616" y="5678487"/>
            <a:chExt cx="740679" cy="822648"/>
          </a:xfrm>
        </p:grpSpPr>
        <p:sp>
          <p:nvSpPr>
            <p:cNvPr id="101" name="Oval 6"/>
            <p:cNvSpPr>
              <a:spLocks noChangeArrowheads="1"/>
            </p:cNvSpPr>
            <p:nvPr/>
          </p:nvSpPr>
          <p:spPr bwMode="auto">
            <a:xfrm>
              <a:off x="9257807" y="5678487"/>
              <a:ext cx="370890" cy="172289"/>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3</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6" name="Line 9"/>
            <p:cNvSpPr>
              <a:spLocks noChangeShapeType="1"/>
            </p:cNvSpPr>
            <p:nvPr/>
          </p:nvSpPr>
          <p:spPr bwMode="auto">
            <a:xfrm flipH="1">
              <a:off x="9063078" y="5807759"/>
              <a:ext cx="236797" cy="21135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Oval 4"/>
            <p:cNvSpPr>
              <a:spLocks noChangeArrowheads="1"/>
            </p:cNvSpPr>
            <p:nvPr/>
          </p:nvSpPr>
          <p:spPr bwMode="auto">
            <a:xfrm>
              <a:off x="8913616" y="5985462"/>
              <a:ext cx="369789" cy="172289"/>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Oval 6"/>
            <p:cNvSpPr>
              <a:spLocks noChangeArrowheads="1"/>
            </p:cNvSpPr>
            <p:nvPr/>
          </p:nvSpPr>
          <p:spPr bwMode="auto">
            <a:xfrm>
              <a:off x="9283405" y="6328846"/>
              <a:ext cx="370890" cy="172289"/>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Line 10"/>
            <p:cNvSpPr>
              <a:spLocks noChangeShapeType="1"/>
            </p:cNvSpPr>
            <p:nvPr/>
          </p:nvSpPr>
          <p:spPr bwMode="auto">
            <a:xfrm>
              <a:off x="9229948" y="6137856"/>
              <a:ext cx="212173" cy="1909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18856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linds(horizontal)">
                                      <p:cBhvr>
                                        <p:cTn id="11" dur="500"/>
                                        <p:tgtEl>
                                          <p:spTgt spid="80"/>
                                        </p:tgtEl>
                                      </p:cBhvr>
                                    </p:animEffec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56" grpId="0"/>
      <p:bldP spid="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smtClean="0"/>
              <a:t>最优二叉搜索树</a:t>
            </a:r>
            <a:endParaRPr lang="zh-CN" altLang="en-US"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pic>
        <p:nvPicPr>
          <p:cNvPr id="10240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888" y="1784350"/>
            <a:ext cx="7508875"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659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dirty="0" smtClean="0"/>
              <a:t>平面</a:t>
            </a:r>
            <a:r>
              <a:rPr kumimoji="0" lang="zh-CN" altLang="en-US" b="1" dirty="0"/>
              <a:t>凸多边形最优三角划分 </a:t>
            </a:r>
            <a:endParaRPr lang="zh-CN" altLang="en-US" dirty="0"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6" name="Rectangle 3">
            <a:extLst>
              <a:ext uri="{FF2B5EF4-FFF2-40B4-BE49-F238E27FC236}">
                <a16:creationId xmlns:a16="http://schemas.microsoft.com/office/drawing/2014/main" id="{EC3EA6B9-7A7B-9942-886A-A2109D2D0FD9}"/>
              </a:ext>
            </a:extLst>
          </p:cNvPr>
          <p:cNvSpPr txBox="1">
            <a:spLocks noChangeArrowheads="1"/>
          </p:cNvSpPr>
          <p:nvPr/>
        </p:nvSpPr>
        <p:spPr bwMode="auto">
          <a:xfrm>
            <a:off x="731179" y="2055774"/>
            <a:ext cx="81470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r>
              <a:rPr lang="zh-CN" altLang="en-US" sz="2400" kern="0" dirty="0" smtClean="0"/>
              <a:t>平面多边形</a:t>
            </a:r>
          </a:p>
          <a:p>
            <a:pPr lvl="1"/>
            <a:r>
              <a:rPr lang="zh-CN" altLang="en-US" sz="2400" kern="0" dirty="0" smtClean="0"/>
              <a:t>由在同一平面上，且不在同一直线上的多条线段首尾顺次连结且不相交所组成的图形称为平面多边形。</a:t>
            </a:r>
          </a:p>
          <a:p>
            <a:r>
              <a:rPr lang="zh-CN" altLang="en-US" sz="2400" kern="0" dirty="0" smtClean="0"/>
              <a:t>平面凸多边形</a:t>
            </a:r>
          </a:p>
          <a:p>
            <a:pPr lvl="1"/>
            <a:r>
              <a:rPr lang="zh-CN" altLang="en-US" sz="2400" kern="0" dirty="0" smtClean="0"/>
              <a:t>弦：连接平面多边形的任意两个不同顶点的线段。</a:t>
            </a:r>
          </a:p>
          <a:p>
            <a:pPr lvl="1"/>
            <a:r>
              <a:rPr lang="zh-CN" altLang="en-US" sz="2400" kern="0" dirty="0" smtClean="0"/>
              <a:t>平面凸多边形：如果一个平面多边形的任意一条弦，要么在该多边形的内部，要么恰好为该多边形的边，那么，称该平面多边形为凸的。否则，称该平面多变形为凹的。</a:t>
            </a:r>
          </a:p>
          <a:p>
            <a:r>
              <a:rPr lang="zh-CN" altLang="en-US" sz="2400" kern="0" dirty="0" smtClean="0"/>
              <a:t>三角划分</a:t>
            </a:r>
          </a:p>
          <a:p>
            <a:pPr lvl="1"/>
            <a:r>
              <a:rPr lang="zh-CN" altLang="en-US" sz="2400" kern="0" dirty="0" smtClean="0"/>
              <a:t>将平面凸多边形分割成互不相交的三角形。</a:t>
            </a:r>
            <a:endParaRPr lang="zh-CN" altLang="en-US" sz="2400" kern="0" dirty="0"/>
          </a:p>
        </p:txBody>
      </p:sp>
    </p:spTree>
    <p:extLst>
      <p:ext uri="{BB962C8B-B14F-4D97-AF65-F5344CB8AC3E}">
        <p14:creationId xmlns:p14="http://schemas.microsoft.com/office/powerpoint/2010/main" val="4182219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dirty="0" smtClean="0"/>
              <a:t>平面</a:t>
            </a:r>
            <a:r>
              <a:rPr kumimoji="0" lang="zh-CN" altLang="en-US" b="1" dirty="0"/>
              <a:t>凸多边形最优三角划分 </a:t>
            </a:r>
            <a:endParaRPr lang="zh-CN" altLang="en-US" dirty="0"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4" name="Text Box 4">
            <a:extLst>
              <a:ext uri="{FF2B5EF4-FFF2-40B4-BE49-F238E27FC236}">
                <a16:creationId xmlns:a16="http://schemas.microsoft.com/office/drawing/2014/main" id="{7D8799C8-1A92-954E-9FFA-8BD741A435E6}"/>
              </a:ext>
            </a:extLst>
          </p:cNvPr>
          <p:cNvSpPr txBox="1">
            <a:spLocks noChangeArrowheads="1"/>
          </p:cNvSpPr>
          <p:nvPr/>
        </p:nvSpPr>
        <p:spPr bwMode="auto">
          <a:xfrm>
            <a:off x="415150" y="3884866"/>
            <a:ext cx="8728850" cy="27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342900" lvl="0" indent="-342900">
              <a:buClr>
                <a:srgbClr val="3333CC"/>
              </a:buClr>
            </a:pPr>
            <a:r>
              <a:rPr lang="zh-CN" altLang="en-US" sz="2600" kern="0" dirty="0" smtClean="0">
                <a:solidFill>
                  <a:srgbClr val="000000"/>
                </a:solidFill>
                <a:latin typeface="Tahoma"/>
              </a:rPr>
              <a:t>平面</a:t>
            </a:r>
            <a:r>
              <a:rPr lang="zh-CN" altLang="en-US" sz="2600" kern="0" dirty="0">
                <a:solidFill>
                  <a:srgbClr val="000000"/>
                </a:solidFill>
                <a:latin typeface="Tahoma"/>
              </a:rPr>
              <a:t>凸多边形的表示：</a:t>
            </a:r>
            <a:r>
              <a:rPr lang="zh-CN" altLang="en-US" sz="2600" kern="0" dirty="0" smtClean="0">
                <a:solidFill>
                  <a:srgbClr val="000000"/>
                </a:solidFill>
                <a:latin typeface="Tahoma"/>
              </a:rPr>
              <a:t>用顶点</a:t>
            </a:r>
            <a:r>
              <a:rPr lang="zh-CN" altLang="en-US" sz="2600" kern="0" dirty="0">
                <a:solidFill>
                  <a:srgbClr val="000000"/>
                </a:solidFill>
                <a:latin typeface="Tahoma"/>
              </a:rPr>
              <a:t>的逆时针序列表示</a:t>
            </a:r>
            <a:r>
              <a:rPr lang="zh-CN" altLang="en-US" sz="2600" kern="0" dirty="0" smtClean="0">
                <a:solidFill>
                  <a:srgbClr val="000000"/>
                </a:solidFill>
                <a:latin typeface="Tahoma"/>
              </a:rPr>
              <a:t>，</a:t>
            </a:r>
            <a:r>
              <a:rPr kumimoji="0" lang="zh-CN" altLang="en-US" sz="2600" dirty="0" smtClean="0">
                <a:solidFill>
                  <a:srgbClr val="000000"/>
                </a:solidFill>
                <a:latin typeface="Times New Roman" panose="02020603050405020304" pitchFamily="18" charset="0"/>
              </a:rPr>
              <a:t>即</a:t>
            </a:r>
            <a:r>
              <a:rPr kumimoji="0" lang="en-US" altLang="zh-CN" sz="2600" dirty="0">
                <a:solidFill>
                  <a:srgbClr val="000000"/>
                </a:solidFill>
                <a:latin typeface="Times New Roman" panose="02020603050405020304" pitchFamily="18" charset="0"/>
              </a:rPr>
              <a:t>P={v</a:t>
            </a:r>
            <a:r>
              <a:rPr kumimoji="0" lang="en-US" altLang="zh-CN" sz="2600" baseline="-25000" dirty="0">
                <a:solidFill>
                  <a:srgbClr val="000000"/>
                </a:solidFill>
                <a:latin typeface="Times New Roman" panose="02020603050405020304" pitchFamily="18" charset="0"/>
              </a:rPr>
              <a:t>0</a:t>
            </a:r>
            <a:r>
              <a:rPr kumimoji="0" lang="en-US" altLang="zh-CN" sz="2600" dirty="0">
                <a:solidFill>
                  <a:srgbClr val="000000"/>
                </a:solidFill>
                <a:latin typeface="Times New Roman" panose="02020603050405020304" pitchFamily="18" charset="0"/>
              </a:rPr>
              <a:t>, v</a:t>
            </a:r>
            <a:r>
              <a:rPr kumimoji="0" lang="en-US" altLang="zh-CN" sz="2600" baseline="-25000" dirty="0">
                <a:solidFill>
                  <a:srgbClr val="000000"/>
                </a:solidFill>
                <a:latin typeface="Times New Roman" panose="02020603050405020304" pitchFamily="18" charset="0"/>
              </a:rPr>
              <a:t>1</a:t>
            </a:r>
            <a:r>
              <a:rPr kumimoji="0" lang="en-US" altLang="zh-CN" sz="2600" dirty="0">
                <a:solidFill>
                  <a:srgbClr val="000000"/>
                </a:solidFill>
                <a:latin typeface="Times New Roman" panose="02020603050405020304" pitchFamily="18" charset="0"/>
              </a:rPr>
              <a:t>,…,</a:t>
            </a:r>
            <a:r>
              <a:rPr kumimoji="0" lang="en-US" altLang="zh-CN" sz="2600" dirty="0" err="1">
                <a:solidFill>
                  <a:srgbClr val="000000"/>
                </a:solidFill>
                <a:latin typeface="Times New Roman" panose="02020603050405020304" pitchFamily="18" charset="0"/>
              </a:rPr>
              <a:t>v</a:t>
            </a:r>
            <a:r>
              <a:rPr kumimoji="0" lang="en-US" altLang="zh-CN" sz="2600" baseline="-25000" dirty="0" err="1">
                <a:solidFill>
                  <a:srgbClr val="000000"/>
                </a:solidFill>
                <a:latin typeface="Times New Roman" panose="02020603050405020304" pitchFamily="18" charset="0"/>
              </a:rPr>
              <a:t>n</a:t>
            </a:r>
            <a:r>
              <a:rPr kumimoji="0" lang="en-US" altLang="zh-CN" sz="2600" dirty="0">
                <a:solidFill>
                  <a:srgbClr val="000000"/>
                </a:solidFill>
                <a:latin typeface="Times New Roman" panose="02020603050405020304" pitchFamily="18" charset="0"/>
              </a:rPr>
              <a:t>}</a:t>
            </a:r>
            <a:r>
              <a:rPr kumimoji="0" lang="zh-CN" altLang="en-US" sz="2600" dirty="0">
                <a:solidFill>
                  <a:srgbClr val="000000"/>
                </a:solidFill>
                <a:latin typeface="Times New Roman" panose="02020603050405020304" pitchFamily="18" charset="0"/>
              </a:rPr>
              <a:t>表示具有</a:t>
            </a:r>
            <a:r>
              <a:rPr kumimoji="0" lang="en-US" altLang="zh-CN" sz="2600" dirty="0">
                <a:solidFill>
                  <a:srgbClr val="000000"/>
                </a:solidFill>
                <a:latin typeface="Times New Roman" panose="02020603050405020304" pitchFamily="18" charset="0"/>
              </a:rPr>
              <a:t>n</a:t>
            </a:r>
            <a:r>
              <a:rPr kumimoji="0" lang="zh-CN" altLang="en-US" sz="2600" dirty="0">
                <a:solidFill>
                  <a:srgbClr val="000000"/>
                </a:solidFill>
                <a:latin typeface="Times New Roman" panose="02020603050405020304" pitchFamily="18" charset="0"/>
              </a:rPr>
              <a:t>＋</a:t>
            </a:r>
            <a:r>
              <a:rPr kumimoji="0" lang="en-US" altLang="zh-CN" sz="2600" dirty="0">
                <a:solidFill>
                  <a:srgbClr val="000000"/>
                </a:solidFill>
                <a:latin typeface="Times New Roman" panose="02020603050405020304" pitchFamily="18" charset="0"/>
              </a:rPr>
              <a:t>1</a:t>
            </a:r>
            <a:r>
              <a:rPr kumimoji="0" lang="zh-CN" altLang="en-US" sz="2600" dirty="0">
                <a:solidFill>
                  <a:srgbClr val="000000"/>
                </a:solidFill>
                <a:latin typeface="Times New Roman" panose="02020603050405020304" pitchFamily="18" charset="0"/>
              </a:rPr>
              <a:t>条边的平面凸多边形</a:t>
            </a:r>
            <a:r>
              <a:rPr kumimoji="0" lang="zh-CN" altLang="en-US" sz="2600" dirty="0" smtClean="0">
                <a:solidFill>
                  <a:srgbClr val="000000"/>
                </a:solidFill>
                <a:latin typeface="Times New Roman" panose="02020603050405020304" pitchFamily="18" charset="0"/>
              </a:rPr>
              <a:t>。</a:t>
            </a:r>
            <a:endParaRPr lang="zh-CN" altLang="en-US" sz="2600" kern="0" dirty="0" smtClean="0">
              <a:solidFill>
                <a:srgbClr val="000000"/>
              </a:solidFill>
              <a:latin typeface="Tahoma"/>
            </a:endParaRPr>
          </a:p>
          <a:p>
            <a:pPr marL="342900" lvl="0" indent="-342900">
              <a:buClr>
                <a:srgbClr val="3333CC"/>
              </a:buClr>
            </a:pPr>
            <a:r>
              <a:rPr lang="ja-JP" altLang="en-US" sz="2600" kern="0" dirty="0" smtClean="0">
                <a:solidFill>
                  <a:srgbClr val="000000"/>
                </a:solidFill>
                <a:latin typeface="Tahoma"/>
              </a:rPr>
              <a:t>给定一个平面凸多边形</a:t>
            </a:r>
            <a:r>
              <a:rPr lang="en-US" altLang="zh-CN" sz="2600" kern="0" dirty="0" smtClean="0">
                <a:solidFill>
                  <a:srgbClr val="000000"/>
                </a:solidFill>
                <a:latin typeface="Tahoma"/>
              </a:rPr>
              <a:t>P，</a:t>
            </a:r>
            <a:r>
              <a:rPr lang="ja-JP" altLang="en-US" sz="2600" kern="0" dirty="0" smtClean="0">
                <a:solidFill>
                  <a:srgbClr val="000000"/>
                </a:solidFill>
                <a:latin typeface="Tahoma"/>
              </a:rPr>
              <a:t>其三角划分不是唯一的。</a:t>
            </a:r>
          </a:p>
          <a:p>
            <a:pPr marL="342900" lvl="0" indent="-342900">
              <a:buClr>
                <a:srgbClr val="3333CC"/>
              </a:buClr>
            </a:pPr>
            <a:r>
              <a:rPr lang="ja-JP" altLang="en-US" sz="2600" kern="0" dirty="0" smtClean="0">
                <a:solidFill>
                  <a:srgbClr val="000000"/>
                </a:solidFill>
                <a:latin typeface="Tahoma"/>
              </a:rPr>
              <a:t>给定</a:t>
            </a:r>
            <a:r>
              <a:rPr lang="ja-JP" altLang="en-US" sz="2600" kern="0" dirty="0">
                <a:solidFill>
                  <a:srgbClr val="000000"/>
                </a:solidFill>
                <a:latin typeface="Tahoma"/>
              </a:rPr>
              <a:t>平面凸多边形</a:t>
            </a:r>
            <a:r>
              <a:rPr lang="en-US" altLang="zh-CN" sz="2600" kern="0" dirty="0">
                <a:solidFill>
                  <a:srgbClr val="000000"/>
                </a:solidFill>
                <a:latin typeface="Tahoma"/>
              </a:rPr>
              <a:t>P，</a:t>
            </a:r>
            <a:r>
              <a:rPr lang="ja-JP" altLang="en-US" sz="2600" kern="0" dirty="0">
                <a:solidFill>
                  <a:srgbClr val="000000"/>
                </a:solidFill>
                <a:latin typeface="Tahoma"/>
              </a:rPr>
              <a:t>对于</a:t>
            </a:r>
            <a:r>
              <a:rPr lang="en-US" altLang="zh-CN" sz="2600" kern="0" dirty="0">
                <a:solidFill>
                  <a:srgbClr val="000000"/>
                </a:solidFill>
                <a:latin typeface="Tahoma"/>
              </a:rPr>
              <a:t>P</a:t>
            </a:r>
            <a:r>
              <a:rPr lang="ja-JP" altLang="en-US" sz="2600" kern="0" dirty="0">
                <a:solidFill>
                  <a:srgbClr val="000000"/>
                </a:solidFill>
                <a:latin typeface="Tahoma"/>
              </a:rPr>
              <a:t>的每种三角划分，可以定义一个权函数</a:t>
            </a:r>
            <a:r>
              <a:rPr lang="en-US" altLang="ja-JP" sz="2600" kern="0" dirty="0">
                <a:solidFill>
                  <a:srgbClr val="000000"/>
                </a:solidFill>
                <a:latin typeface="Tahoma"/>
              </a:rPr>
              <a:t>(</a:t>
            </a:r>
            <a:r>
              <a:rPr lang="ja-JP" altLang="en-US" sz="2600" kern="0" dirty="0">
                <a:solidFill>
                  <a:srgbClr val="000000"/>
                </a:solidFill>
                <a:latin typeface="Tahoma"/>
              </a:rPr>
              <a:t>例如：三角划分中所有三角形的边长</a:t>
            </a:r>
            <a:r>
              <a:rPr lang="ja-JP" altLang="en-US" sz="2600" kern="0" dirty="0" smtClean="0">
                <a:solidFill>
                  <a:srgbClr val="000000"/>
                </a:solidFill>
                <a:latin typeface="Tahoma"/>
              </a:rPr>
              <a:t>之</a:t>
            </a:r>
            <a:r>
              <a:rPr lang="zh-CN" altLang="en-US" sz="2600" kern="0" dirty="0" smtClean="0">
                <a:solidFill>
                  <a:srgbClr val="000000"/>
                </a:solidFill>
                <a:latin typeface="Tahoma"/>
              </a:rPr>
              <a:t>和</a:t>
            </a:r>
            <a:r>
              <a:rPr lang="en-US" altLang="ja-JP" sz="2600" kern="0" dirty="0" smtClean="0">
                <a:solidFill>
                  <a:srgbClr val="000000"/>
                </a:solidFill>
                <a:latin typeface="Tahoma"/>
              </a:rPr>
              <a:t>)</a:t>
            </a:r>
            <a:r>
              <a:rPr lang="ja-JP" altLang="en-US" sz="2600" kern="0" dirty="0">
                <a:solidFill>
                  <a:srgbClr val="000000"/>
                </a:solidFill>
                <a:latin typeface="Tahoma"/>
              </a:rPr>
              <a:t>。</a:t>
            </a:r>
          </a:p>
          <a:p>
            <a:pPr marL="342900" lvl="0" indent="-342900">
              <a:buClr>
                <a:srgbClr val="3333CC"/>
              </a:buClr>
            </a:pPr>
            <a:r>
              <a:rPr lang="ja-JP" altLang="en-US" sz="2600" kern="0" dirty="0">
                <a:solidFill>
                  <a:srgbClr val="000000"/>
                </a:solidFill>
                <a:latin typeface="Tahoma"/>
              </a:rPr>
              <a:t>最优三角划分：使得权函数取最小值的三角划分</a:t>
            </a:r>
            <a:r>
              <a:rPr lang="ja-JP" altLang="en-US" sz="2600" kern="0" dirty="0" smtClean="0">
                <a:solidFill>
                  <a:srgbClr val="000000"/>
                </a:solidFill>
                <a:latin typeface="Tahoma"/>
              </a:rPr>
              <a:t>。</a:t>
            </a:r>
            <a:endParaRPr lang="ja-JP" altLang="en-US" sz="2600" kern="0" dirty="0">
              <a:solidFill>
                <a:srgbClr val="000000"/>
              </a:solidFill>
              <a:latin typeface="Tahoma"/>
            </a:endParaRPr>
          </a:p>
        </p:txBody>
      </p:sp>
      <p:grpSp>
        <p:nvGrpSpPr>
          <p:cNvPr id="5" name="组合 4"/>
          <p:cNvGrpSpPr/>
          <p:nvPr/>
        </p:nvGrpSpPr>
        <p:grpSpPr>
          <a:xfrm>
            <a:off x="1711712" y="2017403"/>
            <a:ext cx="5254083" cy="1937562"/>
            <a:chOff x="1600200" y="2002536"/>
            <a:chExt cx="5638800" cy="2260600"/>
          </a:xfrm>
        </p:grpSpPr>
        <p:pic>
          <p:nvPicPr>
            <p:cNvPr id="6" name="Picture 5" descr="t33">
              <a:extLst>
                <a:ext uri="{FF2B5EF4-FFF2-40B4-BE49-F238E27FC236}">
                  <a16:creationId xmlns:a16="http://schemas.microsoft.com/office/drawing/2014/main" id="{0D5C65D6-A8D0-9345-BA11-A0A7DBC3607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2002536"/>
              <a:ext cx="563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a:extLst>
                <a:ext uri="{FF2B5EF4-FFF2-40B4-BE49-F238E27FC236}">
                  <a16:creationId xmlns:a16="http://schemas.microsoft.com/office/drawing/2014/main" id="{16A8DAA3-46E2-C84E-9990-253245A444CB}"/>
                </a:ext>
              </a:extLst>
            </p:cNvPr>
            <p:cNvSpPr>
              <a:spLocks/>
            </p:cNvSpPr>
            <p:nvPr/>
          </p:nvSpPr>
          <p:spPr bwMode="auto">
            <a:xfrm>
              <a:off x="2322513" y="2516886"/>
              <a:ext cx="168275" cy="1393825"/>
            </a:xfrm>
            <a:custGeom>
              <a:avLst/>
              <a:gdLst>
                <a:gd name="T0" fmla="*/ 0 w 106"/>
                <a:gd name="T1" fmla="*/ 0 h 878"/>
                <a:gd name="T2" fmla="*/ 168275 w 106"/>
                <a:gd name="T3" fmla="*/ 1393825 h 878"/>
                <a:gd name="T4" fmla="*/ 0 60000 65536"/>
                <a:gd name="T5" fmla="*/ 0 60000 65536"/>
              </a:gdLst>
              <a:ahLst/>
              <a:cxnLst>
                <a:cxn ang="T4">
                  <a:pos x="T0" y="T1"/>
                </a:cxn>
                <a:cxn ang="T5">
                  <a:pos x="T2" y="T3"/>
                </a:cxn>
              </a:cxnLst>
              <a:rect l="0" t="0" r="r" b="b"/>
              <a:pathLst>
                <a:path w="106" h="878">
                  <a:moveTo>
                    <a:pt x="0" y="0"/>
                  </a:moveTo>
                  <a:lnTo>
                    <a:pt x="106" y="878"/>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8" name="Freeform 8">
              <a:extLst>
                <a:ext uri="{FF2B5EF4-FFF2-40B4-BE49-F238E27FC236}">
                  <a16:creationId xmlns:a16="http://schemas.microsoft.com/office/drawing/2014/main" id="{5F0CCEE5-2EF0-5F44-BE30-727C7AEA0BA7}"/>
                </a:ext>
              </a:extLst>
            </p:cNvPr>
            <p:cNvSpPr>
              <a:spLocks/>
            </p:cNvSpPr>
            <p:nvPr/>
          </p:nvSpPr>
          <p:spPr bwMode="auto">
            <a:xfrm>
              <a:off x="2513013" y="2353374"/>
              <a:ext cx="644525" cy="1563687"/>
            </a:xfrm>
            <a:custGeom>
              <a:avLst/>
              <a:gdLst>
                <a:gd name="T0" fmla="*/ 644525 w 406"/>
                <a:gd name="T1" fmla="*/ 0 h 985"/>
                <a:gd name="T2" fmla="*/ 0 w 406"/>
                <a:gd name="T3" fmla="*/ 1563687 h 985"/>
                <a:gd name="T4" fmla="*/ 0 60000 65536"/>
                <a:gd name="T5" fmla="*/ 0 60000 65536"/>
              </a:gdLst>
              <a:ahLst/>
              <a:cxnLst>
                <a:cxn ang="T4">
                  <a:pos x="T0" y="T1"/>
                </a:cxn>
                <a:cxn ang="T5">
                  <a:pos x="T2" y="T3"/>
                </a:cxn>
              </a:cxnLst>
              <a:rect l="0" t="0" r="r" b="b"/>
              <a:pathLst>
                <a:path w="406" h="985">
                  <a:moveTo>
                    <a:pt x="406" y="0"/>
                  </a:moveTo>
                  <a:lnTo>
                    <a:pt x="0" y="985"/>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9" name="Freeform 9">
              <a:extLst>
                <a:ext uri="{FF2B5EF4-FFF2-40B4-BE49-F238E27FC236}">
                  <a16:creationId xmlns:a16="http://schemas.microsoft.com/office/drawing/2014/main" id="{A0098539-265E-D649-9C85-5753FDF6A694}"/>
                </a:ext>
              </a:extLst>
            </p:cNvPr>
            <p:cNvSpPr>
              <a:spLocks/>
            </p:cNvSpPr>
            <p:nvPr/>
          </p:nvSpPr>
          <p:spPr bwMode="auto">
            <a:xfrm>
              <a:off x="2532063" y="2620074"/>
              <a:ext cx="1292225" cy="1314450"/>
            </a:xfrm>
            <a:custGeom>
              <a:avLst/>
              <a:gdLst>
                <a:gd name="T0" fmla="*/ 1292225 w 814"/>
                <a:gd name="T1" fmla="*/ 0 h 828"/>
                <a:gd name="T2" fmla="*/ 0 w 814"/>
                <a:gd name="T3" fmla="*/ 1314450 h 828"/>
                <a:gd name="T4" fmla="*/ 0 60000 65536"/>
                <a:gd name="T5" fmla="*/ 0 60000 65536"/>
              </a:gdLst>
              <a:ahLst/>
              <a:cxnLst>
                <a:cxn ang="T4">
                  <a:pos x="T0" y="T1"/>
                </a:cxn>
                <a:cxn ang="T5">
                  <a:pos x="T2" y="T3"/>
                </a:cxn>
              </a:cxnLst>
              <a:rect l="0" t="0" r="r" b="b"/>
              <a:pathLst>
                <a:path w="814" h="828">
                  <a:moveTo>
                    <a:pt x="814" y="0"/>
                  </a:moveTo>
                  <a:lnTo>
                    <a:pt x="0" y="828"/>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0" name="Freeform 10">
              <a:extLst>
                <a:ext uri="{FF2B5EF4-FFF2-40B4-BE49-F238E27FC236}">
                  <a16:creationId xmlns:a16="http://schemas.microsoft.com/office/drawing/2014/main" id="{CC3B54D1-8559-FF44-93EA-DCD16A1D8FBF}"/>
                </a:ext>
              </a:extLst>
            </p:cNvPr>
            <p:cNvSpPr>
              <a:spLocks/>
            </p:cNvSpPr>
            <p:nvPr/>
          </p:nvSpPr>
          <p:spPr bwMode="auto">
            <a:xfrm>
              <a:off x="3656013" y="2635949"/>
              <a:ext cx="185737" cy="1189037"/>
            </a:xfrm>
            <a:custGeom>
              <a:avLst/>
              <a:gdLst>
                <a:gd name="T0" fmla="*/ 185737 w 117"/>
                <a:gd name="T1" fmla="*/ 0 h 749"/>
                <a:gd name="T2" fmla="*/ 0 w 117"/>
                <a:gd name="T3" fmla="*/ 1189037 h 749"/>
                <a:gd name="T4" fmla="*/ 0 60000 65536"/>
                <a:gd name="T5" fmla="*/ 0 60000 65536"/>
              </a:gdLst>
              <a:ahLst/>
              <a:cxnLst>
                <a:cxn ang="T4">
                  <a:pos x="T0" y="T1"/>
                </a:cxn>
                <a:cxn ang="T5">
                  <a:pos x="T2" y="T3"/>
                </a:cxn>
              </a:cxnLst>
              <a:rect l="0" t="0" r="r" b="b"/>
              <a:pathLst>
                <a:path w="117" h="749">
                  <a:moveTo>
                    <a:pt x="117" y="0"/>
                  </a:moveTo>
                  <a:lnTo>
                    <a:pt x="0" y="749"/>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1" name="Freeform 11">
              <a:extLst>
                <a:ext uri="{FF2B5EF4-FFF2-40B4-BE49-F238E27FC236}">
                  <a16:creationId xmlns:a16="http://schemas.microsoft.com/office/drawing/2014/main" id="{190ACAD9-4FA3-F746-8195-F88D585ED180}"/>
                </a:ext>
              </a:extLst>
            </p:cNvPr>
            <p:cNvSpPr>
              <a:spLocks/>
            </p:cNvSpPr>
            <p:nvPr/>
          </p:nvSpPr>
          <p:spPr bwMode="auto">
            <a:xfrm>
              <a:off x="2330450" y="2510536"/>
              <a:ext cx="152400" cy="1416050"/>
            </a:xfrm>
            <a:custGeom>
              <a:avLst/>
              <a:gdLst>
                <a:gd name="T0" fmla="*/ 0 w 96"/>
                <a:gd name="T1" fmla="*/ 0 h 892"/>
                <a:gd name="T2" fmla="*/ 152400 w 96"/>
                <a:gd name="T3" fmla="*/ 1416050 h 892"/>
                <a:gd name="T4" fmla="*/ 0 60000 65536"/>
                <a:gd name="T5" fmla="*/ 0 60000 65536"/>
              </a:gdLst>
              <a:ahLst/>
              <a:cxnLst>
                <a:cxn ang="T4">
                  <a:pos x="T0" y="T1"/>
                </a:cxn>
                <a:cxn ang="T5">
                  <a:pos x="T2" y="T3"/>
                </a:cxn>
              </a:cxnLst>
              <a:rect l="0" t="0" r="r" b="b"/>
              <a:pathLst>
                <a:path w="96" h="892">
                  <a:moveTo>
                    <a:pt x="0" y="0"/>
                  </a:moveTo>
                  <a:lnTo>
                    <a:pt x="96" y="892"/>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2" name="Freeform 12">
              <a:extLst>
                <a:ext uri="{FF2B5EF4-FFF2-40B4-BE49-F238E27FC236}">
                  <a16:creationId xmlns:a16="http://schemas.microsoft.com/office/drawing/2014/main" id="{018A56EE-6E67-6843-B1F2-DB8F3BC2822E}"/>
                </a:ext>
              </a:extLst>
            </p:cNvPr>
            <p:cNvSpPr>
              <a:spLocks/>
            </p:cNvSpPr>
            <p:nvPr/>
          </p:nvSpPr>
          <p:spPr bwMode="auto">
            <a:xfrm>
              <a:off x="5187950" y="2526411"/>
              <a:ext cx="171450" cy="1412875"/>
            </a:xfrm>
            <a:custGeom>
              <a:avLst/>
              <a:gdLst>
                <a:gd name="T0" fmla="*/ 0 w 108"/>
                <a:gd name="T1" fmla="*/ 0 h 890"/>
                <a:gd name="T2" fmla="*/ 171450 w 108"/>
                <a:gd name="T3" fmla="*/ 1412875 h 890"/>
                <a:gd name="T4" fmla="*/ 0 60000 65536"/>
                <a:gd name="T5" fmla="*/ 0 60000 65536"/>
              </a:gdLst>
              <a:ahLst/>
              <a:cxnLst>
                <a:cxn ang="T4">
                  <a:pos x="T0" y="T1"/>
                </a:cxn>
                <a:cxn ang="T5">
                  <a:pos x="T2" y="T3"/>
                </a:cxn>
              </a:cxnLst>
              <a:rect l="0" t="0" r="r" b="b"/>
              <a:pathLst>
                <a:path w="108" h="890">
                  <a:moveTo>
                    <a:pt x="0" y="0"/>
                  </a:moveTo>
                  <a:lnTo>
                    <a:pt x="108" y="890"/>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3" name="Freeform 13">
              <a:extLst>
                <a:ext uri="{FF2B5EF4-FFF2-40B4-BE49-F238E27FC236}">
                  <a16:creationId xmlns:a16="http://schemas.microsoft.com/office/drawing/2014/main" id="{5B1EE12D-3D55-F244-BD3A-9909F031F3B7}"/>
                </a:ext>
              </a:extLst>
            </p:cNvPr>
            <p:cNvSpPr>
              <a:spLocks/>
            </p:cNvSpPr>
            <p:nvPr/>
          </p:nvSpPr>
          <p:spPr bwMode="auto">
            <a:xfrm>
              <a:off x="5216525" y="2501011"/>
              <a:ext cx="1270000" cy="1352550"/>
            </a:xfrm>
            <a:custGeom>
              <a:avLst/>
              <a:gdLst>
                <a:gd name="T0" fmla="*/ 0 w 800"/>
                <a:gd name="T1" fmla="*/ 0 h 852"/>
                <a:gd name="T2" fmla="*/ 1270000 w 800"/>
                <a:gd name="T3" fmla="*/ 1352550 h 852"/>
                <a:gd name="T4" fmla="*/ 0 60000 65536"/>
                <a:gd name="T5" fmla="*/ 0 60000 65536"/>
              </a:gdLst>
              <a:ahLst/>
              <a:cxnLst>
                <a:cxn ang="T4">
                  <a:pos x="T0" y="T1"/>
                </a:cxn>
                <a:cxn ang="T5">
                  <a:pos x="T2" y="T3"/>
                </a:cxn>
              </a:cxnLst>
              <a:rect l="0" t="0" r="r" b="b"/>
              <a:pathLst>
                <a:path w="800" h="852">
                  <a:moveTo>
                    <a:pt x="0" y="0"/>
                  </a:moveTo>
                  <a:lnTo>
                    <a:pt x="800" y="852"/>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4" name="Freeform 14">
              <a:extLst>
                <a:ext uri="{FF2B5EF4-FFF2-40B4-BE49-F238E27FC236}">
                  <a16:creationId xmlns:a16="http://schemas.microsoft.com/office/drawing/2014/main" id="{746225AB-C7D8-E44E-B3DC-084FAA1057C0}"/>
                </a:ext>
              </a:extLst>
            </p:cNvPr>
            <p:cNvSpPr>
              <a:spLocks/>
            </p:cNvSpPr>
            <p:nvPr/>
          </p:nvSpPr>
          <p:spPr bwMode="auto">
            <a:xfrm>
              <a:off x="5219700" y="2478786"/>
              <a:ext cx="1431925" cy="114300"/>
            </a:xfrm>
            <a:custGeom>
              <a:avLst/>
              <a:gdLst>
                <a:gd name="T0" fmla="*/ 0 w 902"/>
                <a:gd name="T1" fmla="*/ 0 h 72"/>
                <a:gd name="T2" fmla="*/ 1431925 w 902"/>
                <a:gd name="T3" fmla="*/ 114300 h 72"/>
                <a:gd name="T4" fmla="*/ 0 60000 65536"/>
                <a:gd name="T5" fmla="*/ 0 60000 65536"/>
              </a:gdLst>
              <a:ahLst/>
              <a:cxnLst>
                <a:cxn ang="T4">
                  <a:pos x="T0" y="T1"/>
                </a:cxn>
                <a:cxn ang="T5">
                  <a:pos x="T2" y="T3"/>
                </a:cxn>
              </a:cxnLst>
              <a:rect l="0" t="0" r="r" b="b"/>
              <a:pathLst>
                <a:path w="902" h="72">
                  <a:moveTo>
                    <a:pt x="0" y="0"/>
                  </a:moveTo>
                  <a:lnTo>
                    <a:pt x="902" y="72"/>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5" name="Freeform 15">
              <a:extLst>
                <a:ext uri="{FF2B5EF4-FFF2-40B4-BE49-F238E27FC236}">
                  <a16:creationId xmlns:a16="http://schemas.microsoft.com/office/drawing/2014/main" id="{867B23D2-83F4-B142-91BB-0E8F96AFD82B}"/>
                </a:ext>
              </a:extLst>
            </p:cNvPr>
            <p:cNvSpPr>
              <a:spLocks/>
            </p:cNvSpPr>
            <p:nvPr/>
          </p:nvSpPr>
          <p:spPr bwMode="auto">
            <a:xfrm>
              <a:off x="6515100" y="2643886"/>
              <a:ext cx="177800" cy="1190625"/>
            </a:xfrm>
            <a:custGeom>
              <a:avLst/>
              <a:gdLst>
                <a:gd name="T0" fmla="*/ 177800 w 112"/>
                <a:gd name="T1" fmla="*/ 0 h 750"/>
                <a:gd name="T2" fmla="*/ 0 w 112"/>
                <a:gd name="T3" fmla="*/ 1190625 h 750"/>
                <a:gd name="T4" fmla="*/ 0 60000 65536"/>
                <a:gd name="T5" fmla="*/ 0 60000 65536"/>
              </a:gdLst>
              <a:ahLst/>
              <a:cxnLst>
                <a:cxn ang="T4">
                  <a:pos x="T0" y="T1"/>
                </a:cxn>
                <a:cxn ang="T5">
                  <a:pos x="T2" y="T3"/>
                </a:cxn>
              </a:cxnLst>
              <a:rect l="0" t="0" r="r" b="b"/>
              <a:pathLst>
                <a:path w="112" h="750">
                  <a:moveTo>
                    <a:pt x="112" y="0"/>
                  </a:moveTo>
                  <a:lnTo>
                    <a:pt x="0" y="750"/>
                  </a:lnTo>
                </a:path>
              </a:pathLst>
            </a:custGeom>
            <a:noFill/>
            <a:ln w="2540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3565006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dirty="0" smtClean="0"/>
              <a:t>平面</a:t>
            </a:r>
            <a:r>
              <a:rPr kumimoji="0" lang="zh-CN" altLang="en-US" b="1" dirty="0"/>
              <a:t>凸多边形最优三角划分 </a:t>
            </a:r>
            <a:endParaRPr lang="zh-CN" altLang="en-US" dirty="0"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4" name="Text Box 5">
            <a:extLst>
              <a:ext uri="{FF2B5EF4-FFF2-40B4-BE49-F238E27FC236}">
                <a16:creationId xmlns:a16="http://schemas.microsoft.com/office/drawing/2014/main" id="{F704E452-C218-DC49-8407-46E070A93566}"/>
              </a:ext>
            </a:extLst>
          </p:cNvPr>
          <p:cNvSpPr txBox="1">
            <a:spLocks noChangeArrowheads="1"/>
          </p:cNvSpPr>
          <p:nvPr/>
        </p:nvSpPr>
        <p:spPr bwMode="auto">
          <a:xfrm>
            <a:off x="495300" y="2062163"/>
            <a:ext cx="78486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问题：给定平面凸多边形</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P={v</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0</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 v</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1</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SimSun" panose="02010600030101010101" pitchFamily="2" charset="-122"/>
              </a:rPr>
              <a:t>v</a:t>
            </a:r>
            <a:r>
              <a:rPr kumimoji="0" lang="en-US" altLang="zh-CN" sz="2400" b="0" i="0" u="none" strike="noStrike" kern="1200" cap="none" spc="0" normalizeH="0" baseline="-25000" noProof="0" dirty="0" err="1">
                <a:ln>
                  <a:noFill/>
                </a:ln>
                <a:solidFill>
                  <a:srgbClr val="000000"/>
                </a:solidFill>
                <a:effectLst/>
                <a:uLnTx/>
                <a:uFillTx/>
                <a:latin typeface="Times New Roman" panose="02020603050405020304" pitchFamily="18" charset="0"/>
                <a:ea typeface="SimSun" panose="02010600030101010101" pitchFamily="2" charset="-122"/>
              </a:rPr>
              <a:t>n</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，求：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P</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的最优三角划分。</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不妨假设：权函数定义为三角划分中所有三角形的边长之和</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求解目标： </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权函数的最小值</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，以及对应该最小值的</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SimSun" panose="02010600030101010101" pitchFamily="2" charset="-122"/>
              </a:rPr>
              <a:t>三角划分方式</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p>
        </p:txBody>
      </p:sp>
      <p:sp>
        <p:nvSpPr>
          <p:cNvPr id="5" name="AutoShape 6">
            <a:extLst>
              <a:ext uri="{FF2B5EF4-FFF2-40B4-BE49-F238E27FC236}">
                <a16:creationId xmlns:a16="http://schemas.microsoft.com/office/drawing/2014/main" id="{81A268FA-BAB0-DF4F-BFAF-84A26E98CB3C}"/>
              </a:ext>
            </a:extLst>
          </p:cNvPr>
          <p:cNvSpPr>
            <a:spLocks noChangeArrowheads="1"/>
          </p:cNvSpPr>
          <p:nvPr/>
        </p:nvSpPr>
        <p:spPr bwMode="auto">
          <a:xfrm flipH="1">
            <a:off x="3273425" y="3960813"/>
            <a:ext cx="514350" cy="1235075"/>
          </a:xfrm>
          <a:prstGeom prst="downArrow">
            <a:avLst>
              <a:gd name="adj1" fmla="val 50000"/>
              <a:gd name="adj2" fmla="val 1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6" name="Text Box 7">
            <a:extLst>
              <a:ext uri="{FF2B5EF4-FFF2-40B4-BE49-F238E27FC236}">
                <a16:creationId xmlns:a16="http://schemas.microsoft.com/office/drawing/2014/main" id="{8EE8A954-65B0-1E49-9E1E-6A6CF23F2261}"/>
              </a:ext>
            </a:extLst>
          </p:cNvPr>
          <p:cNvSpPr txBox="1">
            <a:spLocks noChangeArrowheads="1"/>
          </p:cNvSpPr>
          <p:nvPr/>
        </p:nvSpPr>
        <p:spPr bwMode="auto">
          <a:xfrm>
            <a:off x="495300" y="5241925"/>
            <a:ext cx="81534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charset="0"/>
                <a:ea typeface="SimSun" charset="-122"/>
              </a:rPr>
              <a:t>矩阵连乘：</a:t>
            </a:r>
            <a:r>
              <a:rPr kumimoji="0" lang="zh-CN" altLang="en-US" sz="2400" b="0" i="0" u="none" strike="noStrike" kern="1200" cap="none" spc="0" normalizeH="0" baseline="0" noProof="0" dirty="0">
                <a:ln>
                  <a:noFill/>
                </a:ln>
                <a:solidFill>
                  <a:srgbClr val="FF0000"/>
                </a:solidFill>
                <a:effectLst/>
                <a:uLnTx/>
                <a:uFillTx/>
                <a:latin typeface="Times New Roman" charset="0"/>
                <a:ea typeface="SimSun" charset="-122"/>
              </a:rPr>
              <a:t>最小乘法次数</a:t>
            </a:r>
            <a:r>
              <a:rPr kumimoji="0" lang="zh-CN" altLang="en-US" sz="2400" b="0" i="0" u="none" strike="noStrike" kern="1200" cap="none" spc="0" normalizeH="0" baseline="0" noProof="0" dirty="0">
                <a:ln>
                  <a:noFill/>
                </a:ln>
                <a:solidFill>
                  <a:srgbClr val="000000"/>
                </a:solidFill>
                <a:effectLst/>
                <a:uLnTx/>
                <a:uFillTx/>
                <a:latin typeface="Times New Roman" charset="0"/>
                <a:ea typeface="SimSun" charset="-122"/>
              </a:rPr>
              <a:t>，以及对应该最小乘法次数的</a:t>
            </a:r>
            <a:r>
              <a:rPr kumimoji="0" lang="zh-CN" altLang="en-US" sz="2400" b="0" i="0" u="none" strike="noStrike" kern="1200" cap="none" spc="0" normalizeH="0" baseline="0" noProof="0" dirty="0">
                <a:ln>
                  <a:noFill/>
                </a:ln>
                <a:solidFill>
                  <a:srgbClr val="FF0000"/>
                </a:solidFill>
                <a:effectLst/>
                <a:uLnTx/>
                <a:uFillTx/>
                <a:latin typeface="Times New Roman" charset="0"/>
                <a:ea typeface="SimSun" charset="-122"/>
              </a:rPr>
              <a:t>矩阵结合方式。</a:t>
            </a:r>
          </a:p>
        </p:txBody>
      </p:sp>
      <p:sp>
        <p:nvSpPr>
          <p:cNvPr id="7" name="Text Box 8">
            <a:extLst>
              <a:ext uri="{FF2B5EF4-FFF2-40B4-BE49-F238E27FC236}">
                <a16:creationId xmlns:a16="http://schemas.microsoft.com/office/drawing/2014/main" id="{4662800B-9F26-054D-BC64-1AEF408C74D7}"/>
              </a:ext>
            </a:extLst>
          </p:cNvPr>
          <p:cNvSpPr txBox="1">
            <a:spLocks noChangeArrowheads="1"/>
          </p:cNvSpPr>
          <p:nvPr/>
        </p:nvSpPr>
        <p:spPr bwMode="auto">
          <a:xfrm>
            <a:off x="3930650" y="4471988"/>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charset="0"/>
                <a:ea typeface="SimSun" charset="-122"/>
              </a:rPr>
              <a:t>类比</a:t>
            </a:r>
          </a:p>
        </p:txBody>
      </p:sp>
    </p:spTree>
    <p:extLst>
      <p:ext uri="{BB962C8B-B14F-4D97-AF65-F5344CB8AC3E}">
        <p14:creationId xmlns:p14="http://schemas.microsoft.com/office/powerpoint/2010/main" val="246757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dirty="0" smtClean="0"/>
              <a:t>平面</a:t>
            </a:r>
            <a:r>
              <a:rPr kumimoji="0" lang="zh-CN" altLang="en-US" b="1" dirty="0"/>
              <a:t>凸多边形最优三角划分 </a:t>
            </a:r>
            <a:endParaRPr lang="zh-CN" altLang="en-US" dirty="0"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150938" y="3725932"/>
            <a:ext cx="7183128" cy="2746306"/>
          </a:xfrm>
          <a:prstGeom prst="rect">
            <a:avLst/>
          </a:prstGeom>
        </p:spPr>
      </p:pic>
      <p:sp>
        <p:nvSpPr>
          <p:cNvPr id="5" name="Rectangle 3">
            <a:extLst>
              <a:ext uri="{FF2B5EF4-FFF2-40B4-BE49-F238E27FC236}">
                <a16:creationId xmlns:a16="http://schemas.microsoft.com/office/drawing/2014/main" id="{EC3EA6B9-7A7B-9942-886A-A2109D2D0FD9}"/>
              </a:ext>
            </a:extLst>
          </p:cNvPr>
          <p:cNvSpPr txBox="1">
            <a:spLocks noChangeArrowheads="1"/>
          </p:cNvSpPr>
          <p:nvPr/>
        </p:nvSpPr>
        <p:spPr bwMode="auto">
          <a:xfrm>
            <a:off x="731179" y="2055774"/>
            <a:ext cx="8147050" cy="147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r>
              <a:rPr lang="zh-CN" altLang="en-US" sz="2400" kern="0" dirty="0" smtClean="0"/>
              <a:t>给定</a:t>
            </a:r>
            <a:r>
              <a:rPr lang="zh-CN" altLang="en-US" sz="2400" kern="0" dirty="0"/>
              <a:t>一个平面凸多边形</a:t>
            </a:r>
            <a:r>
              <a:rPr lang="en-US" altLang="zh-CN" sz="2400" kern="0" dirty="0" smtClean="0"/>
              <a:t>P</a:t>
            </a:r>
            <a:r>
              <a:rPr lang="zh-CN" altLang="en-US" sz="2400" kern="0" dirty="0" smtClean="0"/>
              <a:t>，具体的划分方案</a:t>
            </a:r>
          </a:p>
          <a:p>
            <a:pPr lvl="1"/>
            <a:r>
              <a:rPr lang="zh-CN" altLang="en-US" sz="2400" kern="0" dirty="0"/>
              <a:t>要产生</a:t>
            </a:r>
            <a:r>
              <a:rPr lang="zh-CN" altLang="en-US" sz="2400" kern="0" dirty="0" smtClean="0"/>
              <a:t>三角形</a:t>
            </a:r>
            <a:endParaRPr lang="en-US" altLang="zh-CN" sz="2400" kern="0" dirty="0" smtClean="0"/>
          </a:p>
          <a:p>
            <a:pPr lvl="1"/>
            <a:r>
              <a:rPr lang="zh-CN" altLang="en-US" sz="2400" kern="0" dirty="0"/>
              <a:t>能够转换为</a:t>
            </a:r>
            <a:r>
              <a:rPr lang="zh-CN" altLang="en-US" sz="2400" kern="0" dirty="0" smtClean="0"/>
              <a:t>递归结构</a:t>
            </a:r>
          </a:p>
        </p:txBody>
      </p:sp>
    </p:spTree>
    <p:extLst>
      <p:ext uri="{BB962C8B-B14F-4D97-AF65-F5344CB8AC3E}">
        <p14:creationId xmlns:p14="http://schemas.microsoft.com/office/powerpoint/2010/main" val="316841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dirty="0" smtClean="0"/>
              <a:t>平面</a:t>
            </a:r>
            <a:r>
              <a:rPr kumimoji="0" lang="zh-CN" altLang="en-US" b="1" dirty="0"/>
              <a:t>凸多边形最优三角划分 </a:t>
            </a:r>
            <a:endParaRPr lang="zh-CN" altLang="en-US" dirty="0"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5" name="Rectangle 3">
            <a:extLst>
              <a:ext uri="{FF2B5EF4-FFF2-40B4-BE49-F238E27FC236}">
                <a16:creationId xmlns:a16="http://schemas.microsoft.com/office/drawing/2014/main" id="{EC3EA6B9-7A7B-9942-886A-A2109D2D0FD9}"/>
              </a:ext>
            </a:extLst>
          </p:cNvPr>
          <p:cNvSpPr txBox="1">
            <a:spLocks noChangeArrowheads="1"/>
          </p:cNvSpPr>
          <p:nvPr/>
        </p:nvSpPr>
        <p:spPr bwMode="auto">
          <a:xfrm>
            <a:off x="738614" y="1973998"/>
            <a:ext cx="8405386" cy="147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r>
              <a:rPr lang="zh-CN" altLang="en-US" sz="2400" kern="0" dirty="0" smtClean="0"/>
              <a:t>最优子结构性质</a:t>
            </a:r>
          </a:p>
          <a:p>
            <a:pPr lvl="1"/>
            <a:r>
              <a:rPr kumimoji="0" lang="zh-CN" altLang="en-US" sz="2400" dirty="0" smtClean="0">
                <a:solidFill>
                  <a:srgbClr val="000000"/>
                </a:solidFill>
                <a:latin typeface="Times New Roman" panose="02020603050405020304" pitchFamily="18" charset="0"/>
                <a:ea typeface="SimSun" panose="02010600030101010101" pitchFamily="2" charset="-122"/>
              </a:rPr>
              <a:t>若</a:t>
            </a:r>
            <a:r>
              <a:rPr kumimoji="0" lang="en-US" altLang="zh-CN" sz="2400" dirty="0" smtClean="0">
                <a:solidFill>
                  <a:srgbClr val="000000"/>
                </a:solidFill>
                <a:latin typeface="Times New Roman" panose="02020603050405020304" pitchFamily="18" charset="0"/>
                <a:ea typeface="SimSun" panose="02010600030101010101" pitchFamily="2" charset="-122"/>
              </a:rPr>
              <a:t>P ={v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0</a:t>
            </a:r>
            <a:r>
              <a:rPr kumimoji="0" lang="en-US" altLang="zh-CN" sz="2400" dirty="0" smtClean="0">
                <a:solidFill>
                  <a:srgbClr val="000000"/>
                </a:solidFill>
                <a:latin typeface="Times New Roman" panose="02020603050405020304" pitchFamily="18" charset="0"/>
                <a:ea typeface="SimSun" panose="02010600030101010101" pitchFamily="2" charset="-122"/>
              </a:rPr>
              <a:t>, 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1</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en-US" altLang="zh-CN" sz="2400" dirty="0" err="1"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err="1" smtClean="0">
                <a:solidFill>
                  <a:srgbClr val="000000"/>
                </a:solidFill>
                <a:latin typeface="Times New Roman" panose="02020603050405020304" pitchFamily="18" charset="0"/>
                <a:ea typeface="SimSun" panose="02010600030101010101" pitchFamily="2" charset="-122"/>
              </a:rPr>
              <a:t>n</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zh-CN" altLang="en-US" sz="2400" dirty="0" smtClean="0">
                <a:solidFill>
                  <a:srgbClr val="000000"/>
                </a:solidFill>
                <a:latin typeface="Times New Roman" panose="02020603050405020304" pitchFamily="18" charset="0"/>
                <a:ea typeface="SimSun" panose="02010600030101010101" pitchFamily="2" charset="-122"/>
              </a:rPr>
              <a:t>是一个凸多边形，那么</a:t>
            </a:r>
            <a:r>
              <a:rPr kumimoji="0" lang="en-US" altLang="zh-CN" sz="2400" dirty="0"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i-1</a:t>
            </a:r>
            <a:r>
              <a:rPr kumimoji="0" lang="en-US" altLang="zh-CN" sz="2400" dirty="0"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i</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en-US" altLang="zh-CN" sz="2400" dirty="0" err="1"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err="1" smtClean="0">
                <a:solidFill>
                  <a:srgbClr val="000000"/>
                </a:solidFill>
                <a:latin typeface="Times New Roman" panose="02020603050405020304" pitchFamily="18" charset="0"/>
                <a:ea typeface="SimSun" panose="02010600030101010101" pitchFamily="2" charset="-122"/>
              </a:rPr>
              <a:t>j</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zh-CN" altLang="en-US" sz="2400" dirty="0" smtClean="0">
                <a:solidFill>
                  <a:srgbClr val="000000"/>
                </a:solidFill>
                <a:latin typeface="Times New Roman" panose="02020603050405020304" pitchFamily="18" charset="0"/>
                <a:ea typeface="SimSun" panose="02010600030101010101" pitchFamily="2" charset="-122"/>
              </a:rPr>
              <a:t>所构成的必定也是一个凸多边形。</a:t>
            </a:r>
            <a:endParaRPr kumimoji="0" lang="en-US" altLang="zh-CN" sz="2400" dirty="0" smtClean="0">
              <a:solidFill>
                <a:srgbClr val="000000"/>
              </a:solidFill>
              <a:latin typeface="Times New Roman" panose="02020603050405020304" pitchFamily="18" charset="0"/>
              <a:ea typeface="SimSun" panose="02010600030101010101" pitchFamily="2" charset="-122"/>
            </a:endParaRPr>
          </a:p>
          <a:p>
            <a:pPr lvl="1"/>
            <a:r>
              <a:rPr kumimoji="0" lang="zh-CN" altLang="en-US" sz="2400" kern="0" dirty="0">
                <a:solidFill>
                  <a:srgbClr val="000000"/>
                </a:solidFill>
                <a:latin typeface="Times New Roman" panose="02020603050405020304" pitchFamily="18" charset="0"/>
                <a:ea typeface="SimSun" panose="02010600030101010101" pitchFamily="2" charset="-122"/>
              </a:rPr>
              <a:t>若凸</a:t>
            </a:r>
            <a:r>
              <a:rPr kumimoji="0" lang="en-US" altLang="zh-CN" sz="2400" kern="0" dirty="0">
                <a:solidFill>
                  <a:srgbClr val="000000"/>
                </a:solidFill>
                <a:latin typeface="Times New Roman" panose="02020603050405020304" pitchFamily="18" charset="0"/>
                <a:ea typeface="SimSun" panose="02010600030101010101" pitchFamily="2" charset="-122"/>
              </a:rPr>
              <a:t>(n+1) </a:t>
            </a:r>
            <a:r>
              <a:rPr kumimoji="0" lang="zh-CN" altLang="en-US" sz="2400" kern="0" dirty="0">
                <a:solidFill>
                  <a:srgbClr val="000000"/>
                </a:solidFill>
                <a:latin typeface="Times New Roman" panose="02020603050405020304" pitchFamily="18" charset="0"/>
                <a:ea typeface="SimSun" panose="02010600030101010101" pitchFamily="2" charset="-122"/>
              </a:rPr>
              <a:t>边</a:t>
            </a:r>
            <a:r>
              <a:rPr kumimoji="0" lang="zh-CN" altLang="en-US" sz="2400" kern="0" dirty="0" smtClean="0">
                <a:solidFill>
                  <a:srgbClr val="000000"/>
                </a:solidFill>
                <a:latin typeface="Times New Roman" panose="02020603050405020304" pitchFamily="18" charset="0"/>
                <a:ea typeface="SimSun" panose="02010600030101010101" pitchFamily="2" charset="-122"/>
              </a:rPr>
              <a:t>形</a:t>
            </a:r>
            <a:r>
              <a:rPr kumimoji="0" lang="en-US" altLang="zh-CN" sz="2400" dirty="0">
                <a:solidFill>
                  <a:srgbClr val="000000"/>
                </a:solidFill>
                <a:latin typeface="Times New Roman" panose="02020603050405020304" pitchFamily="18" charset="0"/>
                <a:ea typeface="SimSun" panose="02010600030101010101" pitchFamily="2" charset="-122"/>
              </a:rPr>
              <a:t>P ={v</a:t>
            </a:r>
            <a:r>
              <a:rPr kumimoji="0" lang="en-US" altLang="zh-CN" sz="2400" baseline="-25000" dirty="0">
                <a:solidFill>
                  <a:srgbClr val="000000"/>
                </a:solidFill>
                <a:latin typeface="Times New Roman" panose="02020603050405020304" pitchFamily="18" charset="0"/>
                <a:ea typeface="SimSun" panose="02010600030101010101" pitchFamily="2" charset="-122"/>
              </a:rPr>
              <a:t>0</a:t>
            </a:r>
            <a:r>
              <a:rPr kumimoji="0" lang="en-US" altLang="zh-CN" sz="2400" dirty="0">
                <a:solidFill>
                  <a:srgbClr val="000000"/>
                </a:solidFill>
                <a:latin typeface="Times New Roman" panose="02020603050405020304" pitchFamily="18" charset="0"/>
                <a:ea typeface="SimSun" panose="02010600030101010101" pitchFamily="2" charset="-122"/>
              </a:rPr>
              <a:t>, v</a:t>
            </a:r>
            <a:r>
              <a:rPr kumimoji="0" lang="en-US" altLang="zh-CN" sz="2400" baseline="-25000" dirty="0">
                <a:solidFill>
                  <a:srgbClr val="000000"/>
                </a:solidFill>
                <a:latin typeface="Times New Roman" panose="02020603050405020304" pitchFamily="18" charset="0"/>
                <a:ea typeface="SimSun" panose="02010600030101010101" pitchFamily="2" charset="-122"/>
              </a:rPr>
              <a:t>1</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en-US" altLang="zh-CN" sz="2400" dirty="0" err="1">
                <a:solidFill>
                  <a:srgbClr val="000000"/>
                </a:solidFill>
                <a:latin typeface="Times New Roman" panose="02020603050405020304" pitchFamily="18" charset="0"/>
                <a:ea typeface="SimSun" panose="02010600030101010101" pitchFamily="2" charset="-122"/>
              </a:rPr>
              <a:t>v</a:t>
            </a:r>
            <a:r>
              <a:rPr kumimoji="0" lang="en-US" altLang="zh-CN" sz="2400" baseline="-25000" dirty="0" err="1">
                <a:solidFill>
                  <a:srgbClr val="000000"/>
                </a:solidFill>
                <a:latin typeface="Times New Roman" panose="02020603050405020304" pitchFamily="18" charset="0"/>
                <a:ea typeface="SimSun" panose="02010600030101010101" pitchFamily="2" charset="-122"/>
              </a:rPr>
              <a:t>n</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zh-CN" altLang="en-US" sz="2400" kern="0" dirty="0" smtClean="0">
                <a:solidFill>
                  <a:srgbClr val="000000"/>
                </a:solidFill>
                <a:latin typeface="Times New Roman" panose="02020603050405020304" pitchFamily="18" charset="0"/>
                <a:ea typeface="SimSun" panose="02010600030101010101" pitchFamily="2" charset="-122"/>
              </a:rPr>
              <a:t>的</a:t>
            </a:r>
            <a:r>
              <a:rPr kumimoji="0" lang="zh-CN" altLang="en-US" sz="2400" kern="0" dirty="0">
                <a:solidFill>
                  <a:srgbClr val="000000"/>
                </a:solidFill>
                <a:latin typeface="Times New Roman" panose="02020603050405020304" pitchFamily="18" charset="0"/>
                <a:ea typeface="SimSun" panose="02010600030101010101" pitchFamily="2" charset="-122"/>
              </a:rPr>
              <a:t>最优三</a:t>
            </a:r>
            <a:r>
              <a:rPr kumimoji="0" lang="zh-CN" altLang="en-US" sz="2400" kern="0" dirty="0" smtClean="0">
                <a:solidFill>
                  <a:srgbClr val="000000"/>
                </a:solidFill>
                <a:latin typeface="Times New Roman" panose="02020603050405020304" pitchFamily="18" charset="0"/>
                <a:ea typeface="SimSun" panose="02010600030101010101" pitchFamily="2" charset="-122"/>
              </a:rPr>
              <a:t>角划分</a:t>
            </a:r>
            <a:r>
              <a:rPr kumimoji="0" lang="en-US" altLang="zh-CN" sz="2400" kern="0" dirty="0" smtClean="0">
                <a:solidFill>
                  <a:srgbClr val="000000"/>
                </a:solidFill>
                <a:latin typeface="Times New Roman" panose="02020603050405020304" pitchFamily="18" charset="0"/>
                <a:ea typeface="SimSun" panose="02010600030101010101" pitchFamily="2" charset="-122"/>
              </a:rPr>
              <a:t>T </a:t>
            </a:r>
            <a:r>
              <a:rPr kumimoji="0" lang="zh-CN" altLang="en-US" sz="2400" kern="0" dirty="0">
                <a:solidFill>
                  <a:srgbClr val="000000"/>
                </a:solidFill>
                <a:latin typeface="Times New Roman" panose="02020603050405020304" pitchFamily="18" charset="0"/>
                <a:ea typeface="SimSun" panose="02010600030101010101" pitchFamily="2" charset="-122"/>
              </a:rPr>
              <a:t>包含</a:t>
            </a:r>
            <a:r>
              <a:rPr kumimoji="0" lang="zh-CN" altLang="en-US" sz="2400" kern="0" dirty="0" smtClean="0">
                <a:solidFill>
                  <a:srgbClr val="000000"/>
                </a:solidFill>
                <a:latin typeface="Times New Roman" panose="02020603050405020304" pitchFamily="18" charset="0"/>
                <a:ea typeface="SimSun" panose="02010600030101010101" pitchFamily="2" charset="-122"/>
              </a:rPr>
              <a:t>三角形</a:t>
            </a:r>
            <a:r>
              <a:rPr kumimoji="0" lang="en-US" altLang="zh-CN" sz="2400" dirty="0"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0</a:t>
            </a:r>
            <a:r>
              <a:rPr kumimoji="0" lang="en-US" altLang="zh-CN" sz="2400" dirty="0"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k</a:t>
            </a:r>
            <a:r>
              <a:rPr kumimoji="0" lang="en-US" altLang="zh-CN" sz="2400" dirty="0"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n</a:t>
            </a:r>
            <a:r>
              <a:rPr kumimoji="0" lang="zh-CN" altLang="en-US" sz="2400" kern="0" dirty="0" smtClean="0">
                <a:solidFill>
                  <a:srgbClr val="000000"/>
                </a:solidFill>
                <a:latin typeface="Times New Roman" panose="02020603050405020304" pitchFamily="18" charset="0"/>
                <a:ea typeface="SimSun" panose="02010600030101010101" pitchFamily="2" charset="-122"/>
              </a:rPr>
              <a:t>，</a:t>
            </a:r>
            <a:r>
              <a:rPr kumimoji="0" lang="en-US" altLang="zh-CN" sz="2400" kern="0" dirty="0">
                <a:solidFill>
                  <a:srgbClr val="000000"/>
                </a:solidFill>
                <a:latin typeface="Times New Roman" panose="02020603050405020304" pitchFamily="18" charset="0"/>
                <a:ea typeface="SimSun" panose="02010600030101010101" pitchFamily="2" charset="-122"/>
              </a:rPr>
              <a:t>1≤k≤n-1</a:t>
            </a:r>
            <a:r>
              <a:rPr kumimoji="0" lang="zh-CN" altLang="en-US" sz="2400" kern="0" dirty="0">
                <a:solidFill>
                  <a:srgbClr val="000000"/>
                </a:solidFill>
                <a:latin typeface="Times New Roman" panose="02020603050405020304" pitchFamily="18" charset="0"/>
                <a:ea typeface="SimSun" panose="02010600030101010101" pitchFamily="2" charset="-122"/>
              </a:rPr>
              <a:t>，则</a:t>
            </a:r>
            <a:r>
              <a:rPr kumimoji="0" lang="en-US" altLang="zh-CN" sz="2400" kern="0" dirty="0">
                <a:solidFill>
                  <a:srgbClr val="000000"/>
                </a:solidFill>
                <a:latin typeface="Times New Roman" panose="02020603050405020304" pitchFamily="18" charset="0"/>
                <a:ea typeface="SimSun" panose="02010600030101010101" pitchFamily="2" charset="-122"/>
              </a:rPr>
              <a:t>T </a:t>
            </a:r>
            <a:r>
              <a:rPr kumimoji="0" lang="zh-CN" altLang="en-US" sz="2400" kern="0" dirty="0">
                <a:solidFill>
                  <a:srgbClr val="000000"/>
                </a:solidFill>
                <a:latin typeface="Times New Roman" panose="02020603050405020304" pitchFamily="18" charset="0"/>
                <a:ea typeface="SimSun" panose="02010600030101010101" pitchFamily="2" charset="-122"/>
              </a:rPr>
              <a:t>的</a:t>
            </a:r>
            <a:r>
              <a:rPr kumimoji="0" lang="zh-CN" altLang="en-US" sz="2400" kern="0" dirty="0" smtClean="0">
                <a:solidFill>
                  <a:srgbClr val="000000"/>
                </a:solidFill>
                <a:latin typeface="Times New Roman" panose="02020603050405020304" pitchFamily="18" charset="0"/>
                <a:ea typeface="SimSun" panose="02010600030101010101" pitchFamily="2" charset="-122"/>
              </a:rPr>
              <a:t>权</a:t>
            </a:r>
            <a:r>
              <a:rPr kumimoji="0" lang="zh-CN" altLang="en-US" sz="2400" kern="0" dirty="0">
                <a:solidFill>
                  <a:srgbClr val="000000"/>
                </a:solidFill>
                <a:latin typeface="Times New Roman" panose="02020603050405020304" pitchFamily="18" charset="0"/>
                <a:ea typeface="SimSun" panose="02010600030101010101" pitchFamily="2" charset="-122"/>
              </a:rPr>
              <a:t>函数</a:t>
            </a:r>
            <a:r>
              <a:rPr kumimoji="0" lang="zh-CN" altLang="en-US" sz="2400" kern="0" dirty="0" smtClean="0">
                <a:solidFill>
                  <a:srgbClr val="000000"/>
                </a:solidFill>
                <a:latin typeface="Times New Roman" panose="02020603050405020304" pitchFamily="18" charset="0"/>
                <a:ea typeface="SimSun" panose="02010600030101010101" pitchFamily="2" charset="-122"/>
              </a:rPr>
              <a:t>为</a:t>
            </a:r>
            <a:r>
              <a:rPr kumimoji="0" lang="en-US" altLang="zh-CN" sz="2400" kern="0" dirty="0" smtClean="0">
                <a:solidFill>
                  <a:srgbClr val="000000"/>
                </a:solidFill>
                <a:latin typeface="Times New Roman" panose="02020603050405020304" pitchFamily="18" charset="0"/>
                <a:ea typeface="SimSun" panose="02010600030101010101" pitchFamily="2" charset="-122"/>
              </a:rPr>
              <a:t>3</a:t>
            </a:r>
            <a:r>
              <a:rPr kumimoji="0" lang="zh-CN" altLang="en-US" sz="2400" kern="0" dirty="0" smtClean="0">
                <a:solidFill>
                  <a:srgbClr val="000000"/>
                </a:solidFill>
                <a:latin typeface="Times New Roman" panose="02020603050405020304" pitchFamily="18" charset="0"/>
                <a:ea typeface="SimSun" panose="02010600030101010101" pitchFamily="2" charset="-122"/>
              </a:rPr>
              <a:t>个</a:t>
            </a:r>
            <a:r>
              <a:rPr kumimoji="0" lang="zh-CN" altLang="en-US" sz="2400" kern="0" dirty="0">
                <a:solidFill>
                  <a:srgbClr val="000000"/>
                </a:solidFill>
                <a:latin typeface="Times New Roman" panose="02020603050405020304" pitchFamily="18" charset="0"/>
                <a:ea typeface="SimSun" panose="02010600030101010101" pitchFamily="2" charset="-122"/>
              </a:rPr>
              <a:t>部</a:t>
            </a:r>
            <a:r>
              <a:rPr kumimoji="0" lang="zh-CN" altLang="en-US" sz="2400" kern="0" dirty="0" smtClean="0">
                <a:solidFill>
                  <a:srgbClr val="000000"/>
                </a:solidFill>
                <a:latin typeface="Times New Roman" panose="02020603050405020304" pitchFamily="18" charset="0"/>
                <a:ea typeface="SimSun" panose="02010600030101010101" pitchFamily="2" charset="-122"/>
              </a:rPr>
              <a:t>分权函数的</a:t>
            </a:r>
            <a:r>
              <a:rPr kumimoji="0" lang="zh-CN" altLang="en-US" sz="2400" kern="0" dirty="0">
                <a:solidFill>
                  <a:srgbClr val="000000"/>
                </a:solidFill>
                <a:latin typeface="Times New Roman" panose="02020603050405020304" pitchFamily="18" charset="0"/>
                <a:ea typeface="SimSun" panose="02010600030101010101" pitchFamily="2" charset="-122"/>
              </a:rPr>
              <a:t>和：</a:t>
            </a:r>
            <a:r>
              <a:rPr kumimoji="0" lang="zh-CN" altLang="en-US" sz="2400" kern="0" dirty="0" smtClean="0">
                <a:solidFill>
                  <a:srgbClr val="000000"/>
                </a:solidFill>
                <a:latin typeface="Times New Roman" panose="02020603050405020304" pitchFamily="18" charset="0"/>
                <a:ea typeface="SimSun" panose="02010600030101010101" pitchFamily="2" charset="-122"/>
              </a:rPr>
              <a:t>三角形</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0</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k</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n</a:t>
            </a:r>
            <a:r>
              <a:rPr kumimoji="0" lang="zh-CN" altLang="en-US" sz="2400" kern="0" dirty="0" smtClean="0">
                <a:solidFill>
                  <a:srgbClr val="000000"/>
                </a:solidFill>
                <a:latin typeface="Times New Roman" panose="02020603050405020304" pitchFamily="18" charset="0"/>
                <a:ea typeface="SimSun" panose="02010600030101010101" pitchFamily="2" charset="-122"/>
              </a:rPr>
              <a:t>的权</a:t>
            </a:r>
            <a:r>
              <a:rPr kumimoji="0" lang="zh-CN" altLang="en-US" sz="2400" kern="0" dirty="0">
                <a:solidFill>
                  <a:srgbClr val="000000"/>
                </a:solidFill>
                <a:latin typeface="Times New Roman" panose="02020603050405020304" pitchFamily="18" charset="0"/>
                <a:ea typeface="SimSun" panose="02010600030101010101" pitchFamily="2" charset="-122"/>
              </a:rPr>
              <a:t>函数</a:t>
            </a:r>
            <a:r>
              <a:rPr kumimoji="0" lang="zh-CN" altLang="en-US" sz="2400" kern="0" dirty="0" smtClean="0">
                <a:solidFill>
                  <a:srgbClr val="000000"/>
                </a:solidFill>
                <a:latin typeface="Times New Roman" panose="02020603050405020304" pitchFamily="18" charset="0"/>
                <a:ea typeface="SimSun" panose="02010600030101010101" pitchFamily="2" charset="-122"/>
              </a:rPr>
              <a:t>、</a:t>
            </a:r>
            <a:r>
              <a:rPr kumimoji="0" lang="zh-CN" altLang="en-US" sz="2400" kern="0" dirty="0">
                <a:solidFill>
                  <a:srgbClr val="000000"/>
                </a:solidFill>
                <a:latin typeface="Times New Roman" panose="02020603050405020304" pitchFamily="18" charset="0"/>
                <a:ea typeface="SimSun" panose="02010600030101010101" pitchFamily="2" charset="-122"/>
              </a:rPr>
              <a:t>子</a:t>
            </a:r>
            <a:r>
              <a:rPr kumimoji="0" lang="zh-CN" altLang="en-US" sz="2400" kern="0" dirty="0" smtClean="0">
                <a:solidFill>
                  <a:srgbClr val="000000"/>
                </a:solidFill>
                <a:latin typeface="Times New Roman" panose="02020603050405020304" pitchFamily="18" charset="0"/>
                <a:ea typeface="SimSun" panose="02010600030101010101" pitchFamily="2" charset="-122"/>
              </a:rPr>
              <a:t>多边形</a:t>
            </a:r>
            <a:r>
              <a:rPr kumimoji="0" lang="en-US" altLang="zh-CN" sz="2400" dirty="0" smtClean="0">
                <a:solidFill>
                  <a:srgbClr val="000000"/>
                </a:solidFill>
                <a:latin typeface="Times New Roman" panose="02020603050405020304" pitchFamily="18" charset="0"/>
                <a:ea typeface="SimSun" panose="02010600030101010101" pitchFamily="2" charset="-122"/>
              </a:rPr>
              <a:t> {</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0</a:t>
            </a:r>
            <a:r>
              <a:rPr kumimoji="0" lang="en-US" altLang="zh-CN" sz="2400" dirty="0">
                <a:solidFill>
                  <a:srgbClr val="000000"/>
                </a:solidFill>
                <a:latin typeface="Times New Roman" panose="02020603050405020304" pitchFamily="18" charset="0"/>
                <a:ea typeface="SimSun" panose="02010600030101010101" pitchFamily="2" charset="-122"/>
              </a:rPr>
              <a:t>, v</a:t>
            </a:r>
            <a:r>
              <a:rPr kumimoji="0" lang="en-US" altLang="zh-CN" sz="2400" baseline="-25000" dirty="0">
                <a:solidFill>
                  <a:srgbClr val="000000"/>
                </a:solidFill>
                <a:latin typeface="Times New Roman" panose="02020603050405020304" pitchFamily="18" charset="0"/>
                <a:ea typeface="SimSun" panose="02010600030101010101" pitchFamily="2" charset="-122"/>
              </a:rPr>
              <a:t>1</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en-US" altLang="zh-CN" sz="2400" dirty="0" err="1"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err="1" smtClean="0">
                <a:solidFill>
                  <a:srgbClr val="000000"/>
                </a:solidFill>
                <a:latin typeface="Times New Roman" panose="02020603050405020304" pitchFamily="18" charset="0"/>
                <a:ea typeface="SimSun" panose="02010600030101010101" pitchFamily="2" charset="-122"/>
              </a:rPr>
              <a:t>k</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zh-CN" altLang="en-US" sz="2400" kern="0" dirty="0" smtClean="0">
                <a:solidFill>
                  <a:srgbClr val="000000"/>
                </a:solidFill>
                <a:latin typeface="Times New Roman" panose="02020603050405020304" pitchFamily="18" charset="0"/>
                <a:ea typeface="SimSun" panose="02010600030101010101" pitchFamily="2" charset="-122"/>
              </a:rPr>
              <a:t>和</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en-US" altLang="zh-CN" sz="2400" dirty="0" err="1" smtClean="0">
                <a:solidFill>
                  <a:srgbClr val="000000"/>
                </a:solidFill>
                <a:latin typeface="Times New Roman" panose="02020603050405020304" pitchFamily="18" charset="0"/>
                <a:ea typeface="SimSun" panose="02010600030101010101" pitchFamily="2" charset="-122"/>
              </a:rPr>
              <a:t>v</a:t>
            </a:r>
            <a:r>
              <a:rPr kumimoji="0" lang="en-US" altLang="zh-CN" sz="2400" baseline="-25000" dirty="0" err="1" smtClean="0">
                <a:solidFill>
                  <a:srgbClr val="000000"/>
                </a:solidFill>
                <a:latin typeface="Times New Roman" panose="02020603050405020304" pitchFamily="18" charset="0"/>
                <a:ea typeface="SimSun" panose="02010600030101010101" pitchFamily="2" charset="-122"/>
              </a:rPr>
              <a:t>k</a:t>
            </a:r>
            <a:r>
              <a:rPr kumimoji="0" lang="en-US" altLang="zh-CN" sz="2400" dirty="0" smtClean="0">
                <a:solidFill>
                  <a:srgbClr val="000000"/>
                </a:solidFill>
                <a:latin typeface="Times New Roman" panose="02020603050405020304" pitchFamily="18" charset="0"/>
                <a:ea typeface="SimSun" panose="02010600030101010101" pitchFamily="2" charset="-122"/>
              </a:rPr>
              <a:t>, v</a:t>
            </a:r>
            <a:r>
              <a:rPr kumimoji="0" lang="en-US" altLang="zh-CN" sz="2400" baseline="-25000" dirty="0" smtClean="0">
                <a:solidFill>
                  <a:srgbClr val="000000"/>
                </a:solidFill>
                <a:latin typeface="Times New Roman" panose="02020603050405020304" pitchFamily="18" charset="0"/>
                <a:ea typeface="SimSun" panose="02010600030101010101" pitchFamily="2" charset="-122"/>
              </a:rPr>
              <a:t>k+1</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en-US" altLang="zh-CN" sz="2400" dirty="0" err="1">
                <a:solidFill>
                  <a:srgbClr val="000000"/>
                </a:solidFill>
                <a:latin typeface="Times New Roman" panose="02020603050405020304" pitchFamily="18" charset="0"/>
                <a:ea typeface="SimSun" panose="02010600030101010101" pitchFamily="2" charset="-122"/>
              </a:rPr>
              <a:t>v</a:t>
            </a:r>
            <a:r>
              <a:rPr kumimoji="0" lang="en-US" altLang="zh-CN" sz="2400" baseline="-25000" dirty="0" err="1">
                <a:solidFill>
                  <a:srgbClr val="000000"/>
                </a:solidFill>
                <a:latin typeface="Times New Roman" panose="02020603050405020304" pitchFamily="18" charset="0"/>
                <a:ea typeface="SimSun" panose="02010600030101010101" pitchFamily="2" charset="-122"/>
              </a:rPr>
              <a:t>n</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zh-CN" altLang="en-US" sz="2400" kern="0" dirty="0" smtClean="0">
                <a:solidFill>
                  <a:srgbClr val="000000"/>
                </a:solidFill>
                <a:latin typeface="Times New Roman" panose="02020603050405020304" pitchFamily="18" charset="0"/>
                <a:ea typeface="SimSun" panose="02010600030101010101" pitchFamily="2" charset="-122"/>
              </a:rPr>
              <a:t>的权</a:t>
            </a:r>
            <a:r>
              <a:rPr kumimoji="0" lang="zh-CN" altLang="en-US" sz="2400" kern="0" dirty="0">
                <a:solidFill>
                  <a:srgbClr val="000000"/>
                </a:solidFill>
                <a:latin typeface="Times New Roman" panose="02020603050405020304" pitchFamily="18" charset="0"/>
                <a:ea typeface="SimSun" panose="02010600030101010101" pitchFamily="2" charset="-122"/>
              </a:rPr>
              <a:t>函数</a:t>
            </a:r>
            <a:r>
              <a:rPr kumimoji="0" lang="zh-CN" altLang="en-US" sz="2400" kern="0" dirty="0" smtClean="0">
                <a:solidFill>
                  <a:srgbClr val="000000"/>
                </a:solidFill>
                <a:latin typeface="Times New Roman" panose="02020603050405020304" pitchFamily="18" charset="0"/>
                <a:ea typeface="SimSun" panose="02010600030101010101" pitchFamily="2" charset="-122"/>
              </a:rPr>
              <a:t>之</a:t>
            </a:r>
            <a:r>
              <a:rPr kumimoji="0" lang="zh-CN" altLang="en-US" sz="2400" kern="0" dirty="0">
                <a:solidFill>
                  <a:srgbClr val="000000"/>
                </a:solidFill>
                <a:latin typeface="Times New Roman" panose="02020603050405020304" pitchFamily="18" charset="0"/>
                <a:ea typeface="SimSun" panose="02010600030101010101" pitchFamily="2" charset="-122"/>
              </a:rPr>
              <a:t>和</a:t>
            </a:r>
          </a:p>
          <a:p>
            <a:pPr lvl="1"/>
            <a:r>
              <a:rPr kumimoji="0" lang="zh-CN" altLang="en-US" sz="2400" kern="0" dirty="0" smtClean="0">
                <a:solidFill>
                  <a:srgbClr val="000000"/>
                </a:solidFill>
                <a:latin typeface="Times New Roman" panose="02020603050405020304" pitchFamily="18" charset="0"/>
                <a:ea typeface="SimSun" panose="02010600030101010101" pitchFamily="2" charset="-122"/>
              </a:rPr>
              <a:t>可以</a:t>
            </a:r>
            <a:r>
              <a:rPr kumimoji="0" lang="zh-CN" altLang="en-US" sz="2400" kern="0" dirty="0">
                <a:solidFill>
                  <a:srgbClr val="000000"/>
                </a:solidFill>
                <a:latin typeface="Times New Roman" panose="02020603050405020304" pitchFamily="18" charset="0"/>
                <a:ea typeface="SimSun" panose="02010600030101010101" pitchFamily="2" charset="-122"/>
              </a:rPr>
              <a:t>断言，由</a:t>
            </a:r>
            <a:r>
              <a:rPr kumimoji="0" lang="en-US" altLang="zh-CN" sz="2400" kern="0" dirty="0">
                <a:solidFill>
                  <a:srgbClr val="000000"/>
                </a:solidFill>
                <a:latin typeface="Times New Roman" panose="02020603050405020304" pitchFamily="18" charset="0"/>
                <a:ea typeface="SimSun" panose="02010600030101010101" pitchFamily="2" charset="-122"/>
              </a:rPr>
              <a:t>T </a:t>
            </a:r>
            <a:r>
              <a:rPr kumimoji="0" lang="zh-CN" altLang="en-US" sz="2400" kern="0" dirty="0">
                <a:solidFill>
                  <a:srgbClr val="000000"/>
                </a:solidFill>
                <a:latin typeface="Times New Roman" panose="02020603050405020304" pitchFamily="18" charset="0"/>
                <a:ea typeface="SimSun" panose="02010600030101010101" pitchFamily="2" charset="-122"/>
              </a:rPr>
              <a:t>所确定的这</a:t>
            </a:r>
            <a:r>
              <a:rPr kumimoji="0" lang="en-US" altLang="zh-CN" sz="2400" kern="0" dirty="0" smtClean="0">
                <a:solidFill>
                  <a:srgbClr val="000000"/>
                </a:solidFill>
                <a:latin typeface="Times New Roman" panose="02020603050405020304" pitchFamily="18" charset="0"/>
                <a:ea typeface="SimSun" panose="02010600030101010101" pitchFamily="2" charset="-122"/>
              </a:rPr>
              <a:t>2</a:t>
            </a:r>
            <a:r>
              <a:rPr kumimoji="0" lang="zh-CN" altLang="en-US" sz="2400" kern="0" dirty="0" smtClean="0">
                <a:solidFill>
                  <a:srgbClr val="000000"/>
                </a:solidFill>
                <a:latin typeface="Times New Roman" panose="02020603050405020304" pitchFamily="18" charset="0"/>
                <a:ea typeface="SimSun" panose="02010600030101010101" pitchFamily="2" charset="-122"/>
              </a:rPr>
              <a:t>个子</a:t>
            </a:r>
            <a:r>
              <a:rPr kumimoji="0" lang="zh-CN" altLang="en-US" sz="2400" kern="0" dirty="0">
                <a:solidFill>
                  <a:srgbClr val="000000"/>
                </a:solidFill>
                <a:latin typeface="Times New Roman" panose="02020603050405020304" pitchFamily="18" charset="0"/>
                <a:ea typeface="SimSun" panose="02010600030101010101" pitchFamily="2" charset="-122"/>
              </a:rPr>
              <a:t>多边形的三</a:t>
            </a:r>
            <a:r>
              <a:rPr kumimoji="0" lang="zh-CN" altLang="en-US" sz="2400" kern="0" dirty="0" smtClean="0">
                <a:solidFill>
                  <a:srgbClr val="000000"/>
                </a:solidFill>
                <a:latin typeface="Times New Roman" panose="02020603050405020304" pitchFamily="18" charset="0"/>
                <a:ea typeface="SimSun" panose="02010600030101010101" pitchFamily="2" charset="-122"/>
              </a:rPr>
              <a:t>角划分</a:t>
            </a:r>
            <a:r>
              <a:rPr kumimoji="0" lang="zh-CN" altLang="en-US" sz="2400" kern="0" dirty="0">
                <a:solidFill>
                  <a:srgbClr val="000000"/>
                </a:solidFill>
                <a:latin typeface="Times New Roman" panose="02020603050405020304" pitchFamily="18" charset="0"/>
                <a:ea typeface="SimSun" panose="02010600030101010101" pitchFamily="2" charset="-122"/>
              </a:rPr>
              <a:t>也是最优</a:t>
            </a:r>
            <a:r>
              <a:rPr kumimoji="0" lang="zh-CN" altLang="en-US" sz="2400" kern="0" dirty="0" smtClean="0">
                <a:solidFill>
                  <a:srgbClr val="000000"/>
                </a:solidFill>
                <a:latin typeface="Times New Roman" panose="02020603050405020304" pitchFamily="18" charset="0"/>
                <a:ea typeface="SimSun" panose="02010600030101010101" pitchFamily="2" charset="-122"/>
              </a:rPr>
              <a:t>的。因为</a:t>
            </a:r>
            <a:r>
              <a:rPr kumimoji="0" lang="zh-CN" altLang="en-US" sz="2400" kern="0" dirty="0">
                <a:solidFill>
                  <a:srgbClr val="000000"/>
                </a:solidFill>
                <a:latin typeface="Times New Roman" panose="02020603050405020304" pitchFamily="18" charset="0"/>
                <a:ea typeface="SimSun" panose="02010600030101010101" pitchFamily="2" charset="-122"/>
              </a:rPr>
              <a:t>若</a:t>
            </a:r>
            <a:r>
              <a:rPr kumimoji="0" lang="zh-CN" altLang="en-US" sz="2400" kern="0" dirty="0" smtClean="0">
                <a:solidFill>
                  <a:srgbClr val="000000"/>
                </a:solidFill>
                <a:latin typeface="Times New Roman" panose="02020603050405020304" pitchFamily="18" charset="0"/>
                <a:ea typeface="SimSun" panose="02010600030101010101" pitchFamily="2" charset="-122"/>
              </a:rPr>
              <a:t>有</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0</a:t>
            </a:r>
            <a:r>
              <a:rPr kumimoji="0" lang="en-US" altLang="zh-CN" sz="2400" dirty="0">
                <a:solidFill>
                  <a:srgbClr val="000000"/>
                </a:solidFill>
                <a:latin typeface="Times New Roman" panose="02020603050405020304" pitchFamily="18" charset="0"/>
                <a:ea typeface="SimSun" panose="02010600030101010101" pitchFamily="2" charset="-122"/>
              </a:rPr>
              <a:t>, v</a:t>
            </a:r>
            <a:r>
              <a:rPr kumimoji="0" lang="en-US" altLang="zh-CN" sz="2400" baseline="-25000" dirty="0">
                <a:solidFill>
                  <a:srgbClr val="000000"/>
                </a:solidFill>
                <a:latin typeface="Times New Roman" panose="02020603050405020304" pitchFamily="18" charset="0"/>
                <a:ea typeface="SimSun" panose="02010600030101010101" pitchFamily="2" charset="-122"/>
              </a:rPr>
              <a:t>1</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en-US" altLang="zh-CN" sz="2400" dirty="0" err="1">
                <a:solidFill>
                  <a:srgbClr val="000000"/>
                </a:solidFill>
                <a:latin typeface="Times New Roman" panose="02020603050405020304" pitchFamily="18" charset="0"/>
                <a:ea typeface="SimSun" panose="02010600030101010101" pitchFamily="2" charset="-122"/>
              </a:rPr>
              <a:t>v</a:t>
            </a:r>
            <a:r>
              <a:rPr kumimoji="0" lang="en-US" altLang="zh-CN" sz="2400" baseline="-25000" dirty="0" err="1">
                <a:solidFill>
                  <a:srgbClr val="000000"/>
                </a:solidFill>
                <a:latin typeface="Times New Roman" panose="02020603050405020304" pitchFamily="18" charset="0"/>
                <a:ea typeface="SimSun" panose="02010600030101010101" pitchFamily="2" charset="-122"/>
              </a:rPr>
              <a:t>k</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zh-CN" altLang="en-US" sz="2400" kern="0" dirty="0" smtClean="0">
                <a:solidFill>
                  <a:srgbClr val="000000"/>
                </a:solidFill>
                <a:latin typeface="Times New Roman" panose="02020603050405020304" pitchFamily="18" charset="0"/>
                <a:ea typeface="SimSun" panose="02010600030101010101" pitchFamily="2" charset="-122"/>
              </a:rPr>
              <a:t>或</a:t>
            </a:r>
            <a:r>
              <a:rPr kumimoji="0" lang="en-US" altLang="zh-CN" sz="2400" dirty="0" smtClean="0">
                <a:solidFill>
                  <a:srgbClr val="000000"/>
                </a:solidFill>
                <a:latin typeface="Times New Roman" panose="02020603050405020304" pitchFamily="18" charset="0"/>
                <a:ea typeface="SimSun" panose="02010600030101010101" pitchFamily="2" charset="-122"/>
              </a:rPr>
              <a:t>{</a:t>
            </a:r>
            <a:r>
              <a:rPr kumimoji="0" lang="en-US" altLang="zh-CN" sz="2400" dirty="0" err="1">
                <a:solidFill>
                  <a:srgbClr val="000000"/>
                </a:solidFill>
                <a:latin typeface="Times New Roman" panose="02020603050405020304" pitchFamily="18" charset="0"/>
                <a:ea typeface="SimSun" panose="02010600030101010101" pitchFamily="2" charset="-122"/>
              </a:rPr>
              <a:t>v</a:t>
            </a:r>
            <a:r>
              <a:rPr kumimoji="0" lang="en-US" altLang="zh-CN" sz="2400" baseline="-25000" dirty="0" err="1">
                <a:solidFill>
                  <a:srgbClr val="000000"/>
                </a:solidFill>
                <a:latin typeface="Times New Roman" panose="02020603050405020304" pitchFamily="18" charset="0"/>
                <a:ea typeface="SimSun" panose="02010600030101010101" pitchFamily="2" charset="-122"/>
              </a:rPr>
              <a:t>k</a:t>
            </a:r>
            <a:r>
              <a:rPr kumimoji="0" lang="en-US" altLang="zh-CN" sz="2400" dirty="0">
                <a:solidFill>
                  <a:srgbClr val="000000"/>
                </a:solidFill>
                <a:latin typeface="Times New Roman" panose="02020603050405020304" pitchFamily="18" charset="0"/>
                <a:ea typeface="SimSun" panose="02010600030101010101" pitchFamily="2" charset="-122"/>
              </a:rPr>
              <a:t>, v</a:t>
            </a:r>
            <a:r>
              <a:rPr kumimoji="0" lang="en-US" altLang="zh-CN" sz="2400" baseline="-25000" dirty="0">
                <a:solidFill>
                  <a:srgbClr val="000000"/>
                </a:solidFill>
                <a:latin typeface="Times New Roman" panose="02020603050405020304" pitchFamily="18" charset="0"/>
                <a:ea typeface="SimSun" panose="02010600030101010101" pitchFamily="2" charset="-122"/>
              </a:rPr>
              <a:t>k+1</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en-US" altLang="zh-CN" sz="2400" dirty="0" err="1">
                <a:solidFill>
                  <a:srgbClr val="000000"/>
                </a:solidFill>
                <a:latin typeface="Times New Roman" panose="02020603050405020304" pitchFamily="18" charset="0"/>
                <a:ea typeface="SimSun" panose="02010600030101010101" pitchFamily="2" charset="-122"/>
              </a:rPr>
              <a:t>v</a:t>
            </a:r>
            <a:r>
              <a:rPr kumimoji="0" lang="en-US" altLang="zh-CN" sz="2400" baseline="-25000" dirty="0" err="1">
                <a:solidFill>
                  <a:srgbClr val="000000"/>
                </a:solidFill>
                <a:latin typeface="Times New Roman" panose="02020603050405020304" pitchFamily="18" charset="0"/>
                <a:ea typeface="SimSun" panose="02010600030101010101" pitchFamily="2" charset="-122"/>
              </a:rPr>
              <a:t>n</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zh-CN" altLang="en-US" sz="2400" kern="0" dirty="0" smtClean="0">
                <a:solidFill>
                  <a:srgbClr val="000000"/>
                </a:solidFill>
                <a:latin typeface="Times New Roman" panose="02020603050405020304" pitchFamily="18" charset="0"/>
                <a:ea typeface="SimSun" panose="02010600030101010101" pitchFamily="2" charset="-122"/>
              </a:rPr>
              <a:t>的</a:t>
            </a:r>
            <a:r>
              <a:rPr kumimoji="0" lang="zh-CN" altLang="en-US" sz="2400" kern="0" dirty="0">
                <a:solidFill>
                  <a:srgbClr val="000000"/>
                </a:solidFill>
                <a:latin typeface="Times New Roman" panose="02020603050405020304" pitchFamily="18" charset="0"/>
                <a:ea typeface="SimSun" panose="02010600030101010101" pitchFamily="2" charset="-122"/>
              </a:rPr>
              <a:t>更小权的三</a:t>
            </a:r>
            <a:r>
              <a:rPr kumimoji="0" lang="zh-CN" altLang="en-US" sz="2400" kern="0" dirty="0" smtClean="0">
                <a:solidFill>
                  <a:srgbClr val="000000"/>
                </a:solidFill>
                <a:latin typeface="Times New Roman" panose="02020603050405020304" pitchFamily="18" charset="0"/>
                <a:ea typeface="SimSun" panose="02010600030101010101" pitchFamily="2" charset="-122"/>
              </a:rPr>
              <a:t>角划分将</a:t>
            </a:r>
            <a:r>
              <a:rPr kumimoji="0" lang="zh-CN" altLang="en-US" sz="2400" kern="0" dirty="0">
                <a:solidFill>
                  <a:srgbClr val="000000"/>
                </a:solidFill>
                <a:latin typeface="Times New Roman" panose="02020603050405020304" pitchFamily="18" charset="0"/>
                <a:ea typeface="SimSun" panose="02010600030101010101" pitchFamily="2" charset="-122"/>
              </a:rPr>
              <a:t>导致</a:t>
            </a:r>
            <a:r>
              <a:rPr kumimoji="0" lang="en-US" altLang="zh-CN" sz="2400" kern="0" dirty="0">
                <a:solidFill>
                  <a:srgbClr val="000000"/>
                </a:solidFill>
                <a:latin typeface="Times New Roman" panose="02020603050405020304" pitchFamily="18" charset="0"/>
                <a:ea typeface="SimSun" panose="02010600030101010101" pitchFamily="2" charset="-122"/>
              </a:rPr>
              <a:t>T </a:t>
            </a:r>
            <a:r>
              <a:rPr kumimoji="0" lang="zh-CN" altLang="en-US" sz="2400" kern="0" dirty="0">
                <a:solidFill>
                  <a:srgbClr val="000000"/>
                </a:solidFill>
                <a:latin typeface="Times New Roman" panose="02020603050405020304" pitchFamily="18" charset="0"/>
                <a:ea typeface="SimSun" panose="02010600030101010101" pitchFamily="2" charset="-122"/>
              </a:rPr>
              <a:t>不是最优三</a:t>
            </a:r>
            <a:r>
              <a:rPr kumimoji="0" lang="zh-CN" altLang="en-US" sz="2400" kern="0" dirty="0" smtClean="0">
                <a:solidFill>
                  <a:srgbClr val="000000"/>
                </a:solidFill>
                <a:latin typeface="Times New Roman" panose="02020603050405020304" pitchFamily="18" charset="0"/>
                <a:ea typeface="SimSun" panose="02010600030101010101" pitchFamily="2" charset="-122"/>
              </a:rPr>
              <a:t>角</a:t>
            </a:r>
            <a:r>
              <a:rPr kumimoji="0" lang="zh-CN" altLang="en-US" sz="2400" kern="0" dirty="0">
                <a:solidFill>
                  <a:srgbClr val="000000"/>
                </a:solidFill>
                <a:latin typeface="Times New Roman" panose="02020603050405020304" pitchFamily="18" charset="0"/>
                <a:ea typeface="SimSun" panose="02010600030101010101" pitchFamily="2" charset="-122"/>
              </a:rPr>
              <a:t>划分</a:t>
            </a:r>
            <a:r>
              <a:rPr kumimoji="0" lang="zh-CN" altLang="en-US" sz="2400" kern="0" dirty="0" smtClean="0">
                <a:solidFill>
                  <a:srgbClr val="000000"/>
                </a:solidFill>
                <a:latin typeface="Times New Roman" panose="02020603050405020304" pitchFamily="18" charset="0"/>
                <a:ea typeface="SimSun" panose="02010600030101010101" pitchFamily="2" charset="-122"/>
              </a:rPr>
              <a:t>的</a:t>
            </a:r>
            <a:r>
              <a:rPr kumimoji="0" lang="zh-CN" altLang="en-US" sz="2400" kern="0" dirty="0">
                <a:solidFill>
                  <a:srgbClr val="000000"/>
                </a:solidFill>
                <a:latin typeface="Times New Roman" panose="02020603050405020304" pitchFamily="18" charset="0"/>
                <a:ea typeface="SimSun" panose="02010600030101010101" pitchFamily="2" charset="-122"/>
              </a:rPr>
              <a:t>矛盾</a:t>
            </a:r>
            <a:endParaRPr lang="zh-CN" altLang="en-US" sz="2400" kern="0" dirty="0" smtClean="0"/>
          </a:p>
        </p:txBody>
      </p:sp>
    </p:spTree>
    <p:extLst>
      <p:ext uri="{BB962C8B-B14F-4D97-AF65-F5344CB8AC3E}">
        <p14:creationId xmlns:p14="http://schemas.microsoft.com/office/powerpoint/2010/main" val="460601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p:nvPr>
        </p:nvSpPr>
        <p:spPr/>
        <p:txBody>
          <a:bodyPr/>
          <a:lstStyle/>
          <a:p>
            <a:pPr eaLnBrk="1" hangingPunct="1"/>
            <a:r>
              <a:rPr kumimoji="0" lang="zh-CN" altLang="en-US" b="1" dirty="0" smtClean="0"/>
              <a:t>平面</a:t>
            </a:r>
            <a:r>
              <a:rPr kumimoji="0" lang="zh-CN" altLang="en-US" b="1" dirty="0"/>
              <a:t>凸多边形最优三角划分 </a:t>
            </a:r>
            <a:endParaRPr lang="zh-CN" altLang="en-US" dirty="0" smtClean="0"/>
          </a:p>
        </p:txBody>
      </p:sp>
      <p:sp>
        <p:nvSpPr>
          <p:cNvPr id="102402"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B132D5C-D21A-4BB5-AF2D-15667E06D20A}"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4" name="Content Placeholder 5">
            <a:extLst>
              <a:ext uri="{FF2B5EF4-FFF2-40B4-BE49-F238E27FC236}">
                <a16:creationId xmlns:a16="http://schemas.microsoft.com/office/drawing/2014/main" id="{73591E46-A09C-354C-BAF2-BA645CB674BA}"/>
              </a:ext>
            </a:extLst>
          </p:cNvPr>
          <p:cNvSpPr>
            <a:spLocks noGrp="1"/>
          </p:cNvSpPr>
          <p:nvPr>
            <p:ph sz="quarter" idx="4294967295"/>
          </p:nvPr>
        </p:nvSpPr>
        <p:spPr>
          <a:xfrm>
            <a:off x="4352809" y="3888415"/>
            <a:ext cx="4038600" cy="2187575"/>
          </a:xfrm>
          <a:prstGeom prst="rect">
            <a:avLst/>
          </a:prstGeom>
        </p:spPr>
        <p:txBody>
          <a:bodyPr/>
          <a:lstStyle/>
          <a:p>
            <a:endParaRPr lang="en-US" altLang="en-US"/>
          </a:p>
          <a:p>
            <a:endParaRPr lang="en-US" altLang="en-US"/>
          </a:p>
        </p:txBody>
      </p:sp>
      <p:sp>
        <p:nvSpPr>
          <p:cNvPr id="5" name="Oval 12">
            <a:extLst>
              <a:ext uri="{FF2B5EF4-FFF2-40B4-BE49-F238E27FC236}">
                <a16:creationId xmlns:a16="http://schemas.microsoft.com/office/drawing/2014/main" id="{A32CD339-6ABE-9C41-AB68-B36F0A706F87}"/>
              </a:ext>
            </a:extLst>
          </p:cNvPr>
          <p:cNvSpPr>
            <a:spLocks noChangeArrowheads="1"/>
          </p:cNvSpPr>
          <p:nvPr/>
        </p:nvSpPr>
        <p:spPr bwMode="auto">
          <a:xfrm>
            <a:off x="3395546" y="34216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6" name="Oval 13">
            <a:extLst>
              <a:ext uri="{FF2B5EF4-FFF2-40B4-BE49-F238E27FC236}">
                <a16:creationId xmlns:a16="http://schemas.microsoft.com/office/drawing/2014/main" id="{25CA9FFE-840A-B44C-86E1-4AD5DE51A293}"/>
              </a:ext>
            </a:extLst>
          </p:cNvPr>
          <p:cNvSpPr>
            <a:spLocks noChangeArrowheads="1"/>
          </p:cNvSpPr>
          <p:nvPr/>
        </p:nvSpPr>
        <p:spPr bwMode="auto">
          <a:xfrm>
            <a:off x="2938346" y="38026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7" name="Oval 14">
            <a:extLst>
              <a:ext uri="{FF2B5EF4-FFF2-40B4-BE49-F238E27FC236}">
                <a16:creationId xmlns:a16="http://schemas.microsoft.com/office/drawing/2014/main" id="{7468CFDE-4615-1F45-9168-836EA428EC2D}"/>
              </a:ext>
            </a:extLst>
          </p:cNvPr>
          <p:cNvSpPr>
            <a:spLocks noChangeArrowheads="1"/>
          </p:cNvSpPr>
          <p:nvPr/>
        </p:nvSpPr>
        <p:spPr bwMode="auto">
          <a:xfrm>
            <a:off x="2862146" y="44122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8" name="Oval 15">
            <a:extLst>
              <a:ext uri="{FF2B5EF4-FFF2-40B4-BE49-F238E27FC236}">
                <a16:creationId xmlns:a16="http://schemas.microsoft.com/office/drawing/2014/main" id="{65FF51A5-F3CC-2840-87A9-151969664F80}"/>
              </a:ext>
            </a:extLst>
          </p:cNvPr>
          <p:cNvSpPr>
            <a:spLocks noChangeArrowheads="1"/>
          </p:cNvSpPr>
          <p:nvPr/>
        </p:nvSpPr>
        <p:spPr bwMode="auto">
          <a:xfrm>
            <a:off x="3395546" y="50218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9" name="Oval 16">
            <a:extLst>
              <a:ext uri="{FF2B5EF4-FFF2-40B4-BE49-F238E27FC236}">
                <a16:creationId xmlns:a16="http://schemas.microsoft.com/office/drawing/2014/main" id="{3336CDAC-B6C5-2C4E-8FD5-DDA70CF31DDA}"/>
              </a:ext>
            </a:extLst>
          </p:cNvPr>
          <p:cNvSpPr>
            <a:spLocks noChangeArrowheads="1"/>
          </p:cNvSpPr>
          <p:nvPr/>
        </p:nvSpPr>
        <p:spPr bwMode="auto">
          <a:xfrm>
            <a:off x="4309946" y="47932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10" name="Oval 17">
            <a:extLst>
              <a:ext uri="{FF2B5EF4-FFF2-40B4-BE49-F238E27FC236}">
                <a16:creationId xmlns:a16="http://schemas.microsoft.com/office/drawing/2014/main" id="{D4B24F3A-91CE-B14A-BDAB-4BE6F400586A}"/>
              </a:ext>
            </a:extLst>
          </p:cNvPr>
          <p:cNvSpPr>
            <a:spLocks noChangeArrowheads="1"/>
          </p:cNvSpPr>
          <p:nvPr/>
        </p:nvSpPr>
        <p:spPr bwMode="auto">
          <a:xfrm>
            <a:off x="4614746" y="41074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sp>
        <p:nvSpPr>
          <p:cNvPr id="11" name="Oval 18">
            <a:extLst>
              <a:ext uri="{FF2B5EF4-FFF2-40B4-BE49-F238E27FC236}">
                <a16:creationId xmlns:a16="http://schemas.microsoft.com/office/drawing/2014/main" id="{1266479D-67AE-024F-891B-40DACB66EB5D}"/>
              </a:ext>
            </a:extLst>
          </p:cNvPr>
          <p:cNvSpPr>
            <a:spLocks noChangeArrowheads="1"/>
          </p:cNvSpPr>
          <p:nvPr/>
        </p:nvSpPr>
        <p:spPr bwMode="auto">
          <a:xfrm>
            <a:off x="4309946" y="3497890"/>
            <a:ext cx="76200" cy="76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imes New Roman" charset="0"/>
              <a:ea typeface="SimSun" charset="-122"/>
            </a:endParaRPr>
          </a:p>
        </p:txBody>
      </p:sp>
      <p:graphicFrame>
        <p:nvGraphicFramePr>
          <p:cNvPr id="12" name="Object 20">
            <a:extLst>
              <a:ext uri="{FF2B5EF4-FFF2-40B4-BE49-F238E27FC236}">
                <a16:creationId xmlns:a16="http://schemas.microsoft.com/office/drawing/2014/main" id="{57227EB2-D69A-D148-8553-11E7A64B7483}"/>
              </a:ext>
            </a:extLst>
          </p:cNvPr>
          <p:cNvGraphicFramePr>
            <a:graphicFrameLocks noChangeAspect="1"/>
          </p:cNvGraphicFramePr>
          <p:nvPr>
            <p:extLst>
              <p:ext uri="{D42A27DB-BD31-4B8C-83A1-F6EECF244321}">
                <p14:modId xmlns:p14="http://schemas.microsoft.com/office/powerpoint/2010/main" val="2892803519"/>
              </p:ext>
            </p:extLst>
          </p:nvPr>
        </p:nvGraphicFramePr>
        <p:xfrm>
          <a:off x="3014546" y="3193090"/>
          <a:ext cx="349250" cy="346075"/>
        </p:xfrm>
        <a:graphic>
          <a:graphicData uri="http://schemas.openxmlformats.org/presentationml/2006/ole">
            <mc:AlternateContent xmlns:mc="http://schemas.openxmlformats.org/markup-compatibility/2006">
              <mc:Choice xmlns:v="urn:schemas-microsoft-com:vml" Requires="v">
                <p:oleObj spid="_x0000_s315746" name="Equation" r:id="rId3" imgW="5270500" imgH="5270500" progId="Equation.DSMT4">
                  <p:embed/>
                </p:oleObj>
              </mc:Choice>
              <mc:Fallback>
                <p:oleObj name="Equation" r:id="rId3" imgW="5270500" imgH="5270500" progId="Equation.DSMT4">
                  <p:embed/>
                  <p:pic>
                    <p:nvPicPr>
                      <p:cNvPr id="15" name="Object 20">
                        <a:extLst>
                          <a:ext uri="{FF2B5EF4-FFF2-40B4-BE49-F238E27FC236}">
                            <a16:creationId xmlns:a16="http://schemas.microsoft.com/office/drawing/2014/main" id="{57227EB2-D69A-D148-8553-11E7A64B7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546" y="3193090"/>
                        <a:ext cx="3492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22">
            <a:extLst>
              <a:ext uri="{FF2B5EF4-FFF2-40B4-BE49-F238E27FC236}">
                <a16:creationId xmlns:a16="http://schemas.microsoft.com/office/drawing/2014/main" id="{6BE8BC15-CCF3-CC47-B2E9-D375E5233279}"/>
              </a:ext>
            </a:extLst>
          </p:cNvPr>
          <p:cNvGraphicFramePr>
            <a:graphicFrameLocks noGrp="1" noChangeAspect="1"/>
          </p:cNvGraphicFramePr>
          <p:nvPr>
            <p:ph sz="quarter" idx="1"/>
            <p:extLst>
              <p:ext uri="{D42A27DB-BD31-4B8C-83A1-F6EECF244321}">
                <p14:modId xmlns:p14="http://schemas.microsoft.com/office/powerpoint/2010/main" val="2215848652"/>
              </p:ext>
            </p:extLst>
          </p:nvPr>
        </p:nvGraphicFramePr>
        <p:xfrm>
          <a:off x="2633546" y="3650290"/>
          <a:ext cx="207963" cy="341312"/>
        </p:xfrm>
        <a:graphic>
          <a:graphicData uri="http://schemas.openxmlformats.org/presentationml/2006/ole">
            <mc:AlternateContent xmlns:mc="http://schemas.openxmlformats.org/markup-compatibility/2006">
              <mc:Choice xmlns:v="urn:schemas-microsoft-com:vml" Requires="v">
                <p:oleObj spid="_x0000_s315747" name="Equation" r:id="rId5" imgW="3213100" imgH="5270500" progId="Equation.DSMT4">
                  <p:embed/>
                </p:oleObj>
              </mc:Choice>
              <mc:Fallback>
                <p:oleObj name="Equation" r:id="rId5" imgW="3213100" imgH="5270500" progId="Equation.DSMT4">
                  <p:embed/>
                  <p:pic>
                    <p:nvPicPr>
                      <p:cNvPr id="16" name="Object 22">
                        <a:extLst>
                          <a:ext uri="{FF2B5EF4-FFF2-40B4-BE49-F238E27FC236}">
                            <a16:creationId xmlns:a16="http://schemas.microsoft.com/office/drawing/2014/main" id="{6BE8BC15-CCF3-CC47-B2E9-D375E52332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3546" y="3650290"/>
                        <a:ext cx="207963"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14" name="Object 27">
            <a:extLst>
              <a:ext uri="{FF2B5EF4-FFF2-40B4-BE49-F238E27FC236}">
                <a16:creationId xmlns:a16="http://schemas.microsoft.com/office/drawing/2014/main" id="{8A38D720-05B4-5442-A245-A34161DD8363}"/>
              </a:ext>
            </a:extLst>
          </p:cNvPr>
          <p:cNvGraphicFramePr>
            <a:graphicFrameLocks noChangeAspect="1"/>
          </p:cNvGraphicFramePr>
          <p:nvPr>
            <p:extLst>
              <p:ext uri="{D42A27DB-BD31-4B8C-83A1-F6EECF244321}">
                <p14:modId xmlns:p14="http://schemas.microsoft.com/office/powerpoint/2010/main" val="11048036"/>
              </p:ext>
            </p:extLst>
          </p:nvPr>
        </p:nvGraphicFramePr>
        <p:xfrm>
          <a:off x="4462346" y="3345490"/>
          <a:ext cx="247650" cy="361950"/>
        </p:xfrm>
        <a:graphic>
          <a:graphicData uri="http://schemas.openxmlformats.org/presentationml/2006/ole">
            <mc:AlternateContent xmlns:mc="http://schemas.openxmlformats.org/markup-compatibility/2006">
              <mc:Choice xmlns:v="urn:schemas-microsoft-com:vml" Requires="v">
                <p:oleObj spid="_x0000_s315748" name="Equation" r:id="rId7" imgW="3797300" imgH="5562600" progId="Equation.DSMT4">
                  <p:embed/>
                </p:oleObj>
              </mc:Choice>
              <mc:Fallback>
                <p:oleObj name="Equation" r:id="rId7" imgW="3797300" imgH="5562600" progId="Equation.DSMT4">
                  <p:embed/>
                  <p:pic>
                    <p:nvPicPr>
                      <p:cNvPr id="17" name="Object 27">
                        <a:extLst>
                          <a:ext uri="{FF2B5EF4-FFF2-40B4-BE49-F238E27FC236}">
                            <a16:creationId xmlns:a16="http://schemas.microsoft.com/office/drawing/2014/main" id="{8A38D720-05B4-5442-A245-A34161DD83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2346" y="3345490"/>
                        <a:ext cx="2476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15" name="Object 33">
            <a:extLst>
              <a:ext uri="{FF2B5EF4-FFF2-40B4-BE49-F238E27FC236}">
                <a16:creationId xmlns:a16="http://schemas.microsoft.com/office/drawing/2014/main" id="{917D3303-B876-D24A-9584-18A97E6FD9F9}"/>
              </a:ext>
            </a:extLst>
          </p:cNvPr>
          <p:cNvGraphicFramePr>
            <a:graphicFrameLocks noChangeAspect="1"/>
          </p:cNvGraphicFramePr>
          <p:nvPr>
            <p:extLst>
              <p:ext uri="{D42A27DB-BD31-4B8C-83A1-F6EECF244321}">
                <p14:modId xmlns:p14="http://schemas.microsoft.com/office/powerpoint/2010/main" val="3682076913"/>
              </p:ext>
            </p:extLst>
          </p:nvPr>
        </p:nvGraphicFramePr>
        <p:xfrm>
          <a:off x="3319346" y="5104440"/>
          <a:ext cx="247650" cy="342900"/>
        </p:xfrm>
        <a:graphic>
          <a:graphicData uri="http://schemas.openxmlformats.org/presentationml/2006/ole">
            <mc:AlternateContent xmlns:mc="http://schemas.openxmlformats.org/markup-compatibility/2006">
              <mc:Choice xmlns:v="urn:schemas-microsoft-com:vml" Requires="v">
                <p:oleObj spid="_x0000_s315749" name="Equation" r:id="rId9" imgW="3797300" imgH="5270500" progId="Equation.DSMT4">
                  <p:embed/>
                </p:oleObj>
              </mc:Choice>
              <mc:Fallback>
                <p:oleObj name="Equation" r:id="rId9" imgW="3797300" imgH="5270500" progId="Equation.DSMT4">
                  <p:embed/>
                  <p:pic>
                    <p:nvPicPr>
                      <p:cNvPr id="18" name="Object 33">
                        <a:extLst>
                          <a:ext uri="{FF2B5EF4-FFF2-40B4-BE49-F238E27FC236}">
                            <a16:creationId xmlns:a16="http://schemas.microsoft.com/office/drawing/2014/main" id="{917D3303-B876-D24A-9584-18A97E6FD9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9346" y="5104440"/>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16" name="Object 36">
            <a:extLst>
              <a:ext uri="{FF2B5EF4-FFF2-40B4-BE49-F238E27FC236}">
                <a16:creationId xmlns:a16="http://schemas.microsoft.com/office/drawing/2014/main" id="{894704FA-021A-BB4B-9511-772E59F743D4}"/>
              </a:ext>
            </a:extLst>
          </p:cNvPr>
          <p:cNvGraphicFramePr>
            <a:graphicFrameLocks noChangeAspect="1"/>
          </p:cNvGraphicFramePr>
          <p:nvPr>
            <p:extLst>
              <p:ext uri="{D42A27DB-BD31-4B8C-83A1-F6EECF244321}">
                <p14:modId xmlns:p14="http://schemas.microsoft.com/office/powerpoint/2010/main" val="931155470"/>
              </p:ext>
            </p:extLst>
          </p:nvPr>
        </p:nvGraphicFramePr>
        <p:xfrm>
          <a:off x="4386146" y="4793290"/>
          <a:ext cx="360363" cy="342900"/>
        </p:xfrm>
        <a:graphic>
          <a:graphicData uri="http://schemas.openxmlformats.org/presentationml/2006/ole">
            <mc:AlternateContent xmlns:mc="http://schemas.openxmlformats.org/markup-compatibility/2006">
              <mc:Choice xmlns:v="urn:schemas-microsoft-com:vml" Requires="v">
                <p:oleObj spid="_x0000_s315750" name="Equation" r:id="rId11" imgW="5562600" imgH="5270500" progId="Equation.DSMT4">
                  <p:embed/>
                </p:oleObj>
              </mc:Choice>
              <mc:Fallback>
                <p:oleObj name="Equation" r:id="rId11" imgW="5562600" imgH="5270500" progId="Equation.DSMT4">
                  <p:embed/>
                  <p:pic>
                    <p:nvPicPr>
                      <p:cNvPr id="19" name="Object 36">
                        <a:extLst>
                          <a:ext uri="{FF2B5EF4-FFF2-40B4-BE49-F238E27FC236}">
                            <a16:creationId xmlns:a16="http://schemas.microsoft.com/office/drawing/2014/main" id="{894704FA-021A-BB4B-9511-772E59F743D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6146" y="4793290"/>
                        <a:ext cx="36036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 name="Freeform 39">
            <a:extLst>
              <a:ext uri="{FF2B5EF4-FFF2-40B4-BE49-F238E27FC236}">
                <a16:creationId xmlns:a16="http://schemas.microsoft.com/office/drawing/2014/main" id="{3C330043-9808-1D47-9645-1063F380F764}"/>
              </a:ext>
            </a:extLst>
          </p:cNvPr>
          <p:cNvSpPr>
            <a:spLocks/>
          </p:cNvSpPr>
          <p:nvPr/>
        </p:nvSpPr>
        <p:spPr bwMode="auto">
          <a:xfrm>
            <a:off x="3000259" y="3478840"/>
            <a:ext cx="395287" cy="327025"/>
          </a:xfrm>
          <a:custGeom>
            <a:avLst/>
            <a:gdLst>
              <a:gd name="T0" fmla="*/ 0 w 249"/>
              <a:gd name="T1" fmla="*/ 327025 h 206"/>
              <a:gd name="T2" fmla="*/ 395287 w 249"/>
              <a:gd name="T3" fmla="*/ 0 h 206"/>
              <a:gd name="T4" fmla="*/ 0 60000 65536"/>
              <a:gd name="T5" fmla="*/ 0 60000 65536"/>
            </a:gdLst>
            <a:ahLst/>
            <a:cxnLst>
              <a:cxn ang="T4">
                <a:pos x="T0" y="T1"/>
              </a:cxn>
              <a:cxn ang="T5">
                <a:pos x="T2" y="T3"/>
              </a:cxn>
            </a:cxnLst>
            <a:rect l="0" t="0" r="r" b="b"/>
            <a:pathLst>
              <a:path w="249" h="206">
                <a:moveTo>
                  <a:pt x="0" y="206"/>
                </a:moveTo>
                <a:lnTo>
                  <a:pt x="249"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8" name="Freeform 40">
            <a:extLst>
              <a:ext uri="{FF2B5EF4-FFF2-40B4-BE49-F238E27FC236}">
                <a16:creationId xmlns:a16="http://schemas.microsoft.com/office/drawing/2014/main" id="{F1F3350E-EE89-0048-8A98-56B4CE161F12}"/>
              </a:ext>
            </a:extLst>
          </p:cNvPr>
          <p:cNvSpPr>
            <a:spLocks/>
          </p:cNvSpPr>
          <p:nvPr/>
        </p:nvSpPr>
        <p:spPr bwMode="auto">
          <a:xfrm>
            <a:off x="2905009" y="3869365"/>
            <a:ext cx="46037" cy="546100"/>
          </a:xfrm>
          <a:custGeom>
            <a:avLst/>
            <a:gdLst>
              <a:gd name="T0" fmla="*/ 46037 w 29"/>
              <a:gd name="T1" fmla="*/ 0 h 344"/>
              <a:gd name="T2" fmla="*/ 0 w 29"/>
              <a:gd name="T3" fmla="*/ 546100 h 344"/>
              <a:gd name="T4" fmla="*/ 0 60000 65536"/>
              <a:gd name="T5" fmla="*/ 0 60000 65536"/>
            </a:gdLst>
            <a:ahLst/>
            <a:cxnLst>
              <a:cxn ang="T4">
                <a:pos x="T0" y="T1"/>
              </a:cxn>
              <a:cxn ang="T5">
                <a:pos x="T2" y="T3"/>
              </a:cxn>
            </a:cxnLst>
            <a:rect l="0" t="0" r="r" b="b"/>
            <a:pathLst>
              <a:path w="29" h="344">
                <a:moveTo>
                  <a:pt x="29" y="0"/>
                </a:moveTo>
                <a:lnTo>
                  <a:pt x="0" y="344"/>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19" name="Freeform 41">
            <a:extLst>
              <a:ext uri="{FF2B5EF4-FFF2-40B4-BE49-F238E27FC236}">
                <a16:creationId xmlns:a16="http://schemas.microsoft.com/office/drawing/2014/main" id="{92FD8D5C-36F3-1945-9C1C-9FB2678064DE}"/>
              </a:ext>
            </a:extLst>
          </p:cNvPr>
          <p:cNvSpPr>
            <a:spLocks/>
          </p:cNvSpPr>
          <p:nvPr/>
        </p:nvSpPr>
        <p:spPr bwMode="auto">
          <a:xfrm>
            <a:off x="2912946" y="4488490"/>
            <a:ext cx="482600" cy="547687"/>
          </a:xfrm>
          <a:custGeom>
            <a:avLst/>
            <a:gdLst>
              <a:gd name="T0" fmla="*/ 0 w 304"/>
              <a:gd name="T1" fmla="*/ 0 h 345"/>
              <a:gd name="T2" fmla="*/ 482600 w 304"/>
              <a:gd name="T3" fmla="*/ 547687 h 345"/>
              <a:gd name="T4" fmla="*/ 0 60000 65536"/>
              <a:gd name="T5" fmla="*/ 0 60000 65536"/>
            </a:gdLst>
            <a:ahLst/>
            <a:cxnLst>
              <a:cxn ang="T4">
                <a:pos x="T0" y="T1"/>
              </a:cxn>
              <a:cxn ang="T5">
                <a:pos x="T2" y="T3"/>
              </a:cxn>
            </a:cxnLst>
            <a:rect l="0" t="0" r="r" b="b"/>
            <a:pathLst>
              <a:path w="304" h="345">
                <a:moveTo>
                  <a:pt x="0" y="0"/>
                </a:moveTo>
                <a:lnTo>
                  <a:pt x="304" y="345"/>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0" name="Freeform 42">
            <a:extLst>
              <a:ext uri="{FF2B5EF4-FFF2-40B4-BE49-F238E27FC236}">
                <a16:creationId xmlns:a16="http://schemas.microsoft.com/office/drawing/2014/main" id="{25B18E6B-67C0-2F4F-94EB-1C85C06C5281}"/>
              </a:ext>
            </a:extLst>
          </p:cNvPr>
          <p:cNvSpPr>
            <a:spLocks/>
          </p:cNvSpPr>
          <p:nvPr/>
        </p:nvSpPr>
        <p:spPr bwMode="auto">
          <a:xfrm>
            <a:off x="3466984" y="4869490"/>
            <a:ext cx="842962" cy="209550"/>
          </a:xfrm>
          <a:custGeom>
            <a:avLst/>
            <a:gdLst>
              <a:gd name="T0" fmla="*/ 0 w 531"/>
              <a:gd name="T1" fmla="*/ 209550 h 132"/>
              <a:gd name="T2" fmla="*/ 842962 w 531"/>
              <a:gd name="T3" fmla="*/ 0 h 132"/>
              <a:gd name="T4" fmla="*/ 0 60000 65536"/>
              <a:gd name="T5" fmla="*/ 0 60000 65536"/>
            </a:gdLst>
            <a:ahLst/>
            <a:cxnLst>
              <a:cxn ang="T4">
                <a:pos x="T0" y="T1"/>
              </a:cxn>
              <a:cxn ang="T5">
                <a:pos x="T2" y="T3"/>
              </a:cxn>
            </a:cxnLst>
            <a:rect l="0" t="0" r="r" b="b"/>
            <a:pathLst>
              <a:path w="531" h="132">
                <a:moveTo>
                  <a:pt x="0" y="132"/>
                </a:moveTo>
                <a:lnTo>
                  <a:pt x="531" y="0"/>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1" name="Freeform 43">
            <a:extLst>
              <a:ext uri="{FF2B5EF4-FFF2-40B4-BE49-F238E27FC236}">
                <a16:creationId xmlns:a16="http://schemas.microsoft.com/office/drawing/2014/main" id="{BA36053F-BB34-EA4C-8A78-6C639A5610A0}"/>
              </a:ext>
            </a:extLst>
          </p:cNvPr>
          <p:cNvSpPr>
            <a:spLocks/>
          </p:cNvSpPr>
          <p:nvPr/>
        </p:nvSpPr>
        <p:spPr bwMode="auto">
          <a:xfrm>
            <a:off x="4371859" y="3562977"/>
            <a:ext cx="269875" cy="544513"/>
          </a:xfrm>
          <a:custGeom>
            <a:avLst/>
            <a:gdLst>
              <a:gd name="T0" fmla="*/ 0 w 170"/>
              <a:gd name="T1" fmla="*/ 0 h 343"/>
              <a:gd name="T2" fmla="*/ 269875 w 170"/>
              <a:gd name="T3" fmla="*/ 544513 h 343"/>
              <a:gd name="T4" fmla="*/ 0 60000 65536"/>
              <a:gd name="T5" fmla="*/ 0 60000 65536"/>
            </a:gdLst>
            <a:ahLst/>
            <a:cxnLst>
              <a:cxn ang="T4">
                <a:pos x="T0" y="T1"/>
              </a:cxn>
              <a:cxn ang="T5">
                <a:pos x="T2" y="T3"/>
              </a:cxn>
            </a:cxnLst>
            <a:rect l="0" t="0" r="r" b="b"/>
            <a:pathLst>
              <a:path w="170" h="343">
                <a:moveTo>
                  <a:pt x="0" y="0"/>
                </a:moveTo>
                <a:lnTo>
                  <a:pt x="170" y="343"/>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2" name="Freeform 44">
            <a:extLst>
              <a:ext uri="{FF2B5EF4-FFF2-40B4-BE49-F238E27FC236}">
                <a16:creationId xmlns:a16="http://schemas.microsoft.com/office/drawing/2014/main" id="{0427AEEA-ED45-7040-9E52-6A18BBB392DE}"/>
              </a:ext>
            </a:extLst>
          </p:cNvPr>
          <p:cNvSpPr>
            <a:spLocks/>
          </p:cNvSpPr>
          <p:nvPr/>
        </p:nvSpPr>
        <p:spPr bwMode="auto">
          <a:xfrm>
            <a:off x="3471746" y="3439152"/>
            <a:ext cx="850900" cy="66675"/>
          </a:xfrm>
          <a:custGeom>
            <a:avLst/>
            <a:gdLst>
              <a:gd name="T0" fmla="*/ 0 w 536"/>
              <a:gd name="T1" fmla="*/ 0 h 42"/>
              <a:gd name="T2" fmla="*/ 850900 w 536"/>
              <a:gd name="T3" fmla="*/ 66675 h 42"/>
              <a:gd name="T4" fmla="*/ 0 60000 65536"/>
              <a:gd name="T5" fmla="*/ 0 60000 65536"/>
            </a:gdLst>
            <a:ahLst/>
            <a:cxnLst>
              <a:cxn ang="T4">
                <a:pos x="T0" y="T1"/>
              </a:cxn>
              <a:cxn ang="T5">
                <a:pos x="T2" y="T3"/>
              </a:cxn>
            </a:cxnLst>
            <a:rect l="0" t="0" r="r" b="b"/>
            <a:pathLst>
              <a:path w="536" h="42">
                <a:moveTo>
                  <a:pt x="0" y="0"/>
                </a:moveTo>
                <a:lnTo>
                  <a:pt x="536" y="42"/>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3" name="Freeform 45">
            <a:extLst>
              <a:ext uri="{FF2B5EF4-FFF2-40B4-BE49-F238E27FC236}">
                <a16:creationId xmlns:a16="http://schemas.microsoft.com/office/drawing/2014/main" id="{9B5DE625-B2F3-4D4F-851A-7B6FB33D38FB}"/>
              </a:ext>
            </a:extLst>
          </p:cNvPr>
          <p:cNvSpPr>
            <a:spLocks/>
          </p:cNvSpPr>
          <p:nvPr/>
        </p:nvSpPr>
        <p:spPr bwMode="auto">
          <a:xfrm>
            <a:off x="4381384" y="4182102"/>
            <a:ext cx="261937" cy="620713"/>
          </a:xfrm>
          <a:custGeom>
            <a:avLst/>
            <a:gdLst>
              <a:gd name="T0" fmla="*/ 261937 w 165"/>
              <a:gd name="T1" fmla="*/ 0 h 391"/>
              <a:gd name="T2" fmla="*/ 0 w 165"/>
              <a:gd name="T3" fmla="*/ 620713 h 391"/>
              <a:gd name="T4" fmla="*/ 0 60000 65536"/>
              <a:gd name="T5" fmla="*/ 0 60000 65536"/>
            </a:gdLst>
            <a:ahLst/>
            <a:cxnLst>
              <a:cxn ang="T4">
                <a:pos x="T0" y="T1"/>
              </a:cxn>
              <a:cxn ang="T5">
                <a:pos x="T2" y="T3"/>
              </a:cxn>
            </a:cxnLst>
            <a:rect l="0" t="0" r="r" b="b"/>
            <a:pathLst>
              <a:path w="165" h="391">
                <a:moveTo>
                  <a:pt x="165" y="0"/>
                </a:moveTo>
                <a:lnTo>
                  <a:pt x="0" y="391"/>
                </a:ln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4" name="Freeform 47">
            <a:extLst>
              <a:ext uri="{FF2B5EF4-FFF2-40B4-BE49-F238E27FC236}">
                <a16:creationId xmlns:a16="http://schemas.microsoft.com/office/drawing/2014/main" id="{E790A736-1A3B-4B44-A678-38BC749846F6}"/>
              </a:ext>
            </a:extLst>
          </p:cNvPr>
          <p:cNvSpPr>
            <a:spLocks/>
          </p:cNvSpPr>
          <p:nvPr/>
        </p:nvSpPr>
        <p:spPr bwMode="auto">
          <a:xfrm>
            <a:off x="3447934" y="3494715"/>
            <a:ext cx="1587" cy="1524000"/>
          </a:xfrm>
          <a:custGeom>
            <a:avLst/>
            <a:gdLst>
              <a:gd name="T0" fmla="*/ 0 w 1"/>
              <a:gd name="T1" fmla="*/ 0 h 960"/>
              <a:gd name="T2" fmla="*/ 0 w 1"/>
              <a:gd name="T3" fmla="*/ 1524000 h 960"/>
              <a:gd name="T4" fmla="*/ 0 60000 65536"/>
              <a:gd name="T5" fmla="*/ 0 60000 65536"/>
            </a:gdLst>
            <a:ahLst/>
            <a:cxnLst>
              <a:cxn ang="T4">
                <a:pos x="T0" y="T1"/>
              </a:cxn>
              <a:cxn ang="T5">
                <a:pos x="T2" y="T3"/>
              </a:cxn>
            </a:cxnLst>
            <a:rect l="0" t="0" r="r" b="b"/>
            <a:pathLst>
              <a:path w="1" h="960">
                <a:moveTo>
                  <a:pt x="0" y="0"/>
                </a:moveTo>
                <a:lnTo>
                  <a:pt x="0" y="960"/>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5" name="Freeform 48">
            <a:extLst>
              <a:ext uri="{FF2B5EF4-FFF2-40B4-BE49-F238E27FC236}">
                <a16:creationId xmlns:a16="http://schemas.microsoft.com/office/drawing/2014/main" id="{45F7EA6E-6312-7847-99DC-CEC81A865EE6}"/>
              </a:ext>
            </a:extLst>
          </p:cNvPr>
          <p:cNvSpPr>
            <a:spLocks/>
          </p:cNvSpPr>
          <p:nvPr/>
        </p:nvSpPr>
        <p:spPr bwMode="auto">
          <a:xfrm>
            <a:off x="3457459" y="3570915"/>
            <a:ext cx="865187" cy="1452562"/>
          </a:xfrm>
          <a:custGeom>
            <a:avLst/>
            <a:gdLst>
              <a:gd name="T0" fmla="*/ 865187 w 545"/>
              <a:gd name="T1" fmla="*/ 0 h 915"/>
              <a:gd name="T2" fmla="*/ 0 w 545"/>
              <a:gd name="T3" fmla="*/ 1452562 h 915"/>
              <a:gd name="T4" fmla="*/ 0 60000 65536"/>
              <a:gd name="T5" fmla="*/ 0 60000 65536"/>
            </a:gdLst>
            <a:ahLst/>
            <a:cxnLst>
              <a:cxn ang="T4">
                <a:pos x="T0" y="T1"/>
              </a:cxn>
              <a:cxn ang="T5">
                <a:pos x="T2" y="T3"/>
              </a:cxn>
            </a:cxnLst>
            <a:rect l="0" t="0" r="r" b="b"/>
            <a:pathLst>
              <a:path w="545" h="915">
                <a:moveTo>
                  <a:pt x="545" y="0"/>
                </a:moveTo>
                <a:lnTo>
                  <a:pt x="0" y="915"/>
                </a:lnTo>
              </a:path>
            </a:pathLst>
          </a:custGeom>
          <a:noFill/>
          <a:ln w="9525" cap="flat"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aphicFrame>
        <p:nvGraphicFramePr>
          <p:cNvPr id="26" name="Object 49">
            <a:extLst>
              <a:ext uri="{FF2B5EF4-FFF2-40B4-BE49-F238E27FC236}">
                <a16:creationId xmlns:a16="http://schemas.microsoft.com/office/drawing/2014/main" id="{10BCB65E-BBCC-4C44-A665-5B60B1C318DB}"/>
              </a:ext>
            </a:extLst>
          </p:cNvPr>
          <p:cNvGraphicFramePr>
            <a:graphicFrameLocks noChangeAspect="1"/>
          </p:cNvGraphicFramePr>
          <p:nvPr>
            <p:extLst>
              <p:ext uri="{D42A27DB-BD31-4B8C-83A1-F6EECF244321}">
                <p14:modId xmlns:p14="http://schemas.microsoft.com/office/powerpoint/2010/main" val="75522525"/>
              </p:ext>
            </p:extLst>
          </p:nvPr>
        </p:nvGraphicFramePr>
        <p:xfrm>
          <a:off x="1719146" y="4685340"/>
          <a:ext cx="636588" cy="306387"/>
        </p:xfrm>
        <a:graphic>
          <a:graphicData uri="http://schemas.openxmlformats.org/presentationml/2006/ole">
            <mc:AlternateContent xmlns:mc="http://schemas.openxmlformats.org/markup-compatibility/2006">
              <mc:Choice xmlns:v="urn:schemas-microsoft-com:vml" Requires="v">
                <p:oleObj spid="_x0000_s315751" name="Equation" r:id="rId13" imgW="9652000" imgH="4686300" progId="Equation.DSMT4">
                  <p:embed/>
                </p:oleObj>
              </mc:Choice>
              <mc:Fallback>
                <p:oleObj name="Equation" r:id="rId13" imgW="9652000" imgH="4686300" progId="Equation.DSMT4">
                  <p:embed/>
                  <p:pic>
                    <p:nvPicPr>
                      <p:cNvPr id="29" name="Object 49">
                        <a:extLst>
                          <a:ext uri="{FF2B5EF4-FFF2-40B4-BE49-F238E27FC236}">
                            <a16:creationId xmlns:a16="http://schemas.microsoft.com/office/drawing/2014/main" id="{10BCB65E-BBCC-4C44-A665-5B60B1C318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9146" y="4685340"/>
                        <a:ext cx="63658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51">
            <a:extLst>
              <a:ext uri="{FF2B5EF4-FFF2-40B4-BE49-F238E27FC236}">
                <a16:creationId xmlns:a16="http://schemas.microsoft.com/office/drawing/2014/main" id="{B7BBCBE6-AA7F-8648-8855-60772EA577A4}"/>
              </a:ext>
            </a:extLst>
          </p:cNvPr>
          <p:cNvGraphicFramePr>
            <a:graphicFrameLocks noChangeAspect="1"/>
          </p:cNvGraphicFramePr>
          <p:nvPr>
            <p:extLst>
              <p:ext uri="{D42A27DB-BD31-4B8C-83A1-F6EECF244321}">
                <p14:modId xmlns:p14="http://schemas.microsoft.com/office/powerpoint/2010/main" val="3434647889"/>
              </p:ext>
            </p:extLst>
          </p:nvPr>
        </p:nvGraphicFramePr>
        <p:xfrm>
          <a:off x="5224346" y="4761540"/>
          <a:ext cx="984250" cy="306387"/>
        </p:xfrm>
        <a:graphic>
          <a:graphicData uri="http://schemas.openxmlformats.org/presentationml/2006/ole">
            <mc:AlternateContent xmlns:mc="http://schemas.openxmlformats.org/markup-compatibility/2006">
              <mc:Choice xmlns:v="urn:schemas-microsoft-com:vml" Requires="v">
                <p:oleObj spid="_x0000_s315752" name="Equation" r:id="rId15" imgW="14922500" imgH="4686300" progId="Equation.DSMT4">
                  <p:embed/>
                </p:oleObj>
              </mc:Choice>
              <mc:Fallback>
                <p:oleObj name="Equation" r:id="rId15" imgW="14922500" imgH="4686300" progId="Equation.DSMT4">
                  <p:embed/>
                  <p:pic>
                    <p:nvPicPr>
                      <p:cNvPr id="30" name="Object 51">
                        <a:extLst>
                          <a:ext uri="{FF2B5EF4-FFF2-40B4-BE49-F238E27FC236}">
                            <a16:creationId xmlns:a16="http://schemas.microsoft.com/office/drawing/2014/main" id="{B7BBCBE6-AA7F-8648-8855-60772EA577A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24346" y="4761540"/>
                        <a:ext cx="9842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Freeform 52">
            <a:extLst>
              <a:ext uri="{FF2B5EF4-FFF2-40B4-BE49-F238E27FC236}">
                <a16:creationId xmlns:a16="http://schemas.microsoft.com/office/drawing/2014/main" id="{866510AF-1B3C-444B-94C7-18410A1F67DE}"/>
              </a:ext>
            </a:extLst>
          </p:cNvPr>
          <p:cNvSpPr>
            <a:spLocks/>
          </p:cNvSpPr>
          <p:nvPr/>
        </p:nvSpPr>
        <p:spPr bwMode="auto">
          <a:xfrm>
            <a:off x="2100146" y="4178927"/>
            <a:ext cx="1028700" cy="430213"/>
          </a:xfrm>
          <a:custGeom>
            <a:avLst/>
            <a:gdLst>
              <a:gd name="T0" fmla="*/ 0 w 648"/>
              <a:gd name="T1" fmla="*/ 430213 h 271"/>
              <a:gd name="T2" fmla="*/ 180975 w 648"/>
              <a:gd name="T3" fmla="*/ 58738 h 271"/>
              <a:gd name="T4" fmla="*/ 1028700 w 648"/>
              <a:gd name="T5" fmla="*/ 77788 h 271"/>
              <a:gd name="T6" fmla="*/ 0 60000 65536"/>
              <a:gd name="T7" fmla="*/ 0 60000 65536"/>
              <a:gd name="T8" fmla="*/ 0 60000 65536"/>
            </a:gdLst>
            <a:ahLst/>
            <a:cxnLst>
              <a:cxn ang="T6">
                <a:pos x="T0" y="T1"/>
              </a:cxn>
              <a:cxn ang="T7">
                <a:pos x="T2" y="T3"/>
              </a:cxn>
              <a:cxn ang="T8">
                <a:pos x="T4" y="T5"/>
              </a:cxn>
            </a:cxnLst>
            <a:rect l="0" t="0" r="r" b="b"/>
            <a:pathLst>
              <a:path w="648" h="271">
                <a:moveTo>
                  <a:pt x="0" y="271"/>
                </a:moveTo>
                <a:cubicBezTo>
                  <a:pt x="19" y="232"/>
                  <a:pt x="6" y="74"/>
                  <a:pt x="114" y="37"/>
                </a:cubicBezTo>
                <a:cubicBezTo>
                  <a:pt x="222" y="0"/>
                  <a:pt x="537" y="47"/>
                  <a:pt x="648" y="49"/>
                </a:cubicBezTo>
              </a:path>
            </a:pathLst>
          </a:custGeom>
          <a:noFill/>
          <a:ln w="9525" cap="flat" cmpd="sng">
            <a:solidFill>
              <a:schemeClr val="tx1"/>
            </a:solidFill>
            <a:prstDash val="dash"/>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29" name="Freeform 53">
            <a:extLst>
              <a:ext uri="{FF2B5EF4-FFF2-40B4-BE49-F238E27FC236}">
                <a16:creationId xmlns:a16="http://schemas.microsoft.com/office/drawing/2014/main" id="{88B5A07F-99C4-0B40-9572-BE73FAE4E809}"/>
              </a:ext>
            </a:extLst>
          </p:cNvPr>
          <p:cNvSpPr>
            <a:spLocks/>
          </p:cNvSpPr>
          <p:nvPr/>
        </p:nvSpPr>
        <p:spPr bwMode="auto">
          <a:xfrm>
            <a:off x="4376621" y="4269415"/>
            <a:ext cx="1633538" cy="454025"/>
          </a:xfrm>
          <a:custGeom>
            <a:avLst/>
            <a:gdLst>
              <a:gd name="T0" fmla="*/ 1533525 w 1029"/>
              <a:gd name="T1" fmla="*/ 454025 h 286"/>
              <a:gd name="T2" fmla="*/ 1600200 w 1029"/>
              <a:gd name="T3" fmla="*/ 158750 h 286"/>
              <a:gd name="T4" fmla="*/ 1333500 w 1029"/>
              <a:gd name="T5" fmla="*/ 17463 h 286"/>
              <a:gd name="T6" fmla="*/ 0 w 1029"/>
              <a:gd name="T7" fmla="*/ 53975 h 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9" h="286">
                <a:moveTo>
                  <a:pt x="966" y="286"/>
                </a:moveTo>
                <a:cubicBezTo>
                  <a:pt x="973" y="255"/>
                  <a:pt x="1029" y="146"/>
                  <a:pt x="1008" y="100"/>
                </a:cubicBezTo>
                <a:cubicBezTo>
                  <a:pt x="987" y="54"/>
                  <a:pt x="1008" y="22"/>
                  <a:pt x="840" y="11"/>
                </a:cubicBezTo>
                <a:cubicBezTo>
                  <a:pt x="672" y="0"/>
                  <a:pt x="175" y="29"/>
                  <a:pt x="0" y="34"/>
                </a:cubicBezTo>
              </a:path>
            </a:pathLst>
          </a:custGeom>
          <a:noFill/>
          <a:ln w="9525" cap="flat" cmpd="sng">
            <a:solidFill>
              <a:schemeClr val="tx1"/>
            </a:solidFill>
            <a:prstDash val="dash"/>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0" name="Text Box 56">
            <a:extLst>
              <a:ext uri="{FF2B5EF4-FFF2-40B4-BE49-F238E27FC236}">
                <a16:creationId xmlns:a16="http://schemas.microsoft.com/office/drawing/2014/main" id="{F844A5D3-72A0-5342-AD8C-2CB7F89E5957}"/>
              </a:ext>
            </a:extLst>
          </p:cNvPr>
          <p:cNvSpPr txBox="1">
            <a:spLocks noChangeArrowheads="1"/>
          </p:cNvSpPr>
          <p:nvPr/>
        </p:nvSpPr>
        <p:spPr bwMode="auto">
          <a:xfrm>
            <a:off x="6966745" y="5183397"/>
            <a:ext cx="217725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退化的</a:t>
            </a:r>
            <a:r>
              <a:rPr kumimoji="0" lang="zh-CN" altLang="en-US"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多边形</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a:t>
            </a:r>
            <a:r>
              <a:rPr kumimoji="0" lang="en-US" altLang="zh-CN" sz="16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i-1 ,</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v</a:t>
            </a:r>
            <a:r>
              <a:rPr kumimoji="0" lang="en-US" altLang="zh-CN" sz="1600" b="0" i="0" u="none" strike="noStrike" kern="1200" cap="none" spc="0" normalizeH="0" baseline="-25000" noProof="0" dirty="0">
                <a:ln>
                  <a:noFill/>
                </a:ln>
                <a:solidFill>
                  <a:srgbClr val="000000"/>
                </a:solidFill>
                <a:effectLst/>
                <a:uLnTx/>
                <a:uFillTx/>
                <a:latin typeface="Times New Roman" panose="02020603050405020304" pitchFamily="18" charset="0"/>
                <a:ea typeface="SimSun" panose="02010600030101010101" pitchFamily="2" charset="-122"/>
              </a:rPr>
              <a:t>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a:t>
            </a:r>
            <a:r>
              <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rPr>
              <a:t>的权</a:t>
            </a:r>
            <a:r>
              <a:rPr kumimoji="0" lang="zh-CN" altLang="en-US"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值为</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SimSun" panose="02010600030101010101" pitchFamily="2" charset="-122"/>
              </a:rPr>
              <a:t>0</a:t>
            </a:r>
            <a:endParaRPr kumimoji="0" lang="zh-CN"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SimSun" panose="02010600030101010101" pitchFamily="2" charset="-122"/>
            </a:endParaRPr>
          </a:p>
        </p:txBody>
      </p:sp>
      <p:sp>
        <p:nvSpPr>
          <p:cNvPr id="31" name="Freeform 57">
            <a:extLst>
              <a:ext uri="{FF2B5EF4-FFF2-40B4-BE49-F238E27FC236}">
                <a16:creationId xmlns:a16="http://schemas.microsoft.com/office/drawing/2014/main" id="{466D3E75-EF9C-814C-9172-67BD249F5F1F}"/>
              </a:ext>
            </a:extLst>
          </p:cNvPr>
          <p:cNvSpPr>
            <a:spLocks/>
          </p:cNvSpPr>
          <p:nvPr/>
        </p:nvSpPr>
        <p:spPr bwMode="auto">
          <a:xfrm>
            <a:off x="4538779" y="5459622"/>
            <a:ext cx="2390775" cy="209550"/>
          </a:xfrm>
          <a:custGeom>
            <a:avLst/>
            <a:gdLst>
              <a:gd name="T0" fmla="*/ 2390775 w 1506"/>
              <a:gd name="T1" fmla="*/ 0 h 132"/>
              <a:gd name="T2" fmla="*/ 1657350 w 1506"/>
              <a:gd name="T3" fmla="*/ 76200 h 132"/>
              <a:gd name="T4" fmla="*/ 1295400 w 1506"/>
              <a:gd name="T5" fmla="*/ 133350 h 132"/>
              <a:gd name="T6" fmla="*/ 0 w 1506"/>
              <a:gd name="T7" fmla="*/ 20955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6" h="132">
                <a:moveTo>
                  <a:pt x="1506" y="0"/>
                </a:moveTo>
                <a:cubicBezTo>
                  <a:pt x="1429" y="7"/>
                  <a:pt x="1159" y="34"/>
                  <a:pt x="1044" y="48"/>
                </a:cubicBezTo>
                <a:cubicBezTo>
                  <a:pt x="929" y="62"/>
                  <a:pt x="990" y="70"/>
                  <a:pt x="816" y="84"/>
                </a:cubicBezTo>
                <a:cubicBezTo>
                  <a:pt x="642" y="98"/>
                  <a:pt x="170" y="122"/>
                  <a:pt x="0" y="132"/>
                </a:cubicBezTo>
              </a:path>
            </a:pathLst>
          </a:custGeom>
          <a:noFill/>
          <a:ln w="9525" cap="flat" cmpd="sng">
            <a:solidFill>
              <a:schemeClr val="tx1"/>
            </a:solidFill>
            <a:prstDash val="dash"/>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SimSun" panose="02010600030101010101" pitchFamily="2" charset="-122"/>
            </a:endParaRPr>
          </a:p>
        </p:txBody>
      </p:sp>
      <p:graphicFrame>
        <p:nvGraphicFramePr>
          <p:cNvPr id="32" name="Object 54">
            <a:extLst>
              <a:ext uri="{FF2B5EF4-FFF2-40B4-BE49-F238E27FC236}">
                <a16:creationId xmlns:a16="http://schemas.microsoft.com/office/drawing/2014/main" id="{D2DE417D-0A4B-D249-93DC-F76EF48FB43D}"/>
              </a:ext>
            </a:extLst>
          </p:cNvPr>
          <p:cNvGraphicFramePr>
            <a:graphicFrameLocks noChangeAspect="1"/>
          </p:cNvGraphicFramePr>
          <p:nvPr>
            <p:extLst>
              <p:ext uri="{D42A27DB-BD31-4B8C-83A1-F6EECF244321}">
                <p14:modId xmlns:p14="http://schemas.microsoft.com/office/powerpoint/2010/main" val="605151361"/>
              </p:ext>
            </p:extLst>
          </p:nvPr>
        </p:nvGraphicFramePr>
        <p:xfrm>
          <a:off x="1565392" y="5612022"/>
          <a:ext cx="5245100" cy="812800"/>
        </p:xfrm>
        <a:graphic>
          <a:graphicData uri="http://schemas.openxmlformats.org/presentationml/2006/ole">
            <mc:AlternateContent xmlns:mc="http://schemas.openxmlformats.org/markup-compatibility/2006">
              <mc:Choice xmlns:v="urn:schemas-microsoft-com:vml" Requires="v">
                <p:oleObj spid="_x0000_s315753" name="Equation" r:id="rId17" imgW="78994000" imgH="12293600" progId="Equation.DSMT4">
                  <p:embed/>
                </p:oleObj>
              </mc:Choice>
              <mc:Fallback>
                <p:oleObj name="Equation" r:id="rId17" imgW="78994000" imgH="12293600" progId="Equation.DSMT4">
                  <p:embed/>
                  <p:pic>
                    <p:nvPicPr>
                      <p:cNvPr id="35" name="Object 54">
                        <a:extLst>
                          <a:ext uri="{FF2B5EF4-FFF2-40B4-BE49-F238E27FC236}">
                            <a16:creationId xmlns:a16="http://schemas.microsoft.com/office/drawing/2014/main" id="{D2DE417D-0A4B-D249-93DC-F76EF48FB43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65392" y="5612022"/>
                        <a:ext cx="52451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Rectangle 3">
            <a:extLst>
              <a:ext uri="{FF2B5EF4-FFF2-40B4-BE49-F238E27FC236}">
                <a16:creationId xmlns:a16="http://schemas.microsoft.com/office/drawing/2014/main" id="{EC3EA6B9-7A7B-9942-886A-A2109D2D0FD9}"/>
              </a:ext>
            </a:extLst>
          </p:cNvPr>
          <p:cNvSpPr txBox="1">
            <a:spLocks noChangeArrowheads="1"/>
          </p:cNvSpPr>
          <p:nvPr/>
        </p:nvSpPr>
        <p:spPr bwMode="auto">
          <a:xfrm>
            <a:off x="738614" y="1973998"/>
            <a:ext cx="8405386" cy="147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r>
              <a:rPr lang="zh-CN" altLang="en-US" sz="2400" kern="0" dirty="0"/>
              <a:t>递归方程</a:t>
            </a:r>
            <a:endParaRPr lang="zh-CN" altLang="en-US" sz="2400" kern="0" dirty="0" smtClean="0"/>
          </a:p>
          <a:p>
            <a:pPr lvl="1"/>
            <a:r>
              <a:rPr kumimoji="0" lang="zh-CN" altLang="en-US" sz="2400" dirty="0" smtClean="0">
                <a:solidFill>
                  <a:srgbClr val="000000"/>
                </a:solidFill>
                <a:latin typeface="Times New Roman" panose="02020603050405020304" pitchFamily="18" charset="0"/>
                <a:ea typeface="SimSun" panose="02010600030101010101" pitchFamily="2" charset="-122"/>
              </a:rPr>
              <a:t>定义</a:t>
            </a:r>
            <a:r>
              <a:rPr kumimoji="0" lang="en-US" altLang="zh-CN" sz="2400" dirty="0">
                <a:solidFill>
                  <a:srgbClr val="000000"/>
                </a:solidFill>
                <a:latin typeface="Times New Roman" panose="02020603050405020304" pitchFamily="18" charset="0"/>
                <a:ea typeface="SimSun" panose="02010600030101010101" pitchFamily="2" charset="-122"/>
              </a:rPr>
              <a:t>C[</a:t>
            </a:r>
            <a:r>
              <a:rPr kumimoji="0" lang="en-US" altLang="zh-CN" sz="2400" dirty="0" err="1">
                <a:solidFill>
                  <a:srgbClr val="000000"/>
                </a:solidFill>
                <a:latin typeface="Times New Roman" panose="02020603050405020304" pitchFamily="18" charset="0"/>
                <a:ea typeface="SimSun" panose="02010600030101010101" pitchFamily="2" charset="-122"/>
              </a:rPr>
              <a:t>i,j</a:t>
            </a:r>
            <a:r>
              <a:rPr kumimoji="0" lang="en-US" altLang="zh-CN" sz="2400" dirty="0">
                <a:solidFill>
                  <a:srgbClr val="000000"/>
                </a:solidFill>
                <a:latin typeface="Times New Roman" panose="02020603050405020304" pitchFamily="18" charset="0"/>
                <a:ea typeface="SimSun" panose="02010600030101010101" pitchFamily="2" charset="-122"/>
              </a:rPr>
              <a:t>] </a:t>
            </a:r>
            <a:r>
              <a:rPr kumimoji="0" lang="zh-CN" altLang="en-US" sz="2400" dirty="0">
                <a:solidFill>
                  <a:srgbClr val="000000"/>
                </a:solidFill>
                <a:latin typeface="Times New Roman" panose="02020603050405020304" pitchFamily="18" charset="0"/>
                <a:ea typeface="SimSun" panose="02010600030101010101" pitchFamily="2" charset="-122"/>
              </a:rPr>
              <a:t>为子凸多边形</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i-1</a:t>
            </a:r>
            <a:r>
              <a:rPr kumimoji="0" lang="en-US" altLang="zh-CN" sz="2400" dirty="0">
                <a:solidFill>
                  <a:srgbClr val="000000"/>
                </a:solidFill>
                <a:latin typeface="Times New Roman" panose="02020603050405020304" pitchFamily="18" charset="0"/>
                <a:ea typeface="SimSun" panose="02010600030101010101" pitchFamily="2" charset="-122"/>
              </a:rPr>
              <a:t>,v</a:t>
            </a:r>
            <a:r>
              <a:rPr kumimoji="0" lang="en-US" altLang="zh-CN" sz="2400" baseline="-25000" dirty="0">
                <a:solidFill>
                  <a:srgbClr val="000000"/>
                </a:solidFill>
                <a:latin typeface="Times New Roman" panose="02020603050405020304" pitchFamily="18" charset="0"/>
                <a:ea typeface="SimSun" panose="02010600030101010101" pitchFamily="2" charset="-122"/>
              </a:rPr>
              <a:t>i</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en-US" altLang="zh-CN" sz="2400" dirty="0" err="1">
                <a:solidFill>
                  <a:srgbClr val="000000"/>
                </a:solidFill>
                <a:latin typeface="Times New Roman" panose="02020603050405020304" pitchFamily="18" charset="0"/>
                <a:ea typeface="SimSun" panose="02010600030101010101" pitchFamily="2" charset="-122"/>
              </a:rPr>
              <a:t>v</a:t>
            </a:r>
            <a:r>
              <a:rPr kumimoji="0" lang="en-US" altLang="zh-CN" sz="2400" baseline="-25000" dirty="0" err="1">
                <a:solidFill>
                  <a:srgbClr val="000000"/>
                </a:solidFill>
                <a:latin typeface="Times New Roman" panose="02020603050405020304" pitchFamily="18" charset="0"/>
                <a:ea typeface="SimSun" panose="02010600030101010101" pitchFamily="2" charset="-122"/>
              </a:rPr>
              <a:t>j</a:t>
            </a:r>
            <a:r>
              <a:rPr kumimoji="0" lang="en-US" altLang="zh-CN" sz="2400" dirty="0">
                <a:solidFill>
                  <a:srgbClr val="000000"/>
                </a:solidFill>
                <a:latin typeface="Times New Roman" panose="02020603050405020304" pitchFamily="18" charset="0"/>
                <a:ea typeface="SimSun" panose="02010600030101010101" pitchFamily="2" charset="-122"/>
              </a:rPr>
              <a:t>}</a:t>
            </a:r>
            <a:r>
              <a:rPr kumimoji="0" lang="zh-CN" altLang="en-US" sz="2400" dirty="0">
                <a:solidFill>
                  <a:srgbClr val="000000"/>
                </a:solidFill>
                <a:latin typeface="Times New Roman" panose="02020603050405020304" pitchFamily="18" charset="0"/>
                <a:ea typeface="SimSun" panose="02010600030101010101" pitchFamily="2" charset="-122"/>
              </a:rPr>
              <a:t>的最优三角划分所对应的权函数值，即其</a:t>
            </a:r>
            <a:r>
              <a:rPr kumimoji="0" lang="zh-CN" altLang="en-US" sz="2400" dirty="0" smtClean="0">
                <a:solidFill>
                  <a:srgbClr val="000000"/>
                </a:solidFill>
                <a:latin typeface="Times New Roman" panose="02020603050405020304" pitchFamily="18" charset="0"/>
                <a:ea typeface="SimSun" panose="02010600030101010101" pitchFamily="2" charset="-122"/>
              </a:rPr>
              <a:t>最优值</a:t>
            </a:r>
            <a:endParaRPr kumimoji="0" lang="zh-CN" altLang="en-US" sz="2400" dirty="0">
              <a:solidFill>
                <a:srgbClr val="000000"/>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9900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par>
                                <p:cTn id="35" presetID="3"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par>
                                <p:cTn id="41" presetID="3" presetClass="entr" presetSubtype="1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linds(horizontal)">
                                      <p:cBhvr>
                                        <p:cTn id="43" dur="500"/>
                                        <p:tgtEl>
                                          <p:spTgt spid="17"/>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horizontal)">
                                      <p:cBhvr>
                                        <p:cTn id="49" dur="500"/>
                                        <p:tgtEl>
                                          <p:spTgt spid="19"/>
                                        </p:tgtEl>
                                      </p:cBhvr>
                                    </p:animEffect>
                                  </p:childTnLst>
                                </p:cTn>
                              </p:par>
                              <p:par>
                                <p:cTn id="50" presetID="3" presetClass="entr" presetSubtype="1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linds(horizontal)">
                                      <p:cBhvr>
                                        <p:cTn id="52" dur="500"/>
                                        <p:tgtEl>
                                          <p:spTgt spid="20"/>
                                        </p:tgtEl>
                                      </p:cBhvr>
                                    </p:animEffect>
                                  </p:childTnLst>
                                </p:cTn>
                              </p:par>
                              <p:par>
                                <p:cTn id="53" presetID="3" presetClass="entr" presetSubtype="1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linds(horizontal)">
                                      <p:cBhvr>
                                        <p:cTn id="55" dur="500"/>
                                        <p:tgtEl>
                                          <p:spTgt spid="21"/>
                                        </p:tgtEl>
                                      </p:cBhvr>
                                    </p:animEffect>
                                  </p:childTnLst>
                                </p:cTn>
                              </p:par>
                              <p:par>
                                <p:cTn id="56" presetID="3" presetClass="entr" presetSubtype="1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blinds(horizontal)">
                                      <p:cBhvr>
                                        <p:cTn id="66" dur="500"/>
                                        <p:tgtEl>
                                          <p:spTgt spid="24"/>
                                        </p:tgtEl>
                                      </p:cBhvr>
                                    </p:animEffect>
                                  </p:childTnLst>
                                </p:cTn>
                              </p:par>
                              <p:par>
                                <p:cTn id="67" presetID="3" presetClass="entr" presetSubtype="1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blinds(horizontal)">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par>
                                <p:cTn id="75" presetID="3" presetClass="entr" presetSubtype="1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blinds(horizontal)">
                                      <p:cBhvr>
                                        <p:cTn id="82" dur="500"/>
                                        <p:tgtEl>
                                          <p:spTgt spid="27"/>
                                        </p:tgtEl>
                                      </p:cBhvr>
                                    </p:animEffect>
                                  </p:childTnLst>
                                </p:cTn>
                              </p:par>
                              <p:par>
                                <p:cTn id="83" presetID="3" presetClass="entr" presetSubtype="10"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blinds(horizontal)">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blinds(horizontal)">
                                      <p:cBhvr>
                                        <p:cTn id="90" dur="500"/>
                                        <p:tgtEl>
                                          <p:spTgt spid="31"/>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blinds(horizontal)">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blinds(horizontal)">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幻灯片编号占位符 4">
            <a:extLst>
              <a:ext uri="{FF2B5EF4-FFF2-40B4-BE49-F238E27FC236}">
                <a16:creationId xmlns:a16="http://schemas.microsoft.com/office/drawing/2014/main" id="{63531A41-07DC-4D4F-B04A-D27A5D12A05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SimSun"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SimSun"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SimSun"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SimSun"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AE2F4C0-3766-2446-89D5-1EA7D2BCC7F1}" type="slidenum">
              <a:rPr kumimoji="0" lang="zh-CN" altLang="en-US"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SimSun" panose="02010600030101010101" pitchFamily="2" charset="-122"/>
            </a:endParaRPr>
          </a:p>
        </p:txBody>
      </p:sp>
      <p:sp>
        <p:nvSpPr>
          <p:cNvPr id="6" name="标题 1">
            <a:extLst>
              <a:ext uri="{FF2B5EF4-FFF2-40B4-BE49-F238E27FC236}">
                <a16:creationId xmlns:a16="http://schemas.microsoft.com/office/drawing/2014/main" id="{1252F81F-BCE5-734D-AB1F-4EFE6A87ED04}"/>
              </a:ext>
            </a:extLst>
          </p:cNvPr>
          <p:cNvSpPr txBox="1">
            <a:spLocks noChangeArrowheads="1"/>
          </p:cNvSpPr>
          <p:nvPr/>
        </p:nvSpPr>
        <p:spPr bwMode="auto">
          <a:xfrm>
            <a:off x="4572000" y="2527697"/>
            <a:ext cx="45275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0" cap="none" spc="0" normalizeH="0" baseline="0" noProof="0" dirty="0">
                <a:ln>
                  <a:noFill/>
                </a:ln>
                <a:solidFill>
                  <a:srgbClr val="333399"/>
                </a:solidFill>
                <a:effectLst/>
                <a:uLnTx/>
                <a:uFillTx/>
                <a:latin typeface="Tahoma"/>
                <a:ea typeface="SimSun" panose="02010600030101010101" pitchFamily="2" charset="-122"/>
              </a:rPr>
              <a:t>算法设计与分析</a:t>
            </a:r>
          </a:p>
        </p:txBody>
      </p:sp>
      <p:sp>
        <p:nvSpPr>
          <p:cNvPr id="8" name="Title 2">
            <a:extLst>
              <a:ext uri="{FF2B5EF4-FFF2-40B4-BE49-F238E27FC236}">
                <a16:creationId xmlns:a16="http://schemas.microsoft.com/office/drawing/2014/main" id="{58878312-0894-E146-9AC9-1502E0E34978}"/>
              </a:ext>
            </a:extLst>
          </p:cNvPr>
          <p:cNvSpPr txBox="1">
            <a:spLocks/>
          </p:cNvSpPr>
          <p:nvPr/>
        </p:nvSpPr>
        <p:spPr bwMode="auto">
          <a:xfrm>
            <a:off x="743315" y="1784747"/>
            <a:ext cx="7260998"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lvl="0" algn="ctr"/>
            <a:r>
              <a:rPr lang="zh-CN" altLang="en-US" b="1" kern="0" dirty="0" smtClean="0">
                <a:solidFill>
                  <a:srgbClr val="333399"/>
                </a:solidFill>
              </a:rPr>
              <a:t>贪心算法</a:t>
            </a:r>
            <a:endParaRPr lang="zh-CN" altLang="en-US" b="1" kern="0" dirty="0">
              <a:solidFill>
                <a:srgbClr val="333399"/>
              </a:solidFill>
            </a:endParaRPr>
          </a:p>
        </p:txBody>
      </p:sp>
      <p:sp>
        <p:nvSpPr>
          <p:cNvPr id="10" name="副标题 2">
            <a:extLst>
              <a:ext uri="{FF2B5EF4-FFF2-40B4-BE49-F238E27FC236}">
                <a16:creationId xmlns:a16="http://schemas.microsoft.com/office/drawing/2014/main" id="{CC0B9E59-8F7A-EF46-8ADB-8690F36380B9}"/>
              </a:ext>
            </a:extLst>
          </p:cNvPr>
          <p:cNvSpPr txBox="1">
            <a:spLocks noChangeArrowheads="1"/>
          </p:cNvSpPr>
          <p:nvPr/>
        </p:nvSpPr>
        <p:spPr bwMode="auto">
          <a:xfrm>
            <a:off x="3421063" y="4471988"/>
            <a:ext cx="476408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folHlink"/>
              </a:buClr>
              <a:buSzPct val="60000"/>
              <a:buFont typeface="Wingdings" charset="0"/>
              <a:buNone/>
              <a:defRPr kumimoji="1" sz="3200">
                <a:solidFill>
                  <a:schemeClr val="tx1"/>
                </a:solidFill>
                <a:latin typeface="+mn-lt"/>
                <a:ea typeface="SimSun" panose="02010600030101010101" pitchFamily="2" charset="-122"/>
                <a:cs typeface="SimSun" panose="02010600030101010101" pitchFamily="2" charset="-122"/>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SimSun"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SimSun"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SimSun"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SimSun" panose="02010600030101010101" pitchFamily="2"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marL="0" marR="0" lvl="0" indent="0" algn="l" defTabSz="914400" rtl="0" eaLnBrk="1" fontAlgn="base" latinLnBrk="0" hangingPunct="1">
              <a:lnSpc>
                <a:spcPct val="90000"/>
              </a:lnSpc>
              <a:spcBef>
                <a:spcPct val="0"/>
              </a:spcBef>
              <a:spcAft>
                <a:spcPct val="0"/>
              </a:spcAft>
              <a:buClr>
                <a:srgbClr val="3333CC"/>
              </a:buClr>
              <a:buSzPct val="60000"/>
              <a:buFont typeface="Wingdings" pitchFamily="2" charset="2"/>
              <a:buNone/>
              <a:tabLst/>
              <a:defRPr/>
            </a:pPr>
            <a:endParaRPr kumimoji="1" lang="en-US" altLang="zh-CN" sz="5200" b="0" i="0" u="none" strike="noStrike" kern="0" cap="none" spc="0" normalizeH="0" baseline="0" noProof="0" dirty="0">
              <a:ln>
                <a:noFill/>
              </a:ln>
              <a:solidFill>
                <a:srgbClr val="333399"/>
              </a:solidFill>
              <a:effectLst/>
              <a:uLnTx/>
              <a:uFillTx/>
              <a:latin typeface="Tahoma"/>
              <a:ea typeface="SimSun" panose="02010600030101010101" pitchFamily="2" charset="-122"/>
            </a:endParaRPr>
          </a:p>
          <a:p>
            <a:pPr marL="1600200" marR="0" lvl="3" indent="-228600" algn="r" defTabSz="914400" rtl="0" eaLnBrk="1" fontAlgn="base" latinLnBrk="0" hangingPunct="1">
              <a:lnSpc>
                <a:spcPct val="90000"/>
              </a:lnSpc>
              <a:spcBef>
                <a:spcPct val="20000"/>
              </a:spcBef>
              <a:spcAft>
                <a:spcPct val="0"/>
              </a:spcAft>
              <a:buClr>
                <a:srgbClr val="FFCF01"/>
              </a:buClr>
              <a:buSzPct val="55000"/>
              <a:buFont typeface="Wingdings" pitchFamily="2" charset="2"/>
              <a:buNone/>
              <a:tabLst/>
              <a:defRPr/>
            </a:pPr>
            <a:r>
              <a:rPr kumimoji="1" lang="zh-CN" altLang="en-US" sz="2000" b="0" i="0" u="none" strike="noStrike" kern="0" cap="none" spc="0" normalizeH="0" baseline="0" noProof="0" dirty="0">
                <a:ln>
                  <a:noFill/>
                </a:ln>
                <a:solidFill>
                  <a:srgbClr val="000000"/>
                </a:solidFill>
                <a:effectLst/>
                <a:uLnTx/>
                <a:uFillTx/>
                <a:latin typeface="Tahoma"/>
                <a:ea typeface="SimSun" panose="02010600030101010101" pitchFamily="2" charset="-122"/>
              </a:rPr>
              <a:t>                         </a:t>
            </a:r>
            <a:r>
              <a:rPr kumimoji="1" lang="zh-CN" altLang="en-US" sz="2400" b="0" i="0" u="none" strike="noStrike" kern="0" cap="none" spc="0" normalizeH="0" baseline="0" noProof="0" dirty="0">
                <a:ln>
                  <a:noFill/>
                </a:ln>
                <a:solidFill>
                  <a:srgbClr val="000000"/>
                </a:solidFill>
                <a:effectLst/>
                <a:uLnTx/>
                <a:uFillTx/>
                <a:latin typeface="Tahoma"/>
                <a:ea typeface="SimSun" panose="02010600030101010101" pitchFamily="2" charset="-122"/>
              </a:rPr>
              <a:t>武汉大学国家网络安全学院</a:t>
            </a:r>
            <a:endParaRPr kumimoji="1" lang="en-US" altLang="zh-CN" sz="2400" b="0" i="0" u="none" strike="noStrike" kern="0" cap="none" spc="0" normalizeH="0" baseline="0" noProof="0" dirty="0">
              <a:ln>
                <a:noFill/>
              </a:ln>
              <a:solidFill>
                <a:srgbClr val="000000"/>
              </a:solidFill>
              <a:effectLst/>
              <a:uLnTx/>
              <a:uFillTx/>
              <a:latin typeface="Tahoma"/>
              <a:ea typeface="SimSun" panose="02010600030101010101" pitchFamily="2" charset="-122"/>
            </a:endParaRPr>
          </a:p>
          <a:p>
            <a:pPr marL="1600200" marR="0" lvl="3" indent="-228600" algn="r" defTabSz="914400" rtl="0" eaLnBrk="1" fontAlgn="base" latinLnBrk="0" hangingPunct="1">
              <a:lnSpc>
                <a:spcPct val="90000"/>
              </a:lnSpc>
              <a:spcBef>
                <a:spcPct val="20000"/>
              </a:spcBef>
              <a:spcAft>
                <a:spcPct val="0"/>
              </a:spcAft>
              <a:buClr>
                <a:srgbClr val="FFCF01"/>
              </a:buClr>
              <a:buSzPct val="55000"/>
              <a:buFont typeface="Wingdings" pitchFamily="2" charset="2"/>
              <a:buNone/>
              <a:tabLst/>
              <a:defRPr/>
            </a:pPr>
            <a:r>
              <a:rPr kumimoji="1" lang="zh-CN" altLang="en-US" sz="2400" b="0" i="0" u="none" strike="noStrike" kern="0" cap="none" spc="0" normalizeH="0" baseline="0" noProof="0" dirty="0" smtClean="0">
                <a:ln>
                  <a:noFill/>
                </a:ln>
                <a:solidFill>
                  <a:srgbClr val="000000"/>
                </a:solidFill>
                <a:effectLst/>
                <a:uLnTx/>
                <a:uFillTx/>
                <a:latin typeface="Tahoma"/>
                <a:ea typeface="SimSun" panose="02010600030101010101" pitchFamily="2" charset="-122"/>
              </a:rPr>
              <a:t>李雨晴</a:t>
            </a:r>
            <a:endParaRPr kumimoji="1" lang="en-US" altLang="zh-CN" sz="2400" b="0" i="0" u="none" strike="noStrike" kern="0" cap="none" spc="0" normalizeH="0" baseline="0" noProof="0" dirty="0">
              <a:ln>
                <a:noFill/>
              </a:ln>
              <a:solidFill>
                <a:srgbClr val="000000"/>
              </a:solidFill>
              <a:effectLst/>
              <a:uLnTx/>
              <a:uFillTx/>
              <a:latin typeface="Tahoma"/>
              <a:ea typeface="SimSun" panose="02010600030101010101" pitchFamily="2" charset="-122"/>
            </a:endParaRPr>
          </a:p>
        </p:txBody>
      </p:sp>
    </p:spTree>
    <p:extLst>
      <p:ext uri="{BB962C8B-B14F-4D97-AF65-F5344CB8AC3E}">
        <p14:creationId xmlns:p14="http://schemas.microsoft.com/office/powerpoint/2010/main" val="1526826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AE76D68D-FF6E-D640-A54C-F93C5CBD72FA}"/>
              </a:ext>
            </a:extLst>
          </p:cNvPr>
          <p:cNvSpPr>
            <a:spLocks noGrp="1"/>
          </p:cNvSpPr>
          <p:nvPr>
            <p:ph type="title"/>
          </p:nvPr>
        </p:nvSpPr>
        <p:spPr/>
        <p:txBody>
          <a:bodyPr/>
          <a:lstStyle/>
          <a:p>
            <a:pPr eaLnBrk="1" hangingPunct="1"/>
            <a:r>
              <a:rPr lang="zh-CN" altLang="en-US" dirty="0"/>
              <a:t>贪心基本概念</a:t>
            </a:r>
          </a:p>
        </p:txBody>
      </p:sp>
      <p:sp>
        <p:nvSpPr>
          <p:cNvPr id="27650" name="幻灯片编号占位符 3">
            <a:extLst>
              <a:ext uri="{FF2B5EF4-FFF2-40B4-BE49-F238E27FC236}">
                <a16:creationId xmlns:a16="http://schemas.microsoft.com/office/drawing/2014/main" id="{6E49206C-AC91-8F4F-84DD-77E01FFD901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135F43-8798-7E43-9D53-ED516F2D8F4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 name="Rectangle 3">
            <a:extLst>
              <a:ext uri="{FF2B5EF4-FFF2-40B4-BE49-F238E27FC236}">
                <a16:creationId xmlns:a16="http://schemas.microsoft.com/office/drawing/2014/main" id="{EC3EA6B9-7A7B-9942-886A-A2109D2D0FD9}"/>
              </a:ext>
            </a:extLst>
          </p:cNvPr>
          <p:cNvSpPr txBox="1">
            <a:spLocks noChangeArrowheads="1"/>
          </p:cNvSpPr>
          <p:nvPr/>
        </p:nvSpPr>
        <p:spPr bwMode="auto">
          <a:xfrm>
            <a:off x="669074" y="1962149"/>
            <a:ext cx="8408716" cy="147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r>
              <a:rPr lang="zh-CN" altLang="en-US" sz="2400" kern="0" dirty="0"/>
              <a:t>求解最优化问题的算法一般包括一系列的求解步骤，每一步骤中都要在许多选择中作一个决策，然后才能得到问题的一个解。 </a:t>
            </a:r>
          </a:p>
          <a:p>
            <a:pPr lvl="0"/>
            <a:r>
              <a:rPr lang="zh-CN" altLang="en-US" sz="2400" kern="0" dirty="0"/>
              <a:t>贪心</a:t>
            </a:r>
            <a:r>
              <a:rPr lang="zh-CN" altLang="en-US" sz="2400" kern="0" dirty="0" smtClean="0"/>
              <a:t>算法总是在</a:t>
            </a:r>
            <a:r>
              <a:rPr kumimoji="0" lang="zh-CN" altLang="en-US" sz="2400" dirty="0">
                <a:solidFill>
                  <a:srgbClr val="000000"/>
                </a:solidFill>
                <a:latin typeface="宋体"/>
              </a:rPr>
              <a:t>作出在当前看来最好的</a:t>
            </a:r>
            <a:r>
              <a:rPr kumimoji="0" lang="zh-CN" altLang="en-US" sz="2400" dirty="0" smtClean="0">
                <a:solidFill>
                  <a:srgbClr val="000000"/>
                </a:solidFill>
                <a:latin typeface="宋体"/>
              </a:rPr>
              <a:t>选择</a:t>
            </a:r>
            <a:r>
              <a:rPr lang="zh-CN" altLang="en-US" sz="2400" kern="0" dirty="0" smtClean="0"/>
              <a:t>，</a:t>
            </a:r>
            <a:r>
              <a:rPr kumimoji="0" lang="zh-CN" altLang="en-US" sz="2400" dirty="0">
                <a:solidFill>
                  <a:srgbClr val="000000"/>
                </a:solidFill>
                <a:latin typeface="宋体"/>
              </a:rPr>
              <a:t>并不从整体最优考虑，它所作出的选择只是在某种意义上的</a:t>
            </a:r>
            <a:r>
              <a:rPr kumimoji="0" lang="zh-CN" altLang="en-US" sz="2400" b="1" dirty="0">
                <a:solidFill>
                  <a:srgbClr val="C00000"/>
                </a:solidFill>
                <a:latin typeface="宋体"/>
              </a:rPr>
              <a:t>局部最优</a:t>
            </a:r>
            <a:r>
              <a:rPr kumimoji="0" lang="zh-CN" altLang="en-US" sz="2400" dirty="0">
                <a:solidFill>
                  <a:srgbClr val="000000"/>
                </a:solidFill>
                <a:latin typeface="宋体"/>
              </a:rPr>
              <a:t>选择。当然</a:t>
            </a:r>
            <a:r>
              <a:rPr kumimoji="0" lang="zh-CN" altLang="en-US" sz="2400" dirty="0" smtClean="0">
                <a:solidFill>
                  <a:srgbClr val="000000"/>
                </a:solidFill>
                <a:latin typeface="宋体"/>
              </a:rPr>
              <a:t>，</a:t>
            </a:r>
            <a:r>
              <a:rPr lang="zh-CN" altLang="en-US" sz="2400" kern="0" dirty="0" smtClean="0"/>
              <a:t>希望</a:t>
            </a:r>
            <a:r>
              <a:rPr lang="zh-CN" altLang="en-US" sz="2400" kern="0" dirty="0"/>
              <a:t>通过这一系列的局部最优决策，获得问题的全局最优</a:t>
            </a:r>
            <a:r>
              <a:rPr lang="zh-CN" altLang="en-US" sz="2400" kern="0" dirty="0" smtClean="0"/>
              <a:t>解</a:t>
            </a:r>
            <a:endParaRPr lang="en-US" altLang="zh-CN" sz="2400" kern="0" dirty="0" smtClean="0"/>
          </a:p>
          <a:p>
            <a:r>
              <a:rPr kumimoji="0" lang="zh-CN" altLang="en-US" sz="2400" dirty="0">
                <a:solidFill>
                  <a:srgbClr val="000000"/>
                </a:solidFill>
                <a:latin typeface="宋体"/>
              </a:rPr>
              <a:t>虽然贪心算法不能对所有问题都得到整体最优解，但对许多问题它能产生整体最优解。如单源最短路经问题，最小生成树问题等。在一些情况下，即使贪心算法不能得到整体最优解，其最终结果却是最优解的很好</a:t>
            </a:r>
            <a:r>
              <a:rPr kumimoji="0" lang="zh-CN" altLang="en-US" sz="2400" dirty="0" smtClean="0">
                <a:solidFill>
                  <a:srgbClr val="000000"/>
                </a:solidFill>
                <a:latin typeface="宋体"/>
              </a:rPr>
              <a:t>近似</a:t>
            </a:r>
            <a:endParaRPr kumimoji="0" lang="en-US" altLang="zh-CN" sz="2400" dirty="0">
              <a:solidFill>
                <a:srgbClr val="000000"/>
              </a:solidFill>
              <a:latin typeface="宋体"/>
            </a:endParaRPr>
          </a:p>
          <a:p>
            <a:r>
              <a:rPr kumimoji="0" lang="zh-CN" altLang="en-US" sz="2400" dirty="0">
                <a:solidFill>
                  <a:srgbClr val="000000"/>
                </a:solidFill>
                <a:latin typeface="宋体"/>
              </a:rPr>
              <a:t>日常</a:t>
            </a:r>
            <a:r>
              <a:rPr kumimoji="0" lang="zh-CN" altLang="en-US" sz="2400" dirty="0" smtClean="0">
                <a:solidFill>
                  <a:srgbClr val="000000"/>
                </a:solidFill>
                <a:latin typeface="宋体"/>
              </a:rPr>
              <a:t>例子：打牌、股票投资、选择</a:t>
            </a:r>
            <a:r>
              <a:rPr kumimoji="0" lang="zh-CN" altLang="en-US" sz="2400" dirty="0">
                <a:solidFill>
                  <a:srgbClr val="000000"/>
                </a:solidFill>
                <a:latin typeface="宋体"/>
              </a:rPr>
              <a:t>一所大学读书等 </a:t>
            </a:r>
          </a:p>
          <a:p>
            <a:endParaRPr kumimoji="0" lang="zh-CN" altLang="en-US" sz="2400" dirty="0">
              <a:solidFill>
                <a:srgbClr val="000000"/>
              </a:solidFill>
              <a:latin typeface="宋体"/>
            </a:endParaRPr>
          </a:p>
        </p:txBody>
      </p:sp>
    </p:spTree>
    <p:extLst>
      <p:ext uri="{BB962C8B-B14F-4D97-AF65-F5344CB8AC3E}">
        <p14:creationId xmlns:p14="http://schemas.microsoft.com/office/powerpoint/2010/main" val="410086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pPr eaLnBrk="1" hangingPunct="1"/>
            <a:r>
              <a:rPr kumimoji="0" lang="zh-CN" altLang="en-US" b="1" dirty="0" smtClean="0"/>
              <a:t>最优二叉搜索树</a:t>
            </a:r>
            <a:endParaRPr lang="zh-CN" altLang="en-US" dirty="0" smtClean="0"/>
          </a:p>
        </p:txBody>
      </p:sp>
      <p:sp>
        <p:nvSpPr>
          <p:cNvPr id="93186" name="内容占位符 2"/>
          <p:cNvSpPr>
            <a:spLocks noGrp="1" noChangeArrowheads="1"/>
          </p:cNvSpPr>
          <p:nvPr>
            <p:ph idx="1"/>
          </p:nvPr>
        </p:nvSpPr>
        <p:spPr>
          <a:xfrm>
            <a:off x="646550" y="1915819"/>
            <a:ext cx="8497449" cy="1036834"/>
          </a:xfrm>
        </p:spPr>
        <p:txBody>
          <a:bodyPr/>
          <a:lstStyle/>
          <a:p>
            <a:pPr eaLnBrk="1" hangingPunct="1"/>
            <a:r>
              <a:rPr lang="zh-CN" altLang="en-US" sz="2800" dirty="0" smtClean="0"/>
              <a:t>如何构建一棵二叉搜索树，使得期望搜索代价最少</a:t>
            </a:r>
            <a:endParaRPr lang="en-US" altLang="zh-CN" sz="2800" dirty="0" smtClean="0"/>
          </a:p>
          <a:p>
            <a:pPr lvl="1" eaLnBrk="1" hangingPunct="1">
              <a:buClr>
                <a:srgbClr val="FF0000"/>
              </a:buClr>
            </a:pPr>
            <a:r>
              <a:rPr kumimoji="0" lang="zh-CN" altLang="en-US" sz="2400" dirty="0" smtClean="0">
                <a:solidFill>
                  <a:srgbClr val="000000"/>
                </a:solidFill>
                <a:latin typeface="Times New Roman"/>
                <a:ea typeface="宋体" panose="02010600030101010101" pitchFamily="2" charset="-122"/>
              </a:rPr>
              <a:t>给定</a:t>
            </a:r>
            <a:r>
              <a:rPr kumimoji="0" lang="zh-CN" altLang="en-US" sz="2400" dirty="0">
                <a:solidFill>
                  <a:srgbClr val="000000"/>
                </a:solidFill>
                <a:latin typeface="Times New Roman"/>
                <a:ea typeface="宋体" panose="02010600030101010101" pitchFamily="2" charset="-122"/>
              </a:rPr>
              <a:t>序列 </a:t>
            </a:r>
            <a:r>
              <a:rPr kumimoji="0" lang="en-US" altLang="zh-CN" sz="2400" i="1" dirty="0">
                <a:solidFill>
                  <a:srgbClr val="000000"/>
                </a:solidFill>
                <a:latin typeface="Times New Roman"/>
                <a:ea typeface="宋体" panose="02010600030101010101" pitchFamily="2" charset="-122"/>
              </a:rPr>
              <a:t>K </a:t>
            </a:r>
            <a:r>
              <a:rPr kumimoji="0" lang="en-US" altLang="zh-CN" sz="2400" dirty="0">
                <a:solidFill>
                  <a:srgbClr val="000000"/>
                </a:solidFill>
                <a:latin typeface="Times New Roman"/>
                <a:ea typeface="宋体" panose="02010600030101010101" pitchFamily="2" charset="-122"/>
              </a:rPr>
              <a:t>= &lt;</a:t>
            </a:r>
            <a:r>
              <a:rPr kumimoji="0" lang="en-US" altLang="zh-CN" sz="2400" i="1" dirty="0">
                <a:solidFill>
                  <a:srgbClr val="000000"/>
                </a:solidFill>
                <a:latin typeface="Times New Roman"/>
                <a:ea typeface="宋体" panose="02010600030101010101" pitchFamily="2" charset="-122"/>
              </a:rPr>
              <a:t>k</a:t>
            </a:r>
            <a:r>
              <a:rPr kumimoji="0" lang="en-US" altLang="zh-CN" sz="2400" i="1" baseline="-25000" dirty="0">
                <a:solidFill>
                  <a:srgbClr val="000000"/>
                </a:solidFill>
                <a:latin typeface="Times New Roman"/>
                <a:ea typeface="宋体" panose="02010600030101010101" pitchFamily="2" charset="-122"/>
              </a:rPr>
              <a:t>1</a:t>
            </a:r>
            <a:r>
              <a:rPr kumimoji="0" lang="en-US" altLang="zh-CN" sz="2400" dirty="0">
                <a:solidFill>
                  <a:srgbClr val="000000"/>
                </a:solidFill>
                <a:latin typeface="Times New Roman"/>
                <a:ea typeface="宋体" panose="02010600030101010101" pitchFamily="2" charset="-122"/>
              </a:rPr>
              <a:t>, </a:t>
            </a:r>
            <a:r>
              <a:rPr kumimoji="0" lang="en-US" altLang="zh-CN" sz="2400" i="1" dirty="0">
                <a:solidFill>
                  <a:srgbClr val="000000"/>
                </a:solidFill>
                <a:latin typeface="Times New Roman"/>
                <a:ea typeface="宋体" panose="02010600030101010101" pitchFamily="2" charset="-122"/>
              </a:rPr>
              <a:t>k</a:t>
            </a:r>
            <a:r>
              <a:rPr kumimoji="0" lang="en-US" altLang="zh-CN" sz="2400" baseline="-25000" dirty="0">
                <a:solidFill>
                  <a:srgbClr val="000000"/>
                </a:solidFill>
                <a:latin typeface="Times New Roman"/>
                <a:ea typeface="宋体" panose="02010600030101010101" pitchFamily="2" charset="-122"/>
              </a:rPr>
              <a:t>2</a:t>
            </a:r>
            <a:r>
              <a:rPr kumimoji="0" lang="en-US" altLang="zh-CN" sz="2400" dirty="0">
                <a:solidFill>
                  <a:srgbClr val="000000"/>
                </a:solidFill>
                <a:latin typeface="Times New Roman"/>
                <a:ea typeface="宋体" panose="02010600030101010101" pitchFamily="2" charset="-122"/>
              </a:rPr>
              <a:t>, ..., </a:t>
            </a:r>
            <a:r>
              <a:rPr kumimoji="0" lang="en-US" altLang="zh-CN" sz="2400" i="1" dirty="0" err="1">
                <a:solidFill>
                  <a:srgbClr val="000000"/>
                </a:solidFill>
                <a:latin typeface="Times New Roman"/>
                <a:ea typeface="宋体" panose="02010600030101010101" pitchFamily="2" charset="-122"/>
              </a:rPr>
              <a:t>k</a:t>
            </a:r>
            <a:r>
              <a:rPr kumimoji="0" lang="en-US" altLang="zh-CN" sz="2400" i="1" baseline="-25000" dirty="0" err="1">
                <a:solidFill>
                  <a:srgbClr val="000000"/>
                </a:solidFill>
                <a:latin typeface="Times New Roman"/>
                <a:ea typeface="宋体" panose="02010600030101010101" pitchFamily="2" charset="-122"/>
              </a:rPr>
              <a:t>n</a:t>
            </a:r>
            <a:r>
              <a:rPr kumimoji="0" lang="en-US" altLang="zh-CN" sz="2400" dirty="0">
                <a:solidFill>
                  <a:srgbClr val="000000"/>
                </a:solidFill>
                <a:latin typeface="Times New Roman"/>
                <a:ea typeface="宋体" panose="02010600030101010101" pitchFamily="2" charset="-122"/>
              </a:rPr>
              <a:t> &gt;</a:t>
            </a:r>
            <a:r>
              <a:rPr kumimoji="0" lang="zh-CN" altLang="en-US" sz="2400" dirty="0">
                <a:solidFill>
                  <a:srgbClr val="000000"/>
                </a:solidFill>
                <a:latin typeface="Times New Roman"/>
                <a:ea typeface="宋体" panose="02010600030101010101" pitchFamily="2" charset="-122"/>
              </a:rPr>
              <a:t>，其中</a:t>
            </a:r>
            <a:r>
              <a:rPr kumimoji="0" lang="en-US" altLang="zh-CN" sz="2400" dirty="0">
                <a:solidFill>
                  <a:srgbClr val="000000"/>
                </a:solidFill>
                <a:latin typeface="Times New Roman"/>
                <a:ea typeface="宋体" panose="02010600030101010101" pitchFamily="2" charset="-122"/>
              </a:rPr>
              <a:t>n</a:t>
            </a:r>
            <a:r>
              <a:rPr kumimoji="0" lang="zh-CN" altLang="en-US" sz="2400" dirty="0">
                <a:solidFill>
                  <a:srgbClr val="000000"/>
                </a:solidFill>
                <a:latin typeface="Times New Roman"/>
                <a:ea typeface="宋体" panose="02010600030101010101" pitchFamily="2" charset="-122"/>
              </a:rPr>
              <a:t>个关键字互不相同，且都已排好序 </a:t>
            </a:r>
            <a:r>
              <a:rPr kumimoji="0" lang="en-US" altLang="zh-CN" sz="2400" dirty="0">
                <a:solidFill>
                  <a:srgbClr val="000000"/>
                </a:solidFill>
                <a:latin typeface="Times New Roman"/>
                <a:ea typeface="宋体" panose="02010600030101010101" pitchFamily="2" charset="-122"/>
              </a:rPr>
              <a:t>(</a:t>
            </a:r>
            <a:r>
              <a:rPr kumimoji="0" lang="en-US" altLang="zh-CN" sz="2400" i="1" dirty="0">
                <a:solidFill>
                  <a:srgbClr val="000000"/>
                </a:solidFill>
                <a:latin typeface="Times New Roman"/>
                <a:ea typeface="宋体" panose="02010600030101010101" pitchFamily="2" charset="-122"/>
              </a:rPr>
              <a:t>k</a:t>
            </a:r>
            <a:r>
              <a:rPr kumimoji="0" lang="en-US" altLang="zh-CN" sz="2400" i="1" baseline="-25000" dirty="0">
                <a:solidFill>
                  <a:srgbClr val="000000"/>
                </a:solidFill>
                <a:latin typeface="Times New Roman"/>
                <a:ea typeface="宋体" panose="02010600030101010101" pitchFamily="2" charset="-122"/>
              </a:rPr>
              <a:t>1</a:t>
            </a:r>
            <a:r>
              <a:rPr kumimoji="0" lang="en-US" altLang="zh-CN" sz="2400" dirty="0">
                <a:solidFill>
                  <a:srgbClr val="000000"/>
                </a:solidFill>
                <a:latin typeface="Times New Roman"/>
                <a:ea typeface="宋体" panose="02010600030101010101" pitchFamily="2" charset="-122"/>
              </a:rPr>
              <a:t> &lt; </a:t>
            </a:r>
            <a:r>
              <a:rPr kumimoji="0" lang="en-US" altLang="zh-CN" sz="2400" i="1" dirty="0">
                <a:solidFill>
                  <a:srgbClr val="000000"/>
                </a:solidFill>
                <a:latin typeface="Times New Roman"/>
                <a:ea typeface="宋体" panose="02010600030101010101" pitchFamily="2" charset="-122"/>
              </a:rPr>
              <a:t>k</a:t>
            </a:r>
            <a:r>
              <a:rPr kumimoji="0" lang="en-US" altLang="zh-CN" sz="2400" baseline="-25000" dirty="0">
                <a:solidFill>
                  <a:srgbClr val="000000"/>
                </a:solidFill>
                <a:latin typeface="Times New Roman"/>
                <a:ea typeface="宋体" panose="02010600030101010101" pitchFamily="2" charset="-122"/>
              </a:rPr>
              <a:t>2</a:t>
            </a:r>
            <a:r>
              <a:rPr kumimoji="0" lang="en-US" altLang="zh-CN" sz="2400" dirty="0">
                <a:solidFill>
                  <a:srgbClr val="000000"/>
                </a:solidFill>
                <a:latin typeface="Times New Roman"/>
                <a:ea typeface="宋体" panose="02010600030101010101" pitchFamily="2" charset="-122"/>
              </a:rPr>
              <a:t>  ··· &lt; </a:t>
            </a:r>
            <a:r>
              <a:rPr kumimoji="0" lang="en-US" altLang="zh-CN" sz="2400" i="1" dirty="0" err="1">
                <a:solidFill>
                  <a:srgbClr val="000000"/>
                </a:solidFill>
                <a:latin typeface="Times New Roman"/>
                <a:ea typeface="宋体" panose="02010600030101010101" pitchFamily="2" charset="-122"/>
              </a:rPr>
              <a:t>k</a:t>
            </a:r>
            <a:r>
              <a:rPr kumimoji="0" lang="en-US" altLang="zh-CN" sz="2400" i="1" baseline="-25000" dirty="0" err="1">
                <a:solidFill>
                  <a:srgbClr val="000000"/>
                </a:solidFill>
                <a:latin typeface="Times New Roman"/>
                <a:ea typeface="宋体" panose="02010600030101010101" pitchFamily="2" charset="-122"/>
              </a:rPr>
              <a:t>n</a:t>
            </a:r>
            <a:r>
              <a:rPr kumimoji="0" lang="en-US" altLang="zh-CN" sz="2400" dirty="0">
                <a:solidFill>
                  <a:srgbClr val="000000"/>
                </a:solidFill>
                <a:latin typeface="Times New Roman"/>
                <a:ea typeface="宋体" panose="02010600030101010101" pitchFamily="2" charset="-122"/>
              </a:rPr>
              <a:t>), </a:t>
            </a:r>
            <a:r>
              <a:rPr kumimoji="0" lang="zh-CN" altLang="en-US" sz="2400" dirty="0">
                <a:solidFill>
                  <a:srgbClr val="000000"/>
                </a:solidFill>
                <a:latin typeface="Times New Roman"/>
                <a:ea typeface="宋体" panose="02010600030101010101" pitchFamily="2" charset="-122"/>
              </a:rPr>
              <a:t>并且有 </a:t>
            </a:r>
            <a:r>
              <a:rPr kumimoji="0" lang="en-US" altLang="zh-CN" sz="2400" i="1" dirty="0">
                <a:solidFill>
                  <a:srgbClr val="000000"/>
                </a:solidFill>
                <a:latin typeface="Times New Roman"/>
                <a:ea typeface="宋体" panose="02010600030101010101" pitchFamily="2" charset="-122"/>
              </a:rPr>
              <a:t>n </a:t>
            </a:r>
            <a:r>
              <a:rPr kumimoji="0" lang="en-US" altLang="zh-CN" sz="2400" dirty="0">
                <a:solidFill>
                  <a:srgbClr val="000000"/>
                </a:solidFill>
                <a:latin typeface="Times New Roman"/>
                <a:ea typeface="宋体" panose="02010600030101010101" pitchFamily="2" charset="-122"/>
              </a:rPr>
              <a:t>+ 1 </a:t>
            </a:r>
            <a:r>
              <a:rPr kumimoji="0" lang="zh-CN" altLang="en-US" sz="2400" dirty="0">
                <a:solidFill>
                  <a:srgbClr val="000000"/>
                </a:solidFill>
                <a:latin typeface="Times New Roman"/>
                <a:ea typeface="宋体" panose="02010600030101010101" pitchFamily="2" charset="-122"/>
              </a:rPr>
              <a:t>个</a:t>
            </a:r>
            <a:r>
              <a:rPr kumimoji="0" lang="en-US" altLang="zh-CN" sz="2400" dirty="0">
                <a:solidFill>
                  <a:srgbClr val="000000"/>
                </a:solidFill>
                <a:latin typeface="Times New Roman"/>
                <a:ea typeface="宋体" panose="02010600030101010101" pitchFamily="2" charset="-122"/>
              </a:rPr>
              <a:t>“</a:t>
            </a:r>
            <a:r>
              <a:rPr kumimoji="0" lang="zh-CN" altLang="en-US" sz="2400" dirty="0">
                <a:solidFill>
                  <a:srgbClr val="000000"/>
                </a:solidFill>
                <a:latin typeface="Times New Roman"/>
                <a:ea typeface="宋体" panose="02010600030101010101" pitchFamily="2" charset="-122"/>
              </a:rPr>
              <a:t>虚拟</a:t>
            </a:r>
            <a:r>
              <a:rPr kumimoji="0" lang="zh-CN" altLang="en-US" sz="2400" dirty="0" smtClean="0">
                <a:solidFill>
                  <a:srgbClr val="000000"/>
                </a:solidFill>
                <a:latin typeface="Times New Roman"/>
                <a:ea typeface="宋体" panose="02010600030101010101" pitchFamily="2" charset="-122"/>
              </a:rPr>
              <a:t>” 关键字 </a:t>
            </a:r>
            <a:r>
              <a:rPr kumimoji="0" lang="en-US" altLang="zh-CN" sz="2400" i="1" dirty="0">
                <a:solidFill>
                  <a:srgbClr val="000000"/>
                </a:solidFill>
                <a:latin typeface="Times New Roman"/>
                <a:ea typeface="宋体" panose="02010600030101010101" pitchFamily="2" charset="-122"/>
              </a:rPr>
              <a:t>d</a:t>
            </a:r>
            <a:r>
              <a:rPr kumimoji="0" lang="en-US" altLang="zh-CN" sz="2400" baseline="-25000" dirty="0">
                <a:solidFill>
                  <a:srgbClr val="000000"/>
                </a:solidFill>
                <a:latin typeface="Times New Roman"/>
                <a:ea typeface="宋体" panose="02010600030101010101" pitchFamily="2" charset="-122"/>
              </a:rPr>
              <a:t>0</a:t>
            </a:r>
            <a:r>
              <a:rPr kumimoji="0" lang="en-US" altLang="zh-CN" sz="2400" dirty="0">
                <a:solidFill>
                  <a:srgbClr val="000000"/>
                </a:solidFill>
                <a:latin typeface="Times New Roman"/>
                <a:ea typeface="宋体" panose="02010600030101010101" pitchFamily="2" charset="-122"/>
              </a:rPr>
              <a:t>, </a:t>
            </a:r>
            <a:r>
              <a:rPr kumimoji="0" lang="en-US" altLang="zh-CN" sz="2400" i="1" dirty="0">
                <a:solidFill>
                  <a:srgbClr val="000000"/>
                </a:solidFill>
                <a:latin typeface="Times New Roman"/>
                <a:ea typeface="宋体" panose="02010600030101010101" pitchFamily="2" charset="-122"/>
              </a:rPr>
              <a:t>d</a:t>
            </a:r>
            <a:r>
              <a:rPr kumimoji="0" lang="en-US" altLang="zh-CN" sz="2400" baseline="-25000" dirty="0">
                <a:solidFill>
                  <a:srgbClr val="000000"/>
                </a:solidFill>
                <a:latin typeface="Times New Roman"/>
                <a:ea typeface="宋体" panose="02010600030101010101" pitchFamily="2" charset="-122"/>
              </a:rPr>
              <a:t>1</a:t>
            </a:r>
            <a:r>
              <a:rPr kumimoji="0" lang="en-US" altLang="zh-CN" sz="2400" dirty="0">
                <a:solidFill>
                  <a:srgbClr val="000000"/>
                </a:solidFill>
                <a:latin typeface="Times New Roman"/>
                <a:ea typeface="宋体" panose="02010600030101010101" pitchFamily="2" charset="-122"/>
              </a:rPr>
              <a:t>, </a:t>
            </a:r>
            <a:r>
              <a:rPr kumimoji="0" lang="en-US" altLang="zh-CN" sz="2400" i="1" dirty="0">
                <a:solidFill>
                  <a:srgbClr val="000000"/>
                </a:solidFill>
                <a:latin typeface="Times New Roman"/>
                <a:ea typeface="宋体" panose="02010600030101010101" pitchFamily="2" charset="-122"/>
              </a:rPr>
              <a:t>d</a:t>
            </a:r>
            <a:r>
              <a:rPr kumimoji="0" lang="en-US" altLang="zh-CN" sz="2400" baseline="-25000" dirty="0">
                <a:solidFill>
                  <a:srgbClr val="000000"/>
                </a:solidFill>
                <a:latin typeface="Times New Roman"/>
                <a:ea typeface="宋体" panose="02010600030101010101" pitchFamily="2" charset="-122"/>
              </a:rPr>
              <a:t>2</a:t>
            </a:r>
            <a:r>
              <a:rPr kumimoji="0" lang="en-US" altLang="zh-CN" sz="2400" dirty="0">
                <a:solidFill>
                  <a:srgbClr val="000000"/>
                </a:solidFill>
                <a:latin typeface="Times New Roman"/>
                <a:ea typeface="宋体" panose="02010600030101010101" pitchFamily="2" charset="-122"/>
              </a:rPr>
              <a:t>, ..., </a:t>
            </a:r>
            <a:r>
              <a:rPr kumimoji="0" lang="en-US" altLang="zh-CN" sz="2400" i="1" dirty="0" err="1">
                <a:solidFill>
                  <a:srgbClr val="000000"/>
                </a:solidFill>
                <a:latin typeface="Times New Roman"/>
                <a:ea typeface="宋体" panose="02010600030101010101" pitchFamily="2" charset="-122"/>
              </a:rPr>
              <a:t>d</a:t>
            </a:r>
            <a:r>
              <a:rPr kumimoji="0" lang="en-US" altLang="zh-CN" sz="2400" i="1" baseline="-25000" dirty="0" err="1">
                <a:solidFill>
                  <a:srgbClr val="000000"/>
                </a:solidFill>
                <a:latin typeface="Times New Roman"/>
                <a:ea typeface="宋体" panose="02010600030101010101" pitchFamily="2" charset="-122"/>
              </a:rPr>
              <a:t>n</a:t>
            </a:r>
            <a:r>
              <a:rPr kumimoji="0" lang="en-US" altLang="zh-CN" sz="2400" dirty="0">
                <a:solidFill>
                  <a:srgbClr val="000000"/>
                </a:solidFill>
                <a:latin typeface="Times New Roman"/>
                <a:ea typeface="宋体" panose="02010600030101010101" pitchFamily="2" charset="-122"/>
              </a:rPr>
              <a:t> </a:t>
            </a:r>
            <a:r>
              <a:rPr kumimoji="0" lang="en-US" altLang="zh-CN" sz="2400" dirty="0" smtClean="0">
                <a:solidFill>
                  <a:srgbClr val="000000"/>
                </a:solidFill>
                <a:latin typeface="Times New Roman"/>
                <a:ea typeface="宋体" panose="02010600030101010101" pitchFamily="2" charset="-122"/>
              </a:rPr>
              <a:t>,</a:t>
            </a:r>
            <a:r>
              <a:rPr kumimoji="0" lang="zh-CN" altLang="en-US" sz="2400" dirty="0" smtClean="0">
                <a:solidFill>
                  <a:srgbClr val="000000"/>
                </a:solidFill>
                <a:latin typeface="Times New Roman"/>
                <a:ea typeface="宋体" panose="02010600030101010101" pitchFamily="2" charset="-122"/>
              </a:rPr>
              <a:t>其中</a:t>
            </a:r>
            <a:r>
              <a:rPr kumimoji="0" lang="en-US" altLang="zh-CN" sz="2400" i="1" dirty="0" smtClean="0">
                <a:solidFill>
                  <a:srgbClr val="000000"/>
                </a:solidFill>
                <a:latin typeface="Times New Roman"/>
                <a:ea typeface="宋体" panose="02010600030101010101" pitchFamily="2" charset="-122"/>
              </a:rPr>
              <a:t>d</a:t>
            </a:r>
            <a:r>
              <a:rPr kumimoji="0" lang="en-US" altLang="zh-CN" sz="2400" i="1" baseline="-25000" dirty="0" smtClean="0">
                <a:solidFill>
                  <a:srgbClr val="000000"/>
                </a:solidFill>
                <a:latin typeface="Times New Roman"/>
                <a:ea typeface="宋体" panose="02010600030101010101" pitchFamily="2" charset="-122"/>
              </a:rPr>
              <a:t>i</a:t>
            </a:r>
            <a:r>
              <a:rPr kumimoji="0" lang="zh-CN" altLang="en-US" sz="2400" dirty="0" smtClean="0">
                <a:solidFill>
                  <a:srgbClr val="000000"/>
                </a:solidFill>
                <a:latin typeface="Times New Roman"/>
                <a:ea typeface="宋体" panose="02010600030101010101" pitchFamily="2" charset="-122"/>
              </a:rPr>
              <a:t>表示所有在</a:t>
            </a:r>
            <a:r>
              <a:rPr kumimoji="0" lang="en-US" altLang="zh-CN" sz="2400" i="1" dirty="0" err="1" smtClean="0">
                <a:solidFill>
                  <a:srgbClr val="000000"/>
                </a:solidFill>
                <a:latin typeface="Times New Roman"/>
                <a:ea typeface="宋体" panose="02010600030101010101" pitchFamily="2" charset="-122"/>
              </a:rPr>
              <a:t>k</a:t>
            </a:r>
            <a:r>
              <a:rPr kumimoji="0" lang="en-US" altLang="zh-CN" sz="2400" i="1" baseline="-25000" dirty="0" err="1" smtClean="0">
                <a:solidFill>
                  <a:srgbClr val="000000"/>
                </a:solidFill>
                <a:latin typeface="Times New Roman"/>
                <a:ea typeface="宋体" panose="02010600030101010101" pitchFamily="2" charset="-122"/>
              </a:rPr>
              <a:t>i</a:t>
            </a:r>
            <a:r>
              <a:rPr kumimoji="0" lang="en-US" altLang="zh-CN" sz="2400" baseline="-25000" dirty="0" smtClean="0">
                <a:solidFill>
                  <a:srgbClr val="000000"/>
                </a:solidFill>
                <a:latin typeface="Times New Roman"/>
                <a:ea typeface="宋体" panose="02010600030101010101" pitchFamily="2" charset="-122"/>
              </a:rPr>
              <a:t> </a:t>
            </a:r>
            <a:r>
              <a:rPr kumimoji="0" lang="zh-CN" altLang="en-US" sz="2400" dirty="0" smtClean="0">
                <a:solidFill>
                  <a:srgbClr val="000000"/>
                </a:solidFill>
                <a:latin typeface="Times New Roman"/>
                <a:ea typeface="宋体" panose="02010600030101010101" pitchFamily="2" charset="-122"/>
              </a:rPr>
              <a:t>和</a:t>
            </a:r>
            <a:r>
              <a:rPr kumimoji="0" lang="en-US" altLang="zh-CN" sz="2400" i="1" dirty="0" smtClean="0">
                <a:solidFill>
                  <a:srgbClr val="000000"/>
                </a:solidFill>
                <a:latin typeface="Times New Roman"/>
                <a:ea typeface="宋体" panose="02010600030101010101" pitchFamily="2" charset="-122"/>
              </a:rPr>
              <a:t>k</a:t>
            </a:r>
            <a:r>
              <a:rPr kumimoji="0" lang="en-US" altLang="zh-CN" sz="2400" i="1" baseline="-25000" dirty="0" smtClean="0">
                <a:solidFill>
                  <a:srgbClr val="000000"/>
                </a:solidFill>
                <a:latin typeface="Times New Roman"/>
                <a:ea typeface="宋体" panose="02010600030101010101" pitchFamily="2" charset="-122"/>
              </a:rPr>
              <a:t>i</a:t>
            </a:r>
            <a:r>
              <a:rPr kumimoji="0" lang="en-US" altLang="zh-CN" sz="2400" baseline="-25000" dirty="0" smtClean="0">
                <a:solidFill>
                  <a:srgbClr val="000000"/>
                </a:solidFill>
                <a:latin typeface="Times New Roman"/>
                <a:ea typeface="宋体" panose="02010600030101010101" pitchFamily="2" charset="-122"/>
              </a:rPr>
              <a:t>+1</a:t>
            </a:r>
            <a:r>
              <a:rPr kumimoji="0" lang="zh-CN" altLang="en-US" sz="2400" dirty="0">
                <a:solidFill>
                  <a:srgbClr val="000000"/>
                </a:solidFill>
                <a:latin typeface="Times New Roman"/>
                <a:ea typeface="宋体" panose="02010600030101010101" pitchFamily="2" charset="-122"/>
              </a:rPr>
              <a:t>之间</a:t>
            </a:r>
            <a:r>
              <a:rPr kumimoji="0" lang="zh-CN" altLang="en-US" sz="2400" dirty="0" smtClean="0">
                <a:solidFill>
                  <a:srgbClr val="000000"/>
                </a:solidFill>
                <a:latin typeface="Times New Roman"/>
                <a:ea typeface="宋体" panose="02010600030101010101" pitchFamily="2" charset="-122"/>
              </a:rPr>
              <a:t>的值</a:t>
            </a:r>
            <a:endParaRPr kumimoji="0" lang="en-US" altLang="zh-CN" sz="2400" dirty="0">
              <a:solidFill>
                <a:srgbClr val="000000"/>
              </a:solidFill>
              <a:latin typeface="Times New Roman"/>
              <a:ea typeface="宋体" panose="02010600030101010101" pitchFamily="2" charset="-122"/>
            </a:endParaRPr>
          </a:p>
          <a:p>
            <a:pPr lvl="1" eaLnBrk="1" hangingPunct="1">
              <a:buClr>
                <a:srgbClr val="FF0000"/>
              </a:buClr>
            </a:pPr>
            <a:r>
              <a:rPr kumimoji="0" lang="zh-CN" altLang="en-US" sz="2400" dirty="0" smtClean="0">
                <a:solidFill>
                  <a:srgbClr val="000000"/>
                </a:solidFill>
                <a:latin typeface="Times New Roman"/>
                <a:ea typeface="宋体" panose="02010600030101010101" pitchFamily="2" charset="-122"/>
              </a:rPr>
              <a:t>从</a:t>
            </a:r>
            <a:r>
              <a:rPr kumimoji="0" lang="zh-CN" altLang="en-US" sz="2400" dirty="0">
                <a:solidFill>
                  <a:srgbClr val="000000"/>
                </a:solidFill>
                <a:latin typeface="Times New Roman"/>
                <a:ea typeface="宋体" panose="02010600030101010101" pitchFamily="2" charset="-122"/>
              </a:rPr>
              <a:t>这些关键字中建立一棵二叉搜索树。对于每个关键字 </a:t>
            </a:r>
            <a:r>
              <a:rPr kumimoji="0" lang="en-US" altLang="zh-CN" sz="2400" i="1" dirty="0" err="1">
                <a:solidFill>
                  <a:srgbClr val="000000"/>
                </a:solidFill>
                <a:latin typeface="Times New Roman"/>
                <a:ea typeface="宋体" panose="02010600030101010101" pitchFamily="2" charset="-122"/>
              </a:rPr>
              <a:t>k</a:t>
            </a:r>
            <a:r>
              <a:rPr kumimoji="0" lang="en-US" altLang="zh-CN" sz="2400" i="1" baseline="-25000" dirty="0" err="1">
                <a:solidFill>
                  <a:srgbClr val="000000"/>
                </a:solidFill>
                <a:latin typeface="Times New Roman"/>
                <a:ea typeface="宋体" panose="02010600030101010101" pitchFamily="2" charset="-122"/>
              </a:rPr>
              <a:t>i</a:t>
            </a:r>
            <a:r>
              <a:rPr kumimoji="0" lang="en-US" altLang="zh-CN" sz="2400" dirty="0">
                <a:solidFill>
                  <a:srgbClr val="000000"/>
                </a:solidFill>
                <a:latin typeface="Times New Roman"/>
                <a:ea typeface="宋体" panose="02010600030101010101" pitchFamily="2" charset="-122"/>
              </a:rPr>
              <a:t>, </a:t>
            </a:r>
            <a:r>
              <a:rPr kumimoji="0" lang="zh-CN" altLang="en-US" sz="2400" dirty="0" smtClean="0">
                <a:solidFill>
                  <a:srgbClr val="000000"/>
                </a:solidFill>
                <a:latin typeface="Times New Roman"/>
                <a:ea typeface="宋体" panose="02010600030101010101" pitchFamily="2" charset="-122"/>
              </a:rPr>
              <a:t>搜索概率</a:t>
            </a:r>
            <a:r>
              <a:rPr kumimoji="0" lang="zh-CN" altLang="en-US" sz="2400" dirty="0">
                <a:solidFill>
                  <a:srgbClr val="000000"/>
                </a:solidFill>
                <a:latin typeface="Times New Roman"/>
                <a:ea typeface="宋体" panose="02010600030101010101" pitchFamily="2" charset="-122"/>
              </a:rPr>
              <a:t>为 </a:t>
            </a:r>
            <a:r>
              <a:rPr kumimoji="0" lang="en-US" altLang="zh-CN" sz="2400" i="1" dirty="0">
                <a:solidFill>
                  <a:srgbClr val="000000"/>
                </a:solidFill>
                <a:latin typeface="Times New Roman"/>
                <a:ea typeface="宋体" panose="02010600030101010101" pitchFamily="2" charset="-122"/>
              </a:rPr>
              <a:t>p</a:t>
            </a:r>
            <a:r>
              <a:rPr kumimoji="0" lang="en-US" altLang="zh-CN" sz="2400" i="1" baseline="-25000" dirty="0">
                <a:solidFill>
                  <a:srgbClr val="000000"/>
                </a:solidFill>
                <a:latin typeface="Times New Roman"/>
                <a:ea typeface="宋体" panose="02010600030101010101" pitchFamily="2" charset="-122"/>
              </a:rPr>
              <a:t>i</a:t>
            </a:r>
            <a:r>
              <a:rPr kumimoji="0" lang="en-US" altLang="zh-CN" sz="2400" i="1" dirty="0">
                <a:solidFill>
                  <a:srgbClr val="000000"/>
                </a:solidFill>
                <a:latin typeface="Times New Roman"/>
                <a:ea typeface="宋体" panose="02010600030101010101" pitchFamily="2" charset="-122"/>
              </a:rPr>
              <a:t> </a:t>
            </a:r>
            <a:r>
              <a:rPr kumimoji="0" lang="en-US" altLang="zh-CN" sz="2400" dirty="0" smtClean="0">
                <a:solidFill>
                  <a:srgbClr val="000000"/>
                </a:solidFill>
                <a:latin typeface="Times New Roman"/>
                <a:ea typeface="宋体" panose="02010600030101010101" pitchFamily="2" charset="-122"/>
              </a:rPr>
              <a:t>;</a:t>
            </a:r>
            <a:r>
              <a:rPr kumimoji="0" lang="zh-CN" altLang="en-US" sz="2400" dirty="0" smtClean="0">
                <a:solidFill>
                  <a:srgbClr val="000000"/>
                </a:solidFill>
                <a:latin typeface="Times New Roman"/>
                <a:ea typeface="宋体" panose="02010600030101010101" pitchFamily="2" charset="-122"/>
              </a:rPr>
              <a:t> </a:t>
            </a:r>
            <a:r>
              <a:rPr kumimoji="0" lang="zh-CN" altLang="en-US" sz="2400" dirty="0">
                <a:solidFill>
                  <a:srgbClr val="000000"/>
                </a:solidFill>
                <a:latin typeface="Times New Roman"/>
                <a:ea typeface="宋体" panose="02010600030101010101" pitchFamily="2" charset="-122"/>
              </a:rPr>
              <a:t>对于每个 </a:t>
            </a:r>
            <a:r>
              <a:rPr kumimoji="0" lang="en-US" altLang="zh-CN" sz="2400" i="1" dirty="0">
                <a:solidFill>
                  <a:srgbClr val="000000"/>
                </a:solidFill>
                <a:latin typeface="Times New Roman"/>
                <a:ea typeface="宋体" panose="02010600030101010101" pitchFamily="2" charset="-122"/>
              </a:rPr>
              <a:t>d</a:t>
            </a:r>
            <a:r>
              <a:rPr kumimoji="0" lang="en-US" altLang="zh-CN" sz="2400" i="1" baseline="-25000" dirty="0">
                <a:solidFill>
                  <a:srgbClr val="000000"/>
                </a:solidFill>
                <a:latin typeface="Times New Roman"/>
                <a:ea typeface="宋体" panose="02010600030101010101" pitchFamily="2" charset="-122"/>
              </a:rPr>
              <a:t>i</a:t>
            </a:r>
            <a:r>
              <a:rPr kumimoji="0" lang="en-US" altLang="zh-CN" sz="2400" dirty="0">
                <a:solidFill>
                  <a:srgbClr val="000000"/>
                </a:solidFill>
                <a:latin typeface="Times New Roman"/>
                <a:ea typeface="宋体" panose="02010600030101010101" pitchFamily="2" charset="-122"/>
              </a:rPr>
              <a:t>, </a:t>
            </a:r>
            <a:r>
              <a:rPr kumimoji="0" lang="zh-CN" altLang="en-US" sz="2400" dirty="0" smtClean="0">
                <a:solidFill>
                  <a:srgbClr val="000000"/>
                </a:solidFill>
                <a:latin typeface="Times New Roman"/>
                <a:ea typeface="宋体" panose="02010600030101010101" pitchFamily="2" charset="-122"/>
              </a:rPr>
              <a:t>搜索</a:t>
            </a:r>
            <a:r>
              <a:rPr kumimoji="0" lang="zh-CN" altLang="en-US" sz="2400" dirty="0">
                <a:solidFill>
                  <a:srgbClr val="000000"/>
                </a:solidFill>
                <a:latin typeface="Times New Roman"/>
                <a:ea typeface="宋体" panose="02010600030101010101" pitchFamily="2" charset="-122"/>
              </a:rPr>
              <a:t>概率为 </a:t>
            </a:r>
            <a:r>
              <a:rPr kumimoji="0" lang="en-US" altLang="zh-CN" sz="2400" i="1" dirty="0">
                <a:solidFill>
                  <a:srgbClr val="000000"/>
                </a:solidFill>
                <a:latin typeface="Times New Roman"/>
                <a:ea typeface="宋体" panose="02010600030101010101" pitchFamily="2" charset="-122"/>
              </a:rPr>
              <a:t>q</a:t>
            </a:r>
            <a:r>
              <a:rPr kumimoji="0" lang="en-US" altLang="zh-CN" sz="2400" i="1" baseline="-25000" dirty="0">
                <a:solidFill>
                  <a:srgbClr val="000000"/>
                </a:solidFill>
                <a:latin typeface="Times New Roman"/>
                <a:ea typeface="宋体" panose="02010600030101010101" pitchFamily="2" charset="-122"/>
              </a:rPr>
              <a:t>i</a:t>
            </a:r>
            <a:r>
              <a:rPr kumimoji="0" lang="en-US" altLang="zh-CN" sz="2400" i="1" dirty="0">
                <a:solidFill>
                  <a:srgbClr val="000000"/>
                </a:solidFill>
                <a:latin typeface="Times New Roman"/>
                <a:ea typeface="宋体" panose="02010600030101010101" pitchFamily="2" charset="-122"/>
              </a:rPr>
              <a:t> </a:t>
            </a:r>
            <a:r>
              <a:rPr kumimoji="0" lang="zh-CN" altLang="en-US" sz="2400" dirty="0" smtClean="0">
                <a:solidFill>
                  <a:srgbClr val="000000"/>
                </a:solidFill>
                <a:latin typeface="Times New Roman"/>
                <a:ea typeface="宋体" panose="02010600030101010101" pitchFamily="2" charset="-122"/>
              </a:rPr>
              <a:t>。假设一</a:t>
            </a:r>
            <a:r>
              <a:rPr kumimoji="0" lang="zh-CN" altLang="en-US" sz="2400" dirty="0">
                <a:solidFill>
                  <a:srgbClr val="000000"/>
                </a:solidFill>
                <a:latin typeface="Times New Roman"/>
                <a:ea typeface="宋体" panose="02010600030101010101" pitchFamily="2" charset="-122"/>
              </a:rPr>
              <a:t>个搜索</a:t>
            </a:r>
            <a:r>
              <a:rPr kumimoji="0" lang="zh-CN" altLang="en-US" sz="2400" dirty="0" smtClean="0">
                <a:solidFill>
                  <a:srgbClr val="000000"/>
                </a:solidFill>
                <a:latin typeface="Times New Roman"/>
                <a:ea typeface="宋体" panose="02010600030101010101" pitchFamily="2" charset="-122"/>
              </a:rPr>
              <a:t>的</a:t>
            </a:r>
            <a:r>
              <a:rPr kumimoji="0" lang="zh-CN" altLang="en-US" sz="2400" dirty="0">
                <a:solidFill>
                  <a:srgbClr val="000000"/>
                </a:solidFill>
                <a:latin typeface="Times New Roman"/>
                <a:ea typeface="宋体" panose="02010600030101010101" pitchFamily="2" charset="-122"/>
              </a:rPr>
              <a:t>代价</a:t>
            </a:r>
            <a:r>
              <a:rPr kumimoji="0" lang="zh-CN" altLang="en-US" sz="2400" dirty="0" smtClean="0">
                <a:solidFill>
                  <a:srgbClr val="000000"/>
                </a:solidFill>
                <a:latin typeface="Times New Roman"/>
                <a:ea typeface="宋体" panose="02010600030101010101" pitchFamily="2" charset="-122"/>
              </a:rPr>
              <a:t>为</a:t>
            </a:r>
            <a:r>
              <a:rPr kumimoji="0" lang="zh-CN" altLang="en-US" sz="2400" dirty="0">
                <a:solidFill>
                  <a:srgbClr val="000000"/>
                </a:solidFill>
                <a:latin typeface="Times New Roman"/>
                <a:ea typeface="宋体" panose="02010600030101010101" pitchFamily="2" charset="-122"/>
              </a:rPr>
              <a:t>二叉树的节点数</a:t>
            </a:r>
            <a:r>
              <a:rPr kumimoji="0" lang="en-US" altLang="zh-CN" sz="2400" dirty="0">
                <a:solidFill>
                  <a:srgbClr val="000000"/>
                </a:solidFill>
                <a:latin typeface="Times New Roman"/>
                <a:ea typeface="宋体" panose="02010600030101010101" pitchFamily="2" charset="-122"/>
              </a:rPr>
              <a:t>, i.e., </a:t>
            </a:r>
            <a:r>
              <a:rPr kumimoji="0" lang="zh-CN" altLang="en-US" sz="2400" dirty="0">
                <a:solidFill>
                  <a:srgbClr val="000000"/>
                </a:solidFill>
                <a:latin typeface="Times New Roman"/>
                <a:ea typeface="宋体" panose="02010600030101010101" pitchFamily="2" charset="-122"/>
              </a:rPr>
              <a:t>在 </a:t>
            </a:r>
            <a:r>
              <a:rPr kumimoji="0" lang="en-US" altLang="zh-CN" sz="2400" i="1" dirty="0">
                <a:solidFill>
                  <a:srgbClr val="000000"/>
                </a:solidFill>
                <a:latin typeface="Times New Roman"/>
                <a:ea typeface="宋体" panose="02010600030101010101" pitchFamily="2" charset="-122"/>
              </a:rPr>
              <a:t>T</a:t>
            </a:r>
            <a:r>
              <a:rPr kumimoji="0" lang="en-US" altLang="zh-CN" sz="2400" dirty="0">
                <a:solidFill>
                  <a:srgbClr val="000000"/>
                </a:solidFill>
                <a:latin typeface="Times New Roman"/>
                <a:ea typeface="宋体" panose="02010600030101010101" pitchFamily="2" charset="-122"/>
              </a:rPr>
              <a:t> </a:t>
            </a:r>
            <a:r>
              <a:rPr kumimoji="0" lang="zh-CN" altLang="en-US" sz="2400" dirty="0">
                <a:solidFill>
                  <a:srgbClr val="000000"/>
                </a:solidFill>
                <a:latin typeface="Times New Roman"/>
                <a:ea typeface="宋体" panose="02010600030101010101" pitchFamily="2" charset="-122"/>
              </a:rPr>
              <a:t>中找到的节点的</a:t>
            </a:r>
            <a:r>
              <a:rPr kumimoji="0" lang="zh-CN" altLang="en-US" sz="2400" dirty="0" smtClean="0">
                <a:solidFill>
                  <a:srgbClr val="000000"/>
                </a:solidFill>
                <a:latin typeface="Times New Roman"/>
                <a:ea typeface="宋体" panose="02010600030101010101" pitchFamily="2" charset="-122"/>
              </a:rPr>
              <a:t>深度 </a:t>
            </a:r>
            <a:r>
              <a:rPr kumimoji="0" lang="en-US" altLang="zh-CN" sz="2400" dirty="0">
                <a:solidFill>
                  <a:srgbClr val="000000"/>
                </a:solidFill>
                <a:latin typeface="Times New Roman"/>
                <a:ea typeface="宋体" panose="02010600030101010101" pitchFamily="2" charset="-122"/>
              </a:rPr>
              <a:t>+</a:t>
            </a:r>
            <a:r>
              <a:rPr kumimoji="0" lang="en-US" altLang="zh-CN" sz="2400" dirty="0" smtClean="0">
                <a:solidFill>
                  <a:srgbClr val="000000"/>
                </a:solidFill>
                <a:latin typeface="Times New Roman"/>
                <a:ea typeface="宋体" panose="02010600030101010101" pitchFamily="2" charset="-122"/>
              </a:rPr>
              <a:t>1</a:t>
            </a:r>
            <a:r>
              <a:rPr kumimoji="0" lang="zh-CN" altLang="en-US" sz="2400" dirty="0" smtClean="0">
                <a:solidFill>
                  <a:srgbClr val="000000"/>
                </a:solidFill>
                <a:latin typeface="Times New Roman"/>
                <a:ea typeface="宋体" panose="02010600030101010101" pitchFamily="2" charset="-122"/>
              </a:rPr>
              <a:t>，则在 </a:t>
            </a:r>
            <a:r>
              <a:rPr kumimoji="0" lang="en-US" altLang="zh-CN" sz="2400" i="1" dirty="0">
                <a:solidFill>
                  <a:srgbClr val="000000"/>
                </a:solidFill>
                <a:latin typeface="Times New Roman"/>
                <a:ea typeface="宋体" panose="02010600030101010101" pitchFamily="2" charset="-122"/>
              </a:rPr>
              <a:t>T </a:t>
            </a:r>
            <a:r>
              <a:rPr kumimoji="0" lang="zh-CN" altLang="en-US" sz="2400" dirty="0" smtClean="0">
                <a:solidFill>
                  <a:srgbClr val="000000"/>
                </a:solidFill>
                <a:latin typeface="Times New Roman"/>
                <a:ea typeface="宋体" panose="02010600030101010101" pitchFamily="2" charset="-122"/>
              </a:rPr>
              <a:t>中做一</a:t>
            </a:r>
            <a:r>
              <a:rPr kumimoji="0" lang="zh-CN" altLang="en-US" sz="2400" dirty="0">
                <a:solidFill>
                  <a:srgbClr val="000000"/>
                </a:solidFill>
                <a:latin typeface="Times New Roman"/>
                <a:ea typeface="宋体" panose="02010600030101010101" pitchFamily="2" charset="-122"/>
              </a:rPr>
              <a:t>次搜索所花费的</a:t>
            </a:r>
            <a:r>
              <a:rPr kumimoji="0" lang="zh-CN" altLang="en-US" sz="2400" dirty="0" smtClean="0">
                <a:solidFill>
                  <a:srgbClr val="000000"/>
                </a:solidFill>
                <a:latin typeface="Times New Roman"/>
                <a:ea typeface="宋体" panose="02010600030101010101" pitchFamily="2" charset="-122"/>
              </a:rPr>
              <a:t>预期代价为</a:t>
            </a:r>
            <a:r>
              <a:rPr kumimoji="0" lang="en-US" altLang="zh-CN" sz="2400" dirty="0" smtClean="0">
                <a:solidFill>
                  <a:srgbClr val="000000"/>
                </a:solidFill>
                <a:latin typeface="Times New Roman"/>
                <a:ea typeface="宋体" panose="02010600030101010101" pitchFamily="2" charset="-122"/>
              </a:rPr>
              <a:t>:</a:t>
            </a:r>
          </a:p>
          <a:p>
            <a:pPr marL="457200" lvl="1" indent="0" eaLnBrk="1" hangingPunct="1">
              <a:buClr>
                <a:srgbClr val="FF0000"/>
              </a:buClr>
              <a:buNone/>
            </a:pPr>
            <a:endParaRPr kumimoji="0" lang="en-US" altLang="zh-CN" sz="2400" dirty="0" smtClean="0">
              <a:solidFill>
                <a:srgbClr val="000000"/>
              </a:solidFill>
              <a:latin typeface="Times New Roman"/>
              <a:ea typeface="宋体" panose="02010600030101010101" pitchFamily="2" charset="-122"/>
            </a:endParaRPr>
          </a:p>
          <a:p>
            <a:pPr marL="457200" lvl="1" indent="0" eaLnBrk="1" hangingPunct="1">
              <a:buClr>
                <a:srgbClr val="FF0000"/>
              </a:buClr>
              <a:buNone/>
            </a:pPr>
            <a:endParaRPr kumimoji="0" lang="en-US" altLang="zh-CN" sz="2400" dirty="0">
              <a:solidFill>
                <a:srgbClr val="000000"/>
              </a:solidFill>
              <a:latin typeface="Times New Roman"/>
              <a:ea typeface="宋体" panose="02010600030101010101" pitchFamily="2" charset="-122"/>
            </a:endParaRPr>
          </a:p>
          <a:p>
            <a:pPr lvl="1" eaLnBrk="1" hangingPunct="1">
              <a:buClr>
                <a:srgbClr val="FF0000"/>
              </a:buClr>
            </a:pPr>
            <a:r>
              <a:rPr kumimoji="0" lang="zh-CN" altLang="en-US" sz="2400" dirty="0" smtClean="0">
                <a:solidFill>
                  <a:srgbClr val="000000"/>
                </a:solidFill>
                <a:latin typeface="Times New Roman"/>
                <a:ea typeface="宋体" panose="02010600030101010101" pitchFamily="2" charset="-122"/>
              </a:rPr>
              <a:t>给定</a:t>
            </a:r>
            <a:r>
              <a:rPr kumimoji="0" lang="zh-CN" altLang="en-US" sz="2400" dirty="0">
                <a:solidFill>
                  <a:srgbClr val="000000"/>
                </a:solidFill>
                <a:latin typeface="Times New Roman"/>
                <a:ea typeface="宋体" panose="02010600030101010101" pitchFamily="2" charset="-122"/>
              </a:rPr>
              <a:t>一个</a:t>
            </a:r>
            <a:r>
              <a:rPr kumimoji="0" lang="zh-CN" altLang="en-US" sz="2400" dirty="0" smtClean="0">
                <a:solidFill>
                  <a:srgbClr val="000000"/>
                </a:solidFill>
                <a:latin typeface="Times New Roman"/>
                <a:ea typeface="宋体" panose="02010600030101010101" pitchFamily="2" charset="-122"/>
              </a:rPr>
              <a:t>概率集合</a:t>
            </a:r>
            <a:r>
              <a:rPr kumimoji="0" lang="en-US" altLang="zh-CN" sz="2400" dirty="0">
                <a:solidFill>
                  <a:srgbClr val="000000"/>
                </a:solidFill>
                <a:latin typeface="Times New Roman"/>
                <a:ea typeface="宋体" panose="02010600030101010101" pitchFamily="2" charset="-122"/>
              </a:rPr>
              <a:t>, </a:t>
            </a:r>
            <a:r>
              <a:rPr kumimoji="0" lang="zh-CN" altLang="en-US" sz="2400" dirty="0" smtClean="0">
                <a:solidFill>
                  <a:srgbClr val="000000"/>
                </a:solidFill>
                <a:latin typeface="Times New Roman"/>
                <a:ea typeface="宋体" panose="02010600030101010101" pitchFamily="2" charset="-122"/>
              </a:rPr>
              <a:t>目标</a:t>
            </a:r>
            <a:r>
              <a:rPr kumimoji="0" lang="zh-CN" altLang="en-US" sz="2400" dirty="0">
                <a:solidFill>
                  <a:srgbClr val="000000"/>
                </a:solidFill>
                <a:latin typeface="Times New Roman"/>
                <a:ea typeface="宋体" panose="02010600030101010101" pitchFamily="2" charset="-122"/>
              </a:rPr>
              <a:t>是构造一棵二叉搜索树</a:t>
            </a:r>
            <a:r>
              <a:rPr kumimoji="0" lang="en-US" altLang="zh-CN" sz="2400" i="1" dirty="0">
                <a:solidFill>
                  <a:srgbClr val="000000"/>
                </a:solidFill>
                <a:latin typeface="Times New Roman"/>
                <a:ea typeface="宋体" panose="02010600030101010101" pitchFamily="2" charset="-122"/>
              </a:rPr>
              <a:t>T</a:t>
            </a:r>
            <a:r>
              <a:rPr kumimoji="0" lang="zh-CN" altLang="en-US" sz="2400" dirty="0">
                <a:solidFill>
                  <a:srgbClr val="000000"/>
                </a:solidFill>
                <a:latin typeface="Times New Roman"/>
                <a:ea typeface="宋体" panose="02010600030101010101" pitchFamily="2" charset="-122"/>
              </a:rPr>
              <a:t>，使得 </a:t>
            </a:r>
            <a:r>
              <a:rPr kumimoji="0" lang="en-US" altLang="zh-CN" sz="2400" i="1" dirty="0">
                <a:solidFill>
                  <a:srgbClr val="000000"/>
                </a:solidFill>
                <a:latin typeface="Times New Roman"/>
                <a:ea typeface="宋体" panose="02010600030101010101" pitchFamily="2" charset="-122"/>
              </a:rPr>
              <a:t>E</a:t>
            </a:r>
            <a:r>
              <a:rPr kumimoji="0" lang="en-US" altLang="zh-CN" sz="2400" dirty="0">
                <a:solidFill>
                  <a:srgbClr val="000000"/>
                </a:solidFill>
                <a:latin typeface="Times New Roman"/>
                <a:ea typeface="宋体" panose="02010600030101010101" pitchFamily="2" charset="-122"/>
              </a:rPr>
              <a:t>(</a:t>
            </a:r>
            <a:r>
              <a:rPr kumimoji="0" lang="en-US" altLang="zh-CN" sz="2400" i="1" dirty="0">
                <a:solidFill>
                  <a:srgbClr val="000000"/>
                </a:solidFill>
                <a:latin typeface="Times New Roman"/>
                <a:ea typeface="宋体" panose="02010600030101010101" pitchFamily="2" charset="-122"/>
              </a:rPr>
              <a:t>T</a:t>
            </a:r>
            <a:r>
              <a:rPr kumimoji="0" lang="en-US" altLang="zh-CN" sz="2400" dirty="0">
                <a:solidFill>
                  <a:srgbClr val="000000"/>
                </a:solidFill>
                <a:latin typeface="Times New Roman"/>
                <a:ea typeface="宋体" panose="02010600030101010101" pitchFamily="2" charset="-122"/>
              </a:rPr>
              <a:t>) </a:t>
            </a:r>
            <a:r>
              <a:rPr kumimoji="0" lang="zh-CN" altLang="en-US" sz="2400" dirty="0" smtClean="0">
                <a:solidFill>
                  <a:srgbClr val="000000"/>
                </a:solidFill>
                <a:latin typeface="Times New Roman"/>
                <a:ea typeface="宋体" panose="02010600030101010101" pitchFamily="2" charset="-122"/>
              </a:rPr>
              <a:t>最小，称</a:t>
            </a:r>
            <a:r>
              <a:rPr kumimoji="0" lang="zh-CN" altLang="en-US" sz="2400" dirty="0">
                <a:solidFill>
                  <a:srgbClr val="000000"/>
                </a:solidFill>
                <a:latin typeface="Times New Roman"/>
                <a:ea typeface="宋体" panose="02010600030101010101" pitchFamily="2" charset="-122"/>
              </a:rPr>
              <a:t>这样的树为 </a:t>
            </a:r>
            <a:r>
              <a:rPr kumimoji="0" lang="zh-CN" altLang="en-US" sz="2400" dirty="0">
                <a:solidFill>
                  <a:srgbClr val="FF0000"/>
                </a:solidFill>
                <a:latin typeface="Times New Roman"/>
                <a:ea typeface="宋体" panose="02010600030101010101" pitchFamily="2" charset="-122"/>
              </a:rPr>
              <a:t>最优二叉搜索树</a:t>
            </a:r>
            <a:endParaRPr kumimoji="0" lang="en-US" altLang="zh-CN" sz="2400" dirty="0">
              <a:solidFill>
                <a:srgbClr val="FF0000"/>
              </a:solidFill>
              <a:latin typeface="Times New Roman"/>
              <a:ea typeface="宋体" panose="02010600030101010101" pitchFamily="2" charset="-122"/>
            </a:endParaRPr>
          </a:p>
          <a:p>
            <a:pPr lvl="1" eaLnBrk="1" hangingPunct="1">
              <a:buClr>
                <a:srgbClr val="FF0000"/>
              </a:buClr>
            </a:pPr>
            <a:endParaRPr lang="en-US" altLang="zh-CN" dirty="0" smtClean="0"/>
          </a:p>
          <a:p>
            <a:pPr eaLnBrk="1" hangingPunct="1"/>
            <a:endParaRPr lang="en-US" altLang="zh-CN" dirty="0" smtClean="0"/>
          </a:p>
        </p:txBody>
      </p:sp>
      <p:sp>
        <p:nvSpPr>
          <p:cNvPr id="9318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52A27-75BB-48CC-B98F-525A76EDA74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1894410217"/>
              </p:ext>
            </p:extLst>
          </p:nvPr>
        </p:nvGraphicFramePr>
        <p:xfrm>
          <a:off x="1659788" y="5228063"/>
          <a:ext cx="3709168" cy="769608"/>
        </p:xfrm>
        <a:graphic>
          <a:graphicData uri="http://schemas.openxmlformats.org/presentationml/2006/ole">
            <mc:AlternateContent xmlns:mc="http://schemas.openxmlformats.org/markup-compatibility/2006">
              <mc:Choice xmlns:v="urn:schemas-microsoft-com:vml" Requires="v">
                <p:oleObj spid="_x0000_s300137" name="公式" r:id="rId3" imgW="2082800" imgH="431800" progId="Equation.3">
                  <p:embed/>
                </p:oleObj>
              </mc:Choice>
              <mc:Fallback>
                <p:oleObj name="公式" r:id="rId3" imgW="2082800" imgH="431800" progId="Equation.3">
                  <p:embed/>
                  <p:pic>
                    <p:nvPicPr>
                      <p:cNvPr id="9011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9788" y="5228063"/>
                        <a:ext cx="3709168" cy="769608"/>
                      </a:xfrm>
                      <a:prstGeom prst="rect">
                        <a:avLst/>
                      </a:prstGeom>
                      <a:noFill/>
                      <a:ln>
                        <a:noFill/>
                      </a:ln>
                      <a:effectLst/>
                    </p:spPr>
                  </p:pic>
                </p:oleObj>
              </mc:Fallback>
            </mc:AlternateContent>
          </a:graphicData>
        </a:graphic>
      </p:graphicFrame>
      <p:pic>
        <p:nvPicPr>
          <p:cNvPr id="2" name="图片 1"/>
          <p:cNvPicPr>
            <a:picLocks noChangeAspect="1"/>
          </p:cNvPicPr>
          <p:nvPr/>
        </p:nvPicPr>
        <p:blipFill>
          <a:blip r:embed="rId5"/>
          <a:stretch>
            <a:fillRect/>
          </a:stretch>
        </p:blipFill>
        <p:spPr>
          <a:xfrm>
            <a:off x="5368956" y="5316467"/>
            <a:ext cx="3319975" cy="681204"/>
          </a:xfrm>
          <a:prstGeom prst="rect">
            <a:avLst/>
          </a:prstGeom>
        </p:spPr>
      </p:pic>
    </p:spTree>
    <p:extLst>
      <p:ext uri="{BB962C8B-B14F-4D97-AF65-F5344CB8AC3E}">
        <p14:creationId xmlns:p14="http://schemas.microsoft.com/office/powerpoint/2010/main" val="36506260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64AE5E55-E802-2141-BE68-9DDDFAF64648}"/>
              </a:ext>
            </a:extLst>
          </p:cNvPr>
          <p:cNvSpPr>
            <a:spLocks noGrp="1"/>
          </p:cNvSpPr>
          <p:nvPr>
            <p:ph type="title"/>
          </p:nvPr>
        </p:nvSpPr>
        <p:spPr/>
        <p:txBody>
          <a:bodyPr/>
          <a:lstStyle/>
          <a:p>
            <a:pPr eaLnBrk="1" hangingPunct="1"/>
            <a:r>
              <a:rPr lang="zh-CN" altLang="en-US" dirty="0"/>
              <a:t>引例</a:t>
            </a:r>
            <a:r>
              <a:rPr lang="en-US" altLang="zh-CN" dirty="0"/>
              <a:t>-</a:t>
            </a:r>
            <a:r>
              <a:rPr lang="zh-CN" altLang="en-US" dirty="0"/>
              <a:t>活动安排问题</a:t>
            </a:r>
          </a:p>
        </p:txBody>
      </p:sp>
      <p:sp>
        <p:nvSpPr>
          <p:cNvPr id="28674" name="幻灯片编号占位符 3">
            <a:extLst>
              <a:ext uri="{FF2B5EF4-FFF2-40B4-BE49-F238E27FC236}">
                <a16:creationId xmlns:a16="http://schemas.microsoft.com/office/drawing/2014/main" id="{39A84B77-82CB-FF43-A711-D1105468804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EB2125-FA0E-4A4B-84C7-029B596346DE}"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8675" name="Rectangle 3">
            <a:extLst>
              <a:ext uri="{FF2B5EF4-FFF2-40B4-BE49-F238E27FC236}">
                <a16:creationId xmlns:a16="http://schemas.microsoft.com/office/drawing/2014/main" id="{37561517-F88C-004F-80C0-377D98456905}"/>
              </a:ext>
            </a:extLst>
          </p:cNvPr>
          <p:cNvSpPr txBox="1">
            <a:spLocks noChangeArrowheads="1"/>
          </p:cNvSpPr>
          <p:nvPr/>
        </p:nvSpPr>
        <p:spPr bwMode="auto">
          <a:xfrm>
            <a:off x="457200" y="2038351"/>
            <a:ext cx="8229600" cy="420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endParaRPr kumimoji="1" lang="en-US" altLang="zh-CN" sz="28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给出</a:t>
            </a:r>
            <a:r>
              <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n</a:t>
            </a:r>
            <a:r>
              <a:rPr kumimoji="1"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个活动</a:t>
            </a:r>
            <a:r>
              <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8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rPr>
              <a:t>S </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a:t>
            </a:r>
            <a:r>
              <a:rPr kumimoji="1" lang="en-US" altLang="zh-CN" sz="2800" b="0"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1</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a:t>
            </a:r>
            <a:r>
              <a:rPr kumimoji="1" lang="en-US" altLang="zh-CN" sz="2800" b="0"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2</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 a</a:t>
            </a:r>
            <a:r>
              <a:rPr kumimoji="1" lang="en-US" altLang="zh-CN" sz="2800" b="0"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n</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1"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每个活动的起始时间和结束时间分别为</a:t>
            </a:r>
            <a:r>
              <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1" lang="en-US" altLang="zh-CN" sz="2800" b="0"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s</a:t>
            </a:r>
            <a:r>
              <a:rPr kumimoji="1" lang="en-US" altLang="zh-CN" sz="2800" b="0"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f</a:t>
            </a:r>
            <a:r>
              <a:rPr kumimoji="1" lang="en-US" altLang="zh-CN" sz="2800" b="0"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r>
              <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1 </a:t>
            </a:r>
            <a:r>
              <a:rPr kumimoji="1" lang="en-US" altLang="zh-CN" sz="2800" b="0" i="0" u="none" strike="noStrike" kern="1200" cap="none" spc="0" normalizeH="0" baseline="0" noProof="0" dirty="0">
                <a:ln>
                  <a:noFill/>
                </a:ln>
                <a:solidFill>
                  <a:srgbClr val="000000"/>
                </a:solidFill>
                <a:effectLst/>
                <a:uLnTx/>
                <a:uFillTx/>
                <a:latin typeface="SymbolMT"/>
                <a:ea typeface="SymbolMT"/>
                <a:cs typeface="SymbolMT"/>
              </a:rPr>
              <a:t>≤ </a:t>
            </a:r>
            <a:r>
              <a:rPr kumimoji="1" lang="en-US" altLang="zh-CN" sz="2800" b="0"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en-US" altLang="zh-CN" sz="2800" b="0" i="0" u="none" strike="noStrike" kern="1200" cap="none" spc="0" normalizeH="0" baseline="0" noProof="0" dirty="0">
                <a:ln>
                  <a:noFill/>
                </a:ln>
                <a:solidFill>
                  <a:srgbClr val="000000"/>
                </a:solidFill>
                <a:effectLst/>
                <a:uLnTx/>
                <a:uFillTx/>
                <a:latin typeface="SymbolMT"/>
                <a:ea typeface="SymbolMT"/>
                <a:cs typeface="SymbolMT"/>
              </a:rPr>
              <a:t>≤ </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n</a:t>
            </a:r>
            <a:r>
              <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选出最大的相容活动子集。</a:t>
            </a:r>
            <a:endPar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同一时间内只有一个活动能使用某资源（同一教室），即</a:t>
            </a:r>
            <a:r>
              <a:rPr kumimoji="1" lang="en-US" altLang="zh-TW"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800" b="0"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s</a:t>
            </a:r>
            <a:r>
              <a:rPr kumimoji="1" lang="en-US" altLang="zh-CN" sz="2800" b="0"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rPr>
              <a:t>i</a:t>
            </a:r>
            <a:r>
              <a:rPr kumimoji="1" lang="en-US" altLang="zh-TW"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f</a:t>
            </a:r>
            <a:r>
              <a:rPr kumimoji="1" lang="en-US" altLang="zh-CN" sz="2800" b="0"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i</a:t>
            </a:r>
            <a:r>
              <a:rPr kumimoji="1" lang="en-US" altLang="zh-TW"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zh-TW"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与区间</a:t>
            </a:r>
            <a:r>
              <a:rPr kumimoji="1" lang="en-US" altLang="zh-TW"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en-US" altLang="zh-CN" sz="2800" b="0" i="0"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s</a:t>
            </a:r>
            <a:r>
              <a:rPr kumimoji="1" lang="en-US" altLang="zh-CN" sz="2800" b="0" i="0"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rPr>
              <a:t>j</a:t>
            </a:r>
            <a:r>
              <a:rPr kumimoji="1" lang="en-US" altLang="zh-TW"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1" lang="en-US" altLang="zh-CN" sz="2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f</a:t>
            </a:r>
            <a:r>
              <a:rPr kumimoji="1" lang="en-US" altLang="zh-CN" sz="2800" b="0" i="0"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j</a:t>
            </a:r>
            <a:r>
              <a:rPr kumimoji="1" lang="en-US" altLang="zh-TW"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zh-TW"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不相交</a:t>
            </a:r>
            <a:endPar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5" name="组合 4"/>
          <p:cNvGrpSpPr/>
          <p:nvPr/>
        </p:nvGrpSpPr>
        <p:grpSpPr>
          <a:xfrm>
            <a:off x="704850" y="5089525"/>
            <a:ext cx="7145338" cy="1285875"/>
            <a:chOff x="704850" y="5089525"/>
            <a:chExt cx="7145338" cy="1285875"/>
          </a:xfrm>
        </p:grpSpPr>
        <p:sp>
          <p:nvSpPr>
            <p:cNvPr id="6" name="Line 4"/>
            <p:cNvSpPr>
              <a:spLocks noChangeShapeType="1"/>
            </p:cNvSpPr>
            <p:nvPr/>
          </p:nvSpPr>
          <p:spPr bwMode="auto">
            <a:xfrm>
              <a:off x="1427163" y="6070600"/>
              <a:ext cx="825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p:cNvSpPr>
              <a:spLocks noChangeShapeType="1"/>
            </p:cNvSpPr>
            <p:nvPr/>
          </p:nvSpPr>
          <p:spPr bwMode="auto">
            <a:xfrm>
              <a:off x="1427163" y="6021388"/>
              <a:ext cx="0"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p:cNvSpPr>
              <a:spLocks noChangeShapeType="1"/>
            </p:cNvSpPr>
            <p:nvPr/>
          </p:nvSpPr>
          <p:spPr bwMode="auto">
            <a:xfrm>
              <a:off x="2528888" y="6084888"/>
              <a:ext cx="13096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2528888" y="6021388"/>
              <a:ext cx="0" cy="125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Text Box 8"/>
            <p:cNvSpPr txBox="1">
              <a:spLocks noChangeArrowheads="1"/>
            </p:cNvSpPr>
            <p:nvPr/>
          </p:nvSpPr>
          <p:spPr bwMode="auto">
            <a:xfrm>
              <a:off x="1743075" y="5584825"/>
              <a:ext cx="26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b="0" i="1">
                  <a:latin typeface="Times New Roman" panose="02020603050405020304" pitchFamily="18" charset="0"/>
                  <a:ea typeface="宋体" panose="02010600030101010101" pitchFamily="2" charset="-122"/>
                </a:rPr>
                <a:t>i</a:t>
              </a:r>
            </a:p>
          </p:txBody>
        </p:sp>
        <p:sp>
          <p:nvSpPr>
            <p:cNvPr id="11" name="Text Box 9"/>
            <p:cNvSpPr txBox="1">
              <a:spLocks noChangeArrowheads="1"/>
            </p:cNvSpPr>
            <p:nvPr/>
          </p:nvSpPr>
          <p:spPr bwMode="auto">
            <a:xfrm>
              <a:off x="3074988" y="5634038"/>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000" b="0" i="1">
                  <a:latin typeface="Times New Roman" panose="02020603050405020304" pitchFamily="18" charset="0"/>
                  <a:ea typeface="宋体" panose="02010600030101010101" pitchFamily="2" charset="-122"/>
                </a:rPr>
                <a:t>j</a:t>
              </a:r>
            </a:p>
          </p:txBody>
        </p:sp>
        <p:sp>
          <p:nvSpPr>
            <p:cNvPr id="12" name="Line 10"/>
            <p:cNvSpPr>
              <a:spLocks noChangeShapeType="1"/>
            </p:cNvSpPr>
            <p:nvPr/>
          </p:nvSpPr>
          <p:spPr bwMode="auto">
            <a:xfrm>
              <a:off x="6313488" y="6070600"/>
              <a:ext cx="825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a:off x="6313488" y="6021388"/>
              <a:ext cx="0" cy="98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4716463" y="6084888"/>
              <a:ext cx="13096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3"/>
            <p:cNvSpPr>
              <a:spLocks noChangeShapeType="1"/>
            </p:cNvSpPr>
            <p:nvPr/>
          </p:nvSpPr>
          <p:spPr bwMode="auto">
            <a:xfrm>
              <a:off x="4716463" y="6021388"/>
              <a:ext cx="0" cy="1254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4"/>
            <p:cNvSpPr txBox="1">
              <a:spLocks noChangeArrowheads="1"/>
            </p:cNvSpPr>
            <p:nvPr/>
          </p:nvSpPr>
          <p:spPr bwMode="auto">
            <a:xfrm>
              <a:off x="5257800" y="56689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000" b="0" i="1">
                  <a:latin typeface="Times New Roman" panose="02020603050405020304" pitchFamily="18" charset="0"/>
                  <a:ea typeface="宋体" panose="02010600030101010101" pitchFamily="2" charset="-122"/>
                </a:rPr>
                <a:t>j</a:t>
              </a:r>
            </a:p>
          </p:txBody>
        </p:sp>
        <p:sp>
          <p:nvSpPr>
            <p:cNvPr id="17" name="Text Box 15"/>
            <p:cNvSpPr txBox="1">
              <a:spLocks noChangeArrowheads="1"/>
            </p:cNvSpPr>
            <p:nvPr/>
          </p:nvSpPr>
          <p:spPr bwMode="auto">
            <a:xfrm>
              <a:off x="6589713" y="5668963"/>
              <a:ext cx="25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000" b="0" i="1">
                  <a:latin typeface="Times New Roman" panose="02020603050405020304" pitchFamily="18" charset="0"/>
                  <a:ea typeface="宋体" panose="02010600030101010101" pitchFamily="2" charset="-122"/>
                </a:rPr>
                <a:t>i</a:t>
              </a:r>
            </a:p>
          </p:txBody>
        </p:sp>
        <p:sp>
          <p:nvSpPr>
            <p:cNvPr id="18" name="Line 16"/>
            <p:cNvSpPr>
              <a:spLocks noChangeShapeType="1"/>
            </p:cNvSpPr>
            <p:nvPr/>
          </p:nvSpPr>
          <p:spPr bwMode="auto">
            <a:xfrm>
              <a:off x="704850" y="6375400"/>
              <a:ext cx="71453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Text Box 17"/>
            <p:cNvSpPr txBox="1">
              <a:spLocks noChangeArrowheads="1"/>
            </p:cNvSpPr>
            <p:nvPr/>
          </p:nvSpPr>
          <p:spPr bwMode="auto">
            <a:xfrm>
              <a:off x="5662613" y="5089525"/>
              <a:ext cx="1106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800" b="0" i="1">
                  <a:latin typeface="Times New Roman" panose="02020603050405020304" pitchFamily="18" charset="0"/>
                  <a:ea typeface="宋体" panose="02010600030101010101" pitchFamily="2" charset="-122"/>
                </a:rPr>
                <a:t>f</a:t>
              </a:r>
              <a:r>
                <a:rPr lang="en-US" altLang="zh-CN" sz="2800" b="0" i="1" baseline="-25000">
                  <a:latin typeface="Times New Roman" panose="02020603050405020304" pitchFamily="18" charset="0"/>
                  <a:ea typeface="宋体" panose="02010600030101010101" pitchFamily="2" charset="-122"/>
                </a:rPr>
                <a:t>j</a:t>
              </a:r>
              <a:r>
                <a:rPr lang="en-US" altLang="zh-CN" sz="2800" b="0" i="1">
                  <a:latin typeface="Times New Roman" panose="02020603050405020304" pitchFamily="18" charset="0"/>
                  <a:ea typeface="宋体" panose="02010600030101010101" pitchFamily="2" charset="-122"/>
                </a:rPr>
                <a:t> </a:t>
              </a:r>
              <a:r>
                <a:rPr lang="en-US" altLang="zh-CN" sz="2800" b="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800" b="0" i="1">
                  <a:latin typeface="Times New Roman" panose="02020603050405020304" pitchFamily="18" charset="0"/>
                  <a:ea typeface="宋体" panose="02010600030101010101" pitchFamily="2" charset="-122"/>
                  <a:cs typeface="Arial" panose="020B0604020202020204" pitchFamily="34" charset="0"/>
                </a:rPr>
                <a:t> s</a:t>
              </a:r>
              <a:r>
                <a:rPr lang="en-US" altLang="zh-CN" sz="2800" b="0" i="1" baseline="-25000">
                  <a:latin typeface="Times New Roman" panose="02020603050405020304" pitchFamily="18" charset="0"/>
                  <a:ea typeface="宋体" panose="02010600030101010101" pitchFamily="2" charset="-122"/>
                  <a:cs typeface="Arial" panose="020B0604020202020204" pitchFamily="34" charset="0"/>
                </a:rPr>
                <a:t>i</a:t>
              </a:r>
            </a:p>
          </p:txBody>
        </p:sp>
        <p:sp>
          <p:nvSpPr>
            <p:cNvPr id="20" name="Text Box 18"/>
            <p:cNvSpPr txBox="1">
              <a:spLocks noChangeArrowheads="1"/>
            </p:cNvSpPr>
            <p:nvPr/>
          </p:nvSpPr>
          <p:spPr bwMode="auto">
            <a:xfrm>
              <a:off x="1943100" y="5089525"/>
              <a:ext cx="1106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800" b="0" i="1">
                  <a:latin typeface="Times New Roman" panose="02020603050405020304" pitchFamily="18" charset="0"/>
                  <a:ea typeface="宋体" panose="02010600030101010101" pitchFamily="2" charset="-122"/>
                </a:rPr>
                <a:t>f</a:t>
              </a:r>
              <a:r>
                <a:rPr lang="en-US" altLang="zh-CN" sz="2800" b="0" i="1" baseline="-25000">
                  <a:latin typeface="Times New Roman" panose="02020603050405020304" pitchFamily="18" charset="0"/>
                  <a:ea typeface="宋体" panose="02010600030101010101" pitchFamily="2" charset="-122"/>
                </a:rPr>
                <a:t>i</a:t>
              </a:r>
              <a:r>
                <a:rPr lang="en-US" altLang="zh-CN" sz="2800" b="0" i="1">
                  <a:latin typeface="Times New Roman" panose="02020603050405020304" pitchFamily="18" charset="0"/>
                  <a:ea typeface="宋体" panose="02010600030101010101" pitchFamily="2" charset="-122"/>
                </a:rPr>
                <a:t> </a:t>
              </a:r>
              <a:r>
                <a:rPr lang="en-US" altLang="zh-CN" sz="2800" b="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800" b="0" i="1">
                  <a:latin typeface="Times New Roman" panose="02020603050405020304" pitchFamily="18" charset="0"/>
                  <a:ea typeface="宋体" panose="02010600030101010101" pitchFamily="2" charset="-122"/>
                  <a:cs typeface="Arial" panose="020B0604020202020204" pitchFamily="34" charset="0"/>
                </a:rPr>
                <a:t> s</a:t>
              </a:r>
              <a:r>
                <a:rPr lang="en-US" altLang="zh-CN" sz="2800" b="0" i="1" baseline="-25000">
                  <a:latin typeface="Times New Roman" panose="02020603050405020304" pitchFamily="18" charset="0"/>
                  <a:ea typeface="宋体" panose="02010600030101010101" pitchFamily="2" charset="-122"/>
                  <a:cs typeface="Arial" panose="020B0604020202020204" pitchFamily="34" charset="0"/>
                </a:rPr>
                <a:t>j</a:t>
              </a:r>
            </a:p>
          </p:txBody>
        </p:sp>
        <p:sp>
          <p:nvSpPr>
            <p:cNvPr id="21" name="Rectangle 19"/>
            <p:cNvSpPr>
              <a:spLocks noChangeArrowheads="1"/>
            </p:cNvSpPr>
            <p:nvPr/>
          </p:nvSpPr>
          <p:spPr bwMode="auto">
            <a:xfrm>
              <a:off x="4113213" y="5106988"/>
              <a:ext cx="481012"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r>
                <a:rPr lang="en-US" altLang="zh-CN" sz="2800" b="0">
                  <a:solidFill>
                    <a:schemeClr val="tx2"/>
                  </a:solidFill>
                  <a:latin typeface="Times New Roman" panose="02020603050405020304" pitchFamily="18" charset="0"/>
                  <a:ea typeface="宋体" panose="02010600030101010101" pitchFamily="2" charset="-122"/>
                </a:rPr>
                <a:t>or</a:t>
              </a:r>
              <a:endParaRPr lang="zh-CN" altLang="en-US" sz="2800" b="0">
                <a:solidFill>
                  <a:schemeClr val="tx2"/>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528004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编号占位符 5">
            <a:extLst>
              <a:ext uri="{FF2B5EF4-FFF2-40B4-BE49-F238E27FC236}">
                <a16:creationId xmlns:a16="http://schemas.microsoft.com/office/drawing/2014/main" id="{A952EE9C-386D-994A-A992-0D2AFBC2D3D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1D1240E-922F-4E4E-9E9D-524726E9B30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29698" name="Rectangle 2">
            <a:extLst>
              <a:ext uri="{FF2B5EF4-FFF2-40B4-BE49-F238E27FC236}">
                <a16:creationId xmlns:a16="http://schemas.microsoft.com/office/drawing/2014/main" id="{7885B487-C9C8-D646-8253-EADD3899D2F8}"/>
              </a:ext>
            </a:extLst>
          </p:cNvPr>
          <p:cNvSpPr>
            <a:spLocks noGrp="1" noChangeArrowheads="1"/>
          </p:cNvSpPr>
          <p:nvPr>
            <p:ph type="title"/>
          </p:nvPr>
        </p:nvSpPr>
        <p:spPr/>
        <p:txBody>
          <a:bodyPr/>
          <a:lstStyle/>
          <a:p>
            <a:pPr eaLnBrk="1" hangingPunct="1"/>
            <a:r>
              <a:rPr lang="zh-CN" altLang="en-US" sz="4800"/>
              <a:t>活动安排问题</a:t>
            </a:r>
            <a:endParaRPr kumimoji="0" lang="zh-CN" altLang="en-US" sz="4800">
              <a:solidFill>
                <a:schemeClr val="hlink"/>
              </a:solidFill>
              <a:latin typeface="Times New Roman" panose="02020603050405020304" pitchFamily="18" charset="0"/>
              <a:ea typeface="黑体" panose="02010609060101010101" pitchFamily="49" charset="-122"/>
            </a:endParaRPr>
          </a:p>
        </p:txBody>
      </p:sp>
      <p:sp>
        <p:nvSpPr>
          <p:cNvPr id="6" name="Rectangle 3">
            <a:extLst>
              <a:ext uri="{FF2B5EF4-FFF2-40B4-BE49-F238E27FC236}">
                <a16:creationId xmlns:a16="http://schemas.microsoft.com/office/drawing/2014/main" id="{C7BC814C-CB55-D844-9DBC-E66032CE523F}"/>
              </a:ext>
            </a:extLst>
          </p:cNvPr>
          <p:cNvSpPr txBox="1">
            <a:spLocks noChangeArrowheads="1"/>
          </p:cNvSpPr>
          <p:nvPr/>
        </p:nvSpPr>
        <p:spPr bwMode="auto">
          <a:xfrm>
            <a:off x="581761" y="1930864"/>
            <a:ext cx="8229600"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lnSpc>
                <a:spcPct val="90000"/>
              </a:lnSpc>
              <a:buClr>
                <a:srgbClr val="3333CC"/>
              </a:buClr>
            </a:pPr>
            <a:r>
              <a:rPr lang="zh-CN" altLang="en-US" sz="2700" dirty="0">
                <a:solidFill>
                  <a:srgbClr val="00339B"/>
                </a:solidFill>
                <a:latin typeface="Arial" panose="020B0604020202020204" pitchFamily="34" charset="0"/>
              </a:rPr>
              <a:t>选取最大的可相容的子集</a:t>
            </a: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1" lang="zh-CN" altLang="en-US" sz="2700" b="0" i="0" u="none" strike="noStrike" kern="1200" cap="none" spc="0" normalizeH="0" baseline="0" noProof="0" dirty="0" smtClean="0">
                <a:ln>
                  <a:noFill/>
                </a:ln>
                <a:solidFill>
                  <a:srgbClr val="00339B"/>
                </a:solidFill>
                <a:effectLst/>
                <a:uLnTx/>
                <a:uFillTx/>
                <a:latin typeface="Arial" panose="020B0604020202020204" pitchFamily="34" charset="0"/>
                <a:ea typeface="宋体" panose="02010600030101010101" pitchFamily="2" charset="-122"/>
              </a:rPr>
              <a:t>假设</a:t>
            </a:r>
            <a:r>
              <a:rPr kumimoji="1" lang="en-US" altLang="zh-CN" sz="27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a:t>
            </a: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1" lang="en-US" altLang="zh-CN" sz="27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1" lang="en-US" altLang="zh-CN" sz="27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1" lang="en-US" altLang="zh-CN" sz="27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itchFamily="2" charset="2"/>
              <a:buChar char="n"/>
              <a:tabLst/>
              <a:defRPr/>
            </a:pP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活动</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zh-CN" altLang="en-US" sz="24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开始时间</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en-US" altLang="zh-CN" sz="24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 1</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结束时间</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f</a:t>
            </a:r>
            <a:r>
              <a:rPr kumimoji="1" lang="en-US" altLang="zh-CN"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en-US" altLang="zh-CN" sz="24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 4</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p>
          <a:p>
            <a:pPr marL="742950" marR="0" lvl="1" indent="-285750" algn="l" defTabSz="914400" rtl="0" eaLnBrk="1" fontAlgn="base" latinLnBrk="0" hangingPunct="1">
              <a:lnSpc>
                <a:spcPct val="90000"/>
              </a:lnSpc>
              <a:spcBef>
                <a:spcPct val="20000"/>
              </a:spcBef>
              <a:spcAft>
                <a:spcPct val="0"/>
              </a:spcAft>
              <a:buClr>
                <a:srgbClr val="FF0000"/>
              </a:buClr>
              <a:buSzPct val="55000"/>
              <a:buFont typeface="Wingdings" pitchFamily="2" charset="2"/>
              <a:buChar char="n"/>
              <a:tabLst/>
              <a:defRPr/>
            </a:pP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活动 </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2</a:t>
            </a:r>
            <a:r>
              <a:rPr kumimoji="1" lang="zh-CN" altLang="en-US"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开始时间</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2</a:t>
            </a:r>
            <a:r>
              <a:rPr kumimoji="1" lang="en-US" altLang="zh-CN" sz="24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 3</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结束时间</a:t>
            </a:r>
            <a:r>
              <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f</a:t>
            </a:r>
            <a:r>
              <a:rPr kumimoji="1" lang="en-US" altLang="zh-CN" sz="24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2</a:t>
            </a:r>
            <a:r>
              <a:rPr kumimoji="1" lang="en-US" altLang="zh-CN" sz="24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 </a:t>
            </a:r>
            <a:r>
              <a:rPr kumimoji="1" lang="en-US" altLang="zh-CN" sz="2400" b="0" i="0" u="none" strike="noStrike" kern="1200" cap="none" spc="0" normalizeH="0" baseline="0" noProof="0" dirty="0" smtClean="0">
                <a:ln>
                  <a:noFill/>
                </a:ln>
                <a:solidFill>
                  <a:srgbClr val="006500"/>
                </a:solidFill>
                <a:effectLst/>
                <a:uLnTx/>
                <a:uFillTx/>
                <a:latin typeface="Tahoma" panose="020B0604030504040204" pitchFamily="34" charset="0"/>
                <a:ea typeface="宋体" panose="02010600030101010101" pitchFamily="2" charset="-122"/>
              </a:rPr>
              <a:t>5</a:t>
            </a:r>
            <a:r>
              <a:rPr kumimoji="1" lang="en-US" altLang="zh-CN" sz="24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endParaRPr kumimoji="1"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r>
              <a:rPr kumimoji="1" lang="en-US" altLang="zh-CN" sz="27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Got the idea?</a:t>
            </a:r>
          </a:p>
          <a:p>
            <a:pPr lvl="1" eaLnBrk="1" hangingPunct="1">
              <a:lnSpc>
                <a:spcPct val="90000"/>
              </a:lnSpc>
              <a:buClr>
                <a:srgbClr val="FF0000"/>
              </a:buClr>
            </a:pP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集合</a:t>
            </a:r>
            <a:r>
              <a:rPr kumimoji="1" lang="en-US" altLang="zh-CN" sz="24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r>
              <a:rPr kumimoji="1"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是按照结束时间单调递增</a:t>
            </a:r>
            <a:r>
              <a:rPr kumimoji="1" lang="zh-CN" altLang="en-US" sz="24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的</a:t>
            </a:r>
            <a:endParaRPr lang="en-US" altLang="zh-CN" sz="2400" dirty="0">
              <a:solidFill>
                <a:srgbClr val="000000"/>
              </a:solidFill>
              <a:latin typeface="Arial" panose="020B0604020202020204" pitchFamily="34" charset="0"/>
            </a:endParaRPr>
          </a:p>
          <a:p>
            <a:pPr lvl="1" eaLnBrk="1" hangingPunct="1">
              <a:lnSpc>
                <a:spcPct val="90000"/>
              </a:lnSpc>
              <a:buClr>
                <a:srgbClr val="FF0000"/>
              </a:buClr>
            </a:pPr>
            <a:r>
              <a:rPr lang="zh-CN" altLang="en-US" sz="2400" dirty="0" smtClean="0">
                <a:solidFill>
                  <a:srgbClr val="000000"/>
                </a:solidFill>
                <a:latin typeface="Arial" panose="020B0604020202020204" pitchFamily="34" charset="0"/>
              </a:rPr>
              <a:t>其中</a:t>
            </a:r>
            <a:r>
              <a:rPr lang="zh-CN" altLang="en-US" sz="2400" dirty="0">
                <a:solidFill>
                  <a:srgbClr val="000000"/>
                </a:solidFill>
                <a:latin typeface="Arial" panose="020B0604020202020204" pitchFamily="34" charset="0"/>
              </a:rPr>
              <a:t>的一个可相容子集</a:t>
            </a:r>
            <a:r>
              <a:rPr lang="en-US" altLang="zh-CN" sz="2400" dirty="0">
                <a:solidFill>
                  <a:srgbClr val="000000"/>
                </a:solidFill>
                <a:latin typeface="Arial" panose="020B0604020202020204" pitchFamily="34" charset="0"/>
              </a:rPr>
              <a:t>: </a:t>
            </a:r>
            <a:r>
              <a:rPr lang="en-US" altLang="zh-CN" sz="2400" dirty="0">
                <a:solidFill>
                  <a:srgbClr val="006500"/>
                </a:solidFill>
              </a:rPr>
              <a:t>{</a:t>
            </a:r>
            <a:r>
              <a:rPr lang="en-US" altLang="zh-CN" sz="2400" i="1" dirty="0">
                <a:solidFill>
                  <a:srgbClr val="006500"/>
                </a:solidFill>
              </a:rPr>
              <a:t>a</a:t>
            </a:r>
            <a:r>
              <a:rPr lang="en-US" altLang="zh-CN" sz="2400" baseline="-25000" dirty="0">
                <a:solidFill>
                  <a:srgbClr val="006500"/>
                </a:solidFill>
              </a:rPr>
              <a:t>3</a:t>
            </a:r>
            <a:r>
              <a:rPr lang="en-US" altLang="zh-CN" sz="2400" dirty="0">
                <a:solidFill>
                  <a:srgbClr val="006500"/>
                </a:solidFill>
              </a:rPr>
              <a:t>, </a:t>
            </a:r>
            <a:r>
              <a:rPr lang="en-US" altLang="zh-CN" sz="2400" i="1" dirty="0">
                <a:solidFill>
                  <a:srgbClr val="006500"/>
                </a:solidFill>
              </a:rPr>
              <a:t>a</a:t>
            </a:r>
            <a:r>
              <a:rPr lang="en-US" altLang="zh-CN" sz="2400" baseline="-25000" dirty="0">
                <a:solidFill>
                  <a:srgbClr val="006500"/>
                </a:solidFill>
              </a:rPr>
              <a:t>9</a:t>
            </a:r>
            <a:r>
              <a:rPr lang="en-US" altLang="zh-CN" sz="2400" dirty="0">
                <a:solidFill>
                  <a:srgbClr val="006500"/>
                </a:solidFill>
              </a:rPr>
              <a:t>, a</a:t>
            </a:r>
            <a:r>
              <a:rPr lang="en-US" altLang="zh-CN" sz="2400" baseline="-25000" dirty="0">
                <a:solidFill>
                  <a:srgbClr val="006500"/>
                </a:solidFill>
              </a:rPr>
              <a:t>11</a:t>
            </a:r>
            <a:r>
              <a:rPr lang="en-US" altLang="zh-CN" sz="2400" dirty="0" smtClean="0">
                <a:solidFill>
                  <a:srgbClr val="006500"/>
                </a:solidFill>
              </a:rPr>
              <a:t>}</a:t>
            </a:r>
          </a:p>
          <a:p>
            <a:pPr lvl="1" eaLnBrk="1" hangingPunct="1">
              <a:lnSpc>
                <a:spcPct val="90000"/>
              </a:lnSpc>
              <a:buClr>
                <a:srgbClr val="FF0000"/>
              </a:buClr>
            </a:pPr>
            <a:r>
              <a:rPr lang="zh-CN" altLang="en-US" sz="2400" dirty="0" smtClean="0">
                <a:solidFill>
                  <a:srgbClr val="000000"/>
                </a:solidFill>
                <a:latin typeface="Arial" panose="020B0604020202020204" pitchFamily="34" charset="0"/>
              </a:rPr>
              <a:t>最大</a:t>
            </a:r>
            <a:r>
              <a:rPr lang="zh-CN" altLang="en-US" sz="2400" dirty="0">
                <a:solidFill>
                  <a:srgbClr val="000000"/>
                </a:solidFill>
                <a:latin typeface="Arial" panose="020B0604020202020204" pitchFamily="34" charset="0"/>
              </a:rPr>
              <a:t>可相容子集</a:t>
            </a:r>
            <a:r>
              <a:rPr lang="en-US" altLang="zh-CN" sz="2400" dirty="0" smtClean="0">
                <a:solidFill>
                  <a:srgbClr val="000000"/>
                </a:solidFill>
                <a:latin typeface="Arial" panose="020B0604020202020204" pitchFamily="34" charset="0"/>
              </a:rPr>
              <a:t>:</a:t>
            </a:r>
            <a:r>
              <a:rPr lang="en-US" altLang="zh-CN" sz="2400" dirty="0">
                <a:solidFill>
                  <a:srgbClr val="006500"/>
                </a:solidFill>
              </a:rPr>
              <a:t> {</a:t>
            </a:r>
            <a:r>
              <a:rPr lang="en-US" altLang="zh-CN" sz="2400" i="1" dirty="0">
                <a:solidFill>
                  <a:srgbClr val="006500"/>
                </a:solidFill>
              </a:rPr>
              <a:t>a</a:t>
            </a:r>
            <a:r>
              <a:rPr lang="en-US" altLang="zh-CN" sz="2400" baseline="-25000" dirty="0">
                <a:solidFill>
                  <a:srgbClr val="006500"/>
                </a:solidFill>
              </a:rPr>
              <a:t>1</a:t>
            </a:r>
            <a:r>
              <a:rPr lang="en-US" altLang="zh-CN" sz="2400" dirty="0">
                <a:solidFill>
                  <a:srgbClr val="006500"/>
                </a:solidFill>
              </a:rPr>
              <a:t>, </a:t>
            </a:r>
            <a:r>
              <a:rPr lang="en-US" altLang="zh-CN" sz="2400" i="1" dirty="0">
                <a:solidFill>
                  <a:srgbClr val="006500"/>
                </a:solidFill>
              </a:rPr>
              <a:t>a</a:t>
            </a:r>
            <a:r>
              <a:rPr lang="en-US" altLang="zh-CN" sz="2400" baseline="-25000" dirty="0">
                <a:solidFill>
                  <a:srgbClr val="006500"/>
                </a:solidFill>
              </a:rPr>
              <a:t>4</a:t>
            </a:r>
            <a:r>
              <a:rPr lang="en-US" altLang="zh-CN" sz="2400" dirty="0">
                <a:solidFill>
                  <a:srgbClr val="006500"/>
                </a:solidFill>
              </a:rPr>
              <a:t>, </a:t>
            </a:r>
            <a:r>
              <a:rPr lang="en-US" altLang="zh-CN" sz="2400" i="1" dirty="0">
                <a:solidFill>
                  <a:srgbClr val="006500"/>
                </a:solidFill>
              </a:rPr>
              <a:t>a</a:t>
            </a:r>
            <a:r>
              <a:rPr lang="en-US" altLang="zh-CN" sz="2400" baseline="-25000" dirty="0">
                <a:solidFill>
                  <a:srgbClr val="006500"/>
                </a:solidFill>
              </a:rPr>
              <a:t>8</a:t>
            </a:r>
            <a:r>
              <a:rPr lang="en-US" altLang="zh-CN" sz="2400" dirty="0">
                <a:solidFill>
                  <a:srgbClr val="006500"/>
                </a:solidFill>
              </a:rPr>
              <a:t> , </a:t>
            </a:r>
            <a:r>
              <a:rPr lang="en-US" altLang="zh-CN" sz="2400" i="1" dirty="0" smtClean="0">
                <a:solidFill>
                  <a:srgbClr val="006500"/>
                </a:solidFill>
              </a:rPr>
              <a:t>a</a:t>
            </a:r>
            <a:r>
              <a:rPr lang="en-US" altLang="zh-CN" sz="2400" baseline="-25000" dirty="0" smtClean="0">
                <a:solidFill>
                  <a:srgbClr val="006500"/>
                </a:solidFill>
              </a:rPr>
              <a:t>11</a:t>
            </a:r>
            <a:r>
              <a:rPr lang="en-US" altLang="zh-CN" sz="2400" dirty="0" smtClean="0">
                <a:solidFill>
                  <a:srgbClr val="006500"/>
                </a:solidFill>
              </a:rPr>
              <a:t>}</a:t>
            </a:r>
            <a:r>
              <a:rPr lang="zh-CN" altLang="en-US" sz="2400" dirty="0" smtClean="0">
                <a:solidFill>
                  <a:srgbClr val="006500"/>
                </a:solidFill>
              </a:rPr>
              <a:t>和</a:t>
            </a:r>
            <a:r>
              <a:rPr lang="en-US" altLang="zh-CN" sz="2400" dirty="0">
                <a:solidFill>
                  <a:srgbClr val="006500"/>
                </a:solidFill>
              </a:rPr>
              <a:t>{</a:t>
            </a:r>
            <a:r>
              <a:rPr lang="en-US" altLang="zh-CN" sz="2400" i="1" dirty="0" smtClean="0">
                <a:solidFill>
                  <a:srgbClr val="006500"/>
                </a:solidFill>
              </a:rPr>
              <a:t>a</a:t>
            </a:r>
            <a:r>
              <a:rPr lang="en-US" altLang="zh-CN" sz="2400" baseline="-25000" dirty="0" smtClean="0">
                <a:solidFill>
                  <a:srgbClr val="006500"/>
                </a:solidFill>
              </a:rPr>
              <a:t>2</a:t>
            </a:r>
            <a:r>
              <a:rPr lang="en-US" altLang="zh-CN" sz="2400" dirty="0" smtClean="0">
                <a:solidFill>
                  <a:srgbClr val="006500"/>
                </a:solidFill>
              </a:rPr>
              <a:t>, </a:t>
            </a:r>
            <a:r>
              <a:rPr lang="en-US" altLang="zh-CN" sz="2400" i="1" dirty="0">
                <a:solidFill>
                  <a:srgbClr val="006500"/>
                </a:solidFill>
              </a:rPr>
              <a:t>a</a:t>
            </a:r>
            <a:r>
              <a:rPr lang="en-US" altLang="zh-CN" sz="2400" baseline="-25000" dirty="0">
                <a:solidFill>
                  <a:srgbClr val="006500"/>
                </a:solidFill>
              </a:rPr>
              <a:t>4</a:t>
            </a:r>
            <a:r>
              <a:rPr lang="en-US" altLang="zh-CN" sz="2400" dirty="0">
                <a:solidFill>
                  <a:srgbClr val="006500"/>
                </a:solidFill>
              </a:rPr>
              <a:t>, </a:t>
            </a:r>
            <a:r>
              <a:rPr lang="en-US" altLang="zh-CN" sz="2400" i="1" dirty="0" smtClean="0">
                <a:solidFill>
                  <a:srgbClr val="006500"/>
                </a:solidFill>
              </a:rPr>
              <a:t>a</a:t>
            </a:r>
            <a:r>
              <a:rPr lang="en-US" altLang="zh-CN" sz="2400" baseline="-25000" dirty="0" smtClean="0">
                <a:solidFill>
                  <a:srgbClr val="006500"/>
                </a:solidFill>
              </a:rPr>
              <a:t>9</a:t>
            </a:r>
            <a:r>
              <a:rPr lang="en-US" altLang="zh-CN" sz="2400" dirty="0" smtClean="0">
                <a:solidFill>
                  <a:srgbClr val="006500"/>
                </a:solidFill>
              </a:rPr>
              <a:t> </a:t>
            </a:r>
            <a:r>
              <a:rPr lang="en-US" altLang="zh-CN" sz="2400" dirty="0">
                <a:solidFill>
                  <a:srgbClr val="006500"/>
                </a:solidFill>
              </a:rPr>
              <a:t>, </a:t>
            </a:r>
            <a:r>
              <a:rPr lang="en-US" altLang="zh-CN" sz="2400" i="1" dirty="0">
                <a:solidFill>
                  <a:srgbClr val="006500"/>
                </a:solidFill>
              </a:rPr>
              <a:t>a</a:t>
            </a:r>
            <a:r>
              <a:rPr lang="en-US" altLang="zh-CN" sz="2400" baseline="-25000" dirty="0">
                <a:solidFill>
                  <a:srgbClr val="006500"/>
                </a:solidFill>
              </a:rPr>
              <a:t>11</a:t>
            </a:r>
            <a:r>
              <a:rPr lang="en-US" altLang="zh-CN" sz="2400" dirty="0" smtClean="0">
                <a:solidFill>
                  <a:srgbClr val="006500"/>
                </a:solidFill>
              </a:rPr>
              <a:t>}</a:t>
            </a:r>
            <a:endParaRPr lang="en-US" altLang="zh-CN" sz="2400" dirty="0">
              <a:solidFill>
                <a:srgbClr val="000000"/>
              </a:solidFill>
              <a:latin typeface="Arial" panose="020B0604020202020204" pitchFamily="34" charset="0"/>
            </a:endParaRPr>
          </a:p>
        </p:txBody>
      </p:sp>
      <p:pic>
        <p:nvPicPr>
          <p:cNvPr id="29700" name="Picture 4">
            <a:extLst>
              <a:ext uri="{FF2B5EF4-FFF2-40B4-BE49-F238E27FC236}">
                <a16:creationId xmlns:a16="http://schemas.microsoft.com/office/drawing/2014/main" id="{D89B2F55-2EB2-0A46-ACC1-02E1FEC0C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948" y="2792916"/>
            <a:ext cx="5400675"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5794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编号占位符 5">
            <a:extLst>
              <a:ext uri="{FF2B5EF4-FFF2-40B4-BE49-F238E27FC236}">
                <a16:creationId xmlns:a16="http://schemas.microsoft.com/office/drawing/2014/main" id="{410D9470-CE38-BF48-A4BF-CA4CBBE6F35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45AB2C2-AD7C-AE40-A278-6C51E6C2797B}"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0722" name="Rectangle 2">
            <a:extLst>
              <a:ext uri="{FF2B5EF4-FFF2-40B4-BE49-F238E27FC236}">
                <a16:creationId xmlns:a16="http://schemas.microsoft.com/office/drawing/2014/main" id="{30EDECF1-852B-E147-B584-17B3D117647D}"/>
              </a:ext>
            </a:extLst>
          </p:cNvPr>
          <p:cNvSpPr>
            <a:spLocks noGrp="1" noChangeArrowheads="1"/>
          </p:cNvSpPr>
          <p:nvPr>
            <p:ph type="title"/>
          </p:nvPr>
        </p:nvSpPr>
        <p:spPr/>
        <p:txBody>
          <a:bodyPr/>
          <a:lstStyle/>
          <a:p>
            <a:pPr eaLnBrk="1" hangingPunct="1"/>
            <a:r>
              <a:rPr lang="zh-CN" altLang="en-US" sz="4800"/>
              <a:t>活动安排问题（动态规划）</a:t>
            </a:r>
            <a:endParaRPr lang="ja-JP" altLang="en-US" sz="4800">
              <a:latin typeface="黑体" panose="02010609060101010101" pitchFamily="49" charset="-122"/>
              <a:ea typeface="黑体" panose="02010609060101010101" pitchFamily="49" charset="-122"/>
            </a:endParaRPr>
          </a:p>
        </p:txBody>
      </p:sp>
      <p:sp>
        <p:nvSpPr>
          <p:cNvPr id="30723" name="Rectangle 3">
            <a:extLst>
              <a:ext uri="{FF2B5EF4-FFF2-40B4-BE49-F238E27FC236}">
                <a16:creationId xmlns:a16="http://schemas.microsoft.com/office/drawing/2014/main" id="{A4316763-4B79-EF4D-80C2-B83CE2D79686}"/>
              </a:ext>
            </a:extLst>
          </p:cNvPr>
          <p:cNvSpPr txBox="1">
            <a:spLocks noChangeArrowheads="1"/>
          </p:cNvSpPr>
          <p:nvPr/>
        </p:nvSpPr>
        <p:spPr bwMode="auto">
          <a:xfrm>
            <a:off x="579825" y="2062338"/>
            <a:ext cx="82296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目标</a:t>
            </a:r>
            <a:r>
              <a:rPr kumimoji="1" lang="en-US" altLang="zh-CN"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 </a:t>
            </a: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找到最大的相互兼容的活动集</a:t>
            </a:r>
            <a:r>
              <a:rPr kumimoji="1" lang="en-US" altLang="zh-CN" sz="3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a:t>
            </a:r>
          </a:p>
          <a:p>
            <a:pPr lvl="1" eaLnBrk="1" hangingPunct="1">
              <a:lnSpc>
                <a:spcPct val="80000"/>
              </a:lnSpc>
              <a:buClr>
                <a:srgbClr val="FF0000"/>
              </a:buClr>
            </a:pPr>
            <a:r>
              <a:rPr lang="zh-CN" altLang="en-US" sz="2400" dirty="0"/>
              <a:t>定义子问题区间</a:t>
            </a:r>
            <a:r>
              <a:rPr kumimoji="1" lang="en-US" altLang="zh-CN" sz="2600" b="0" i="1" u="none" strike="noStrike" kern="1200" cap="none" spc="0" normalizeH="0" baseline="0" noProof="0" dirty="0" err="1" smtClean="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1" u="none" strike="noStrike" kern="1200" cap="none" spc="0" normalizeH="0" baseline="-25000" noProof="0" dirty="0" err="1" smtClean="0">
                <a:ln>
                  <a:noFill/>
                </a:ln>
                <a:solidFill>
                  <a:srgbClr val="006500"/>
                </a:solidFill>
                <a:effectLst/>
                <a:uLnTx/>
                <a:uFillTx/>
                <a:latin typeface="Tahoma" panose="020B0604030504040204" pitchFamily="34" charset="0"/>
                <a:ea typeface="宋体" panose="02010600030101010101" pitchFamily="2" charset="-122"/>
              </a:rPr>
              <a:t>ij</a:t>
            </a:r>
            <a:r>
              <a:rPr kumimoji="1" lang="en-US" altLang="zh-CN" sz="2600" b="0" i="1" u="none" strike="noStrike" kern="1200" cap="none" spc="0" normalizeH="0" baseline="0" noProof="0" dirty="0" smtClean="0">
                <a:ln>
                  <a:noFill/>
                </a:ln>
                <a:solidFill>
                  <a:srgbClr val="006500"/>
                </a:solidFill>
                <a:effectLst/>
                <a:uLnTx/>
                <a:uFillTx/>
                <a:latin typeface="Tahoma" panose="020B0604030504040204" pitchFamily="34" charset="0"/>
                <a:ea typeface="宋体" panose="02010600030101010101" pitchFamily="2" charset="-122"/>
              </a:rPr>
              <a:t> </a:t>
            </a:r>
            <a:r>
              <a:rPr kumimoji="1" lang="zh-CN" altLang="en-US" sz="26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为包括所有在</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600" b="0" i="1"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i</a:t>
            </a:r>
            <a:r>
              <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结束之后开始，和</a:t>
            </a:r>
            <a:r>
              <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6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6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j</a:t>
            </a:r>
            <a:r>
              <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之后开始的活动</a:t>
            </a:r>
            <a:r>
              <a:rPr kumimoji="1" lang="zh-CN" altLang="en-US" sz="26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集合</a:t>
            </a:r>
            <a:endParaRPr kumimoji="1" lang="en-US" altLang="zh-CN" sz="26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a:p>
            <a:pPr marL="457200" lvl="1" indent="0" eaLnBrk="1" hangingPunct="1">
              <a:lnSpc>
                <a:spcPct val="80000"/>
              </a:lnSpc>
              <a:buClr>
                <a:srgbClr val="FF0000"/>
              </a:buClr>
              <a:buNone/>
            </a:pPr>
            <a:r>
              <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600" b="0" i="1" u="none" strike="noStrike" kern="1200" cap="none" spc="0" normalizeH="0" baseline="0" noProof="0" dirty="0" err="1" smtClean="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1" u="none" strike="noStrike" kern="1200" cap="none" spc="0" normalizeH="0" baseline="-25000" noProof="0" dirty="0" err="1" smtClean="0">
                <a:ln>
                  <a:noFill/>
                </a:ln>
                <a:solidFill>
                  <a:srgbClr val="006500"/>
                </a:solidFill>
                <a:effectLst/>
                <a:uLnTx/>
                <a:uFillTx/>
                <a:latin typeface="Tahoma" panose="020B0604030504040204" pitchFamily="34" charset="0"/>
                <a:ea typeface="宋体" panose="02010600030101010101" pitchFamily="2" charset="-122"/>
              </a:rPr>
              <a:t>ij</a:t>
            </a:r>
            <a:r>
              <a:rPr kumimoji="1" lang="en-US" altLang="zh-CN" sz="2600" b="0" i="1" u="none" strike="noStrike" kern="1200" cap="none" spc="0" normalizeH="0" baseline="0" noProof="0" dirty="0" smtClean="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 </a:t>
            </a:r>
            <a:r>
              <a:rPr kumimoji="1" lang="en-US" altLang="zh-CN" sz="26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6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k</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SymbolMT"/>
                <a:ea typeface="SymbolMT"/>
                <a:cs typeface="SymbolMT"/>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 </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f</a:t>
            </a:r>
            <a:r>
              <a:rPr kumimoji="1" lang="en-US" altLang="zh-CN" sz="2600" b="0" i="1"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i</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SymbolMT"/>
                <a:ea typeface="SymbolMT"/>
                <a:cs typeface="SymbolMT"/>
              </a:rPr>
              <a:t>≤ </a:t>
            </a:r>
            <a:r>
              <a:rPr kumimoji="1" lang="en-US" altLang="zh-CN" sz="26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k</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&lt; </a:t>
            </a:r>
            <a:r>
              <a:rPr kumimoji="1" lang="en-US" altLang="zh-CN" sz="26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f</a:t>
            </a:r>
            <a:r>
              <a:rPr kumimoji="1" lang="en-US" altLang="zh-CN" sz="26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k</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SymbolMT"/>
                <a:ea typeface="SymbolMT"/>
                <a:cs typeface="SymbolMT"/>
              </a:rPr>
              <a:t>≤ </a:t>
            </a:r>
            <a:r>
              <a:rPr kumimoji="1" lang="en-US" altLang="zh-CN" sz="26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j</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SymbolMT"/>
                <a:ea typeface="SymbolMT"/>
                <a:cs typeface="SymbolMT"/>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p>
        </p:txBody>
      </p:sp>
      <p:sp>
        <p:nvSpPr>
          <p:cNvPr id="30724" name="Rectangle 3">
            <a:extLst>
              <a:ext uri="{FF2B5EF4-FFF2-40B4-BE49-F238E27FC236}">
                <a16:creationId xmlns:a16="http://schemas.microsoft.com/office/drawing/2014/main" id="{684FA47D-B9C4-E848-B987-C0DF210C9AAB}"/>
              </a:ext>
            </a:extLst>
          </p:cNvPr>
          <p:cNvSpPr txBox="1">
            <a:spLocks noChangeArrowheads="1"/>
          </p:cNvSpPr>
          <p:nvPr/>
        </p:nvSpPr>
        <p:spPr bwMode="auto">
          <a:xfrm>
            <a:off x="527785" y="5052161"/>
            <a:ext cx="9300155" cy="140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25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最优子结构性质</a:t>
            </a:r>
            <a:r>
              <a:rPr kumimoji="1" lang="en-US" altLang="zh-CN" sz="25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a:t>
            </a:r>
          </a:p>
          <a:p>
            <a:pPr lvl="1" eaLnBrk="1" hangingPunct="1">
              <a:lnSpc>
                <a:spcPct val="80000"/>
              </a:lnSpc>
              <a:buClr>
                <a:srgbClr val="FF0000"/>
              </a:buClr>
            </a:pPr>
            <a:r>
              <a:rPr kumimoji="1" lang="zh-CN" altLang="en-US" sz="22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假设</a:t>
            </a:r>
            <a:r>
              <a:rPr kumimoji="1" lang="en-US" altLang="zh-CN" sz="2200" b="0" i="1" u="none" strike="noStrike" kern="1200" cap="none" spc="0" normalizeH="0" baseline="0" noProof="0" dirty="0" err="1">
                <a:ln>
                  <a:noFill/>
                </a:ln>
                <a:solidFill>
                  <a:srgbClr val="000000"/>
                </a:solidFill>
                <a:effectLst/>
                <a:uLnTx/>
                <a:uFillTx/>
                <a:latin typeface="Tahoma" panose="020B0604030504040204" pitchFamily="34" charset="0"/>
                <a:ea typeface="宋体" panose="02010600030101010101" pitchFamily="2" charset="-122"/>
              </a:rPr>
              <a:t>S</a:t>
            </a:r>
            <a:r>
              <a:rPr kumimoji="1" lang="en-US" altLang="zh-CN" sz="2200" b="0" i="1" u="none" strike="noStrike" kern="1200" cap="none" spc="0" normalizeH="0" baseline="-25000" noProof="0" dirty="0" err="1">
                <a:ln>
                  <a:noFill/>
                </a:ln>
                <a:solidFill>
                  <a:srgbClr val="000000"/>
                </a:solidFill>
                <a:effectLst/>
                <a:uLnTx/>
                <a:uFillTx/>
                <a:latin typeface="Tahoma" panose="020B0604030504040204" pitchFamily="34" charset="0"/>
                <a:ea typeface="宋体" panose="02010600030101010101" pitchFamily="2" charset="-122"/>
              </a:rPr>
              <a:t>ij</a:t>
            </a:r>
            <a:r>
              <a:rPr kumimoji="1" lang="zh-CN" altLang="en-US" sz="2200" b="0" i="1" u="none" strike="noStrike" kern="1200" cap="none" spc="0" normalizeH="0" baseline="-2500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2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的最优解</a:t>
            </a:r>
            <a:r>
              <a:rPr kumimoji="1" lang="en-US" altLang="zh-CN" sz="22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ij</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包括</a:t>
            </a: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200" b="0" i="1" u="none" strike="noStrike" kern="1200" cap="none" spc="0" normalizeH="0" baseline="0" noProof="0" dirty="0" err="1">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1" u="none" strike="noStrike" kern="1200" cap="none" spc="0" normalizeH="0" baseline="-25000" noProof="0" dirty="0" err="1">
                <a:ln>
                  <a:noFill/>
                </a:ln>
                <a:solidFill>
                  <a:srgbClr val="006500"/>
                </a:solidFill>
                <a:effectLst/>
                <a:uLnTx/>
                <a:uFillTx/>
                <a:latin typeface="Tahoma" panose="020B0604030504040204" pitchFamily="34" charset="0"/>
                <a:ea typeface="宋体" panose="02010600030101010101" pitchFamily="2" charset="-122"/>
              </a:rPr>
              <a:t>k</a:t>
            </a: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zh-CN" altLang="en-US" sz="22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则</a:t>
            </a:r>
            <a:r>
              <a:rPr lang="en-US" altLang="zh-CN" sz="2200" i="1" dirty="0" err="1" smtClean="0">
                <a:solidFill>
                  <a:srgbClr val="006500"/>
                </a:solidFill>
              </a:rPr>
              <a:t>A</a:t>
            </a:r>
            <a:r>
              <a:rPr lang="en-US" altLang="zh-CN" sz="2200" i="1" baseline="-25000" dirty="0" err="1" smtClean="0">
                <a:solidFill>
                  <a:srgbClr val="006500"/>
                </a:solidFill>
              </a:rPr>
              <a:t>ij</a:t>
            </a:r>
            <a:r>
              <a:rPr lang="en-US" altLang="zh-CN" sz="2200" i="1" dirty="0" smtClean="0">
                <a:solidFill>
                  <a:srgbClr val="006500"/>
                </a:solidFill>
              </a:rPr>
              <a:t> </a:t>
            </a:r>
            <a:r>
              <a:rPr lang="en-US" altLang="zh-CN" sz="2200" i="1" dirty="0">
                <a:solidFill>
                  <a:srgbClr val="006500"/>
                </a:solidFill>
              </a:rPr>
              <a:t>= </a:t>
            </a:r>
            <a:r>
              <a:rPr lang="en-US" altLang="zh-CN" sz="2200" i="1" dirty="0" err="1">
                <a:solidFill>
                  <a:srgbClr val="006500"/>
                </a:solidFill>
              </a:rPr>
              <a:t>A</a:t>
            </a:r>
            <a:r>
              <a:rPr lang="en-US" altLang="zh-CN" sz="2200" i="1" baseline="-25000" dirty="0" err="1">
                <a:solidFill>
                  <a:srgbClr val="006500"/>
                </a:solidFill>
              </a:rPr>
              <a:t>ik</a:t>
            </a:r>
            <a:r>
              <a:rPr lang="en-US" altLang="zh-CN" sz="2200" i="1" dirty="0">
                <a:solidFill>
                  <a:srgbClr val="006500"/>
                </a:solidFill>
              </a:rPr>
              <a:t> </a:t>
            </a:r>
            <a:r>
              <a:rPr lang="en-US" altLang="zh-CN" sz="2200" dirty="0">
                <a:solidFill>
                  <a:srgbClr val="006500"/>
                </a:solidFill>
                <a:latin typeface="SymbolMT"/>
                <a:ea typeface="SymbolMT"/>
                <a:cs typeface="SymbolMT"/>
              </a:rPr>
              <a:t>∪ </a:t>
            </a:r>
            <a:r>
              <a:rPr lang="en-US" altLang="zh-CN" sz="2200" dirty="0">
                <a:solidFill>
                  <a:srgbClr val="006500"/>
                </a:solidFill>
              </a:rPr>
              <a:t>{</a:t>
            </a:r>
            <a:r>
              <a:rPr lang="en-US" altLang="zh-CN" sz="2200" i="1" dirty="0" err="1">
                <a:solidFill>
                  <a:srgbClr val="006500"/>
                </a:solidFill>
              </a:rPr>
              <a:t>a</a:t>
            </a:r>
            <a:r>
              <a:rPr lang="en-US" altLang="zh-CN" sz="2200" i="1" baseline="-25000" dirty="0" err="1">
                <a:solidFill>
                  <a:srgbClr val="006500"/>
                </a:solidFill>
              </a:rPr>
              <a:t>k</a:t>
            </a:r>
            <a:r>
              <a:rPr lang="en-US" altLang="zh-CN" sz="2200" dirty="0">
                <a:solidFill>
                  <a:srgbClr val="006500"/>
                </a:solidFill>
              </a:rPr>
              <a:t>} </a:t>
            </a:r>
            <a:r>
              <a:rPr lang="en-US" altLang="zh-CN" sz="2200" dirty="0">
                <a:solidFill>
                  <a:srgbClr val="006500"/>
                </a:solidFill>
                <a:latin typeface="SymbolMT"/>
                <a:ea typeface="SymbolMT"/>
                <a:cs typeface="SymbolMT"/>
              </a:rPr>
              <a:t>∪ </a:t>
            </a:r>
            <a:r>
              <a:rPr lang="en-US" altLang="zh-CN" sz="2200" i="1" dirty="0" err="1" smtClean="0">
                <a:solidFill>
                  <a:srgbClr val="006500"/>
                </a:solidFill>
              </a:rPr>
              <a:t>A</a:t>
            </a:r>
            <a:r>
              <a:rPr lang="en-US" altLang="zh-CN" sz="2200" i="1" baseline="-25000" dirty="0" err="1" smtClean="0">
                <a:solidFill>
                  <a:srgbClr val="006500"/>
                </a:solidFill>
              </a:rPr>
              <a:t>kj</a:t>
            </a:r>
            <a:endParaRPr lang="en-US" altLang="zh-CN" sz="2200" dirty="0">
              <a:solidFill>
                <a:srgbClr val="000000"/>
              </a:solidFill>
              <a:latin typeface="Arial" panose="020B0604020202020204" pitchFamily="34" charset="0"/>
            </a:endParaRPr>
          </a:p>
          <a:p>
            <a:pPr lvl="1" eaLnBrk="1" hangingPunct="1">
              <a:lnSpc>
                <a:spcPct val="80000"/>
              </a:lnSpc>
              <a:buClr>
                <a:srgbClr val="FF0000"/>
              </a:buClr>
              <a:defRPr/>
            </a:pPr>
            <a:r>
              <a:rPr kumimoji="0" lang="zh-CN" altLang="en-US" sz="2200" b="1" kern="0" dirty="0" smtClean="0">
                <a:solidFill>
                  <a:srgbClr val="FF0000"/>
                </a:solidFill>
                <a:latin typeface="Times New Roman"/>
                <a:sym typeface="Symbol" panose="05050102010706020507" pitchFamily="18" charset="2"/>
              </a:rPr>
              <a:t>要求</a:t>
            </a:r>
            <a:r>
              <a:rPr kumimoji="0" lang="en-US" altLang="zh-CN" sz="2200" kern="0" dirty="0">
                <a:solidFill>
                  <a:srgbClr val="FF0000"/>
                </a:solidFill>
                <a:latin typeface="Times New Roman"/>
                <a:sym typeface="Symbol" panose="05050102010706020507" pitchFamily="18" charset="2"/>
              </a:rPr>
              <a:t>:</a:t>
            </a:r>
            <a:r>
              <a:rPr kumimoji="0" lang="en-US" altLang="zh-CN" sz="2200" kern="0" dirty="0">
                <a:solidFill>
                  <a:srgbClr val="000000"/>
                </a:solidFill>
                <a:latin typeface="Times New Roman"/>
                <a:sym typeface="Symbol" panose="05050102010706020507" pitchFamily="18" charset="2"/>
              </a:rPr>
              <a:t>  </a:t>
            </a:r>
            <a:r>
              <a:rPr kumimoji="0" lang="en-US" altLang="zh-CN" sz="2200" i="1" kern="0" dirty="0" err="1">
                <a:solidFill>
                  <a:srgbClr val="000000"/>
                </a:solidFill>
                <a:latin typeface="Times New Roman"/>
                <a:sym typeface="Symbol" panose="05050102010706020507" pitchFamily="18" charset="2"/>
              </a:rPr>
              <a:t>A</a:t>
            </a:r>
            <a:r>
              <a:rPr kumimoji="0" lang="en-US" altLang="zh-CN" sz="2200" i="1" kern="0" baseline="-25000" dirty="0" err="1">
                <a:solidFill>
                  <a:srgbClr val="000000"/>
                </a:solidFill>
                <a:latin typeface="Times New Roman"/>
                <a:sym typeface="Symbol" panose="05050102010706020507" pitchFamily="18" charset="2"/>
              </a:rPr>
              <a:t>ik</a:t>
            </a:r>
            <a:r>
              <a:rPr kumimoji="0" lang="en-US" altLang="zh-CN" sz="2200" kern="0" dirty="0">
                <a:solidFill>
                  <a:srgbClr val="000000"/>
                </a:solidFill>
                <a:latin typeface="Times New Roman"/>
                <a:sym typeface="Symbol" panose="05050102010706020507" pitchFamily="18" charset="2"/>
              </a:rPr>
              <a:t> </a:t>
            </a:r>
            <a:r>
              <a:rPr kumimoji="0" lang="zh-CN" altLang="en-US" sz="2200" kern="0" dirty="0">
                <a:solidFill>
                  <a:srgbClr val="000000"/>
                </a:solidFill>
                <a:latin typeface="Times New Roman"/>
                <a:sym typeface="Symbol" panose="05050102010706020507" pitchFamily="18" charset="2"/>
              </a:rPr>
              <a:t>和 </a:t>
            </a:r>
            <a:r>
              <a:rPr kumimoji="0" lang="en-US" altLang="zh-CN" sz="2200" i="1" kern="0" dirty="0" err="1">
                <a:solidFill>
                  <a:srgbClr val="000000"/>
                </a:solidFill>
                <a:latin typeface="Times New Roman"/>
                <a:sym typeface="Symbol" panose="05050102010706020507" pitchFamily="18" charset="2"/>
              </a:rPr>
              <a:t>A</a:t>
            </a:r>
            <a:r>
              <a:rPr kumimoji="0" lang="en-US" altLang="zh-CN" sz="2200" i="1" kern="0" baseline="-25000" dirty="0" err="1">
                <a:solidFill>
                  <a:srgbClr val="000000"/>
                </a:solidFill>
                <a:latin typeface="Times New Roman"/>
                <a:sym typeface="Symbol" panose="05050102010706020507" pitchFamily="18" charset="2"/>
              </a:rPr>
              <a:t>kj</a:t>
            </a:r>
            <a:r>
              <a:rPr kumimoji="0" lang="en-US" altLang="zh-CN" sz="2200" kern="0" dirty="0">
                <a:solidFill>
                  <a:srgbClr val="000000"/>
                </a:solidFill>
                <a:latin typeface="Times New Roman"/>
                <a:sym typeface="Symbol" panose="05050102010706020507" pitchFamily="18" charset="2"/>
              </a:rPr>
              <a:t> </a:t>
            </a:r>
            <a:r>
              <a:rPr kumimoji="0" lang="zh-CN" altLang="en-US" sz="2200" kern="0" dirty="0">
                <a:solidFill>
                  <a:srgbClr val="000000"/>
                </a:solidFill>
                <a:latin typeface="Times New Roman"/>
                <a:sym typeface="Symbol" panose="05050102010706020507" pitchFamily="18" charset="2"/>
              </a:rPr>
              <a:t>必须是最优解 </a:t>
            </a:r>
            <a:endParaRPr kumimoji="0" lang="en-US" altLang="zh-CN" sz="2200" kern="0" dirty="0">
              <a:solidFill>
                <a:srgbClr val="000000"/>
              </a:solidFill>
              <a:latin typeface="Times New Roman"/>
              <a:sym typeface="Symbol" panose="05050102010706020507" pitchFamily="18" charset="2"/>
            </a:endParaRPr>
          </a:p>
          <a:p>
            <a:pPr lvl="1" eaLnBrk="1" hangingPunct="1">
              <a:lnSpc>
                <a:spcPct val="80000"/>
              </a:lnSpc>
              <a:buClr>
                <a:srgbClr val="FF0000"/>
              </a:buClr>
              <a:defRPr/>
            </a:pPr>
            <a:r>
              <a:rPr kumimoji="0" lang="zh-CN" altLang="en-US" sz="2200" kern="0" dirty="0">
                <a:solidFill>
                  <a:srgbClr val="000000"/>
                </a:solidFill>
                <a:latin typeface="Times New Roman"/>
                <a:sym typeface="Symbol" panose="05050102010706020507" pitchFamily="18" charset="2"/>
              </a:rPr>
              <a:t>假设存在  </a:t>
            </a:r>
            <a:r>
              <a:rPr kumimoji="0" lang="en-US" altLang="zh-CN" sz="2200" i="1" kern="0" dirty="0" err="1">
                <a:solidFill>
                  <a:srgbClr val="000000"/>
                </a:solidFill>
                <a:latin typeface="Times New Roman"/>
              </a:rPr>
              <a:t>A</a:t>
            </a:r>
            <a:r>
              <a:rPr kumimoji="0" lang="en-US" altLang="zh-CN" sz="2200" i="1" kern="0" baseline="-25000" dirty="0" err="1">
                <a:solidFill>
                  <a:srgbClr val="000000"/>
                </a:solidFill>
                <a:latin typeface="Times New Roman"/>
              </a:rPr>
              <a:t>ik</a:t>
            </a:r>
            <a:r>
              <a:rPr kumimoji="0" lang="en-US" altLang="zh-CN" sz="2200" i="1" kern="0" dirty="0">
                <a:solidFill>
                  <a:srgbClr val="000000"/>
                </a:solidFill>
                <a:latin typeface="Times New Roman"/>
                <a:ea typeface="仿宋_GB2312" panose="02010609060101010101" pitchFamily="49" charset="-122"/>
              </a:rPr>
              <a:t>’</a:t>
            </a:r>
            <a:r>
              <a:rPr kumimoji="0" lang="en-US" altLang="zh-CN" sz="2200" kern="0" dirty="0">
                <a:solidFill>
                  <a:srgbClr val="000000"/>
                </a:solidFill>
                <a:latin typeface="Times New Roman"/>
              </a:rPr>
              <a:t> </a:t>
            </a:r>
            <a:r>
              <a:rPr kumimoji="0" lang="zh-CN" altLang="en-US" sz="2200" kern="0" dirty="0">
                <a:solidFill>
                  <a:srgbClr val="000000"/>
                </a:solidFill>
                <a:latin typeface="Times New Roman"/>
              </a:rPr>
              <a:t>包含更多</a:t>
            </a:r>
            <a:r>
              <a:rPr kumimoji="0" lang="zh-CN" altLang="en-US" sz="2200" kern="0" dirty="0" smtClean="0">
                <a:solidFill>
                  <a:srgbClr val="000000"/>
                </a:solidFill>
                <a:latin typeface="Times New Roman"/>
              </a:rPr>
              <a:t>的活动</a:t>
            </a:r>
            <a:endParaRPr kumimoji="0" lang="en-US" altLang="zh-CN" sz="2200" kern="0" dirty="0" smtClean="0">
              <a:solidFill>
                <a:srgbClr val="000000"/>
              </a:solidFill>
              <a:latin typeface="Times New Roman"/>
            </a:endParaRPr>
          </a:p>
          <a:p>
            <a:pPr marL="457200" lvl="1" indent="0" eaLnBrk="1" hangingPunct="1">
              <a:lnSpc>
                <a:spcPct val="80000"/>
              </a:lnSpc>
              <a:buClr>
                <a:srgbClr val="FF0000"/>
              </a:buClr>
              <a:buNone/>
              <a:defRPr/>
            </a:pPr>
            <a:r>
              <a:rPr kumimoji="0" lang="en-US" altLang="zh-CN" sz="2200" kern="0" dirty="0" smtClean="0">
                <a:solidFill>
                  <a:srgbClr val="000000"/>
                </a:solidFill>
                <a:latin typeface="Times New Roman"/>
              </a:rPr>
              <a:t>     </a:t>
            </a:r>
            <a:r>
              <a:rPr kumimoji="0" lang="en-US" altLang="zh-CN" sz="1800" kern="0" dirty="0" smtClean="0">
                <a:solidFill>
                  <a:srgbClr val="000000"/>
                </a:solidFill>
                <a:latin typeface="Times New Roman"/>
              </a:rPr>
              <a:t>Size[</a:t>
            </a:r>
            <a:r>
              <a:rPr kumimoji="0" lang="en-US" altLang="zh-CN" sz="1800" i="1" kern="0" dirty="0" err="1" smtClean="0">
                <a:solidFill>
                  <a:srgbClr val="000000"/>
                </a:solidFill>
                <a:latin typeface="Times New Roman"/>
              </a:rPr>
              <a:t>A</a:t>
            </a:r>
            <a:r>
              <a:rPr kumimoji="0" lang="en-US" altLang="zh-CN" sz="1800" i="1" kern="0" baseline="-25000" dirty="0" err="1" smtClean="0">
                <a:solidFill>
                  <a:srgbClr val="000000"/>
                </a:solidFill>
                <a:latin typeface="Times New Roman"/>
              </a:rPr>
              <a:t>ij</a:t>
            </a:r>
            <a:r>
              <a:rPr kumimoji="0" lang="en-US" altLang="zh-CN" sz="1800" kern="0" dirty="0">
                <a:solidFill>
                  <a:srgbClr val="000000"/>
                </a:solidFill>
                <a:latin typeface="Times New Roman"/>
              </a:rPr>
              <a:t>’] = Size[</a:t>
            </a:r>
            <a:r>
              <a:rPr kumimoji="0" lang="en-US" altLang="zh-CN" sz="1800" i="1" kern="0" dirty="0" err="1">
                <a:solidFill>
                  <a:srgbClr val="000000"/>
                </a:solidFill>
                <a:latin typeface="Times New Roman"/>
              </a:rPr>
              <a:t>A</a:t>
            </a:r>
            <a:r>
              <a:rPr kumimoji="0" lang="en-US" altLang="zh-CN" sz="1800" i="1" kern="0" baseline="-25000" dirty="0" err="1">
                <a:solidFill>
                  <a:srgbClr val="000000"/>
                </a:solidFill>
                <a:latin typeface="Times New Roman"/>
              </a:rPr>
              <a:t>ik</a:t>
            </a:r>
            <a:r>
              <a:rPr kumimoji="0" lang="en-US" altLang="zh-CN" sz="1800" kern="0" dirty="0">
                <a:solidFill>
                  <a:srgbClr val="000000"/>
                </a:solidFill>
                <a:latin typeface="Times New Roman"/>
              </a:rPr>
              <a:t>’] </a:t>
            </a:r>
            <a:r>
              <a:rPr kumimoji="0" lang="en-US" altLang="zh-CN" sz="1800" kern="0" dirty="0">
                <a:solidFill>
                  <a:srgbClr val="000000"/>
                </a:solidFill>
                <a:latin typeface="Times New Roman"/>
                <a:sym typeface="Symbol" panose="05050102010706020507" pitchFamily="18" charset="2"/>
              </a:rPr>
              <a:t>+ 1 + Size[</a:t>
            </a:r>
            <a:r>
              <a:rPr kumimoji="0" lang="en-US" altLang="zh-CN" sz="1800" i="1" kern="0" dirty="0" err="1">
                <a:solidFill>
                  <a:srgbClr val="000000"/>
                </a:solidFill>
                <a:latin typeface="Times New Roman"/>
                <a:sym typeface="Symbol" panose="05050102010706020507" pitchFamily="18" charset="2"/>
              </a:rPr>
              <a:t>A</a:t>
            </a:r>
            <a:r>
              <a:rPr kumimoji="0" lang="en-US" altLang="zh-CN" sz="1800" i="1" kern="0" baseline="-25000" dirty="0" err="1">
                <a:solidFill>
                  <a:srgbClr val="000000"/>
                </a:solidFill>
                <a:latin typeface="Times New Roman"/>
                <a:sym typeface="Symbol" panose="05050102010706020507" pitchFamily="18" charset="2"/>
              </a:rPr>
              <a:t>kj</a:t>
            </a:r>
            <a:r>
              <a:rPr kumimoji="0" lang="en-US" altLang="zh-CN" sz="1800" kern="0" dirty="0">
                <a:solidFill>
                  <a:srgbClr val="000000"/>
                </a:solidFill>
                <a:latin typeface="Times New Roman"/>
                <a:sym typeface="Symbol" panose="05050102010706020507" pitchFamily="18" charset="2"/>
              </a:rPr>
              <a:t>] &gt; Size[</a:t>
            </a:r>
            <a:r>
              <a:rPr kumimoji="0" lang="en-US" altLang="zh-CN" sz="1800" i="1" kern="0" dirty="0" err="1">
                <a:solidFill>
                  <a:srgbClr val="000000"/>
                </a:solidFill>
                <a:latin typeface="Times New Roman"/>
              </a:rPr>
              <a:t>A</a:t>
            </a:r>
            <a:r>
              <a:rPr kumimoji="0" lang="en-US" altLang="zh-CN" sz="1800" i="1" kern="0" baseline="-25000" dirty="0" err="1">
                <a:solidFill>
                  <a:srgbClr val="000000"/>
                </a:solidFill>
                <a:latin typeface="Times New Roman"/>
              </a:rPr>
              <a:t>ij</a:t>
            </a:r>
            <a:r>
              <a:rPr kumimoji="0" lang="en-US" altLang="zh-CN" sz="1800" kern="0" dirty="0">
                <a:solidFill>
                  <a:srgbClr val="000000"/>
                </a:solidFill>
                <a:latin typeface="Times New Roman"/>
              </a:rPr>
              <a:t>] </a:t>
            </a:r>
            <a:r>
              <a:rPr kumimoji="0" lang="en-US" altLang="zh-CN" sz="2200" kern="0" dirty="0" smtClean="0">
                <a:solidFill>
                  <a:srgbClr val="000000"/>
                </a:solidFill>
                <a:latin typeface="Times New Roman"/>
                <a:sym typeface="Symbol" panose="05050102010706020507" pitchFamily="18" charset="2"/>
              </a:rPr>
              <a:t> </a:t>
            </a:r>
            <a:r>
              <a:rPr kumimoji="0" lang="zh-CN" altLang="en-US" sz="2200" kern="0" dirty="0">
                <a:solidFill>
                  <a:srgbClr val="FF0000"/>
                </a:solidFill>
                <a:latin typeface="Times New Roman"/>
                <a:sym typeface="Symbol" panose="05050102010706020507" pitchFamily="18" charset="2"/>
              </a:rPr>
              <a:t>矛盾</a:t>
            </a:r>
            <a:r>
              <a:rPr kumimoji="0" lang="en-US" altLang="zh-CN" sz="2200" kern="0" dirty="0">
                <a:solidFill>
                  <a:srgbClr val="FF0000"/>
                </a:solidFill>
                <a:latin typeface="Times New Roman"/>
                <a:sym typeface="Symbol" panose="05050102010706020507" pitchFamily="18" charset="2"/>
              </a:rPr>
              <a:t>:</a:t>
            </a:r>
            <a:r>
              <a:rPr kumimoji="0" lang="en-US" altLang="zh-CN" sz="2200" kern="0" dirty="0">
                <a:solidFill>
                  <a:srgbClr val="000000"/>
                </a:solidFill>
                <a:latin typeface="Times New Roman"/>
                <a:sym typeface="Symbol" panose="05050102010706020507" pitchFamily="18" charset="2"/>
              </a:rPr>
              <a:t> </a:t>
            </a:r>
            <a:r>
              <a:rPr kumimoji="0" lang="en-US" altLang="zh-CN" sz="2200" i="1" kern="0" dirty="0" err="1" smtClean="0">
                <a:solidFill>
                  <a:srgbClr val="000000"/>
                </a:solidFill>
                <a:latin typeface="Times New Roman"/>
                <a:sym typeface="Symbol" panose="05050102010706020507" pitchFamily="18" charset="2"/>
              </a:rPr>
              <a:t>A</a:t>
            </a:r>
            <a:r>
              <a:rPr kumimoji="0" lang="en-US" altLang="zh-CN" sz="2200" i="1" kern="0" baseline="-25000" dirty="0" err="1" smtClean="0">
                <a:solidFill>
                  <a:srgbClr val="000000"/>
                </a:solidFill>
                <a:latin typeface="Times New Roman"/>
                <a:sym typeface="Symbol" panose="05050102010706020507" pitchFamily="18" charset="2"/>
              </a:rPr>
              <a:t>ij</a:t>
            </a:r>
            <a:r>
              <a:rPr kumimoji="0" lang="en-US" altLang="zh-CN" sz="2200" kern="0" dirty="0" smtClean="0">
                <a:solidFill>
                  <a:srgbClr val="000000"/>
                </a:solidFill>
                <a:latin typeface="Times New Roman"/>
                <a:sym typeface="Symbol" panose="05050102010706020507" pitchFamily="18" charset="2"/>
              </a:rPr>
              <a:t> </a:t>
            </a:r>
            <a:r>
              <a:rPr kumimoji="0" lang="zh-CN" altLang="en-US" sz="2200" kern="0" dirty="0">
                <a:solidFill>
                  <a:srgbClr val="000000"/>
                </a:solidFill>
                <a:latin typeface="Times New Roman"/>
                <a:sym typeface="Symbol" panose="05050102010706020507" pitchFamily="18" charset="2"/>
              </a:rPr>
              <a:t>是 </a:t>
            </a:r>
            <a:r>
              <a:rPr kumimoji="0" lang="en-US" altLang="zh-CN" sz="2200" i="1" kern="0" dirty="0" err="1">
                <a:solidFill>
                  <a:srgbClr val="000000"/>
                </a:solidFill>
                <a:latin typeface="Times New Roman"/>
                <a:sym typeface="Symbol" panose="05050102010706020507" pitchFamily="18" charset="2"/>
              </a:rPr>
              <a:t>S</a:t>
            </a:r>
            <a:r>
              <a:rPr kumimoji="0" lang="en-US" altLang="zh-CN" sz="2200" i="1" kern="0" baseline="-25000" dirty="0" err="1">
                <a:solidFill>
                  <a:srgbClr val="000000"/>
                </a:solidFill>
                <a:latin typeface="Times New Roman"/>
                <a:sym typeface="Symbol" panose="05050102010706020507" pitchFamily="18" charset="2"/>
              </a:rPr>
              <a:t>ij</a:t>
            </a:r>
            <a:r>
              <a:rPr kumimoji="0" lang="en-US" altLang="zh-CN" sz="2200" i="1" kern="0" baseline="-25000" dirty="0">
                <a:solidFill>
                  <a:srgbClr val="000000"/>
                </a:solidFill>
                <a:latin typeface="Times New Roman"/>
                <a:sym typeface="Symbol" panose="05050102010706020507" pitchFamily="18" charset="2"/>
              </a:rPr>
              <a:t> </a:t>
            </a:r>
            <a:r>
              <a:rPr kumimoji="0" lang="zh-CN" altLang="en-US" sz="2200" kern="0" dirty="0">
                <a:solidFill>
                  <a:srgbClr val="000000"/>
                </a:solidFill>
                <a:latin typeface="Times New Roman"/>
                <a:sym typeface="Symbol" panose="05050102010706020507" pitchFamily="18" charset="2"/>
              </a:rPr>
              <a:t>的</a:t>
            </a:r>
            <a:r>
              <a:rPr kumimoji="0" lang="zh-CN" altLang="en-US" sz="2200" kern="0" dirty="0" smtClean="0">
                <a:solidFill>
                  <a:srgbClr val="000000"/>
                </a:solidFill>
                <a:latin typeface="Times New Roman"/>
                <a:sym typeface="Symbol" panose="05050102010706020507" pitchFamily="18" charset="2"/>
              </a:rPr>
              <a:t>最优解</a:t>
            </a:r>
            <a:endParaRPr kumimoji="1" lang="en-US" altLang="zh-CN" sz="2200" b="0" i="1"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endParaRPr>
          </a:p>
        </p:txBody>
      </p:sp>
      <p:pic>
        <p:nvPicPr>
          <p:cNvPr id="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838" y="3932180"/>
            <a:ext cx="65913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5"/>
          <p:cNvGrpSpPr>
            <a:grpSpLocks/>
          </p:cNvGrpSpPr>
          <p:nvPr/>
        </p:nvGrpSpPr>
        <p:grpSpPr bwMode="auto">
          <a:xfrm>
            <a:off x="3244463" y="4648143"/>
            <a:ext cx="2447925" cy="474662"/>
            <a:chOff x="2103" y="2687"/>
            <a:chExt cx="1542" cy="299"/>
          </a:xfrm>
        </p:grpSpPr>
        <p:sp>
          <p:nvSpPr>
            <p:cNvPr id="19" name="AutoShape 6"/>
            <p:cNvSpPr>
              <a:spLocks/>
            </p:cNvSpPr>
            <p:nvPr/>
          </p:nvSpPr>
          <p:spPr bwMode="auto">
            <a:xfrm rot="-5400000">
              <a:off x="2233" y="2619"/>
              <a:ext cx="69" cy="216"/>
            </a:xfrm>
            <a:prstGeom prst="leftBrace">
              <a:avLst>
                <a:gd name="adj1" fmla="val 2608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endParaRPr lang="zh-CN" altLang="en-US">
                <a:ea typeface="宋体" panose="02010600030101010101" pitchFamily="2" charset="-122"/>
              </a:endParaRPr>
            </a:p>
          </p:txBody>
        </p:sp>
        <p:sp>
          <p:nvSpPr>
            <p:cNvPr id="20" name="AutoShape 7"/>
            <p:cNvSpPr>
              <a:spLocks/>
            </p:cNvSpPr>
            <p:nvPr/>
          </p:nvSpPr>
          <p:spPr bwMode="auto">
            <a:xfrm rot="-5400000">
              <a:off x="3492" y="2614"/>
              <a:ext cx="69" cy="216"/>
            </a:xfrm>
            <a:prstGeom prst="leftBrace">
              <a:avLst>
                <a:gd name="adj1" fmla="val 2608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endParaRPr lang="zh-CN" altLang="en-US">
                <a:ea typeface="宋体" panose="02010600030101010101" pitchFamily="2" charset="-122"/>
              </a:endParaRPr>
            </a:p>
          </p:txBody>
        </p:sp>
        <p:sp>
          <p:nvSpPr>
            <p:cNvPr id="21" name="Text Box 8"/>
            <p:cNvSpPr txBox="1">
              <a:spLocks noChangeArrowheads="1"/>
            </p:cNvSpPr>
            <p:nvPr/>
          </p:nvSpPr>
          <p:spPr bwMode="auto">
            <a:xfrm>
              <a:off x="2103" y="2736"/>
              <a:ext cx="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000" b="0" i="1">
                  <a:latin typeface="Times New Roman" panose="02020603050405020304" pitchFamily="18" charset="0"/>
                  <a:ea typeface="宋体" panose="02010600030101010101" pitchFamily="2" charset="-122"/>
                </a:rPr>
                <a:t>S</a:t>
              </a:r>
              <a:r>
                <a:rPr lang="en-US" altLang="zh-CN" sz="2000" b="0" i="1" baseline="-25000">
                  <a:latin typeface="Times New Roman" panose="02020603050405020304" pitchFamily="18" charset="0"/>
                  <a:ea typeface="宋体" panose="02010600030101010101" pitchFamily="2" charset="-122"/>
                </a:rPr>
                <a:t>ik</a:t>
              </a:r>
            </a:p>
          </p:txBody>
        </p:sp>
        <p:sp>
          <p:nvSpPr>
            <p:cNvPr id="22" name="Text Box 9"/>
            <p:cNvSpPr txBox="1">
              <a:spLocks noChangeArrowheads="1"/>
            </p:cNvSpPr>
            <p:nvPr/>
          </p:nvSpPr>
          <p:spPr bwMode="auto">
            <a:xfrm>
              <a:off x="3374" y="2731"/>
              <a:ext cx="2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000" b="0" i="1">
                  <a:latin typeface="Times New Roman" panose="02020603050405020304" pitchFamily="18" charset="0"/>
                  <a:ea typeface="宋体" panose="02010600030101010101" pitchFamily="2" charset="-122"/>
                </a:rPr>
                <a:t>S</a:t>
              </a:r>
              <a:r>
                <a:rPr lang="en-US" altLang="zh-CN" sz="2000" b="0" i="1" baseline="-25000">
                  <a:latin typeface="Times New Roman" panose="02020603050405020304" pitchFamily="18" charset="0"/>
                  <a:ea typeface="宋体" panose="02010600030101010101" pitchFamily="2" charset="-122"/>
                </a:rPr>
                <a:t>kj</a:t>
              </a:r>
            </a:p>
          </p:txBody>
        </p:sp>
      </p:grpSp>
      <p:grpSp>
        <p:nvGrpSpPr>
          <p:cNvPr id="23" name="Group 10"/>
          <p:cNvGrpSpPr>
            <a:grpSpLocks/>
          </p:cNvGrpSpPr>
          <p:nvPr/>
        </p:nvGrpSpPr>
        <p:grpSpPr bwMode="auto">
          <a:xfrm>
            <a:off x="3334951" y="3544830"/>
            <a:ext cx="2357437" cy="554038"/>
            <a:chOff x="2160" y="2036"/>
            <a:chExt cx="1485" cy="349"/>
          </a:xfrm>
        </p:grpSpPr>
        <p:sp>
          <p:nvSpPr>
            <p:cNvPr id="24" name="AutoShape 11"/>
            <p:cNvSpPr>
              <a:spLocks/>
            </p:cNvSpPr>
            <p:nvPr/>
          </p:nvSpPr>
          <p:spPr bwMode="auto">
            <a:xfrm rot="-5400000">
              <a:off x="2836" y="1575"/>
              <a:ext cx="134" cy="1485"/>
            </a:xfrm>
            <a:prstGeom prst="rightBrace">
              <a:avLst>
                <a:gd name="adj1" fmla="val 92351"/>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endParaRPr lang="zh-CN" altLang="en-US">
                <a:ea typeface="宋体" panose="02010600030101010101" pitchFamily="2" charset="-122"/>
              </a:endParaRPr>
            </a:p>
          </p:txBody>
        </p:sp>
        <p:sp>
          <p:nvSpPr>
            <p:cNvPr id="25" name="Rectangle 12"/>
            <p:cNvSpPr>
              <a:spLocks noChangeArrowheads="1"/>
            </p:cNvSpPr>
            <p:nvPr/>
          </p:nvSpPr>
          <p:spPr bwMode="auto">
            <a:xfrm>
              <a:off x="2772" y="2036"/>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algn="l" eaLnBrk="1" hangingPunct="1"/>
              <a:r>
                <a:rPr lang="en-US" altLang="zh-CN" sz="2000" b="0" i="1" dirty="0" err="1">
                  <a:latin typeface="Times New Roman" panose="02020603050405020304" pitchFamily="18" charset="0"/>
                  <a:ea typeface="宋体" panose="02010600030101010101" pitchFamily="2" charset="-122"/>
                </a:rPr>
                <a:t>S</a:t>
              </a:r>
              <a:r>
                <a:rPr lang="en-US" altLang="zh-CN" sz="2000" b="0" i="1" baseline="-25000" dirty="0" err="1">
                  <a:latin typeface="Times New Roman" panose="02020603050405020304" pitchFamily="18" charset="0"/>
                  <a:ea typeface="宋体" panose="02010600030101010101" pitchFamily="2" charset="-122"/>
                </a:rPr>
                <a:t>ij</a:t>
              </a:r>
              <a:endParaRPr lang="en-US" altLang="zh-CN" sz="2000" b="0" i="1" baseline="-25000"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172905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编号占位符 5">
            <a:extLst>
              <a:ext uri="{FF2B5EF4-FFF2-40B4-BE49-F238E27FC236}">
                <a16:creationId xmlns:a16="http://schemas.microsoft.com/office/drawing/2014/main" id="{602639BF-B93A-8C41-91E8-FAEF974A09B4}"/>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0A4CAAB-157C-4348-80D4-4881FEE6B33A}"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1746" name="Rectangle 2">
            <a:extLst>
              <a:ext uri="{FF2B5EF4-FFF2-40B4-BE49-F238E27FC236}">
                <a16:creationId xmlns:a16="http://schemas.microsoft.com/office/drawing/2014/main" id="{35AABF32-C71A-674D-9A9F-B472BC02CB21}"/>
              </a:ext>
            </a:extLst>
          </p:cNvPr>
          <p:cNvSpPr>
            <a:spLocks noGrp="1" noChangeArrowheads="1"/>
          </p:cNvSpPr>
          <p:nvPr>
            <p:ph type="title"/>
          </p:nvPr>
        </p:nvSpPr>
        <p:spPr/>
        <p:txBody>
          <a:bodyPr/>
          <a:lstStyle/>
          <a:p>
            <a:pPr eaLnBrk="1" hangingPunct="1"/>
            <a:r>
              <a:rPr lang="zh-CN" altLang="en-US" sz="4800"/>
              <a:t>活动安排问题（动态规划）</a:t>
            </a:r>
            <a:endParaRPr lang="ja-JP" altLang="en-US" sz="4800">
              <a:latin typeface="黑体" panose="02010609060101010101" pitchFamily="49" charset="-122"/>
              <a:ea typeface="黑体" panose="02010609060101010101" pitchFamily="49" charset="-122"/>
            </a:endParaRPr>
          </a:p>
        </p:txBody>
      </p:sp>
      <p:sp>
        <p:nvSpPr>
          <p:cNvPr id="31747" name="Rectangle 3">
            <a:extLst>
              <a:ext uri="{FF2B5EF4-FFF2-40B4-BE49-F238E27FC236}">
                <a16:creationId xmlns:a16="http://schemas.microsoft.com/office/drawing/2014/main" id="{5D6B078C-D92D-C04E-99E8-4D54217617DC}"/>
              </a:ext>
            </a:extLst>
          </p:cNvPr>
          <p:cNvSpPr txBox="1">
            <a:spLocks noChangeArrowheads="1"/>
          </p:cNvSpPr>
          <p:nvPr/>
        </p:nvSpPr>
        <p:spPr bwMode="auto">
          <a:xfrm>
            <a:off x="558799" y="2193926"/>
            <a:ext cx="8644673" cy="90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eaLnBrk="1" hangingPunct="1">
              <a:buClr>
                <a:srgbClr val="0073D9"/>
              </a:buClr>
            </a:pPr>
            <a:r>
              <a:rPr kumimoji="1" lang="zh-CN" altLang="en-US" sz="3200" b="0" i="0" u="none" strike="noStrike" kern="1200" cap="none" spc="0" normalizeH="0" baseline="0" noProof="0" dirty="0" smtClean="0">
                <a:ln>
                  <a:noFill/>
                </a:ln>
                <a:effectLst/>
                <a:uLnTx/>
                <a:uFillTx/>
                <a:latin typeface="Arial" panose="020B0604020202020204" pitchFamily="34" charset="0"/>
                <a:ea typeface="宋体" panose="02010600030101010101" pitchFamily="2" charset="-122"/>
              </a:rPr>
              <a:t>定义</a:t>
            </a:r>
            <a:r>
              <a:rPr kumimoji="1" lang="en-US" altLang="zh-CN" sz="3200" b="0" i="0" u="none" strike="noStrike" kern="1200" cap="none" spc="0" normalizeH="0" baseline="0" noProof="0" dirty="0" smtClean="0">
                <a:ln>
                  <a:noFill/>
                </a:ln>
                <a:effectLst/>
                <a:uLnTx/>
                <a:uFillTx/>
                <a:latin typeface="Arial" panose="020B0604020202020204" pitchFamily="34" charset="0"/>
                <a:ea typeface="宋体" panose="02010600030101010101" pitchFamily="2" charset="-122"/>
              </a:rPr>
              <a:t> </a:t>
            </a:r>
            <a:r>
              <a:rPr kumimoji="1" lang="en-US" altLang="zh-CN" sz="3200" b="0" i="1" u="none" strike="noStrike" kern="1200" cap="none" spc="0" normalizeH="0" baseline="0" noProof="0" dirty="0" smtClean="0">
                <a:ln>
                  <a:noFill/>
                </a:ln>
                <a:effectLst/>
                <a:uLnTx/>
                <a:uFillTx/>
                <a:latin typeface="Tahoma" panose="020B0604030504040204" pitchFamily="34" charset="0"/>
                <a:ea typeface="宋体" panose="02010600030101010101" pitchFamily="2" charset="-122"/>
              </a:rPr>
              <a:t>c</a:t>
            </a:r>
            <a:r>
              <a:rPr kumimoji="1" lang="en-US" altLang="zh-CN" sz="3200" b="0" i="0" u="none" strike="noStrike" kern="1200" cap="none" spc="0" normalizeH="0" baseline="0" noProof="0" dirty="0" smtClean="0">
                <a:ln>
                  <a:noFill/>
                </a:ln>
                <a:effectLst/>
                <a:uLnTx/>
                <a:uFillTx/>
                <a:latin typeface="Tahoma" panose="020B0604030504040204" pitchFamily="34" charset="0"/>
                <a:ea typeface="宋体" panose="02010600030101010101" pitchFamily="2" charset="-122"/>
              </a:rPr>
              <a:t>[</a:t>
            </a:r>
            <a:r>
              <a:rPr kumimoji="1" lang="en-US" altLang="zh-CN" sz="3200" b="0" i="1" u="none" strike="noStrike" kern="1200" cap="none" spc="0" normalizeH="0" baseline="0" noProof="0" dirty="0" err="1" smtClean="0">
                <a:ln>
                  <a:noFill/>
                </a:ln>
                <a:effectLst/>
                <a:uLnTx/>
                <a:uFillTx/>
                <a:latin typeface="Tahoma" panose="020B0604030504040204" pitchFamily="34" charset="0"/>
                <a:ea typeface="宋体" panose="02010600030101010101" pitchFamily="2" charset="-122"/>
              </a:rPr>
              <a:t>i</a:t>
            </a:r>
            <a:r>
              <a:rPr kumimoji="1" lang="en-US" altLang="zh-CN" sz="3200" b="0" i="0" u="none" strike="noStrike" kern="1200" cap="none" spc="0" normalizeH="0" baseline="0" noProof="0" dirty="0" smtClean="0">
                <a:ln>
                  <a:noFill/>
                </a:ln>
                <a:effectLst/>
                <a:uLnTx/>
                <a:uFillTx/>
                <a:latin typeface="Tahoma" panose="020B0604030504040204" pitchFamily="34" charset="0"/>
                <a:ea typeface="宋体" panose="02010600030101010101" pitchFamily="2" charset="-122"/>
              </a:rPr>
              <a:t>, </a:t>
            </a:r>
            <a:r>
              <a:rPr kumimoji="1" lang="en-US" altLang="zh-CN" sz="3200" b="0" i="1" u="none" strike="noStrike" kern="1200" cap="none" spc="0" normalizeH="0" baseline="0" noProof="0" dirty="0" smtClean="0">
                <a:ln>
                  <a:noFill/>
                </a:ln>
                <a:effectLst/>
                <a:uLnTx/>
                <a:uFillTx/>
                <a:latin typeface="Tahoma" panose="020B0604030504040204" pitchFamily="34" charset="0"/>
                <a:ea typeface="宋体" panose="02010600030101010101" pitchFamily="2" charset="-122"/>
              </a:rPr>
              <a:t>j</a:t>
            </a:r>
            <a:r>
              <a:rPr kumimoji="1" lang="en-US" altLang="zh-CN" sz="3200" b="0" i="0" u="none" strike="noStrike" kern="1200" cap="none" spc="0" normalizeH="0" baseline="0" noProof="0" dirty="0" smtClean="0">
                <a:ln>
                  <a:noFill/>
                </a:ln>
                <a:effectLst/>
                <a:uLnTx/>
                <a:uFillTx/>
                <a:latin typeface="Tahoma" panose="020B0604030504040204" pitchFamily="34" charset="0"/>
                <a:ea typeface="宋体" panose="02010600030101010101" pitchFamily="2" charset="-122"/>
              </a:rPr>
              <a:t>] </a:t>
            </a:r>
            <a:r>
              <a:rPr kumimoji="1" lang="zh-CN" altLang="en-US" sz="3200" b="0" i="0" u="none" strike="noStrike" kern="1200" cap="none" spc="0" normalizeH="0" baseline="0" noProof="0" dirty="0" smtClean="0">
                <a:ln>
                  <a:noFill/>
                </a:ln>
                <a:effectLst/>
                <a:uLnTx/>
                <a:uFillTx/>
                <a:latin typeface="Arial" panose="020B0604020202020204" pitchFamily="34" charset="0"/>
                <a:ea typeface="宋体" panose="02010600030101010101" pitchFamily="2" charset="-122"/>
              </a:rPr>
              <a:t>为</a:t>
            </a:r>
            <a:r>
              <a:rPr kumimoji="0" lang="en-US" altLang="zh-CN" i="1" kern="0" dirty="0" err="1">
                <a:latin typeface="Times New Roman"/>
              </a:rPr>
              <a:t>S</a:t>
            </a:r>
            <a:r>
              <a:rPr kumimoji="0" lang="en-US" altLang="zh-CN" i="1" kern="0" baseline="-25000" dirty="0" err="1">
                <a:latin typeface="Times New Roman"/>
              </a:rPr>
              <a:t>ij</a:t>
            </a:r>
            <a:r>
              <a:rPr kumimoji="0" lang="zh-CN" altLang="en-US" kern="0" dirty="0">
                <a:latin typeface="Times New Roman"/>
              </a:rPr>
              <a:t>的最大可相容子集的大小</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endParaRPr kumimoji="1" lang="en-US" altLang="zh-CN" sz="3200" b="0" i="0" u="none" strike="noStrike" kern="1200" cap="none" spc="0" normalizeH="0" baseline="0" noProof="0" dirty="0" smtClean="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endParaRPr kumimoji="1" lang="en-US" altLang="zh-CN" sz="32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endParaRPr kumimoji="1" lang="en-US" altLang="zh-CN" sz="32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endParaRPr kumimoji="1" lang="en-US" altLang="zh-CN" sz="32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p:txBody>
      </p:sp>
      <p:pic>
        <p:nvPicPr>
          <p:cNvPr id="31748" name="Picture 4">
            <a:extLst>
              <a:ext uri="{FF2B5EF4-FFF2-40B4-BE49-F238E27FC236}">
                <a16:creationId xmlns:a16="http://schemas.microsoft.com/office/drawing/2014/main" id="{D7242899-566F-0546-B6A8-E909C5792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050" y="3181350"/>
            <a:ext cx="7304088"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1969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编号占位符 5">
            <a:extLst>
              <a:ext uri="{FF2B5EF4-FFF2-40B4-BE49-F238E27FC236}">
                <a16:creationId xmlns:a16="http://schemas.microsoft.com/office/drawing/2014/main" id="{5B50BF23-4F0C-DD41-8FBF-ADE76F366A4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BB5230-D524-6E4F-87C5-C36B7FF4EBC8}"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2770" name="Rectangle 2">
            <a:extLst>
              <a:ext uri="{FF2B5EF4-FFF2-40B4-BE49-F238E27FC236}">
                <a16:creationId xmlns:a16="http://schemas.microsoft.com/office/drawing/2014/main" id="{D0C2309C-11CE-B64B-A9ED-7D699AD0A740}"/>
              </a:ext>
            </a:extLst>
          </p:cNvPr>
          <p:cNvSpPr>
            <a:spLocks noGrp="1" noChangeArrowheads="1"/>
          </p:cNvSpPr>
          <p:nvPr>
            <p:ph type="title"/>
          </p:nvPr>
        </p:nvSpPr>
        <p:spPr/>
        <p:txBody>
          <a:bodyPr/>
          <a:lstStyle/>
          <a:p>
            <a:pPr eaLnBrk="1" hangingPunct="1"/>
            <a:r>
              <a:rPr lang="zh-CN" altLang="en-US" sz="4800"/>
              <a:t>活动安排问题（贪心算法）</a:t>
            </a:r>
            <a:endParaRPr lang="ja-JP" altLang="en-US" sz="4800">
              <a:latin typeface="黑体" panose="02010609060101010101" pitchFamily="49" charset="-122"/>
              <a:ea typeface="黑体" panose="02010609060101010101" pitchFamily="49" charset="-122"/>
            </a:endParaRPr>
          </a:p>
        </p:txBody>
      </p:sp>
      <p:sp>
        <p:nvSpPr>
          <p:cNvPr id="32771" name="Rectangle 3">
            <a:extLst>
              <a:ext uri="{FF2B5EF4-FFF2-40B4-BE49-F238E27FC236}">
                <a16:creationId xmlns:a16="http://schemas.microsoft.com/office/drawing/2014/main" id="{5D9FCC8E-F185-EE40-B55A-E4BC3DF65B85}"/>
              </a:ext>
            </a:extLst>
          </p:cNvPr>
          <p:cNvSpPr txBox="1">
            <a:spLocks noChangeArrowheads="1"/>
          </p:cNvSpPr>
          <p:nvPr/>
        </p:nvSpPr>
        <p:spPr bwMode="auto">
          <a:xfrm>
            <a:off x="558800" y="2193925"/>
            <a:ext cx="82296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en-US" altLang="zh-CN" sz="28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Solution:</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还是将所有的活动按照结束时间排列</a:t>
            </a: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(let </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en-US" altLang="zh-CN" sz="22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2</a:t>
            </a:r>
            <a:r>
              <a:rPr kumimoji="1" lang="en-US" altLang="zh-CN" sz="22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 …, </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1"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n</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denote sorted sequence)</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选择第一个活动</a:t>
            </a:r>
            <a:r>
              <a:rPr kumimoji="1" lang="en-US" altLang="zh-CN"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删除那些在</a:t>
            </a:r>
            <a:r>
              <a:rPr kumimoji="1" lang="en-US" altLang="zh-CN" sz="22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en-US" altLang="zh-CN" sz="22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结束之前就开始的活动</a:t>
            </a:r>
            <a:endParaRPr kumimoji="1" lang="en-US" altLang="zh-CN" sz="22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2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在剩余的活动中重复以上步骤</a:t>
            </a:r>
            <a:endParaRPr kumimoji="1" lang="en-US" altLang="zh-CN" sz="22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21508" name="文本框 1">
            <a:extLst>
              <a:ext uri="{FF2B5EF4-FFF2-40B4-BE49-F238E27FC236}">
                <a16:creationId xmlns:a16="http://schemas.microsoft.com/office/drawing/2014/main" id="{BD250A80-7DC3-FE46-8E0C-3BDD9943E579}"/>
              </a:ext>
            </a:extLst>
          </p:cNvPr>
          <p:cNvSpPr txBox="1">
            <a:spLocks noChangeArrowheads="1"/>
          </p:cNvSpPr>
          <p:nvPr/>
        </p:nvSpPr>
        <p:spPr bwMode="auto">
          <a:xfrm>
            <a:off x="546100" y="4766058"/>
            <a:ext cx="5772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贪心选择：选择结束时间最早的活动 </a:t>
            </a:r>
            <a:r>
              <a:rPr kumimoji="0" lang="en-US" altLang="zh-CN" sz="2200" b="0" i="1" u="none" strike="noStrike" kern="1200" cap="none" spc="0" normalizeH="0" baseline="0" noProof="0" dirty="0">
                <a:ln>
                  <a:noFill/>
                </a:ln>
                <a:solidFill>
                  <a:srgbClr val="006500"/>
                </a:solidFill>
                <a:effectLst/>
                <a:uLnTx/>
                <a:uFillTx/>
                <a:latin typeface="Times New Roman" panose="02020603050405020304" pitchFamily="18" charset="0"/>
                <a:ea typeface="宋体" panose="02010600030101010101" pitchFamily="2" charset="-122"/>
              </a:rPr>
              <a:t>a</a:t>
            </a:r>
            <a:r>
              <a:rPr kumimoji="0" lang="en-US" altLang="zh-CN" sz="2200" b="0" i="0" u="none" strike="noStrike" kern="1200" cap="none" spc="0" normalizeH="0" baseline="-25000" noProof="0" dirty="0">
                <a:ln>
                  <a:noFill/>
                </a:ln>
                <a:solidFill>
                  <a:srgbClr val="006500"/>
                </a:solidFill>
                <a:effectLst/>
                <a:uLnTx/>
                <a:uFillTx/>
                <a:latin typeface="Times New Roman" panose="02020603050405020304" pitchFamily="18" charset="0"/>
                <a:ea typeface="宋体" panose="02010600030101010101" pitchFamily="2" charset="-122"/>
              </a:rPr>
              <a:t>1</a:t>
            </a:r>
          </a:p>
        </p:txBody>
      </p:sp>
      <p:sp>
        <p:nvSpPr>
          <p:cNvPr id="21509" name="文本框 2">
            <a:extLst>
              <a:ext uri="{FF2B5EF4-FFF2-40B4-BE49-F238E27FC236}">
                <a16:creationId xmlns:a16="http://schemas.microsoft.com/office/drawing/2014/main" id="{6AEE959B-AADB-AD46-B556-ED17CF585066}"/>
              </a:ext>
            </a:extLst>
          </p:cNvPr>
          <p:cNvSpPr txBox="1">
            <a:spLocks noChangeArrowheads="1"/>
          </p:cNvSpPr>
          <p:nvPr/>
        </p:nvSpPr>
        <p:spPr bwMode="auto">
          <a:xfrm>
            <a:off x="546100" y="5354600"/>
            <a:ext cx="8597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1"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11</a:t>
            </a:r>
            <a:r>
              <a:rPr kumimoji="0" lang="en-US" altLang="zh-CN" sz="2400" b="0" i="0" u="none" strike="noStrike" kern="1200" cap="none" spc="0" normalizeH="0" baseline="0" noProof="0" dirty="0">
                <a:ln>
                  <a:noFill/>
                </a:ln>
                <a:solidFill>
                  <a:srgbClr val="006500"/>
                </a:solidFill>
                <a:effectLst/>
                <a:uLnTx/>
                <a:uFillTx/>
                <a:latin typeface="SymbolMT"/>
                <a:ea typeface="SymbolMT"/>
                <a:cs typeface="SymbolMT"/>
              </a:rPr>
              <a:t>∪{</a:t>
            </a:r>
            <a:r>
              <a:rPr kumimoji="0" lang="en-US" altLang="zh-CN" sz="2400" b="0" i="1" u="none" strike="noStrike" kern="1200" cap="none" spc="0" normalizeH="0" baseline="0" noProof="0" dirty="0">
                <a:ln>
                  <a:noFill/>
                </a:ln>
                <a:solidFill>
                  <a:srgbClr val="006500"/>
                </a:solidFill>
                <a:effectLst/>
                <a:uLnTx/>
                <a:uFillTx/>
                <a:latin typeface="Times New Roman" panose="02020603050405020304" pitchFamily="18" charset="0"/>
                <a:ea typeface="宋体" panose="02010600030101010101" pitchFamily="2" charset="-122"/>
              </a:rPr>
              <a:t>a</a:t>
            </a:r>
            <a:r>
              <a:rPr kumimoji="0" lang="en-US" altLang="zh-CN" sz="2400" b="0" i="0" u="none" strike="noStrike" kern="1200" cap="none" spc="0" normalizeH="0" baseline="-25000" noProof="0" dirty="0">
                <a:ln>
                  <a:noFill/>
                </a:ln>
                <a:solidFill>
                  <a:srgbClr val="006500"/>
                </a:solidFill>
                <a:effectLst/>
                <a:uLnTx/>
                <a:uFillTx/>
                <a:latin typeface="Times New Roman" panose="02020603050405020304" pitchFamily="18" charset="0"/>
                <a:ea typeface="宋体" panose="02010600030101010101" pitchFamily="2" charset="-122"/>
              </a:rPr>
              <a:t>1</a:t>
            </a:r>
            <a:r>
              <a:rPr kumimoji="0" lang="en-US" altLang="zh-CN" sz="2400" b="0" i="0" u="none" strike="noStrike" kern="1200" cap="none" spc="0" normalizeH="0" baseline="0" noProof="0" dirty="0">
                <a:ln>
                  <a:noFill/>
                </a:ln>
                <a:solidFill>
                  <a:srgbClr val="006500"/>
                </a:solidFill>
                <a:effectLst/>
                <a:uLnTx/>
                <a:uFillTx/>
                <a:latin typeface="SymbolMT"/>
                <a:ea typeface="SymbolMT"/>
                <a:cs typeface="SymbolMT"/>
              </a:rPr>
              <a:t>} ∪</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1n</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其中</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11</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是空集，且具有最优子结构性质</a:t>
            </a:r>
          </a:p>
        </p:txBody>
      </p:sp>
      <p:sp>
        <p:nvSpPr>
          <p:cNvPr id="21510" name="文本框 3">
            <a:extLst>
              <a:ext uri="{FF2B5EF4-FFF2-40B4-BE49-F238E27FC236}">
                <a16:creationId xmlns:a16="http://schemas.microsoft.com/office/drawing/2014/main" id="{FACE09DD-8D5B-9643-BA9A-E2D5A36B0278}"/>
              </a:ext>
            </a:extLst>
          </p:cNvPr>
          <p:cNvSpPr txBox="1">
            <a:spLocks noChangeArrowheads="1"/>
          </p:cNvSpPr>
          <p:nvPr/>
        </p:nvSpPr>
        <p:spPr bwMode="auto">
          <a:xfrm>
            <a:off x="2424113" y="6157913"/>
            <a:ext cx="4465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最早结束的活动一定是最优解的一部分吗？</a:t>
            </a:r>
          </a:p>
        </p:txBody>
      </p:sp>
    </p:spTree>
    <p:extLst>
      <p:ext uri="{BB962C8B-B14F-4D97-AF65-F5344CB8AC3E}">
        <p14:creationId xmlns:p14="http://schemas.microsoft.com/office/powerpoint/2010/main" val="1737919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编号占位符 5">
            <a:extLst>
              <a:ext uri="{FF2B5EF4-FFF2-40B4-BE49-F238E27FC236}">
                <a16:creationId xmlns:a16="http://schemas.microsoft.com/office/drawing/2014/main" id="{C5201342-95BD-3747-8A16-F9CD57FBBB5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9FB0BD-DF71-064A-B226-A3AEEFB30FD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3794" name="Rectangle 2">
            <a:extLst>
              <a:ext uri="{FF2B5EF4-FFF2-40B4-BE49-F238E27FC236}">
                <a16:creationId xmlns:a16="http://schemas.microsoft.com/office/drawing/2014/main" id="{1E4E3F21-80AC-6F4F-9105-3C024F7334B9}"/>
              </a:ext>
            </a:extLst>
          </p:cNvPr>
          <p:cNvSpPr>
            <a:spLocks noGrp="1" noChangeArrowheads="1"/>
          </p:cNvSpPr>
          <p:nvPr>
            <p:ph type="title"/>
          </p:nvPr>
        </p:nvSpPr>
        <p:spPr/>
        <p:txBody>
          <a:bodyPr/>
          <a:lstStyle/>
          <a:p>
            <a:pPr eaLnBrk="1" hangingPunct="1"/>
            <a:r>
              <a:rPr lang="zh-CN" altLang="en-US" sz="3200"/>
              <a:t>活动安排问题（贪心算法）</a:t>
            </a:r>
            <a:endParaRPr lang="ja-JP" altLang="en-US" sz="3200">
              <a:latin typeface="黑体" panose="02010609060101010101" pitchFamily="49" charset="-122"/>
              <a:ea typeface="黑体" panose="02010609060101010101" pitchFamily="49" charset="-122"/>
            </a:endParaRPr>
          </a:p>
        </p:txBody>
      </p:sp>
      <p:sp>
        <p:nvSpPr>
          <p:cNvPr id="7" name="Rectangle 3"/>
          <p:cNvSpPr txBox="1">
            <a:spLocks noChangeArrowheads="1"/>
          </p:cNvSpPr>
          <p:nvPr/>
        </p:nvSpPr>
        <p:spPr bwMode="auto">
          <a:xfrm>
            <a:off x="819189" y="2092132"/>
            <a:ext cx="8229600" cy="423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533400" marR="0" lvl="0" indent="-533400" algn="l" defTabSz="914400" rtl="0" eaLnBrk="1" fontAlgn="base" latinLnBrk="0" hangingPunct="1">
              <a:lnSpc>
                <a:spcPct val="120000"/>
              </a:lnSpc>
              <a:spcBef>
                <a:spcPct val="20000"/>
              </a:spcBef>
              <a:spcAft>
                <a:spcPct val="0"/>
              </a:spcAft>
              <a:buClr>
                <a:srgbClr val="0073D9"/>
              </a:buClr>
              <a:buSzPct val="60000"/>
              <a:buFont typeface="Wingdings" panose="05000000000000000000" pitchFamily="2" charset="2"/>
              <a:buNone/>
              <a:tabLst/>
              <a:defRPr/>
            </a:pPr>
            <a:r>
              <a:rPr kumimoji="0" lang="zh-CN" altLang="en-US" sz="2800" b="0" i="0" u="none" strike="noStrike" kern="0" cap="none" spc="0" normalizeH="0" baseline="0" noProof="0" dirty="0" smtClean="0">
                <a:ln>
                  <a:noFill/>
                </a:ln>
                <a:solidFill>
                  <a:srgbClr val="FF0000"/>
                </a:solidFill>
                <a:effectLst/>
                <a:uLnTx/>
                <a:uFillTx/>
                <a:latin typeface="Times New Roman"/>
                <a:ea typeface="宋体" panose="02010600030101010101" pitchFamily="2" charset="-122"/>
                <a:cs typeface="+mn-cs"/>
              </a:rPr>
              <a:t>定理</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：设 </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rPr>
              <a:t>S</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rPr>
              <a:t>ij</a:t>
            </a: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 </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 </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并且</a:t>
            </a: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a:t>
            </a:r>
            <a:r>
              <a:rPr kumimoji="0" lang="en-US" altLang="zh-CN" sz="2800" b="0" i="1" u="none" strike="noStrike" kern="0" cap="none" spc="0" normalizeH="0" baseline="-2500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m</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是</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S</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ij</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中最早完成的任务 </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t>
            </a:r>
          </a:p>
          <a:p>
            <a:pPr marL="533400" marR="0" lvl="0" indent="-533400" algn="l" defTabSz="914400" rtl="0" eaLnBrk="1" fontAlgn="base" latinLnBrk="0" hangingPunct="1">
              <a:lnSpc>
                <a:spcPct val="120000"/>
              </a:lnSpc>
              <a:spcBef>
                <a:spcPct val="20000"/>
              </a:spcBef>
              <a:spcAft>
                <a:spcPct val="0"/>
              </a:spcAft>
              <a:buClr>
                <a:srgbClr val="0073D9"/>
              </a:buClr>
              <a:buSzPct val="60000"/>
              <a:buFont typeface="Wingdings" panose="05000000000000000000" pitchFamily="2" charset="2"/>
              <a:buNone/>
              <a:tabLst/>
              <a:defRPr/>
            </a:pP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f</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m</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 min {</a:t>
            </a: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f</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k</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k</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 </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S</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ij</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p>
          <a:p>
            <a:pPr marL="533400" marR="0" lvl="0" indent="-533400" algn="l" defTabSz="914400" rtl="0" eaLnBrk="1" fontAlgn="base" latinLnBrk="0" hangingPunct="1">
              <a:lnSpc>
                <a:spcPct val="120000"/>
              </a:lnSpc>
              <a:spcBef>
                <a:spcPct val="20000"/>
              </a:spcBef>
              <a:spcAft>
                <a:spcPct val="0"/>
              </a:spcAft>
              <a:buClr>
                <a:srgbClr val="0073D9"/>
              </a:buClr>
              <a:buSzPct val="60000"/>
              <a:buFont typeface="Wingdings" panose="05000000000000000000" pitchFamily="2" charset="2"/>
              <a:buNone/>
              <a:tabLst/>
              <a:defRPr/>
            </a:pPr>
            <a:r>
              <a:rPr kumimoji="0" lang="zh-CN" altLang="en-US" sz="2800" b="1" i="0" u="none" strike="noStrike" kern="0" cap="none" spc="0" normalizeH="0" baseline="0" noProof="0" dirty="0" smtClean="0">
                <a:ln>
                  <a:noFill/>
                </a:ln>
                <a:solidFill>
                  <a:srgbClr val="BF00FF"/>
                </a:solidFill>
                <a:effectLst/>
                <a:uLnTx/>
                <a:uFillTx/>
                <a:latin typeface="Times New Roman"/>
                <a:ea typeface="宋体" panose="02010600030101010101" pitchFamily="2" charset="-122"/>
                <a:cs typeface="+mn-cs"/>
                <a:sym typeface="Symbol" panose="05050102010706020507" pitchFamily="18" charset="2"/>
              </a:rPr>
              <a:t>有</a:t>
            </a:r>
            <a:r>
              <a:rPr kumimoji="0" lang="en-US" altLang="zh-CN" sz="2800" b="0" i="0" u="none" strike="noStrike" kern="0" cap="none" spc="0" normalizeH="0" baseline="0" noProof="0" dirty="0" smtClean="0">
                <a:ln>
                  <a:noFill/>
                </a:ln>
                <a:solidFill>
                  <a:srgbClr val="BF00FF"/>
                </a:solidFill>
                <a:effectLst/>
                <a:uLnTx/>
                <a:uFillTx/>
                <a:latin typeface="Times New Roman"/>
                <a:ea typeface="宋体" panose="02010600030101010101" pitchFamily="2" charset="-122"/>
                <a:cs typeface="+mn-cs"/>
                <a:sym typeface="Symbol" panose="05050102010706020507" pitchFamily="18" charset="2"/>
              </a:rPr>
              <a:t>:</a:t>
            </a:r>
          </a:p>
          <a:p>
            <a:pPr marL="533400" marR="0" lvl="0" indent="-533400" algn="l" defTabSz="914400" rtl="0" eaLnBrk="1" fontAlgn="base" latinLnBrk="0" hangingPunct="1">
              <a:lnSpc>
                <a:spcPct val="120000"/>
              </a:lnSpc>
              <a:spcBef>
                <a:spcPct val="20000"/>
              </a:spcBef>
              <a:spcAft>
                <a:spcPct val="0"/>
              </a:spcAft>
              <a:buClr>
                <a:srgbClr val="0073D9"/>
              </a:buClr>
              <a:buSzPct val="60000"/>
              <a:buFontTx/>
              <a:buAutoNum type="arabicPeriod"/>
              <a:tabLst/>
              <a:defRPr/>
            </a:pP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a:t>
            </a:r>
            <a:r>
              <a:rPr kumimoji="0" lang="en-US" altLang="zh-CN" sz="2800" b="0" i="1" u="none" strike="noStrike" kern="0" cap="none" spc="0" normalizeH="0" baseline="-2500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m</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是</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S</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ij</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的最大可相容子集中的一个 </a:t>
            </a:r>
            <a:endParaRPr kumimoji="0" lang="en-US" altLang="zh-CN" sz="2800" b="0" i="1" u="none" strike="noStrike" kern="0" cap="none" spc="0" normalizeH="0" baseline="-2500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endParaRPr>
          </a:p>
          <a:p>
            <a:pPr marL="914400" marR="0" lvl="1" indent="-457200" algn="l" defTabSz="914400" rtl="0" eaLnBrk="1" fontAlgn="base" latinLnBrk="0" hangingPunct="1">
              <a:lnSpc>
                <a:spcPct val="120000"/>
              </a:lnSpc>
              <a:spcBef>
                <a:spcPct val="20000"/>
              </a:spcBef>
              <a:spcAft>
                <a:spcPct val="0"/>
              </a:spcAft>
              <a:buClr>
                <a:srgbClr val="000000"/>
              </a:buClr>
              <a:buSzPct val="55000"/>
              <a:buFont typeface="Wingdings" panose="05000000000000000000" pitchFamily="2" charset="2"/>
              <a:buChar char="n"/>
              <a:tabLst/>
              <a:defRPr/>
            </a:pP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sym typeface="Symbol" panose="05050102010706020507" pitchFamily="18" charset="2"/>
              </a:rPr>
              <a:t>存在一些包含 </a:t>
            </a: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sym typeface="Symbol" panose="05050102010706020507" pitchFamily="18" charset="2"/>
              </a:rPr>
              <a:t>a</a:t>
            </a:r>
            <a:r>
              <a:rPr kumimoji="0" lang="en-US" altLang="zh-CN" sz="2800" b="0" i="1" u="none" strike="noStrike" kern="0" cap="none" spc="0" normalizeH="0" baseline="-25000" noProof="0" dirty="0" smtClean="0">
                <a:ln>
                  <a:noFill/>
                </a:ln>
                <a:solidFill>
                  <a:srgbClr val="000000"/>
                </a:solidFill>
                <a:effectLst/>
                <a:uLnTx/>
                <a:uFillTx/>
                <a:latin typeface="Times New Roman"/>
                <a:ea typeface="宋体" panose="02010600030101010101" pitchFamily="2" charset="-122"/>
                <a:sym typeface="Symbol" panose="05050102010706020507" pitchFamily="18" charset="2"/>
              </a:rPr>
              <a:t>m</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sym typeface="Symbol" panose="05050102010706020507" pitchFamily="18" charset="2"/>
              </a:rPr>
              <a:t>的最优解</a:t>
            </a:r>
          </a:p>
          <a:p>
            <a:pPr marL="533400" marR="0" lvl="0" indent="-533400" algn="l" defTabSz="914400" rtl="0" eaLnBrk="1" fontAlgn="base" latinLnBrk="0" hangingPunct="1">
              <a:lnSpc>
                <a:spcPct val="120000"/>
              </a:lnSpc>
              <a:spcBef>
                <a:spcPct val="20000"/>
              </a:spcBef>
              <a:spcAft>
                <a:spcPct val="0"/>
              </a:spcAft>
              <a:buClr>
                <a:srgbClr val="0073D9"/>
              </a:buClr>
              <a:buSzPct val="60000"/>
              <a:buFontTx/>
              <a:buAutoNum type="arabicPeriod"/>
              <a:tabLst/>
              <a:defRPr/>
            </a:pP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S</a:t>
            </a:r>
            <a:r>
              <a:rPr kumimoji="0" lang="en-US" altLang="zh-CN" sz="2800" b="0" i="1" u="none" strike="noStrike" kern="0" cap="none" spc="0" normalizeH="0" baseline="-2500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im</a:t>
            </a: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 </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所以选择 </a:t>
            </a:r>
            <a:r>
              <a:rPr kumimoji="0" lang="en-US" altLang="zh-CN" sz="28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a:t>
            </a:r>
            <a:r>
              <a:rPr kumimoji="0" lang="en-US" altLang="zh-CN" sz="2800" b="0" i="1" u="none" strike="noStrike" kern="0" cap="none" spc="0" normalizeH="0" baseline="-2500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m</a:t>
            </a:r>
            <a:r>
              <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a:t>
            </a:r>
            <a:r>
              <a:rPr kumimoji="0" lang="en-US" altLang="zh-CN" sz="28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S</a:t>
            </a:r>
            <a:r>
              <a:rPr kumimoji="0" lang="en-US" altLang="zh-CN" sz="2800" b="0" i="1" u="none" strike="noStrike" kern="0" cap="none" spc="0" normalizeH="0" baseline="-25000" noProof="0" dirty="0" err="1"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mj</a:t>
            </a:r>
            <a:r>
              <a:rPr kumimoji="0" lang="zh-CN" altLang="en-US"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是唯一的非空子问题</a:t>
            </a:r>
            <a:endParaRPr kumimoji="0" lang="en-US" altLang="zh-CN" sz="2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endParaRPr>
          </a:p>
        </p:txBody>
      </p:sp>
    </p:spTree>
    <p:extLst>
      <p:ext uri="{BB962C8B-B14F-4D97-AF65-F5344CB8AC3E}">
        <p14:creationId xmlns:p14="http://schemas.microsoft.com/office/powerpoint/2010/main" val="1098524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编号占位符 5">
            <a:extLst>
              <a:ext uri="{FF2B5EF4-FFF2-40B4-BE49-F238E27FC236}">
                <a16:creationId xmlns:a16="http://schemas.microsoft.com/office/drawing/2014/main" id="{C5201342-95BD-3747-8A16-F9CD57FBBB5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9FB0BD-DF71-064A-B226-A3AEEFB30FD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3794" name="Rectangle 2">
            <a:extLst>
              <a:ext uri="{FF2B5EF4-FFF2-40B4-BE49-F238E27FC236}">
                <a16:creationId xmlns:a16="http://schemas.microsoft.com/office/drawing/2014/main" id="{1E4E3F21-80AC-6F4F-9105-3C024F7334B9}"/>
              </a:ext>
            </a:extLst>
          </p:cNvPr>
          <p:cNvSpPr>
            <a:spLocks noGrp="1" noChangeArrowheads="1"/>
          </p:cNvSpPr>
          <p:nvPr>
            <p:ph type="title"/>
          </p:nvPr>
        </p:nvSpPr>
        <p:spPr/>
        <p:txBody>
          <a:bodyPr/>
          <a:lstStyle/>
          <a:p>
            <a:pPr eaLnBrk="1" hangingPunct="1"/>
            <a:r>
              <a:rPr lang="zh-CN" altLang="en-US" sz="3200"/>
              <a:t>活动安排问题（贪心算法）</a:t>
            </a:r>
            <a:endParaRPr lang="ja-JP" altLang="en-US" sz="3200">
              <a:latin typeface="黑体" panose="02010609060101010101" pitchFamily="49" charset="-122"/>
              <a:ea typeface="黑体" panose="02010609060101010101" pitchFamily="49" charset="-122"/>
            </a:endParaRPr>
          </a:p>
        </p:txBody>
      </p:sp>
      <p:pic>
        <p:nvPicPr>
          <p:cNvPr id="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710" y="5807075"/>
            <a:ext cx="65913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AutoShape 5"/>
          <p:cNvSpPr>
            <a:spLocks/>
          </p:cNvSpPr>
          <p:nvPr/>
        </p:nvSpPr>
        <p:spPr bwMode="auto">
          <a:xfrm rot="16200000">
            <a:off x="4706048" y="4656137"/>
            <a:ext cx="260350" cy="2359025"/>
          </a:xfrm>
          <a:prstGeom prst="rightBrace">
            <a:avLst>
              <a:gd name="adj1" fmla="val 7550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sp>
        <p:nvSpPr>
          <p:cNvPr id="37" name="Text Box 6"/>
          <p:cNvSpPr txBox="1">
            <a:spLocks noChangeArrowheads="1"/>
          </p:cNvSpPr>
          <p:nvPr/>
        </p:nvSpPr>
        <p:spPr bwMode="auto">
          <a:xfrm>
            <a:off x="4683254" y="5366920"/>
            <a:ext cx="364202"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1600" b="0"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ij</a:t>
            </a:r>
            <a:endParaRPr kumimoji="0" lang="en-US" altLang="zh-CN" sz="1600" b="0"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38" name="Group 7"/>
          <p:cNvGrpSpPr>
            <a:grpSpLocks/>
          </p:cNvGrpSpPr>
          <p:nvPr/>
        </p:nvGrpSpPr>
        <p:grpSpPr bwMode="auto">
          <a:xfrm>
            <a:off x="3926585" y="5856288"/>
            <a:ext cx="2120900" cy="1050925"/>
            <a:chOff x="2172" y="3549"/>
            <a:chExt cx="1336" cy="662"/>
          </a:xfrm>
        </p:grpSpPr>
        <p:sp>
          <p:nvSpPr>
            <p:cNvPr id="39" name="Text Box 8"/>
            <p:cNvSpPr txBox="1">
              <a:spLocks noChangeArrowheads="1"/>
            </p:cNvSpPr>
            <p:nvPr/>
          </p:nvSpPr>
          <p:spPr bwMode="auto">
            <a:xfrm>
              <a:off x="2172" y="3549"/>
              <a:ext cx="283"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m</a:t>
              </a:r>
              <a:endParaRPr kumimoji="0" lang="en-US" altLang="zh-CN" sz="2400" b="0"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 name="Text Box 9"/>
            <p:cNvSpPr txBox="1">
              <a:spLocks noChangeArrowheads="1"/>
            </p:cNvSpPr>
            <p:nvPr/>
          </p:nvSpPr>
          <p:spPr bwMode="auto">
            <a:xfrm>
              <a:off x="3017" y="3563"/>
              <a:ext cx="261"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2400" b="0"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m</a:t>
              </a:r>
              <a:endParaRPr kumimoji="0" lang="en-US" altLang="zh-CN" sz="2400" b="0"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 name="Text Box 10"/>
            <p:cNvSpPr txBox="1">
              <a:spLocks noChangeArrowheads="1"/>
            </p:cNvSpPr>
            <p:nvPr/>
          </p:nvSpPr>
          <p:spPr bwMode="auto">
            <a:xfrm>
              <a:off x="2609" y="3935"/>
              <a:ext cx="231" cy="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p>
          </p:txBody>
        </p:sp>
        <p:grpSp>
          <p:nvGrpSpPr>
            <p:cNvPr id="42" name="Group 11"/>
            <p:cNvGrpSpPr>
              <a:grpSpLocks/>
            </p:cNvGrpSpPr>
            <p:nvPr/>
          </p:nvGrpSpPr>
          <p:grpSpPr bwMode="auto">
            <a:xfrm>
              <a:off x="2396" y="3948"/>
              <a:ext cx="1017" cy="80"/>
              <a:chOff x="2360" y="3930"/>
              <a:chExt cx="1017" cy="80"/>
            </a:xfrm>
          </p:grpSpPr>
          <p:sp>
            <p:nvSpPr>
              <p:cNvPr id="44" name="Line 12"/>
              <p:cNvSpPr>
                <a:spLocks noChangeShapeType="1"/>
              </p:cNvSpPr>
              <p:nvPr/>
            </p:nvSpPr>
            <p:spPr bwMode="auto">
              <a:xfrm>
                <a:off x="2360" y="3970"/>
                <a:ext cx="1017" cy="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45" name="Line 13"/>
              <p:cNvSpPr>
                <a:spLocks noChangeShapeType="1"/>
              </p:cNvSpPr>
              <p:nvPr/>
            </p:nvSpPr>
            <p:spPr bwMode="auto">
              <a:xfrm>
                <a:off x="3377" y="3930"/>
                <a:ext cx="0" cy="8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43" name="Text Box 14"/>
            <p:cNvSpPr txBox="1">
              <a:spLocks noChangeArrowheads="1"/>
            </p:cNvSpPr>
            <p:nvPr/>
          </p:nvSpPr>
          <p:spPr bwMode="auto">
            <a:xfrm>
              <a:off x="3309" y="398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p>
          </p:txBody>
        </p:sp>
      </p:grpSp>
      <p:sp>
        <p:nvSpPr>
          <p:cNvPr id="46" name="Rectangle 15"/>
          <p:cNvSpPr>
            <a:spLocks noChangeArrowheads="1"/>
          </p:cNvSpPr>
          <p:nvPr/>
        </p:nvSpPr>
        <p:spPr bwMode="auto">
          <a:xfrm>
            <a:off x="4606035" y="5924550"/>
            <a:ext cx="4826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rPr>
              <a:t>a</a:t>
            </a:r>
            <a:r>
              <a:rPr kumimoji="0" lang="en-US" altLang="zh-CN" sz="2400" b="0" i="1" u="none" strike="noStrike" kern="1200" cap="none" spc="0" normalizeH="0" baseline="-25000" noProof="0" smtClean="0">
                <a:ln>
                  <a:noFill/>
                </a:ln>
                <a:solidFill>
                  <a:srgbClr val="000000"/>
                </a:solidFill>
                <a:effectLst/>
                <a:uLnTx/>
                <a:uFillTx/>
                <a:latin typeface="Times" panose="02020603050405020304" pitchFamily="18" charset="0"/>
                <a:ea typeface="宋体" panose="02010600030101010101" pitchFamily="2" charset="-122"/>
                <a:cs typeface="+mn-cs"/>
              </a:rPr>
              <a:t>m</a:t>
            </a:r>
            <a:endParaRPr kumimoji="0" lang="zh-CN" altLang="en-US" sz="2400" b="0" i="1" u="none" strike="noStrike" kern="1200" cap="none" spc="0" normalizeH="0" baseline="-2500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sp>
        <p:nvSpPr>
          <p:cNvPr id="34" name="Rectangle 3"/>
          <p:cNvSpPr txBox="1">
            <a:spLocks noChangeArrowheads="1"/>
          </p:cNvSpPr>
          <p:nvPr/>
        </p:nvSpPr>
        <p:spPr bwMode="auto">
          <a:xfrm>
            <a:off x="529335" y="1905912"/>
            <a:ext cx="8613775" cy="360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533400" indent="-533400" eaLnBrk="1" hangingPunct="1">
              <a:lnSpc>
                <a:spcPct val="120000"/>
              </a:lnSpc>
              <a:buFontTx/>
              <a:buAutoNum type="arabicPeriod"/>
            </a:pPr>
            <a:r>
              <a:rPr lang="en-US" altLang="zh-CN" sz="2400"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sz="2400"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的最优解中的一个包含</a:t>
            </a:r>
            <a:r>
              <a:rPr lang="en-US" altLang="zh-CN" sz="2400"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400"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p>
          <a:p>
            <a:pPr marL="533400" indent="-533400" eaLnBrk="1" hangingPunct="1">
              <a:buClr>
                <a:schemeClr val="tx1"/>
              </a:buClr>
            </a:pPr>
            <a:r>
              <a:rPr lang="en-US" altLang="zh-CN" sz="2400"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400"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400"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sz="2400"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的最优解</a:t>
            </a:r>
          </a:p>
          <a:p>
            <a:pPr marL="914400" lvl="1" indent="-457200" eaLnBrk="1" hangingPunct="1">
              <a:buClr>
                <a:schemeClr val="tx1"/>
              </a:buClr>
            </a:pP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将</a:t>
            </a:r>
            <a:r>
              <a:rPr lang="zh-CN" altLang="en-US" kern="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活动</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按结束时间升序排序</a:t>
            </a:r>
          </a:p>
          <a:p>
            <a:pPr marL="914400" lvl="1" indent="-457200" eaLnBrk="1" hangingPunct="1">
              <a:buClr>
                <a:schemeClr val="tx1"/>
              </a:buClr>
            </a:pP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让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成为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的第一个值</a:t>
            </a:r>
            <a:endParaRPr lang="zh-CN" altLang="en-US"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533400" indent="-533400" eaLnBrk="1" hangingPunct="1">
              <a:buClr>
                <a:schemeClr val="tx1"/>
              </a:buClr>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如果 </a:t>
            </a:r>
            <a:r>
              <a:rPr lang="en-US" altLang="zh-CN" sz="2400"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400"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400"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400"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完成</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533400" indent="-533400" eaLnBrk="1" hangingPunct="1">
              <a:buClr>
                <a:schemeClr val="tx1"/>
              </a:buClr>
            </a:pP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否则 换成 </a:t>
            </a:r>
            <a:r>
              <a:rPr lang="en-US" altLang="zh-CN" sz="2400"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400"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建立一个新子集 </a:t>
            </a:r>
            <a:r>
              <a:rPr lang="en-US" altLang="zh-CN" sz="2400"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2400"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en-US" altLang="zh-CN" sz="2400"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914400" lvl="1" indent="-457200" eaLnBrk="1" hangingPunct="1">
              <a:buClr>
                <a:schemeClr val="tx1"/>
              </a:buClr>
            </a:pP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由于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中的任务继续可相容 </a:t>
            </a:r>
          </a:p>
          <a:p>
            <a:pPr marL="914400" lvl="1" indent="-457200" eaLnBrk="1" hangingPunct="1">
              <a:buClr>
                <a:schemeClr val="tx1"/>
              </a:buClr>
            </a:pP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ij</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的大小一样 </a:t>
            </a:r>
            <a:r>
              <a:rPr lang="en-US" altLang="zh-CN"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是在某些最大可相容子集里</a:t>
            </a:r>
            <a:endPar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920420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编号占位符 5">
            <a:extLst>
              <a:ext uri="{FF2B5EF4-FFF2-40B4-BE49-F238E27FC236}">
                <a16:creationId xmlns:a16="http://schemas.microsoft.com/office/drawing/2014/main" id="{C5201342-95BD-3747-8A16-F9CD57FBBB5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9FB0BD-DF71-064A-B226-A3AEEFB30FD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3794" name="Rectangle 2">
            <a:extLst>
              <a:ext uri="{FF2B5EF4-FFF2-40B4-BE49-F238E27FC236}">
                <a16:creationId xmlns:a16="http://schemas.microsoft.com/office/drawing/2014/main" id="{1E4E3F21-80AC-6F4F-9105-3C024F7334B9}"/>
              </a:ext>
            </a:extLst>
          </p:cNvPr>
          <p:cNvSpPr>
            <a:spLocks noGrp="1" noChangeArrowheads="1"/>
          </p:cNvSpPr>
          <p:nvPr>
            <p:ph type="title"/>
          </p:nvPr>
        </p:nvSpPr>
        <p:spPr/>
        <p:txBody>
          <a:bodyPr/>
          <a:lstStyle/>
          <a:p>
            <a:pPr eaLnBrk="1" hangingPunct="1"/>
            <a:r>
              <a:rPr lang="zh-CN" altLang="en-US" sz="3200" dirty="0"/>
              <a:t>活动安排问题（贪心算法）</a:t>
            </a:r>
            <a:endParaRPr lang="ja-JP" altLang="en-US" sz="3200" dirty="0">
              <a:latin typeface="黑体" panose="02010609060101010101" pitchFamily="49" charset="-122"/>
              <a:ea typeface="黑体" panose="02010609060101010101" pitchFamily="49" charset="-122"/>
            </a:endParaRPr>
          </a:p>
        </p:txBody>
      </p:sp>
      <p:sp>
        <p:nvSpPr>
          <p:cNvPr id="25" name="Rectangle 3"/>
          <p:cNvSpPr txBox="1">
            <a:spLocks noChangeArrowheads="1"/>
          </p:cNvSpPr>
          <p:nvPr/>
        </p:nvSpPr>
        <p:spPr bwMode="auto">
          <a:xfrm>
            <a:off x="663497" y="2003502"/>
            <a:ext cx="8574088"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533400" indent="-533400" eaLnBrk="1" hangingPunct="1">
              <a:buClr>
                <a:schemeClr val="tx1"/>
              </a:buClr>
              <a:buFontTx/>
              <a:buAutoNum type="arabicPeriod" startAt="2"/>
            </a:pP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rPr>
              <a:t>假设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im</a:t>
            </a:r>
          </a:p>
          <a:p>
            <a:pPr marL="533400" indent="-533400" eaLnBrk="1" hangingPunct="1">
              <a:buClr>
                <a:schemeClr val="tx1"/>
              </a:buClr>
              <a:buFontTx/>
              <a:buNone/>
            </a:pP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 </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&lt;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&lt;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marL="533400" indent="-533400" eaLnBrk="1" hangingPunct="1">
              <a:buClr>
                <a:schemeClr val="tx1"/>
              </a:buClr>
              <a:buFontTx/>
              <a:buNone/>
            </a:pP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&lt;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矛盾 </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533400" indent="-533400" eaLnBrk="1" hangingPunct="1">
              <a:buClr>
                <a:schemeClr val="tx1"/>
              </a:buClr>
              <a:buFontTx/>
              <a:buNone/>
            </a:pP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并不是最早完成的 </a:t>
            </a:r>
          </a:p>
          <a:p>
            <a:pPr marL="533400" indent="-533400" eaLnBrk="1" hangingPunct="1">
              <a:buClr>
                <a:schemeClr val="tx1"/>
              </a:buClr>
              <a:buFontTx/>
              <a:buNone/>
            </a:pPr>
            <a:endPar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533400" indent="-533400" eaLnBrk="1" hangingPunct="1">
              <a:buClr>
                <a:schemeClr val="tx1"/>
              </a:buClr>
              <a:buFontTx/>
              <a:buNone/>
            </a:pPr>
            <a:endPar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533400" indent="-533400" eaLnBrk="1" hangingPunct="1">
              <a:buClr>
                <a:schemeClr val="tx1"/>
              </a:buClr>
              <a:buFontTx/>
              <a:buNone/>
            </a:pPr>
            <a:endPar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533400" indent="-533400" eaLnBrk="1" hangingPunct="1">
              <a:buClr>
                <a:schemeClr val="tx1"/>
              </a:buClr>
              <a:buFontTx/>
              <a:buNone/>
            </a:pPr>
            <a:endPar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533400" indent="-533400" eaLnBrk="1" hangingPunct="1">
              <a:buClr>
                <a:schemeClr val="tx1"/>
              </a:buClr>
              <a:buFontTx/>
              <a:buNone/>
            </a:pP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zh-CN" altLang="en-US"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没有 </a:t>
            </a:r>
            <a:r>
              <a:rPr lang="en-US" altLang="zh-CN" i="1" kern="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i="1" kern="0" baseline="-25000" dirty="0" err="1"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i="1"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lang="en-US" altLang="zh-CN" i="1"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im</a:t>
            </a:r>
            <a:r>
              <a:rPr lang="en-US" altLang="zh-CN" kern="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r>
              <a:rPr lang="en-US" altLang="zh-CN"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lang="en-US" altLang="zh-CN" kern="0"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247" y="4721302"/>
            <a:ext cx="65913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5"/>
          <p:cNvGrpSpPr>
            <a:grpSpLocks/>
          </p:cNvGrpSpPr>
          <p:nvPr/>
        </p:nvGrpSpPr>
        <p:grpSpPr bwMode="auto">
          <a:xfrm>
            <a:off x="3155872" y="5437265"/>
            <a:ext cx="2557463" cy="485775"/>
            <a:chOff x="2103" y="2687"/>
            <a:chExt cx="1611" cy="306"/>
          </a:xfrm>
        </p:grpSpPr>
        <p:sp>
          <p:nvSpPr>
            <p:cNvPr id="28" name="AutoShape 6"/>
            <p:cNvSpPr>
              <a:spLocks/>
            </p:cNvSpPr>
            <p:nvPr/>
          </p:nvSpPr>
          <p:spPr bwMode="auto">
            <a:xfrm rot="-5400000">
              <a:off x="2233" y="2619"/>
              <a:ext cx="69" cy="216"/>
            </a:xfrm>
            <a:prstGeom prst="leftBrace">
              <a:avLst>
                <a:gd name="adj1" fmla="val 2608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AutoShape 7"/>
            <p:cNvSpPr>
              <a:spLocks/>
            </p:cNvSpPr>
            <p:nvPr/>
          </p:nvSpPr>
          <p:spPr bwMode="auto">
            <a:xfrm rot="-5400000">
              <a:off x="3492" y="2614"/>
              <a:ext cx="69" cy="216"/>
            </a:xfrm>
            <a:prstGeom prst="leftBrace">
              <a:avLst>
                <a:gd name="adj1" fmla="val 2608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Text Box 8"/>
            <p:cNvSpPr txBox="1">
              <a:spLocks noChangeArrowheads="1"/>
            </p:cNvSpPr>
            <p:nvPr/>
          </p:nvSpPr>
          <p:spPr bwMode="auto">
            <a:xfrm>
              <a:off x="2103" y="2705"/>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1"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im</a:t>
              </a:r>
            </a:p>
          </p:txBody>
        </p:sp>
        <p:sp>
          <p:nvSpPr>
            <p:cNvPr id="31" name="Text Box 9"/>
            <p:cNvSpPr txBox="1">
              <a:spLocks noChangeArrowheads="1"/>
            </p:cNvSpPr>
            <p:nvPr/>
          </p:nvSpPr>
          <p:spPr bwMode="auto">
            <a:xfrm>
              <a:off x="3374" y="270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1"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mj</a:t>
              </a:r>
            </a:p>
          </p:txBody>
        </p:sp>
      </p:grpSp>
      <p:sp>
        <p:nvSpPr>
          <p:cNvPr id="32" name="AutoShape 10"/>
          <p:cNvSpPr>
            <a:spLocks/>
          </p:cNvSpPr>
          <p:nvPr/>
        </p:nvSpPr>
        <p:spPr bwMode="auto">
          <a:xfrm rot="16200000">
            <a:off x="4284585" y="3494164"/>
            <a:ext cx="260350" cy="2359025"/>
          </a:xfrm>
          <a:prstGeom prst="rightBrace">
            <a:avLst>
              <a:gd name="adj1" fmla="val 75508"/>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Text Box 11"/>
          <p:cNvSpPr txBox="1">
            <a:spLocks noChangeArrowheads="1"/>
          </p:cNvSpPr>
          <p:nvPr/>
        </p:nvSpPr>
        <p:spPr bwMode="auto">
          <a:xfrm>
            <a:off x="3517822" y="4773690"/>
            <a:ext cx="382588"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800" b="0" i="1"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p>
        </p:txBody>
      </p:sp>
      <p:sp>
        <p:nvSpPr>
          <p:cNvPr id="34" name="Text Box 12"/>
          <p:cNvSpPr txBox="1">
            <a:spLocks noChangeArrowheads="1"/>
          </p:cNvSpPr>
          <p:nvPr/>
        </p:nvSpPr>
        <p:spPr bwMode="auto">
          <a:xfrm>
            <a:off x="4854497" y="4783215"/>
            <a:ext cx="357188"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1800" b="0" i="1"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p>
        </p:txBody>
      </p:sp>
      <p:sp>
        <p:nvSpPr>
          <p:cNvPr id="35" name="Text Box 13"/>
          <p:cNvSpPr txBox="1">
            <a:spLocks noChangeArrowheads="1"/>
          </p:cNvSpPr>
          <p:nvPr/>
        </p:nvSpPr>
        <p:spPr bwMode="auto">
          <a:xfrm>
            <a:off x="4198860" y="5373765"/>
            <a:ext cx="407987" cy="3667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800" b="0" i="1"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t>
            </a:r>
          </a:p>
        </p:txBody>
      </p:sp>
      <p:sp>
        <p:nvSpPr>
          <p:cNvPr id="36" name="Line 14"/>
          <p:cNvSpPr>
            <a:spLocks noChangeShapeType="1"/>
          </p:cNvSpPr>
          <p:nvPr/>
        </p:nvSpPr>
        <p:spPr bwMode="auto">
          <a:xfrm>
            <a:off x="3232072" y="4816552"/>
            <a:ext cx="0" cy="25241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rgbClr val="000000"/>
              </a:solidFill>
              <a:effectLst/>
              <a:uLnTx/>
              <a:uFillTx/>
              <a:cs typeface="Times New Roman" panose="02020603050405020304" pitchFamily="18" charset="0"/>
            </a:endParaRPr>
          </a:p>
        </p:txBody>
      </p:sp>
      <p:sp>
        <p:nvSpPr>
          <p:cNvPr id="37" name="Line 15"/>
          <p:cNvSpPr>
            <a:spLocks noChangeShapeType="1"/>
          </p:cNvSpPr>
          <p:nvPr/>
        </p:nvSpPr>
        <p:spPr bwMode="auto">
          <a:xfrm>
            <a:off x="5599035" y="4851477"/>
            <a:ext cx="0" cy="25241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rgbClr val="000000"/>
              </a:solidFill>
              <a:effectLst/>
              <a:uLnTx/>
              <a:uFillTx/>
              <a:cs typeface="Times New Roman" panose="02020603050405020304" pitchFamily="18" charset="0"/>
            </a:endParaRPr>
          </a:p>
        </p:txBody>
      </p:sp>
      <p:sp>
        <p:nvSpPr>
          <p:cNvPr id="38" name="Text Box 16"/>
          <p:cNvSpPr txBox="1">
            <a:spLocks noChangeArrowheads="1"/>
          </p:cNvSpPr>
          <p:nvPr/>
        </p:nvSpPr>
        <p:spPr bwMode="auto">
          <a:xfrm>
            <a:off x="4262360" y="4054552"/>
            <a:ext cx="45085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1"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ij</a:t>
            </a:r>
          </a:p>
        </p:txBody>
      </p:sp>
      <p:sp>
        <p:nvSpPr>
          <p:cNvPr id="39" name="Text Box 17"/>
          <p:cNvSpPr txBox="1">
            <a:spLocks noChangeArrowheads="1"/>
          </p:cNvSpPr>
          <p:nvPr/>
        </p:nvSpPr>
        <p:spPr bwMode="auto">
          <a:xfrm>
            <a:off x="3214610" y="4884815"/>
            <a:ext cx="366712" cy="366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eaLnBrk="1" hangingPunct="1"/>
            <a:r>
              <a:rPr lang="en-US" altLang="zh-CN" sz="1800" b="0" i="1" smtClean="0">
                <a:solidFill>
                  <a:srgbClr val="DD0111"/>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1800" b="0" i="1" baseline="-25000" smtClean="0">
                <a:solidFill>
                  <a:srgbClr val="DD0111"/>
                </a:solidFill>
                <a:latin typeface="Times New Roman" panose="02020603050405020304" pitchFamily="18" charset="0"/>
                <a:ea typeface="宋体" panose="02010600030101010101" pitchFamily="2" charset="-122"/>
                <a:cs typeface="Times New Roman" panose="02020603050405020304" pitchFamily="18" charset="0"/>
              </a:rPr>
              <a:t>k</a:t>
            </a:r>
          </a:p>
        </p:txBody>
      </p:sp>
      <p:grpSp>
        <p:nvGrpSpPr>
          <p:cNvPr id="40" name="Group 18"/>
          <p:cNvGrpSpPr>
            <a:grpSpLocks/>
          </p:cNvGrpSpPr>
          <p:nvPr/>
        </p:nvGrpSpPr>
        <p:grpSpPr bwMode="auto">
          <a:xfrm>
            <a:off x="3303510" y="5238827"/>
            <a:ext cx="204787" cy="106363"/>
            <a:chOff x="2021" y="3010"/>
            <a:chExt cx="129" cy="67"/>
          </a:xfrm>
        </p:grpSpPr>
        <p:sp>
          <p:nvSpPr>
            <p:cNvPr id="41" name="Line 19"/>
            <p:cNvSpPr>
              <a:spLocks noChangeShapeType="1"/>
            </p:cNvSpPr>
            <p:nvPr/>
          </p:nvSpPr>
          <p:spPr bwMode="auto">
            <a:xfrm>
              <a:off x="2021" y="3044"/>
              <a:ext cx="129" cy="0"/>
            </a:xfrm>
            <a:prstGeom prst="line">
              <a:avLst/>
            </a:prstGeom>
            <a:noFill/>
            <a:ln w="2540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b="1" smtClean="0">
                <a:solidFill>
                  <a:srgbClr val="000000"/>
                </a:solidFill>
                <a:cs typeface="Times New Roman" panose="02020603050405020304" pitchFamily="18" charset="0"/>
              </a:endParaRPr>
            </a:p>
          </p:txBody>
        </p:sp>
        <p:sp>
          <p:nvSpPr>
            <p:cNvPr id="42" name="Line 20"/>
            <p:cNvSpPr>
              <a:spLocks noChangeShapeType="1"/>
            </p:cNvSpPr>
            <p:nvPr/>
          </p:nvSpPr>
          <p:spPr bwMode="auto">
            <a:xfrm>
              <a:off x="2147" y="3010"/>
              <a:ext cx="0" cy="67"/>
            </a:xfrm>
            <a:prstGeom prst="line">
              <a:avLst/>
            </a:prstGeom>
            <a:noFill/>
            <a:ln w="2540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b="1" smtClean="0">
                <a:solidFill>
                  <a:srgbClr val="000000"/>
                </a:solidFill>
                <a:cs typeface="Times New Roman" panose="02020603050405020304" pitchFamily="18" charset="0"/>
              </a:endParaRPr>
            </a:p>
          </p:txBody>
        </p:sp>
        <p:sp>
          <p:nvSpPr>
            <p:cNvPr id="43" name="Line 21"/>
            <p:cNvSpPr>
              <a:spLocks noChangeShapeType="1"/>
            </p:cNvSpPr>
            <p:nvPr/>
          </p:nvSpPr>
          <p:spPr bwMode="auto">
            <a:xfrm>
              <a:off x="2021" y="3010"/>
              <a:ext cx="0" cy="67"/>
            </a:xfrm>
            <a:prstGeom prst="line">
              <a:avLst/>
            </a:prstGeom>
            <a:noFill/>
            <a:ln w="25400">
              <a:solidFill>
                <a:srgbClr val="DD011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b="1" smtClean="0">
                <a:solidFill>
                  <a:srgbClr val="000000"/>
                </a:solidFill>
                <a:cs typeface="Times New Roman" panose="02020603050405020304" pitchFamily="18" charset="0"/>
              </a:endParaRPr>
            </a:p>
          </p:txBody>
        </p:sp>
      </p:grpSp>
    </p:spTree>
    <p:extLst>
      <p:ext uri="{BB962C8B-B14F-4D97-AF65-F5344CB8AC3E}">
        <p14:creationId xmlns:p14="http://schemas.microsoft.com/office/powerpoint/2010/main" val="4032089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编号占位符 5">
            <a:extLst>
              <a:ext uri="{FF2B5EF4-FFF2-40B4-BE49-F238E27FC236}">
                <a16:creationId xmlns:a16="http://schemas.microsoft.com/office/drawing/2014/main" id="{C5201342-95BD-3747-8A16-F9CD57FBBB5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A9FB0BD-DF71-064A-B226-A3AEEFB30FD3}"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3794" name="Rectangle 2">
            <a:extLst>
              <a:ext uri="{FF2B5EF4-FFF2-40B4-BE49-F238E27FC236}">
                <a16:creationId xmlns:a16="http://schemas.microsoft.com/office/drawing/2014/main" id="{1E4E3F21-80AC-6F4F-9105-3C024F7334B9}"/>
              </a:ext>
            </a:extLst>
          </p:cNvPr>
          <p:cNvSpPr>
            <a:spLocks noGrp="1" noChangeArrowheads="1"/>
          </p:cNvSpPr>
          <p:nvPr>
            <p:ph type="title"/>
          </p:nvPr>
        </p:nvSpPr>
        <p:spPr/>
        <p:txBody>
          <a:bodyPr/>
          <a:lstStyle/>
          <a:p>
            <a:pPr eaLnBrk="1" hangingPunct="1"/>
            <a:r>
              <a:rPr lang="zh-CN" altLang="en-US" sz="3200" dirty="0"/>
              <a:t>活动安排问题（贪心算法）</a:t>
            </a:r>
            <a:endParaRPr lang="ja-JP" altLang="en-US" sz="3200" dirty="0">
              <a:latin typeface="黑体" panose="02010609060101010101" pitchFamily="49" charset="-122"/>
              <a:ea typeface="黑体" panose="02010609060101010101" pitchFamily="49" charset="-122"/>
            </a:endParaRPr>
          </a:p>
        </p:txBody>
      </p:sp>
      <p:sp>
        <p:nvSpPr>
          <p:cNvPr id="46" name="Rectangle 3"/>
          <p:cNvSpPr txBox="1">
            <a:spLocks noChangeArrowheads="1"/>
          </p:cNvSpPr>
          <p:nvPr/>
        </p:nvSpPr>
        <p:spPr bwMode="auto">
          <a:xfrm>
            <a:off x="377825" y="5175502"/>
            <a:ext cx="8566150" cy="1637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cs typeface="宋体"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cs typeface="宋体"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cs typeface="宋体"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cs typeface="宋体" charset="-122"/>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r>
              <a:rPr lang="zh-CN" altLang="en-US" kern="0" dirty="0" smtClean="0">
                <a:ea typeface="宋体" panose="02010600030101010101" pitchFamily="2" charset="-122"/>
              </a:rPr>
              <a:t>做贪心选择 </a:t>
            </a:r>
            <a:r>
              <a:rPr lang="en-US" altLang="zh-CN" kern="0" dirty="0" smtClean="0">
                <a:ea typeface="宋体" panose="02010600030101010101" pitchFamily="2" charset="-122"/>
              </a:rPr>
              <a:t>(</a:t>
            </a:r>
            <a:r>
              <a:rPr lang="zh-CN" altLang="en-US" kern="0" dirty="0" smtClean="0">
                <a:ea typeface="宋体" panose="02010600030101010101" pitchFamily="2" charset="-122"/>
              </a:rPr>
              <a:t>最先完成时间的选择</a:t>
            </a:r>
            <a:r>
              <a:rPr lang="en-US" altLang="zh-CN" kern="0" dirty="0" smtClean="0">
                <a:ea typeface="宋体" panose="02010600030101010101" pitchFamily="2" charset="-122"/>
              </a:rPr>
              <a:t>)</a:t>
            </a:r>
          </a:p>
          <a:p>
            <a:pPr lvl="1" eaLnBrk="1" hangingPunct="1"/>
            <a:r>
              <a:rPr lang="zh-CN" altLang="en-US" kern="0" dirty="0" smtClean="0">
                <a:ea typeface="宋体" panose="02010600030101010101" pitchFamily="2" charset="-122"/>
              </a:rPr>
              <a:t>减少子问题和选择的数量</a:t>
            </a:r>
          </a:p>
          <a:p>
            <a:pPr lvl="1" eaLnBrk="1" hangingPunct="1"/>
            <a:r>
              <a:rPr lang="zh-CN" altLang="en-US" kern="0" dirty="0" smtClean="0">
                <a:ea typeface="宋体" panose="02010600030101010101" pitchFamily="2" charset="-122"/>
              </a:rPr>
              <a:t>由自顶向下的顺序解决每个子问题</a:t>
            </a:r>
            <a:endParaRPr lang="zh-CN" altLang="en-US" kern="0" dirty="0" smtClean="0">
              <a:ea typeface="宋体" panose="02010600030101010101" pitchFamily="2" charset="-122"/>
            </a:endParaRPr>
          </a:p>
        </p:txBody>
      </p:sp>
      <p:graphicFrame>
        <p:nvGraphicFramePr>
          <p:cNvPr id="47" name="Group 4"/>
          <p:cNvGraphicFramePr>
            <a:graphicFrameLocks noGrp="1"/>
          </p:cNvGraphicFramePr>
          <p:nvPr>
            <p:ph sz="half" idx="4294967295"/>
            <p:extLst>
              <p:ext uri="{D42A27DB-BD31-4B8C-83A1-F6EECF244321}">
                <p14:modId xmlns:p14="http://schemas.microsoft.com/office/powerpoint/2010/main" val="422995023"/>
              </p:ext>
            </p:extLst>
          </p:nvPr>
        </p:nvGraphicFramePr>
        <p:xfrm>
          <a:off x="234950" y="1867820"/>
          <a:ext cx="8709025" cy="3116261"/>
        </p:xfrm>
        <a:graphic>
          <a:graphicData uri="http://schemas.openxmlformats.org/drawingml/2006/table">
            <a:tbl>
              <a:tblPr/>
              <a:tblGrid>
                <a:gridCol w="3571875">
                  <a:extLst>
                    <a:ext uri="{9D8B030D-6E8A-4147-A177-3AD203B41FA5}">
                      <a16:colId xmlns:a16="http://schemas.microsoft.com/office/drawing/2014/main" val="20000"/>
                    </a:ext>
                  </a:extLst>
                </a:gridCol>
                <a:gridCol w="2420938">
                  <a:extLst>
                    <a:ext uri="{9D8B030D-6E8A-4147-A177-3AD203B41FA5}">
                      <a16:colId xmlns:a16="http://schemas.microsoft.com/office/drawing/2014/main" val="20001"/>
                    </a:ext>
                  </a:extLst>
                </a:gridCol>
                <a:gridCol w="2716212">
                  <a:extLst>
                    <a:ext uri="{9D8B030D-6E8A-4147-A177-3AD203B41FA5}">
                      <a16:colId xmlns:a16="http://schemas.microsoft.com/office/drawing/2014/main" val="20002"/>
                    </a:ext>
                  </a:extLst>
                </a:gridCol>
              </a:tblGrid>
              <a:tr h="10779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动态规划算法</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用这个定理</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07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smtClean="0">
                          <a:ln>
                            <a:noFill/>
                          </a:ln>
                          <a:solidFill>
                            <a:schemeClr val="tx1"/>
                          </a:solidFill>
                          <a:effectLst/>
                          <a:latin typeface="Times New Roman" pitchFamily="18" charset="0"/>
                          <a:ea typeface="宋体" pitchFamily="2" charset="-122"/>
                        </a:rPr>
                        <a:t>最优解的子问题</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2500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75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rPr>
                        <a:t>需要考虑的可选择的情况</a:t>
                      </a:r>
                    </a:p>
                  </a:txBody>
                  <a:tcPr anchor="ct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8" name="Text Box 30"/>
          <p:cNvSpPr txBox="1">
            <a:spLocks noChangeArrowheads="1"/>
          </p:cNvSpPr>
          <p:nvPr/>
        </p:nvSpPr>
        <p:spPr bwMode="auto">
          <a:xfrm>
            <a:off x="3921125" y="2991770"/>
            <a:ext cx="952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 </a:t>
            </a: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个</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ik</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kj</a:t>
            </a:r>
          </a:p>
        </p:txBody>
      </p:sp>
      <p:sp>
        <p:nvSpPr>
          <p:cNvPr id="49" name="Text Box 31"/>
          <p:cNvSpPr txBox="1">
            <a:spLocks noChangeArrowheads="1"/>
          </p:cNvSpPr>
          <p:nvPr/>
        </p:nvSpPr>
        <p:spPr bwMode="auto">
          <a:xfrm>
            <a:off x="3843338" y="4269707"/>
            <a:ext cx="1554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j – i</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1 </a:t>
            </a: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种</a:t>
            </a:r>
            <a:endParaRPr kumimoji="0" lang="zh-CN" altLang="en-US" sz="24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0" name="Text Box 32"/>
          <p:cNvSpPr txBox="1">
            <a:spLocks noChangeArrowheads="1"/>
          </p:cNvSpPr>
          <p:nvPr/>
        </p:nvSpPr>
        <p:spPr bwMode="auto">
          <a:xfrm>
            <a:off x="6219825" y="3906170"/>
            <a:ext cx="300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 </a:t>
            </a: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种</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ij</a:t>
            </a:r>
            <a:r>
              <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中最先完成的</a:t>
            </a:r>
          </a:p>
        </p:txBody>
      </p:sp>
      <p:sp>
        <p:nvSpPr>
          <p:cNvPr id="51" name="Text Box 33"/>
          <p:cNvSpPr txBox="1">
            <a:spLocks noChangeArrowheads="1"/>
          </p:cNvSpPr>
          <p:nvPr/>
        </p:nvSpPr>
        <p:spPr bwMode="auto">
          <a:xfrm>
            <a:off x="6242050" y="2999707"/>
            <a:ext cx="1266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 </a:t>
            </a:r>
            <a:r>
              <a:rPr kumimoji="0"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个</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mj</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im</a:t>
            </a:r>
            <a:r>
              <a:rPr kumimoji="0"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endParaRPr kumimoji="0" lang="en-US" altLang="zh-CN" sz="24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sym typeface="Symbol" panose="05050102010706020507" pitchFamily="18" charset="2"/>
            </a:endParaRPr>
          </a:p>
        </p:txBody>
      </p:sp>
    </p:spTree>
    <p:extLst>
      <p:ext uri="{BB962C8B-B14F-4D97-AF65-F5344CB8AC3E}">
        <p14:creationId xmlns:p14="http://schemas.microsoft.com/office/powerpoint/2010/main" val="40564589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编号占位符 5">
            <a:extLst>
              <a:ext uri="{FF2B5EF4-FFF2-40B4-BE49-F238E27FC236}">
                <a16:creationId xmlns:a16="http://schemas.microsoft.com/office/drawing/2014/main" id="{C4F75175-0247-0843-BB59-65CCEC857BA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675D3-C4C0-7F45-8FC1-BB72B1AAFAF9}"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5842" name="Rectangle 2">
            <a:extLst>
              <a:ext uri="{FF2B5EF4-FFF2-40B4-BE49-F238E27FC236}">
                <a16:creationId xmlns:a16="http://schemas.microsoft.com/office/drawing/2014/main" id="{2A780489-F53E-4847-B9E9-CA1EF8845E8E}"/>
              </a:ext>
            </a:extLst>
          </p:cNvPr>
          <p:cNvSpPr>
            <a:spLocks noGrp="1" noChangeArrowheads="1"/>
          </p:cNvSpPr>
          <p:nvPr>
            <p:ph type="title"/>
          </p:nvPr>
        </p:nvSpPr>
        <p:spPr/>
        <p:txBody>
          <a:bodyPr/>
          <a:lstStyle/>
          <a:p>
            <a:pPr eaLnBrk="1" hangingPunct="1"/>
            <a:r>
              <a:rPr lang="zh-CN" altLang="en-US" sz="3600"/>
              <a:t>活动安排问题（贪心算法）</a:t>
            </a:r>
            <a:endParaRPr lang="ja-JP" altLang="en-US" sz="3600">
              <a:latin typeface="黑体" panose="02010609060101010101" pitchFamily="49" charset="-122"/>
              <a:ea typeface="黑体" panose="02010609060101010101" pitchFamily="49" charset="-122"/>
            </a:endParaRPr>
          </a:p>
        </p:txBody>
      </p:sp>
      <p:pic>
        <p:nvPicPr>
          <p:cNvPr id="35843" name="Picture 4">
            <a:extLst>
              <a:ext uri="{FF2B5EF4-FFF2-40B4-BE49-F238E27FC236}">
                <a16:creationId xmlns:a16="http://schemas.microsoft.com/office/drawing/2014/main" id="{9E401F77-6924-B14B-AE7D-E1818C9FC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925278"/>
            <a:ext cx="7345363"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文本框 2">
            <a:extLst>
              <a:ext uri="{FF2B5EF4-FFF2-40B4-BE49-F238E27FC236}">
                <a16:creationId xmlns:a16="http://schemas.microsoft.com/office/drawing/2014/main" id="{67C4288C-2132-A946-AE74-3AD46D0EF4F6}"/>
              </a:ext>
            </a:extLst>
          </p:cNvPr>
          <p:cNvSpPr txBox="1">
            <a:spLocks noChangeArrowheads="1"/>
          </p:cNvSpPr>
          <p:nvPr/>
        </p:nvSpPr>
        <p:spPr bwMode="auto">
          <a:xfrm>
            <a:off x="727075" y="2153444"/>
            <a:ext cx="2949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递归算法：</a:t>
            </a:r>
          </a:p>
        </p:txBody>
      </p:sp>
      <p:grpSp>
        <p:nvGrpSpPr>
          <p:cNvPr id="6" name="组合 5"/>
          <p:cNvGrpSpPr/>
          <p:nvPr/>
        </p:nvGrpSpPr>
        <p:grpSpPr>
          <a:xfrm>
            <a:off x="5666601" y="1534094"/>
            <a:ext cx="3195638" cy="1412875"/>
            <a:chOff x="5280025" y="1017588"/>
            <a:chExt cx="3195638" cy="1412875"/>
          </a:xfrm>
        </p:grpSpPr>
        <p:grpSp>
          <p:nvGrpSpPr>
            <p:cNvPr id="7" name="Group 4"/>
            <p:cNvGrpSpPr>
              <a:grpSpLocks/>
            </p:cNvGrpSpPr>
            <p:nvPr/>
          </p:nvGrpSpPr>
          <p:grpSpPr bwMode="auto">
            <a:xfrm>
              <a:off x="5280025" y="2025650"/>
              <a:ext cx="1231900" cy="100013"/>
              <a:chOff x="3456" y="1216"/>
              <a:chExt cx="776" cy="63"/>
            </a:xfrm>
          </p:grpSpPr>
          <p:sp>
            <p:nvSpPr>
              <p:cNvPr id="31" name="Line 5"/>
              <p:cNvSpPr>
                <a:spLocks noChangeShapeType="1"/>
              </p:cNvSpPr>
              <p:nvPr/>
            </p:nvSpPr>
            <p:spPr bwMode="auto">
              <a:xfrm>
                <a:off x="3456" y="1248"/>
                <a:ext cx="7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2" name="Line 6"/>
              <p:cNvSpPr>
                <a:spLocks noChangeShapeType="1"/>
              </p:cNvSpPr>
              <p:nvPr/>
            </p:nvSpPr>
            <p:spPr bwMode="auto">
              <a:xfrm>
                <a:off x="4227" y="1216"/>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8" name="Text Box 7"/>
            <p:cNvSpPr txBox="1">
              <a:spLocks noChangeArrowheads="1"/>
            </p:cNvSpPr>
            <p:nvPr/>
          </p:nvSpPr>
          <p:spPr bwMode="auto">
            <a:xfrm>
              <a:off x="6383338" y="2063750"/>
              <a:ext cx="2905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p>
          </p:txBody>
        </p:sp>
        <p:sp>
          <p:nvSpPr>
            <p:cNvPr id="9" name="Text Box 8"/>
            <p:cNvSpPr txBox="1">
              <a:spLocks noChangeArrowheads="1"/>
            </p:cNvSpPr>
            <p:nvPr/>
          </p:nvSpPr>
          <p:spPr bwMode="auto">
            <a:xfrm>
              <a:off x="5683250" y="1995488"/>
              <a:ext cx="341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p>
          </p:txBody>
        </p:sp>
        <p:grpSp>
          <p:nvGrpSpPr>
            <p:cNvPr id="10" name="Group 9"/>
            <p:cNvGrpSpPr>
              <a:grpSpLocks/>
            </p:cNvGrpSpPr>
            <p:nvPr/>
          </p:nvGrpSpPr>
          <p:grpSpPr bwMode="auto">
            <a:xfrm>
              <a:off x="5791200" y="1017588"/>
              <a:ext cx="1517650" cy="439737"/>
              <a:chOff x="3648" y="641"/>
              <a:chExt cx="956" cy="277"/>
            </a:xfrm>
          </p:grpSpPr>
          <p:grpSp>
            <p:nvGrpSpPr>
              <p:cNvPr id="25" name="Group 10"/>
              <p:cNvGrpSpPr>
                <a:grpSpLocks/>
              </p:cNvGrpSpPr>
              <p:nvPr/>
            </p:nvGrpSpPr>
            <p:grpSpPr bwMode="auto">
              <a:xfrm>
                <a:off x="3648" y="830"/>
                <a:ext cx="779" cy="64"/>
                <a:chOff x="3648" y="890"/>
                <a:chExt cx="779" cy="64"/>
              </a:xfrm>
            </p:grpSpPr>
            <p:sp>
              <p:nvSpPr>
                <p:cNvPr id="28" name="Line 11"/>
                <p:cNvSpPr>
                  <a:spLocks noChangeShapeType="1"/>
                </p:cNvSpPr>
                <p:nvPr/>
              </p:nvSpPr>
              <p:spPr bwMode="auto">
                <a:xfrm>
                  <a:off x="3653" y="923"/>
                  <a:ext cx="7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9" name="Line 12"/>
                <p:cNvSpPr>
                  <a:spLocks noChangeShapeType="1"/>
                </p:cNvSpPr>
                <p:nvPr/>
              </p:nvSpPr>
              <p:spPr bwMode="auto">
                <a:xfrm>
                  <a:off x="3648" y="891"/>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0" name="Line 13"/>
                <p:cNvSpPr>
                  <a:spLocks noChangeShapeType="1"/>
                </p:cNvSpPr>
                <p:nvPr/>
              </p:nvSpPr>
              <p:spPr bwMode="auto">
                <a:xfrm>
                  <a:off x="4422" y="890"/>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26" name="Text Box 14"/>
              <p:cNvSpPr txBox="1">
                <a:spLocks noChangeArrowheads="1"/>
              </p:cNvSpPr>
              <p:nvPr/>
            </p:nvSpPr>
            <p:spPr bwMode="auto">
              <a:xfrm>
                <a:off x="3929" y="641"/>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27" name="Text Box 15"/>
              <p:cNvSpPr txBox="1">
                <a:spLocks noChangeArrowheads="1"/>
              </p:cNvSpPr>
              <p:nvPr/>
            </p:nvSpPr>
            <p:spPr bwMode="auto">
              <a:xfrm>
                <a:off x="4379" y="687"/>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grpSp>
        <p:grpSp>
          <p:nvGrpSpPr>
            <p:cNvPr id="11" name="Group 16"/>
            <p:cNvGrpSpPr>
              <a:grpSpLocks/>
            </p:cNvGrpSpPr>
            <p:nvPr/>
          </p:nvGrpSpPr>
          <p:grpSpPr bwMode="auto">
            <a:xfrm>
              <a:off x="5487988" y="1273175"/>
              <a:ext cx="2108200" cy="409575"/>
              <a:chOff x="3457" y="802"/>
              <a:chExt cx="1328" cy="258"/>
            </a:xfrm>
          </p:grpSpPr>
          <p:grpSp>
            <p:nvGrpSpPr>
              <p:cNvPr id="19" name="Group 17"/>
              <p:cNvGrpSpPr>
                <a:grpSpLocks/>
              </p:cNvGrpSpPr>
              <p:nvPr/>
            </p:nvGrpSpPr>
            <p:grpSpPr bwMode="auto">
              <a:xfrm>
                <a:off x="3457" y="997"/>
                <a:ext cx="1141" cy="63"/>
                <a:chOff x="3457" y="1007"/>
                <a:chExt cx="1141" cy="63"/>
              </a:xfrm>
            </p:grpSpPr>
            <p:sp>
              <p:nvSpPr>
                <p:cNvPr id="22" name="Line 18"/>
                <p:cNvSpPr>
                  <a:spLocks noChangeShapeType="1"/>
                </p:cNvSpPr>
                <p:nvPr/>
              </p:nvSpPr>
              <p:spPr bwMode="auto">
                <a:xfrm>
                  <a:off x="3464" y="1042"/>
                  <a:ext cx="11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3" name="Line 19"/>
                <p:cNvSpPr>
                  <a:spLocks noChangeShapeType="1"/>
                </p:cNvSpPr>
                <p:nvPr/>
              </p:nvSpPr>
              <p:spPr bwMode="auto">
                <a:xfrm>
                  <a:off x="3457" y="1013"/>
                  <a:ext cx="7"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4" name="Line 20"/>
                <p:cNvSpPr>
                  <a:spLocks noChangeShapeType="1"/>
                </p:cNvSpPr>
                <p:nvPr/>
              </p:nvSpPr>
              <p:spPr bwMode="auto">
                <a:xfrm>
                  <a:off x="4593" y="1007"/>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20" name="Text Box 21"/>
              <p:cNvSpPr txBox="1">
                <a:spLocks noChangeArrowheads="1"/>
              </p:cNvSpPr>
              <p:nvPr/>
            </p:nvSpPr>
            <p:spPr bwMode="auto">
              <a:xfrm>
                <a:off x="3697" y="802"/>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21" name="Text Box 22"/>
              <p:cNvSpPr txBox="1">
                <a:spLocks noChangeArrowheads="1"/>
              </p:cNvSpPr>
              <p:nvPr/>
            </p:nvSpPr>
            <p:spPr bwMode="auto">
              <a:xfrm>
                <a:off x="4560" y="826"/>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grpSp>
        <p:grpSp>
          <p:nvGrpSpPr>
            <p:cNvPr id="12" name="Group 23"/>
            <p:cNvGrpSpPr>
              <a:grpSpLocks/>
            </p:cNvGrpSpPr>
            <p:nvPr/>
          </p:nvGrpSpPr>
          <p:grpSpPr bwMode="auto">
            <a:xfrm>
              <a:off x="6938963" y="1525588"/>
              <a:ext cx="1536700" cy="415925"/>
              <a:chOff x="4371" y="961"/>
              <a:chExt cx="968" cy="262"/>
            </a:xfrm>
          </p:grpSpPr>
          <p:grpSp>
            <p:nvGrpSpPr>
              <p:cNvPr id="13" name="Group 24"/>
              <p:cNvGrpSpPr>
                <a:grpSpLocks/>
              </p:cNvGrpSpPr>
              <p:nvPr/>
            </p:nvGrpSpPr>
            <p:grpSpPr bwMode="auto">
              <a:xfrm>
                <a:off x="4371" y="1154"/>
                <a:ext cx="783" cy="64"/>
                <a:chOff x="4371" y="1129"/>
                <a:chExt cx="783" cy="64"/>
              </a:xfrm>
            </p:grpSpPr>
            <p:sp>
              <p:nvSpPr>
                <p:cNvPr id="16" name="Line 25"/>
                <p:cNvSpPr>
                  <a:spLocks noChangeShapeType="1"/>
                </p:cNvSpPr>
                <p:nvPr/>
              </p:nvSpPr>
              <p:spPr bwMode="auto">
                <a:xfrm>
                  <a:off x="4376" y="1161"/>
                  <a:ext cx="7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17" name="Line 26"/>
                <p:cNvSpPr>
                  <a:spLocks noChangeShapeType="1"/>
                </p:cNvSpPr>
                <p:nvPr/>
              </p:nvSpPr>
              <p:spPr bwMode="auto">
                <a:xfrm>
                  <a:off x="4371" y="1129"/>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18" name="Line 27"/>
                <p:cNvSpPr>
                  <a:spLocks noChangeShapeType="1"/>
                </p:cNvSpPr>
                <p:nvPr/>
              </p:nvSpPr>
              <p:spPr bwMode="auto">
                <a:xfrm>
                  <a:off x="5149" y="1130"/>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14" name="Text Box 28"/>
              <p:cNvSpPr txBox="1">
                <a:spLocks noChangeArrowheads="1"/>
              </p:cNvSpPr>
              <p:nvPr/>
            </p:nvSpPr>
            <p:spPr bwMode="auto">
              <a:xfrm>
                <a:off x="4782" y="961"/>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15" name="Text Box 29"/>
              <p:cNvSpPr txBox="1">
                <a:spLocks noChangeArrowheads="1"/>
              </p:cNvSpPr>
              <p:nvPr/>
            </p:nvSpPr>
            <p:spPr bwMode="auto">
              <a:xfrm>
                <a:off x="5114" y="992"/>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grpSp>
      </p:grpSp>
      <p:sp>
        <p:nvSpPr>
          <p:cNvPr id="34" name="Rectangle 3"/>
          <p:cNvSpPr txBox="1">
            <a:spLocks noChangeArrowheads="1"/>
          </p:cNvSpPr>
          <p:nvPr/>
        </p:nvSpPr>
        <p:spPr bwMode="auto">
          <a:xfrm>
            <a:off x="821511" y="5547116"/>
            <a:ext cx="7250927" cy="98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533400" marR="0" lvl="0" indent="-5334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endParaRPr kumimoji="0" lang="en-US" altLang="zh-CN" sz="1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endParaRPr>
          </a:p>
          <a:p>
            <a:pPr marL="533400" marR="0" lvl="0" indent="-5334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任务按照其结束时间升序排序 </a:t>
            </a:r>
          </a:p>
          <a:p>
            <a:pPr marL="533400" marR="0" lvl="0" indent="-5334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运行时间</a:t>
            </a:r>
            <a:r>
              <a:rPr kumimoji="0" lang="en-US" altLang="zh-CN"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 </a:t>
            </a:r>
            <a:r>
              <a:rPr kumimoji="0" lang="en-US" altLang="zh-CN"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t>
            </a:r>
            <a:r>
              <a:rPr kumimoji="0" lang="en-US" altLang="zh-CN" sz="24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n</a:t>
            </a:r>
            <a:r>
              <a:rPr kumimoji="0" lang="en-US" altLang="zh-CN"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 </a:t>
            </a:r>
            <a:r>
              <a:rPr kumimoji="0" lang="zh-CN" altLang="en-US"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每一个任务之检查一次</a:t>
            </a:r>
          </a:p>
        </p:txBody>
      </p:sp>
    </p:spTree>
    <p:extLst>
      <p:ext uri="{BB962C8B-B14F-4D97-AF65-F5344CB8AC3E}">
        <p14:creationId xmlns:p14="http://schemas.microsoft.com/office/powerpoint/2010/main" val="13905199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pPr eaLnBrk="1" hangingPunct="1"/>
            <a:r>
              <a:rPr kumimoji="0" lang="zh-CN" altLang="en-US" b="1" dirty="0" smtClean="0"/>
              <a:t>最优二叉搜索树</a:t>
            </a:r>
            <a:endParaRPr lang="zh-CN" altLang="en-US" dirty="0" smtClean="0"/>
          </a:p>
        </p:txBody>
      </p:sp>
      <p:sp>
        <p:nvSpPr>
          <p:cNvPr id="93186" name="内容占位符 2"/>
          <p:cNvSpPr>
            <a:spLocks noGrp="1" noChangeArrowheads="1"/>
          </p:cNvSpPr>
          <p:nvPr>
            <p:ph idx="1"/>
          </p:nvPr>
        </p:nvSpPr>
        <p:spPr>
          <a:xfrm>
            <a:off x="646550" y="1915819"/>
            <a:ext cx="8497449" cy="1036834"/>
          </a:xfrm>
        </p:spPr>
        <p:txBody>
          <a:bodyPr/>
          <a:lstStyle/>
          <a:p>
            <a:pPr eaLnBrk="1" hangingPunct="1"/>
            <a:r>
              <a:rPr lang="zh-CN" altLang="en-US" sz="2800" dirty="0" smtClean="0"/>
              <a:t>分析最优解的结构</a:t>
            </a:r>
            <a:endParaRPr lang="en-US" altLang="zh-CN" sz="2800" dirty="0" smtClean="0"/>
          </a:p>
          <a:p>
            <a:pPr lvl="1" eaLnBrk="1" hangingPunct="1">
              <a:buClr>
                <a:srgbClr val="FF0000"/>
              </a:buClr>
            </a:pPr>
            <a:r>
              <a:rPr kumimoji="0" lang="zh-CN" altLang="en-US" sz="2800" dirty="0" smtClean="0">
                <a:solidFill>
                  <a:srgbClr val="FF0000"/>
                </a:solidFill>
                <a:latin typeface="Times New Roman"/>
                <a:ea typeface="宋体" panose="02010600030101010101" pitchFamily="2" charset="-122"/>
              </a:rPr>
              <a:t>最</a:t>
            </a:r>
            <a:r>
              <a:rPr kumimoji="0" lang="zh-CN" altLang="en-US" sz="2800" dirty="0">
                <a:solidFill>
                  <a:srgbClr val="FF0000"/>
                </a:solidFill>
                <a:latin typeface="Times New Roman"/>
                <a:ea typeface="宋体" panose="02010600030101010101" pitchFamily="2" charset="-122"/>
              </a:rPr>
              <a:t>优子结构</a:t>
            </a:r>
            <a:r>
              <a:rPr kumimoji="0" lang="zh-CN" altLang="en-US" sz="2800" dirty="0" smtClean="0">
                <a:solidFill>
                  <a:srgbClr val="FF0000"/>
                </a:solidFill>
                <a:latin typeface="Times New Roman"/>
                <a:ea typeface="宋体" panose="02010600030101010101" pitchFamily="2" charset="-122"/>
              </a:rPr>
              <a:t>性质：</a:t>
            </a:r>
            <a:r>
              <a:rPr kumimoji="0" lang="zh-CN" altLang="en-US" dirty="0" smtClean="0">
                <a:solidFill>
                  <a:srgbClr val="000000"/>
                </a:solidFill>
                <a:latin typeface="Times New Roman"/>
                <a:ea typeface="宋体" panose="02010600030101010101" pitchFamily="2" charset="-122"/>
              </a:rPr>
              <a:t>假设由</a:t>
            </a:r>
            <a:r>
              <a:rPr kumimoji="0" lang="zh-CN" altLang="en-US" dirty="0">
                <a:solidFill>
                  <a:srgbClr val="000000"/>
                </a:solidFill>
                <a:latin typeface="Times New Roman"/>
                <a:ea typeface="宋体" panose="02010600030101010101" pitchFamily="2" charset="-122"/>
              </a:rPr>
              <a:t>关键字 </a:t>
            </a:r>
            <a:r>
              <a:rPr kumimoji="0" lang="en-US" altLang="zh-CN" i="1" dirty="0" err="1">
                <a:solidFill>
                  <a:srgbClr val="000000"/>
                </a:solidFill>
                <a:latin typeface="Times New Roman"/>
                <a:ea typeface="宋体" panose="02010600030101010101" pitchFamily="2" charset="-122"/>
              </a:rPr>
              <a:t>k</a:t>
            </a:r>
            <a:r>
              <a:rPr kumimoji="0" lang="en-US" altLang="zh-CN" i="1" baseline="-25000" dirty="0" err="1">
                <a:solidFill>
                  <a:srgbClr val="000000"/>
                </a:solidFill>
                <a:latin typeface="Times New Roman"/>
                <a:ea typeface="宋体" panose="02010600030101010101" pitchFamily="2" charset="-122"/>
              </a:rPr>
              <a:t>i</a:t>
            </a:r>
            <a:r>
              <a:rPr kumimoji="0" lang="en-US" altLang="zh-CN" dirty="0">
                <a:solidFill>
                  <a:srgbClr val="000000"/>
                </a:solidFill>
                <a:latin typeface="Times New Roman"/>
                <a:ea typeface="宋体" panose="02010600030101010101" pitchFamily="2" charset="-122"/>
              </a:rPr>
              <a:t>, ..., </a:t>
            </a:r>
            <a:r>
              <a:rPr kumimoji="0" lang="en-US" altLang="zh-CN" i="1" dirty="0" err="1" smtClean="0">
                <a:solidFill>
                  <a:srgbClr val="000000"/>
                </a:solidFill>
                <a:latin typeface="Times New Roman"/>
                <a:ea typeface="宋体" panose="02010600030101010101" pitchFamily="2" charset="-122"/>
              </a:rPr>
              <a:t>k</a:t>
            </a:r>
            <a:r>
              <a:rPr kumimoji="0" lang="en-US" altLang="zh-CN" i="1" baseline="-25000" dirty="0" err="1" smtClean="0">
                <a:solidFill>
                  <a:srgbClr val="000000"/>
                </a:solidFill>
                <a:latin typeface="Times New Roman"/>
                <a:ea typeface="宋体" panose="02010600030101010101" pitchFamily="2" charset="-122"/>
              </a:rPr>
              <a:t>j</a:t>
            </a:r>
            <a:r>
              <a:rPr kumimoji="0" lang="zh-CN" altLang="en-US" dirty="0" smtClean="0">
                <a:solidFill>
                  <a:srgbClr val="000000"/>
                </a:solidFill>
                <a:latin typeface="Times New Roman"/>
                <a:ea typeface="宋体" panose="02010600030101010101" pitchFamily="2" charset="-122"/>
              </a:rPr>
              <a:t>构成的最优</a:t>
            </a:r>
            <a:r>
              <a:rPr kumimoji="0" lang="zh-CN" altLang="en-US" dirty="0">
                <a:solidFill>
                  <a:srgbClr val="000000"/>
                </a:solidFill>
                <a:latin typeface="Times New Roman"/>
                <a:ea typeface="宋体" panose="02010600030101010101" pitchFamily="2" charset="-122"/>
              </a:rPr>
              <a:t>二叉搜索树的根节点</a:t>
            </a:r>
            <a:r>
              <a:rPr kumimoji="0" lang="zh-CN" altLang="en-US" dirty="0" smtClean="0">
                <a:solidFill>
                  <a:srgbClr val="000000"/>
                </a:solidFill>
                <a:latin typeface="Times New Roman"/>
                <a:ea typeface="宋体" panose="02010600030101010101" pitchFamily="2" charset="-122"/>
              </a:rPr>
              <a:t>为</a:t>
            </a:r>
            <a:r>
              <a:rPr kumimoji="0" lang="en-US" altLang="zh-CN" i="1" dirty="0" err="1" smtClean="0">
                <a:solidFill>
                  <a:srgbClr val="000000"/>
                </a:solidFill>
                <a:latin typeface="Times New Roman"/>
                <a:ea typeface="宋体" panose="02010600030101010101" pitchFamily="2" charset="-122"/>
                <a:cs typeface="+mn-cs"/>
              </a:rPr>
              <a:t>k</a:t>
            </a:r>
            <a:r>
              <a:rPr kumimoji="0" lang="en-US" altLang="zh-CN" i="1" baseline="-25000" dirty="0" err="1" smtClean="0">
                <a:solidFill>
                  <a:srgbClr val="000000"/>
                </a:solidFill>
                <a:latin typeface="Times New Roman"/>
                <a:ea typeface="宋体" panose="02010600030101010101" pitchFamily="2" charset="-122"/>
                <a:cs typeface="+mn-cs"/>
              </a:rPr>
              <a:t>r</a:t>
            </a:r>
            <a:r>
              <a:rPr kumimoji="0" lang="en-US" altLang="zh-CN" i="1" dirty="0" smtClean="0">
                <a:solidFill>
                  <a:srgbClr val="000000"/>
                </a:solidFill>
                <a:latin typeface="Times New Roman"/>
                <a:ea typeface="宋体" panose="02010600030101010101" pitchFamily="2" charset="-122"/>
                <a:cs typeface="+mn-cs"/>
              </a:rPr>
              <a:t> </a:t>
            </a:r>
            <a:r>
              <a:rPr kumimoji="0" lang="zh-CN" altLang="en-US" dirty="0" smtClean="0">
                <a:solidFill>
                  <a:srgbClr val="000000"/>
                </a:solidFill>
                <a:latin typeface="Times New Roman"/>
                <a:ea typeface="宋体" panose="02010600030101010101" pitchFamily="2" charset="-122"/>
              </a:rPr>
              <a:t>，则</a:t>
            </a:r>
            <a:r>
              <a:rPr kumimoji="0" lang="en-US" altLang="zh-CN" i="1" dirty="0" err="1">
                <a:solidFill>
                  <a:srgbClr val="000000"/>
                </a:solidFill>
                <a:latin typeface="Times New Roman"/>
                <a:ea typeface="宋体" panose="02010600030101010101" pitchFamily="2" charset="-122"/>
                <a:cs typeface="+mn-cs"/>
              </a:rPr>
              <a:t>k</a:t>
            </a:r>
            <a:r>
              <a:rPr kumimoji="0" lang="en-US" altLang="zh-CN" i="1" baseline="-25000" dirty="0" err="1">
                <a:solidFill>
                  <a:srgbClr val="000000"/>
                </a:solidFill>
                <a:latin typeface="Times New Roman"/>
                <a:ea typeface="宋体" panose="02010600030101010101" pitchFamily="2" charset="-122"/>
                <a:cs typeface="+mn-cs"/>
              </a:rPr>
              <a:t>r</a:t>
            </a:r>
            <a:r>
              <a:rPr kumimoji="0" lang="zh-CN" altLang="en-US" dirty="0" smtClean="0">
                <a:solidFill>
                  <a:srgbClr val="000000"/>
                </a:solidFill>
                <a:latin typeface="Times New Roman"/>
                <a:ea typeface="宋体" panose="02010600030101010101" pitchFamily="2" charset="-122"/>
              </a:rPr>
              <a:t>的</a:t>
            </a:r>
            <a:r>
              <a:rPr kumimoji="0" lang="zh-CN" altLang="en-US" dirty="0">
                <a:solidFill>
                  <a:srgbClr val="000000"/>
                </a:solidFill>
                <a:latin typeface="Times New Roman"/>
                <a:ea typeface="宋体" panose="02010600030101010101" pitchFamily="2" charset="-122"/>
              </a:rPr>
              <a:t>左右子树也是最优二叉搜索树</a:t>
            </a:r>
          </a:p>
          <a:p>
            <a:pPr lvl="1" eaLnBrk="1" hangingPunct="1">
              <a:buClr>
                <a:srgbClr val="FF0000"/>
              </a:buClr>
            </a:pPr>
            <a:r>
              <a:rPr kumimoji="0" lang="zh-CN" altLang="en-US" sz="2800" dirty="0" smtClean="0">
                <a:solidFill>
                  <a:srgbClr val="000000"/>
                </a:solidFill>
                <a:latin typeface="Times New Roman"/>
                <a:ea typeface="宋体" panose="02010600030101010101" pitchFamily="2" charset="-122"/>
              </a:rPr>
              <a:t>证明：如果</a:t>
            </a:r>
            <a:r>
              <a:rPr kumimoji="0" lang="zh-CN" altLang="en-US" sz="2800" dirty="0">
                <a:solidFill>
                  <a:srgbClr val="000000"/>
                </a:solidFill>
                <a:latin typeface="Times New Roman"/>
                <a:ea typeface="宋体" panose="02010600030101010101" pitchFamily="2" charset="-122"/>
              </a:rPr>
              <a:t>最优二叉搜索树 </a:t>
            </a:r>
            <a:r>
              <a:rPr kumimoji="0" lang="en-US" altLang="zh-CN" sz="2800" i="1" dirty="0">
                <a:solidFill>
                  <a:srgbClr val="000000"/>
                </a:solidFill>
                <a:latin typeface="Times New Roman"/>
                <a:ea typeface="宋体" panose="02010600030101010101" pitchFamily="2" charset="-122"/>
              </a:rPr>
              <a:t>T </a:t>
            </a:r>
            <a:r>
              <a:rPr kumimoji="0" lang="zh-CN" altLang="en-US" dirty="0" smtClean="0">
                <a:solidFill>
                  <a:srgbClr val="000000"/>
                </a:solidFill>
                <a:latin typeface="Times New Roman"/>
                <a:ea typeface="宋体" panose="02010600030101010101" pitchFamily="2" charset="-122"/>
              </a:rPr>
              <a:t>的左子</a:t>
            </a:r>
            <a:r>
              <a:rPr kumimoji="0" lang="zh-CN" altLang="en-US" sz="2800" dirty="0" smtClean="0">
                <a:solidFill>
                  <a:srgbClr val="000000"/>
                </a:solidFill>
                <a:latin typeface="Times New Roman"/>
                <a:ea typeface="宋体" panose="02010600030101010101" pitchFamily="2" charset="-122"/>
              </a:rPr>
              <a:t>树 </a:t>
            </a:r>
            <a:r>
              <a:rPr kumimoji="0" lang="en-US" altLang="zh-CN" sz="2800" i="1" dirty="0">
                <a:solidFill>
                  <a:srgbClr val="000000"/>
                </a:solidFill>
                <a:latin typeface="Times New Roman"/>
                <a:ea typeface="宋体" panose="02010600030101010101" pitchFamily="2" charset="-122"/>
              </a:rPr>
              <a:t>T</a:t>
            </a:r>
            <a:r>
              <a:rPr kumimoji="0" lang="en-US" altLang="en-US" sz="2800" dirty="0">
                <a:solidFill>
                  <a:srgbClr val="000000"/>
                </a:solidFill>
                <a:latin typeface="Times New Roman"/>
              </a:rPr>
              <a:t>′</a:t>
            </a:r>
            <a:r>
              <a:rPr kumimoji="0" lang="en-US" altLang="zh-CN" sz="2800" dirty="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包含关键字 </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i</a:t>
            </a:r>
            <a:r>
              <a:rPr kumimoji="0" lang="en-US" altLang="zh-CN" sz="2800" dirty="0">
                <a:solidFill>
                  <a:srgbClr val="000000"/>
                </a:solidFill>
                <a:latin typeface="Times New Roman"/>
                <a:ea typeface="宋体" panose="02010600030101010101" pitchFamily="2" charset="-122"/>
              </a:rPr>
              <a:t>, ..., </a:t>
            </a:r>
            <a:r>
              <a:rPr kumimoji="0" lang="en-US" altLang="zh-CN" sz="2800" i="1" dirty="0" smtClean="0">
                <a:solidFill>
                  <a:srgbClr val="000000"/>
                </a:solidFill>
                <a:latin typeface="Times New Roman"/>
                <a:ea typeface="宋体" panose="02010600030101010101" pitchFamily="2" charset="-122"/>
              </a:rPr>
              <a:t>k</a:t>
            </a:r>
            <a:r>
              <a:rPr kumimoji="0" lang="en-US" altLang="zh-CN" sz="2800" i="1" baseline="-25000" dirty="0" smtClean="0">
                <a:solidFill>
                  <a:srgbClr val="000000"/>
                </a:solidFill>
                <a:latin typeface="Times New Roman"/>
                <a:ea typeface="宋体" panose="02010600030101010101" pitchFamily="2" charset="-122"/>
              </a:rPr>
              <a:t>r-1</a:t>
            </a:r>
            <a:r>
              <a:rPr kumimoji="0" lang="en-US" altLang="zh-CN" sz="2800" dirty="0" smtClean="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那么子树 </a:t>
            </a:r>
            <a:r>
              <a:rPr kumimoji="0" lang="en-US" altLang="zh-CN" sz="2800" i="1" dirty="0">
                <a:solidFill>
                  <a:srgbClr val="000000"/>
                </a:solidFill>
                <a:latin typeface="Times New Roman"/>
                <a:ea typeface="宋体" panose="02010600030101010101" pitchFamily="2" charset="-122"/>
              </a:rPr>
              <a:t>T</a:t>
            </a:r>
            <a:r>
              <a:rPr kumimoji="0" lang="en-US" altLang="en-US" sz="2800" dirty="0">
                <a:solidFill>
                  <a:srgbClr val="000000"/>
                </a:solidFill>
                <a:latin typeface="Times New Roman"/>
              </a:rPr>
              <a:t>′</a:t>
            </a:r>
            <a:r>
              <a:rPr kumimoji="0" lang="zh-CN" altLang="en-US" sz="2800" dirty="0">
                <a:solidFill>
                  <a:srgbClr val="000000"/>
                </a:solidFill>
                <a:latin typeface="Times New Roman"/>
                <a:ea typeface="宋体" panose="02010600030101010101" pitchFamily="2" charset="-122"/>
              </a:rPr>
              <a:t>必须也是最优的，对于带关键字 </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i</a:t>
            </a:r>
            <a:r>
              <a:rPr kumimoji="0" lang="en-US" altLang="zh-CN" sz="2800" dirty="0">
                <a:solidFill>
                  <a:srgbClr val="000000"/>
                </a:solidFill>
                <a:latin typeface="Times New Roman"/>
                <a:ea typeface="宋体" panose="02010600030101010101" pitchFamily="2" charset="-122"/>
              </a:rPr>
              <a:t>, ..., </a:t>
            </a:r>
            <a:r>
              <a:rPr kumimoji="0" lang="en-US" altLang="zh-CN" i="1" dirty="0">
                <a:solidFill>
                  <a:srgbClr val="000000"/>
                </a:solidFill>
                <a:latin typeface="Times New Roman"/>
                <a:ea typeface="宋体" panose="02010600030101010101" pitchFamily="2" charset="-122"/>
              </a:rPr>
              <a:t>k</a:t>
            </a:r>
            <a:r>
              <a:rPr kumimoji="0" lang="en-US" altLang="zh-CN" i="1" baseline="-25000" dirty="0">
                <a:solidFill>
                  <a:srgbClr val="000000"/>
                </a:solidFill>
                <a:latin typeface="Times New Roman"/>
                <a:ea typeface="宋体" panose="02010600030101010101" pitchFamily="2" charset="-122"/>
              </a:rPr>
              <a:t>r-1</a:t>
            </a:r>
            <a:r>
              <a:rPr kumimoji="0" lang="en-US" altLang="zh-CN" sz="2800" i="1" dirty="0" smtClean="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和虚拟关键字 </a:t>
            </a:r>
            <a:r>
              <a:rPr kumimoji="0" lang="en-US" altLang="zh-CN" sz="2800" i="1" dirty="0">
                <a:solidFill>
                  <a:srgbClr val="000000"/>
                </a:solidFill>
                <a:latin typeface="Times New Roman"/>
                <a:ea typeface="宋体" panose="02010600030101010101" pitchFamily="2" charset="-122"/>
              </a:rPr>
              <a:t>d</a:t>
            </a:r>
            <a:r>
              <a:rPr kumimoji="0" lang="en-US" altLang="zh-CN" sz="2800" i="1" baseline="-25000" dirty="0">
                <a:solidFill>
                  <a:srgbClr val="000000"/>
                </a:solidFill>
                <a:latin typeface="Times New Roman"/>
                <a:ea typeface="宋体" panose="02010600030101010101" pitchFamily="2" charset="-122"/>
              </a:rPr>
              <a:t>i</a:t>
            </a:r>
            <a:r>
              <a:rPr kumimoji="0" lang="en-US" altLang="zh-CN" sz="2800" baseline="-25000" dirty="0">
                <a:solidFill>
                  <a:srgbClr val="000000"/>
                </a:solidFill>
                <a:latin typeface="Times New Roman"/>
                <a:ea typeface="宋体" panose="02010600030101010101" pitchFamily="2" charset="-122"/>
              </a:rPr>
              <a:t>-1</a:t>
            </a:r>
            <a:r>
              <a:rPr kumimoji="0" lang="en-US" altLang="zh-CN" sz="2800" dirty="0">
                <a:solidFill>
                  <a:srgbClr val="000000"/>
                </a:solidFill>
                <a:latin typeface="Times New Roman"/>
                <a:ea typeface="宋体" panose="02010600030101010101" pitchFamily="2" charset="-122"/>
              </a:rPr>
              <a:t>, ..., </a:t>
            </a:r>
            <a:r>
              <a:rPr kumimoji="0" lang="en-US" altLang="zh-CN" sz="2800" i="1" dirty="0" err="1" smtClean="0">
                <a:solidFill>
                  <a:srgbClr val="000000"/>
                </a:solidFill>
                <a:latin typeface="Times New Roman"/>
                <a:ea typeface="宋体" panose="02010600030101010101" pitchFamily="2" charset="-122"/>
              </a:rPr>
              <a:t>d</a:t>
            </a:r>
            <a:r>
              <a:rPr kumimoji="0" lang="en-US" altLang="zh-CN" sz="2800" i="1" baseline="-25000" dirty="0" err="1" smtClean="0">
                <a:solidFill>
                  <a:srgbClr val="000000"/>
                </a:solidFill>
                <a:latin typeface="Times New Roman"/>
                <a:ea typeface="宋体" panose="02010600030101010101" pitchFamily="2" charset="-122"/>
              </a:rPr>
              <a:t>r</a:t>
            </a:r>
            <a:r>
              <a:rPr kumimoji="0" lang="zh-CN" altLang="en-US" sz="2800" dirty="0" smtClean="0">
                <a:solidFill>
                  <a:srgbClr val="000000"/>
                </a:solidFill>
                <a:latin typeface="Times New Roman"/>
                <a:ea typeface="宋体" panose="02010600030101010101" pitchFamily="2" charset="-122"/>
              </a:rPr>
              <a:t>的</a:t>
            </a:r>
            <a:r>
              <a:rPr kumimoji="0" lang="zh-CN" altLang="en-US" sz="2800" dirty="0">
                <a:solidFill>
                  <a:srgbClr val="000000"/>
                </a:solidFill>
                <a:latin typeface="Times New Roman"/>
                <a:ea typeface="宋体" panose="02010600030101010101" pitchFamily="2" charset="-122"/>
              </a:rPr>
              <a:t>子问题而言，如果有一棵子树</a:t>
            </a:r>
            <a:r>
              <a:rPr kumimoji="0" lang="en-US" altLang="zh-CN" sz="2800" i="1" dirty="0">
                <a:solidFill>
                  <a:srgbClr val="000000"/>
                </a:solidFill>
                <a:latin typeface="Times New Roman"/>
                <a:ea typeface="宋体" panose="02010600030101010101" pitchFamily="2" charset="-122"/>
              </a:rPr>
              <a:t>T</a:t>
            </a:r>
            <a:r>
              <a:rPr kumimoji="0" lang="en-US" altLang="en-US" sz="2800" dirty="0">
                <a:solidFill>
                  <a:srgbClr val="000000"/>
                </a:solidFill>
                <a:latin typeface="Times New Roman"/>
              </a:rPr>
              <a:t>′′</a:t>
            </a:r>
            <a:r>
              <a:rPr kumimoji="0" lang="zh-CN" altLang="en-US" sz="2800" dirty="0">
                <a:solidFill>
                  <a:srgbClr val="000000"/>
                </a:solidFill>
                <a:latin typeface="Times New Roman"/>
                <a:ea typeface="宋体" panose="02010600030101010101" pitchFamily="2" charset="-122"/>
              </a:rPr>
              <a:t>的期望搜索代价低于子树 </a:t>
            </a:r>
            <a:r>
              <a:rPr kumimoji="0" lang="en-US" altLang="zh-CN" sz="2800" i="1" dirty="0">
                <a:solidFill>
                  <a:srgbClr val="000000"/>
                </a:solidFill>
                <a:latin typeface="Times New Roman"/>
                <a:ea typeface="宋体" panose="02010600030101010101" pitchFamily="2" charset="-122"/>
              </a:rPr>
              <a:t>T</a:t>
            </a:r>
            <a:r>
              <a:rPr kumimoji="0" lang="en-US" altLang="en-US" sz="2800" dirty="0">
                <a:solidFill>
                  <a:srgbClr val="000000"/>
                </a:solidFill>
                <a:latin typeface="Times New Roman"/>
              </a:rPr>
              <a:t>′</a:t>
            </a:r>
            <a:r>
              <a:rPr kumimoji="0" lang="en-US" altLang="zh-CN" sz="2800" dirty="0">
                <a:solidFill>
                  <a:srgbClr val="000000"/>
                </a:solidFill>
                <a:latin typeface="Times New Roman"/>
                <a:ea typeface="宋体" panose="02010600030101010101" pitchFamily="2" charset="-122"/>
              </a:rPr>
              <a:t>,</a:t>
            </a:r>
            <a:r>
              <a:rPr kumimoji="0" lang="zh-CN" altLang="en-US" sz="2800" dirty="0" smtClean="0">
                <a:solidFill>
                  <a:srgbClr val="000000"/>
                </a:solidFill>
                <a:latin typeface="Times New Roman"/>
                <a:ea typeface="宋体" panose="02010600030101010101" pitchFamily="2" charset="-122"/>
              </a:rPr>
              <a:t>那么可以</a:t>
            </a:r>
            <a:r>
              <a:rPr kumimoji="0" lang="zh-CN" altLang="en-US" sz="2800" dirty="0">
                <a:solidFill>
                  <a:srgbClr val="000000"/>
                </a:solidFill>
                <a:latin typeface="Times New Roman"/>
                <a:ea typeface="宋体" panose="02010600030101010101" pitchFamily="2" charset="-122"/>
              </a:rPr>
              <a:t>从</a:t>
            </a:r>
            <a:r>
              <a:rPr kumimoji="0" lang="en-US" altLang="zh-CN" sz="2800" i="1" dirty="0">
                <a:solidFill>
                  <a:srgbClr val="000000"/>
                </a:solidFill>
                <a:latin typeface="Times New Roman"/>
                <a:ea typeface="宋体" panose="02010600030101010101" pitchFamily="2" charset="-122"/>
              </a:rPr>
              <a:t>T</a:t>
            </a:r>
            <a:r>
              <a:rPr kumimoji="0" lang="zh-CN" altLang="en-US" sz="2800" dirty="0">
                <a:solidFill>
                  <a:srgbClr val="000000"/>
                </a:solidFill>
                <a:latin typeface="Times New Roman"/>
                <a:ea typeface="宋体" panose="02010600030101010101" pitchFamily="2" charset="-122"/>
              </a:rPr>
              <a:t>中剪下</a:t>
            </a:r>
            <a:r>
              <a:rPr kumimoji="0" lang="en-US" altLang="zh-CN" sz="2800" i="1" dirty="0">
                <a:solidFill>
                  <a:srgbClr val="000000"/>
                </a:solidFill>
                <a:latin typeface="Times New Roman"/>
                <a:ea typeface="宋体" panose="02010600030101010101" pitchFamily="2" charset="-122"/>
              </a:rPr>
              <a:t>T</a:t>
            </a:r>
            <a:r>
              <a:rPr kumimoji="0" lang="en-US" altLang="en-US" sz="2800" dirty="0">
                <a:solidFill>
                  <a:srgbClr val="000000"/>
                </a:solidFill>
                <a:latin typeface="Times New Roman"/>
              </a:rPr>
              <a:t>′</a:t>
            </a:r>
            <a:r>
              <a:rPr kumimoji="0" lang="zh-CN" altLang="en-US" sz="2800" dirty="0">
                <a:solidFill>
                  <a:srgbClr val="000000"/>
                </a:solidFill>
                <a:latin typeface="Times New Roman"/>
                <a:ea typeface="宋体" panose="02010600030101010101" pitchFamily="2" charset="-122"/>
              </a:rPr>
              <a:t>并连到 </a:t>
            </a:r>
            <a:r>
              <a:rPr kumimoji="0" lang="en-US" altLang="zh-CN" sz="2800" i="1" dirty="0">
                <a:solidFill>
                  <a:srgbClr val="000000"/>
                </a:solidFill>
                <a:latin typeface="Times New Roman"/>
                <a:ea typeface="宋体" panose="02010600030101010101" pitchFamily="2" charset="-122"/>
              </a:rPr>
              <a:t>T</a:t>
            </a:r>
            <a:r>
              <a:rPr kumimoji="0" lang="en-US" altLang="en-US" sz="2800" dirty="0">
                <a:solidFill>
                  <a:srgbClr val="000000"/>
                </a:solidFill>
                <a:latin typeface="Times New Roman"/>
              </a:rPr>
              <a:t>′′</a:t>
            </a:r>
            <a:r>
              <a:rPr kumimoji="0" lang="zh-CN" altLang="en-US" sz="2800" dirty="0">
                <a:solidFill>
                  <a:srgbClr val="000000"/>
                </a:solidFill>
                <a:latin typeface="Times New Roman"/>
                <a:ea typeface="宋体" panose="02010600030101010101" pitchFamily="2" charset="-122"/>
              </a:rPr>
              <a:t>中，从而存在一棵二叉搜索树的期望搜索代价小于</a:t>
            </a:r>
            <a:r>
              <a:rPr kumimoji="0" lang="en-US" altLang="zh-CN" sz="2800" i="1" dirty="0">
                <a:solidFill>
                  <a:srgbClr val="000000"/>
                </a:solidFill>
                <a:latin typeface="Times New Roman"/>
                <a:ea typeface="宋体" panose="02010600030101010101" pitchFamily="2" charset="-122"/>
              </a:rPr>
              <a:t>T</a:t>
            </a:r>
            <a:r>
              <a:rPr kumimoji="0" lang="en-US" altLang="zh-CN" sz="2800" dirty="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这与 </a:t>
            </a:r>
            <a:r>
              <a:rPr kumimoji="0" lang="en-US" altLang="zh-CN" sz="2800" i="1" dirty="0">
                <a:solidFill>
                  <a:srgbClr val="000000"/>
                </a:solidFill>
                <a:latin typeface="Times New Roman"/>
                <a:ea typeface="宋体" panose="02010600030101010101" pitchFamily="2" charset="-122"/>
              </a:rPr>
              <a:t>T</a:t>
            </a:r>
            <a:r>
              <a:rPr kumimoji="0" lang="zh-CN" altLang="en-US" sz="2800" dirty="0">
                <a:solidFill>
                  <a:srgbClr val="000000"/>
                </a:solidFill>
                <a:latin typeface="Times New Roman"/>
                <a:ea typeface="宋体" panose="02010600030101010101" pitchFamily="2" charset="-122"/>
              </a:rPr>
              <a:t>是最优的矛盾。</a:t>
            </a:r>
          </a:p>
          <a:p>
            <a:pPr lvl="1" eaLnBrk="1" hangingPunct="1">
              <a:buClr>
                <a:srgbClr val="FF0000"/>
              </a:buClr>
            </a:pPr>
            <a:endParaRPr lang="en-US" altLang="zh-CN" dirty="0" smtClean="0"/>
          </a:p>
          <a:p>
            <a:pPr eaLnBrk="1" hangingPunct="1"/>
            <a:endParaRPr lang="en-US" altLang="zh-CN" dirty="0" smtClean="0"/>
          </a:p>
        </p:txBody>
      </p:sp>
      <p:sp>
        <p:nvSpPr>
          <p:cNvPr id="9318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52A27-75BB-48CC-B98F-525A76EDA74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grpSp>
        <p:nvGrpSpPr>
          <p:cNvPr id="5" name="组合 4"/>
          <p:cNvGrpSpPr/>
          <p:nvPr/>
        </p:nvGrpSpPr>
        <p:grpSpPr>
          <a:xfrm>
            <a:off x="6198433" y="543523"/>
            <a:ext cx="2690813" cy="1890713"/>
            <a:chOff x="5943600" y="2362200"/>
            <a:chExt cx="2690813" cy="1890713"/>
          </a:xfrm>
        </p:grpSpPr>
        <p:sp>
          <p:nvSpPr>
            <p:cNvPr id="6" name="AutoShape 4"/>
            <p:cNvSpPr>
              <a:spLocks noChangeArrowheads="1"/>
            </p:cNvSpPr>
            <p:nvPr/>
          </p:nvSpPr>
          <p:spPr bwMode="auto">
            <a:xfrm>
              <a:off x="6172200" y="2971800"/>
              <a:ext cx="914400" cy="990600"/>
            </a:xfrm>
            <a:prstGeom prst="flowChartExtra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sp>
          <p:nvSpPr>
            <p:cNvPr id="7" name="AutoShape 5"/>
            <p:cNvSpPr>
              <a:spLocks noChangeArrowheads="1"/>
            </p:cNvSpPr>
            <p:nvPr/>
          </p:nvSpPr>
          <p:spPr bwMode="auto">
            <a:xfrm>
              <a:off x="7543800" y="2971800"/>
              <a:ext cx="914400" cy="990600"/>
            </a:xfrm>
            <a:prstGeom prst="flowChartExtra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sp>
          <p:nvSpPr>
            <p:cNvPr id="8" name="Oval 6"/>
            <p:cNvSpPr>
              <a:spLocks noChangeArrowheads="1"/>
            </p:cNvSpPr>
            <p:nvPr/>
          </p:nvSpPr>
          <p:spPr bwMode="auto">
            <a:xfrm>
              <a:off x="7162800" y="2362200"/>
              <a:ext cx="381000" cy="3810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cxnSp>
          <p:nvCxnSpPr>
            <p:cNvPr id="9" name="AutoShape 7"/>
            <p:cNvCxnSpPr>
              <a:cxnSpLocks noChangeShapeType="1"/>
              <a:stCxn id="8" idx="3"/>
              <a:endCxn id="6" idx="0"/>
            </p:cNvCxnSpPr>
            <p:nvPr/>
          </p:nvCxnSpPr>
          <p:spPr bwMode="auto">
            <a:xfrm flipH="1">
              <a:off x="6629400" y="2687638"/>
              <a:ext cx="588963" cy="28416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8"/>
            <p:cNvCxnSpPr>
              <a:cxnSpLocks noChangeShapeType="1"/>
              <a:stCxn id="8" idx="5"/>
              <a:endCxn id="7" idx="0"/>
            </p:cNvCxnSpPr>
            <p:nvPr/>
          </p:nvCxnSpPr>
          <p:spPr bwMode="auto">
            <a:xfrm>
              <a:off x="7488238" y="2687638"/>
              <a:ext cx="512762" cy="284162"/>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9"/>
            <p:cNvSpPr>
              <a:spLocks noChangeArrowheads="1"/>
            </p:cNvSpPr>
            <p:nvPr/>
          </p:nvSpPr>
          <p:spPr bwMode="auto">
            <a:xfrm>
              <a:off x="7162800" y="2362200"/>
              <a:ext cx="344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p>
          </p:txBody>
        </p:sp>
        <p:sp>
          <p:nvSpPr>
            <p:cNvPr id="12" name="Rectangle 10"/>
            <p:cNvSpPr>
              <a:spLocks noChangeArrowheads="1"/>
            </p:cNvSpPr>
            <p:nvPr/>
          </p:nvSpPr>
          <p:spPr bwMode="auto">
            <a:xfrm>
              <a:off x="5943600" y="3886200"/>
              <a:ext cx="328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p>
          </p:txBody>
        </p:sp>
        <p:sp>
          <p:nvSpPr>
            <p:cNvPr id="13" name="Rectangle 11"/>
            <p:cNvSpPr>
              <a:spLocks noChangeArrowheads="1"/>
            </p:cNvSpPr>
            <p:nvPr/>
          </p:nvSpPr>
          <p:spPr bwMode="auto">
            <a:xfrm>
              <a:off x="6858000" y="3886200"/>
              <a:ext cx="471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800" b="0"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p:nvSpPr>
          <p:spPr bwMode="auto">
            <a:xfrm>
              <a:off x="7467600" y="3886200"/>
              <a:ext cx="5064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800" b="0" i="0"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3"/>
            <p:cNvSpPr>
              <a:spLocks noChangeArrowheads="1"/>
            </p:cNvSpPr>
            <p:nvPr/>
          </p:nvSpPr>
          <p:spPr bwMode="auto">
            <a:xfrm>
              <a:off x="8305800" y="3886200"/>
              <a:ext cx="328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j</a:t>
              </a:r>
            </a:p>
          </p:txBody>
        </p:sp>
      </p:grpSp>
    </p:spTree>
    <p:extLst>
      <p:ext uri="{BB962C8B-B14F-4D97-AF65-F5344CB8AC3E}">
        <p14:creationId xmlns:p14="http://schemas.microsoft.com/office/powerpoint/2010/main" val="1011100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4CC57A-2AF7-47AC-A181-7D424BE6148F}" type="slidenum">
              <a:rPr kumimoji="0" lang="zh-CN" altLang="en-US"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55" name="Rectangle 2"/>
          <p:cNvSpPr>
            <a:spLocks noChangeArrowheads="1"/>
          </p:cNvSpPr>
          <p:nvPr/>
        </p:nvSpPr>
        <p:spPr bwMode="auto">
          <a:xfrm>
            <a:off x="128588" y="900113"/>
            <a:ext cx="8723312" cy="314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sp>
        <p:nvSpPr>
          <p:cNvPr id="23556" name="Rectangle 3"/>
          <p:cNvSpPr>
            <a:spLocks noChangeArrowheads="1"/>
          </p:cNvSpPr>
          <p:nvPr/>
        </p:nvSpPr>
        <p:spPr bwMode="auto">
          <a:xfrm>
            <a:off x="3308350" y="6459538"/>
            <a:ext cx="5427663" cy="2714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endParaRPr>
          </a:p>
        </p:txBody>
      </p:sp>
      <p:graphicFrame>
        <p:nvGraphicFramePr>
          <p:cNvPr id="347140" name="Group 4"/>
          <p:cNvGraphicFramePr>
            <a:graphicFrameLocks noGrp="1"/>
          </p:cNvGraphicFramePr>
          <p:nvPr>
            <p:ph idx="1"/>
            <p:extLst>
              <p:ext uri="{D42A27DB-BD31-4B8C-83A1-F6EECF244321}">
                <p14:modId xmlns:p14="http://schemas.microsoft.com/office/powerpoint/2010/main" val="4286646830"/>
              </p:ext>
            </p:extLst>
          </p:nvPr>
        </p:nvGraphicFramePr>
        <p:xfrm>
          <a:off x="290513" y="863600"/>
          <a:ext cx="8351837" cy="5547100"/>
        </p:xfrm>
        <a:graphic>
          <a:graphicData uri="http://schemas.openxmlformats.org/drawingml/2006/table">
            <a:tbl>
              <a:tblPr/>
              <a:tblGrid>
                <a:gridCol w="1838325">
                  <a:extLst>
                    <a:ext uri="{9D8B030D-6E8A-4147-A177-3AD203B41FA5}">
                      <a16:colId xmlns:a16="http://schemas.microsoft.com/office/drawing/2014/main" val="20000"/>
                    </a:ext>
                  </a:extLst>
                </a:gridCol>
                <a:gridCol w="434975">
                  <a:extLst>
                    <a:ext uri="{9D8B030D-6E8A-4147-A177-3AD203B41FA5}">
                      <a16:colId xmlns:a16="http://schemas.microsoft.com/office/drawing/2014/main" val="20001"/>
                    </a:ext>
                  </a:extLst>
                </a:gridCol>
                <a:gridCol w="433387">
                  <a:extLst>
                    <a:ext uri="{9D8B030D-6E8A-4147-A177-3AD203B41FA5}">
                      <a16:colId xmlns:a16="http://schemas.microsoft.com/office/drawing/2014/main" val="20002"/>
                    </a:ext>
                  </a:extLst>
                </a:gridCol>
                <a:gridCol w="436563">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4975">
                  <a:extLst>
                    <a:ext uri="{9D8B030D-6E8A-4147-A177-3AD203B41FA5}">
                      <a16:colId xmlns:a16="http://schemas.microsoft.com/office/drawing/2014/main" val="20005"/>
                    </a:ext>
                  </a:extLst>
                </a:gridCol>
                <a:gridCol w="434975">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6562">
                  <a:extLst>
                    <a:ext uri="{9D8B030D-6E8A-4147-A177-3AD203B41FA5}">
                      <a16:colId xmlns:a16="http://schemas.microsoft.com/office/drawing/2014/main" val="20008"/>
                    </a:ext>
                  </a:extLst>
                </a:gridCol>
                <a:gridCol w="433388">
                  <a:extLst>
                    <a:ext uri="{9D8B030D-6E8A-4147-A177-3AD203B41FA5}">
                      <a16:colId xmlns:a16="http://schemas.microsoft.com/office/drawing/2014/main" val="20009"/>
                    </a:ext>
                  </a:extLst>
                </a:gridCol>
                <a:gridCol w="433387">
                  <a:extLst>
                    <a:ext uri="{9D8B030D-6E8A-4147-A177-3AD203B41FA5}">
                      <a16:colId xmlns:a16="http://schemas.microsoft.com/office/drawing/2014/main" val="20010"/>
                    </a:ext>
                  </a:extLst>
                </a:gridCol>
                <a:gridCol w="434975">
                  <a:extLst>
                    <a:ext uri="{9D8B030D-6E8A-4147-A177-3AD203B41FA5}">
                      <a16:colId xmlns:a16="http://schemas.microsoft.com/office/drawing/2014/main" val="20011"/>
                    </a:ext>
                  </a:extLst>
                </a:gridCol>
                <a:gridCol w="433388">
                  <a:extLst>
                    <a:ext uri="{9D8B030D-6E8A-4147-A177-3AD203B41FA5}">
                      <a16:colId xmlns:a16="http://schemas.microsoft.com/office/drawing/2014/main" val="20012"/>
                    </a:ext>
                  </a:extLst>
                </a:gridCol>
                <a:gridCol w="436562">
                  <a:extLst>
                    <a:ext uri="{9D8B030D-6E8A-4147-A177-3AD203B41FA5}">
                      <a16:colId xmlns:a16="http://schemas.microsoft.com/office/drawing/2014/main" val="20013"/>
                    </a:ext>
                  </a:extLst>
                </a:gridCol>
                <a:gridCol w="431800">
                  <a:extLst>
                    <a:ext uri="{9D8B030D-6E8A-4147-A177-3AD203B41FA5}">
                      <a16:colId xmlns:a16="http://schemas.microsoft.com/office/drawing/2014/main" val="20014"/>
                    </a:ext>
                  </a:extLst>
                </a:gridCol>
                <a:gridCol w="434975">
                  <a:extLst>
                    <a:ext uri="{9D8B030D-6E8A-4147-A177-3AD203B41FA5}">
                      <a16:colId xmlns:a16="http://schemas.microsoft.com/office/drawing/2014/main" val="20015"/>
                    </a:ext>
                  </a:extLst>
                </a:gridCol>
              </a:tblGrid>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endParaRPr>
                    </a:p>
                  </a:txBody>
                  <a:tcPr marT="45715" marB="45715"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1         1         4</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2         3         5</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3         0          6</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4         5          7</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5         3          8 </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6         5          9</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7         6         10</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8         8         11</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9         8         12</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10       2         13</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11      12        14</a:t>
                      </a: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ysDash"/>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213336">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endParaRPr>
                    </a:p>
                  </a:txBody>
                  <a:tcPr marT="45715" marB="4571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381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21333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800" b="0" i="0" u="none" strike="noStrike" cap="none" normalizeH="0" baseline="0" dirty="0" smtClean="0">
                        <a:ln>
                          <a:noFill/>
                        </a:ln>
                        <a:solidFill>
                          <a:schemeClr val="tx1"/>
                        </a:solidFill>
                        <a:effectLst/>
                        <a:latin typeface="Times New Roman" pitchFamily="18" charset="0"/>
                        <a:ea typeface="宋体" pitchFamily="2" charset="-122"/>
                      </a:endParaRPr>
                    </a:p>
                  </a:txBody>
                  <a:tcPr marT="45715" marB="45715" horzOverflow="overflow">
                    <a:lnL w="12700" cap="flat" cmpd="sng" algn="ctr">
                      <a:solidFill>
                        <a:schemeClr val="tx1"/>
                      </a:solidFill>
                      <a:prstDash val="sysDash"/>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bl>
          </a:graphicData>
        </a:graphic>
      </p:graphicFrame>
      <p:sp>
        <p:nvSpPr>
          <p:cNvPr id="24007" name="Text Box 509"/>
          <p:cNvSpPr txBox="1">
            <a:spLocks noChangeArrowheads="1"/>
          </p:cNvSpPr>
          <p:nvPr/>
        </p:nvSpPr>
        <p:spPr bwMode="auto">
          <a:xfrm>
            <a:off x="265113" y="446088"/>
            <a:ext cx="158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k        s</a:t>
            </a:r>
            <a:r>
              <a:rPr kumimoji="0" lang="en-US" altLang="zh-CN" sz="1800" b="0" i="1"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k</a:t>
            </a:r>
            <a:r>
              <a:rPr kumimoji="0" lang="en-US" altLang="zh-CN" sz="18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f</a:t>
            </a:r>
            <a:r>
              <a:rPr kumimoji="0" lang="en-US" altLang="zh-CN" sz="1800" b="0" i="1"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k</a:t>
            </a:r>
          </a:p>
        </p:txBody>
      </p:sp>
      <p:sp>
        <p:nvSpPr>
          <p:cNvPr id="24008" name="Line 510"/>
          <p:cNvSpPr>
            <a:spLocks noChangeShapeType="1"/>
          </p:cNvSpPr>
          <p:nvPr/>
        </p:nvSpPr>
        <p:spPr bwMode="auto">
          <a:xfrm>
            <a:off x="306388" y="820738"/>
            <a:ext cx="1622425"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647" name="Rectangle 511"/>
          <p:cNvSpPr>
            <a:spLocks noChangeArrowheads="1"/>
          </p:cNvSpPr>
          <p:nvPr/>
        </p:nvSpPr>
        <p:spPr bwMode="auto">
          <a:xfrm>
            <a:off x="2565400" y="1330325"/>
            <a:ext cx="1293813" cy="134938"/>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endParaRPr kumimoji="0" lang="en-US" altLang="zh-CN" sz="1400" b="0" i="1" u="none" strike="noStrike" kern="1200" cap="none" spc="0" normalizeH="0" baseline="-2500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010" name="Text Box 512"/>
          <p:cNvSpPr txBox="1">
            <a:spLocks noChangeArrowheads="1"/>
          </p:cNvSpPr>
          <p:nvPr/>
        </p:nvSpPr>
        <p:spPr bwMode="auto">
          <a:xfrm>
            <a:off x="1958975" y="63833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0</a:t>
            </a:r>
          </a:p>
        </p:txBody>
      </p:sp>
      <p:sp>
        <p:nvSpPr>
          <p:cNvPr id="24011" name="Text Box 513"/>
          <p:cNvSpPr txBox="1">
            <a:spLocks noChangeArrowheads="1"/>
          </p:cNvSpPr>
          <p:nvPr/>
        </p:nvSpPr>
        <p:spPr bwMode="auto">
          <a:xfrm>
            <a:off x="2397125"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a:t>
            </a:r>
          </a:p>
        </p:txBody>
      </p:sp>
      <p:sp>
        <p:nvSpPr>
          <p:cNvPr id="24012" name="Text Box 514"/>
          <p:cNvSpPr txBox="1">
            <a:spLocks noChangeArrowheads="1"/>
          </p:cNvSpPr>
          <p:nvPr/>
        </p:nvSpPr>
        <p:spPr bwMode="auto">
          <a:xfrm>
            <a:off x="2805113"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p>
        </p:txBody>
      </p:sp>
      <p:sp>
        <p:nvSpPr>
          <p:cNvPr id="24013" name="Text Box 515"/>
          <p:cNvSpPr txBox="1">
            <a:spLocks noChangeArrowheads="1"/>
          </p:cNvSpPr>
          <p:nvPr/>
        </p:nvSpPr>
        <p:spPr bwMode="auto">
          <a:xfrm>
            <a:off x="3263900"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a:t>
            </a:r>
          </a:p>
        </p:txBody>
      </p:sp>
      <p:sp>
        <p:nvSpPr>
          <p:cNvPr id="24014" name="Text Box 516"/>
          <p:cNvSpPr txBox="1">
            <a:spLocks noChangeArrowheads="1"/>
          </p:cNvSpPr>
          <p:nvPr/>
        </p:nvSpPr>
        <p:spPr bwMode="auto">
          <a:xfrm>
            <a:off x="3689350"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a:t>
            </a:r>
          </a:p>
        </p:txBody>
      </p:sp>
      <p:sp>
        <p:nvSpPr>
          <p:cNvPr id="24015" name="Text Box 517"/>
          <p:cNvSpPr txBox="1">
            <a:spLocks noChangeArrowheads="1"/>
          </p:cNvSpPr>
          <p:nvPr/>
        </p:nvSpPr>
        <p:spPr bwMode="auto">
          <a:xfrm>
            <a:off x="4125913"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a:t>
            </a:r>
          </a:p>
        </p:txBody>
      </p:sp>
      <p:sp>
        <p:nvSpPr>
          <p:cNvPr id="24016" name="Text Box 518"/>
          <p:cNvSpPr txBox="1">
            <a:spLocks noChangeArrowheads="1"/>
          </p:cNvSpPr>
          <p:nvPr/>
        </p:nvSpPr>
        <p:spPr bwMode="auto">
          <a:xfrm>
            <a:off x="4554538" y="63833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6</a:t>
            </a:r>
          </a:p>
        </p:txBody>
      </p:sp>
      <p:sp>
        <p:nvSpPr>
          <p:cNvPr id="24017" name="Text Box 519"/>
          <p:cNvSpPr txBox="1">
            <a:spLocks noChangeArrowheads="1"/>
          </p:cNvSpPr>
          <p:nvPr/>
        </p:nvSpPr>
        <p:spPr bwMode="auto">
          <a:xfrm>
            <a:off x="4999038"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7</a:t>
            </a:r>
          </a:p>
        </p:txBody>
      </p:sp>
      <p:sp>
        <p:nvSpPr>
          <p:cNvPr id="24018" name="Text Box 520"/>
          <p:cNvSpPr txBox="1">
            <a:spLocks noChangeArrowheads="1"/>
          </p:cNvSpPr>
          <p:nvPr/>
        </p:nvSpPr>
        <p:spPr bwMode="auto">
          <a:xfrm>
            <a:off x="5453063" y="6384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8</a:t>
            </a:r>
          </a:p>
        </p:txBody>
      </p:sp>
      <p:sp>
        <p:nvSpPr>
          <p:cNvPr id="24019" name="Text Box 521"/>
          <p:cNvSpPr txBox="1">
            <a:spLocks noChangeArrowheads="1"/>
          </p:cNvSpPr>
          <p:nvPr/>
        </p:nvSpPr>
        <p:spPr bwMode="auto">
          <a:xfrm>
            <a:off x="5870575" y="638333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9</a:t>
            </a:r>
          </a:p>
        </p:txBody>
      </p:sp>
      <p:sp>
        <p:nvSpPr>
          <p:cNvPr id="24020" name="Text Box 522"/>
          <p:cNvSpPr txBox="1">
            <a:spLocks noChangeArrowheads="1"/>
          </p:cNvSpPr>
          <p:nvPr/>
        </p:nvSpPr>
        <p:spPr bwMode="auto">
          <a:xfrm>
            <a:off x="6257925" y="6384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a:t>
            </a:r>
          </a:p>
        </p:txBody>
      </p:sp>
      <p:sp>
        <p:nvSpPr>
          <p:cNvPr id="24021" name="Text Box 523"/>
          <p:cNvSpPr txBox="1">
            <a:spLocks noChangeArrowheads="1"/>
          </p:cNvSpPr>
          <p:nvPr/>
        </p:nvSpPr>
        <p:spPr bwMode="auto">
          <a:xfrm>
            <a:off x="6694488" y="63833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11</a:t>
            </a:r>
          </a:p>
        </p:txBody>
      </p:sp>
      <p:sp>
        <p:nvSpPr>
          <p:cNvPr id="24022" name="Text Box 524"/>
          <p:cNvSpPr txBox="1">
            <a:spLocks noChangeArrowheads="1"/>
          </p:cNvSpPr>
          <p:nvPr/>
        </p:nvSpPr>
        <p:spPr bwMode="auto">
          <a:xfrm>
            <a:off x="7112000" y="6384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12</a:t>
            </a:r>
          </a:p>
        </p:txBody>
      </p:sp>
      <p:sp>
        <p:nvSpPr>
          <p:cNvPr id="24023" name="Text Box 525"/>
          <p:cNvSpPr txBox="1">
            <a:spLocks noChangeArrowheads="1"/>
          </p:cNvSpPr>
          <p:nvPr/>
        </p:nvSpPr>
        <p:spPr bwMode="auto">
          <a:xfrm>
            <a:off x="7562850" y="6384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13</a:t>
            </a:r>
          </a:p>
        </p:txBody>
      </p:sp>
      <p:sp>
        <p:nvSpPr>
          <p:cNvPr id="24024" name="Text Box 526"/>
          <p:cNvSpPr txBox="1">
            <a:spLocks noChangeArrowheads="1"/>
          </p:cNvSpPr>
          <p:nvPr/>
        </p:nvSpPr>
        <p:spPr bwMode="auto">
          <a:xfrm>
            <a:off x="7977188" y="638492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14</a:t>
            </a:r>
          </a:p>
        </p:txBody>
      </p:sp>
      <p:sp>
        <p:nvSpPr>
          <p:cNvPr id="347665" name="Text Box 529"/>
          <p:cNvSpPr txBox="1">
            <a:spLocks noChangeArrowheads="1"/>
          </p:cNvSpPr>
          <p:nvPr/>
        </p:nvSpPr>
        <p:spPr bwMode="auto">
          <a:xfrm>
            <a:off x="2828925" y="1481138"/>
            <a:ext cx="43497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m=1</a:t>
            </a:r>
          </a:p>
        </p:txBody>
      </p:sp>
      <p:sp>
        <p:nvSpPr>
          <p:cNvPr id="347666" name="Rectangle 530"/>
          <p:cNvSpPr>
            <a:spLocks noChangeArrowheads="1"/>
          </p:cNvSpPr>
          <p:nvPr/>
        </p:nvSpPr>
        <p:spPr bwMode="auto">
          <a:xfrm>
            <a:off x="2574925" y="1962150"/>
            <a:ext cx="1293813" cy="134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67" name="Rectangle 531"/>
          <p:cNvSpPr>
            <a:spLocks noChangeArrowheads="1"/>
          </p:cNvSpPr>
          <p:nvPr/>
        </p:nvSpPr>
        <p:spPr bwMode="auto">
          <a:xfrm>
            <a:off x="2563813" y="2397125"/>
            <a:ext cx="1293812" cy="134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68" name="Rectangle 532"/>
          <p:cNvSpPr>
            <a:spLocks noChangeArrowheads="1"/>
          </p:cNvSpPr>
          <p:nvPr/>
        </p:nvSpPr>
        <p:spPr bwMode="auto">
          <a:xfrm>
            <a:off x="2557463" y="2822575"/>
            <a:ext cx="1293812" cy="134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69" name="Rectangle 533"/>
          <p:cNvSpPr>
            <a:spLocks noChangeArrowheads="1"/>
          </p:cNvSpPr>
          <p:nvPr/>
        </p:nvSpPr>
        <p:spPr bwMode="auto">
          <a:xfrm>
            <a:off x="2573338" y="3246438"/>
            <a:ext cx="1293812" cy="134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0" name="Rectangle 534"/>
          <p:cNvSpPr>
            <a:spLocks noChangeArrowheads="1"/>
          </p:cNvSpPr>
          <p:nvPr/>
        </p:nvSpPr>
        <p:spPr bwMode="auto">
          <a:xfrm>
            <a:off x="2566988" y="3670300"/>
            <a:ext cx="1293812" cy="134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1" name="Rectangle 535"/>
          <p:cNvSpPr>
            <a:spLocks noChangeArrowheads="1"/>
          </p:cNvSpPr>
          <p:nvPr/>
        </p:nvSpPr>
        <p:spPr bwMode="auto">
          <a:xfrm>
            <a:off x="2562225" y="4087813"/>
            <a:ext cx="1293813" cy="134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2" name="Rectangle 536"/>
          <p:cNvSpPr>
            <a:spLocks noChangeArrowheads="1"/>
          </p:cNvSpPr>
          <p:nvPr/>
        </p:nvSpPr>
        <p:spPr bwMode="auto">
          <a:xfrm>
            <a:off x="2557463" y="4511675"/>
            <a:ext cx="1293812" cy="134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3" name="Rectangle 537"/>
          <p:cNvSpPr>
            <a:spLocks noChangeArrowheads="1"/>
          </p:cNvSpPr>
          <p:nvPr/>
        </p:nvSpPr>
        <p:spPr bwMode="auto">
          <a:xfrm>
            <a:off x="2573338" y="4949825"/>
            <a:ext cx="1293812" cy="1349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4" name="Rectangle 538"/>
          <p:cNvSpPr>
            <a:spLocks noChangeArrowheads="1"/>
          </p:cNvSpPr>
          <p:nvPr/>
        </p:nvSpPr>
        <p:spPr bwMode="auto">
          <a:xfrm>
            <a:off x="2568575" y="5373688"/>
            <a:ext cx="1293813" cy="134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5" name="Rectangle 539"/>
          <p:cNvSpPr>
            <a:spLocks noChangeArrowheads="1"/>
          </p:cNvSpPr>
          <p:nvPr/>
        </p:nvSpPr>
        <p:spPr bwMode="auto">
          <a:xfrm>
            <a:off x="2563813" y="5789613"/>
            <a:ext cx="1293812" cy="134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6" name="Rectangle 540"/>
          <p:cNvSpPr>
            <a:spLocks noChangeArrowheads="1"/>
          </p:cNvSpPr>
          <p:nvPr/>
        </p:nvSpPr>
        <p:spPr bwMode="auto">
          <a:xfrm>
            <a:off x="2573338" y="6221413"/>
            <a:ext cx="1293812" cy="1349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a:t>
            </a:r>
          </a:p>
        </p:txBody>
      </p:sp>
      <p:sp>
        <p:nvSpPr>
          <p:cNvPr id="347677" name="Rectangle 541"/>
          <p:cNvSpPr>
            <a:spLocks noChangeArrowheads="1"/>
          </p:cNvSpPr>
          <p:nvPr/>
        </p:nvSpPr>
        <p:spPr bwMode="auto">
          <a:xfrm>
            <a:off x="3429000" y="1751013"/>
            <a:ext cx="865188" cy="149225"/>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a2</a:t>
            </a:r>
          </a:p>
        </p:txBody>
      </p:sp>
      <p:sp>
        <p:nvSpPr>
          <p:cNvPr id="347678" name="Rectangle 542"/>
          <p:cNvSpPr>
            <a:spLocks noChangeArrowheads="1"/>
          </p:cNvSpPr>
          <p:nvPr/>
        </p:nvSpPr>
        <p:spPr bwMode="auto">
          <a:xfrm>
            <a:off x="2132013" y="2176463"/>
            <a:ext cx="2608262" cy="141287"/>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a3</a:t>
            </a:r>
          </a:p>
        </p:txBody>
      </p:sp>
      <p:sp>
        <p:nvSpPr>
          <p:cNvPr id="347679" name="Rectangle 543"/>
          <p:cNvSpPr>
            <a:spLocks noChangeArrowheads="1"/>
          </p:cNvSpPr>
          <p:nvPr/>
        </p:nvSpPr>
        <p:spPr bwMode="auto">
          <a:xfrm>
            <a:off x="4302125" y="2589213"/>
            <a:ext cx="865188" cy="149225"/>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0" name="Rectangle 544"/>
          <p:cNvSpPr>
            <a:spLocks noChangeArrowheads="1"/>
          </p:cNvSpPr>
          <p:nvPr/>
        </p:nvSpPr>
        <p:spPr bwMode="auto">
          <a:xfrm>
            <a:off x="4311650" y="3235325"/>
            <a:ext cx="865188"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1" name="Rectangle 545"/>
          <p:cNvSpPr>
            <a:spLocks noChangeArrowheads="1"/>
          </p:cNvSpPr>
          <p:nvPr/>
        </p:nvSpPr>
        <p:spPr bwMode="auto">
          <a:xfrm>
            <a:off x="4306888" y="3659188"/>
            <a:ext cx="865187"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2" name="Rectangle 546"/>
          <p:cNvSpPr>
            <a:spLocks noChangeArrowheads="1"/>
          </p:cNvSpPr>
          <p:nvPr/>
        </p:nvSpPr>
        <p:spPr bwMode="auto">
          <a:xfrm>
            <a:off x="4294188" y="4090988"/>
            <a:ext cx="865187"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3" name="Rectangle 547"/>
          <p:cNvSpPr>
            <a:spLocks noChangeArrowheads="1"/>
          </p:cNvSpPr>
          <p:nvPr/>
        </p:nvSpPr>
        <p:spPr bwMode="auto">
          <a:xfrm>
            <a:off x="4303713" y="4500563"/>
            <a:ext cx="865187"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4" name="Rectangle 548"/>
          <p:cNvSpPr>
            <a:spLocks noChangeArrowheads="1"/>
          </p:cNvSpPr>
          <p:nvPr/>
        </p:nvSpPr>
        <p:spPr bwMode="auto">
          <a:xfrm>
            <a:off x="4305300" y="4940300"/>
            <a:ext cx="865188"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5" name="Rectangle 549"/>
          <p:cNvSpPr>
            <a:spLocks noChangeArrowheads="1"/>
          </p:cNvSpPr>
          <p:nvPr/>
        </p:nvSpPr>
        <p:spPr bwMode="auto">
          <a:xfrm>
            <a:off x="4306888" y="5370513"/>
            <a:ext cx="865187"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6" name="Rectangle 550"/>
          <p:cNvSpPr>
            <a:spLocks noChangeArrowheads="1"/>
          </p:cNvSpPr>
          <p:nvPr/>
        </p:nvSpPr>
        <p:spPr bwMode="auto">
          <a:xfrm>
            <a:off x="4294188" y="5780088"/>
            <a:ext cx="865187"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7" name="Rectangle 551"/>
          <p:cNvSpPr>
            <a:spLocks noChangeArrowheads="1"/>
          </p:cNvSpPr>
          <p:nvPr/>
        </p:nvSpPr>
        <p:spPr bwMode="auto">
          <a:xfrm>
            <a:off x="4303713" y="6210300"/>
            <a:ext cx="865187"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a4</a:t>
            </a:r>
          </a:p>
        </p:txBody>
      </p:sp>
      <p:sp>
        <p:nvSpPr>
          <p:cNvPr id="347688" name="Rectangle 552"/>
          <p:cNvSpPr>
            <a:spLocks noChangeArrowheads="1"/>
          </p:cNvSpPr>
          <p:nvPr/>
        </p:nvSpPr>
        <p:spPr bwMode="auto">
          <a:xfrm>
            <a:off x="3441700" y="3043238"/>
            <a:ext cx="2173288" cy="127000"/>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a5</a:t>
            </a:r>
          </a:p>
        </p:txBody>
      </p:sp>
      <p:sp>
        <p:nvSpPr>
          <p:cNvPr id="347689" name="Rectangle 553"/>
          <p:cNvSpPr>
            <a:spLocks noChangeArrowheads="1"/>
          </p:cNvSpPr>
          <p:nvPr/>
        </p:nvSpPr>
        <p:spPr bwMode="auto">
          <a:xfrm>
            <a:off x="4292600" y="3446463"/>
            <a:ext cx="1738313" cy="141287"/>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a6</a:t>
            </a:r>
          </a:p>
        </p:txBody>
      </p:sp>
      <p:sp>
        <p:nvSpPr>
          <p:cNvPr id="347690" name="Rectangle 554"/>
          <p:cNvSpPr>
            <a:spLocks noChangeArrowheads="1"/>
          </p:cNvSpPr>
          <p:nvPr/>
        </p:nvSpPr>
        <p:spPr bwMode="auto">
          <a:xfrm>
            <a:off x="4730750" y="3870325"/>
            <a:ext cx="1738313" cy="141288"/>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a7</a:t>
            </a:r>
          </a:p>
        </p:txBody>
      </p:sp>
      <p:sp>
        <p:nvSpPr>
          <p:cNvPr id="347691" name="Rectangle 555"/>
          <p:cNvSpPr>
            <a:spLocks noChangeArrowheads="1"/>
          </p:cNvSpPr>
          <p:nvPr/>
        </p:nvSpPr>
        <p:spPr bwMode="auto">
          <a:xfrm>
            <a:off x="5610225" y="4297363"/>
            <a:ext cx="1287463" cy="142875"/>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a8</a:t>
            </a:r>
          </a:p>
        </p:txBody>
      </p:sp>
      <p:sp>
        <p:nvSpPr>
          <p:cNvPr id="347692" name="Text Box 556"/>
          <p:cNvSpPr txBox="1">
            <a:spLocks noChangeArrowheads="1"/>
          </p:cNvSpPr>
          <p:nvPr/>
        </p:nvSpPr>
        <p:spPr bwMode="auto">
          <a:xfrm>
            <a:off x="4510088" y="2760663"/>
            <a:ext cx="43497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m=4</a:t>
            </a:r>
          </a:p>
        </p:txBody>
      </p:sp>
      <p:sp>
        <p:nvSpPr>
          <p:cNvPr id="347693" name="Text Box 557"/>
          <p:cNvSpPr txBox="1">
            <a:spLocks noChangeArrowheads="1"/>
          </p:cNvSpPr>
          <p:nvPr/>
        </p:nvSpPr>
        <p:spPr bwMode="auto">
          <a:xfrm>
            <a:off x="6045200" y="4457700"/>
            <a:ext cx="43497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m=8</a:t>
            </a:r>
          </a:p>
        </p:txBody>
      </p:sp>
      <p:sp>
        <p:nvSpPr>
          <p:cNvPr id="347694" name="Rectangle 558"/>
          <p:cNvSpPr>
            <a:spLocks noChangeArrowheads="1"/>
          </p:cNvSpPr>
          <p:nvPr/>
        </p:nvSpPr>
        <p:spPr bwMode="auto">
          <a:xfrm>
            <a:off x="5605463" y="4949825"/>
            <a:ext cx="1287462" cy="142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a8</a:t>
            </a:r>
          </a:p>
        </p:txBody>
      </p:sp>
      <p:sp>
        <p:nvSpPr>
          <p:cNvPr id="347695" name="Rectangle 559"/>
          <p:cNvSpPr>
            <a:spLocks noChangeArrowheads="1"/>
          </p:cNvSpPr>
          <p:nvPr/>
        </p:nvSpPr>
        <p:spPr bwMode="auto">
          <a:xfrm>
            <a:off x="5614988" y="5372100"/>
            <a:ext cx="1287462" cy="142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a8</a:t>
            </a:r>
          </a:p>
        </p:txBody>
      </p:sp>
      <p:sp>
        <p:nvSpPr>
          <p:cNvPr id="347696" name="Rectangle 560"/>
          <p:cNvSpPr>
            <a:spLocks noChangeArrowheads="1"/>
          </p:cNvSpPr>
          <p:nvPr/>
        </p:nvSpPr>
        <p:spPr bwMode="auto">
          <a:xfrm>
            <a:off x="5616575" y="5789613"/>
            <a:ext cx="1287463" cy="142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a8</a:t>
            </a:r>
          </a:p>
        </p:txBody>
      </p:sp>
      <p:sp>
        <p:nvSpPr>
          <p:cNvPr id="347697" name="Rectangle 561"/>
          <p:cNvSpPr>
            <a:spLocks noChangeArrowheads="1"/>
          </p:cNvSpPr>
          <p:nvPr/>
        </p:nvSpPr>
        <p:spPr bwMode="auto">
          <a:xfrm>
            <a:off x="5611813" y="6213475"/>
            <a:ext cx="1287462" cy="142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a8</a:t>
            </a:r>
          </a:p>
        </p:txBody>
      </p:sp>
      <p:sp>
        <p:nvSpPr>
          <p:cNvPr id="347698" name="Rectangle 562"/>
          <p:cNvSpPr>
            <a:spLocks noChangeArrowheads="1"/>
          </p:cNvSpPr>
          <p:nvPr/>
        </p:nvSpPr>
        <p:spPr bwMode="auto">
          <a:xfrm>
            <a:off x="5599113" y="4729163"/>
            <a:ext cx="1738312" cy="149225"/>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a9</a:t>
            </a:r>
          </a:p>
        </p:txBody>
      </p:sp>
      <p:sp>
        <p:nvSpPr>
          <p:cNvPr id="347699" name="Rectangle 563"/>
          <p:cNvSpPr>
            <a:spLocks noChangeArrowheads="1"/>
          </p:cNvSpPr>
          <p:nvPr/>
        </p:nvSpPr>
        <p:spPr bwMode="auto">
          <a:xfrm>
            <a:off x="3013075" y="5157788"/>
            <a:ext cx="4757738" cy="133350"/>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a10</a:t>
            </a:r>
          </a:p>
        </p:txBody>
      </p:sp>
      <p:sp>
        <p:nvSpPr>
          <p:cNvPr id="347700" name="Rectangle 564"/>
          <p:cNvSpPr>
            <a:spLocks noChangeArrowheads="1"/>
          </p:cNvSpPr>
          <p:nvPr/>
        </p:nvSpPr>
        <p:spPr bwMode="auto">
          <a:xfrm>
            <a:off x="7334250" y="5570538"/>
            <a:ext cx="865188" cy="149225"/>
          </a:xfrm>
          <a:prstGeom prst="rect">
            <a:avLst/>
          </a:prstGeom>
          <a:solidFill>
            <a:srgbClr val="DD011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a11</a:t>
            </a:r>
          </a:p>
        </p:txBody>
      </p:sp>
      <p:sp>
        <p:nvSpPr>
          <p:cNvPr id="347701" name="Text Box 565"/>
          <p:cNvSpPr txBox="1">
            <a:spLocks noChangeArrowheads="1"/>
          </p:cNvSpPr>
          <p:nvPr/>
        </p:nvSpPr>
        <p:spPr bwMode="auto">
          <a:xfrm>
            <a:off x="7529513" y="5741988"/>
            <a:ext cx="504825" cy="2444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1"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m=11</a:t>
            </a:r>
          </a:p>
        </p:txBody>
      </p:sp>
      <p:sp>
        <p:nvSpPr>
          <p:cNvPr id="347702" name="Rectangle 566"/>
          <p:cNvSpPr>
            <a:spLocks noChangeArrowheads="1"/>
          </p:cNvSpPr>
          <p:nvPr/>
        </p:nvSpPr>
        <p:spPr bwMode="auto">
          <a:xfrm>
            <a:off x="7343775" y="6202363"/>
            <a:ext cx="865188" cy="1492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400" b="0" i="1"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a11</a:t>
            </a:r>
          </a:p>
        </p:txBody>
      </p:sp>
      <p:sp>
        <p:nvSpPr>
          <p:cNvPr id="347703" name="Line 567"/>
          <p:cNvSpPr>
            <a:spLocks noChangeShapeType="1"/>
          </p:cNvSpPr>
          <p:nvPr/>
        </p:nvSpPr>
        <p:spPr bwMode="auto">
          <a:xfrm flipH="1" flipV="1">
            <a:off x="3429000" y="1814513"/>
            <a:ext cx="436563"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04" name="Line 568"/>
          <p:cNvSpPr>
            <a:spLocks noChangeShapeType="1"/>
          </p:cNvSpPr>
          <p:nvPr/>
        </p:nvSpPr>
        <p:spPr bwMode="auto">
          <a:xfrm flipH="1" flipV="1">
            <a:off x="2128838" y="2243138"/>
            <a:ext cx="1728787" cy="207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05" name="Line 569"/>
          <p:cNvSpPr>
            <a:spLocks noChangeShapeType="1"/>
          </p:cNvSpPr>
          <p:nvPr/>
        </p:nvSpPr>
        <p:spPr bwMode="auto">
          <a:xfrm flipV="1">
            <a:off x="3857625" y="2679700"/>
            <a:ext cx="436563" cy="17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06" name="Line 570"/>
          <p:cNvSpPr>
            <a:spLocks noChangeShapeType="1"/>
          </p:cNvSpPr>
          <p:nvPr/>
        </p:nvSpPr>
        <p:spPr bwMode="auto">
          <a:xfrm flipH="1" flipV="1">
            <a:off x="3414713" y="3100388"/>
            <a:ext cx="1751012" cy="200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07" name="Line 571"/>
          <p:cNvSpPr>
            <a:spLocks noChangeShapeType="1"/>
          </p:cNvSpPr>
          <p:nvPr/>
        </p:nvSpPr>
        <p:spPr bwMode="auto">
          <a:xfrm flipH="1" flipV="1">
            <a:off x="4294188" y="3514725"/>
            <a:ext cx="871537"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08" name="Line 572"/>
          <p:cNvSpPr>
            <a:spLocks noChangeShapeType="1"/>
          </p:cNvSpPr>
          <p:nvPr/>
        </p:nvSpPr>
        <p:spPr bwMode="auto">
          <a:xfrm flipH="1" flipV="1">
            <a:off x="4737100" y="3943350"/>
            <a:ext cx="428625" cy="222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09" name="Line 573"/>
          <p:cNvSpPr>
            <a:spLocks noChangeShapeType="1"/>
          </p:cNvSpPr>
          <p:nvPr/>
        </p:nvSpPr>
        <p:spPr bwMode="auto">
          <a:xfrm flipV="1">
            <a:off x="5157788" y="4365625"/>
            <a:ext cx="442912" cy="214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10" name="Line 574"/>
          <p:cNvSpPr>
            <a:spLocks noChangeShapeType="1"/>
          </p:cNvSpPr>
          <p:nvPr/>
        </p:nvSpPr>
        <p:spPr bwMode="auto">
          <a:xfrm flipH="1" flipV="1">
            <a:off x="5586413" y="4800600"/>
            <a:ext cx="1314450" cy="222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11" name="Line 575"/>
          <p:cNvSpPr>
            <a:spLocks noChangeShapeType="1"/>
          </p:cNvSpPr>
          <p:nvPr/>
        </p:nvSpPr>
        <p:spPr bwMode="auto">
          <a:xfrm flipH="1" flipV="1">
            <a:off x="2971800" y="5222875"/>
            <a:ext cx="3929063" cy="206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47712" name="Line 576"/>
          <p:cNvSpPr>
            <a:spLocks noChangeShapeType="1"/>
          </p:cNvSpPr>
          <p:nvPr/>
        </p:nvSpPr>
        <p:spPr bwMode="auto">
          <a:xfrm flipV="1">
            <a:off x="6900863" y="5643563"/>
            <a:ext cx="428625" cy="222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4075" name="Line 577"/>
          <p:cNvSpPr>
            <a:spLocks noChangeShapeType="1"/>
          </p:cNvSpPr>
          <p:nvPr/>
        </p:nvSpPr>
        <p:spPr bwMode="auto">
          <a:xfrm>
            <a:off x="8215313" y="6392863"/>
            <a:ext cx="528637"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4076" name="Rectangle 578"/>
          <p:cNvSpPr>
            <a:spLocks noGrp="1" noChangeArrowheads="1"/>
          </p:cNvSpPr>
          <p:nvPr>
            <p:ph type="title"/>
          </p:nvPr>
        </p:nvSpPr>
        <p:spPr>
          <a:xfrm>
            <a:off x="2339975" y="188913"/>
            <a:ext cx="6481763" cy="576262"/>
          </a:xfrm>
          <a:noFill/>
        </p:spPr>
        <p:txBody>
          <a:bodyPr anchor="ctr"/>
          <a:lstStyle/>
          <a:p>
            <a:pPr eaLnBrk="1" hangingPunct="1"/>
            <a:r>
              <a:rPr lang="zh-CN" altLang="en-US" sz="3600" smtClean="0">
                <a:ea typeface="宋体" panose="02010600030101010101" pitchFamily="2" charset="-122"/>
              </a:rPr>
              <a:t>例子</a:t>
            </a:r>
          </a:p>
        </p:txBody>
      </p:sp>
      <p:sp>
        <p:nvSpPr>
          <p:cNvPr id="24077" name="Rectangle 579"/>
          <p:cNvSpPr>
            <a:spLocks noChangeArrowheads="1"/>
          </p:cNvSpPr>
          <p:nvPr/>
        </p:nvSpPr>
        <p:spPr bwMode="auto">
          <a:xfrm>
            <a:off x="0" y="0"/>
            <a:ext cx="2051050" cy="90805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 </a:t>
            </a:r>
            <a:r>
              <a:rPr kumimoji="0" lang="en-US" altLang="zh-CN"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rPr>
              <a:t>    </a:t>
            </a:r>
            <a:r>
              <a:rPr kumimoji="0" lang="en-US" altLang="zh-CN" sz="2400" b="0" i="1"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rPr>
              <a:t>s</a:t>
            </a:r>
            <a:r>
              <a:rPr kumimoji="0" lang="en-US" altLang="zh-CN" sz="2400" b="0" i="1" u="none" strike="noStrike" kern="1200" cap="none" spc="0" normalizeH="0" baseline="-25000" noProof="0" smtClean="0">
                <a:ln>
                  <a:noFill/>
                </a:ln>
                <a:solidFill>
                  <a:srgbClr val="000000"/>
                </a:solidFill>
                <a:effectLst/>
                <a:uLnTx/>
                <a:uFillTx/>
                <a:latin typeface="Times" panose="02020603050405020304" pitchFamily="18" charset="0"/>
                <a:ea typeface="宋体" panose="02010600030101010101" pitchFamily="2" charset="-122"/>
                <a:cs typeface="+mn-cs"/>
              </a:rPr>
              <a:t>i</a:t>
            </a:r>
            <a:r>
              <a:rPr kumimoji="0" lang="en-US" altLang="zh-CN" sz="2400" b="1" i="0"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rPr>
              <a:t>     </a:t>
            </a:r>
            <a:r>
              <a:rPr kumimoji="0" lang="en-US" altLang="zh-CN" sz="2400" b="0" i="1" u="none" strike="noStrike" kern="1200" cap="none" spc="0" normalizeH="0" baseline="0" noProof="0" smtClean="0">
                <a:ln>
                  <a:noFill/>
                </a:ln>
                <a:solidFill>
                  <a:srgbClr val="000000"/>
                </a:solidFill>
                <a:effectLst/>
                <a:uLnTx/>
                <a:uFillTx/>
                <a:latin typeface="Times" panose="02020603050405020304" pitchFamily="18" charset="0"/>
                <a:ea typeface="宋体" panose="02010600030101010101" pitchFamily="2" charset="-122"/>
                <a:cs typeface="+mn-cs"/>
              </a:rPr>
              <a:t>f</a:t>
            </a:r>
            <a:r>
              <a:rPr kumimoji="0" lang="en-US" altLang="zh-CN" sz="2400" b="0" i="1" u="none" strike="noStrike" kern="1200" cap="none" spc="0" normalizeH="0" baseline="-25000" noProof="0" smtClean="0">
                <a:ln>
                  <a:noFill/>
                </a:ln>
                <a:solidFill>
                  <a:srgbClr val="000000"/>
                </a:solidFill>
                <a:effectLst/>
                <a:uLnTx/>
                <a:uFillTx/>
                <a:latin typeface="Times" panose="02020603050405020304" pitchFamily="18" charset="0"/>
                <a:ea typeface="宋体" panose="02010600030101010101" pitchFamily="2" charset="-122"/>
                <a:cs typeface="+mn-cs"/>
              </a:rPr>
              <a:t>i</a:t>
            </a:r>
          </a:p>
        </p:txBody>
      </p:sp>
    </p:spTree>
    <p:extLst>
      <p:ext uri="{BB962C8B-B14F-4D97-AF65-F5344CB8AC3E}">
        <p14:creationId xmlns:p14="http://schemas.microsoft.com/office/powerpoint/2010/main" val="2914138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7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766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76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76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770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76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766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770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76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767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477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769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766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76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768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34770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76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76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768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34770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76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76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7690"/>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34770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767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476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7691"/>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3477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4769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76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4768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4769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7698"/>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347710"/>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4767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4768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4769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47699"/>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347711"/>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4767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476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4769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47700"/>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34771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4770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4767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4769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4770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47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647" grpId="0" animBg="1"/>
      <p:bldP spid="347665" grpId="0" animBg="1"/>
      <p:bldP spid="347666" grpId="0" animBg="1"/>
      <p:bldP spid="347667" grpId="0" animBg="1"/>
      <p:bldP spid="347668" grpId="0" animBg="1"/>
      <p:bldP spid="347669" grpId="0" animBg="1"/>
      <p:bldP spid="347670" grpId="0" animBg="1"/>
      <p:bldP spid="347671" grpId="0" animBg="1"/>
      <p:bldP spid="347672" grpId="0" animBg="1"/>
      <p:bldP spid="347673" grpId="0" animBg="1"/>
      <p:bldP spid="347674" grpId="0" animBg="1"/>
      <p:bldP spid="347675" grpId="0" animBg="1"/>
      <p:bldP spid="347676" grpId="0" animBg="1"/>
      <p:bldP spid="347677" grpId="0" animBg="1"/>
      <p:bldP spid="347678" grpId="0" animBg="1"/>
      <p:bldP spid="347679" grpId="0" animBg="1"/>
      <p:bldP spid="347680" grpId="0" animBg="1"/>
      <p:bldP spid="347681" grpId="0" animBg="1"/>
      <p:bldP spid="347682" grpId="0" animBg="1"/>
      <p:bldP spid="347683" grpId="0" animBg="1"/>
      <p:bldP spid="347684" grpId="0" animBg="1"/>
      <p:bldP spid="347685" grpId="0" animBg="1"/>
      <p:bldP spid="347686" grpId="0" animBg="1"/>
      <p:bldP spid="347687" grpId="0" animBg="1"/>
      <p:bldP spid="347688" grpId="0" animBg="1"/>
      <p:bldP spid="347689" grpId="0" animBg="1"/>
      <p:bldP spid="347690" grpId="0" animBg="1"/>
      <p:bldP spid="347691" grpId="0" animBg="1"/>
      <p:bldP spid="347692" grpId="0" animBg="1"/>
      <p:bldP spid="347693" grpId="0" animBg="1"/>
      <p:bldP spid="347694" grpId="0" animBg="1"/>
      <p:bldP spid="347695" grpId="0" animBg="1"/>
      <p:bldP spid="347696" grpId="0" animBg="1"/>
      <p:bldP spid="347697" grpId="0" animBg="1"/>
      <p:bldP spid="347698" grpId="0" animBg="1"/>
      <p:bldP spid="347699" grpId="0" animBg="1"/>
      <p:bldP spid="347700" grpId="0" animBg="1"/>
      <p:bldP spid="347701" grpId="0" animBg="1"/>
      <p:bldP spid="34770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编号占位符 5">
            <a:extLst>
              <a:ext uri="{FF2B5EF4-FFF2-40B4-BE49-F238E27FC236}">
                <a16:creationId xmlns:a16="http://schemas.microsoft.com/office/drawing/2014/main" id="{0316B137-4CE0-A843-9161-C3F81C00874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9B135B-EBA5-7443-97B6-F76F6194E32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7890" name="Rectangle 2">
            <a:extLst>
              <a:ext uri="{FF2B5EF4-FFF2-40B4-BE49-F238E27FC236}">
                <a16:creationId xmlns:a16="http://schemas.microsoft.com/office/drawing/2014/main" id="{D8CC6607-2F37-D843-8C81-F3A28FB76C76}"/>
              </a:ext>
            </a:extLst>
          </p:cNvPr>
          <p:cNvSpPr>
            <a:spLocks noGrp="1" noChangeArrowheads="1"/>
          </p:cNvSpPr>
          <p:nvPr>
            <p:ph type="title"/>
          </p:nvPr>
        </p:nvSpPr>
        <p:spPr/>
        <p:txBody>
          <a:bodyPr/>
          <a:lstStyle/>
          <a:p>
            <a:pPr eaLnBrk="1" hangingPunct="1"/>
            <a:r>
              <a:rPr lang="zh-CN" altLang="en-US" sz="3600"/>
              <a:t>活动安排问题（贪心算法）</a:t>
            </a:r>
            <a:endParaRPr lang="ja-JP" altLang="en-US" sz="3600">
              <a:latin typeface="黑体" panose="02010609060101010101" pitchFamily="49" charset="-122"/>
              <a:ea typeface="黑体" panose="02010609060101010101" pitchFamily="49" charset="-122"/>
            </a:endParaRPr>
          </a:p>
        </p:txBody>
      </p:sp>
      <p:sp>
        <p:nvSpPr>
          <p:cNvPr id="37891" name="文本框 2">
            <a:extLst>
              <a:ext uri="{FF2B5EF4-FFF2-40B4-BE49-F238E27FC236}">
                <a16:creationId xmlns:a16="http://schemas.microsoft.com/office/drawing/2014/main" id="{C23E1670-5210-5E48-9182-4F6AFEE85BFE}"/>
              </a:ext>
            </a:extLst>
          </p:cNvPr>
          <p:cNvSpPr txBox="1">
            <a:spLocks noChangeArrowheads="1"/>
          </p:cNvSpPr>
          <p:nvPr/>
        </p:nvSpPr>
        <p:spPr bwMode="auto">
          <a:xfrm>
            <a:off x="515183" y="1967706"/>
            <a:ext cx="84661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非递归算法</a:t>
            </a:r>
            <a:r>
              <a:rPr kumimoji="1"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1"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pic>
        <p:nvPicPr>
          <p:cNvPr id="37892" name="Picture 4">
            <a:extLst>
              <a:ext uri="{FF2B5EF4-FFF2-40B4-BE49-F238E27FC236}">
                <a16:creationId xmlns:a16="http://schemas.microsoft.com/office/drawing/2014/main" id="{A4C366AE-98FF-9B49-BDBE-10559E2EC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945" y="2456655"/>
            <a:ext cx="7278125" cy="351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5948363" y="1115616"/>
            <a:ext cx="3195637" cy="1412875"/>
            <a:chOff x="5573713" y="1412875"/>
            <a:chExt cx="3195637" cy="1412875"/>
          </a:xfrm>
        </p:grpSpPr>
        <p:grpSp>
          <p:nvGrpSpPr>
            <p:cNvPr id="7" name="Group 4"/>
            <p:cNvGrpSpPr>
              <a:grpSpLocks/>
            </p:cNvGrpSpPr>
            <p:nvPr/>
          </p:nvGrpSpPr>
          <p:grpSpPr bwMode="auto">
            <a:xfrm>
              <a:off x="5573713" y="2420938"/>
              <a:ext cx="1231900" cy="100012"/>
              <a:chOff x="3456" y="1216"/>
              <a:chExt cx="776" cy="63"/>
            </a:xfrm>
          </p:grpSpPr>
          <p:sp>
            <p:nvSpPr>
              <p:cNvPr id="31" name="Line 5"/>
              <p:cNvSpPr>
                <a:spLocks noChangeShapeType="1"/>
              </p:cNvSpPr>
              <p:nvPr/>
            </p:nvSpPr>
            <p:spPr bwMode="auto">
              <a:xfrm>
                <a:off x="3456" y="1248"/>
                <a:ext cx="7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2" name="Line 6"/>
              <p:cNvSpPr>
                <a:spLocks noChangeShapeType="1"/>
              </p:cNvSpPr>
              <p:nvPr/>
            </p:nvSpPr>
            <p:spPr bwMode="auto">
              <a:xfrm>
                <a:off x="4227" y="1216"/>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8" name="Text Box 7"/>
            <p:cNvSpPr txBox="1">
              <a:spLocks noChangeArrowheads="1"/>
            </p:cNvSpPr>
            <p:nvPr/>
          </p:nvSpPr>
          <p:spPr bwMode="auto">
            <a:xfrm>
              <a:off x="6677025" y="2459038"/>
              <a:ext cx="290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p>
          </p:txBody>
        </p:sp>
        <p:sp>
          <p:nvSpPr>
            <p:cNvPr id="9" name="Text Box 8"/>
            <p:cNvSpPr txBox="1">
              <a:spLocks noChangeArrowheads="1"/>
            </p:cNvSpPr>
            <p:nvPr/>
          </p:nvSpPr>
          <p:spPr bwMode="auto">
            <a:xfrm>
              <a:off x="5976938" y="2390775"/>
              <a:ext cx="3413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i</a:t>
              </a:r>
            </a:p>
          </p:txBody>
        </p:sp>
        <p:grpSp>
          <p:nvGrpSpPr>
            <p:cNvPr id="10" name="Group 9"/>
            <p:cNvGrpSpPr>
              <a:grpSpLocks/>
            </p:cNvGrpSpPr>
            <p:nvPr/>
          </p:nvGrpSpPr>
          <p:grpSpPr bwMode="auto">
            <a:xfrm>
              <a:off x="6084888" y="1412875"/>
              <a:ext cx="1517650" cy="439738"/>
              <a:chOff x="3648" y="641"/>
              <a:chExt cx="956" cy="277"/>
            </a:xfrm>
          </p:grpSpPr>
          <p:grpSp>
            <p:nvGrpSpPr>
              <p:cNvPr id="25" name="Group 10"/>
              <p:cNvGrpSpPr>
                <a:grpSpLocks/>
              </p:cNvGrpSpPr>
              <p:nvPr/>
            </p:nvGrpSpPr>
            <p:grpSpPr bwMode="auto">
              <a:xfrm>
                <a:off x="3648" y="830"/>
                <a:ext cx="779" cy="64"/>
                <a:chOff x="3648" y="890"/>
                <a:chExt cx="779" cy="64"/>
              </a:xfrm>
            </p:grpSpPr>
            <p:sp>
              <p:nvSpPr>
                <p:cNvPr id="28" name="Line 11"/>
                <p:cNvSpPr>
                  <a:spLocks noChangeShapeType="1"/>
                </p:cNvSpPr>
                <p:nvPr/>
              </p:nvSpPr>
              <p:spPr bwMode="auto">
                <a:xfrm>
                  <a:off x="3653" y="923"/>
                  <a:ext cx="7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9" name="Line 12"/>
                <p:cNvSpPr>
                  <a:spLocks noChangeShapeType="1"/>
                </p:cNvSpPr>
                <p:nvPr/>
              </p:nvSpPr>
              <p:spPr bwMode="auto">
                <a:xfrm>
                  <a:off x="3648" y="891"/>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30" name="Line 13"/>
                <p:cNvSpPr>
                  <a:spLocks noChangeShapeType="1"/>
                </p:cNvSpPr>
                <p:nvPr/>
              </p:nvSpPr>
              <p:spPr bwMode="auto">
                <a:xfrm>
                  <a:off x="4422" y="890"/>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26" name="Text Box 14"/>
              <p:cNvSpPr txBox="1">
                <a:spLocks noChangeArrowheads="1"/>
              </p:cNvSpPr>
              <p:nvPr/>
            </p:nvSpPr>
            <p:spPr bwMode="auto">
              <a:xfrm>
                <a:off x="3929" y="641"/>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27" name="Text Box 15"/>
              <p:cNvSpPr txBox="1">
                <a:spLocks noChangeArrowheads="1"/>
              </p:cNvSpPr>
              <p:nvPr/>
            </p:nvSpPr>
            <p:spPr bwMode="auto">
              <a:xfrm>
                <a:off x="4379" y="687"/>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grpSp>
        <p:grpSp>
          <p:nvGrpSpPr>
            <p:cNvPr id="11" name="Group 16"/>
            <p:cNvGrpSpPr>
              <a:grpSpLocks/>
            </p:cNvGrpSpPr>
            <p:nvPr/>
          </p:nvGrpSpPr>
          <p:grpSpPr bwMode="auto">
            <a:xfrm>
              <a:off x="5781675" y="1668463"/>
              <a:ext cx="2108200" cy="409575"/>
              <a:chOff x="3457" y="802"/>
              <a:chExt cx="1328" cy="258"/>
            </a:xfrm>
          </p:grpSpPr>
          <p:grpSp>
            <p:nvGrpSpPr>
              <p:cNvPr id="19" name="Group 17"/>
              <p:cNvGrpSpPr>
                <a:grpSpLocks/>
              </p:cNvGrpSpPr>
              <p:nvPr/>
            </p:nvGrpSpPr>
            <p:grpSpPr bwMode="auto">
              <a:xfrm>
                <a:off x="3457" y="997"/>
                <a:ext cx="1141" cy="63"/>
                <a:chOff x="3457" y="1007"/>
                <a:chExt cx="1141" cy="63"/>
              </a:xfrm>
            </p:grpSpPr>
            <p:sp>
              <p:nvSpPr>
                <p:cNvPr id="22" name="Line 18"/>
                <p:cNvSpPr>
                  <a:spLocks noChangeShapeType="1"/>
                </p:cNvSpPr>
                <p:nvPr/>
              </p:nvSpPr>
              <p:spPr bwMode="auto">
                <a:xfrm>
                  <a:off x="3464" y="1042"/>
                  <a:ext cx="113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3" name="Line 19"/>
                <p:cNvSpPr>
                  <a:spLocks noChangeShapeType="1"/>
                </p:cNvSpPr>
                <p:nvPr/>
              </p:nvSpPr>
              <p:spPr bwMode="auto">
                <a:xfrm>
                  <a:off x="3457" y="1013"/>
                  <a:ext cx="7" cy="5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24" name="Line 20"/>
                <p:cNvSpPr>
                  <a:spLocks noChangeShapeType="1"/>
                </p:cNvSpPr>
                <p:nvPr/>
              </p:nvSpPr>
              <p:spPr bwMode="auto">
                <a:xfrm>
                  <a:off x="4593" y="1007"/>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20" name="Text Box 21"/>
              <p:cNvSpPr txBox="1">
                <a:spLocks noChangeArrowheads="1"/>
              </p:cNvSpPr>
              <p:nvPr/>
            </p:nvSpPr>
            <p:spPr bwMode="auto">
              <a:xfrm>
                <a:off x="3697" y="802"/>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21" name="Text Box 22"/>
              <p:cNvSpPr txBox="1">
                <a:spLocks noChangeArrowheads="1"/>
              </p:cNvSpPr>
              <p:nvPr/>
            </p:nvSpPr>
            <p:spPr bwMode="auto">
              <a:xfrm>
                <a:off x="4560" y="826"/>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grpSp>
        <p:grpSp>
          <p:nvGrpSpPr>
            <p:cNvPr id="12" name="Group 23"/>
            <p:cNvGrpSpPr>
              <a:grpSpLocks/>
            </p:cNvGrpSpPr>
            <p:nvPr/>
          </p:nvGrpSpPr>
          <p:grpSpPr bwMode="auto">
            <a:xfrm>
              <a:off x="7232650" y="1920875"/>
              <a:ext cx="1536700" cy="415925"/>
              <a:chOff x="4371" y="961"/>
              <a:chExt cx="968" cy="262"/>
            </a:xfrm>
          </p:grpSpPr>
          <p:grpSp>
            <p:nvGrpSpPr>
              <p:cNvPr id="13" name="Group 24"/>
              <p:cNvGrpSpPr>
                <a:grpSpLocks/>
              </p:cNvGrpSpPr>
              <p:nvPr/>
            </p:nvGrpSpPr>
            <p:grpSpPr bwMode="auto">
              <a:xfrm>
                <a:off x="4371" y="1154"/>
                <a:ext cx="783" cy="64"/>
                <a:chOff x="4371" y="1129"/>
                <a:chExt cx="783" cy="64"/>
              </a:xfrm>
            </p:grpSpPr>
            <p:sp>
              <p:nvSpPr>
                <p:cNvPr id="16" name="Line 25"/>
                <p:cNvSpPr>
                  <a:spLocks noChangeShapeType="1"/>
                </p:cNvSpPr>
                <p:nvPr/>
              </p:nvSpPr>
              <p:spPr bwMode="auto">
                <a:xfrm>
                  <a:off x="4376" y="1161"/>
                  <a:ext cx="77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17" name="Line 26"/>
                <p:cNvSpPr>
                  <a:spLocks noChangeShapeType="1"/>
                </p:cNvSpPr>
                <p:nvPr/>
              </p:nvSpPr>
              <p:spPr bwMode="auto">
                <a:xfrm>
                  <a:off x="4371" y="1129"/>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sp>
              <p:nvSpPr>
                <p:cNvPr id="18" name="Line 27"/>
                <p:cNvSpPr>
                  <a:spLocks noChangeShapeType="1"/>
                </p:cNvSpPr>
                <p:nvPr/>
              </p:nvSpPr>
              <p:spPr bwMode="auto">
                <a:xfrm>
                  <a:off x="5149" y="1130"/>
                  <a:ext cx="5" cy="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smtClean="0">
                    <a:ln>
                      <a:noFill/>
                    </a:ln>
                    <a:solidFill>
                      <a:srgbClr val="000000"/>
                    </a:solidFill>
                    <a:effectLst/>
                    <a:uLnTx/>
                    <a:uFillTx/>
                    <a:latin typeface="Times" panose="02020603050405020304" pitchFamily="18" charset="0"/>
                    <a:ea typeface="+mn-ea"/>
                    <a:cs typeface="+mn-cs"/>
                  </a:endParaRPr>
                </a:p>
              </p:txBody>
            </p:sp>
          </p:grpSp>
          <p:sp>
            <p:nvSpPr>
              <p:cNvPr id="14" name="Text Box 28"/>
              <p:cNvSpPr txBox="1">
                <a:spLocks noChangeArrowheads="1"/>
              </p:cNvSpPr>
              <p:nvPr/>
            </p:nvSpPr>
            <p:spPr bwMode="auto">
              <a:xfrm>
                <a:off x="4782" y="961"/>
                <a:ext cx="2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15" name="Text Box 29"/>
              <p:cNvSpPr txBox="1">
                <a:spLocks noChangeArrowheads="1"/>
              </p:cNvSpPr>
              <p:nvPr/>
            </p:nvSpPr>
            <p:spPr bwMode="auto">
              <a:xfrm>
                <a:off x="5114" y="992"/>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Times" panose="02020603050405020304" pitchFamily="18" charset="0"/>
                  </a:defRPr>
                </a:lvl1pPr>
                <a:lvl2pPr marL="742950" indent="-285750">
                  <a:defRPr sz="2400" b="1">
                    <a:solidFill>
                      <a:schemeClr val="tx1"/>
                    </a:solidFill>
                    <a:latin typeface="Times" panose="02020603050405020304" pitchFamily="18" charset="0"/>
                  </a:defRPr>
                </a:lvl2pPr>
                <a:lvl3pPr marL="1143000" indent="-228600">
                  <a:defRPr sz="2400" b="1">
                    <a:solidFill>
                      <a:schemeClr val="tx1"/>
                    </a:solidFill>
                    <a:latin typeface="Times" panose="02020603050405020304" pitchFamily="18" charset="0"/>
                  </a:defRPr>
                </a:lvl3pPr>
                <a:lvl4pPr marL="1600200" indent="-228600">
                  <a:defRPr sz="2400" b="1">
                    <a:solidFill>
                      <a:schemeClr val="tx1"/>
                    </a:solidFill>
                    <a:latin typeface="Times" panose="02020603050405020304" pitchFamily="18" charset="0"/>
                  </a:defRPr>
                </a:lvl4pPr>
                <a:lvl5pPr marL="2057400" indent="-228600">
                  <a:defRPr sz="2400" b="1">
                    <a:solidFill>
                      <a:schemeClr val="tx1"/>
                    </a:solidFill>
                    <a:latin typeface="Times" panose="02020603050405020304" pitchFamily="18" charset="0"/>
                  </a:defRPr>
                </a:lvl5pPr>
                <a:lvl6pPr marL="2514600" indent="-228600" algn="ctr" eaLnBrk="0" fontAlgn="base" hangingPunct="0">
                  <a:spcBef>
                    <a:spcPct val="0"/>
                  </a:spcBef>
                  <a:spcAft>
                    <a:spcPct val="0"/>
                  </a:spcAft>
                  <a:defRPr sz="2400" b="1">
                    <a:solidFill>
                      <a:schemeClr val="tx1"/>
                    </a:solidFill>
                    <a:latin typeface="Times" panose="02020603050405020304" pitchFamily="18" charset="0"/>
                  </a:defRPr>
                </a:lvl6pPr>
                <a:lvl7pPr marL="2971800" indent="-228600" algn="ctr" eaLnBrk="0" fontAlgn="base" hangingPunct="0">
                  <a:spcBef>
                    <a:spcPct val="0"/>
                  </a:spcBef>
                  <a:spcAft>
                    <a:spcPct val="0"/>
                  </a:spcAft>
                  <a:defRPr sz="2400" b="1">
                    <a:solidFill>
                      <a:schemeClr val="tx1"/>
                    </a:solidFill>
                    <a:latin typeface="Times" panose="02020603050405020304" pitchFamily="18" charset="0"/>
                  </a:defRPr>
                </a:lvl7pPr>
                <a:lvl8pPr marL="3429000" indent="-228600" algn="ctr" eaLnBrk="0" fontAlgn="base" hangingPunct="0">
                  <a:spcBef>
                    <a:spcPct val="0"/>
                  </a:spcBef>
                  <a:spcAft>
                    <a:spcPct val="0"/>
                  </a:spcAft>
                  <a:defRPr sz="2400" b="1">
                    <a:solidFill>
                      <a:schemeClr val="tx1"/>
                    </a:solidFill>
                    <a:latin typeface="Times" panose="02020603050405020304" pitchFamily="18" charset="0"/>
                  </a:defRPr>
                </a:lvl8pPr>
                <a:lvl9pPr marL="3886200" indent="-228600" algn="ctr" eaLnBrk="0" fontAlgn="base" hangingPunct="0">
                  <a:spcBef>
                    <a:spcPct val="0"/>
                  </a:spcBef>
                  <a:spcAft>
                    <a:spcPct val="0"/>
                  </a:spcAft>
                  <a:defRPr sz="2400" b="1">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1800" b="0" i="1" u="none" strike="noStrike" kern="120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grpSp>
      </p:grpSp>
      <p:sp>
        <p:nvSpPr>
          <p:cNvPr id="33" name="Rectangle 3"/>
          <p:cNvSpPr txBox="1">
            <a:spLocks noChangeArrowheads="1"/>
          </p:cNvSpPr>
          <p:nvPr/>
        </p:nvSpPr>
        <p:spPr bwMode="auto">
          <a:xfrm>
            <a:off x="910143" y="5717372"/>
            <a:ext cx="7250927" cy="983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533400" marR="0" lvl="0" indent="-5334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endParaRPr kumimoji="0" lang="en-US" altLang="zh-CN" sz="18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endParaRPr>
          </a:p>
          <a:p>
            <a:pPr marL="533400" marR="0" lvl="0" indent="-5334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任务按照其结束时间升序排序 </a:t>
            </a:r>
          </a:p>
          <a:p>
            <a:pPr marL="533400" marR="0" lvl="0" indent="-5334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zh-CN" altLang="en-US"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运行时间</a:t>
            </a:r>
            <a:r>
              <a:rPr kumimoji="0" lang="en-US" altLang="zh-CN"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rPr>
              <a:t>: </a:t>
            </a:r>
            <a:r>
              <a:rPr kumimoji="0" lang="en-US" altLang="zh-CN"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a:t>
            </a:r>
            <a:r>
              <a:rPr kumimoji="0" lang="en-US" altLang="zh-CN" sz="24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n</a:t>
            </a:r>
            <a:r>
              <a:rPr kumimoji="0" lang="en-US" altLang="zh-CN"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 – </a:t>
            </a:r>
            <a:r>
              <a:rPr kumimoji="0" lang="zh-CN" altLang="en-US" sz="24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cs typeface="+mn-cs"/>
                <a:sym typeface="Symbol" panose="05050102010706020507" pitchFamily="18" charset="2"/>
              </a:rPr>
              <a:t>每一个任务之检查一次</a:t>
            </a:r>
          </a:p>
        </p:txBody>
      </p:sp>
    </p:spTree>
    <p:extLst>
      <p:ext uri="{BB962C8B-B14F-4D97-AF65-F5344CB8AC3E}">
        <p14:creationId xmlns:p14="http://schemas.microsoft.com/office/powerpoint/2010/main" val="2235573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AE76D68D-FF6E-D640-A54C-F93C5CBD72FA}"/>
              </a:ext>
            </a:extLst>
          </p:cNvPr>
          <p:cNvSpPr>
            <a:spLocks noGrp="1"/>
          </p:cNvSpPr>
          <p:nvPr>
            <p:ph type="title"/>
          </p:nvPr>
        </p:nvSpPr>
        <p:spPr/>
        <p:txBody>
          <a:bodyPr/>
          <a:lstStyle/>
          <a:p>
            <a:pPr eaLnBrk="1" hangingPunct="1"/>
            <a:r>
              <a:rPr lang="zh-CN" altLang="en-US" dirty="0" smtClean="0"/>
              <a:t>贪心算法</a:t>
            </a:r>
            <a:r>
              <a:rPr lang="zh-CN" altLang="en-US" dirty="0" smtClean="0"/>
              <a:t>的</a:t>
            </a:r>
            <a:r>
              <a:rPr lang="zh-CN" altLang="en-US" dirty="0"/>
              <a:t>基本步骤</a:t>
            </a:r>
            <a:endParaRPr lang="zh-CN" altLang="en-US" dirty="0"/>
          </a:p>
        </p:txBody>
      </p:sp>
      <p:sp>
        <p:nvSpPr>
          <p:cNvPr id="27650" name="幻灯片编号占位符 3">
            <a:extLst>
              <a:ext uri="{FF2B5EF4-FFF2-40B4-BE49-F238E27FC236}">
                <a16:creationId xmlns:a16="http://schemas.microsoft.com/office/drawing/2014/main" id="{6E49206C-AC91-8F4F-84DD-77E01FFD901B}"/>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135F43-8798-7E43-9D53-ED516F2D8F4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 name="Rectangle 3">
            <a:extLst>
              <a:ext uri="{FF2B5EF4-FFF2-40B4-BE49-F238E27FC236}">
                <a16:creationId xmlns:a16="http://schemas.microsoft.com/office/drawing/2014/main" id="{EC3EA6B9-7A7B-9942-886A-A2109D2D0FD9}"/>
              </a:ext>
            </a:extLst>
          </p:cNvPr>
          <p:cNvSpPr txBox="1">
            <a:spLocks noChangeArrowheads="1"/>
          </p:cNvSpPr>
          <p:nvPr/>
        </p:nvSpPr>
        <p:spPr bwMode="auto">
          <a:xfrm>
            <a:off x="691377" y="2177739"/>
            <a:ext cx="8110653" cy="360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r>
              <a:rPr kumimoji="0" lang="zh-CN" altLang="en-US" sz="2800" dirty="0" smtClean="0">
                <a:solidFill>
                  <a:srgbClr val="000000"/>
                </a:solidFill>
                <a:latin typeface="宋体"/>
              </a:rPr>
              <a:t>确定</a:t>
            </a:r>
            <a:r>
              <a:rPr kumimoji="0" lang="zh-CN" altLang="en-US" sz="2800" dirty="0">
                <a:solidFill>
                  <a:srgbClr val="000000"/>
                </a:solidFill>
                <a:latin typeface="宋体"/>
              </a:rPr>
              <a:t>问题的最优子结构性质。</a:t>
            </a:r>
          </a:p>
          <a:p>
            <a:r>
              <a:rPr kumimoji="0" lang="zh-CN" altLang="en-US" sz="2800" dirty="0" smtClean="0">
                <a:solidFill>
                  <a:srgbClr val="000000"/>
                </a:solidFill>
                <a:latin typeface="宋体"/>
              </a:rPr>
              <a:t>定义</a:t>
            </a:r>
            <a:r>
              <a:rPr kumimoji="0" lang="zh-CN" altLang="en-US" sz="2800" dirty="0">
                <a:solidFill>
                  <a:srgbClr val="000000"/>
                </a:solidFill>
                <a:latin typeface="宋体"/>
              </a:rPr>
              <a:t>递归解。</a:t>
            </a:r>
          </a:p>
          <a:p>
            <a:r>
              <a:rPr kumimoji="0" lang="zh-CN" altLang="en-US" sz="2800" dirty="0" smtClean="0">
                <a:solidFill>
                  <a:srgbClr val="000000"/>
                </a:solidFill>
                <a:latin typeface="宋体"/>
              </a:rPr>
              <a:t>证明</a:t>
            </a:r>
            <a:r>
              <a:rPr kumimoji="0" lang="zh-CN" altLang="en-US" sz="2800" dirty="0">
                <a:solidFill>
                  <a:srgbClr val="000000"/>
                </a:solidFill>
                <a:latin typeface="宋体"/>
              </a:rPr>
              <a:t>递归的任一步，最优选择就是贪心选择。</a:t>
            </a:r>
          </a:p>
          <a:p>
            <a:r>
              <a:rPr kumimoji="0" lang="zh-CN" altLang="en-US" sz="2800" dirty="0" smtClean="0">
                <a:solidFill>
                  <a:srgbClr val="000000"/>
                </a:solidFill>
                <a:latin typeface="宋体"/>
              </a:rPr>
              <a:t>证明</a:t>
            </a:r>
            <a:r>
              <a:rPr kumimoji="0" lang="zh-CN" altLang="en-US" sz="2800" dirty="0">
                <a:solidFill>
                  <a:srgbClr val="000000"/>
                </a:solidFill>
                <a:latin typeface="宋体"/>
              </a:rPr>
              <a:t>做了贪心选择后，只留下一个非空子问题。</a:t>
            </a:r>
          </a:p>
          <a:p>
            <a:r>
              <a:rPr kumimoji="0" lang="zh-CN" altLang="en-US" sz="2800" dirty="0" smtClean="0">
                <a:solidFill>
                  <a:srgbClr val="000000"/>
                </a:solidFill>
                <a:latin typeface="宋体"/>
              </a:rPr>
              <a:t>设计</a:t>
            </a:r>
            <a:r>
              <a:rPr kumimoji="0" lang="zh-CN" altLang="en-US" sz="2800" dirty="0">
                <a:solidFill>
                  <a:srgbClr val="000000"/>
                </a:solidFill>
                <a:latin typeface="宋体"/>
              </a:rPr>
              <a:t>一个实现贪心策略的递归算法。</a:t>
            </a:r>
          </a:p>
          <a:p>
            <a:r>
              <a:rPr kumimoji="0" lang="zh-CN" altLang="en-US" sz="2800" dirty="0" smtClean="0">
                <a:solidFill>
                  <a:srgbClr val="000000"/>
                </a:solidFill>
                <a:latin typeface="宋体"/>
              </a:rPr>
              <a:t>把</a:t>
            </a:r>
            <a:r>
              <a:rPr kumimoji="0" lang="zh-CN" altLang="en-US" sz="2800" dirty="0">
                <a:solidFill>
                  <a:srgbClr val="000000"/>
                </a:solidFill>
                <a:latin typeface="宋体"/>
              </a:rPr>
              <a:t>递归算法转化为迭代算法</a:t>
            </a:r>
            <a:r>
              <a:rPr kumimoji="0" lang="zh-CN" altLang="en-US" sz="2800" dirty="0" smtClean="0">
                <a:solidFill>
                  <a:srgbClr val="000000"/>
                </a:solidFill>
                <a:latin typeface="宋体"/>
              </a:rPr>
              <a:t>。 </a:t>
            </a:r>
            <a:endParaRPr kumimoji="0" lang="zh-CN" altLang="en-US" sz="2800" dirty="0">
              <a:solidFill>
                <a:srgbClr val="000000"/>
              </a:solidFill>
              <a:latin typeface="宋体"/>
            </a:endParaRPr>
          </a:p>
          <a:p>
            <a:endParaRPr kumimoji="0" lang="zh-CN" altLang="en-US" sz="2400" dirty="0">
              <a:solidFill>
                <a:srgbClr val="000000"/>
              </a:solidFill>
              <a:latin typeface="宋体"/>
            </a:endParaRPr>
          </a:p>
        </p:txBody>
      </p:sp>
    </p:spTree>
    <p:extLst>
      <p:ext uri="{BB962C8B-B14F-4D97-AF65-F5344CB8AC3E}">
        <p14:creationId xmlns:p14="http://schemas.microsoft.com/office/powerpoint/2010/main" val="651150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64455836-0881-1A4C-B16E-5FF7728064C8}"/>
              </a:ext>
            </a:extLst>
          </p:cNvPr>
          <p:cNvSpPr>
            <a:spLocks noGrp="1"/>
          </p:cNvSpPr>
          <p:nvPr>
            <p:ph type="title"/>
          </p:nvPr>
        </p:nvSpPr>
        <p:spPr/>
        <p:txBody>
          <a:bodyPr/>
          <a:lstStyle/>
          <a:p>
            <a:pPr eaLnBrk="1" hangingPunct="1"/>
            <a:r>
              <a:rPr lang="zh-CN" altLang="en-US"/>
              <a:t>贪心算法原理</a:t>
            </a:r>
          </a:p>
        </p:txBody>
      </p:sp>
      <p:sp>
        <p:nvSpPr>
          <p:cNvPr id="38914" name="幻灯片编号占位符 3">
            <a:extLst>
              <a:ext uri="{FF2B5EF4-FFF2-40B4-BE49-F238E27FC236}">
                <a16:creationId xmlns:a16="http://schemas.microsoft.com/office/drawing/2014/main" id="{F11E8B11-C99B-E248-832A-28E4394D0EB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764A10-CD94-B941-AB96-DDCD5B83E037}"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8915" name="Rectangle 3">
            <a:extLst>
              <a:ext uri="{FF2B5EF4-FFF2-40B4-BE49-F238E27FC236}">
                <a16:creationId xmlns:a16="http://schemas.microsoft.com/office/drawing/2014/main" id="{D8D216ED-2EE1-4241-8C9E-DB065D5EC4E5}"/>
              </a:ext>
            </a:extLst>
          </p:cNvPr>
          <p:cNvSpPr txBox="1">
            <a:spLocks noChangeArrowheads="1"/>
          </p:cNvSpPr>
          <p:nvPr/>
        </p:nvSpPr>
        <p:spPr bwMode="auto">
          <a:xfrm>
            <a:off x="838897" y="2156755"/>
            <a:ext cx="8163854"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3200" b="0" i="0" u="none" strike="noStrike" kern="1200" cap="none" spc="0" normalizeH="0" baseline="0" noProof="0" dirty="0" smtClean="0">
                <a:ln>
                  <a:noFill/>
                </a:ln>
                <a:effectLst/>
                <a:uLnTx/>
                <a:uFillTx/>
                <a:latin typeface="Arial" panose="020B0604020202020204" pitchFamily="34" charset="0"/>
                <a:ea typeface="宋体" panose="02010600030101010101" pitchFamily="2" charset="-122"/>
              </a:rPr>
              <a:t>基本思想</a:t>
            </a:r>
            <a:endParaRPr kumimoji="1" lang="en-US" altLang="zh-CN" sz="2600" b="0" i="0" u="none" strike="noStrike" kern="1200" cap="none" spc="0" normalizeH="0" baseline="0" noProof="0" dirty="0">
              <a:ln>
                <a:noFill/>
              </a:ln>
              <a:effectLst/>
              <a:uLnTx/>
              <a:uFillTx/>
              <a:latin typeface="Arial" panose="020B0604020202020204" pitchFamily="34" charset="0"/>
              <a:ea typeface="宋体" panose="02010600030101010101" pitchFamily="2" charset="-122"/>
            </a:endParaRPr>
          </a:p>
          <a:p>
            <a:pPr lvl="1" eaLnBrk="1" hangingPunct="1">
              <a:spcBef>
                <a:spcPts val="600"/>
              </a:spcBef>
              <a:buClr>
                <a:srgbClr val="FF0000"/>
              </a:buClr>
            </a:pPr>
            <a:r>
              <a:rPr lang="zh-CN" altLang="en-US" sz="2400" dirty="0" smtClean="0">
                <a:solidFill>
                  <a:srgbClr val="000000"/>
                </a:solidFill>
                <a:latin typeface="Arial" panose="020B0604020202020204" pitchFamily="34" charset="0"/>
              </a:rPr>
              <a:t>从</a:t>
            </a:r>
            <a:r>
              <a:rPr lang="zh-CN" altLang="en-US" sz="2400" dirty="0">
                <a:solidFill>
                  <a:srgbClr val="000000"/>
                </a:solidFill>
                <a:latin typeface="Arial" panose="020B0604020202020204" pitchFamily="34" charset="0"/>
              </a:rPr>
              <a:t>问题的某一个初始解出发，通过一系列的贪心</a:t>
            </a:r>
            <a:r>
              <a:rPr lang="zh-CN" altLang="en-US" sz="2400" dirty="0" smtClean="0">
                <a:solidFill>
                  <a:srgbClr val="000000"/>
                </a:solidFill>
                <a:latin typeface="Arial" panose="020B0604020202020204" pitchFamily="34" charset="0"/>
              </a:rPr>
              <a:t>选择</a:t>
            </a:r>
            <a:r>
              <a:rPr lang="en-US" altLang="zh-CN" sz="2400" dirty="0" smtClean="0">
                <a:solidFill>
                  <a:srgbClr val="000000"/>
                </a:solidFill>
                <a:latin typeface="Arial" panose="020B0604020202020204" pitchFamily="34" charset="0"/>
              </a:rPr>
              <a:t>——</a:t>
            </a:r>
            <a:r>
              <a:rPr lang="zh-CN" altLang="en-US" sz="2400" dirty="0" smtClean="0">
                <a:solidFill>
                  <a:srgbClr val="000000"/>
                </a:solidFill>
                <a:latin typeface="Arial" panose="020B0604020202020204" pitchFamily="34" charset="0"/>
              </a:rPr>
              <a:t>当前</a:t>
            </a:r>
            <a:r>
              <a:rPr lang="zh-CN" altLang="en-US" sz="2400" dirty="0">
                <a:solidFill>
                  <a:srgbClr val="000000"/>
                </a:solidFill>
                <a:latin typeface="Arial" panose="020B0604020202020204" pitchFamily="34" charset="0"/>
              </a:rPr>
              <a:t>状态下的局部最优选择</a:t>
            </a:r>
            <a:r>
              <a:rPr lang="zh-CN" altLang="en-US" sz="2400" dirty="0" smtClean="0">
                <a:solidFill>
                  <a:srgbClr val="000000"/>
                </a:solidFill>
                <a:latin typeface="Arial" panose="020B0604020202020204" pitchFamily="34" charset="0"/>
              </a:rPr>
              <a:t>，逐步逼近</a:t>
            </a:r>
            <a:r>
              <a:rPr lang="zh-CN" altLang="en-US" sz="2400" dirty="0">
                <a:solidFill>
                  <a:srgbClr val="000000"/>
                </a:solidFill>
                <a:latin typeface="Arial" panose="020B0604020202020204" pitchFamily="34" charset="0"/>
              </a:rPr>
              <a:t>给定的目标，尽可能的去求得更好的</a:t>
            </a:r>
            <a:r>
              <a:rPr lang="zh-CN" altLang="en-US" sz="2400" dirty="0" smtClean="0">
                <a:solidFill>
                  <a:srgbClr val="000000"/>
                </a:solidFill>
                <a:latin typeface="Arial" panose="020B0604020202020204" pitchFamily="34" charset="0"/>
              </a:rPr>
              <a:t>解</a:t>
            </a:r>
            <a:endParaRPr lang="zh-CN" altLang="en-US" sz="2400" dirty="0">
              <a:solidFill>
                <a:srgbClr val="000000"/>
              </a:solidFill>
              <a:latin typeface="Arial" panose="020B0604020202020204" pitchFamily="34" charset="0"/>
            </a:endParaRPr>
          </a:p>
          <a:p>
            <a:pPr lvl="1" eaLnBrk="1" hangingPunct="1">
              <a:spcBef>
                <a:spcPts val="600"/>
              </a:spcBef>
              <a:buClr>
                <a:srgbClr val="FF0000"/>
              </a:buClr>
            </a:pPr>
            <a:r>
              <a:rPr lang="zh-CN" altLang="en-US" sz="2400" dirty="0" smtClean="0">
                <a:solidFill>
                  <a:srgbClr val="000000"/>
                </a:solidFill>
                <a:latin typeface="Arial" panose="020B0604020202020204" pitchFamily="34" charset="0"/>
              </a:rPr>
              <a:t>在贪心算法中采用</a:t>
            </a:r>
            <a:r>
              <a:rPr lang="zh-CN" altLang="en-US" sz="2400" dirty="0">
                <a:solidFill>
                  <a:srgbClr val="000000"/>
                </a:solidFill>
                <a:latin typeface="Arial" panose="020B0604020202020204" pitchFamily="34" charset="0"/>
              </a:rPr>
              <a:t>这种逐步构造最优解</a:t>
            </a:r>
            <a:r>
              <a:rPr lang="zh-CN" altLang="en-US" sz="2400" dirty="0" smtClean="0">
                <a:solidFill>
                  <a:srgbClr val="000000"/>
                </a:solidFill>
                <a:latin typeface="Arial" panose="020B0604020202020204" pitchFamily="34" charset="0"/>
              </a:rPr>
              <a:t>的方法，在</a:t>
            </a:r>
            <a:r>
              <a:rPr lang="zh-CN" altLang="en-US" sz="2400" dirty="0">
                <a:solidFill>
                  <a:srgbClr val="000000"/>
                </a:solidFill>
                <a:latin typeface="Arial" panose="020B0604020202020204" pitchFamily="34" charset="0"/>
              </a:rPr>
              <a:t>每一个阶段</a:t>
            </a:r>
            <a:r>
              <a:rPr lang="zh-CN" altLang="en-US" sz="2400" dirty="0" smtClean="0">
                <a:solidFill>
                  <a:srgbClr val="000000"/>
                </a:solidFill>
                <a:latin typeface="Arial" panose="020B0604020202020204" pitchFamily="34" charset="0"/>
              </a:rPr>
              <a:t>，都做出</a:t>
            </a:r>
            <a:r>
              <a:rPr lang="zh-CN" altLang="en-US" sz="2400" dirty="0">
                <a:solidFill>
                  <a:srgbClr val="000000"/>
                </a:solidFill>
                <a:latin typeface="Arial" panose="020B0604020202020204" pitchFamily="34" charset="0"/>
              </a:rPr>
              <a:t>一个按照某种评价函数最优的决策</a:t>
            </a:r>
            <a:r>
              <a:rPr lang="zh-CN" altLang="en-US" sz="2400" dirty="0" smtClean="0">
                <a:solidFill>
                  <a:srgbClr val="000000"/>
                </a:solidFill>
                <a:latin typeface="Arial" panose="020B0604020202020204" pitchFamily="34" charset="0"/>
              </a:rPr>
              <a:t>，该评价函数</a:t>
            </a:r>
            <a:r>
              <a:rPr lang="zh-CN" altLang="en-US" sz="2400" dirty="0">
                <a:solidFill>
                  <a:srgbClr val="000000"/>
                </a:solidFill>
                <a:latin typeface="Arial" panose="020B0604020202020204" pitchFamily="34" charset="0"/>
              </a:rPr>
              <a:t>最</a:t>
            </a:r>
            <a:r>
              <a:rPr lang="zh-CN" altLang="en-US" sz="2400" dirty="0" smtClean="0">
                <a:solidFill>
                  <a:srgbClr val="000000"/>
                </a:solidFill>
                <a:latin typeface="Arial" panose="020B0604020202020204" pitchFamily="34" charset="0"/>
              </a:rPr>
              <a:t>优称为贪心准则</a:t>
            </a:r>
            <a:endParaRPr lang="zh-CN" altLang="en-US" sz="2400" dirty="0">
              <a:solidFill>
                <a:srgbClr val="000000"/>
              </a:solidFill>
              <a:latin typeface="Arial" panose="020B0604020202020204" pitchFamily="34" charset="0"/>
            </a:endParaRPr>
          </a:p>
          <a:p>
            <a:pPr lvl="1" eaLnBrk="1" hangingPunct="1">
              <a:spcBef>
                <a:spcPts val="600"/>
              </a:spcBef>
              <a:buClr>
                <a:srgbClr val="FF0000"/>
              </a:buClr>
            </a:pPr>
            <a:r>
              <a:rPr lang="zh-CN" altLang="en-US" sz="2400" dirty="0" smtClean="0">
                <a:solidFill>
                  <a:srgbClr val="000000"/>
                </a:solidFill>
                <a:latin typeface="Arial" panose="020B0604020202020204" pitchFamily="34" charset="0"/>
              </a:rPr>
              <a:t>贪心</a:t>
            </a:r>
            <a:r>
              <a:rPr lang="zh-CN" altLang="en-US" sz="2400" dirty="0">
                <a:solidFill>
                  <a:srgbClr val="000000"/>
                </a:solidFill>
                <a:latin typeface="Arial" panose="020B0604020202020204" pitchFamily="34" charset="0"/>
              </a:rPr>
              <a:t>算法的</a:t>
            </a:r>
            <a:r>
              <a:rPr lang="zh-CN" altLang="en-US" sz="2400" dirty="0" smtClean="0">
                <a:solidFill>
                  <a:srgbClr val="000000"/>
                </a:solidFill>
                <a:latin typeface="Arial" panose="020B0604020202020204" pitchFamily="34" charset="0"/>
              </a:rPr>
              <a:t>正确性，就是要证明贪心</a:t>
            </a:r>
            <a:r>
              <a:rPr lang="zh-CN" altLang="en-US" sz="2400" dirty="0">
                <a:solidFill>
                  <a:srgbClr val="000000"/>
                </a:solidFill>
                <a:latin typeface="Arial" panose="020B0604020202020204" pitchFamily="34" charset="0"/>
              </a:rPr>
              <a:t>准则所求得的</a:t>
            </a:r>
            <a:r>
              <a:rPr lang="zh-CN" altLang="en-US" sz="2400" dirty="0" smtClean="0">
                <a:solidFill>
                  <a:srgbClr val="000000"/>
                </a:solidFill>
                <a:latin typeface="Arial" panose="020B0604020202020204" pitchFamily="34" charset="0"/>
              </a:rPr>
              <a:t>解是全局最优解</a:t>
            </a:r>
            <a:endParaRPr lang="zh-CN" alt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1803592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64455836-0881-1A4C-B16E-5FF7728064C8}"/>
              </a:ext>
            </a:extLst>
          </p:cNvPr>
          <p:cNvSpPr>
            <a:spLocks noGrp="1"/>
          </p:cNvSpPr>
          <p:nvPr>
            <p:ph type="title"/>
          </p:nvPr>
        </p:nvSpPr>
        <p:spPr/>
        <p:txBody>
          <a:bodyPr/>
          <a:lstStyle/>
          <a:p>
            <a:pPr eaLnBrk="1" hangingPunct="1"/>
            <a:r>
              <a:rPr lang="zh-CN" altLang="en-US"/>
              <a:t>贪心算法原理</a:t>
            </a:r>
          </a:p>
        </p:txBody>
      </p:sp>
      <p:sp>
        <p:nvSpPr>
          <p:cNvPr id="38914" name="幻灯片编号占位符 3">
            <a:extLst>
              <a:ext uri="{FF2B5EF4-FFF2-40B4-BE49-F238E27FC236}">
                <a16:creationId xmlns:a16="http://schemas.microsoft.com/office/drawing/2014/main" id="{F11E8B11-C99B-E248-832A-28E4394D0EB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C764A10-CD94-B941-AB96-DDCD5B83E037}"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8915" name="Rectangle 3">
            <a:extLst>
              <a:ext uri="{FF2B5EF4-FFF2-40B4-BE49-F238E27FC236}">
                <a16:creationId xmlns:a16="http://schemas.microsoft.com/office/drawing/2014/main" id="{D8D216ED-2EE1-4241-8C9E-DB065D5EC4E5}"/>
              </a:ext>
            </a:extLst>
          </p:cNvPr>
          <p:cNvSpPr txBox="1">
            <a:spLocks noChangeArrowheads="1"/>
          </p:cNvSpPr>
          <p:nvPr/>
        </p:nvSpPr>
        <p:spPr bwMode="auto">
          <a:xfrm>
            <a:off x="533400" y="2193925"/>
            <a:ext cx="82296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32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什么时候可以用贪心算法？</a:t>
            </a:r>
            <a:endParaRPr kumimoji="1" lang="en-US" altLang="zh-CN" sz="32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endPar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贪心选择</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endParaRPr kumimoji="1"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最优子结构</a:t>
            </a:r>
            <a:endParaRPr kumimoji="1" lang="en-US" altLang="zh-CN"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29251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C11D7E6F-B9C9-9742-B0ED-6E2ED3C591F0}"/>
              </a:ext>
            </a:extLst>
          </p:cNvPr>
          <p:cNvSpPr>
            <a:spLocks noGrp="1"/>
          </p:cNvSpPr>
          <p:nvPr>
            <p:ph type="title"/>
          </p:nvPr>
        </p:nvSpPr>
        <p:spPr/>
        <p:txBody>
          <a:bodyPr/>
          <a:lstStyle/>
          <a:p>
            <a:pPr eaLnBrk="1" hangingPunct="1"/>
            <a:r>
              <a:rPr lang="zh-CN" altLang="en-US"/>
              <a:t>贪心算法原理</a:t>
            </a:r>
          </a:p>
        </p:txBody>
      </p:sp>
      <p:sp>
        <p:nvSpPr>
          <p:cNvPr id="39938" name="幻灯片编号占位符 3">
            <a:extLst>
              <a:ext uri="{FF2B5EF4-FFF2-40B4-BE49-F238E27FC236}">
                <a16:creationId xmlns:a16="http://schemas.microsoft.com/office/drawing/2014/main" id="{7ECCEBA5-EDE5-2947-809E-90A2DAD48FF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B6A25B-F35E-F549-A345-5018FFCD89A5}"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9939" name="Rectangle 3">
            <a:extLst>
              <a:ext uri="{FF2B5EF4-FFF2-40B4-BE49-F238E27FC236}">
                <a16:creationId xmlns:a16="http://schemas.microsoft.com/office/drawing/2014/main" id="{9745F096-5C8D-1E4D-8D43-4C9DAA27D704}"/>
              </a:ext>
            </a:extLst>
          </p:cNvPr>
          <p:cNvSpPr txBox="1">
            <a:spLocks noChangeArrowheads="1"/>
          </p:cNvSpPr>
          <p:nvPr/>
        </p:nvSpPr>
        <p:spPr bwMode="auto">
          <a:xfrm>
            <a:off x="482600" y="2090738"/>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贪心选择</a:t>
            </a:r>
            <a:r>
              <a:rPr kumimoji="1" lang="en-US" altLang="zh-CN"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a:t>
            </a:r>
            <a:r>
              <a:rPr kumimoji="1" lang="zh-CN" altLang="en-US"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 局部最优选择来构造全局最优解（如选择一个结束时间最早的活动）</a:t>
            </a:r>
            <a:endParaRPr kumimoji="1" lang="en-US" altLang="zh-CN" sz="3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在动态规划中，我们通常以一种自底向上的方式求解问题，即先求解较小的子问题，然后较大的子问题。而在贪心算法中，我们总是做出当时看来最佳的选择，然后求解剩下的唯一子</a:t>
            </a:r>
            <a:r>
              <a:rPr kumimoji="1" lang="zh-CN" altLang="en-US" sz="26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问题</a:t>
            </a:r>
            <a:endParaRPr kumimoji="1" lang="en-US" altLang="zh-CN" sz="26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a:p>
            <a:pPr lvl="1" eaLnBrk="1" hangingPunct="1">
              <a:buClr>
                <a:srgbClr val="FF0000"/>
              </a:buClr>
            </a:pPr>
            <a:r>
              <a:rPr lang="zh-CN" altLang="en-US" sz="2600" dirty="0">
                <a:solidFill>
                  <a:srgbClr val="000000"/>
                </a:solidFill>
                <a:latin typeface="Arial" panose="020B0604020202020204" pitchFamily="34" charset="0"/>
              </a:rPr>
              <a:t>对于一个具体问题，要确定它是否具有贪心选择性质，必须证明每一步所作的贪心选择最终导致问题的整体最优解</a:t>
            </a:r>
            <a:endPar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43399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C11D7E6F-B9C9-9742-B0ED-6E2ED3C591F0}"/>
              </a:ext>
            </a:extLst>
          </p:cNvPr>
          <p:cNvSpPr>
            <a:spLocks noGrp="1"/>
          </p:cNvSpPr>
          <p:nvPr>
            <p:ph type="title"/>
          </p:nvPr>
        </p:nvSpPr>
        <p:spPr/>
        <p:txBody>
          <a:bodyPr/>
          <a:lstStyle/>
          <a:p>
            <a:pPr eaLnBrk="1" hangingPunct="1"/>
            <a:r>
              <a:rPr lang="zh-CN" altLang="en-US"/>
              <a:t>贪心算法原理</a:t>
            </a:r>
          </a:p>
        </p:txBody>
      </p:sp>
      <p:sp>
        <p:nvSpPr>
          <p:cNvPr id="39938" name="幻灯片编号占位符 3">
            <a:extLst>
              <a:ext uri="{FF2B5EF4-FFF2-40B4-BE49-F238E27FC236}">
                <a16:creationId xmlns:a16="http://schemas.microsoft.com/office/drawing/2014/main" id="{7ECCEBA5-EDE5-2947-809E-90A2DAD48FF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B6A25B-F35E-F549-A345-5018FFCD89A5}"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9939" name="Rectangle 3">
            <a:extLst>
              <a:ext uri="{FF2B5EF4-FFF2-40B4-BE49-F238E27FC236}">
                <a16:creationId xmlns:a16="http://schemas.microsoft.com/office/drawing/2014/main" id="{9745F096-5C8D-1E4D-8D43-4C9DAA27D704}"/>
              </a:ext>
            </a:extLst>
          </p:cNvPr>
          <p:cNvSpPr txBox="1">
            <a:spLocks noChangeArrowheads="1"/>
          </p:cNvSpPr>
          <p:nvPr/>
        </p:nvSpPr>
        <p:spPr bwMode="auto">
          <a:xfrm>
            <a:off x="482600" y="2090738"/>
            <a:ext cx="8229600"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最优子结构</a:t>
            </a:r>
            <a:r>
              <a:rPr kumimoji="1" lang="en-US" altLang="zh-CN"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 </a:t>
            </a:r>
            <a:r>
              <a:rPr kumimoji="1" lang="zh-CN" altLang="en-US" sz="3000" b="0" i="0" u="none" strike="noStrike" kern="1200" cap="none" spc="0" normalizeH="0" baseline="0" noProof="0" dirty="0">
                <a:ln>
                  <a:noFill/>
                </a:ln>
                <a:solidFill>
                  <a:srgbClr val="A60021"/>
                </a:solidFill>
                <a:effectLst/>
                <a:uLnTx/>
                <a:uFillTx/>
                <a:latin typeface="Arial" panose="020B0604020202020204" pitchFamily="34" charset="0"/>
                <a:ea typeface="宋体" panose="02010600030101010101" pitchFamily="2" charset="-122"/>
              </a:rPr>
              <a:t>问题的最优解包含子问题的最优解</a:t>
            </a:r>
            <a:endParaRPr kumimoji="1" lang="en-US" altLang="zh-CN" sz="3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假设最优解</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 </a:t>
            </a: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包含</a:t>
            </a:r>
            <a:r>
              <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en-US" altLang="zh-CN" sz="26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a:t>
            </a:r>
            <a:r>
              <a:rPr kumimoji="1" lang="zh-CN" altLang="en-US" sz="26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那么解集合</a:t>
            </a:r>
            <a:r>
              <a:rPr kumimoji="1" lang="en-US" altLang="zh-CN"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a:t>
            </a:r>
            <a:r>
              <a:rPr kumimoji="1" lang="zh-CN" altLang="en-US"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A </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en-US" altLang="zh-CN" sz="2600" b="0" i="0"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 </a:t>
            </a: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是一个更小的问题（不包含</a:t>
            </a:r>
            <a:r>
              <a:rPr kumimoji="1" lang="en-US" altLang="zh-CN" sz="2600" b="0" i="1" u="none" strike="noStrike" kern="1200" cap="none" spc="0" normalizeH="0" baseline="0" noProof="0" dirty="0">
                <a:ln>
                  <a:noFill/>
                </a:ln>
                <a:solidFill>
                  <a:srgbClr val="006500"/>
                </a:solidFill>
                <a:effectLst/>
                <a:uLnTx/>
                <a:uFillTx/>
                <a:latin typeface="Tahoma" panose="020B0604030504040204" pitchFamily="34" charset="0"/>
                <a:ea typeface="宋体" panose="02010600030101010101" pitchFamily="2" charset="-122"/>
              </a:rPr>
              <a:t>s</a:t>
            </a:r>
            <a:r>
              <a:rPr kumimoji="1" lang="en-US" altLang="zh-CN" sz="2600" b="0" i="0" u="none" strike="noStrike" kern="1200" cap="none" spc="0" normalizeH="0" baseline="-25000" noProof="0" dirty="0">
                <a:ln>
                  <a:noFill/>
                </a:ln>
                <a:solidFill>
                  <a:srgbClr val="006500"/>
                </a:solidFill>
                <a:effectLst/>
                <a:uLnTx/>
                <a:uFillTx/>
                <a:latin typeface="Tahoma" panose="020B0604030504040204" pitchFamily="34" charset="0"/>
                <a:ea typeface="宋体" panose="02010600030101010101" pitchFamily="2" charset="-122"/>
              </a:rPr>
              <a:t>1</a:t>
            </a:r>
            <a:r>
              <a:rPr kumimoji="1" lang="zh-CN" altLang="en-US" sz="26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）的最优解</a:t>
            </a:r>
            <a:r>
              <a:rPr kumimoji="1" lang="en-US" altLang="zh-CN" sz="26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a:t>
            </a:r>
          </a:p>
        </p:txBody>
      </p:sp>
    </p:spTree>
    <p:extLst>
      <p:ext uri="{BB962C8B-B14F-4D97-AF65-F5344CB8AC3E}">
        <p14:creationId xmlns:p14="http://schemas.microsoft.com/office/powerpoint/2010/main" val="673825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C11D7E6F-B9C9-9742-B0ED-6E2ED3C591F0}"/>
              </a:ext>
            </a:extLst>
          </p:cNvPr>
          <p:cNvSpPr>
            <a:spLocks noGrp="1"/>
          </p:cNvSpPr>
          <p:nvPr>
            <p:ph type="title"/>
          </p:nvPr>
        </p:nvSpPr>
        <p:spPr/>
        <p:txBody>
          <a:bodyPr/>
          <a:lstStyle/>
          <a:p>
            <a:pPr eaLnBrk="1" hangingPunct="1"/>
            <a:r>
              <a:rPr lang="zh-CN" altLang="en-US" dirty="0" smtClean="0"/>
              <a:t>动态规划算法</a:t>
            </a:r>
            <a:r>
              <a:rPr lang="zh-CN" altLang="en-US" dirty="0"/>
              <a:t>与贪心算法</a:t>
            </a:r>
            <a:endParaRPr lang="zh-CN" altLang="en-US" dirty="0"/>
          </a:p>
        </p:txBody>
      </p:sp>
      <p:sp>
        <p:nvSpPr>
          <p:cNvPr id="39938" name="幻灯片编号占位符 3">
            <a:extLst>
              <a:ext uri="{FF2B5EF4-FFF2-40B4-BE49-F238E27FC236}">
                <a16:creationId xmlns:a16="http://schemas.microsoft.com/office/drawing/2014/main" id="{7ECCEBA5-EDE5-2947-809E-90A2DAD48FF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B6A25B-F35E-F549-A345-5018FFCD89A5}"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39939" name="Rectangle 3">
            <a:extLst>
              <a:ext uri="{FF2B5EF4-FFF2-40B4-BE49-F238E27FC236}">
                <a16:creationId xmlns:a16="http://schemas.microsoft.com/office/drawing/2014/main" id="{9745F096-5C8D-1E4D-8D43-4C9DAA27D704}"/>
              </a:ext>
            </a:extLst>
          </p:cNvPr>
          <p:cNvSpPr txBox="1">
            <a:spLocks noChangeArrowheads="1"/>
          </p:cNvSpPr>
          <p:nvPr/>
        </p:nvSpPr>
        <p:spPr bwMode="auto">
          <a:xfrm>
            <a:off x="549507" y="1882581"/>
            <a:ext cx="8594493" cy="464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3000" b="0" i="0" u="none" strike="noStrike" kern="1200" cap="none" spc="0" normalizeH="0" baseline="0" noProof="0" dirty="0" smtClean="0">
                <a:ln>
                  <a:noFill/>
                </a:ln>
                <a:solidFill>
                  <a:srgbClr val="A60021"/>
                </a:solidFill>
                <a:effectLst/>
                <a:uLnTx/>
                <a:uFillTx/>
                <a:latin typeface="Arial" panose="020B0604020202020204" pitchFamily="34" charset="0"/>
                <a:ea typeface="宋体" panose="02010600030101010101" pitchFamily="2" charset="-122"/>
              </a:rPr>
              <a:t>动态规划</a:t>
            </a:r>
            <a:endParaRPr kumimoji="1" lang="en-US" altLang="zh-CN" sz="3000" b="0" i="0" u="none" strike="noStrike" kern="1200" cap="none" spc="0" normalizeH="0" baseline="0" noProof="0" dirty="0" smtClean="0">
              <a:ln>
                <a:noFill/>
              </a:ln>
              <a:solidFill>
                <a:srgbClr val="00339B"/>
              </a:solidFill>
              <a:effectLst/>
              <a:uLnTx/>
              <a:uFillTx/>
              <a:latin typeface="Arial" panose="020B0604020202020204" pitchFamily="34" charset="0"/>
              <a:ea typeface="宋体" panose="02010600030101010101" pitchFamily="2" charset="-122"/>
            </a:endParaRPr>
          </a:p>
          <a:p>
            <a:pPr lvl="1" eaLnBrk="1" hangingPunct="1">
              <a:buClr>
                <a:srgbClr val="FF0000"/>
              </a:buClr>
            </a:pPr>
            <a:r>
              <a:rPr lang="zh-CN" altLang="en-US" sz="2600" dirty="0" smtClean="0">
                <a:solidFill>
                  <a:srgbClr val="000000"/>
                </a:solidFill>
              </a:rPr>
              <a:t>我们</a:t>
            </a:r>
            <a:r>
              <a:rPr lang="zh-CN" altLang="en-US" sz="2600" dirty="0">
                <a:solidFill>
                  <a:srgbClr val="000000"/>
                </a:solidFill>
              </a:rPr>
              <a:t>每一步都要做选择</a:t>
            </a:r>
          </a:p>
          <a:p>
            <a:pPr lvl="1" eaLnBrk="1" hangingPunct="1">
              <a:buClr>
                <a:srgbClr val="FF0000"/>
              </a:buClr>
            </a:pPr>
            <a:r>
              <a:rPr lang="zh-CN" altLang="en-US" sz="2600" dirty="0">
                <a:solidFill>
                  <a:srgbClr val="000000"/>
                </a:solidFill>
              </a:rPr>
              <a:t>选择取决于子问题的解　</a:t>
            </a:r>
          </a:p>
          <a:p>
            <a:pPr lvl="1" eaLnBrk="1" hangingPunct="1">
              <a:buClr>
                <a:srgbClr val="FF0000"/>
              </a:buClr>
            </a:pPr>
            <a:r>
              <a:rPr lang="zh-CN" altLang="en-US" sz="2600" dirty="0">
                <a:solidFill>
                  <a:srgbClr val="000000"/>
                </a:solidFill>
              </a:rPr>
              <a:t>自底向上，从小到</a:t>
            </a:r>
            <a:r>
              <a:rPr lang="zh-CN" altLang="en-US" sz="2600" dirty="0" smtClean="0">
                <a:solidFill>
                  <a:srgbClr val="000000"/>
                </a:solidFill>
              </a:rPr>
              <a:t>大</a:t>
            </a:r>
            <a:endParaRPr lang="en-US" altLang="zh-CN" sz="2600" dirty="0" smtClean="0">
              <a:solidFill>
                <a:srgbClr val="000000"/>
              </a:solidFill>
            </a:endParaRPr>
          </a:p>
          <a:p>
            <a:pPr lvl="0" eaLnBrk="1" hangingPunct="1">
              <a:buClr>
                <a:srgbClr val="3333CC"/>
              </a:buClr>
              <a:defRPr/>
            </a:pPr>
            <a:r>
              <a:rPr lang="zh-CN" altLang="en-US" sz="3000" dirty="0" smtClean="0">
                <a:solidFill>
                  <a:srgbClr val="A60021"/>
                </a:solidFill>
                <a:latin typeface="Arial" panose="020B0604020202020204" pitchFamily="34" charset="0"/>
              </a:rPr>
              <a:t>贪心算法</a:t>
            </a:r>
            <a:endParaRPr lang="en-US" altLang="zh-CN" sz="3000" dirty="0">
              <a:solidFill>
                <a:srgbClr val="00339B"/>
              </a:solidFill>
              <a:latin typeface="Arial" panose="020B0604020202020204" pitchFamily="34" charset="0"/>
            </a:endParaRPr>
          </a:p>
          <a:p>
            <a:pPr lvl="1" eaLnBrk="1" hangingPunct="1">
              <a:buClr>
                <a:srgbClr val="FF0000"/>
              </a:buClr>
            </a:pPr>
            <a:r>
              <a:rPr lang="zh-CN" altLang="en-US" sz="2600" dirty="0" smtClean="0">
                <a:solidFill>
                  <a:srgbClr val="000000"/>
                </a:solidFill>
              </a:rPr>
              <a:t>先</a:t>
            </a:r>
            <a:r>
              <a:rPr lang="zh-CN" altLang="en-US" sz="2600" dirty="0">
                <a:solidFill>
                  <a:srgbClr val="000000"/>
                </a:solidFill>
              </a:rPr>
              <a:t>作出一个贪心选择</a:t>
            </a:r>
          </a:p>
          <a:p>
            <a:pPr lvl="1" eaLnBrk="1" hangingPunct="1">
              <a:buClr>
                <a:srgbClr val="FF0000"/>
              </a:buClr>
            </a:pPr>
            <a:r>
              <a:rPr lang="zh-CN" altLang="en-US" sz="2600" dirty="0">
                <a:solidFill>
                  <a:srgbClr val="000000"/>
                </a:solidFill>
              </a:rPr>
              <a:t>解决由选择导出的子问题</a:t>
            </a:r>
          </a:p>
          <a:p>
            <a:pPr lvl="1" eaLnBrk="1" hangingPunct="1">
              <a:buClr>
                <a:srgbClr val="FF0000"/>
              </a:buClr>
            </a:pPr>
            <a:r>
              <a:rPr lang="zh-CN" altLang="en-US" sz="2600" dirty="0">
                <a:solidFill>
                  <a:srgbClr val="000000"/>
                </a:solidFill>
              </a:rPr>
              <a:t>我们做的选择依赖于前面的选择</a:t>
            </a:r>
            <a:r>
              <a:rPr lang="en-US" altLang="zh-CN" sz="2600" dirty="0">
                <a:solidFill>
                  <a:srgbClr val="000000"/>
                </a:solidFill>
              </a:rPr>
              <a:t>, </a:t>
            </a:r>
            <a:r>
              <a:rPr lang="zh-CN" altLang="en-US" sz="2600" dirty="0">
                <a:solidFill>
                  <a:srgbClr val="000000"/>
                </a:solidFill>
              </a:rPr>
              <a:t>而不是子问题的解</a:t>
            </a:r>
          </a:p>
          <a:p>
            <a:pPr lvl="1" eaLnBrk="1" hangingPunct="1">
              <a:buClr>
                <a:srgbClr val="FF0000"/>
              </a:buClr>
            </a:pPr>
            <a:r>
              <a:rPr lang="zh-CN" altLang="en-US" sz="2600" dirty="0">
                <a:solidFill>
                  <a:srgbClr val="000000"/>
                </a:solidFill>
              </a:rPr>
              <a:t>自顶向下，问题逐步减少</a:t>
            </a:r>
          </a:p>
          <a:p>
            <a:pPr lvl="0" eaLnBrk="1" hangingPunct="1">
              <a:buClr>
                <a:srgbClr val="3333CC"/>
              </a:buClr>
              <a:defRPr/>
            </a:pPr>
            <a:r>
              <a:rPr lang="zh-CN" altLang="en-US" sz="3000" dirty="0" smtClean="0">
                <a:solidFill>
                  <a:srgbClr val="A60021"/>
                </a:solidFill>
                <a:latin typeface="Arial" panose="020B0604020202020204" pitchFamily="34" charset="0"/>
              </a:rPr>
              <a:t>相同</a:t>
            </a:r>
            <a:r>
              <a:rPr lang="zh-CN" altLang="en-US" sz="3000" dirty="0">
                <a:solidFill>
                  <a:srgbClr val="A60021"/>
                </a:solidFill>
                <a:latin typeface="Arial" panose="020B0604020202020204" pitchFamily="34" charset="0"/>
              </a:rPr>
              <a:t>点：最优</a:t>
            </a:r>
            <a:r>
              <a:rPr lang="zh-CN" altLang="en-US" sz="3000" dirty="0" smtClean="0">
                <a:solidFill>
                  <a:srgbClr val="A60021"/>
                </a:solidFill>
                <a:latin typeface="Arial" panose="020B0604020202020204" pitchFamily="34" charset="0"/>
              </a:rPr>
              <a:t>子结构</a:t>
            </a:r>
            <a:endParaRPr lang="zh-CN" altLang="en-US" sz="2600" dirty="0">
              <a:solidFill>
                <a:srgbClr val="000000"/>
              </a:solidFill>
            </a:endParaRPr>
          </a:p>
          <a:p>
            <a:pPr marL="457200" lvl="1" indent="0" eaLnBrk="1" hangingPunct="1">
              <a:buClr>
                <a:srgbClr val="FF0000"/>
              </a:buClr>
              <a:buNone/>
            </a:pPr>
            <a:endParaRPr lang="zh-CN" altLang="en-US" sz="2600" dirty="0">
              <a:solidFill>
                <a:srgbClr val="000000"/>
              </a:solidFill>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itchFamily="2" charset="2"/>
              <a:buChar char="n"/>
              <a:tabLst/>
              <a:defRPr/>
            </a:pPr>
            <a:endParaRPr kumimoji="1" lang="en-US" altLang="zh-CN" sz="26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572780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26" name="Rectangle 3">
                <a:extLst>
                  <a:ext uri="{FF2B5EF4-FFF2-40B4-BE49-F238E27FC236}">
                    <a16:creationId xmlns:a16="http://schemas.microsoft.com/office/drawing/2014/main" id="{606A3C0C-43A4-DE4A-A63B-AD2EBEA1D102}"/>
                  </a:ext>
                </a:extLst>
              </p:cNvPr>
              <p:cNvSpPr>
                <a:spLocks noGrp="1" noChangeArrowheads="1"/>
              </p:cNvSpPr>
              <p:nvPr>
                <p:ph idx="1"/>
              </p:nvPr>
            </p:nvSpPr>
            <p:spPr>
              <a:xfrm>
                <a:off x="766622" y="2035766"/>
                <a:ext cx="8180528" cy="3373041"/>
              </a:xfrm>
            </p:spPr>
            <p:txBody>
              <a:bodyPr>
                <a:normAutofit/>
              </a:bodyPr>
              <a:lstStyle/>
              <a:p>
                <a:pPr>
                  <a:lnSpc>
                    <a:spcPct val="110000"/>
                  </a:lnSpc>
                </a:pPr>
                <a:r>
                  <a:rPr lang="ja-JP" altLang="en-US" dirty="0"/>
                  <a:t>给定</a:t>
                </a:r>
                <a:r>
                  <a:rPr lang="en-US" altLang="zh-CN" dirty="0"/>
                  <a:t>n</a:t>
                </a:r>
                <a:r>
                  <a:rPr lang="ja-JP" altLang="en-US" dirty="0"/>
                  <a:t>个物品</a:t>
                </a:r>
                <a:r>
                  <a:rPr lang="en-US" altLang="ja-JP"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𝑢</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𝑢</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𝑢</m:t>
                        </m:r>
                      </m:e>
                      <m:sub>
                        <m:r>
                          <a:rPr lang="en-US" altLang="zh-CN" i="1" dirty="0">
                            <a:latin typeface="Cambria Math" panose="02040503050406030204" pitchFamily="18" charset="0"/>
                          </a:rPr>
                          <m:t>𝑛</m:t>
                        </m:r>
                      </m:sub>
                    </m:sSub>
                  </m:oMath>
                </a14:m>
                <a:r>
                  <a:rPr lang="en-US" altLang="zh-CN" dirty="0"/>
                  <a:t>}</a:t>
                </a:r>
                <a:r>
                  <a:rPr lang="ja-JP" altLang="en-US" dirty="0"/>
                  <a:t>和一个背包，物品</a:t>
                </a:r>
                <a14:m>
                  <m:oMath xmlns:m="http://schemas.openxmlformats.org/officeDocument/2006/math">
                    <m:r>
                      <a:rPr lang="en-US" altLang="zh-CN" i="1" dirty="0">
                        <a:latin typeface="Cambria Math" panose="02040503050406030204" pitchFamily="18" charset="0"/>
                      </a:rPr>
                      <m:t>𝑖</m:t>
                    </m:r>
                  </m:oMath>
                </a14:m>
                <a:r>
                  <a:rPr lang="en-US" altLang="zh-CN" dirty="0"/>
                  <a:t> </a:t>
                </a:r>
                <a:r>
                  <a:rPr lang="ja-JP" altLang="en-US" dirty="0"/>
                  <a:t>的重量为</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oMath>
                </a14:m>
                <a:r>
                  <a:rPr lang="zh-CN" altLang="en-US" dirty="0"/>
                  <a:t>，</a:t>
                </a:r>
                <a:r>
                  <a:rPr lang="ja-JP" altLang="en-US" dirty="0"/>
                  <a:t>价值为</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𝑣</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 </m:t>
                    </m:r>
                  </m:oMath>
                </a14:m>
                <a:r>
                  <a:rPr lang="zh-CN" altLang="en-US" dirty="0"/>
                  <a:t>，</a:t>
                </a:r>
                <a:r>
                  <a:rPr lang="ja-JP" altLang="en-US" dirty="0"/>
                  <a:t>已知背包的承重量为</a:t>
                </a:r>
                <a14:m>
                  <m:oMath xmlns:m="http://schemas.openxmlformats.org/officeDocument/2006/math">
                    <m:r>
                      <a:rPr lang="en-US" altLang="zh-CN" i="1" dirty="0">
                        <a:latin typeface="Cambria Math" panose="02040503050406030204" pitchFamily="18" charset="0"/>
                      </a:rPr>
                      <m:t>𝐶</m:t>
                    </m:r>
                  </m:oMath>
                </a14:m>
                <a:endParaRPr lang="en-US" altLang="zh-CN" dirty="0"/>
              </a:p>
              <a:p>
                <a:pPr>
                  <a:lnSpc>
                    <a:spcPct val="110000"/>
                  </a:lnSpc>
                </a:pPr>
                <a:r>
                  <a:rPr lang="ja-JP" altLang="en-US" dirty="0"/>
                  <a:t>问：在不撑破背包的条件下，选择哪些物品装入背包，得到的</a:t>
                </a:r>
                <a:r>
                  <a:rPr lang="ja-JP" altLang="en-US" b="1" dirty="0">
                    <a:solidFill>
                      <a:srgbClr val="FF0000"/>
                    </a:solidFill>
                  </a:rPr>
                  <a:t>总价值</a:t>
                </a:r>
                <a:r>
                  <a:rPr lang="ja-JP" altLang="en-US" dirty="0"/>
                  <a:t>最大？</a:t>
                </a:r>
              </a:p>
              <a:p>
                <a:pPr eaLnBrk="1" hangingPunct="1">
                  <a:lnSpc>
                    <a:spcPct val="80000"/>
                  </a:lnSpc>
                </a:pPr>
                <a:endParaRPr lang="zh-CN" altLang="en-US" sz="1800" dirty="0"/>
              </a:p>
            </p:txBody>
          </p:sp>
        </mc:Choice>
        <mc:Fallback xmlns="">
          <p:sp>
            <p:nvSpPr>
              <p:cNvPr id="26626" name="Rectangle 3">
                <a:extLst>
                  <a:ext uri="{FF2B5EF4-FFF2-40B4-BE49-F238E27FC236}">
                    <a16:creationId xmlns:a16="http://schemas.microsoft.com/office/drawing/2014/main" id="{606A3C0C-43A4-DE4A-A63B-AD2EBEA1D102}"/>
                  </a:ext>
                </a:extLst>
              </p:cNvPr>
              <p:cNvSpPr>
                <a:spLocks noGrp="1" noRot="1" noChangeAspect="1" noMove="1" noResize="1" noEditPoints="1" noAdjustHandles="1" noChangeArrowheads="1" noChangeShapeType="1" noTextEdit="1"/>
              </p:cNvSpPr>
              <p:nvPr>
                <p:ph idx="1"/>
              </p:nvPr>
            </p:nvSpPr>
            <p:spPr>
              <a:xfrm>
                <a:off x="766622" y="2035766"/>
                <a:ext cx="8180528" cy="3373041"/>
              </a:xfrm>
              <a:blipFill>
                <a:blip r:embed="rId4"/>
                <a:stretch>
                  <a:fillRect l="-596" t="-2893" r="-1788"/>
                </a:stretch>
              </a:blipFill>
            </p:spPr>
            <p:txBody>
              <a:bodyPr/>
              <a:lstStyle/>
              <a:p>
                <a:r>
                  <a:rPr lang="zh-CN" altLang="en-US">
                    <a:noFill/>
                  </a:rPr>
                  <a:t> </a:t>
                </a:r>
              </a:p>
            </p:txBody>
          </p:sp>
        </mc:Fallback>
      </mc:AlternateContent>
      <p:sp>
        <p:nvSpPr>
          <p:cNvPr id="6" name="Slide Number Placeholder 3">
            <a:extLst>
              <a:ext uri="{FF2B5EF4-FFF2-40B4-BE49-F238E27FC236}">
                <a16:creationId xmlns:a16="http://schemas.microsoft.com/office/drawing/2014/main" id="{CFD9D730-68D4-754F-B1A0-54EBC2C8502B}"/>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F8E3DD-692F-4DA9-965B-8D7D3452E0A1}" type="slidenum">
              <a:rPr kumimoji="0" lang="zh-CN" altLang="en-US" sz="1200" b="0" i="0" u="none" strike="noStrike" kern="1200" cap="none" spc="0" normalizeH="0" baseline="0" noProof="0" smtClean="0">
                <a:ln>
                  <a:noFill/>
                </a:ln>
                <a:solidFill>
                  <a:srgbClr val="000000">
                    <a:tint val="75000"/>
                  </a:srgbClr>
                </a:solidFill>
                <a:effectLst/>
                <a:uLnTx/>
                <a:uFillTx/>
                <a:latin typeface="Tahoma"/>
                <a:ea typeface="宋体"/>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dirty="0">
              <a:ln>
                <a:noFill/>
              </a:ln>
              <a:solidFill>
                <a:srgbClr val="000000">
                  <a:tint val="75000"/>
                </a:srgbClr>
              </a:solidFill>
              <a:effectLst/>
              <a:uLnTx/>
              <a:uFillTx/>
              <a:latin typeface="Tahoma"/>
              <a:ea typeface="宋体"/>
            </a:endParaRPr>
          </a:p>
        </p:txBody>
      </p:sp>
      <p:sp>
        <p:nvSpPr>
          <p:cNvPr id="7" name="Rectangle 2">
            <a:extLst>
              <a:ext uri="{FF2B5EF4-FFF2-40B4-BE49-F238E27FC236}">
                <a16:creationId xmlns:a16="http://schemas.microsoft.com/office/drawing/2014/main" id="{745E6AC0-1C16-9E47-8C61-A24586086914}"/>
              </a:ext>
            </a:extLst>
          </p:cNvPr>
          <p:cNvSpPr txBox="1">
            <a:spLocks noChangeArrowheads="1"/>
          </p:cNvSpPr>
          <p:nvPr/>
        </p:nvSpPr>
        <p:spPr>
          <a:xfrm>
            <a:off x="1138745" y="933641"/>
            <a:ext cx="7793037" cy="1462087"/>
          </a:xfrm>
          <a:prstGeom prst="rect">
            <a:avLst/>
          </a:prstGeom>
        </p:spPr>
        <p:txBody>
          <a:bodyPr/>
          <a:lstStyle>
            <a:lvl1pPr algn="l" rtl="0" eaLnBrk="0" fontAlgn="base" hangingPunct="0">
              <a:spcBef>
                <a:spcPct val="0"/>
              </a:spcBef>
              <a:spcAft>
                <a:spcPct val="0"/>
              </a:spcAft>
              <a:defRPr kumimoji="1" sz="4400">
                <a:solidFill>
                  <a:schemeClr val="tx2"/>
                </a:solidFill>
                <a:latin typeface="+mj-lt"/>
                <a:ea typeface="SimSun" panose="02010600030101010101" pitchFamily="2" charset="-122"/>
                <a:cs typeface="SimSun" panose="02010600030101010101" pitchFamily="2" charset="-122"/>
              </a:defRPr>
            </a:lvl1pPr>
            <a:lvl2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2pPr>
            <a:lvl3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3pPr>
            <a:lvl4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4pPr>
            <a:lvl5pPr algn="l" rtl="0" eaLnBrk="0" fontAlgn="base" hangingPunct="0">
              <a:spcBef>
                <a:spcPct val="0"/>
              </a:spcBef>
              <a:spcAft>
                <a:spcPct val="0"/>
              </a:spcAft>
              <a:defRPr kumimoji="1" sz="4400">
                <a:solidFill>
                  <a:schemeClr val="tx2"/>
                </a:solidFill>
                <a:latin typeface="Tahoma" charset="0"/>
                <a:ea typeface="SimSun" panose="02010600030101010101" pitchFamily="2" charset="-122"/>
                <a:cs typeface="SimSun" panose="02010600030101010101" pitchFamily="2" charset="-122"/>
              </a:defRPr>
            </a:lvl5pPr>
            <a:lvl6pPr marL="457200" algn="l" rtl="0" fontAlgn="base">
              <a:spcBef>
                <a:spcPct val="0"/>
              </a:spcBef>
              <a:spcAft>
                <a:spcPct val="0"/>
              </a:spcAft>
              <a:defRPr sz="4400">
                <a:solidFill>
                  <a:schemeClr val="tx2"/>
                </a:solidFill>
                <a:latin typeface="Tahoma" charset="0"/>
                <a:ea typeface="宋体" charset="0"/>
                <a:cs typeface="宋体" charset="0"/>
              </a:defRPr>
            </a:lvl6pPr>
            <a:lvl7pPr marL="914400" algn="l" rtl="0" fontAlgn="base">
              <a:spcBef>
                <a:spcPct val="0"/>
              </a:spcBef>
              <a:spcAft>
                <a:spcPct val="0"/>
              </a:spcAft>
              <a:defRPr sz="4400">
                <a:solidFill>
                  <a:schemeClr val="tx2"/>
                </a:solidFill>
                <a:latin typeface="Tahoma" charset="0"/>
                <a:ea typeface="宋体" charset="0"/>
                <a:cs typeface="宋体" charset="0"/>
              </a:defRPr>
            </a:lvl7pPr>
            <a:lvl8pPr marL="1371600" algn="l" rtl="0" fontAlgn="base">
              <a:spcBef>
                <a:spcPct val="0"/>
              </a:spcBef>
              <a:spcAft>
                <a:spcPct val="0"/>
              </a:spcAft>
              <a:defRPr sz="4400">
                <a:solidFill>
                  <a:schemeClr val="tx2"/>
                </a:solidFill>
                <a:latin typeface="Tahoma" charset="0"/>
                <a:ea typeface="宋体" charset="0"/>
                <a:cs typeface="宋体" charset="0"/>
              </a:defRPr>
            </a:lvl8pPr>
            <a:lvl9pPr marL="1828800" algn="l" rtl="0" fontAlgn="base">
              <a:spcBef>
                <a:spcPct val="0"/>
              </a:spcBef>
              <a:spcAft>
                <a:spcPct val="0"/>
              </a:spcAft>
              <a:defRPr sz="4400">
                <a:solidFill>
                  <a:schemeClr val="tx2"/>
                </a:solidFill>
                <a:latin typeface="Tahoma" charset="0"/>
                <a:ea typeface="宋体" charset="0"/>
                <a:cs typeface="宋体"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4400" b="0" i="0" u="none" strike="noStrike" kern="0" cap="none" spc="0" normalizeH="0" baseline="0" noProof="0" dirty="0" smtClean="0">
                <a:ln>
                  <a:noFill/>
                </a:ln>
                <a:solidFill>
                  <a:srgbClr val="333399"/>
                </a:solidFill>
                <a:effectLst/>
                <a:uLnTx/>
                <a:uFillTx/>
                <a:latin typeface="Times New Roman" panose="02020603050405020304" pitchFamily="18" charset="0"/>
                <a:ea typeface="SimSun" panose="02010600030101010101" pitchFamily="2" charset="-122"/>
              </a:rPr>
              <a:t>回顾：</a:t>
            </a:r>
            <a:r>
              <a:rPr kumimoji="1" lang="en-US" altLang="zh-CN" sz="4400" b="0" i="0" u="none" strike="noStrike" kern="0" cap="none" spc="0" normalizeH="0" baseline="0" noProof="0" dirty="0" smtClean="0">
                <a:ln>
                  <a:noFill/>
                </a:ln>
                <a:solidFill>
                  <a:srgbClr val="333399"/>
                </a:solidFill>
                <a:effectLst/>
                <a:uLnTx/>
                <a:uFillTx/>
                <a:latin typeface="Times New Roman" panose="02020603050405020304" pitchFamily="18" charset="0"/>
                <a:ea typeface="SimSun" panose="02010600030101010101" pitchFamily="2" charset="-122"/>
              </a:rPr>
              <a:t>0-1</a:t>
            </a:r>
            <a:r>
              <a:rPr kumimoji="1" lang="zh-CN" altLang="en-US" sz="4400" b="0" i="0" u="none" strike="noStrike" kern="0" cap="none" spc="0" normalizeH="0" baseline="0" noProof="0" dirty="0">
                <a:ln>
                  <a:noFill/>
                </a:ln>
                <a:solidFill>
                  <a:srgbClr val="333399"/>
                </a:solidFill>
                <a:effectLst/>
                <a:uLnTx/>
                <a:uFillTx/>
                <a:latin typeface="Times New Roman" panose="02020603050405020304" pitchFamily="18" charset="0"/>
                <a:ea typeface="SimSun" panose="02010600030101010101" pitchFamily="2" charset="-122"/>
              </a:rPr>
              <a:t>背包</a:t>
            </a:r>
            <a:r>
              <a:rPr kumimoji="1" lang="zh-CN" altLang="en-US" sz="4400" b="0" i="0" u="none" strike="noStrike" kern="0" cap="none" spc="0" normalizeH="0" baseline="0" noProof="0" dirty="0" smtClean="0">
                <a:ln>
                  <a:noFill/>
                </a:ln>
                <a:solidFill>
                  <a:srgbClr val="333399"/>
                </a:solidFill>
                <a:effectLst/>
                <a:uLnTx/>
                <a:uFillTx/>
                <a:latin typeface="Times New Roman" panose="02020603050405020304" pitchFamily="18" charset="0"/>
                <a:ea typeface="SimSun" panose="02010600030101010101" pitchFamily="2" charset="-122"/>
              </a:rPr>
              <a:t>问题</a:t>
            </a:r>
            <a:endParaRPr kumimoji="1" lang="zh-CN" altLang="en-US" sz="4400" b="0" i="0" u="none" strike="noStrike" kern="0" cap="none" spc="0" normalizeH="0" baseline="0" noProof="0" dirty="0">
              <a:ln>
                <a:noFill/>
              </a:ln>
              <a:solidFill>
                <a:srgbClr val="333399"/>
              </a:solidFill>
              <a:effectLst/>
              <a:uLnTx/>
              <a:uFillTx/>
              <a:latin typeface="Times New Roman" panose="02020603050405020304" pitchFamily="18" charset="0"/>
              <a:ea typeface="SimSun" panose="02010600030101010101" pitchFamily="2" charset="-122"/>
            </a:endParaRPr>
          </a:p>
        </p:txBody>
      </p:sp>
      <p:sp>
        <p:nvSpPr>
          <p:cNvPr id="9" name="灯片编号占位符 3">
            <a:extLst>
              <a:ext uri="{FF2B5EF4-FFF2-40B4-BE49-F238E27FC236}">
                <a16:creationId xmlns:a16="http://schemas.microsoft.com/office/drawing/2014/main" id="{AEF6B582-37FC-EF49-9203-F6991231D5B2}"/>
              </a:ext>
            </a:extLst>
          </p:cNvPr>
          <p:cNvSpPr>
            <a:spLocks noGrp="1"/>
          </p:cNvSpPr>
          <p:nvPr>
            <p:ph type="sldNum" sz="quarter" idx="11"/>
          </p:nvPr>
        </p:nvSpPr>
        <p:spPr>
          <a:xfrm>
            <a:off x="7042150" y="6243638"/>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0433D0-94DC-474A-8043-762A1AC51FF5}"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SimSun"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400" b="0" i="0" u="none" strike="noStrike" kern="120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aphicFrame>
        <p:nvGraphicFramePr>
          <p:cNvPr id="8" name="Object 30">
            <a:extLst>
              <a:ext uri="{FF2B5EF4-FFF2-40B4-BE49-F238E27FC236}">
                <a16:creationId xmlns:a16="http://schemas.microsoft.com/office/drawing/2014/main" id="{96A9E5BA-1DCE-6E47-9965-64404F52D973}"/>
              </a:ext>
            </a:extLst>
          </p:cNvPr>
          <p:cNvGraphicFramePr>
            <a:graphicFrameLocks noChangeAspect="1"/>
          </p:cNvGraphicFramePr>
          <p:nvPr>
            <p:extLst>
              <p:ext uri="{D42A27DB-BD31-4B8C-83A1-F6EECF244321}">
                <p14:modId xmlns:p14="http://schemas.microsoft.com/office/powerpoint/2010/main" val="1110166284"/>
              </p:ext>
            </p:extLst>
          </p:nvPr>
        </p:nvGraphicFramePr>
        <p:xfrm>
          <a:off x="3442018" y="4954778"/>
          <a:ext cx="1349375" cy="801687"/>
        </p:xfrm>
        <a:graphic>
          <a:graphicData uri="http://schemas.openxmlformats.org/presentationml/2006/ole">
            <mc:AlternateContent xmlns:mc="http://schemas.openxmlformats.org/markup-compatibility/2006">
              <mc:Choice xmlns:v="urn:schemas-microsoft-com:vml" Requires="v">
                <p:oleObj spid="_x0000_s316466" name="Equation" r:id="rId5" imgW="16675100" imgH="9944100" progId="Equation.DSMT4">
                  <p:embed/>
                </p:oleObj>
              </mc:Choice>
              <mc:Fallback>
                <p:oleObj name="Equation" r:id="rId5" imgW="16675100" imgH="9944100" progId="Equation.DSMT4">
                  <p:embed/>
                  <p:pic>
                    <p:nvPicPr>
                      <p:cNvPr id="10" name="Object 30">
                        <a:extLst>
                          <a:ext uri="{FF2B5EF4-FFF2-40B4-BE49-F238E27FC236}">
                            <a16:creationId xmlns:a16="http://schemas.microsoft.com/office/drawing/2014/main" id="{96A9E5BA-1DCE-6E47-9965-64404F52D9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2018" y="4954778"/>
                        <a:ext cx="1349375"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32">
            <a:extLst>
              <a:ext uri="{FF2B5EF4-FFF2-40B4-BE49-F238E27FC236}">
                <a16:creationId xmlns:a16="http://schemas.microsoft.com/office/drawing/2014/main" id="{CBE2A62A-24FA-7248-929E-7907826B4909}"/>
              </a:ext>
            </a:extLst>
          </p:cNvPr>
          <p:cNvGraphicFramePr>
            <a:graphicFrameLocks noChangeAspect="1"/>
          </p:cNvGraphicFramePr>
          <p:nvPr>
            <p:extLst>
              <p:ext uri="{D42A27DB-BD31-4B8C-83A1-F6EECF244321}">
                <p14:modId xmlns:p14="http://schemas.microsoft.com/office/powerpoint/2010/main" val="2819520861"/>
              </p:ext>
            </p:extLst>
          </p:nvPr>
        </p:nvGraphicFramePr>
        <p:xfrm>
          <a:off x="2212785" y="5844382"/>
          <a:ext cx="4275137" cy="798512"/>
        </p:xfrm>
        <a:graphic>
          <a:graphicData uri="http://schemas.openxmlformats.org/presentationml/2006/ole">
            <mc:AlternateContent xmlns:mc="http://schemas.openxmlformats.org/markup-compatibility/2006">
              <mc:Choice xmlns:v="urn:schemas-microsoft-com:vml" Requires="v">
                <p:oleObj spid="_x0000_s316467" name="Equation" r:id="rId7" imgW="53251100" imgH="9944100" progId="Equation.DSMT4">
                  <p:embed/>
                </p:oleObj>
              </mc:Choice>
              <mc:Fallback>
                <p:oleObj name="Equation" r:id="rId7" imgW="53251100" imgH="9944100" progId="Equation.DSMT4">
                  <p:embed/>
                  <p:pic>
                    <p:nvPicPr>
                      <p:cNvPr id="11" name="Object 32">
                        <a:extLst>
                          <a:ext uri="{FF2B5EF4-FFF2-40B4-BE49-F238E27FC236}">
                            <a16:creationId xmlns:a16="http://schemas.microsoft.com/office/drawing/2014/main" id="{CBE2A62A-24FA-7248-929E-7907826B49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2785" y="5844382"/>
                        <a:ext cx="4275137"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38831642"/>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16189953-AF19-DA4C-84B6-D425D1E7C8A4}"/>
              </a:ext>
            </a:extLst>
          </p:cNvPr>
          <p:cNvSpPr>
            <a:spLocks noGrp="1"/>
          </p:cNvSpPr>
          <p:nvPr>
            <p:ph type="title"/>
          </p:nvPr>
        </p:nvSpPr>
        <p:spPr/>
        <p:txBody>
          <a:bodyPr/>
          <a:lstStyle/>
          <a:p>
            <a:pPr eaLnBrk="1" hangingPunct="1"/>
            <a:r>
              <a:rPr lang="zh-CN" altLang="en-US"/>
              <a:t>小数背包问题</a:t>
            </a:r>
            <a:endParaRPr lang="en-US" altLang="en-US"/>
          </a:p>
        </p:txBody>
      </p:sp>
      <p:sp>
        <p:nvSpPr>
          <p:cNvPr id="43010" name="Content Placeholder 2">
            <a:extLst>
              <a:ext uri="{FF2B5EF4-FFF2-40B4-BE49-F238E27FC236}">
                <a16:creationId xmlns:a16="http://schemas.microsoft.com/office/drawing/2014/main" id="{72BCD28B-EA7D-A64A-ADE2-3213794E3D60}"/>
              </a:ext>
            </a:extLst>
          </p:cNvPr>
          <p:cNvSpPr>
            <a:spLocks noGrp="1"/>
          </p:cNvSpPr>
          <p:nvPr>
            <p:ph idx="1"/>
          </p:nvPr>
        </p:nvSpPr>
        <p:spPr>
          <a:xfrm>
            <a:off x="882438" y="1983012"/>
            <a:ext cx="7772400" cy="4114800"/>
          </a:xfrm>
        </p:spPr>
        <p:txBody>
          <a:bodyPr/>
          <a:lstStyle/>
          <a:p>
            <a:pPr eaLnBrk="1" hangingPunct="1"/>
            <a:r>
              <a:rPr lang="zh-CN" altLang="en-US" sz="2400" dirty="0"/>
              <a:t>给定一个载重量为</a:t>
            </a:r>
            <a:r>
              <a:rPr lang="en-US" altLang="zh-CN" sz="2400" dirty="0"/>
              <a:t>C</a:t>
            </a:r>
            <a:r>
              <a:rPr lang="zh-CN" altLang="en-US" sz="2400" dirty="0"/>
              <a:t>的背包，考虑</a:t>
            </a:r>
            <a:r>
              <a:rPr lang="en-US" altLang="zh-CN" sz="2400" dirty="0"/>
              <a:t>n</a:t>
            </a:r>
            <a:r>
              <a:rPr lang="zh-CN" altLang="en-US" sz="2400" dirty="0"/>
              <a:t>个物品，其中第</a:t>
            </a:r>
            <a:r>
              <a:rPr lang="en-US" altLang="zh-CN" sz="2400" dirty="0" err="1"/>
              <a:t>i</a:t>
            </a:r>
            <a:r>
              <a:rPr lang="zh-CN" altLang="en-US" sz="2400" dirty="0"/>
              <a:t>个物品的重量</a:t>
            </a:r>
            <a:r>
              <a:rPr lang="en-US" altLang="zh-CN" sz="2400" dirty="0" err="1"/>
              <a:t>wi</a:t>
            </a:r>
            <a:r>
              <a:rPr lang="zh-CN" altLang="en-US" sz="2400" dirty="0"/>
              <a:t> ，价值</a:t>
            </a:r>
            <a:r>
              <a:rPr lang="en-US" altLang="zh-CN" sz="2400" dirty="0"/>
              <a:t>vi </a:t>
            </a:r>
            <a:r>
              <a:rPr lang="zh-CN" altLang="en-US" sz="2400" dirty="0"/>
              <a:t>（</a:t>
            </a:r>
            <a:r>
              <a:rPr lang="en-US" altLang="zh-CN" sz="2400" dirty="0"/>
              <a:t>1≤i≤n</a:t>
            </a:r>
            <a:r>
              <a:rPr lang="zh-CN" altLang="en-US" sz="2400" dirty="0"/>
              <a:t>），要求把物品装满背包，且使背包内的物品价值最大，在选择物品</a:t>
            </a:r>
            <a:r>
              <a:rPr lang="en-US" altLang="zh-CN" sz="2400" dirty="0" err="1"/>
              <a:t>i</a:t>
            </a:r>
            <a:r>
              <a:rPr lang="zh-CN" altLang="en-US" sz="2400" dirty="0"/>
              <a:t>装入背包时，可以选择物品的一部分，而不一定要全部装入背包。</a:t>
            </a:r>
            <a:endParaRPr lang="en-US" altLang="en-US" sz="2400" dirty="0"/>
          </a:p>
        </p:txBody>
      </p:sp>
      <p:sp>
        <p:nvSpPr>
          <p:cNvPr id="43011" name="Slide Number Placeholder 3">
            <a:extLst>
              <a:ext uri="{FF2B5EF4-FFF2-40B4-BE49-F238E27FC236}">
                <a16:creationId xmlns:a16="http://schemas.microsoft.com/office/drawing/2014/main" id="{B61295F8-06DB-A54C-8839-102D70043678}"/>
              </a:ext>
            </a:extLst>
          </p:cNvPr>
          <p:cNvSpPr>
            <a:spLocks noGrp="1"/>
          </p:cNvSpPr>
          <p:nvPr>
            <p:ph type="sldNum" sz="quarter" idx="11"/>
          </p:nvPr>
        </p:nvSpPr>
        <p:spPr>
          <a:xfrm>
            <a:off x="7093638" y="61818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70EFEC-30DD-9B43-8771-81A38CB116C9}"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aphicFrame>
        <p:nvGraphicFramePr>
          <p:cNvPr id="43012" name="Object 3">
            <a:extLst>
              <a:ext uri="{FF2B5EF4-FFF2-40B4-BE49-F238E27FC236}">
                <a16:creationId xmlns:a16="http://schemas.microsoft.com/office/drawing/2014/main" id="{617EC371-0CAC-EA46-9345-CC56ECA6C089}"/>
              </a:ext>
            </a:extLst>
          </p:cNvPr>
          <p:cNvGraphicFramePr>
            <a:graphicFrameLocks noChangeAspect="1"/>
          </p:cNvGraphicFramePr>
          <p:nvPr>
            <p:extLst>
              <p:ext uri="{D42A27DB-BD31-4B8C-83A1-F6EECF244321}">
                <p14:modId xmlns:p14="http://schemas.microsoft.com/office/powerpoint/2010/main" val="2875062509"/>
              </p:ext>
            </p:extLst>
          </p:nvPr>
        </p:nvGraphicFramePr>
        <p:xfrm>
          <a:off x="3441622" y="3620517"/>
          <a:ext cx="1655763" cy="942975"/>
        </p:xfrm>
        <a:graphic>
          <a:graphicData uri="http://schemas.openxmlformats.org/presentationml/2006/ole">
            <mc:AlternateContent xmlns:mc="http://schemas.openxmlformats.org/markup-compatibility/2006">
              <mc:Choice xmlns:v="urn:schemas-microsoft-com:vml" Requires="v">
                <p:oleObj spid="_x0000_s309350" name="公式" r:id="rId3" imgW="17259300" imgH="9944100" progId="Equation.3">
                  <p:embed/>
                </p:oleObj>
              </mc:Choice>
              <mc:Fallback>
                <p:oleObj name="公式" r:id="rId3" imgW="17259300" imgH="9944100" progId="Equation.3">
                  <p:embed/>
                  <p:pic>
                    <p:nvPicPr>
                      <p:cNvPr id="43012" name="Object 3">
                        <a:extLst>
                          <a:ext uri="{FF2B5EF4-FFF2-40B4-BE49-F238E27FC236}">
                            <a16:creationId xmlns:a16="http://schemas.microsoft.com/office/drawing/2014/main" id="{617EC371-0CAC-EA46-9345-CC56ECA6C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622" y="3620517"/>
                        <a:ext cx="16557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Object 4">
            <a:extLst>
              <a:ext uri="{FF2B5EF4-FFF2-40B4-BE49-F238E27FC236}">
                <a16:creationId xmlns:a16="http://schemas.microsoft.com/office/drawing/2014/main" id="{F66BF15A-A95D-AC4E-BD6E-31724AEC8E77}"/>
              </a:ext>
            </a:extLst>
          </p:cNvPr>
          <p:cNvGraphicFramePr>
            <a:graphicFrameLocks noChangeAspect="1"/>
          </p:cNvGraphicFramePr>
          <p:nvPr>
            <p:extLst>
              <p:ext uri="{D42A27DB-BD31-4B8C-83A1-F6EECF244321}">
                <p14:modId xmlns:p14="http://schemas.microsoft.com/office/powerpoint/2010/main" val="2091340550"/>
              </p:ext>
            </p:extLst>
          </p:nvPr>
        </p:nvGraphicFramePr>
        <p:xfrm>
          <a:off x="3009822" y="4701605"/>
          <a:ext cx="2881313" cy="1508125"/>
        </p:xfrm>
        <a:graphic>
          <a:graphicData uri="http://schemas.openxmlformats.org/presentationml/2006/ole">
            <mc:AlternateContent xmlns:mc="http://schemas.openxmlformats.org/markup-compatibility/2006">
              <mc:Choice xmlns:v="urn:schemas-microsoft-com:vml" Requires="v">
                <p:oleObj spid="_x0000_s309351" name="公式" r:id="rId5" imgW="28092400" imgH="14630400" progId="Equation.3">
                  <p:embed/>
                </p:oleObj>
              </mc:Choice>
              <mc:Fallback>
                <p:oleObj name="公式" r:id="rId5" imgW="28092400" imgH="14630400" progId="Equation.3">
                  <p:embed/>
                  <p:pic>
                    <p:nvPicPr>
                      <p:cNvPr id="43013" name="Object 4">
                        <a:extLst>
                          <a:ext uri="{FF2B5EF4-FFF2-40B4-BE49-F238E27FC236}">
                            <a16:creationId xmlns:a16="http://schemas.microsoft.com/office/drawing/2014/main" id="{F66BF15A-A95D-AC4E-BD6E-31724AEC8E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9822" y="4701605"/>
                        <a:ext cx="28813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TextBox 6">
            <a:extLst>
              <a:ext uri="{FF2B5EF4-FFF2-40B4-BE49-F238E27FC236}">
                <a16:creationId xmlns:a16="http://schemas.microsoft.com/office/drawing/2014/main" id="{41A705F6-B044-964B-8426-38066EBD3F01}"/>
              </a:ext>
            </a:extLst>
          </p:cNvPr>
          <p:cNvSpPr txBox="1">
            <a:spLocks noChangeArrowheads="1"/>
          </p:cNvSpPr>
          <p:nvPr/>
        </p:nvSpPr>
        <p:spPr bwMode="auto">
          <a:xfrm>
            <a:off x="3804076" y="5663743"/>
            <a:ext cx="785812"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[0,1]</a:t>
            </a:r>
          </a:p>
        </p:txBody>
      </p:sp>
    </p:spTree>
    <p:extLst>
      <p:ext uri="{BB962C8B-B14F-4D97-AF65-F5344CB8AC3E}">
        <p14:creationId xmlns:p14="http://schemas.microsoft.com/office/powerpoint/2010/main" val="537701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pPr eaLnBrk="1" hangingPunct="1"/>
            <a:r>
              <a:rPr kumimoji="0" lang="zh-CN" altLang="en-US" b="1" dirty="0" smtClean="0"/>
              <a:t>最优二叉搜索树</a:t>
            </a:r>
            <a:endParaRPr lang="zh-CN" altLang="en-US" dirty="0" smtClean="0"/>
          </a:p>
        </p:txBody>
      </p:sp>
      <p:sp>
        <p:nvSpPr>
          <p:cNvPr id="93186" name="内容占位符 2"/>
          <p:cNvSpPr>
            <a:spLocks noGrp="1" noChangeArrowheads="1"/>
          </p:cNvSpPr>
          <p:nvPr>
            <p:ph idx="1"/>
          </p:nvPr>
        </p:nvSpPr>
        <p:spPr>
          <a:xfrm>
            <a:off x="735564" y="2030965"/>
            <a:ext cx="8297424" cy="1036834"/>
          </a:xfrm>
        </p:spPr>
        <p:txBody>
          <a:bodyPr/>
          <a:lstStyle/>
          <a:p>
            <a:pPr eaLnBrk="1" hangingPunct="1"/>
            <a:r>
              <a:rPr lang="zh-CN" altLang="en-US" sz="2800" dirty="0" smtClean="0"/>
              <a:t>建立递归方程</a:t>
            </a:r>
            <a:endParaRPr lang="en-US" altLang="zh-CN" sz="2800" dirty="0" smtClean="0"/>
          </a:p>
          <a:p>
            <a:pPr lvl="1" eaLnBrk="1" hangingPunct="1">
              <a:buClr>
                <a:srgbClr val="FF0000"/>
              </a:buClr>
            </a:pPr>
            <a:r>
              <a:rPr kumimoji="0" lang="zh-CN" altLang="en-US" sz="2800" dirty="0" smtClean="0">
                <a:solidFill>
                  <a:srgbClr val="000000"/>
                </a:solidFill>
                <a:latin typeface="Times New Roman"/>
                <a:ea typeface="宋体" panose="02010600030101010101" pitchFamily="2" charset="-122"/>
              </a:rPr>
              <a:t>定义 </a:t>
            </a:r>
            <a:r>
              <a:rPr kumimoji="0" lang="en-US" altLang="zh-CN" sz="2800" i="1" dirty="0">
                <a:solidFill>
                  <a:srgbClr val="FF0000"/>
                </a:solidFill>
                <a:latin typeface="Times New Roman"/>
                <a:ea typeface="宋体" panose="02010600030101010101" pitchFamily="2" charset="-122"/>
              </a:rPr>
              <a:t>e</a:t>
            </a:r>
            <a:r>
              <a:rPr kumimoji="0" lang="en-US" altLang="zh-CN" sz="2800" dirty="0">
                <a:solidFill>
                  <a:srgbClr val="FF0000"/>
                </a:solidFill>
                <a:latin typeface="Times New Roman"/>
                <a:ea typeface="宋体" panose="02010600030101010101" pitchFamily="2" charset="-122"/>
              </a:rPr>
              <a:t>[</a:t>
            </a:r>
            <a:r>
              <a:rPr kumimoji="0" lang="en-US" altLang="zh-CN" sz="2800" i="1" dirty="0" err="1">
                <a:solidFill>
                  <a:srgbClr val="FF0000"/>
                </a:solidFill>
                <a:latin typeface="Times New Roman"/>
                <a:ea typeface="宋体" panose="02010600030101010101" pitchFamily="2" charset="-122"/>
              </a:rPr>
              <a:t>i</a:t>
            </a:r>
            <a:r>
              <a:rPr kumimoji="0" lang="en-US" altLang="zh-CN" sz="2800" dirty="0">
                <a:solidFill>
                  <a:srgbClr val="FF0000"/>
                </a:solidFill>
                <a:latin typeface="Times New Roman"/>
                <a:ea typeface="宋体" panose="02010600030101010101" pitchFamily="2" charset="-122"/>
              </a:rPr>
              <a:t>,</a:t>
            </a:r>
            <a:r>
              <a:rPr kumimoji="0" lang="en-US" altLang="zh-CN" sz="2800" i="1" dirty="0">
                <a:solidFill>
                  <a:srgbClr val="FF0000"/>
                </a:solidFill>
                <a:latin typeface="Times New Roman"/>
                <a:ea typeface="宋体" panose="02010600030101010101" pitchFamily="2" charset="-122"/>
              </a:rPr>
              <a:t> j </a:t>
            </a:r>
            <a:r>
              <a:rPr kumimoji="0" lang="en-US" altLang="zh-CN" sz="2800" dirty="0">
                <a:solidFill>
                  <a:srgbClr val="FF0000"/>
                </a:solidFill>
                <a:latin typeface="Times New Roman"/>
                <a:ea typeface="宋体" panose="02010600030101010101" pitchFamily="2" charset="-122"/>
              </a:rPr>
              <a:t>] =</a:t>
            </a:r>
            <a:r>
              <a:rPr kumimoji="0" lang="zh-CN" altLang="en-US" sz="2800" dirty="0">
                <a:solidFill>
                  <a:srgbClr val="FF0000"/>
                </a:solidFill>
                <a:latin typeface="Times New Roman"/>
                <a:ea typeface="宋体" panose="02010600030101010101" pitchFamily="2" charset="-122"/>
              </a:rPr>
              <a:t>对于 </a:t>
            </a:r>
            <a:r>
              <a:rPr kumimoji="0" lang="en-US" altLang="zh-CN" sz="2800" i="1" dirty="0" err="1">
                <a:solidFill>
                  <a:srgbClr val="FF0000"/>
                </a:solidFill>
                <a:latin typeface="Times New Roman"/>
                <a:ea typeface="宋体" panose="02010600030101010101" pitchFamily="2" charset="-122"/>
              </a:rPr>
              <a:t>k</a:t>
            </a:r>
            <a:r>
              <a:rPr kumimoji="0" lang="en-US" altLang="zh-CN" sz="2800" i="1" baseline="-25000" dirty="0" err="1">
                <a:solidFill>
                  <a:srgbClr val="FF0000"/>
                </a:solidFill>
                <a:latin typeface="Times New Roman"/>
                <a:ea typeface="宋体" panose="02010600030101010101" pitchFamily="2" charset="-122"/>
              </a:rPr>
              <a:t>i</a:t>
            </a:r>
            <a:r>
              <a:rPr kumimoji="0" lang="en-US" altLang="zh-CN" sz="2800" dirty="0">
                <a:solidFill>
                  <a:srgbClr val="FF0000"/>
                </a:solidFill>
                <a:latin typeface="Times New Roman"/>
                <a:ea typeface="宋体" panose="02010600030101010101" pitchFamily="2" charset="-122"/>
              </a:rPr>
              <a:t>,</a:t>
            </a:r>
            <a:r>
              <a:rPr kumimoji="0" lang="en-US" altLang="zh-CN" sz="2800" i="1" dirty="0">
                <a:solidFill>
                  <a:srgbClr val="FF0000"/>
                </a:solidFill>
                <a:latin typeface="Times New Roman"/>
                <a:ea typeface="宋体" panose="02010600030101010101" pitchFamily="2" charset="-122"/>
              </a:rPr>
              <a:t>...</a:t>
            </a:r>
            <a:r>
              <a:rPr kumimoji="0" lang="en-US" altLang="zh-CN" sz="2800" dirty="0">
                <a:solidFill>
                  <a:srgbClr val="FF0000"/>
                </a:solidFill>
                <a:latin typeface="Times New Roman"/>
                <a:ea typeface="宋体" panose="02010600030101010101" pitchFamily="2" charset="-122"/>
              </a:rPr>
              <a:t>,</a:t>
            </a:r>
            <a:r>
              <a:rPr kumimoji="0" lang="en-US" altLang="zh-CN" sz="2800" i="1" dirty="0" err="1">
                <a:solidFill>
                  <a:srgbClr val="FF0000"/>
                </a:solidFill>
                <a:latin typeface="Times New Roman"/>
                <a:ea typeface="宋体" panose="02010600030101010101" pitchFamily="2" charset="-122"/>
              </a:rPr>
              <a:t>k</a:t>
            </a:r>
            <a:r>
              <a:rPr kumimoji="0" lang="en-US" altLang="zh-CN" sz="2800" i="1" baseline="-25000" dirty="0" err="1">
                <a:solidFill>
                  <a:srgbClr val="FF0000"/>
                </a:solidFill>
                <a:latin typeface="Times New Roman"/>
                <a:ea typeface="宋体" panose="02010600030101010101" pitchFamily="2" charset="-122"/>
              </a:rPr>
              <a:t>j</a:t>
            </a:r>
            <a:r>
              <a:rPr kumimoji="0" lang="en-US" altLang="zh-CN" sz="2800" dirty="0">
                <a:solidFill>
                  <a:srgbClr val="FF0000"/>
                </a:solidFill>
                <a:latin typeface="Times New Roman"/>
                <a:ea typeface="宋体" panose="02010600030101010101" pitchFamily="2" charset="-122"/>
              </a:rPr>
              <a:t> </a:t>
            </a:r>
            <a:r>
              <a:rPr kumimoji="0" lang="zh-CN" altLang="en-US" sz="2800" dirty="0">
                <a:solidFill>
                  <a:srgbClr val="FF0000"/>
                </a:solidFill>
                <a:latin typeface="Times New Roman"/>
                <a:ea typeface="宋体" panose="02010600030101010101" pitchFamily="2" charset="-122"/>
              </a:rPr>
              <a:t>和虚拟节点 </a:t>
            </a:r>
            <a:r>
              <a:rPr kumimoji="0" lang="en-US" altLang="zh-CN" sz="2800" i="1" dirty="0">
                <a:solidFill>
                  <a:srgbClr val="FF0000"/>
                </a:solidFill>
                <a:latin typeface="Times New Roman"/>
                <a:ea typeface="宋体" panose="02010600030101010101" pitchFamily="2" charset="-122"/>
              </a:rPr>
              <a:t>d</a:t>
            </a:r>
            <a:r>
              <a:rPr kumimoji="0" lang="en-US" altLang="zh-CN" sz="2800" i="1" baseline="-25000" dirty="0">
                <a:solidFill>
                  <a:srgbClr val="FF0000"/>
                </a:solidFill>
                <a:latin typeface="Times New Roman"/>
                <a:ea typeface="宋体" panose="02010600030101010101" pitchFamily="2" charset="-122"/>
              </a:rPr>
              <a:t>i</a:t>
            </a:r>
            <a:r>
              <a:rPr kumimoji="0" lang="en-US" altLang="zh-CN" sz="2800" baseline="-25000" dirty="0">
                <a:solidFill>
                  <a:srgbClr val="FF0000"/>
                </a:solidFill>
                <a:latin typeface="Times New Roman"/>
                <a:ea typeface="宋体" panose="02010600030101010101" pitchFamily="2" charset="-122"/>
              </a:rPr>
              <a:t>-1</a:t>
            </a:r>
            <a:r>
              <a:rPr kumimoji="0" lang="en-US" altLang="zh-CN" sz="2800" dirty="0">
                <a:solidFill>
                  <a:srgbClr val="FF0000"/>
                </a:solidFill>
                <a:latin typeface="Times New Roman"/>
                <a:ea typeface="宋体" panose="02010600030101010101" pitchFamily="2" charset="-122"/>
              </a:rPr>
              <a:t>, ..., </a:t>
            </a:r>
            <a:r>
              <a:rPr kumimoji="0" lang="en-US" altLang="zh-CN" sz="2800" i="1" dirty="0" err="1">
                <a:solidFill>
                  <a:srgbClr val="FF0000"/>
                </a:solidFill>
                <a:latin typeface="Times New Roman"/>
                <a:ea typeface="宋体" panose="02010600030101010101" pitchFamily="2" charset="-122"/>
              </a:rPr>
              <a:t>d</a:t>
            </a:r>
            <a:r>
              <a:rPr kumimoji="0" lang="en-US" altLang="zh-CN" sz="2800" i="1" baseline="-25000" dirty="0" err="1">
                <a:solidFill>
                  <a:srgbClr val="FF0000"/>
                </a:solidFill>
                <a:latin typeface="Times New Roman"/>
                <a:ea typeface="宋体" panose="02010600030101010101" pitchFamily="2" charset="-122"/>
              </a:rPr>
              <a:t>j</a:t>
            </a:r>
            <a:r>
              <a:rPr kumimoji="0" lang="zh-CN" altLang="en-US" sz="2800" i="1" baseline="-25000" dirty="0">
                <a:solidFill>
                  <a:srgbClr val="FF0000"/>
                </a:solidFill>
                <a:latin typeface="Times New Roman"/>
                <a:ea typeface="宋体" panose="02010600030101010101" pitchFamily="2" charset="-122"/>
              </a:rPr>
              <a:t>，</a:t>
            </a:r>
            <a:r>
              <a:rPr kumimoji="0" lang="zh-CN" altLang="en-US" sz="2800" dirty="0">
                <a:solidFill>
                  <a:srgbClr val="FF0000"/>
                </a:solidFill>
                <a:latin typeface="Times New Roman"/>
                <a:ea typeface="宋体" panose="02010600030101010101" pitchFamily="2" charset="-122"/>
              </a:rPr>
              <a:t>最优 </a:t>
            </a:r>
            <a:r>
              <a:rPr kumimoji="0" lang="en-US" altLang="zh-CN" sz="2800" dirty="0">
                <a:solidFill>
                  <a:srgbClr val="FF0000"/>
                </a:solidFill>
                <a:latin typeface="Times New Roman"/>
                <a:ea typeface="宋体" panose="02010600030101010101" pitchFamily="2" charset="-122"/>
              </a:rPr>
              <a:t>BST </a:t>
            </a:r>
            <a:r>
              <a:rPr kumimoji="0" lang="zh-CN" altLang="en-US" sz="2800" dirty="0">
                <a:solidFill>
                  <a:srgbClr val="FF0000"/>
                </a:solidFill>
                <a:latin typeface="Times New Roman"/>
                <a:ea typeface="宋体" panose="02010600030101010101" pitchFamily="2" charset="-122"/>
              </a:rPr>
              <a:t>的期望搜索</a:t>
            </a:r>
            <a:r>
              <a:rPr kumimoji="0" lang="zh-CN" altLang="en-US" sz="2800" dirty="0" smtClean="0">
                <a:solidFill>
                  <a:srgbClr val="FF0000"/>
                </a:solidFill>
                <a:latin typeface="Times New Roman"/>
                <a:ea typeface="宋体" panose="02010600030101010101" pitchFamily="2" charset="-122"/>
              </a:rPr>
              <a:t>成本</a:t>
            </a:r>
            <a:endParaRPr kumimoji="0" lang="en-US" altLang="zh-CN" dirty="0">
              <a:solidFill>
                <a:srgbClr val="FF0000"/>
              </a:solidFill>
              <a:latin typeface="Times New Roman"/>
              <a:ea typeface="宋体" panose="02010600030101010101" pitchFamily="2" charset="-122"/>
            </a:endParaRPr>
          </a:p>
          <a:p>
            <a:pPr lvl="1" eaLnBrk="1" hangingPunct="1">
              <a:buClr>
                <a:srgbClr val="FF0000"/>
              </a:buClr>
            </a:pPr>
            <a:r>
              <a:rPr kumimoji="0" lang="en-US" altLang="zh-CN" sz="2800" dirty="0" smtClean="0">
                <a:solidFill>
                  <a:srgbClr val="000000"/>
                </a:solidFill>
                <a:latin typeface="Times New Roman"/>
                <a:ea typeface="宋体" panose="02010600030101010101" pitchFamily="2" charset="-122"/>
              </a:rPr>
              <a:t>If </a:t>
            </a:r>
            <a:r>
              <a:rPr kumimoji="0" lang="en-US" altLang="zh-CN" sz="2800" i="1" dirty="0">
                <a:solidFill>
                  <a:srgbClr val="000000"/>
                </a:solidFill>
                <a:latin typeface="Times New Roman"/>
                <a:ea typeface="宋体" panose="02010600030101010101" pitchFamily="2" charset="-122"/>
              </a:rPr>
              <a:t>j </a:t>
            </a:r>
            <a:r>
              <a:rPr kumimoji="0" lang="en-US" altLang="zh-CN" sz="2800" dirty="0">
                <a:solidFill>
                  <a:srgbClr val="000000"/>
                </a:solidFill>
                <a:latin typeface="Times New Roman"/>
                <a:ea typeface="宋体" panose="02010600030101010101" pitchFamily="2" charset="-122"/>
              </a:rPr>
              <a:t>= </a:t>
            </a:r>
            <a:r>
              <a:rPr kumimoji="0" lang="en-US" altLang="zh-CN" sz="2800" i="1" dirty="0">
                <a:solidFill>
                  <a:srgbClr val="000000"/>
                </a:solidFill>
                <a:latin typeface="Times New Roman"/>
                <a:ea typeface="宋体" panose="02010600030101010101" pitchFamily="2" charset="-122"/>
              </a:rPr>
              <a:t>i</a:t>
            </a:r>
            <a:r>
              <a:rPr kumimoji="0" lang="en-US" altLang="zh-CN" sz="2800" i="1" dirty="0">
                <a:solidFill>
                  <a:srgbClr val="000000"/>
                </a:solidFill>
                <a:latin typeface="Times New Roman"/>
                <a:ea typeface="宋体" panose="02010600030101010101" pitchFamily="2" charset="-122"/>
                <a:sym typeface="Symbol" panose="05050102010706020507" pitchFamily="18" charset="2"/>
              </a:rPr>
              <a:t></a:t>
            </a:r>
            <a:r>
              <a:rPr kumimoji="0" lang="en-US" altLang="zh-CN" sz="2800" dirty="0">
                <a:solidFill>
                  <a:srgbClr val="000000"/>
                </a:solidFill>
                <a:latin typeface="Times New Roman"/>
                <a:ea typeface="宋体" panose="02010600030101010101" pitchFamily="2" charset="-122"/>
              </a:rPr>
              <a:t>1, then </a:t>
            </a:r>
            <a:r>
              <a:rPr kumimoji="0" lang="en-US" altLang="zh-CN" sz="2800" i="1" dirty="0">
                <a:solidFill>
                  <a:srgbClr val="000000"/>
                </a:solidFill>
                <a:latin typeface="Times New Roman"/>
                <a:ea typeface="宋体" panose="02010600030101010101" pitchFamily="2" charset="-122"/>
              </a:rPr>
              <a:t>e</a:t>
            </a:r>
            <a:r>
              <a:rPr kumimoji="0" lang="en-US" altLang="zh-CN" sz="2800" dirty="0">
                <a:solidFill>
                  <a:srgbClr val="000000"/>
                </a:solidFill>
                <a:latin typeface="Times New Roman"/>
                <a:ea typeface="宋体" panose="02010600030101010101" pitchFamily="2" charset="-122"/>
              </a:rPr>
              <a:t>[</a:t>
            </a:r>
            <a:r>
              <a:rPr kumimoji="0" lang="en-US" altLang="zh-CN" sz="2800" i="1" dirty="0" err="1">
                <a:solidFill>
                  <a:srgbClr val="000000"/>
                </a:solidFill>
                <a:latin typeface="Times New Roman"/>
                <a:ea typeface="宋体" panose="02010600030101010101" pitchFamily="2" charset="-122"/>
              </a:rPr>
              <a:t>i</a:t>
            </a:r>
            <a:r>
              <a:rPr kumimoji="0" lang="en-US" altLang="zh-CN" sz="2800" dirty="0">
                <a:solidFill>
                  <a:srgbClr val="000000"/>
                </a:solidFill>
                <a:latin typeface="Times New Roman"/>
                <a:ea typeface="宋体" panose="02010600030101010101" pitchFamily="2" charset="-122"/>
              </a:rPr>
              <a:t>,</a:t>
            </a:r>
            <a:r>
              <a:rPr kumimoji="0" lang="en-US" altLang="zh-CN" sz="2800" i="1" dirty="0">
                <a:solidFill>
                  <a:srgbClr val="000000"/>
                </a:solidFill>
                <a:latin typeface="Times New Roman"/>
                <a:ea typeface="宋体" panose="02010600030101010101" pitchFamily="2" charset="-122"/>
              </a:rPr>
              <a:t> j </a:t>
            </a:r>
            <a:r>
              <a:rPr kumimoji="0" lang="en-US" altLang="zh-CN" sz="2800" dirty="0">
                <a:solidFill>
                  <a:srgbClr val="000000"/>
                </a:solidFill>
                <a:latin typeface="Times New Roman"/>
                <a:ea typeface="宋体" panose="02010600030101010101" pitchFamily="2" charset="-122"/>
              </a:rPr>
              <a:t>] = </a:t>
            </a:r>
            <a:r>
              <a:rPr kumimoji="0" lang="en-US" altLang="zh-CN" sz="2800" i="1" dirty="0" smtClean="0">
                <a:solidFill>
                  <a:srgbClr val="000000"/>
                </a:solidFill>
                <a:latin typeface="Times New Roman"/>
                <a:ea typeface="宋体" panose="02010600030101010101" pitchFamily="2" charset="-122"/>
              </a:rPr>
              <a:t>q</a:t>
            </a:r>
            <a:r>
              <a:rPr kumimoji="0" lang="en-US" altLang="zh-CN" sz="2800" i="1" baseline="-25000" dirty="0" smtClean="0">
                <a:solidFill>
                  <a:srgbClr val="000000"/>
                </a:solidFill>
                <a:latin typeface="Times New Roman"/>
                <a:ea typeface="宋体" panose="02010600030101010101" pitchFamily="2" charset="-122"/>
              </a:rPr>
              <a:t>i</a:t>
            </a:r>
            <a:r>
              <a:rPr kumimoji="0" lang="en-US" altLang="zh-CN" sz="2800" baseline="-25000" dirty="0" smtClean="0">
                <a:solidFill>
                  <a:srgbClr val="000000"/>
                </a:solidFill>
                <a:latin typeface="Times New Roman"/>
                <a:ea typeface="宋体" panose="02010600030101010101" pitchFamily="2" charset="-122"/>
              </a:rPr>
              <a:t>-1</a:t>
            </a:r>
            <a:r>
              <a:rPr kumimoji="0" lang="en-US" altLang="zh-CN" sz="2800" dirty="0" smtClean="0">
                <a:solidFill>
                  <a:srgbClr val="000000"/>
                </a:solidFill>
                <a:latin typeface="Times New Roman"/>
                <a:ea typeface="宋体" panose="02010600030101010101" pitchFamily="2" charset="-122"/>
              </a:rPr>
              <a:t>.</a:t>
            </a:r>
          </a:p>
          <a:p>
            <a:pPr lvl="1" eaLnBrk="1" hangingPunct="1">
              <a:buClr>
                <a:srgbClr val="FF0000"/>
              </a:buClr>
            </a:pPr>
            <a:r>
              <a:rPr kumimoji="0" lang="en-US" altLang="zh-CN" sz="2800" dirty="0" smtClean="0">
                <a:solidFill>
                  <a:srgbClr val="000000"/>
                </a:solidFill>
                <a:latin typeface="Times New Roman"/>
                <a:ea typeface="宋体" panose="02010600030101010101" pitchFamily="2" charset="-122"/>
              </a:rPr>
              <a:t>If </a:t>
            </a:r>
            <a:r>
              <a:rPr kumimoji="0" lang="en-US" altLang="zh-CN" sz="2800" i="1" dirty="0">
                <a:solidFill>
                  <a:srgbClr val="000000"/>
                </a:solidFill>
                <a:latin typeface="Times New Roman"/>
                <a:ea typeface="宋体" panose="02010600030101010101" pitchFamily="2" charset="-122"/>
              </a:rPr>
              <a:t>j </a:t>
            </a:r>
            <a:r>
              <a:rPr kumimoji="0" lang="en-US" altLang="zh-CN" sz="2800" dirty="0">
                <a:solidFill>
                  <a:srgbClr val="000000"/>
                </a:solidFill>
                <a:latin typeface="Times New Roman"/>
                <a:ea typeface="宋体" panose="02010600030101010101" pitchFamily="2" charset="-122"/>
              </a:rPr>
              <a:t>≥ </a:t>
            </a:r>
            <a:r>
              <a:rPr kumimoji="0" lang="en-US" altLang="zh-CN" sz="2800" i="1" dirty="0" err="1">
                <a:solidFill>
                  <a:srgbClr val="000000"/>
                </a:solidFill>
                <a:latin typeface="Times New Roman"/>
                <a:ea typeface="宋体" panose="02010600030101010101" pitchFamily="2" charset="-122"/>
              </a:rPr>
              <a:t>i</a:t>
            </a:r>
            <a:r>
              <a:rPr kumimoji="0" lang="en-US" altLang="zh-CN" sz="2800" dirty="0" smtClean="0">
                <a:solidFill>
                  <a:srgbClr val="000000"/>
                </a:solidFill>
                <a:latin typeface="Times New Roman"/>
                <a:ea typeface="宋体" panose="02010600030101010101" pitchFamily="2" charset="-122"/>
              </a:rPr>
              <a:t>, </a:t>
            </a:r>
            <a:r>
              <a:rPr kumimoji="0" lang="zh-CN" altLang="en-US" dirty="0" smtClean="0">
                <a:solidFill>
                  <a:srgbClr val="000000"/>
                </a:solidFill>
                <a:latin typeface="Times New Roman"/>
                <a:ea typeface="宋体" panose="02010600030101010101" pitchFamily="2" charset="-122"/>
              </a:rPr>
              <a:t>选出</a:t>
            </a:r>
            <a:r>
              <a:rPr kumimoji="0" lang="zh-CN" altLang="en-US" dirty="0">
                <a:solidFill>
                  <a:srgbClr val="000000"/>
                </a:solidFill>
                <a:latin typeface="Times New Roman"/>
                <a:ea typeface="宋体" panose="02010600030101010101" pitchFamily="2" charset="-122"/>
              </a:rPr>
              <a:t>树根 </a:t>
            </a:r>
            <a:r>
              <a:rPr kumimoji="0" lang="en-US" altLang="zh-CN" i="1" dirty="0" err="1">
                <a:solidFill>
                  <a:srgbClr val="000000"/>
                </a:solidFill>
                <a:latin typeface="Times New Roman"/>
                <a:ea typeface="宋体" panose="02010600030101010101" pitchFamily="2" charset="-122"/>
              </a:rPr>
              <a:t>k</a:t>
            </a:r>
            <a:r>
              <a:rPr kumimoji="0" lang="en-US" altLang="zh-CN" i="1" baseline="-25000" dirty="0" err="1">
                <a:solidFill>
                  <a:srgbClr val="010000"/>
                </a:solidFill>
                <a:latin typeface="Times New Roman"/>
                <a:ea typeface="宋体" panose="02010600030101010101" pitchFamily="2" charset="-122"/>
              </a:rPr>
              <a:t>r</a:t>
            </a:r>
            <a:r>
              <a:rPr kumimoji="0" lang="en-US" altLang="zh-CN" dirty="0">
                <a:solidFill>
                  <a:srgbClr val="000000"/>
                </a:solidFill>
                <a:latin typeface="Times New Roman"/>
                <a:ea typeface="宋体" panose="02010600030101010101" pitchFamily="2" charset="-122"/>
              </a:rPr>
              <a:t>, </a:t>
            </a:r>
            <a:r>
              <a:rPr kumimoji="0" lang="zh-CN" altLang="en-US" dirty="0">
                <a:solidFill>
                  <a:srgbClr val="000000"/>
                </a:solidFill>
                <a:latin typeface="Times New Roman"/>
                <a:ea typeface="宋体" panose="02010600030101010101" pitchFamily="2" charset="-122"/>
              </a:rPr>
              <a:t>对于某个</a:t>
            </a:r>
            <a:r>
              <a:rPr kumimoji="0" lang="en-US" altLang="zh-CN" i="1" dirty="0" smtClean="0">
                <a:solidFill>
                  <a:srgbClr val="000000"/>
                </a:solidFill>
                <a:latin typeface="Times New Roman"/>
                <a:ea typeface="宋体" panose="02010600030101010101" pitchFamily="2" charset="-122"/>
              </a:rPr>
              <a:t>r</a:t>
            </a:r>
            <a:r>
              <a:rPr kumimoji="0" lang="en-US" altLang="zh-CN" dirty="0" smtClean="0">
                <a:solidFill>
                  <a:srgbClr val="000000"/>
                </a:solidFill>
                <a:latin typeface="Times New Roman"/>
                <a:ea typeface="宋体" panose="02010600030101010101" pitchFamily="2" charset="-122"/>
              </a:rPr>
              <a:t>, </a:t>
            </a:r>
            <a:r>
              <a:rPr kumimoji="0" lang="en-US" altLang="zh-CN" i="1" dirty="0" err="1" smtClean="0">
                <a:solidFill>
                  <a:srgbClr val="000000"/>
                </a:solidFill>
                <a:latin typeface="Times New Roman"/>
                <a:ea typeface="宋体" panose="02010600030101010101" pitchFamily="2" charset="-122"/>
              </a:rPr>
              <a:t>i</a:t>
            </a:r>
            <a:r>
              <a:rPr kumimoji="0" lang="en-US" altLang="zh-CN" i="1" dirty="0" smtClean="0">
                <a:solidFill>
                  <a:srgbClr val="000000"/>
                </a:solidFill>
                <a:latin typeface="Times New Roman"/>
                <a:ea typeface="宋体" panose="02010600030101010101" pitchFamily="2" charset="-122"/>
              </a:rPr>
              <a:t> </a:t>
            </a:r>
            <a:r>
              <a:rPr kumimoji="0" lang="en-US" altLang="zh-CN" dirty="0">
                <a:solidFill>
                  <a:srgbClr val="000000"/>
                </a:solidFill>
                <a:latin typeface="Times New Roman"/>
                <a:ea typeface="宋体" panose="02010600030101010101" pitchFamily="2" charset="-122"/>
              </a:rPr>
              <a:t>≤ </a:t>
            </a:r>
            <a:r>
              <a:rPr kumimoji="0" lang="en-US" altLang="zh-CN" i="1" dirty="0">
                <a:solidFill>
                  <a:srgbClr val="000000"/>
                </a:solidFill>
                <a:latin typeface="Times New Roman"/>
                <a:ea typeface="宋体" panose="02010600030101010101" pitchFamily="2" charset="-122"/>
              </a:rPr>
              <a:t>r </a:t>
            </a:r>
            <a:r>
              <a:rPr kumimoji="0" lang="en-US" altLang="zh-CN" dirty="0">
                <a:solidFill>
                  <a:srgbClr val="000000"/>
                </a:solidFill>
                <a:latin typeface="Times New Roman"/>
                <a:ea typeface="宋体" panose="02010600030101010101" pitchFamily="2" charset="-122"/>
              </a:rPr>
              <a:t>≤ </a:t>
            </a:r>
            <a:r>
              <a:rPr kumimoji="0" lang="en-US" altLang="zh-CN" i="1" dirty="0" smtClean="0">
                <a:solidFill>
                  <a:srgbClr val="000000"/>
                </a:solidFill>
                <a:latin typeface="Times New Roman"/>
                <a:ea typeface="宋体" panose="02010600030101010101" pitchFamily="2" charset="-122"/>
              </a:rPr>
              <a:t>j</a:t>
            </a:r>
            <a:r>
              <a:rPr kumimoji="0" lang="en-US" altLang="zh-CN" dirty="0" smtClean="0">
                <a:solidFill>
                  <a:srgbClr val="000000"/>
                </a:solidFill>
                <a:latin typeface="Times New Roman"/>
                <a:ea typeface="宋体" panose="02010600030101010101" pitchFamily="2" charset="-122"/>
              </a:rPr>
              <a:t>, </a:t>
            </a:r>
            <a:r>
              <a:rPr kumimoji="0" lang="zh-CN" altLang="en-US" dirty="0" smtClean="0">
                <a:solidFill>
                  <a:srgbClr val="000000"/>
                </a:solidFill>
                <a:latin typeface="Times New Roman"/>
                <a:ea typeface="宋体" panose="02010600030101010101" pitchFamily="2" charset="-122"/>
              </a:rPr>
              <a:t>递归</a:t>
            </a:r>
            <a:r>
              <a:rPr kumimoji="0" lang="zh-CN" altLang="en-US" dirty="0">
                <a:solidFill>
                  <a:srgbClr val="000000"/>
                </a:solidFill>
                <a:latin typeface="Times New Roman"/>
                <a:ea typeface="宋体" panose="02010600030101010101" pitchFamily="2" charset="-122"/>
              </a:rPr>
              <a:t>地构造一棵最优 </a:t>
            </a:r>
            <a:r>
              <a:rPr kumimoji="0" lang="en-US" altLang="zh-CN" dirty="0" smtClean="0">
                <a:solidFill>
                  <a:srgbClr val="000000"/>
                </a:solidFill>
                <a:latin typeface="Times New Roman"/>
                <a:ea typeface="宋体" panose="02010600030101010101" pitchFamily="2" charset="-122"/>
              </a:rPr>
              <a:t>BSTs,</a:t>
            </a:r>
          </a:p>
          <a:p>
            <a:pPr lvl="2" eaLnBrk="1" hangingPunct="1">
              <a:buClr>
                <a:srgbClr val="FF0000"/>
              </a:buClr>
              <a:buFont typeface="Arial" panose="020B0604020202020204" pitchFamily="34" charset="0"/>
              <a:buChar char="•"/>
            </a:pPr>
            <a:r>
              <a:rPr kumimoji="0" lang="zh-CN" altLang="en-US" dirty="0" smtClean="0">
                <a:solidFill>
                  <a:srgbClr val="000000"/>
                </a:solidFill>
                <a:latin typeface="Times New Roman"/>
                <a:ea typeface="宋体" panose="02010600030101010101" pitchFamily="2" charset="-122"/>
              </a:rPr>
              <a:t>对</a:t>
            </a:r>
            <a:r>
              <a:rPr kumimoji="0" lang="en-US" altLang="zh-CN" i="1" dirty="0">
                <a:solidFill>
                  <a:srgbClr val="000000"/>
                </a:solidFill>
                <a:latin typeface="Times New Roman"/>
                <a:ea typeface="宋体" panose="02010600030101010101" pitchFamily="2" charset="-122"/>
              </a:rPr>
              <a:t>k</a:t>
            </a:r>
            <a:r>
              <a:rPr kumimoji="0" lang="en-US" altLang="zh-CN" i="1" baseline="-25000" dirty="0">
                <a:solidFill>
                  <a:srgbClr val="010000"/>
                </a:solidFill>
                <a:latin typeface="Times New Roman"/>
                <a:ea typeface="宋体" panose="02010600030101010101" pitchFamily="2" charset="-122"/>
              </a:rPr>
              <a:t>i</a:t>
            </a:r>
            <a:r>
              <a:rPr kumimoji="0" lang="en-US" altLang="zh-CN" dirty="0">
                <a:solidFill>
                  <a:srgbClr val="000000"/>
                </a:solidFill>
                <a:latin typeface="Times New Roman"/>
                <a:ea typeface="宋体" panose="02010600030101010101" pitchFamily="2" charset="-122"/>
              </a:rPr>
              <a:t>,</a:t>
            </a:r>
            <a:r>
              <a:rPr kumimoji="0" lang="en-US" altLang="zh-CN" i="1" dirty="0">
                <a:solidFill>
                  <a:srgbClr val="000000"/>
                </a:solidFill>
                <a:latin typeface="Times New Roman"/>
                <a:ea typeface="宋体" panose="02010600030101010101" pitchFamily="2" charset="-122"/>
              </a:rPr>
              <a:t>..</a:t>
            </a:r>
            <a:r>
              <a:rPr kumimoji="0" lang="en-US" altLang="zh-CN" dirty="0">
                <a:solidFill>
                  <a:srgbClr val="000000"/>
                </a:solidFill>
                <a:latin typeface="Times New Roman"/>
                <a:ea typeface="宋体" panose="02010600030101010101" pitchFamily="2" charset="-122"/>
              </a:rPr>
              <a:t>,</a:t>
            </a:r>
            <a:r>
              <a:rPr kumimoji="0" lang="en-US" altLang="zh-CN" i="1" dirty="0">
                <a:solidFill>
                  <a:srgbClr val="000000"/>
                </a:solidFill>
                <a:latin typeface="Times New Roman"/>
                <a:ea typeface="宋体" panose="02010600030101010101" pitchFamily="2" charset="-122"/>
              </a:rPr>
              <a:t>k</a:t>
            </a:r>
            <a:r>
              <a:rPr kumimoji="0" lang="en-US" altLang="zh-CN" i="1" baseline="-25000" dirty="0">
                <a:solidFill>
                  <a:srgbClr val="010000"/>
                </a:solidFill>
                <a:latin typeface="Times New Roman"/>
                <a:ea typeface="宋体" panose="02010600030101010101" pitchFamily="2" charset="-122"/>
              </a:rPr>
              <a:t>r</a:t>
            </a:r>
            <a:r>
              <a:rPr kumimoji="0" lang="en-US" altLang="zh-CN" i="1" baseline="-25000" dirty="0">
                <a:solidFill>
                  <a:srgbClr val="010000"/>
                </a:solidFill>
                <a:latin typeface="Times New Roman"/>
                <a:ea typeface="宋体" panose="02010600030101010101" pitchFamily="2" charset="-122"/>
                <a:sym typeface="Symbol" panose="05050102010706020507" pitchFamily="18" charset="2"/>
              </a:rPr>
              <a:t></a:t>
            </a:r>
            <a:r>
              <a:rPr kumimoji="0" lang="en-US" altLang="zh-CN" baseline="-25000" dirty="0">
                <a:solidFill>
                  <a:srgbClr val="010000"/>
                </a:solidFill>
                <a:latin typeface="Times New Roman"/>
                <a:ea typeface="宋体" panose="02010600030101010101" pitchFamily="2" charset="-122"/>
              </a:rPr>
              <a:t>1</a:t>
            </a:r>
            <a:r>
              <a:rPr kumimoji="0" lang="en-US" altLang="zh-CN" dirty="0">
                <a:solidFill>
                  <a:srgbClr val="000000"/>
                </a:solidFill>
                <a:latin typeface="Times New Roman"/>
                <a:ea typeface="宋体" panose="02010600030101010101" pitchFamily="2" charset="-122"/>
              </a:rPr>
              <a:t> </a:t>
            </a:r>
            <a:r>
              <a:rPr kumimoji="0" lang="zh-CN" altLang="en-US" dirty="0">
                <a:solidFill>
                  <a:srgbClr val="000000"/>
                </a:solidFill>
                <a:latin typeface="Times New Roman"/>
                <a:ea typeface="宋体" panose="02010600030101010101" pitchFamily="2" charset="-122"/>
              </a:rPr>
              <a:t>构造</a:t>
            </a:r>
            <a:r>
              <a:rPr kumimoji="0" lang="zh-CN" altLang="en-US" dirty="0" smtClean="0">
                <a:solidFill>
                  <a:srgbClr val="000000"/>
                </a:solidFill>
                <a:latin typeface="Times New Roman"/>
                <a:ea typeface="宋体" panose="02010600030101010101" pitchFamily="2" charset="-122"/>
              </a:rPr>
              <a:t>左子树</a:t>
            </a:r>
            <a:endParaRPr kumimoji="0" lang="en-US" altLang="zh-CN" dirty="0" smtClean="0">
              <a:solidFill>
                <a:srgbClr val="000000"/>
              </a:solidFill>
              <a:latin typeface="Times New Roman"/>
              <a:ea typeface="宋体" panose="02010600030101010101" pitchFamily="2" charset="-122"/>
            </a:endParaRPr>
          </a:p>
          <a:p>
            <a:pPr lvl="2" eaLnBrk="1" hangingPunct="1">
              <a:buClr>
                <a:srgbClr val="FF0000"/>
              </a:buClr>
              <a:buFont typeface="Arial" panose="020B0604020202020204" pitchFamily="34" charset="0"/>
              <a:buChar char="•"/>
            </a:pPr>
            <a:r>
              <a:rPr kumimoji="0" lang="zh-CN" altLang="en-US" dirty="0" smtClean="0">
                <a:solidFill>
                  <a:srgbClr val="000000"/>
                </a:solidFill>
                <a:latin typeface="Times New Roman"/>
                <a:ea typeface="宋体" panose="02010600030101010101" pitchFamily="2" charset="-122"/>
              </a:rPr>
              <a:t>对</a:t>
            </a:r>
            <a:r>
              <a:rPr kumimoji="0" lang="en-US" altLang="zh-CN" i="1" dirty="0">
                <a:solidFill>
                  <a:srgbClr val="000000"/>
                </a:solidFill>
                <a:latin typeface="Times New Roman"/>
                <a:ea typeface="宋体" panose="02010600030101010101" pitchFamily="2" charset="-122"/>
              </a:rPr>
              <a:t>k</a:t>
            </a:r>
            <a:r>
              <a:rPr kumimoji="0" lang="en-US" altLang="zh-CN" i="1" baseline="-25000" dirty="0">
                <a:solidFill>
                  <a:srgbClr val="010000"/>
                </a:solidFill>
                <a:latin typeface="Times New Roman"/>
                <a:ea typeface="宋体" panose="02010600030101010101" pitchFamily="2" charset="-122"/>
              </a:rPr>
              <a:t>r+</a:t>
            </a:r>
            <a:r>
              <a:rPr kumimoji="0" lang="en-US" altLang="zh-CN" baseline="-25000" dirty="0">
                <a:solidFill>
                  <a:srgbClr val="010000"/>
                </a:solidFill>
                <a:latin typeface="Times New Roman"/>
                <a:ea typeface="宋体" panose="02010600030101010101" pitchFamily="2" charset="-122"/>
              </a:rPr>
              <a:t>1</a:t>
            </a:r>
            <a:r>
              <a:rPr kumimoji="0" lang="en-US" altLang="zh-CN" dirty="0">
                <a:solidFill>
                  <a:srgbClr val="000000"/>
                </a:solidFill>
                <a:latin typeface="Times New Roman"/>
                <a:ea typeface="宋体" panose="02010600030101010101" pitchFamily="2" charset="-122"/>
              </a:rPr>
              <a:t>,</a:t>
            </a:r>
            <a:r>
              <a:rPr kumimoji="0" lang="en-US" altLang="zh-CN" i="1" dirty="0">
                <a:solidFill>
                  <a:srgbClr val="000000"/>
                </a:solidFill>
                <a:latin typeface="Times New Roman"/>
                <a:ea typeface="宋体" panose="02010600030101010101" pitchFamily="2" charset="-122"/>
              </a:rPr>
              <a:t>..</a:t>
            </a:r>
            <a:r>
              <a:rPr kumimoji="0" lang="en-US" altLang="zh-CN" dirty="0">
                <a:solidFill>
                  <a:srgbClr val="000000"/>
                </a:solidFill>
                <a:latin typeface="Times New Roman"/>
                <a:ea typeface="宋体" panose="02010600030101010101" pitchFamily="2" charset="-122"/>
              </a:rPr>
              <a:t>,</a:t>
            </a:r>
            <a:r>
              <a:rPr kumimoji="0" lang="en-US" altLang="zh-CN" i="1" dirty="0">
                <a:solidFill>
                  <a:srgbClr val="000000"/>
                </a:solidFill>
                <a:latin typeface="Times New Roman"/>
                <a:ea typeface="宋体" panose="02010600030101010101" pitchFamily="2" charset="-122"/>
              </a:rPr>
              <a:t>k</a:t>
            </a:r>
            <a:r>
              <a:rPr kumimoji="0" lang="en-US" altLang="zh-CN" i="1" baseline="-25000" dirty="0">
                <a:solidFill>
                  <a:srgbClr val="010000"/>
                </a:solidFill>
                <a:latin typeface="Times New Roman"/>
                <a:ea typeface="宋体" panose="02010600030101010101" pitchFamily="2" charset="-122"/>
              </a:rPr>
              <a:t>j</a:t>
            </a:r>
            <a:r>
              <a:rPr kumimoji="0" lang="en-US" altLang="zh-CN" i="1" dirty="0">
                <a:solidFill>
                  <a:srgbClr val="000000"/>
                </a:solidFill>
                <a:latin typeface="Times New Roman"/>
                <a:ea typeface="宋体" panose="02010600030101010101" pitchFamily="2" charset="-122"/>
              </a:rPr>
              <a:t> </a:t>
            </a:r>
            <a:r>
              <a:rPr kumimoji="0" lang="zh-CN" altLang="en-US" dirty="0">
                <a:solidFill>
                  <a:srgbClr val="000000"/>
                </a:solidFill>
                <a:latin typeface="Times New Roman"/>
                <a:ea typeface="宋体" panose="02010600030101010101" pitchFamily="2" charset="-122"/>
              </a:rPr>
              <a:t>构造右子</a:t>
            </a:r>
            <a:r>
              <a:rPr kumimoji="0" lang="zh-CN" altLang="en-US" dirty="0" smtClean="0">
                <a:solidFill>
                  <a:srgbClr val="000000"/>
                </a:solidFill>
                <a:latin typeface="Times New Roman"/>
                <a:ea typeface="宋体" panose="02010600030101010101" pitchFamily="2" charset="-122"/>
              </a:rPr>
              <a:t>树</a:t>
            </a:r>
            <a:endParaRPr kumimoji="0" lang="zh-CN" altLang="en-US" dirty="0">
              <a:solidFill>
                <a:srgbClr val="FF0000"/>
              </a:solidFill>
              <a:latin typeface="Times New Roman"/>
              <a:ea typeface="宋体" panose="02010600030101010101" pitchFamily="2" charset="-122"/>
            </a:endParaRPr>
          </a:p>
          <a:p>
            <a:pPr marL="457200" lvl="1" indent="0" eaLnBrk="1" hangingPunct="1">
              <a:buClr>
                <a:srgbClr val="FF0000"/>
              </a:buClr>
              <a:buNone/>
            </a:pPr>
            <a:endParaRPr lang="en-US" altLang="zh-CN" dirty="0" smtClean="0"/>
          </a:p>
          <a:p>
            <a:pPr eaLnBrk="1" hangingPunct="1"/>
            <a:endParaRPr lang="en-US" altLang="zh-CN" dirty="0" smtClean="0"/>
          </a:p>
        </p:txBody>
      </p:sp>
      <p:sp>
        <p:nvSpPr>
          <p:cNvPr id="9318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52A27-75BB-48CC-B98F-525A76EDA74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4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980904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B3B4ADD1-84F1-5642-AB11-D091A37DADFF}"/>
              </a:ext>
            </a:extLst>
          </p:cNvPr>
          <p:cNvSpPr>
            <a:spLocks noGrp="1"/>
          </p:cNvSpPr>
          <p:nvPr>
            <p:ph type="title"/>
          </p:nvPr>
        </p:nvSpPr>
        <p:spPr/>
        <p:txBody>
          <a:bodyPr/>
          <a:lstStyle/>
          <a:p>
            <a:pPr eaLnBrk="1" hangingPunct="1"/>
            <a:r>
              <a:rPr lang="ja-JP" altLang="en-US">
                <a:latin typeface="黑体" panose="02010609060101010101" pitchFamily="49" charset="-122"/>
                <a:ea typeface="黑体" panose="02010609060101010101" pitchFamily="49" charset="-122"/>
              </a:rPr>
              <a:t>贪心算法和动态规划比较</a:t>
            </a:r>
            <a:endParaRPr lang="zh-CN" altLang="en-US"/>
          </a:p>
        </p:txBody>
      </p:sp>
      <p:sp>
        <p:nvSpPr>
          <p:cNvPr id="44034" name="幻灯片编号占位符 3">
            <a:extLst>
              <a:ext uri="{FF2B5EF4-FFF2-40B4-BE49-F238E27FC236}">
                <a16:creationId xmlns:a16="http://schemas.microsoft.com/office/drawing/2014/main" id="{451C7A49-123B-2844-A8D8-3F2324C0FC8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E96E5C-A222-3743-A2C6-D2DF480A3C84}"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4035" name="矩形 6">
            <a:extLst>
              <a:ext uri="{FF2B5EF4-FFF2-40B4-BE49-F238E27FC236}">
                <a16:creationId xmlns:a16="http://schemas.microsoft.com/office/drawing/2014/main" id="{06013440-D032-CC41-A1BF-E15837611A49}"/>
              </a:ext>
            </a:extLst>
          </p:cNvPr>
          <p:cNvSpPr>
            <a:spLocks noChangeArrowheads="1"/>
          </p:cNvSpPr>
          <p:nvPr/>
        </p:nvSpPr>
        <p:spPr bwMode="auto">
          <a:xfrm>
            <a:off x="927562" y="2255458"/>
            <a:ext cx="7438516"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1200150" indent="-45720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800" b="0" i="0" u="none" strike="noStrike" kern="1200" cap="none" spc="0" normalizeH="0" baseline="0" noProof="0" dirty="0">
                <a:ln>
                  <a:noFill/>
                </a:ln>
                <a:solidFill>
                  <a:srgbClr val="FF0000"/>
                </a:solidFill>
                <a:effectLst/>
                <a:uLnTx/>
                <a:uFillTx/>
                <a:latin typeface="Tahoma"/>
                <a:ea typeface="宋体"/>
              </a:rPr>
              <a:t>两种背包问题 </a:t>
            </a:r>
            <a:endParaRPr kumimoji="1" lang="en-US" altLang="zh-CN" sz="2800" b="0" i="0" u="none" strike="noStrike" kern="1200" cap="none" spc="0" normalizeH="0" baseline="0" noProof="0" dirty="0">
              <a:ln>
                <a:noFill/>
              </a:ln>
              <a:solidFill>
                <a:srgbClr val="FF0000"/>
              </a:solidFill>
              <a:effectLst/>
              <a:uLnTx/>
              <a:uFillTx/>
              <a:latin typeface="Tahoma"/>
              <a:ea typeface="宋体"/>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4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0" i="0" u="none" strike="noStrike" kern="1200" cap="none" spc="0" normalizeH="0" baseline="0" noProof="0" dirty="0">
                <a:ln>
                  <a:noFill/>
                </a:ln>
                <a:solidFill>
                  <a:srgbClr val="000000"/>
                </a:solidFill>
                <a:effectLst/>
                <a:uLnTx/>
                <a:uFillTx/>
                <a:latin typeface="Tahoma"/>
                <a:ea typeface="宋体"/>
              </a:rPr>
              <a:t>0-1</a:t>
            </a:r>
            <a:r>
              <a:rPr kumimoji="1" lang="zh-CN" altLang="en-US" sz="2800" b="0" i="0" u="none" strike="noStrike" kern="1200" cap="none" spc="0" normalizeH="0" baseline="0" noProof="0" dirty="0">
                <a:ln>
                  <a:noFill/>
                </a:ln>
                <a:solidFill>
                  <a:srgbClr val="000000"/>
                </a:solidFill>
                <a:effectLst/>
                <a:uLnTx/>
                <a:uFillTx/>
                <a:latin typeface="Tahoma"/>
                <a:ea typeface="宋体"/>
              </a:rPr>
              <a:t>背包问题 </a:t>
            </a:r>
            <a:endParaRPr kumimoji="1" lang="en-US" altLang="zh-CN" sz="2800" b="0" i="0" u="none" strike="noStrike" kern="1200" cap="none" spc="0" normalizeH="0" baseline="0" noProof="0" dirty="0">
              <a:ln>
                <a:noFill/>
              </a:ln>
              <a:solidFill>
                <a:srgbClr val="000000"/>
              </a:solidFill>
              <a:effectLst/>
              <a:uLnTx/>
              <a:uFillTx/>
              <a:latin typeface="Tahoma"/>
              <a:ea typeface="宋体"/>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1" lang="zh-CN" altLang="en-US" sz="2800" b="0" i="0" u="none" strike="noStrike" kern="1200" cap="none" spc="0" normalizeH="0" baseline="0" noProof="0" dirty="0">
                <a:ln>
                  <a:noFill/>
                </a:ln>
                <a:solidFill>
                  <a:srgbClr val="000000"/>
                </a:solidFill>
                <a:effectLst/>
                <a:uLnTx/>
                <a:uFillTx/>
                <a:latin typeface="Tahoma"/>
                <a:ea typeface="宋体"/>
              </a:rPr>
              <a:t>小数背包问题</a:t>
            </a:r>
            <a:endParaRPr kumimoji="1" lang="en-US" altLang="zh-CN" sz="2800" b="0" i="0" u="none" strike="noStrike" kern="1200" cap="none" spc="0" normalizeH="0" baseline="0" noProof="0" dirty="0">
              <a:ln>
                <a:noFill/>
              </a:ln>
              <a:solidFill>
                <a:srgbClr val="000000"/>
              </a:solidFill>
              <a:effectLst/>
              <a:uLnTx/>
              <a:uFillTx/>
              <a:latin typeface="Tahoma"/>
              <a:ea typeface="宋体"/>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1200150" marR="0" lvl="1"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两种背包问题都满足最优子结构性质</a:t>
            </a:r>
            <a:r>
              <a:rPr kumimoji="0" lang="en-US" altLang="zh-CN"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都可以用动态规划来求解</a:t>
            </a:r>
            <a:r>
              <a:rPr kumimoji="0" lang="en-US" altLang="zh-CN"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1200150" marR="0" lvl="1"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小数背包问题还具有贪心选择性质</a:t>
            </a:r>
            <a:r>
              <a:rPr kumimoji="0" lang="en-US" altLang="zh-CN"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 用贪心法求解 更简单、更快速</a:t>
            </a:r>
            <a:r>
              <a:rPr kumimoji="0" lang="en-US" altLang="zh-CN"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1200150" marR="0" lvl="1"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但</a:t>
            </a:r>
            <a:r>
              <a:rPr kumimoji="0" lang="en-US" altLang="zh-CN"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0-1</a:t>
            </a:r>
            <a:r>
              <a:rPr kumimoji="0" lang="zh-CN" altLang="en-US"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背包问题用贪心法求解不一定能得到最优解</a:t>
            </a:r>
            <a:r>
              <a:rPr kumimoji="0" lang="en-US" altLang="zh-CN" sz="32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25612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a:extLst>
              <a:ext uri="{FF2B5EF4-FFF2-40B4-BE49-F238E27FC236}">
                <a16:creationId xmlns:a16="http://schemas.microsoft.com/office/drawing/2014/main" id="{7E1C6945-6E07-1444-B0B1-D159EE7FDF8C}"/>
              </a:ext>
            </a:extLst>
          </p:cNvPr>
          <p:cNvSpPr>
            <a:spLocks noGrp="1"/>
          </p:cNvSpPr>
          <p:nvPr>
            <p:ph type="title"/>
          </p:nvPr>
        </p:nvSpPr>
        <p:spPr/>
        <p:txBody>
          <a:bodyPr/>
          <a:lstStyle/>
          <a:p>
            <a:pPr eaLnBrk="1" hangingPunct="1"/>
            <a:r>
              <a:rPr lang="zh-CN" altLang="en-US"/>
              <a:t>小数背包问题</a:t>
            </a:r>
          </a:p>
        </p:txBody>
      </p:sp>
      <p:sp>
        <p:nvSpPr>
          <p:cNvPr id="45058" name="幻灯片编号占位符 3">
            <a:extLst>
              <a:ext uri="{FF2B5EF4-FFF2-40B4-BE49-F238E27FC236}">
                <a16:creationId xmlns:a16="http://schemas.microsoft.com/office/drawing/2014/main" id="{4B55AB75-0C69-314D-A2DF-3C4C355D970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3067CD-D9DC-AF4B-8346-BDF0C84EAC8B}"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 name="Rectangle 3">
            <a:extLst>
              <a:ext uri="{FF2B5EF4-FFF2-40B4-BE49-F238E27FC236}">
                <a16:creationId xmlns:a16="http://schemas.microsoft.com/office/drawing/2014/main" id="{779D1621-21AA-414B-9AA1-6B4539A5C12A}"/>
              </a:ext>
            </a:extLst>
          </p:cNvPr>
          <p:cNvSpPr txBox="1">
            <a:spLocks noChangeArrowheads="1"/>
          </p:cNvSpPr>
          <p:nvPr/>
        </p:nvSpPr>
        <p:spPr bwMode="auto">
          <a:xfrm>
            <a:off x="533400" y="2103438"/>
            <a:ext cx="8229600"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有</a:t>
            </a:r>
            <a:r>
              <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5</a:t>
            </a: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个物品如下，背包最多能装</a:t>
            </a:r>
            <a:r>
              <a:rPr kumimoji="1" lang="en-US" altLang="zh-CN" sz="2000" b="0" i="0" u="none" strike="noStrike" kern="1200" cap="none" spc="0" normalizeH="0" baseline="0" noProof="0" dirty="0">
                <a:ln>
                  <a:noFill/>
                </a:ln>
                <a:solidFill>
                  <a:srgbClr val="00339B"/>
                </a:solidFill>
                <a:effectLst/>
                <a:uLnTx/>
                <a:uFillTx/>
                <a:latin typeface="Tahoma" panose="020B0604030504040204" pitchFamily="34" charset="0"/>
                <a:ea typeface="宋体" panose="02010600030101010101" pitchFamily="2" charset="-122"/>
              </a:rPr>
              <a:t>100</a:t>
            </a:r>
            <a:r>
              <a:rPr kumimoji="1" lang="en-US" altLang="en-US" sz="2000" b="0" i="0" u="none" strike="noStrike" kern="1200" cap="none" spc="0" normalizeH="0" baseline="0" noProof="0" dirty="0">
                <a:ln>
                  <a:noFill/>
                </a:ln>
                <a:solidFill>
                  <a:srgbClr val="00339B"/>
                </a:solidFill>
                <a:effectLst/>
                <a:uLnTx/>
                <a:uFillTx/>
                <a:latin typeface="Tahoma" panose="020B0604030504040204" pitchFamily="34" charset="0"/>
                <a:ea typeface="宋体" panose="02010600030101010101" pitchFamily="2" charset="-122"/>
              </a:rPr>
              <a:t>磅</a:t>
            </a:r>
            <a:r>
              <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endPar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endPar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endPar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endParaRPr kumimoji="1"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方法</a:t>
            </a:r>
            <a:r>
              <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1</a:t>
            </a: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：选择最轻的物体</a:t>
            </a:r>
            <a:endPar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Total Weight </a:t>
            </a:r>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10 + 20 + 30 + 40 = 100</a:t>
            </a: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Total Value </a:t>
            </a:r>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20 + 30 + 65 + 40 = 155</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方法</a:t>
            </a:r>
            <a:r>
              <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2</a:t>
            </a: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：选择最贵的物体</a:t>
            </a:r>
            <a:endPar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Total Weight </a:t>
            </a:r>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30 + 50 + 20 = 100</a:t>
            </a: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Total Value </a:t>
            </a:r>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65 + 60 + 20 = 145</a:t>
            </a:r>
          </a:p>
          <a:p>
            <a:pPr marL="342900" marR="0" lvl="0" indent="-342900" algn="l" defTabSz="914400" rtl="0" eaLnBrk="1" fontAlgn="base" latinLnBrk="0" hangingPunct="1">
              <a:lnSpc>
                <a:spcPct val="80000"/>
              </a:lnSpc>
              <a:spcBef>
                <a:spcPct val="20000"/>
              </a:spcBef>
              <a:spcAft>
                <a:spcPct val="0"/>
              </a:spcAft>
              <a:buClr>
                <a:srgbClr val="3333CC"/>
              </a:buClr>
              <a:buSzPct val="60000"/>
              <a:buFont typeface="Wingdings" pitchFamily="2" charset="2"/>
              <a:buChar char="n"/>
              <a:tabLst/>
              <a:defRPr/>
            </a:pP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方法</a:t>
            </a:r>
            <a:r>
              <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3</a:t>
            </a: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：选择</a:t>
            </a:r>
            <a:r>
              <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value/ weight</a:t>
            </a:r>
            <a:r>
              <a:rPr kumimoji="1" lang="zh-CN" altLang="en-US"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rPr>
              <a:t>比值最高的</a:t>
            </a:r>
            <a:endParaRPr kumimoji="1" lang="en-US" altLang="zh-CN" sz="2000" b="0" i="0" u="none" strike="noStrike" kern="1200" cap="none" spc="0" normalizeH="0" baseline="0" noProof="0" dirty="0">
              <a:ln>
                <a:noFill/>
              </a:ln>
              <a:solidFill>
                <a:srgbClr val="00339B"/>
              </a:solidFill>
              <a:effectLst/>
              <a:uLnTx/>
              <a:uFillTx/>
              <a:latin typeface="Arial" panose="020B0604020202020204" pitchFamily="34" charset="0"/>
              <a:ea typeface="宋体" panose="02010600030101010101" pitchFamily="2" charset="-122"/>
            </a:endParaRP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Total Weight </a:t>
            </a:r>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30 + 10 + 20 + 40 = 100</a:t>
            </a:r>
          </a:p>
          <a:p>
            <a:pPr marL="742950" marR="0" lvl="1" indent="-285750" algn="l" defTabSz="914400" rtl="0" eaLnBrk="1" fontAlgn="base" latinLnBrk="0" hangingPunct="1">
              <a:lnSpc>
                <a:spcPct val="80000"/>
              </a:lnSpc>
              <a:spcBef>
                <a:spcPct val="20000"/>
              </a:spcBef>
              <a:spcAft>
                <a:spcPct val="0"/>
              </a:spcAft>
              <a:buClr>
                <a:srgbClr val="FF0000"/>
              </a:buClr>
              <a:buSzPct val="55000"/>
              <a:buFont typeface="Wingdings" pitchFamily="2" charset="2"/>
              <a:buChar char="n"/>
              <a:tabLst/>
              <a:defRPr/>
            </a:pPr>
            <a:r>
              <a:rPr kumimoji="1"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Total Value </a:t>
            </a:r>
            <a:r>
              <a:rPr kumimoji="1" lang="en-US" altLang="zh-CN" sz="18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 65 + 20 + 30 + 48 = 163</a:t>
            </a:r>
          </a:p>
        </p:txBody>
      </p:sp>
      <p:pic>
        <p:nvPicPr>
          <p:cNvPr id="45060" name="Picture 4">
            <a:extLst>
              <a:ext uri="{FF2B5EF4-FFF2-40B4-BE49-F238E27FC236}">
                <a16:creationId xmlns:a16="http://schemas.microsoft.com/office/drawing/2014/main" id="{10233A55-2F15-4F4C-B00B-4F0CC54FE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432050"/>
            <a:ext cx="5616575"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697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0D9275AC-2679-3549-BB94-3CE76982F52E}"/>
              </a:ext>
            </a:extLst>
          </p:cNvPr>
          <p:cNvSpPr>
            <a:spLocks noGrp="1"/>
          </p:cNvSpPr>
          <p:nvPr>
            <p:ph type="title"/>
          </p:nvPr>
        </p:nvSpPr>
        <p:spPr/>
        <p:txBody>
          <a:bodyPr/>
          <a:lstStyle/>
          <a:p>
            <a:pPr eaLnBrk="1" hangingPunct="1"/>
            <a:r>
              <a:rPr lang="zh-CN" altLang="en-US"/>
              <a:t>小数背包问题</a:t>
            </a:r>
            <a:endParaRPr lang="en-US" altLang="en-US"/>
          </a:p>
        </p:txBody>
      </p:sp>
      <p:sp>
        <p:nvSpPr>
          <p:cNvPr id="46082" name="Content Placeholder 2">
            <a:extLst>
              <a:ext uri="{FF2B5EF4-FFF2-40B4-BE49-F238E27FC236}">
                <a16:creationId xmlns:a16="http://schemas.microsoft.com/office/drawing/2014/main" id="{E68C659F-C093-694D-B4C3-24DDA3125514}"/>
              </a:ext>
            </a:extLst>
          </p:cNvPr>
          <p:cNvSpPr>
            <a:spLocks noGrp="1"/>
          </p:cNvSpPr>
          <p:nvPr>
            <p:ph idx="1"/>
          </p:nvPr>
        </p:nvSpPr>
        <p:spPr>
          <a:xfrm>
            <a:off x="800551" y="2128838"/>
            <a:ext cx="7772400" cy="4114800"/>
          </a:xfrm>
        </p:spPr>
        <p:txBody>
          <a:bodyPr/>
          <a:lstStyle/>
          <a:p>
            <a:pPr eaLnBrk="1" hangingPunct="1"/>
            <a:r>
              <a:rPr lang="zh-CN" altLang="en-US" dirty="0"/>
              <a:t>计算每种物品的单位重量价值作为贪心选择的依据指标，选择单位重量价值最高的物品，将尽可能多的该物品装入背包，依此策略一直地进行下去，直到背包装满为止。</a:t>
            </a:r>
            <a:endParaRPr lang="en-US" altLang="en-US" dirty="0"/>
          </a:p>
        </p:txBody>
      </p:sp>
      <p:sp>
        <p:nvSpPr>
          <p:cNvPr id="46083" name="Slide Number Placeholder 3">
            <a:extLst>
              <a:ext uri="{FF2B5EF4-FFF2-40B4-BE49-F238E27FC236}">
                <a16:creationId xmlns:a16="http://schemas.microsoft.com/office/drawing/2014/main" id="{B4B47388-7AC7-3142-BEB5-1BE58557A73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496944-BB8A-7742-B51A-00D0383F64CB}"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7570195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id="{D7714B03-5A05-554B-AAF9-A85958DBDB99}"/>
              </a:ext>
            </a:extLst>
          </p:cNvPr>
          <p:cNvSpPr>
            <a:spLocks noGrp="1"/>
          </p:cNvSpPr>
          <p:nvPr>
            <p:ph type="title"/>
          </p:nvPr>
        </p:nvSpPr>
        <p:spPr/>
        <p:txBody>
          <a:bodyPr/>
          <a:lstStyle/>
          <a:p>
            <a:pPr eaLnBrk="1" hangingPunct="1"/>
            <a:r>
              <a:rPr lang="zh-CN" altLang="en-US"/>
              <a:t>小数背包问题</a:t>
            </a:r>
          </a:p>
        </p:txBody>
      </p:sp>
      <p:sp>
        <p:nvSpPr>
          <p:cNvPr id="47106" name="幻灯片编号占位符 3">
            <a:extLst>
              <a:ext uri="{FF2B5EF4-FFF2-40B4-BE49-F238E27FC236}">
                <a16:creationId xmlns:a16="http://schemas.microsoft.com/office/drawing/2014/main" id="{3295EBC2-9B41-1B42-B0E7-4C6EA00AC4C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F213FE3-CE1C-E04B-BDC6-259F155A34DE}"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nvGrpSpPr>
          <p:cNvPr id="47107" name="Group 40">
            <a:extLst>
              <a:ext uri="{FF2B5EF4-FFF2-40B4-BE49-F238E27FC236}">
                <a16:creationId xmlns:a16="http://schemas.microsoft.com/office/drawing/2014/main" id="{65CAB810-A9F0-534E-8132-49892D69F50E}"/>
              </a:ext>
            </a:extLst>
          </p:cNvPr>
          <p:cNvGrpSpPr>
            <a:grpSpLocks/>
          </p:cNvGrpSpPr>
          <p:nvPr/>
        </p:nvGrpSpPr>
        <p:grpSpPr bwMode="auto">
          <a:xfrm>
            <a:off x="430213" y="2266950"/>
            <a:ext cx="8208962" cy="3535363"/>
            <a:chOff x="295" y="709"/>
            <a:chExt cx="5171" cy="2227"/>
          </a:xfrm>
        </p:grpSpPr>
        <p:pic>
          <p:nvPicPr>
            <p:cNvPr id="47108" name="Picture 4">
              <a:extLst>
                <a:ext uri="{FF2B5EF4-FFF2-40B4-BE49-F238E27FC236}">
                  <a16:creationId xmlns:a16="http://schemas.microsoft.com/office/drawing/2014/main" id="{9C4418E0-A13A-0B48-8B6B-3F7642E26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 y="709"/>
              <a:ext cx="5171" cy="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25">
              <a:extLst>
                <a:ext uri="{FF2B5EF4-FFF2-40B4-BE49-F238E27FC236}">
                  <a16:creationId xmlns:a16="http://schemas.microsoft.com/office/drawing/2014/main" id="{B0BD537D-13AA-8B47-B211-E5F874639864}"/>
                </a:ext>
              </a:extLst>
            </p:cNvPr>
            <p:cNvSpPr>
              <a:spLocks noChangeArrowheads="1"/>
            </p:cNvSpPr>
            <p:nvPr/>
          </p:nvSpPr>
          <p:spPr bwMode="auto">
            <a:xfrm>
              <a:off x="1737" y="1017"/>
              <a:ext cx="753" cy="17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81000" indent="-381000">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81000" marR="0" lvl="0" indent="-381000" algn="ctr" defTabSz="914400" rtl="0" eaLnBrk="1" fontAlgn="base" latinLnBrk="0" hangingPunct="1">
                <a:lnSpc>
                  <a:spcPct val="100000"/>
                </a:lnSpc>
                <a:spcBef>
                  <a:spcPct val="20000"/>
                </a:spcBef>
                <a:spcAft>
                  <a:spcPct val="0"/>
                </a:spcAft>
                <a:buClr>
                  <a:srgbClr val="3333CC"/>
                </a:buClr>
                <a:buSzTx/>
                <a:buFontTx/>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 w,W, x, n</a:t>
              </a:r>
              <a:endParaRPr kumimoji="1" lang="en-US" altLang="zh-CN" sz="1800" b="1" i="1" u="none" strike="noStrike" kern="120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endParaRPr>
            </a:p>
          </p:txBody>
        </p:sp>
        <p:sp>
          <p:nvSpPr>
            <p:cNvPr id="47110" name="Line 26">
              <a:extLst>
                <a:ext uri="{FF2B5EF4-FFF2-40B4-BE49-F238E27FC236}">
                  <a16:creationId xmlns:a16="http://schemas.microsoft.com/office/drawing/2014/main" id="{CEA8AAA5-DAC6-A946-B835-AF8EEE6DDD07}"/>
                </a:ext>
              </a:extLst>
            </p:cNvPr>
            <p:cNvSpPr>
              <a:spLocks noChangeShapeType="1"/>
            </p:cNvSpPr>
            <p:nvPr/>
          </p:nvSpPr>
          <p:spPr bwMode="auto">
            <a:xfrm>
              <a:off x="1737" y="1017"/>
              <a:ext cx="75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111" name="Line 27">
              <a:extLst>
                <a:ext uri="{FF2B5EF4-FFF2-40B4-BE49-F238E27FC236}">
                  <a16:creationId xmlns:a16="http://schemas.microsoft.com/office/drawing/2014/main" id="{40CABA7F-1078-5F43-8539-00D198BA0027}"/>
                </a:ext>
              </a:extLst>
            </p:cNvPr>
            <p:cNvSpPr>
              <a:spLocks noChangeShapeType="1"/>
            </p:cNvSpPr>
            <p:nvPr/>
          </p:nvSpPr>
          <p:spPr bwMode="auto">
            <a:xfrm>
              <a:off x="1737" y="1190"/>
              <a:ext cx="75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112" name="Line 28">
              <a:extLst>
                <a:ext uri="{FF2B5EF4-FFF2-40B4-BE49-F238E27FC236}">
                  <a16:creationId xmlns:a16="http://schemas.microsoft.com/office/drawing/2014/main" id="{7DD6B7CA-83BD-EB49-B181-E1968BB2FC88}"/>
                </a:ext>
              </a:extLst>
            </p:cNvPr>
            <p:cNvSpPr>
              <a:spLocks noChangeShapeType="1"/>
            </p:cNvSpPr>
            <p:nvPr/>
          </p:nvSpPr>
          <p:spPr bwMode="auto">
            <a:xfrm>
              <a:off x="1737" y="1017"/>
              <a:ext cx="0" cy="17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7113" name="Line 29">
              <a:extLst>
                <a:ext uri="{FF2B5EF4-FFF2-40B4-BE49-F238E27FC236}">
                  <a16:creationId xmlns:a16="http://schemas.microsoft.com/office/drawing/2014/main" id="{921D2D1F-CD6A-4C44-BD20-BF97F3B5C4C8}"/>
                </a:ext>
              </a:extLst>
            </p:cNvPr>
            <p:cNvSpPr>
              <a:spLocks noChangeShapeType="1"/>
            </p:cNvSpPr>
            <p:nvPr/>
          </p:nvSpPr>
          <p:spPr bwMode="auto">
            <a:xfrm>
              <a:off x="2490" y="1017"/>
              <a:ext cx="0" cy="17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lIns="0" tIns="0" rIns="0" bIns="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CN" sz="1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 name="矩形 1"/>
          <p:cNvSpPr/>
          <p:nvPr/>
        </p:nvSpPr>
        <p:spPr>
          <a:xfrm>
            <a:off x="2273079" y="5964407"/>
            <a:ext cx="3676006" cy="507831"/>
          </a:xfrm>
          <a:prstGeom prst="rect">
            <a:avLst/>
          </a:prstGeom>
        </p:spPr>
        <p:txBody>
          <a:bodyPr wrap="none">
            <a:spAutoFit/>
          </a:bodyPr>
          <a:lstStyle/>
          <a:p>
            <a:pPr marL="533400" indent="-533400" eaLnBrk="1" hangingPunct="1">
              <a:lnSpc>
                <a:spcPct val="150000"/>
              </a:lnSpc>
            </a:pPr>
            <a:r>
              <a:rPr lang="zh-CN" altLang="en-US" dirty="0">
                <a:ea typeface="宋体" panose="02010600030101010101" pitchFamily="2" charset="-122"/>
                <a:sym typeface="Symbol" panose="05050102010706020507" pitchFamily="18" charset="2"/>
              </a:rPr>
              <a:t>运行时间</a:t>
            </a:r>
            <a:r>
              <a:rPr lang="en-US" altLang="zh-CN" dirty="0">
                <a:ea typeface="宋体" panose="02010600030101010101" pitchFamily="2" charset="-122"/>
                <a:sym typeface="Symbol" panose="05050102010706020507" pitchFamily="18" charset="2"/>
              </a:rPr>
              <a:t>: (</a:t>
            </a:r>
            <a:r>
              <a:rPr lang="en-US" altLang="zh-CN" i="1" dirty="0">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 </a:t>
            </a:r>
            <a:r>
              <a:rPr lang="zh-CN" altLang="en-US" dirty="0">
                <a:ea typeface="宋体" panose="02010600030101010101" pitchFamily="2" charset="-122"/>
                <a:sym typeface="Symbol" panose="05050102010706020507" pitchFamily="18" charset="2"/>
              </a:rPr>
              <a:t>如果排序：</a:t>
            </a:r>
            <a:r>
              <a:rPr lang="en-US" altLang="zh-CN" dirty="0">
                <a:ea typeface="宋体" panose="02010600030101010101" pitchFamily="2" charset="-122"/>
                <a:sym typeface="Symbol" panose="05050102010706020507" pitchFamily="18" charset="2"/>
              </a:rPr>
              <a:t>(</a:t>
            </a:r>
            <a:r>
              <a:rPr lang="en-US" altLang="zh-CN" i="1" dirty="0" err="1">
                <a:ea typeface="宋体" panose="02010600030101010101" pitchFamily="2" charset="-122"/>
                <a:sym typeface="Symbol" panose="05050102010706020507" pitchFamily="18" charset="2"/>
              </a:rPr>
              <a:t>n</a:t>
            </a:r>
            <a:r>
              <a:rPr lang="en-US" altLang="zh-CN" dirty="0" err="1">
                <a:ea typeface="宋体" panose="02010600030101010101" pitchFamily="2" charset="-122"/>
                <a:sym typeface="Symbol" panose="05050102010706020507" pitchFamily="18" charset="2"/>
              </a:rPr>
              <a:t>lg</a:t>
            </a:r>
            <a:r>
              <a:rPr lang="en-US" altLang="zh-CN" i="1" dirty="0" err="1">
                <a:ea typeface="宋体" panose="02010600030101010101" pitchFamily="2" charset="-122"/>
                <a:sym typeface="Symbol" panose="05050102010706020507" pitchFamily="18" charset="2"/>
              </a:rPr>
              <a:t>n</a:t>
            </a:r>
            <a:r>
              <a:rPr lang="en-US" altLang="zh-CN" dirty="0">
                <a:ea typeface="宋体" panose="02010600030101010101" pitchFamily="2" charset="-122"/>
                <a:sym typeface="Symbol" panose="05050102010706020507" pitchFamily="18" charset="2"/>
              </a:rPr>
              <a:t>) </a:t>
            </a:r>
          </a:p>
        </p:txBody>
      </p:sp>
    </p:spTree>
    <p:extLst>
      <p:ext uri="{BB962C8B-B14F-4D97-AF65-F5344CB8AC3E}">
        <p14:creationId xmlns:p14="http://schemas.microsoft.com/office/powerpoint/2010/main" val="534214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DF98F224-2E00-4741-A70F-65BE6067B416}"/>
              </a:ext>
            </a:extLst>
          </p:cNvPr>
          <p:cNvSpPr>
            <a:spLocks noGrp="1"/>
          </p:cNvSpPr>
          <p:nvPr>
            <p:ph type="title"/>
          </p:nvPr>
        </p:nvSpPr>
        <p:spPr/>
        <p:txBody>
          <a:bodyPr/>
          <a:lstStyle/>
          <a:p>
            <a:pPr eaLnBrk="1" hangingPunct="1"/>
            <a:r>
              <a:rPr lang="zh-CN" altLang="en-US"/>
              <a:t>小数背包问题</a:t>
            </a:r>
          </a:p>
        </p:txBody>
      </p:sp>
      <p:sp>
        <p:nvSpPr>
          <p:cNvPr id="48130" name="内容占位符 2">
            <a:extLst>
              <a:ext uri="{FF2B5EF4-FFF2-40B4-BE49-F238E27FC236}">
                <a16:creationId xmlns:a16="http://schemas.microsoft.com/office/drawing/2014/main" id="{12D3DE86-18A7-B84B-A3B4-653BADAD99BA}"/>
              </a:ext>
            </a:extLst>
          </p:cNvPr>
          <p:cNvSpPr>
            <a:spLocks noGrp="1"/>
          </p:cNvSpPr>
          <p:nvPr>
            <p:ph idx="1"/>
          </p:nvPr>
        </p:nvSpPr>
        <p:spPr>
          <a:xfrm>
            <a:off x="592138" y="2028825"/>
            <a:ext cx="7772400" cy="1062038"/>
          </a:xfrm>
        </p:spPr>
        <p:txBody>
          <a:bodyPr/>
          <a:lstStyle/>
          <a:p>
            <a:pPr eaLnBrk="1" hangingPunct="1"/>
            <a:r>
              <a:rPr lang="zh-CN" altLang="en-US" sz="2800"/>
              <a:t>贪心算法的正确性</a:t>
            </a:r>
            <a:endParaRPr lang="en-US" altLang="zh-CN" sz="2800"/>
          </a:p>
          <a:p>
            <a:pPr eaLnBrk="1" hangingPunct="1"/>
            <a:endParaRPr lang="zh-CN" altLang="en-US" sz="2800"/>
          </a:p>
        </p:txBody>
      </p:sp>
      <p:sp>
        <p:nvSpPr>
          <p:cNvPr id="48131" name="幻灯片编号占位符 3">
            <a:extLst>
              <a:ext uri="{FF2B5EF4-FFF2-40B4-BE49-F238E27FC236}">
                <a16:creationId xmlns:a16="http://schemas.microsoft.com/office/drawing/2014/main" id="{91C2F93D-C818-7545-A14F-44501D68C63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47A3A2-19B6-014B-BFEC-2CA06D6B0372}"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pic>
        <p:nvPicPr>
          <p:cNvPr id="48132" name="图片 8">
            <a:extLst>
              <a:ext uri="{FF2B5EF4-FFF2-40B4-BE49-F238E27FC236}">
                <a16:creationId xmlns:a16="http://schemas.microsoft.com/office/drawing/2014/main" id="{F8729726-5EF2-CF48-BECD-FE4346B768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740025"/>
            <a:ext cx="9144000"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30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22C7192E-CD46-4049-BB50-C8B1470DB3F3}"/>
              </a:ext>
            </a:extLst>
          </p:cNvPr>
          <p:cNvSpPr>
            <a:spLocks noGrp="1"/>
          </p:cNvSpPr>
          <p:nvPr>
            <p:ph type="title"/>
          </p:nvPr>
        </p:nvSpPr>
        <p:spPr/>
        <p:txBody>
          <a:bodyPr/>
          <a:lstStyle/>
          <a:p>
            <a:pPr eaLnBrk="1" hangingPunct="1"/>
            <a:r>
              <a:rPr lang="zh-CN" altLang="en-US"/>
              <a:t>小数背包问题</a:t>
            </a:r>
          </a:p>
        </p:txBody>
      </p:sp>
      <p:sp>
        <p:nvSpPr>
          <p:cNvPr id="49154" name="内容占位符 2">
            <a:extLst>
              <a:ext uri="{FF2B5EF4-FFF2-40B4-BE49-F238E27FC236}">
                <a16:creationId xmlns:a16="http://schemas.microsoft.com/office/drawing/2014/main" id="{32AC3FF4-B50F-3947-946B-C94F80CDEF7F}"/>
              </a:ext>
            </a:extLst>
          </p:cNvPr>
          <p:cNvSpPr>
            <a:spLocks noGrp="1"/>
          </p:cNvSpPr>
          <p:nvPr>
            <p:ph idx="1"/>
          </p:nvPr>
        </p:nvSpPr>
        <p:spPr>
          <a:xfrm>
            <a:off x="592138" y="2028825"/>
            <a:ext cx="7772400" cy="1062038"/>
          </a:xfrm>
        </p:spPr>
        <p:txBody>
          <a:bodyPr/>
          <a:lstStyle/>
          <a:p>
            <a:pPr eaLnBrk="1" hangingPunct="1">
              <a:lnSpc>
                <a:spcPct val="80000"/>
              </a:lnSpc>
            </a:pPr>
            <a:r>
              <a:rPr lang="zh-CN" altLang="en-US" sz="1800"/>
              <a:t>贪心算法的正确性</a:t>
            </a:r>
            <a:endParaRPr lang="en-US" altLang="zh-CN" sz="1800"/>
          </a:p>
          <a:p>
            <a:pPr eaLnBrk="1" hangingPunct="1">
              <a:lnSpc>
                <a:spcPct val="80000"/>
              </a:lnSpc>
            </a:pPr>
            <a:r>
              <a:rPr lang="zh-TW" altLang="en-US" sz="1800"/>
              <a:t>设</a:t>
            </a:r>
            <a:r>
              <a:rPr lang="en-US" altLang="zh-TW" sz="1800"/>
              <a:t>(x1, ... ,xn)</a:t>
            </a:r>
            <a:r>
              <a:rPr lang="zh-TW" altLang="en-US" sz="1800"/>
              <a:t>是贪心算法求得的解 </a:t>
            </a:r>
          </a:p>
          <a:p>
            <a:pPr lvl="1" eaLnBrk="1" hangingPunct="1">
              <a:lnSpc>
                <a:spcPct val="80000"/>
              </a:lnSpc>
            </a:pPr>
            <a:r>
              <a:rPr lang="en-US" altLang="zh-TW" sz="1500" i="1"/>
              <a:t>Case</a:t>
            </a:r>
            <a:r>
              <a:rPr lang="en-US" altLang="zh-TW" sz="1500"/>
              <a:t>1:</a:t>
            </a:r>
            <a:r>
              <a:rPr lang="zh-TW" altLang="en-US" sz="1500"/>
              <a:t>所有</a:t>
            </a:r>
            <a:r>
              <a:rPr lang="en-US" altLang="zh-TW" sz="1500" i="1"/>
              <a:t>xi </a:t>
            </a:r>
            <a:r>
              <a:rPr lang="zh-TW" altLang="en-US" sz="1500"/>
              <a:t></a:t>
            </a:r>
            <a:r>
              <a:rPr lang="en-US" altLang="zh-TW" sz="1500"/>
              <a:t>1</a:t>
            </a:r>
            <a:r>
              <a:rPr lang="zh-TW" altLang="en-US" sz="1500"/>
              <a:t>。显然该解就是最优解</a:t>
            </a:r>
            <a:br>
              <a:rPr lang="zh-TW" altLang="en-US" sz="1500"/>
            </a:br>
            <a:endParaRPr lang="zh-TW" altLang="en-US" sz="1500"/>
          </a:p>
          <a:p>
            <a:pPr eaLnBrk="1" hangingPunct="1">
              <a:lnSpc>
                <a:spcPct val="80000"/>
              </a:lnSpc>
            </a:pPr>
            <a:endParaRPr lang="zh-CN" altLang="en-US" sz="1800"/>
          </a:p>
        </p:txBody>
      </p:sp>
      <p:sp>
        <p:nvSpPr>
          <p:cNvPr id="49155" name="幻灯片编号占位符 3">
            <a:extLst>
              <a:ext uri="{FF2B5EF4-FFF2-40B4-BE49-F238E27FC236}">
                <a16:creationId xmlns:a16="http://schemas.microsoft.com/office/drawing/2014/main" id="{BF38FD79-893F-2A49-A886-A7FCF3BE56A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CFA68F-38B5-8E47-96B1-399D45E3AC38}"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pic>
        <p:nvPicPr>
          <p:cNvPr id="49156" name="图片 4">
            <a:extLst>
              <a:ext uri="{FF2B5EF4-FFF2-40B4-BE49-F238E27FC236}">
                <a16:creationId xmlns:a16="http://schemas.microsoft.com/office/drawing/2014/main" id="{792FAB0C-6FB6-2644-88EE-499BAF9892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7913" y="3000375"/>
            <a:ext cx="66167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6092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CB411C14-2B16-7E41-ABD2-34A9ACA0C896}"/>
              </a:ext>
            </a:extLst>
          </p:cNvPr>
          <p:cNvSpPr>
            <a:spLocks noGrp="1"/>
          </p:cNvSpPr>
          <p:nvPr>
            <p:ph type="title"/>
          </p:nvPr>
        </p:nvSpPr>
        <p:spPr/>
        <p:txBody>
          <a:bodyPr/>
          <a:lstStyle/>
          <a:p>
            <a:pPr eaLnBrk="1" hangingPunct="1"/>
            <a:r>
              <a:rPr lang="zh-CN" altLang="en-US"/>
              <a:t>小数背包问题</a:t>
            </a:r>
          </a:p>
        </p:txBody>
      </p:sp>
      <p:sp>
        <p:nvSpPr>
          <p:cNvPr id="4" name="幻灯片编号占位符 3">
            <a:extLst>
              <a:ext uri="{FF2B5EF4-FFF2-40B4-BE49-F238E27FC236}">
                <a16:creationId xmlns:a16="http://schemas.microsoft.com/office/drawing/2014/main" id="{A848E0CA-59EA-E842-903B-AA3DAFB1AB7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F96377-ABCD-3647-AD91-C783EFDFCDA9}"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pic>
        <p:nvPicPr>
          <p:cNvPr id="50179" name="图片 2">
            <a:extLst>
              <a:ext uri="{FF2B5EF4-FFF2-40B4-BE49-F238E27FC236}">
                <a16:creationId xmlns:a16="http://schemas.microsoft.com/office/drawing/2014/main" id="{F3B6EB10-F26A-824E-A716-DF4675F5C4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763" y="1971675"/>
            <a:ext cx="82073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622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31E2DA55-76A4-1F4F-9ADD-952FC768C2C8}"/>
              </a:ext>
            </a:extLst>
          </p:cNvPr>
          <p:cNvSpPr>
            <a:spLocks noGrp="1"/>
          </p:cNvSpPr>
          <p:nvPr>
            <p:ph type="title"/>
          </p:nvPr>
        </p:nvSpPr>
        <p:spPr/>
        <p:txBody>
          <a:bodyPr/>
          <a:lstStyle/>
          <a:p>
            <a:pPr eaLnBrk="1" hangingPunct="1"/>
            <a:r>
              <a:rPr lang="en-US" altLang="zh-CN" dirty="0"/>
              <a:t>0-1</a:t>
            </a:r>
            <a:r>
              <a:rPr lang="zh-CN" altLang="en-US" dirty="0"/>
              <a:t>背包问题</a:t>
            </a:r>
          </a:p>
        </p:txBody>
      </p:sp>
      <p:sp>
        <p:nvSpPr>
          <p:cNvPr id="51202" name="幻灯片编号占位符 3">
            <a:extLst>
              <a:ext uri="{FF2B5EF4-FFF2-40B4-BE49-F238E27FC236}">
                <a16:creationId xmlns:a16="http://schemas.microsoft.com/office/drawing/2014/main" id="{544E2F75-D750-1E4C-B23C-85A5306B4FBA}"/>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800A30-E0FA-7F49-9880-69927E7D485D}"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pic>
        <p:nvPicPr>
          <p:cNvPr id="51203" name="图片 4">
            <a:extLst>
              <a:ext uri="{FF2B5EF4-FFF2-40B4-BE49-F238E27FC236}">
                <a16:creationId xmlns:a16="http://schemas.microsoft.com/office/drawing/2014/main" id="{95F2FBCF-EB76-B545-AE04-7D40B3EC27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52638"/>
            <a:ext cx="914400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组 2">
            <a:extLst>
              <a:ext uri="{FF2B5EF4-FFF2-40B4-BE49-F238E27FC236}">
                <a16:creationId xmlns:a16="http://schemas.microsoft.com/office/drawing/2014/main" id="{ADCD2EC6-859D-BA4E-A6E5-57FD80E003BB}"/>
              </a:ext>
            </a:extLst>
          </p:cNvPr>
          <p:cNvGrpSpPr>
            <a:grpSpLocks/>
          </p:cNvGrpSpPr>
          <p:nvPr/>
        </p:nvGrpSpPr>
        <p:grpSpPr bwMode="auto">
          <a:xfrm>
            <a:off x="1257300" y="3951288"/>
            <a:ext cx="6111875" cy="2803525"/>
            <a:chOff x="762942" y="2838919"/>
            <a:chExt cx="7183437" cy="3556000"/>
          </a:xfrm>
        </p:grpSpPr>
        <p:pic>
          <p:nvPicPr>
            <p:cNvPr id="51205" name="Picture 4">
              <a:extLst>
                <a:ext uri="{FF2B5EF4-FFF2-40B4-BE49-F238E27FC236}">
                  <a16:creationId xmlns:a16="http://schemas.microsoft.com/office/drawing/2014/main" id="{C2886C1F-0CE2-BB4F-AD2B-272B8676D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42" y="2838919"/>
              <a:ext cx="3815618" cy="35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5">
              <a:extLst>
                <a:ext uri="{FF2B5EF4-FFF2-40B4-BE49-F238E27FC236}">
                  <a16:creationId xmlns:a16="http://schemas.microsoft.com/office/drawing/2014/main" id="{C9FF93DD-4E12-0F4A-8C43-04146FAB43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763" y="2939599"/>
              <a:ext cx="3078616" cy="345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721543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E68C659F-C093-694D-B4C3-24DDA3125514}"/>
              </a:ext>
            </a:extLst>
          </p:cNvPr>
          <p:cNvSpPr>
            <a:spLocks noGrp="1"/>
          </p:cNvSpPr>
          <p:nvPr>
            <p:ph idx="1"/>
          </p:nvPr>
        </p:nvSpPr>
        <p:spPr>
          <a:xfrm>
            <a:off x="800551" y="2128838"/>
            <a:ext cx="8143424" cy="4114800"/>
          </a:xfrm>
        </p:spPr>
        <p:txBody>
          <a:bodyPr/>
          <a:lstStyle/>
          <a:p>
            <a:pPr eaLnBrk="1" hangingPunct="1"/>
            <a:r>
              <a:rPr lang="zh-CN" altLang="en-US" sz="2800" dirty="0" smtClean="0"/>
              <a:t>对于</a:t>
            </a:r>
            <a:r>
              <a:rPr lang="en-US" altLang="zh-CN" sz="2800" dirty="0"/>
              <a:t>0-1</a:t>
            </a:r>
            <a:r>
              <a:rPr lang="zh-CN" altLang="en-US" sz="2800" dirty="0"/>
              <a:t>背包问题，贪心选择之所以不能得到最优解是因为在这种情况下，它无法保证最终能将背包装满，部分闲置的背包空间使每公斤背包空间的价值降低了。事实上，在考虑</a:t>
            </a:r>
            <a:r>
              <a:rPr lang="en-US" altLang="zh-CN" sz="2800" dirty="0"/>
              <a:t>0-1</a:t>
            </a:r>
            <a:r>
              <a:rPr lang="zh-CN" altLang="en-US" sz="2800" dirty="0"/>
              <a:t>背包问题时，应比较选择该物品和不选择该物品所导致的最终方案，然后再作出最好选择，由此就导出许多互相重叠的子问题</a:t>
            </a:r>
            <a:r>
              <a:rPr lang="en-US" altLang="zh-CN" sz="2800" dirty="0"/>
              <a:t>——</a:t>
            </a:r>
            <a:r>
              <a:rPr lang="zh-CN" altLang="en-US" sz="2800" dirty="0"/>
              <a:t>这正是该问题可用动态规划算法求解的另一重要特征，实际上也是如此，动态规划算法的确可以有效地解</a:t>
            </a:r>
            <a:r>
              <a:rPr lang="en-US" altLang="zh-CN" sz="2800" dirty="0"/>
              <a:t>0-1</a:t>
            </a:r>
            <a:r>
              <a:rPr lang="zh-CN" altLang="en-US" sz="2800" dirty="0"/>
              <a:t>背包问题</a:t>
            </a:r>
            <a:endParaRPr lang="en-US" altLang="en-US" sz="2800" dirty="0"/>
          </a:p>
        </p:txBody>
      </p:sp>
      <p:sp>
        <p:nvSpPr>
          <p:cNvPr id="46083" name="Slide Number Placeholder 3">
            <a:extLst>
              <a:ext uri="{FF2B5EF4-FFF2-40B4-BE49-F238E27FC236}">
                <a16:creationId xmlns:a16="http://schemas.microsoft.com/office/drawing/2014/main" id="{B4B47388-7AC7-3142-BEB5-1BE58557A73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496944-BB8A-7742-B51A-00D0383F64CB}"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 name="标题 1">
            <a:extLst>
              <a:ext uri="{FF2B5EF4-FFF2-40B4-BE49-F238E27FC236}">
                <a16:creationId xmlns:a16="http://schemas.microsoft.com/office/drawing/2014/main" id="{31E2DA55-76A4-1F4F-9ADD-952FC768C2C8}"/>
              </a:ext>
            </a:extLst>
          </p:cNvPr>
          <p:cNvSpPr>
            <a:spLocks noGrp="1"/>
          </p:cNvSpPr>
          <p:nvPr>
            <p:ph type="title"/>
          </p:nvPr>
        </p:nvSpPr>
        <p:spPr>
          <a:xfrm>
            <a:off x="1150938" y="214313"/>
            <a:ext cx="7793037" cy="1462087"/>
          </a:xfrm>
        </p:spPr>
        <p:txBody>
          <a:bodyPr/>
          <a:lstStyle/>
          <a:p>
            <a:pPr eaLnBrk="1" hangingPunct="1"/>
            <a:r>
              <a:rPr lang="en-US" altLang="zh-CN" dirty="0"/>
              <a:t>0-1</a:t>
            </a:r>
            <a:r>
              <a:rPr lang="zh-CN" altLang="en-US" dirty="0"/>
              <a:t>背包问题</a:t>
            </a:r>
          </a:p>
        </p:txBody>
      </p:sp>
    </p:spTree>
    <p:extLst>
      <p:ext uri="{BB962C8B-B14F-4D97-AF65-F5344CB8AC3E}">
        <p14:creationId xmlns:p14="http://schemas.microsoft.com/office/powerpoint/2010/main" val="3900230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1D527A00-7015-054D-9AB6-61F8C5B41BF0}"/>
              </a:ext>
            </a:extLst>
          </p:cNvPr>
          <p:cNvSpPr>
            <a:spLocks noGrp="1"/>
          </p:cNvSpPr>
          <p:nvPr>
            <p:ph type="title"/>
          </p:nvPr>
        </p:nvSpPr>
        <p:spPr/>
        <p:txBody>
          <a:bodyPr/>
          <a:lstStyle/>
          <a:p>
            <a:pPr eaLnBrk="1" hangingPunct="1"/>
            <a:r>
              <a:rPr lang="zh-CN" altLang="en-US"/>
              <a:t>举例</a:t>
            </a:r>
            <a:endParaRPr lang="en-US" altLang="en-US"/>
          </a:p>
        </p:txBody>
      </p:sp>
      <p:sp>
        <p:nvSpPr>
          <p:cNvPr id="40962" name="Content Placeholder 2">
            <a:extLst>
              <a:ext uri="{FF2B5EF4-FFF2-40B4-BE49-F238E27FC236}">
                <a16:creationId xmlns:a16="http://schemas.microsoft.com/office/drawing/2014/main" id="{E3D98B30-761E-F44C-8147-36BA991CD3A8}"/>
              </a:ext>
            </a:extLst>
          </p:cNvPr>
          <p:cNvSpPr>
            <a:spLocks noGrp="1"/>
          </p:cNvSpPr>
          <p:nvPr>
            <p:ph idx="1"/>
          </p:nvPr>
        </p:nvSpPr>
        <p:spPr/>
        <p:txBody>
          <a:bodyPr/>
          <a:lstStyle/>
          <a:p>
            <a:pPr eaLnBrk="1" hangingPunct="1"/>
            <a:r>
              <a:rPr lang="zh-CN" altLang="en-US" dirty="0"/>
              <a:t>贪心和动态规划对比：背包问题</a:t>
            </a:r>
            <a:endParaRPr lang="en-US" altLang="zh-CN" dirty="0"/>
          </a:p>
          <a:p>
            <a:pPr eaLnBrk="1" hangingPunct="1"/>
            <a:r>
              <a:rPr lang="zh-CN" altLang="en-US" dirty="0"/>
              <a:t>最短路径</a:t>
            </a:r>
            <a:endParaRPr lang="en-US" altLang="zh-CN" dirty="0"/>
          </a:p>
          <a:p>
            <a:pPr eaLnBrk="1" hangingPunct="1"/>
            <a:r>
              <a:rPr lang="zh-CN" altLang="en-US" dirty="0"/>
              <a:t>最小生成树</a:t>
            </a:r>
            <a:endParaRPr lang="en-US" altLang="zh-CN" dirty="0"/>
          </a:p>
          <a:p>
            <a:pPr eaLnBrk="1" hangingPunct="1"/>
            <a:r>
              <a:rPr lang="zh-CN" altLang="en-US" dirty="0">
                <a:solidFill>
                  <a:srgbClr val="00339B"/>
                </a:solidFill>
                <a:latin typeface="Arial" panose="020B0604020202020204" pitchFamily="34" charset="0"/>
              </a:rPr>
              <a:t>霍夫曼</a:t>
            </a:r>
            <a:r>
              <a:rPr lang="zh-CN" altLang="en-US" dirty="0"/>
              <a:t>编码</a:t>
            </a:r>
            <a:endParaRPr lang="en-US" altLang="zh-CN" dirty="0"/>
          </a:p>
          <a:p>
            <a:pPr eaLnBrk="1" hangingPunct="1"/>
            <a:endParaRPr lang="en-US" altLang="en-US" dirty="0"/>
          </a:p>
        </p:txBody>
      </p:sp>
      <p:sp>
        <p:nvSpPr>
          <p:cNvPr id="40963" name="Slide Number Placeholder 3">
            <a:extLst>
              <a:ext uri="{FF2B5EF4-FFF2-40B4-BE49-F238E27FC236}">
                <a16:creationId xmlns:a16="http://schemas.microsoft.com/office/drawing/2014/main" id="{02B9B114-B121-A34F-AFE2-60D74416D3B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ACB273-A475-A540-9AC0-2F21FBF75E10}" type="slidenum">
              <a:rPr kumimoji="0" lang="zh-CN" altLang="en-US" sz="14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400" b="0" i="0" u="none" strike="noStrike" kern="120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761101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pPr eaLnBrk="1" hangingPunct="1"/>
            <a:r>
              <a:rPr kumimoji="0" lang="zh-CN" altLang="en-US" b="1" dirty="0" smtClean="0"/>
              <a:t>最优二叉搜索树</a:t>
            </a:r>
            <a:endParaRPr lang="zh-CN" altLang="en-US" dirty="0" smtClean="0"/>
          </a:p>
        </p:txBody>
      </p:sp>
      <p:sp>
        <p:nvSpPr>
          <p:cNvPr id="93186" name="内容占位符 2"/>
          <p:cNvSpPr>
            <a:spLocks noGrp="1" noChangeArrowheads="1"/>
          </p:cNvSpPr>
          <p:nvPr>
            <p:ph idx="1"/>
          </p:nvPr>
        </p:nvSpPr>
        <p:spPr>
          <a:xfrm>
            <a:off x="646734" y="1850690"/>
            <a:ext cx="8497449" cy="1036834"/>
          </a:xfrm>
        </p:spPr>
        <p:txBody>
          <a:bodyPr/>
          <a:lstStyle/>
          <a:p>
            <a:pPr eaLnBrk="1" hangingPunct="1"/>
            <a:r>
              <a:rPr lang="zh-CN" altLang="en-US" sz="2800" dirty="0" smtClean="0"/>
              <a:t>建立递归方程</a:t>
            </a:r>
            <a:endParaRPr lang="en-US" altLang="zh-CN" sz="2800" dirty="0" smtClean="0"/>
          </a:p>
          <a:p>
            <a:pPr lvl="1" eaLnBrk="1" hangingPunct="1"/>
            <a:r>
              <a:rPr kumimoji="0" lang="zh-CN" altLang="en-US" dirty="0" smtClean="0">
                <a:latin typeface="Times New Roman"/>
                <a:ea typeface="宋体" panose="02010600030101010101" pitchFamily="2" charset="-122"/>
                <a:cs typeface="+mn-cs"/>
              </a:rPr>
              <a:t>当</a:t>
            </a:r>
            <a:r>
              <a:rPr kumimoji="0" lang="zh-CN" altLang="en-US" dirty="0">
                <a:latin typeface="Times New Roman"/>
                <a:ea typeface="宋体" panose="02010600030101010101" pitchFamily="2" charset="-122"/>
                <a:cs typeface="+mn-cs"/>
              </a:rPr>
              <a:t>最优的子树成为一个结点的子树</a:t>
            </a:r>
            <a:r>
              <a:rPr kumimoji="0" lang="zh-CN" altLang="en-US" dirty="0" smtClean="0">
                <a:latin typeface="Times New Roman"/>
                <a:ea typeface="宋体" panose="02010600030101010101" pitchFamily="2" charset="-122"/>
                <a:cs typeface="+mn-cs"/>
              </a:rPr>
              <a:t>时</a:t>
            </a:r>
            <a:r>
              <a:rPr kumimoji="0" lang="en-US" altLang="zh-CN" dirty="0" smtClean="0">
                <a:latin typeface="Times New Roman"/>
                <a:ea typeface="宋体" panose="02010600030101010101" pitchFamily="2" charset="-122"/>
                <a:cs typeface="+mn-cs"/>
              </a:rPr>
              <a:t>,</a:t>
            </a:r>
            <a:r>
              <a:rPr lang="zh-CN" altLang="en-US" dirty="0">
                <a:ea typeface="宋体" panose="02010600030101010101" pitchFamily="2" charset="-122"/>
              </a:rPr>
              <a:t>每个原来在最优子树中结点的深度加</a:t>
            </a:r>
            <a:r>
              <a:rPr lang="en-US" altLang="zh-CN" dirty="0" smtClean="0">
                <a:ea typeface="宋体" panose="02010600030101010101" pitchFamily="2" charset="-122"/>
              </a:rPr>
              <a:t>1</a:t>
            </a:r>
            <a:r>
              <a:rPr lang="zh-CN" altLang="en-US" dirty="0" smtClean="0">
                <a:ea typeface="宋体" panose="02010600030101010101" pitchFamily="2" charset="-122"/>
              </a:rPr>
              <a:t>，期望搜索</a:t>
            </a:r>
            <a:r>
              <a:rPr lang="zh-CN" altLang="en-US" dirty="0">
                <a:ea typeface="宋体" panose="02010600030101010101" pitchFamily="2" charset="-122"/>
              </a:rPr>
              <a:t>代价</a:t>
            </a:r>
            <a:r>
              <a:rPr lang="zh-CN" altLang="en-US" dirty="0" smtClean="0">
                <a:ea typeface="宋体" panose="02010600030101010101" pitchFamily="2" charset="-122"/>
              </a:rPr>
              <a:t>增加</a:t>
            </a:r>
            <a:endParaRPr lang="en-US" altLang="zh-CN" dirty="0">
              <a:ea typeface="宋体" panose="02010600030101010101" pitchFamily="2" charset="-122"/>
            </a:endParaRPr>
          </a:p>
          <a:p>
            <a:pPr marL="457200" lvl="1" indent="0" eaLnBrk="1" hangingPunct="1">
              <a:spcBef>
                <a:spcPts val="1800"/>
              </a:spcBef>
              <a:buClr>
                <a:srgbClr val="FF0000"/>
              </a:buClr>
              <a:buNone/>
            </a:pPr>
            <a:endParaRPr kumimoji="0" lang="en-US" altLang="zh-CN" dirty="0" smtClean="0">
              <a:latin typeface="Times New Roman"/>
              <a:ea typeface="宋体" panose="02010600030101010101" pitchFamily="2" charset="-122"/>
              <a:cs typeface="+mn-cs"/>
            </a:endParaRPr>
          </a:p>
          <a:p>
            <a:pPr lvl="1" eaLnBrk="1" hangingPunct="1">
              <a:buClr>
                <a:srgbClr val="FF0000"/>
              </a:buClr>
            </a:pPr>
            <a:r>
              <a:rPr kumimoji="0" lang="zh-CN" altLang="en-US" sz="2800" dirty="0" smtClean="0">
                <a:solidFill>
                  <a:srgbClr val="000000"/>
                </a:solidFill>
                <a:latin typeface="Times New Roman"/>
                <a:ea typeface="宋体" panose="02010600030101010101" pitchFamily="2" charset="-122"/>
              </a:rPr>
              <a:t>如果 </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r</a:t>
            </a:r>
            <a:r>
              <a:rPr kumimoji="0" lang="en-US" altLang="zh-CN" sz="2800" i="1" dirty="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是一棵由</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i</a:t>
            </a:r>
            <a:r>
              <a:rPr kumimoji="0" lang="en-US" altLang="zh-CN" sz="2800" i="1" dirty="0">
                <a:solidFill>
                  <a:srgbClr val="000000"/>
                </a:solidFill>
                <a:latin typeface="Times New Roman"/>
                <a:ea typeface="宋体" panose="02010600030101010101" pitchFamily="2" charset="-122"/>
              </a:rPr>
              <a:t>,..,</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j</a:t>
            </a:r>
            <a:r>
              <a:rPr kumimoji="0" lang="zh-CN" altLang="en-US" sz="2800" dirty="0">
                <a:solidFill>
                  <a:srgbClr val="000000"/>
                </a:solidFill>
                <a:latin typeface="Times New Roman"/>
                <a:ea typeface="宋体" panose="02010600030101010101" pitchFamily="2" charset="-122"/>
              </a:rPr>
              <a:t> 组成的最优</a:t>
            </a:r>
            <a:r>
              <a:rPr kumimoji="0" lang="en-US" altLang="zh-CN" sz="2800" dirty="0">
                <a:solidFill>
                  <a:srgbClr val="000000"/>
                </a:solidFill>
                <a:latin typeface="Times New Roman"/>
                <a:ea typeface="宋体" panose="02010600030101010101" pitchFamily="2" charset="-122"/>
              </a:rPr>
              <a:t>BST</a:t>
            </a:r>
            <a:r>
              <a:rPr kumimoji="0" lang="zh-CN" altLang="en-US" sz="2800" dirty="0">
                <a:solidFill>
                  <a:srgbClr val="000000"/>
                </a:solidFill>
                <a:latin typeface="Times New Roman"/>
                <a:ea typeface="宋体" panose="02010600030101010101" pitchFamily="2" charset="-122"/>
              </a:rPr>
              <a:t>的根 </a:t>
            </a:r>
            <a:r>
              <a:rPr kumimoji="0" lang="en-US" altLang="zh-CN" sz="2800" dirty="0" smtClean="0">
                <a:solidFill>
                  <a:srgbClr val="000000"/>
                </a:solidFill>
                <a:latin typeface="Times New Roman"/>
                <a:ea typeface="宋体" panose="02010600030101010101" pitchFamily="2" charset="-122"/>
              </a:rPr>
              <a:t>:</a:t>
            </a:r>
          </a:p>
          <a:p>
            <a:pPr marL="457200" lvl="1" indent="0" eaLnBrk="1" hangingPunct="1">
              <a:buClr>
                <a:srgbClr val="FF0000"/>
              </a:buClr>
              <a:buNone/>
            </a:pPr>
            <a:endParaRPr kumimoji="0" lang="en-US" altLang="zh-CN" dirty="0" smtClean="0">
              <a:solidFill>
                <a:srgbClr val="000000"/>
              </a:solidFill>
              <a:latin typeface="Times New Roman"/>
              <a:ea typeface="宋体" panose="02010600030101010101" pitchFamily="2" charset="-122"/>
            </a:endParaRPr>
          </a:p>
          <a:p>
            <a:pPr marL="457200" lvl="1" indent="0" eaLnBrk="1" hangingPunct="1">
              <a:buClr>
                <a:srgbClr val="FF0000"/>
              </a:buClr>
              <a:buNone/>
            </a:pPr>
            <a:endParaRPr kumimoji="0" lang="en-US" altLang="zh-CN" dirty="0">
              <a:solidFill>
                <a:srgbClr val="000000"/>
              </a:solidFill>
              <a:latin typeface="Times New Roman"/>
              <a:ea typeface="宋体" panose="02010600030101010101" pitchFamily="2" charset="-122"/>
            </a:endParaRPr>
          </a:p>
          <a:p>
            <a:pPr lvl="1" eaLnBrk="1" hangingPunct="1">
              <a:buClr>
                <a:srgbClr val="FF0000"/>
              </a:buClr>
            </a:pPr>
            <a:r>
              <a:rPr kumimoji="0" lang="zh-CN" altLang="en-US" sz="2800" dirty="0" smtClean="0">
                <a:solidFill>
                  <a:srgbClr val="000000"/>
                </a:solidFill>
                <a:latin typeface="Times New Roman"/>
                <a:ea typeface="宋体" panose="02010600030101010101" pitchFamily="2" charset="-122"/>
              </a:rPr>
              <a:t>但是</a:t>
            </a:r>
            <a:r>
              <a:rPr kumimoji="0" lang="zh-CN" altLang="en-US" sz="2800" dirty="0">
                <a:solidFill>
                  <a:srgbClr val="000000"/>
                </a:solidFill>
                <a:latin typeface="Times New Roman"/>
                <a:ea typeface="宋体" panose="02010600030101010101" pitchFamily="2" charset="-122"/>
              </a:rPr>
              <a:t>，我们还不知道 </a:t>
            </a:r>
            <a:r>
              <a:rPr kumimoji="0" lang="en-US" altLang="zh-CN" sz="2800" i="1" dirty="0">
                <a:solidFill>
                  <a:srgbClr val="000000"/>
                </a:solidFill>
                <a:latin typeface="Times New Roman"/>
                <a:ea typeface="宋体" panose="02010600030101010101" pitchFamily="2" charset="-122"/>
              </a:rPr>
              <a:t>k</a:t>
            </a:r>
            <a:r>
              <a:rPr kumimoji="0" lang="en-US" altLang="zh-CN" sz="2800" i="1" baseline="-25000" dirty="0">
                <a:solidFill>
                  <a:srgbClr val="000000"/>
                </a:solidFill>
                <a:latin typeface="Times New Roman"/>
                <a:ea typeface="宋体" panose="02010600030101010101" pitchFamily="2" charset="-122"/>
              </a:rPr>
              <a:t>r</a:t>
            </a:r>
            <a:r>
              <a:rPr kumimoji="0" lang="en-US" altLang="zh-CN" sz="2800" dirty="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因此</a:t>
            </a:r>
            <a:r>
              <a:rPr kumimoji="0" lang="en-US" altLang="zh-CN" sz="2800" dirty="0" smtClean="0">
                <a:solidFill>
                  <a:srgbClr val="000000"/>
                </a:solidFill>
                <a:latin typeface="Times New Roman"/>
                <a:ea typeface="宋体" panose="02010600030101010101" pitchFamily="2" charset="-122"/>
              </a:rPr>
              <a:t>,</a:t>
            </a:r>
            <a:endParaRPr kumimoji="0" lang="en-US" altLang="zh-CN" dirty="0">
              <a:solidFill>
                <a:srgbClr val="CC3300"/>
              </a:solidFill>
              <a:latin typeface="Times New Roman"/>
              <a:ea typeface="宋体" panose="02010600030101010101" pitchFamily="2" charset="-122"/>
            </a:endParaRPr>
          </a:p>
        </p:txBody>
      </p:sp>
      <p:sp>
        <p:nvSpPr>
          <p:cNvPr id="9318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52A27-75BB-48CC-B98F-525A76EDA74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4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endParaRPr>
          </a:p>
        </p:txBody>
      </p:sp>
      <p:graphicFrame>
        <p:nvGraphicFramePr>
          <p:cNvPr id="5" name="Object 6"/>
          <p:cNvGraphicFramePr>
            <a:graphicFrameLocks noChangeAspect="1"/>
          </p:cNvGraphicFramePr>
          <p:nvPr>
            <p:extLst>
              <p:ext uri="{D42A27DB-BD31-4B8C-83A1-F6EECF244321}">
                <p14:modId xmlns:p14="http://schemas.microsoft.com/office/powerpoint/2010/main" val="1824300532"/>
              </p:ext>
            </p:extLst>
          </p:nvPr>
        </p:nvGraphicFramePr>
        <p:xfrm>
          <a:off x="3346233" y="3181747"/>
          <a:ext cx="2660910" cy="862829"/>
        </p:xfrm>
        <a:graphic>
          <a:graphicData uri="http://schemas.openxmlformats.org/presentationml/2006/ole">
            <mc:AlternateContent xmlns:mc="http://schemas.openxmlformats.org/markup-compatibility/2006">
              <mc:Choice xmlns:v="urn:schemas-microsoft-com:vml" Requires="v">
                <p:oleObj spid="_x0000_s307372" name="公式" r:id="rId3" imgW="1371600" imgH="444500" progId="Equation.3">
                  <p:embed/>
                </p:oleObj>
              </mc:Choice>
              <mc:Fallback>
                <p:oleObj name="公式" r:id="rId3" imgW="1371600" imgH="444500" progId="Equation.3">
                  <p:embed/>
                  <p:pic>
                    <p:nvPicPr>
                      <p:cNvPr id="98311"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233" y="3181747"/>
                        <a:ext cx="2660910" cy="862829"/>
                      </a:xfrm>
                      <a:prstGeom prst="rect">
                        <a:avLst/>
                      </a:prstGeom>
                      <a:noFill/>
                      <a:ln>
                        <a:noFill/>
                      </a:ln>
                      <a:effectLs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63025657"/>
              </p:ext>
            </p:extLst>
          </p:nvPr>
        </p:nvGraphicFramePr>
        <p:xfrm>
          <a:off x="1687096" y="5868525"/>
          <a:ext cx="6122779" cy="989475"/>
        </p:xfrm>
        <a:graphic>
          <a:graphicData uri="http://schemas.openxmlformats.org/presentationml/2006/ole">
            <mc:AlternateContent xmlns:mc="http://schemas.openxmlformats.org/markup-compatibility/2006">
              <mc:Choice xmlns:v="urn:schemas-microsoft-com:vml" Requires="v">
                <p:oleObj spid="_x0000_s307373" name="公式" r:id="rId5" imgW="3302000" imgH="533400" progId="Equation.3">
                  <p:embed/>
                </p:oleObj>
              </mc:Choice>
              <mc:Fallback>
                <p:oleObj name="公式" r:id="rId5" imgW="3302000" imgH="533400" progId="Equation.3">
                  <p:embed/>
                  <p:pic>
                    <p:nvPicPr>
                      <p:cNvPr id="98310" name="Object 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096" y="5868525"/>
                        <a:ext cx="6122779" cy="989475"/>
                      </a:xfrm>
                      <a:prstGeom prst="rect">
                        <a:avLst/>
                      </a:prstGeom>
                      <a:noFill/>
                      <a:ln>
                        <a:noFill/>
                      </a:ln>
                      <a:effectLst/>
                      <a:extLst/>
                    </p:spPr>
                  </p:pic>
                </p:oleObj>
              </mc:Fallback>
            </mc:AlternateContent>
          </a:graphicData>
        </a:graphic>
      </p:graphicFrame>
      <p:sp>
        <p:nvSpPr>
          <p:cNvPr id="3" name="矩形 2"/>
          <p:cNvSpPr/>
          <p:nvPr/>
        </p:nvSpPr>
        <p:spPr>
          <a:xfrm>
            <a:off x="846944" y="4566468"/>
            <a:ext cx="8097031" cy="837152"/>
          </a:xfrm>
          <a:prstGeom prst="rect">
            <a:avLst/>
          </a:prstGeom>
        </p:spPr>
        <p:txBody>
          <a:bodyPr wrap="square">
            <a:spAutoFit/>
          </a:bodyPr>
          <a:lstStyle/>
          <a:p>
            <a:pPr marR="0" lvl="1" defTabSz="914400" eaLnBrk="1" fontAlgn="auto" latinLnBrk="0" hangingPunct="1">
              <a:lnSpc>
                <a:spcPct val="100000"/>
              </a:lnSpc>
              <a:spcBef>
                <a:spcPct val="20000"/>
              </a:spcBef>
              <a:spcAft>
                <a:spcPts val="0"/>
              </a:spcAft>
              <a:buClr>
                <a:srgbClr val="BF00FF"/>
              </a:buClr>
              <a:buSzPct val="55000"/>
              <a:tabLst/>
              <a:defRPr/>
            </a:pP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e</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err="1" smtClean="0">
                <a:ln>
                  <a:noFill/>
                </a:ln>
                <a:solidFill>
                  <a:srgbClr val="CC3300"/>
                </a:solidFill>
                <a:effectLst/>
                <a:uLnTx/>
                <a:uFillTx/>
                <a:latin typeface="Times New Roman"/>
                <a:ea typeface="宋体" panose="02010600030101010101" pitchFamily="2" charset="-122"/>
              </a:rPr>
              <a:t>i</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j </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 </a:t>
            </a:r>
            <a:r>
              <a:rPr kumimoji="0" lang="en-US" altLang="zh-CN" sz="2200" b="0" i="1" u="none" strike="noStrike" kern="0" cap="none" spc="0" normalizeH="0" baseline="0" noProof="0" dirty="0" err="1" smtClean="0">
                <a:ln>
                  <a:noFill/>
                </a:ln>
                <a:solidFill>
                  <a:srgbClr val="CC3300"/>
                </a:solidFill>
                <a:effectLst/>
                <a:uLnTx/>
                <a:uFillTx/>
                <a:latin typeface="Times New Roman"/>
                <a:ea typeface="宋体" panose="02010600030101010101" pitchFamily="2" charset="-122"/>
              </a:rPr>
              <a:t>p</a:t>
            </a:r>
            <a:r>
              <a:rPr kumimoji="0" lang="en-US" altLang="zh-CN" sz="2200" b="0" i="1" u="none" strike="noStrike" kern="0" cap="none" spc="0" normalizeH="0" baseline="-25000" noProof="0" dirty="0" err="1" smtClean="0">
                <a:ln>
                  <a:noFill/>
                </a:ln>
                <a:solidFill>
                  <a:srgbClr val="CC3300"/>
                </a:solidFill>
                <a:effectLst/>
                <a:uLnTx/>
                <a:uFillTx/>
                <a:latin typeface="Times New Roman"/>
                <a:ea typeface="宋体" panose="02010600030101010101" pitchFamily="2" charset="-122"/>
              </a:rPr>
              <a:t>r</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e</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err="1" smtClean="0">
                <a:ln>
                  <a:noFill/>
                </a:ln>
                <a:solidFill>
                  <a:srgbClr val="CC3300"/>
                </a:solidFill>
                <a:effectLst/>
                <a:uLnTx/>
                <a:uFillTx/>
                <a:latin typeface="Times New Roman"/>
                <a:ea typeface="宋体" panose="02010600030101010101" pitchFamily="2" charset="-122"/>
              </a:rPr>
              <a:t>i</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r</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sym typeface="Symbol" panose="05050102010706020507" pitchFamily="18" charset="2"/>
              </a:rPr>
              <a:t></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1] + </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w</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err="1" smtClean="0">
                <a:ln>
                  <a:noFill/>
                </a:ln>
                <a:solidFill>
                  <a:srgbClr val="CC3300"/>
                </a:solidFill>
                <a:effectLst/>
                <a:uLnTx/>
                <a:uFillTx/>
                <a:latin typeface="Times New Roman"/>
                <a:ea typeface="宋体" panose="02010600030101010101" pitchFamily="2" charset="-122"/>
              </a:rPr>
              <a:t>i</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r</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sym typeface="Symbol" panose="05050102010706020507" pitchFamily="18" charset="2"/>
              </a:rPr>
              <a:t></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1))+(</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e</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r</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+1</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j</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 </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w</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r</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+1</a:t>
            </a:r>
            <a:r>
              <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j</a:t>
            </a: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a:t>
            </a:r>
            <a:endParaRPr kumimoji="0" lang="en-US" altLang="zh-CN" sz="2200" b="0" i="1" u="none" strike="noStrike" kern="0" cap="none" spc="0" normalizeH="0" baseline="0" noProof="0" dirty="0" smtClean="0">
              <a:ln>
                <a:noFill/>
              </a:ln>
              <a:solidFill>
                <a:srgbClr val="CC3300"/>
              </a:solidFill>
              <a:effectLst/>
              <a:uLnTx/>
              <a:uFillTx/>
              <a:latin typeface="Times New Roman"/>
              <a:ea typeface="宋体" panose="02010600030101010101" pitchFamily="2" charset="-122"/>
            </a:endParaRPr>
          </a:p>
          <a:p>
            <a:pPr marL="742950" marR="0" lvl="1" indent="-285750" defTabSz="914400" eaLnBrk="1" fontAlgn="auto" latinLnBrk="0" hangingPunct="1">
              <a:lnSpc>
                <a:spcPct val="100000"/>
              </a:lnSpc>
              <a:spcBef>
                <a:spcPct val="20000"/>
              </a:spcBef>
              <a:spcAft>
                <a:spcPts val="0"/>
              </a:spcAft>
              <a:buClr>
                <a:srgbClr val="BF00FF"/>
              </a:buClr>
              <a:buSzPct val="55000"/>
              <a:buFontTx/>
              <a:buNone/>
              <a:tabLst/>
              <a:defRPr/>
            </a:pPr>
            <a:r>
              <a:rPr kumimoji="0" lang="en-US" altLang="zh-CN" sz="2200" b="0" i="0" u="none" strike="noStrike" kern="0" cap="none" spc="0" normalizeH="0" baseline="0" noProof="0" dirty="0" smtClean="0">
                <a:ln>
                  <a:noFill/>
                </a:ln>
                <a:solidFill>
                  <a:srgbClr val="CC3300"/>
                </a:solidFill>
                <a:effectLst/>
                <a:uLnTx/>
                <a:uFillTx/>
                <a:latin typeface="Times New Roman"/>
                <a:ea typeface="宋体" panose="02010600030101010101" pitchFamily="2" charset="-122"/>
              </a:rPr>
              <a:t>         </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 </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e</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rPr>
              <a:t>i</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 r</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sym typeface="Symbol" panose="05050102010706020507" pitchFamily="18" charset="2"/>
              </a:rPr>
              <a:t></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1] + </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e</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r</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+1</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 j</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 + </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w</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a:t>
            </a:r>
            <a:r>
              <a:rPr kumimoji="0" lang="en-US" altLang="zh-CN" sz="2200" b="0" i="1" u="none" strike="noStrike" kern="0" cap="none" spc="0" normalizeH="0" baseline="0" noProof="0" dirty="0" err="1" smtClean="0">
                <a:ln>
                  <a:noFill/>
                </a:ln>
                <a:solidFill>
                  <a:srgbClr val="000000"/>
                </a:solidFill>
                <a:effectLst/>
                <a:uLnTx/>
                <a:uFillTx/>
                <a:latin typeface="Times New Roman"/>
                <a:ea typeface="宋体" panose="02010600030101010101" pitchFamily="2" charset="-122"/>
              </a:rPr>
              <a:t>i</a:t>
            </a:r>
            <a:r>
              <a:rPr kumimoji="0" lang="en-US" altLang="zh-CN" sz="2200" b="0" i="1"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 j</a:t>
            </a:r>
            <a:r>
              <a:rPr kumimoji="0" lang="en-US" altLang="zh-CN" sz="2200" b="0" i="0" u="none" strike="noStrike" kern="0" cap="none" spc="0" normalizeH="0" baseline="0" noProof="0" dirty="0" smtClean="0">
                <a:ln>
                  <a:noFill/>
                </a:ln>
                <a:solidFill>
                  <a:srgbClr val="000000"/>
                </a:solidFill>
                <a:effectLst/>
                <a:uLnTx/>
                <a:uFillTx/>
                <a:latin typeface="Times New Roman"/>
                <a:ea typeface="宋体" panose="02010600030101010101" pitchFamily="2" charset="-122"/>
              </a:rPr>
              <a:t>).</a:t>
            </a:r>
            <a:endParaRPr kumimoji="0" lang="zh-CN" altLang="en-US" sz="2200" b="0" i="0" u="none" strike="noStrike" kern="0" cap="none" spc="0" normalizeH="0" baseline="0" noProof="0" dirty="0" smtClean="0">
              <a:ln>
                <a:noFill/>
              </a:ln>
              <a:solidFill>
                <a:sysClr val="windowText" lastClr="000000"/>
              </a:solidFill>
              <a:effectLst/>
              <a:uLnTx/>
              <a:uFillTx/>
            </a:endParaRPr>
          </a:p>
        </p:txBody>
      </p:sp>
      <p:sp>
        <p:nvSpPr>
          <p:cNvPr id="9" name="Rectangle 4"/>
          <p:cNvSpPr>
            <a:spLocks noChangeArrowheads="1"/>
          </p:cNvSpPr>
          <p:nvPr/>
        </p:nvSpPr>
        <p:spPr bwMode="auto">
          <a:xfrm>
            <a:off x="5463916" y="5034288"/>
            <a:ext cx="37625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(because</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w</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6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j</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w</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i,r</a:t>
            </a:r>
            <a:r>
              <a:rPr kumimoji="0" lang="en-US" altLang="zh-CN" sz="1800" b="0" i="1" u="none" strike="noStrike" kern="1200" cap="none" spc="0" normalizeH="0" baseline="0" noProof="0" dirty="0" smtClean="0">
                <a:ln>
                  <a:noFill/>
                </a:ln>
                <a:solidFill>
                  <a:srgbClr val="01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600" b="0"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1600" b="0"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w</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r </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+ 1</a:t>
            </a:r>
            <a:r>
              <a:rPr kumimoji="0" lang="en-US" altLang="zh-CN" sz="1600" b="0"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j</a:t>
            </a:r>
            <a:r>
              <a:rPr kumimoji="0"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Tree>
    <p:extLst>
      <p:ext uri="{BB962C8B-B14F-4D97-AF65-F5344CB8AC3E}">
        <p14:creationId xmlns:p14="http://schemas.microsoft.com/office/powerpoint/2010/main" val="3924148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noChangeArrowheads="1"/>
          </p:cNvSpPr>
          <p:nvPr>
            <p:ph type="title"/>
          </p:nvPr>
        </p:nvSpPr>
        <p:spPr/>
        <p:txBody>
          <a:bodyPr/>
          <a:lstStyle/>
          <a:p>
            <a:pPr eaLnBrk="1" hangingPunct="1"/>
            <a:r>
              <a:rPr kumimoji="0" lang="zh-CN" altLang="en-US" b="1" dirty="0" smtClean="0"/>
              <a:t>最优二叉搜索树</a:t>
            </a:r>
            <a:endParaRPr lang="zh-CN" altLang="en-US" dirty="0" smtClean="0"/>
          </a:p>
        </p:txBody>
      </p:sp>
      <p:sp>
        <p:nvSpPr>
          <p:cNvPr id="93186" name="内容占位符 2"/>
          <p:cNvSpPr>
            <a:spLocks noGrp="1" noChangeArrowheads="1"/>
          </p:cNvSpPr>
          <p:nvPr>
            <p:ph idx="1"/>
          </p:nvPr>
        </p:nvSpPr>
        <p:spPr>
          <a:xfrm>
            <a:off x="646551" y="2065721"/>
            <a:ext cx="8497449" cy="1036834"/>
          </a:xfrm>
        </p:spPr>
        <p:txBody>
          <a:bodyPr/>
          <a:lstStyle/>
          <a:p>
            <a:pPr eaLnBrk="1" hangingPunct="1"/>
            <a:r>
              <a:rPr lang="zh-CN" altLang="en-US" sz="2800" dirty="0"/>
              <a:t>自底向上计算</a:t>
            </a:r>
            <a:r>
              <a:rPr lang="zh-CN" altLang="en-US" sz="2800" dirty="0" smtClean="0"/>
              <a:t>最优值</a:t>
            </a:r>
            <a:r>
              <a:rPr lang="zh-CN" altLang="en-US" sz="2800" dirty="0"/>
              <a:t>，</a:t>
            </a:r>
            <a:r>
              <a:rPr lang="zh-CN" altLang="en-US" sz="2800" dirty="0" smtClean="0"/>
              <a:t>构造</a:t>
            </a:r>
            <a:r>
              <a:rPr lang="zh-CN" altLang="en-US" sz="2800" dirty="0" smtClean="0"/>
              <a:t>最优解</a:t>
            </a:r>
            <a:endParaRPr lang="en-US" altLang="zh-CN" sz="2800" dirty="0"/>
          </a:p>
          <a:p>
            <a:pPr eaLnBrk="1" hangingPunct="1"/>
            <a:r>
              <a:rPr kumimoji="0" lang="zh-CN" altLang="en-US" sz="2800" dirty="0" smtClean="0">
                <a:solidFill>
                  <a:srgbClr val="000000"/>
                </a:solidFill>
                <a:latin typeface="Times New Roman"/>
                <a:ea typeface="宋体" panose="02010600030101010101" pitchFamily="2" charset="-122"/>
              </a:rPr>
              <a:t>对于</a:t>
            </a:r>
            <a:r>
              <a:rPr kumimoji="0" lang="zh-CN" altLang="en-US" sz="2800" dirty="0">
                <a:solidFill>
                  <a:srgbClr val="000000"/>
                </a:solidFill>
                <a:latin typeface="Times New Roman"/>
                <a:ea typeface="宋体" panose="02010600030101010101" pitchFamily="2" charset="-122"/>
              </a:rPr>
              <a:t>每个子问题 </a:t>
            </a:r>
            <a:r>
              <a:rPr kumimoji="0" lang="en-US" altLang="zh-CN" sz="2800" dirty="0">
                <a:solidFill>
                  <a:srgbClr val="000000"/>
                </a:solidFill>
                <a:latin typeface="Times New Roman"/>
                <a:ea typeface="宋体" panose="02010600030101010101" pitchFamily="2" charset="-122"/>
              </a:rPr>
              <a:t>(</a:t>
            </a:r>
            <a:r>
              <a:rPr kumimoji="0" lang="en-US" altLang="zh-CN" sz="2800" i="1" dirty="0" err="1">
                <a:solidFill>
                  <a:srgbClr val="000000"/>
                </a:solidFill>
                <a:latin typeface="Times New Roman"/>
                <a:ea typeface="宋体" panose="02010600030101010101" pitchFamily="2" charset="-122"/>
              </a:rPr>
              <a:t>i,j</a:t>
            </a:r>
            <a:r>
              <a:rPr kumimoji="0" lang="en-US" altLang="zh-CN" sz="2800" dirty="0">
                <a:solidFill>
                  <a:srgbClr val="000000"/>
                </a:solidFill>
                <a:latin typeface="Times New Roman"/>
                <a:ea typeface="宋体" panose="02010600030101010101" pitchFamily="2" charset="-122"/>
              </a:rPr>
              <a:t>), </a:t>
            </a:r>
            <a:r>
              <a:rPr kumimoji="0" lang="zh-CN" altLang="en-US" sz="2800" dirty="0">
                <a:solidFill>
                  <a:srgbClr val="000000"/>
                </a:solidFill>
                <a:latin typeface="Times New Roman"/>
                <a:ea typeface="宋体" panose="02010600030101010101" pitchFamily="2" charset="-122"/>
              </a:rPr>
              <a:t>存储</a:t>
            </a:r>
            <a:r>
              <a:rPr kumimoji="0" lang="en-US" altLang="zh-CN" sz="2800" dirty="0" smtClean="0">
                <a:solidFill>
                  <a:srgbClr val="000000"/>
                </a:solidFill>
                <a:latin typeface="Times New Roman"/>
                <a:ea typeface="宋体" panose="02010600030101010101" pitchFamily="2" charset="-122"/>
              </a:rPr>
              <a:t>:</a:t>
            </a:r>
            <a:endParaRPr lang="en-US" altLang="zh-CN" sz="2800" dirty="0" smtClean="0"/>
          </a:p>
          <a:p>
            <a:pPr lvl="1" eaLnBrk="1" hangingPunct="1"/>
            <a:r>
              <a:rPr kumimoji="0" lang="zh-CN" altLang="en-US" sz="2800" dirty="0" smtClean="0">
                <a:solidFill>
                  <a:srgbClr val="000000"/>
                </a:solidFill>
                <a:latin typeface="Times New Roman"/>
                <a:ea typeface="宋体" panose="02010600030101010101" pitchFamily="2" charset="-122"/>
              </a:rPr>
              <a:t>期望</a:t>
            </a:r>
            <a:r>
              <a:rPr kumimoji="0" lang="zh-CN" altLang="en-US" sz="2800" dirty="0" smtClean="0">
                <a:solidFill>
                  <a:srgbClr val="000000"/>
                </a:solidFill>
                <a:latin typeface="Times New Roman"/>
                <a:ea typeface="宋体" panose="02010600030101010101" pitchFamily="2" charset="-122"/>
              </a:rPr>
              <a:t>搜索代价组成</a:t>
            </a:r>
            <a:r>
              <a:rPr kumimoji="0" lang="zh-CN" altLang="en-US" sz="2800" dirty="0">
                <a:solidFill>
                  <a:srgbClr val="000000"/>
                </a:solidFill>
                <a:latin typeface="Times New Roman"/>
                <a:ea typeface="宋体" panose="02010600030101010101" pitchFamily="2" charset="-122"/>
              </a:rPr>
              <a:t>的表格 </a:t>
            </a:r>
            <a:r>
              <a:rPr kumimoji="0" lang="en-US" altLang="zh-CN" sz="2800" i="1" dirty="0">
                <a:solidFill>
                  <a:srgbClr val="CC3300"/>
                </a:solidFill>
                <a:latin typeface="Times New Roman"/>
                <a:ea typeface="宋体" panose="02010600030101010101" pitchFamily="2" charset="-122"/>
              </a:rPr>
              <a:t>e</a:t>
            </a:r>
            <a:r>
              <a:rPr kumimoji="0" lang="en-US" altLang="zh-CN" sz="2800" dirty="0">
                <a:solidFill>
                  <a:srgbClr val="CC3300"/>
                </a:solidFill>
                <a:latin typeface="Times New Roman"/>
                <a:ea typeface="宋体" panose="02010600030101010101" pitchFamily="2" charset="-122"/>
              </a:rPr>
              <a:t>[1 </a:t>
            </a:r>
            <a:r>
              <a:rPr kumimoji="0" lang="en-US" altLang="zh-CN" sz="2800" i="1" dirty="0">
                <a:solidFill>
                  <a:srgbClr val="CC3300"/>
                </a:solidFill>
                <a:latin typeface="Times New Roman"/>
                <a:ea typeface="宋体" panose="02010600030101010101" pitchFamily="2" charset="-122"/>
              </a:rPr>
              <a:t>..n</a:t>
            </a:r>
            <a:r>
              <a:rPr kumimoji="0" lang="en-US" altLang="zh-CN" sz="2800" dirty="0">
                <a:solidFill>
                  <a:srgbClr val="CC3300"/>
                </a:solidFill>
                <a:latin typeface="Times New Roman"/>
                <a:ea typeface="宋体" panose="02010600030101010101" pitchFamily="2" charset="-122"/>
              </a:rPr>
              <a:t>+1 </a:t>
            </a:r>
            <a:r>
              <a:rPr kumimoji="0" lang="en-US" altLang="zh-CN" sz="2800" i="1" dirty="0">
                <a:solidFill>
                  <a:srgbClr val="CC3300"/>
                </a:solidFill>
                <a:latin typeface="Times New Roman"/>
                <a:ea typeface="宋体" panose="02010600030101010101" pitchFamily="2" charset="-122"/>
              </a:rPr>
              <a:t>, </a:t>
            </a:r>
            <a:r>
              <a:rPr kumimoji="0" lang="en-US" altLang="zh-CN" sz="2800" dirty="0">
                <a:solidFill>
                  <a:srgbClr val="CC3300"/>
                </a:solidFill>
                <a:latin typeface="Times New Roman"/>
                <a:ea typeface="宋体" panose="02010600030101010101" pitchFamily="2" charset="-122"/>
              </a:rPr>
              <a:t>0 </a:t>
            </a:r>
            <a:r>
              <a:rPr kumimoji="0" lang="en-US" altLang="zh-CN" sz="2800" i="1" dirty="0">
                <a:solidFill>
                  <a:srgbClr val="CC3300"/>
                </a:solidFill>
                <a:latin typeface="Times New Roman"/>
                <a:ea typeface="宋体" panose="02010600030101010101" pitchFamily="2" charset="-122"/>
              </a:rPr>
              <a:t>..n</a:t>
            </a:r>
            <a:r>
              <a:rPr kumimoji="0" lang="en-US" altLang="zh-CN" sz="2800" dirty="0" smtClean="0">
                <a:solidFill>
                  <a:srgbClr val="CC3300"/>
                </a:solidFill>
                <a:latin typeface="Times New Roman"/>
                <a:ea typeface="宋体" panose="02010600030101010101" pitchFamily="2" charset="-122"/>
              </a:rPr>
              <a:t>]</a:t>
            </a:r>
            <a:r>
              <a:rPr kumimoji="0" lang="zh-CN" altLang="en-US" sz="2800" dirty="0" smtClean="0">
                <a:solidFill>
                  <a:srgbClr val="CC3300"/>
                </a:solidFill>
                <a:latin typeface="Times New Roman"/>
                <a:ea typeface="宋体" panose="02010600030101010101" pitchFamily="2" charset="-122"/>
              </a:rPr>
              <a:t>，</a:t>
            </a:r>
            <a:r>
              <a:rPr kumimoji="0" lang="zh-CN" altLang="en-US" dirty="0" smtClean="0">
                <a:solidFill>
                  <a:srgbClr val="000000"/>
                </a:solidFill>
                <a:latin typeface="Times New Roman"/>
                <a:ea typeface="宋体" panose="02010600030101010101" pitchFamily="2" charset="-122"/>
              </a:rPr>
              <a:t>只</a:t>
            </a:r>
            <a:r>
              <a:rPr kumimoji="0" lang="zh-CN" altLang="en-US" dirty="0">
                <a:solidFill>
                  <a:srgbClr val="000000"/>
                </a:solidFill>
                <a:latin typeface="Times New Roman"/>
                <a:ea typeface="宋体" panose="02010600030101010101" pitchFamily="2" charset="-122"/>
              </a:rPr>
              <a:t>使用入口 </a:t>
            </a:r>
            <a:r>
              <a:rPr kumimoji="0" lang="en-US" altLang="zh-CN" i="1" dirty="0">
                <a:solidFill>
                  <a:srgbClr val="000000"/>
                </a:solidFill>
                <a:latin typeface="Times New Roman"/>
                <a:ea typeface="宋体" panose="02010600030101010101" pitchFamily="2" charset="-122"/>
              </a:rPr>
              <a:t>e</a:t>
            </a:r>
            <a:r>
              <a:rPr kumimoji="0" lang="en-US" altLang="zh-CN" dirty="0">
                <a:solidFill>
                  <a:srgbClr val="000000"/>
                </a:solidFill>
                <a:latin typeface="Times New Roman"/>
                <a:ea typeface="宋体" panose="02010600030101010101" pitchFamily="2" charset="-122"/>
              </a:rPr>
              <a:t>[</a:t>
            </a:r>
            <a:r>
              <a:rPr kumimoji="0" lang="en-US" altLang="zh-CN" i="1" dirty="0" err="1">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rPr>
              <a:t>, j </a:t>
            </a:r>
            <a:r>
              <a:rPr kumimoji="0" lang="en-US" altLang="zh-CN" dirty="0">
                <a:solidFill>
                  <a:srgbClr val="000000"/>
                </a:solidFill>
                <a:latin typeface="Times New Roman"/>
                <a:ea typeface="宋体" panose="02010600030101010101" pitchFamily="2" charset="-122"/>
              </a:rPr>
              <a:t>], </a:t>
            </a:r>
            <a:r>
              <a:rPr kumimoji="0" lang="zh-CN" altLang="en-US" dirty="0">
                <a:solidFill>
                  <a:srgbClr val="000000"/>
                </a:solidFill>
                <a:latin typeface="Times New Roman"/>
                <a:ea typeface="宋体" panose="02010600030101010101" pitchFamily="2" charset="-122"/>
              </a:rPr>
              <a:t>其中 </a:t>
            </a:r>
            <a:r>
              <a:rPr kumimoji="0" lang="en-US" altLang="zh-CN" i="1" dirty="0">
                <a:solidFill>
                  <a:srgbClr val="000000"/>
                </a:solidFill>
                <a:latin typeface="Times New Roman"/>
                <a:ea typeface="宋体" panose="02010600030101010101" pitchFamily="2" charset="-122"/>
              </a:rPr>
              <a:t>j </a:t>
            </a:r>
            <a:r>
              <a:rPr kumimoji="0" lang="en-US" altLang="zh-CN" dirty="0">
                <a:solidFill>
                  <a:srgbClr val="000000"/>
                </a:solidFill>
                <a:latin typeface="Times New Roman"/>
                <a:ea typeface="宋体" panose="02010600030101010101" pitchFamily="2" charset="-122"/>
              </a:rPr>
              <a:t>≥ </a:t>
            </a:r>
            <a:r>
              <a:rPr kumimoji="0" lang="en-US" altLang="zh-CN" i="1" dirty="0">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sym typeface="Symbol" panose="05050102010706020507" pitchFamily="18" charset="2"/>
              </a:rPr>
              <a:t></a:t>
            </a:r>
            <a:r>
              <a:rPr kumimoji="0" lang="en-US" altLang="zh-CN" dirty="0" smtClean="0">
                <a:solidFill>
                  <a:srgbClr val="000000"/>
                </a:solidFill>
                <a:latin typeface="Times New Roman"/>
                <a:ea typeface="宋体" panose="02010600030101010101" pitchFamily="2" charset="-122"/>
              </a:rPr>
              <a:t>1.</a:t>
            </a:r>
          </a:p>
          <a:p>
            <a:pPr lvl="1" eaLnBrk="1" hangingPunct="1"/>
            <a:r>
              <a:rPr kumimoji="0" lang="en-US" altLang="zh-CN" sz="2800" dirty="0" smtClean="0">
                <a:solidFill>
                  <a:srgbClr val="CC3300"/>
                </a:solidFill>
                <a:latin typeface="Times New Roman"/>
                <a:ea typeface="宋体" panose="02010600030101010101" pitchFamily="2" charset="-122"/>
              </a:rPr>
              <a:t>root[</a:t>
            </a:r>
            <a:r>
              <a:rPr kumimoji="0" lang="en-US" altLang="zh-CN" sz="2800" i="1" dirty="0" err="1" smtClean="0">
                <a:solidFill>
                  <a:srgbClr val="CC3300"/>
                </a:solidFill>
                <a:latin typeface="Times New Roman"/>
                <a:ea typeface="宋体" panose="02010600030101010101" pitchFamily="2" charset="-122"/>
              </a:rPr>
              <a:t>i</a:t>
            </a:r>
            <a:r>
              <a:rPr kumimoji="0" lang="en-US" altLang="zh-CN" sz="2800" i="1" dirty="0">
                <a:solidFill>
                  <a:srgbClr val="CC3300"/>
                </a:solidFill>
                <a:latin typeface="Times New Roman"/>
                <a:ea typeface="宋体" panose="02010600030101010101" pitchFamily="2" charset="-122"/>
              </a:rPr>
              <a:t>, j </a:t>
            </a:r>
            <a:r>
              <a:rPr kumimoji="0" lang="en-US" altLang="zh-CN" sz="2800" dirty="0">
                <a:solidFill>
                  <a:srgbClr val="CC3300"/>
                </a:solidFill>
                <a:latin typeface="Times New Roman"/>
                <a:ea typeface="宋体" panose="02010600030101010101" pitchFamily="2" charset="-122"/>
              </a:rPr>
              <a:t>]</a:t>
            </a:r>
            <a:r>
              <a:rPr kumimoji="0" lang="en-US" altLang="zh-CN" sz="2800" dirty="0">
                <a:solidFill>
                  <a:srgbClr val="000000"/>
                </a:solidFill>
                <a:latin typeface="Times New Roman"/>
                <a:ea typeface="宋体" panose="02010600030101010101" pitchFamily="2" charset="-122"/>
              </a:rPr>
              <a:t> = </a:t>
            </a:r>
            <a:r>
              <a:rPr kumimoji="0" lang="zh-CN" altLang="en-US" sz="2800" dirty="0">
                <a:solidFill>
                  <a:srgbClr val="000000"/>
                </a:solidFill>
                <a:latin typeface="Times New Roman"/>
                <a:ea typeface="宋体" panose="02010600030101010101" pitchFamily="2" charset="-122"/>
              </a:rPr>
              <a:t>由 </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i</a:t>
            </a:r>
            <a:r>
              <a:rPr kumimoji="0" lang="en-US" altLang="zh-CN" sz="2800" i="1" dirty="0">
                <a:solidFill>
                  <a:srgbClr val="000000"/>
                </a:solidFill>
                <a:latin typeface="Times New Roman"/>
                <a:ea typeface="宋体" panose="02010600030101010101" pitchFamily="2" charset="-122"/>
              </a:rPr>
              <a:t>,..,</a:t>
            </a:r>
            <a:r>
              <a:rPr kumimoji="0" lang="en-US" altLang="zh-CN" sz="2800" i="1" dirty="0" err="1">
                <a:solidFill>
                  <a:srgbClr val="000000"/>
                </a:solidFill>
                <a:latin typeface="Times New Roman"/>
                <a:ea typeface="宋体" panose="02010600030101010101" pitchFamily="2" charset="-122"/>
              </a:rPr>
              <a:t>k</a:t>
            </a:r>
            <a:r>
              <a:rPr kumimoji="0" lang="en-US" altLang="zh-CN" sz="2800" i="1" baseline="-25000" dirty="0" err="1">
                <a:solidFill>
                  <a:srgbClr val="000000"/>
                </a:solidFill>
                <a:latin typeface="Times New Roman"/>
                <a:ea typeface="宋体" panose="02010600030101010101" pitchFamily="2" charset="-122"/>
              </a:rPr>
              <a:t>j</a:t>
            </a:r>
            <a:r>
              <a:rPr kumimoji="0" lang="zh-CN" altLang="en-US" sz="2800" dirty="0">
                <a:solidFill>
                  <a:srgbClr val="000000"/>
                </a:solidFill>
                <a:latin typeface="Times New Roman"/>
                <a:ea typeface="宋体" panose="02010600030101010101" pitchFamily="2" charset="-122"/>
              </a:rPr>
              <a:t>组成的子树的根，其中</a:t>
            </a:r>
            <a:r>
              <a:rPr kumimoji="0" lang="en-US" altLang="zh-CN" sz="2800" dirty="0">
                <a:solidFill>
                  <a:srgbClr val="000000"/>
                </a:solidFill>
                <a:latin typeface="Times New Roman"/>
                <a:ea typeface="宋体" panose="02010600030101010101" pitchFamily="2" charset="-122"/>
              </a:rPr>
              <a:t> 1 ≤ </a:t>
            </a:r>
            <a:r>
              <a:rPr kumimoji="0" lang="en-US" altLang="zh-CN" sz="2800" i="1" dirty="0" err="1">
                <a:solidFill>
                  <a:srgbClr val="000000"/>
                </a:solidFill>
                <a:latin typeface="Times New Roman"/>
                <a:ea typeface="宋体" panose="02010600030101010101" pitchFamily="2" charset="-122"/>
              </a:rPr>
              <a:t>i</a:t>
            </a:r>
            <a:r>
              <a:rPr kumimoji="0" lang="en-US" altLang="zh-CN" sz="2800" i="1" dirty="0">
                <a:solidFill>
                  <a:srgbClr val="000000"/>
                </a:solidFill>
                <a:latin typeface="Times New Roman"/>
                <a:ea typeface="宋体" panose="02010600030101010101" pitchFamily="2" charset="-122"/>
              </a:rPr>
              <a:t> </a:t>
            </a:r>
            <a:r>
              <a:rPr kumimoji="0" lang="en-US" altLang="zh-CN" sz="2800" dirty="0">
                <a:solidFill>
                  <a:srgbClr val="000000"/>
                </a:solidFill>
                <a:latin typeface="Times New Roman"/>
                <a:ea typeface="宋体" panose="02010600030101010101" pitchFamily="2" charset="-122"/>
              </a:rPr>
              <a:t>≤ </a:t>
            </a:r>
            <a:r>
              <a:rPr kumimoji="0" lang="en-US" altLang="zh-CN" sz="2800" i="1" dirty="0">
                <a:solidFill>
                  <a:srgbClr val="000000"/>
                </a:solidFill>
                <a:latin typeface="Times New Roman"/>
                <a:ea typeface="宋体" panose="02010600030101010101" pitchFamily="2" charset="-122"/>
              </a:rPr>
              <a:t>j </a:t>
            </a:r>
            <a:r>
              <a:rPr kumimoji="0" lang="en-US" altLang="zh-CN" sz="2800" dirty="0">
                <a:solidFill>
                  <a:srgbClr val="000000"/>
                </a:solidFill>
                <a:latin typeface="Times New Roman"/>
                <a:ea typeface="宋体" panose="02010600030101010101" pitchFamily="2" charset="-122"/>
              </a:rPr>
              <a:t>≤ </a:t>
            </a:r>
            <a:r>
              <a:rPr kumimoji="0" lang="en-US" altLang="zh-CN" sz="2800" i="1" dirty="0" smtClean="0">
                <a:solidFill>
                  <a:srgbClr val="000000"/>
                </a:solidFill>
                <a:latin typeface="Times New Roman"/>
                <a:ea typeface="宋体" panose="02010600030101010101" pitchFamily="2" charset="-122"/>
              </a:rPr>
              <a:t>n.</a:t>
            </a:r>
          </a:p>
          <a:p>
            <a:pPr lvl="1" eaLnBrk="1" hangingPunct="1"/>
            <a:r>
              <a:rPr kumimoji="0" lang="en-US" altLang="zh-CN" sz="2800" i="1" dirty="0" smtClean="0">
                <a:solidFill>
                  <a:srgbClr val="CC3300"/>
                </a:solidFill>
                <a:latin typeface="Times New Roman"/>
                <a:ea typeface="宋体" panose="02010600030101010101" pitchFamily="2" charset="-122"/>
              </a:rPr>
              <a:t>w</a:t>
            </a:r>
            <a:r>
              <a:rPr kumimoji="0" lang="en-US" altLang="zh-CN" sz="2800" dirty="0" smtClean="0">
                <a:solidFill>
                  <a:srgbClr val="CC3300"/>
                </a:solidFill>
                <a:latin typeface="Times New Roman"/>
                <a:ea typeface="宋体" panose="02010600030101010101" pitchFamily="2" charset="-122"/>
              </a:rPr>
              <a:t>[1</a:t>
            </a:r>
            <a:r>
              <a:rPr kumimoji="0" lang="en-US" altLang="zh-CN" sz="2800" i="1" dirty="0">
                <a:solidFill>
                  <a:srgbClr val="CC3300"/>
                </a:solidFill>
                <a:latin typeface="Times New Roman"/>
                <a:ea typeface="宋体" panose="02010600030101010101" pitchFamily="2" charset="-122"/>
              </a:rPr>
              <a:t>..n</a:t>
            </a:r>
            <a:r>
              <a:rPr kumimoji="0" lang="en-US" altLang="zh-CN" sz="2800" dirty="0">
                <a:solidFill>
                  <a:srgbClr val="CC3300"/>
                </a:solidFill>
                <a:latin typeface="Times New Roman"/>
                <a:ea typeface="宋体" panose="02010600030101010101" pitchFamily="2" charset="-122"/>
              </a:rPr>
              <a:t>+1</a:t>
            </a:r>
            <a:r>
              <a:rPr kumimoji="0" lang="en-US" altLang="zh-CN" sz="2800" i="1" dirty="0">
                <a:solidFill>
                  <a:srgbClr val="CC3300"/>
                </a:solidFill>
                <a:latin typeface="Times New Roman"/>
                <a:ea typeface="宋体" panose="02010600030101010101" pitchFamily="2" charset="-122"/>
              </a:rPr>
              <a:t>, </a:t>
            </a:r>
            <a:r>
              <a:rPr kumimoji="0" lang="en-US" altLang="zh-CN" sz="2800" dirty="0">
                <a:solidFill>
                  <a:srgbClr val="CC3300"/>
                </a:solidFill>
                <a:latin typeface="Times New Roman"/>
                <a:ea typeface="宋体" panose="02010600030101010101" pitchFamily="2" charset="-122"/>
              </a:rPr>
              <a:t>0</a:t>
            </a:r>
            <a:r>
              <a:rPr kumimoji="0" lang="en-US" altLang="zh-CN" sz="2800" i="1" dirty="0">
                <a:solidFill>
                  <a:srgbClr val="CC3300"/>
                </a:solidFill>
                <a:latin typeface="Times New Roman"/>
                <a:ea typeface="宋体" panose="02010600030101010101" pitchFamily="2" charset="-122"/>
              </a:rPr>
              <a:t>..n</a:t>
            </a:r>
            <a:r>
              <a:rPr kumimoji="0" lang="en-US" altLang="zh-CN" sz="2800" dirty="0">
                <a:solidFill>
                  <a:srgbClr val="CC3300"/>
                </a:solidFill>
                <a:latin typeface="Times New Roman"/>
                <a:ea typeface="宋体" panose="02010600030101010101" pitchFamily="2" charset="-122"/>
              </a:rPr>
              <a:t>]</a:t>
            </a:r>
            <a:r>
              <a:rPr kumimoji="0" lang="en-US" altLang="zh-CN" sz="2800" dirty="0">
                <a:solidFill>
                  <a:srgbClr val="000000"/>
                </a:solidFill>
                <a:latin typeface="Times New Roman"/>
                <a:ea typeface="宋体" panose="02010600030101010101" pitchFamily="2" charset="-122"/>
              </a:rPr>
              <a:t> = </a:t>
            </a:r>
            <a:r>
              <a:rPr kumimoji="0" lang="zh-CN" altLang="en-US" sz="2800" dirty="0">
                <a:solidFill>
                  <a:srgbClr val="000000"/>
                </a:solidFill>
                <a:latin typeface="Times New Roman"/>
                <a:ea typeface="宋体" panose="02010600030101010101" pitchFamily="2" charset="-122"/>
              </a:rPr>
              <a:t>所有节点的概率和</a:t>
            </a:r>
          </a:p>
          <a:p>
            <a:pPr marL="457200" lvl="1" indent="0" eaLnBrk="1" hangingPunct="1">
              <a:buClr>
                <a:srgbClr val="BF00FF"/>
              </a:buClr>
              <a:buNone/>
            </a:pPr>
            <a:r>
              <a:rPr kumimoji="0" lang="en-US" altLang="zh-CN" i="1" dirty="0" smtClean="0">
                <a:solidFill>
                  <a:srgbClr val="000000"/>
                </a:solidFill>
                <a:latin typeface="Times New Roman"/>
                <a:ea typeface="宋体" panose="02010600030101010101" pitchFamily="2" charset="-122"/>
              </a:rPr>
              <a:t>      w</a:t>
            </a:r>
            <a:r>
              <a:rPr kumimoji="0" lang="en-US" altLang="zh-CN" dirty="0" smtClean="0">
                <a:solidFill>
                  <a:srgbClr val="000000"/>
                </a:solidFill>
                <a:latin typeface="Times New Roman"/>
                <a:ea typeface="宋体" panose="02010600030101010101" pitchFamily="2" charset="-122"/>
              </a:rPr>
              <a:t>[</a:t>
            </a:r>
            <a:r>
              <a:rPr kumimoji="0" lang="en-US" altLang="zh-CN" i="1" dirty="0" err="1" smtClean="0">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rPr>
              <a:t>, i</a:t>
            </a:r>
            <a:r>
              <a:rPr kumimoji="0" lang="en-US" altLang="zh-CN" i="1" dirty="0">
                <a:solidFill>
                  <a:srgbClr val="000000"/>
                </a:solidFill>
                <a:latin typeface="Times New Roman"/>
                <a:ea typeface="宋体" panose="02010600030101010101" pitchFamily="2" charset="-122"/>
                <a:sym typeface="Symbol" panose="05050102010706020507" pitchFamily="18" charset="2"/>
              </a:rPr>
              <a:t></a:t>
            </a:r>
            <a:r>
              <a:rPr kumimoji="0" lang="en-US" altLang="zh-CN" dirty="0">
                <a:solidFill>
                  <a:srgbClr val="000000"/>
                </a:solidFill>
                <a:latin typeface="Times New Roman"/>
                <a:ea typeface="宋体" panose="02010600030101010101" pitchFamily="2" charset="-122"/>
              </a:rPr>
              <a:t>1] = </a:t>
            </a:r>
            <a:r>
              <a:rPr kumimoji="0" lang="en-US" altLang="zh-CN" i="1" dirty="0">
                <a:solidFill>
                  <a:srgbClr val="000000"/>
                </a:solidFill>
                <a:latin typeface="Times New Roman"/>
                <a:ea typeface="宋体" panose="02010600030101010101" pitchFamily="2" charset="-122"/>
              </a:rPr>
              <a:t>q</a:t>
            </a:r>
            <a:r>
              <a:rPr kumimoji="0" lang="en-US" altLang="zh-CN" i="1" baseline="-25000" dirty="0">
                <a:solidFill>
                  <a:srgbClr val="000000"/>
                </a:solidFill>
                <a:latin typeface="Times New Roman"/>
                <a:ea typeface="宋体" panose="02010600030101010101" pitchFamily="2" charset="-122"/>
              </a:rPr>
              <a:t>i</a:t>
            </a:r>
            <a:r>
              <a:rPr kumimoji="0" lang="en-US" altLang="zh-CN" baseline="-25000" dirty="0">
                <a:solidFill>
                  <a:srgbClr val="000000"/>
                </a:solidFill>
                <a:latin typeface="Times New Roman"/>
                <a:ea typeface="宋体" panose="02010600030101010101" pitchFamily="2" charset="-122"/>
              </a:rPr>
              <a:t>-1</a:t>
            </a:r>
            <a:r>
              <a:rPr kumimoji="0" lang="en-US" altLang="zh-CN" dirty="0">
                <a:solidFill>
                  <a:srgbClr val="000000"/>
                </a:solidFill>
                <a:latin typeface="Times New Roman"/>
                <a:ea typeface="宋体" panose="02010600030101010101" pitchFamily="2" charset="-122"/>
              </a:rPr>
              <a:t> for 1 ≤ </a:t>
            </a:r>
            <a:r>
              <a:rPr kumimoji="0" lang="en-US" altLang="zh-CN" i="1" dirty="0" err="1">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rPr>
              <a:t> </a:t>
            </a:r>
            <a:r>
              <a:rPr kumimoji="0" lang="en-US" altLang="zh-CN" dirty="0">
                <a:solidFill>
                  <a:srgbClr val="000000"/>
                </a:solidFill>
                <a:latin typeface="Times New Roman"/>
                <a:ea typeface="宋体" panose="02010600030101010101" pitchFamily="2" charset="-122"/>
              </a:rPr>
              <a:t>≤ </a:t>
            </a:r>
            <a:r>
              <a:rPr kumimoji="0" lang="en-US" altLang="zh-CN" i="1" dirty="0">
                <a:solidFill>
                  <a:srgbClr val="000000"/>
                </a:solidFill>
                <a:latin typeface="Times New Roman"/>
                <a:ea typeface="宋体" panose="02010600030101010101" pitchFamily="2" charset="-122"/>
              </a:rPr>
              <a:t>n.</a:t>
            </a:r>
          </a:p>
          <a:p>
            <a:pPr marL="457200" lvl="1" indent="0" eaLnBrk="1" hangingPunct="1">
              <a:buClr>
                <a:srgbClr val="BF00FF"/>
              </a:buClr>
              <a:buNone/>
            </a:pPr>
            <a:r>
              <a:rPr kumimoji="0" lang="en-US" altLang="zh-CN" i="1" dirty="0" smtClean="0">
                <a:solidFill>
                  <a:srgbClr val="000000"/>
                </a:solidFill>
                <a:latin typeface="Times New Roman"/>
                <a:ea typeface="宋体" panose="02010600030101010101" pitchFamily="2" charset="-122"/>
              </a:rPr>
              <a:t>      w</a:t>
            </a:r>
            <a:r>
              <a:rPr kumimoji="0" lang="en-US" altLang="zh-CN" dirty="0" smtClean="0">
                <a:solidFill>
                  <a:srgbClr val="000000"/>
                </a:solidFill>
                <a:latin typeface="Times New Roman"/>
                <a:ea typeface="宋体" panose="02010600030101010101" pitchFamily="2" charset="-122"/>
              </a:rPr>
              <a:t>[</a:t>
            </a:r>
            <a:r>
              <a:rPr kumimoji="0" lang="en-US" altLang="zh-CN" i="1" dirty="0" err="1" smtClean="0">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rPr>
              <a:t>, j </a:t>
            </a:r>
            <a:r>
              <a:rPr kumimoji="0" lang="en-US" altLang="zh-CN" dirty="0">
                <a:solidFill>
                  <a:srgbClr val="000000"/>
                </a:solidFill>
                <a:latin typeface="Times New Roman"/>
                <a:ea typeface="宋体" panose="02010600030101010101" pitchFamily="2" charset="-122"/>
              </a:rPr>
              <a:t>] = </a:t>
            </a:r>
            <a:r>
              <a:rPr kumimoji="0" lang="en-US" altLang="zh-CN" i="1" dirty="0">
                <a:solidFill>
                  <a:srgbClr val="000000"/>
                </a:solidFill>
                <a:latin typeface="Times New Roman"/>
                <a:ea typeface="宋体" panose="02010600030101010101" pitchFamily="2" charset="-122"/>
              </a:rPr>
              <a:t>w</a:t>
            </a:r>
            <a:r>
              <a:rPr kumimoji="0" lang="en-US" altLang="zh-CN" dirty="0">
                <a:solidFill>
                  <a:srgbClr val="000000"/>
                </a:solidFill>
                <a:latin typeface="Times New Roman"/>
                <a:ea typeface="宋体" panose="02010600030101010101" pitchFamily="2" charset="-122"/>
              </a:rPr>
              <a:t>[</a:t>
            </a:r>
            <a:r>
              <a:rPr kumimoji="0" lang="en-US" altLang="zh-CN" i="1" dirty="0" err="1">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rPr>
              <a:t>, j-</a:t>
            </a:r>
            <a:r>
              <a:rPr kumimoji="0" lang="en-US" altLang="zh-CN" dirty="0">
                <a:solidFill>
                  <a:srgbClr val="000000"/>
                </a:solidFill>
                <a:latin typeface="Times New Roman"/>
                <a:ea typeface="宋体" panose="02010600030101010101" pitchFamily="2" charset="-122"/>
              </a:rPr>
              <a:t>1] + </a:t>
            </a:r>
            <a:r>
              <a:rPr kumimoji="0" lang="en-US" altLang="zh-CN" i="1" dirty="0" err="1">
                <a:solidFill>
                  <a:srgbClr val="000000"/>
                </a:solidFill>
                <a:latin typeface="Times New Roman"/>
                <a:ea typeface="宋体" panose="02010600030101010101" pitchFamily="2" charset="-122"/>
              </a:rPr>
              <a:t>p</a:t>
            </a:r>
            <a:r>
              <a:rPr kumimoji="0" lang="en-US" altLang="zh-CN" i="1" baseline="-25000" dirty="0" err="1">
                <a:solidFill>
                  <a:srgbClr val="000000"/>
                </a:solidFill>
                <a:latin typeface="Times New Roman"/>
                <a:ea typeface="宋体" panose="02010600030101010101" pitchFamily="2" charset="-122"/>
              </a:rPr>
              <a:t>j</a:t>
            </a:r>
            <a:r>
              <a:rPr kumimoji="0" lang="en-US" altLang="zh-CN" i="1" dirty="0">
                <a:solidFill>
                  <a:srgbClr val="000000"/>
                </a:solidFill>
                <a:latin typeface="Times New Roman"/>
                <a:ea typeface="宋体" panose="02010600030101010101" pitchFamily="2" charset="-122"/>
              </a:rPr>
              <a:t>+ </a:t>
            </a:r>
            <a:r>
              <a:rPr kumimoji="0" lang="en-US" altLang="zh-CN" i="1" dirty="0" err="1">
                <a:solidFill>
                  <a:srgbClr val="000000"/>
                </a:solidFill>
                <a:latin typeface="Times New Roman"/>
                <a:ea typeface="宋体" panose="02010600030101010101" pitchFamily="2" charset="-122"/>
              </a:rPr>
              <a:t>q</a:t>
            </a:r>
            <a:r>
              <a:rPr kumimoji="0" lang="en-US" altLang="zh-CN" i="1" baseline="-25000" dirty="0" err="1">
                <a:solidFill>
                  <a:srgbClr val="000000"/>
                </a:solidFill>
                <a:latin typeface="Times New Roman"/>
                <a:ea typeface="宋体" panose="02010600030101010101" pitchFamily="2" charset="-122"/>
              </a:rPr>
              <a:t>j</a:t>
            </a:r>
            <a:r>
              <a:rPr kumimoji="0" lang="en-US" altLang="zh-CN" i="1" dirty="0">
                <a:solidFill>
                  <a:srgbClr val="000000"/>
                </a:solidFill>
                <a:latin typeface="Times New Roman"/>
                <a:ea typeface="宋体" panose="02010600030101010101" pitchFamily="2" charset="-122"/>
              </a:rPr>
              <a:t> </a:t>
            </a:r>
            <a:r>
              <a:rPr kumimoji="0" lang="en-US" altLang="zh-CN" dirty="0">
                <a:solidFill>
                  <a:srgbClr val="000000"/>
                </a:solidFill>
                <a:latin typeface="Times New Roman"/>
                <a:ea typeface="宋体" panose="02010600030101010101" pitchFamily="2" charset="-122"/>
              </a:rPr>
              <a:t>for 1 ≤ </a:t>
            </a:r>
            <a:r>
              <a:rPr kumimoji="0" lang="en-US" altLang="zh-CN" i="1" dirty="0" err="1">
                <a:solidFill>
                  <a:srgbClr val="000000"/>
                </a:solidFill>
                <a:latin typeface="Times New Roman"/>
                <a:ea typeface="宋体" panose="02010600030101010101" pitchFamily="2" charset="-122"/>
              </a:rPr>
              <a:t>i</a:t>
            </a:r>
            <a:r>
              <a:rPr kumimoji="0" lang="en-US" altLang="zh-CN" i="1" dirty="0">
                <a:solidFill>
                  <a:srgbClr val="000000"/>
                </a:solidFill>
                <a:latin typeface="Times New Roman"/>
                <a:ea typeface="宋体" panose="02010600030101010101" pitchFamily="2" charset="-122"/>
              </a:rPr>
              <a:t> </a:t>
            </a:r>
            <a:r>
              <a:rPr kumimoji="0" lang="en-US" altLang="zh-CN" dirty="0">
                <a:solidFill>
                  <a:srgbClr val="000000"/>
                </a:solidFill>
                <a:latin typeface="Times New Roman"/>
                <a:ea typeface="宋体" panose="02010600030101010101" pitchFamily="2" charset="-122"/>
              </a:rPr>
              <a:t>≤ </a:t>
            </a:r>
            <a:r>
              <a:rPr kumimoji="0" lang="en-US" altLang="zh-CN" i="1" dirty="0">
                <a:solidFill>
                  <a:srgbClr val="000000"/>
                </a:solidFill>
                <a:latin typeface="Times New Roman"/>
                <a:ea typeface="宋体" panose="02010600030101010101" pitchFamily="2" charset="-122"/>
              </a:rPr>
              <a:t>j </a:t>
            </a:r>
            <a:r>
              <a:rPr kumimoji="0" lang="en-US" altLang="zh-CN" dirty="0">
                <a:solidFill>
                  <a:srgbClr val="000000"/>
                </a:solidFill>
                <a:latin typeface="Times New Roman"/>
                <a:ea typeface="宋体" panose="02010600030101010101" pitchFamily="2" charset="-122"/>
              </a:rPr>
              <a:t>≤ </a:t>
            </a:r>
            <a:r>
              <a:rPr kumimoji="0" lang="en-US" altLang="zh-CN" i="1" dirty="0">
                <a:solidFill>
                  <a:srgbClr val="000000"/>
                </a:solidFill>
                <a:latin typeface="Times New Roman"/>
                <a:ea typeface="宋体" panose="02010600030101010101" pitchFamily="2" charset="-122"/>
              </a:rPr>
              <a:t>n.</a:t>
            </a:r>
            <a:endParaRPr kumimoji="0" lang="en-US" altLang="zh-CN" sz="2400" dirty="0">
              <a:solidFill>
                <a:srgbClr val="000000"/>
              </a:solidFill>
              <a:latin typeface="Times New Roman"/>
              <a:ea typeface="宋体" panose="02010600030101010101" pitchFamily="2" charset="-122"/>
            </a:endParaRPr>
          </a:p>
          <a:p>
            <a:pPr lvl="1" eaLnBrk="1" hangingPunct="1"/>
            <a:endParaRPr kumimoji="0" lang="en-US" altLang="zh-CN" sz="2800" dirty="0">
              <a:solidFill>
                <a:srgbClr val="CC3300"/>
              </a:solidFill>
              <a:latin typeface="Times New Roman"/>
              <a:ea typeface="宋体" panose="02010600030101010101" pitchFamily="2" charset="-122"/>
            </a:endParaRPr>
          </a:p>
        </p:txBody>
      </p:sp>
      <p:sp>
        <p:nvSpPr>
          <p:cNvPr id="9318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C52A27-75BB-48CC-B98F-525A76EDA747}"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4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90621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noChangeArrowheads="1"/>
          </p:cNvSpPr>
          <p:nvPr>
            <p:ph type="title"/>
          </p:nvPr>
        </p:nvSpPr>
        <p:spPr/>
        <p:txBody>
          <a:bodyPr/>
          <a:lstStyle/>
          <a:p>
            <a:pPr eaLnBrk="1" hangingPunct="1"/>
            <a:r>
              <a:rPr kumimoji="0" lang="zh-CN" altLang="en-US" b="1" smtClean="0"/>
              <a:t>最优二叉搜索树</a:t>
            </a:r>
            <a:endParaRPr lang="zh-CN" altLang="en-US" smtClean="0"/>
          </a:p>
        </p:txBody>
      </p:sp>
      <p:sp>
        <p:nvSpPr>
          <p:cNvPr id="100354"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59F8F2-2F81-4949-8E39-CB0020ADA45E}"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100355" name="Rectangle 3"/>
          <p:cNvSpPr txBox="1">
            <a:spLocks noRot="1" noChangeArrowheads="1"/>
          </p:cNvSpPr>
          <p:nvPr/>
        </p:nvSpPr>
        <p:spPr bwMode="auto">
          <a:xfrm>
            <a:off x="481870" y="2059331"/>
            <a:ext cx="8540750" cy="183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给出</a:t>
            </a:r>
            <a:r>
              <a:rPr kumimoji="1"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标识符集</a:t>
            </a:r>
            <a:r>
              <a:rPr kumimoji="1"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{1, 2, 3}</a:t>
            </a:r>
            <a:r>
              <a:rPr kumimoji="1"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1"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{do, if, stop}</a:t>
            </a:r>
            <a:r>
              <a:rPr kumimoji="0"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存取</a:t>
            </a:r>
            <a:r>
              <a:rPr kumimoji="0"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概率</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若 </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=0.5</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=0.1</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p</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3</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=0.05</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a:t>
            </a:r>
            <a:r>
              <a:rPr kumimoji="0" lang="en-US" altLang="zh-CN" i="0" u="none" strike="noStrike" kern="1200" cap="none" spc="0" normalizeH="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q</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=0.15,  q</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1</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=0.1,     q</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2</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=0.05, </a:t>
            </a:r>
            <a:r>
              <a:rPr kumimoji="0" lang="en-US" altLang="zh-CN" i="0" u="none" strike="noStrike" kern="1200" cap="none" spc="0" normalizeH="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q</a:t>
            </a:r>
            <a:r>
              <a:rPr kumimoji="0" lang="en-US" altLang="zh-CN" i="0" u="none" strike="noStrike" kern="1200" cap="none" spc="0" normalizeH="0" baseline="-2500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3</a:t>
            </a:r>
            <a:r>
              <a:rPr kumimoji="0" lang="en-US" altLang="zh-CN"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=0.05</a:t>
            </a:r>
            <a:r>
              <a:rPr kumimoji="0" lang="zh-CN" altLang="en-US" dirty="0">
                <a:solidFill>
                  <a:srgbClr val="000000"/>
                </a:solidFill>
                <a:latin typeface="Times New Roman" panose="02020603050405020304" pitchFamily="18" charset="0"/>
                <a:ea typeface="+mn-ea"/>
                <a:cs typeface="Times New Roman" panose="02020603050405020304" pitchFamily="18" charset="0"/>
              </a:rPr>
              <a:t>，</a:t>
            </a:r>
            <a:r>
              <a:rPr kumimoji="0" lang="zh-CN" altLang="en-US"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构造一棵最优二叉搜索树</a:t>
            </a:r>
          </a:p>
        </p:txBody>
      </p:sp>
    </p:spTree>
    <p:extLst>
      <p:ext uri="{BB962C8B-B14F-4D97-AF65-F5344CB8AC3E}">
        <p14:creationId xmlns:p14="http://schemas.microsoft.com/office/powerpoint/2010/main" val="1663023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62AEA9-62F7-4254-9555-01F543423989}"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4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101378" name="Rectangle 54"/>
          <p:cNvSpPr>
            <a:spLocks noChangeArrowheads="1"/>
          </p:cNvSpPr>
          <p:nvPr/>
        </p:nvSpPr>
        <p:spPr bwMode="auto">
          <a:xfrm>
            <a:off x="1049796" y="1244237"/>
            <a:ext cx="8224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q0=0.15,  </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p1=0.5</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q1=0.1,  </a:t>
            </a:r>
            <a:r>
              <a:rPr kumimoji="0" lang="en-US" altLang="zh-CN" sz="2400" dirty="0">
                <a:solidFill>
                  <a:srgbClr val="FF0000"/>
                </a:solidFill>
                <a:latin typeface="Times New Roman" panose="02020603050405020304" pitchFamily="18" charset="0"/>
                <a:cs typeface="Times New Roman" panose="02020603050405020304" pitchFamily="18" charset="0"/>
              </a:rPr>
              <a:t>p</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2=0.1</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q2=0.05,  </a:t>
            </a:r>
            <a:r>
              <a:rPr kumimoji="0" lang="en-US" altLang="zh-CN" sz="2400" dirty="0">
                <a:solidFill>
                  <a:srgbClr val="FF0000"/>
                </a:solidFill>
                <a:latin typeface="Times New Roman" panose="02020603050405020304" pitchFamily="18" charset="0"/>
                <a:cs typeface="Times New Roman" panose="02020603050405020304" pitchFamily="18" charset="0"/>
              </a:rPr>
              <a:t>p</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3=0.05</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q3=0.05</a:t>
            </a:r>
          </a:p>
        </p:txBody>
      </p:sp>
      <p:sp>
        <p:nvSpPr>
          <p:cNvPr id="101380" name="Line 3"/>
          <p:cNvSpPr>
            <a:spLocks noChangeShapeType="1"/>
          </p:cNvSpPr>
          <p:nvPr/>
        </p:nvSpPr>
        <p:spPr bwMode="auto">
          <a:xfrm>
            <a:off x="5434013" y="2219325"/>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81" name="Line 4"/>
          <p:cNvSpPr>
            <a:spLocks noChangeShapeType="1"/>
          </p:cNvSpPr>
          <p:nvPr/>
        </p:nvSpPr>
        <p:spPr bwMode="auto">
          <a:xfrm>
            <a:off x="6010275" y="1858963"/>
            <a:ext cx="0" cy="2449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82" name="Text Box 5"/>
          <p:cNvSpPr txBox="1">
            <a:spLocks noChangeArrowheads="1"/>
          </p:cNvSpPr>
          <p:nvPr/>
        </p:nvSpPr>
        <p:spPr bwMode="auto">
          <a:xfrm>
            <a:off x="6081713"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101383" name="Text Box 6"/>
          <p:cNvSpPr txBox="1">
            <a:spLocks noChangeArrowheads="1"/>
          </p:cNvSpPr>
          <p:nvPr/>
        </p:nvSpPr>
        <p:spPr bwMode="auto">
          <a:xfrm>
            <a:off x="6731000"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101384" name="Text Box 7"/>
          <p:cNvSpPr txBox="1">
            <a:spLocks noChangeArrowheads="1"/>
          </p:cNvSpPr>
          <p:nvPr/>
        </p:nvSpPr>
        <p:spPr bwMode="auto">
          <a:xfrm>
            <a:off x="7377113"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385" name="Text Box 8"/>
          <p:cNvSpPr txBox="1">
            <a:spLocks noChangeArrowheads="1"/>
          </p:cNvSpPr>
          <p:nvPr/>
        </p:nvSpPr>
        <p:spPr bwMode="auto">
          <a:xfrm>
            <a:off x="8026400"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01386" name="Text Box 9"/>
          <p:cNvSpPr txBox="1">
            <a:spLocks noChangeArrowheads="1"/>
          </p:cNvSpPr>
          <p:nvPr/>
        </p:nvSpPr>
        <p:spPr bwMode="auto">
          <a:xfrm>
            <a:off x="5505450" y="235743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101387" name="Text Box 10"/>
          <p:cNvSpPr txBox="1">
            <a:spLocks noChangeArrowheads="1"/>
          </p:cNvSpPr>
          <p:nvPr/>
        </p:nvSpPr>
        <p:spPr bwMode="auto">
          <a:xfrm>
            <a:off x="5507038" y="286702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388" name="Text Box 11"/>
          <p:cNvSpPr txBox="1">
            <a:spLocks noChangeArrowheads="1"/>
          </p:cNvSpPr>
          <p:nvPr/>
        </p:nvSpPr>
        <p:spPr bwMode="auto">
          <a:xfrm>
            <a:off x="5507038" y="337185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8" name="Text Box 12"/>
          <p:cNvSpPr txBox="1">
            <a:spLocks noChangeArrowheads="1"/>
          </p:cNvSpPr>
          <p:nvPr/>
        </p:nvSpPr>
        <p:spPr bwMode="auto">
          <a:xfrm>
            <a:off x="6081713" y="2357438"/>
            <a:ext cx="633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r>
              <a:rPr kumimoji="0" lang="zh-CN" altLang="en-US"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15</a:t>
            </a:r>
          </a:p>
        </p:txBody>
      </p:sp>
      <p:sp>
        <p:nvSpPr>
          <p:cNvPr id="19" name="Text Box 13"/>
          <p:cNvSpPr txBox="1">
            <a:spLocks noChangeArrowheads="1"/>
          </p:cNvSpPr>
          <p:nvPr/>
        </p:nvSpPr>
        <p:spPr bwMode="auto">
          <a:xfrm>
            <a:off x="6657975" y="279558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a:t>
            </a:r>
          </a:p>
        </p:txBody>
      </p:sp>
      <p:sp>
        <p:nvSpPr>
          <p:cNvPr id="20" name="Text Box 14"/>
          <p:cNvSpPr txBox="1">
            <a:spLocks noChangeArrowheads="1"/>
          </p:cNvSpPr>
          <p:nvPr/>
        </p:nvSpPr>
        <p:spPr bwMode="auto">
          <a:xfrm>
            <a:off x="7215188" y="3300413"/>
            <a:ext cx="604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21" name="Text Box 15"/>
          <p:cNvSpPr txBox="1">
            <a:spLocks noChangeArrowheads="1"/>
          </p:cNvSpPr>
          <p:nvPr/>
        </p:nvSpPr>
        <p:spPr bwMode="auto">
          <a:xfrm>
            <a:off x="8012113" y="3803650"/>
            <a:ext cx="806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101393" name="Text Box 16"/>
          <p:cNvSpPr txBox="1">
            <a:spLocks noChangeArrowheads="1"/>
          </p:cNvSpPr>
          <p:nvPr/>
        </p:nvSpPr>
        <p:spPr bwMode="auto">
          <a:xfrm>
            <a:off x="5507038" y="386873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a:t>
            </a:r>
          </a:p>
        </p:txBody>
      </p:sp>
      <p:sp>
        <p:nvSpPr>
          <p:cNvPr id="101394" name="Line 17"/>
          <p:cNvSpPr>
            <a:spLocks noChangeShapeType="1"/>
          </p:cNvSpPr>
          <p:nvPr/>
        </p:nvSpPr>
        <p:spPr bwMode="auto">
          <a:xfrm>
            <a:off x="642938" y="2382044"/>
            <a:ext cx="3313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95" name="Line 18"/>
          <p:cNvSpPr>
            <a:spLocks noChangeShapeType="1"/>
          </p:cNvSpPr>
          <p:nvPr/>
        </p:nvSpPr>
        <p:spPr bwMode="auto">
          <a:xfrm>
            <a:off x="960438" y="1997867"/>
            <a:ext cx="0" cy="23106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96" name="Text Box 19"/>
          <p:cNvSpPr txBox="1">
            <a:spLocks noChangeArrowheads="1"/>
          </p:cNvSpPr>
          <p:nvPr/>
        </p:nvSpPr>
        <p:spPr bwMode="auto">
          <a:xfrm>
            <a:off x="1049796" y="1997868"/>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0         1          2          3</a:t>
            </a:r>
          </a:p>
        </p:txBody>
      </p:sp>
      <p:sp>
        <p:nvSpPr>
          <p:cNvPr id="101397" name="Text Box 20"/>
          <p:cNvSpPr txBox="1">
            <a:spLocks noChangeArrowheads="1"/>
          </p:cNvSpPr>
          <p:nvPr/>
        </p:nvSpPr>
        <p:spPr bwMode="auto">
          <a:xfrm>
            <a:off x="571500" y="2453481"/>
            <a:ext cx="2889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4</a:t>
            </a:r>
          </a:p>
        </p:txBody>
      </p:sp>
      <p:sp>
        <p:nvSpPr>
          <p:cNvPr id="101398" name="Text Box 21"/>
          <p:cNvSpPr txBox="1">
            <a:spLocks noChangeArrowheads="1"/>
          </p:cNvSpPr>
          <p:nvPr/>
        </p:nvSpPr>
        <p:spPr bwMode="auto">
          <a:xfrm>
            <a:off x="1767681" y="4022726"/>
            <a:ext cx="998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W(</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399" name="Line 22"/>
          <p:cNvSpPr>
            <a:spLocks noChangeShapeType="1"/>
          </p:cNvSpPr>
          <p:nvPr/>
        </p:nvSpPr>
        <p:spPr bwMode="auto">
          <a:xfrm>
            <a:off x="611188" y="4868863"/>
            <a:ext cx="3313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400" name="Line 23"/>
          <p:cNvSpPr>
            <a:spLocks noChangeShapeType="1"/>
          </p:cNvSpPr>
          <p:nvPr/>
        </p:nvSpPr>
        <p:spPr bwMode="auto">
          <a:xfrm>
            <a:off x="933448" y="4558506"/>
            <a:ext cx="1" cy="2299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401" name="Text Box 24"/>
          <p:cNvSpPr txBox="1">
            <a:spLocks noChangeArrowheads="1"/>
          </p:cNvSpPr>
          <p:nvPr/>
        </p:nvSpPr>
        <p:spPr bwMode="auto">
          <a:xfrm>
            <a:off x="1100138" y="4558506"/>
            <a:ext cx="2398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rPr>
              <a:t>0      1        2       3</a:t>
            </a:r>
          </a:p>
        </p:txBody>
      </p:sp>
      <p:sp>
        <p:nvSpPr>
          <p:cNvPr id="31" name="Text Box 26"/>
          <p:cNvSpPr txBox="1">
            <a:spLocks noChangeArrowheads="1"/>
          </p:cNvSpPr>
          <p:nvPr/>
        </p:nvSpPr>
        <p:spPr bwMode="auto">
          <a:xfrm>
            <a:off x="1116013" y="50133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2" name="Text Box 27"/>
          <p:cNvSpPr txBox="1">
            <a:spLocks noChangeArrowheads="1"/>
          </p:cNvSpPr>
          <p:nvPr/>
        </p:nvSpPr>
        <p:spPr bwMode="auto">
          <a:xfrm>
            <a:off x="1692275" y="54800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3" name="Text Box 28"/>
          <p:cNvSpPr txBox="1">
            <a:spLocks noChangeArrowheads="1"/>
          </p:cNvSpPr>
          <p:nvPr/>
        </p:nvSpPr>
        <p:spPr bwMode="auto">
          <a:xfrm>
            <a:off x="2411413" y="59499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4" name="Text Box 29"/>
          <p:cNvSpPr txBox="1">
            <a:spLocks noChangeArrowheads="1"/>
          </p:cNvSpPr>
          <p:nvPr/>
        </p:nvSpPr>
        <p:spPr bwMode="auto">
          <a:xfrm>
            <a:off x="3130550" y="63817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5" name="Text Box 30"/>
          <p:cNvSpPr txBox="1">
            <a:spLocks noChangeArrowheads="1"/>
          </p:cNvSpPr>
          <p:nvPr/>
        </p:nvSpPr>
        <p:spPr bwMode="auto">
          <a:xfrm>
            <a:off x="933450"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0.15</a:t>
            </a:r>
          </a:p>
        </p:txBody>
      </p:sp>
      <p:sp>
        <p:nvSpPr>
          <p:cNvPr id="36" name="Text Box 31"/>
          <p:cNvSpPr txBox="1">
            <a:spLocks noChangeArrowheads="1"/>
          </p:cNvSpPr>
          <p:nvPr/>
        </p:nvSpPr>
        <p:spPr bwMode="auto">
          <a:xfrm>
            <a:off x="1797050" y="28852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a:t>
            </a:r>
          </a:p>
        </p:txBody>
      </p:sp>
      <p:sp>
        <p:nvSpPr>
          <p:cNvPr id="37" name="Text Box 32"/>
          <p:cNvSpPr txBox="1">
            <a:spLocks noChangeArrowheads="1"/>
          </p:cNvSpPr>
          <p:nvPr/>
        </p:nvSpPr>
        <p:spPr bwMode="auto">
          <a:xfrm>
            <a:off x="2516188" y="331073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38" name="Text Box 33"/>
          <p:cNvSpPr txBox="1">
            <a:spLocks noChangeArrowheads="1"/>
          </p:cNvSpPr>
          <p:nvPr/>
        </p:nvSpPr>
        <p:spPr bwMode="auto">
          <a:xfrm>
            <a:off x="3379788" y="37742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39" name="Text Box 34"/>
          <p:cNvSpPr txBox="1">
            <a:spLocks noChangeArrowheads="1"/>
          </p:cNvSpPr>
          <p:nvPr/>
        </p:nvSpPr>
        <p:spPr bwMode="auto">
          <a:xfrm>
            <a:off x="1652588"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0.75</a:t>
            </a:r>
          </a:p>
        </p:txBody>
      </p:sp>
      <p:sp>
        <p:nvSpPr>
          <p:cNvPr id="40" name="Text Box 35"/>
          <p:cNvSpPr txBox="1">
            <a:spLocks noChangeArrowheads="1"/>
          </p:cNvSpPr>
          <p:nvPr/>
        </p:nvSpPr>
        <p:spPr bwMode="auto">
          <a:xfrm>
            <a:off x="6756400" y="2362200"/>
            <a:ext cx="417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6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a:t>
            </a:r>
            <a:endParaRPr kumimoji="0" lang="en-US" altLang="zh-CN" sz="16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endParaRPr>
          </a:p>
        </p:txBody>
      </p:sp>
      <p:sp>
        <p:nvSpPr>
          <p:cNvPr id="41" name="Text Box 36"/>
          <p:cNvSpPr txBox="1">
            <a:spLocks noChangeArrowheads="1"/>
          </p:cNvSpPr>
          <p:nvPr/>
        </p:nvSpPr>
        <p:spPr bwMode="auto">
          <a:xfrm>
            <a:off x="1690688" y="50133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a:t>
            </a:r>
          </a:p>
        </p:txBody>
      </p:sp>
      <p:sp>
        <p:nvSpPr>
          <p:cNvPr id="42" name="Text Box 37"/>
          <p:cNvSpPr txBox="1">
            <a:spLocks noChangeArrowheads="1"/>
          </p:cNvSpPr>
          <p:nvPr/>
        </p:nvSpPr>
        <p:spPr bwMode="auto">
          <a:xfrm>
            <a:off x="2516188" y="2920206"/>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0.25</a:t>
            </a:r>
          </a:p>
        </p:txBody>
      </p:sp>
      <p:sp>
        <p:nvSpPr>
          <p:cNvPr id="43" name="Text Box 38"/>
          <p:cNvSpPr txBox="1">
            <a:spLocks noChangeArrowheads="1"/>
          </p:cNvSpPr>
          <p:nvPr/>
        </p:nvSpPr>
        <p:spPr bwMode="auto">
          <a:xfrm>
            <a:off x="3381375" y="33170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0.15</a:t>
            </a:r>
          </a:p>
        </p:txBody>
      </p:sp>
      <p:sp>
        <p:nvSpPr>
          <p:cNvPr id="44" name="Text Box 39"/>
          <p:cNvSpPr txBox="1">
            <a:spLocks noChangeArrowheads="1"/>
          </p:cNvSpPr>
          <p:nvPr/>
        </p:nvSpPr>
        <p:spPr bwMode="auto">
          <a:xfrm>
            <a:off x="7234238" y="2795588"/>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0.4</a:t>
            </a:r>
          </a:p>
        </p:txBody>
      </p:sp>
      <p:sp>
        <p:nvSpPr>
          <p:cNvPr id="45" name="Text Box 40"/>
          <p:cNvSpPr txBox="1">
            <a:spLocks noChangeArrowheads="1"/>
          </p:cNvSpPr>
          <p:nvPr/>
        </p:nvSpPr>
        <p:spPr bwMode="auto">
          <a:xfrm>
            <a:off x="7954963" y="3298825"/>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.25</a:t>
            </a:r>
          </a:p>
        </p:txBody>
      </p:sp>
      <p:sp>
        <p:nvSpPr>
          <p:cNvPr id="46" name="Text Box 41"/>
          <p:cNvSpPr txBox="1">
            <a:spLocks noChangeArrowheads="1"/>
          </p:cNvSpPr>
          <p:nvPr/>
        </p:nvSpPr>
        <p:spPr bwMode="auto">
          <a:xfrm>
            <a:off x="2411413" y="548005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47" name="Text Box 42"/>
          <p:cNvSpPr txBox="1">
            <a:spLocks noChangeArrowheads="1"/>
          </p:cNvSpPr>
          <p:nvPr/>
        </p:nvSpPr>
        <p:spPr bwMode="auto">
          <a:xfrm>
            <a:off x="3132138" y="594995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01428" name="Text Box 52"/>
          <p:cNvSpPr txBox="1">
            <a:spLocks noChangeArrowheads="1"/>
          </p:cNvSpPr>
          <p:nvPr/>
        </p:nvSpPr>
        <p:spPr bwMode="auto">
          <a:xfrm>
            <a:off x="6838156" y="4121151"/>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e(</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429" name="Text Box 53"/>
          <p:cNvSpPr txBox="1">
            <a:spLocks noChangeArrowheads="1"/>
          </p:cNvSpPr>
          <p:nvPr/>
        </p:nvSpPr>
        <p:spPr bwMode="auto">
          <a:xfrm>
            <a:off x="3981051" y="6357938"/>
            <a:ext cx="1277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root(</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430" name="Text Box 20"/>
          <p:cNvSpPr txBox="1">
            <a:spLocks noChangeArrowheads="1"/>
          </p:cNvSpPr>
          <p:nvPr/>
        </p:nvSpPr>
        <p:spPr bwMode="auto">
          <a:xfrm>
            <a:off x="515938" y="4973638"/>
            <a:ext cx="2889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a:t>
            </a:r>
            <a:r>
              <a:rPr kumimoji="0" lang="zh-CN" altLang="en-US"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endPar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0" lang="zh-CN" altLang="en-US"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endPar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4</a:t>
            </a:r>
          </a:p>
        </p:txBody>
      </p:sp>
      <p:graphicFrame>
        <p:nvGraphicFramePr>
          <p:cNvPr id="57" name="Object 5"/>
          <p:cNvGraphicFramePr>
            <a:graphicFrameLocks noChangeAspect="1"/>
          </p:cNvGraphicFramePr>
          <p:nvPr>
            <p:extLst>
              <p:ext uri="{D42A27DB-BD31-4B8C-83A1-F6EECF244321}">
                <p14:modId xmlns:p14="http://schemas.microsoft.com/office/powerpoint/2010/main" val="2940733724"/>
              </p:ext>
            </p:extLst>
          </p:nvPr>
        </p:nvGraphicFramePr>
        <p:xfrm>
          <a:off x="0" y="37730"/>
          <a:ext cx="4881981" cy="788955"/>
        </p:xfrm>
        <a:graphic>
          <a:graphicData uri="http://schemas.openxmlformats.org/presentationml/2006/ole">
            <mc:AlternateContent xmlns:mc="http://schemas.openxmlformats.org/markup-compatibility/2006">
              <mc:Choice xmlns:v="urn:schemas-microsoft-com:vml" Requires="v">
                <p:oleObj spid="_x0000_s312368" name="公式" r:id="rId3" imgW="3302000" imgH="533400" progId="Equation.3">
                  <p:embed/>
                </p:oleObj>
              </mc:Choice>
              <mc:Fallback>
                <p:oleObj name="公式" r:id="rId3" imgW="3302000" imgH="533400" progId="Equation.3">
                  <p:embed/>
                  <p:pic>
                    <p:nvPicPr>
                      <p:cNvPr id="5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730"/>
                        <a:ext cx="4881981" cy="788955"/>
                      </a:xfrm>
                      <a:prstGeom prst="rect">
                        <a:avLst/>
                      </a:prstGeom>
                      <a:solidFill>
                        <a:schemeClr val="bg1"/>
                      </a:solidFill>
                      <a:ln>
                        <a:noFill/>
                      </a:ln>
                      <a:effectLst/>
                      <a:extLst/>
                    </p:spPr>
                  </p:pic>
                </p:oleObj>
              </mc:Fallback>
            </mc:AlternateContent>
          </a:graphicData>
        </a:graphic>
      </p:graphicFrame>
      <p:sp>
        <p:nvSpPr>
          <p:cNvPr id="2" name="矩形 1"/>
          <p:cNvSpPr/>
          <p:nvPr/>
        </p:nvSpPr>
        <p:spPr>
          <a:xfrm>
            <a:off x="4731834" y="62230"/>
            <a:ext cx="4861932" cy="738664"/>
          </a:xfrm>
          <a:prstGeom prst="rect">
            <a:avLst/>
          </a:prstGeom>
        </p:spPr>
        <p:txBody>
          <a:bodyPr wrap="square">
            <a:spAutoFit/>
          </a:bodyPr>
          <a:lstStyle/>
          <a:p>
            <a:pPr lvl="1" eaLnBrk="1" hangingPunct="1">
              <a:buClr>
                <a:srgbClr val="BF00FF"/>
              </a:buClr>
            </a:pPr>
            <a:r>
              <a:rPr lang="en-US" altLang="zh-CN" i="1" dirty="0">
                <a:solidFill>
                  <a:srgbClr val="000000"/>
                </a:solidFill>
                <a:latin typeface="Times New Roman"/>
                <a:ea typeface="宋体" panose="02010600030101010101" pitchFamily="2" charset="-122"/>
              </a:rPr>
              <a:t>w</a:t>
            </a:r>
            <a:r>
              <a:rPr lang="en-US" altLang="zh-CN" dirty="0">
                <a:solidFill>
                  <a:srgbClr val="000000"/>
                </a:solidFill>
                <a:latin typeface="Times New Roman"/>
                <a:ea typeface="宋体" panose="02010600030101010101" pitchFamily="2" charset="-122"/>
              </a:rPr>
              <a:t>[</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i</a:t>
            </a:r>
            <a:r>
              <a:rPr lang="en-US" altLang="zh-CN" i="1" dirty="0">
                <a:solidFill>
                  <a:srgbClr val="000000"/>
                </a:solidFill>
                <a:latin typeface="Times New Roman"/>
                <a:ea typeface="宋体" panose="02010600030101010101" pitchFamily="2" charset="-122"/>
                <a:sym typeface="Symbol" panose="05050102010706020507" pitchFamily="18" charset="2"/>
              </a:rPr>
              <a:t></a:t>
            </a:r>
            <a:r>
              <a:rPr lang="en-US" altLang="zh-CN" dirty="0">
                <a:solidFill>
                  <a:srgbClr val="000000"/>
                </a:solidFill>
                <a:latin typeface="Times New Roman"/>
                <a:ea typeface="宋体" panose="02010600030101010101" pitchFamily="2" charset="-122"/>
              </a:rPr>
              <a:t>1] = </a:t>
            </a:r>
            <a:r>
              <a:rPr lang="en-US" altLang="zh-CN" i="1" dirty="0">
                <a:solidFill>
                  <a:srgbClr val="000000"/>
                </a:solidFill>
                <a:latin typeface="Times New Roman"/>
                <a:ea typeface="宋体" panose="02010600030101010101" pitchFamily="2" charset="-122"/>
              </a:rPr>
              <a:t>q</a:t>
            </a:r>
            <a:r>
              <a:rPr lang="en-US" altLang="zh-CN" i="1" baseline="-25000" dirty="0">
                <a:solidFill>
                  <a:srgbClr val="000000"/>
                </a:solidFill>
                <a:latin typeface="Times New Roman"/>
                <a:ea typeface="宋体" panose="02010600030101010101" pitchFamily="2" charset="-122"/>
              </a:rPr>
              <a:t>i</a:t>
            </a:r>
            <a:r>
              <a:rPr lang="en-US" altLang="zh-CN" baseline="-25000" dirty="0">
                <a:solidFill>
                  <a:srgbClr val="000000"/>
                </a:solidFill>
                <a:latin typeface="Times New Roman"/>
                <a:ea typeface="宋体" panose="02010600030101010101" pitchFamily="2" charset="-122"/>
              </a:rPr>
              <a:t>-1</a:t>
            </a:r>
            <a:r>
              <a:rPr lang="en-US" altLang="zh-CN" dirty="0">
                <a:solidFill>
                  <a:srgbClr val="000000"/>
                </a:solidFill>
                <a:latin typeface="Times New Roman"/>
                <a:ea typeface="宋体" panose="02010600030101010101" pitchFamily="2" charset="-122"/>
              </a:rPr>
              <a:t> for 1 ≤ </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n.</a:t>
            </a:r>
          </a:p>
          <a:p>
            <a:pPr lvl="1" eaLnBrk="1" hangingPunct="1">
              <a:buClr>
                <a:srgbClr val="BF00FF"/>
              </a:buClr>
            </a:pPr>
            <a:r>
              <a:rPr lang="en-US" altLang="zh-CN" i="1" dirty="0" smtClean="0">
                <a:solidFill>
                  <a:srgbClr val="000000"/>
                </a:solidFill>
                <a:latin typeface="Times New Roman"/>
                <a:ea typeface="宋体" panose="02010600030101010101" pitchFamily="2" charset="-122"/>
              </a:rPr>
              <a:t>w</a:t>
            </a:r>
            <a:r>
              <a:rPr lang="en-US" altLang="zh-CN" dirty="0" smtClean="0">
                <a:solidFill>
                  <a:srgbClr val="000000"/>
                </a:solidFill>
                <a:latin typeface="Times New Roman"/>
                <a:ea typeface="宋体" panose="02010600030101010101" pitchFamily="2" charset="-122"/>
              </a:rPr>
              <a:t>[</a:t>
            </a:r>
            <a:r>
              <a:rPr lang="en-US" altLang="zh-CN" i="1" dirty="0" err="1" smtClean="0">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j </a:t>
            </a:r>
            <a:r>
              <a:rPr lang="en-US" altLang="zh-CN" dirty="0">
                <a:solidFill>
                  <a:srgbClr val="000000"/>
                </a:solidFill>
                <a:latin typeface="Times New Roman"/>
                <a:ea typeface="宋体" panose="02010600030101010101" pitchFamily="2" charset="-122"/>
              </a:rPr>
              <a:t>] = </a:t>
            </a:r>
            <a:r>
              <a:rPr lang="en-US" altLang="zh-CN" i="1" dirty="0">
                <a:solidFill>
                  <a:srgbClr val="000000"/>
                </a:solidFill>
                <a:latin typeface="Times New Roman"/>
                <a:ea typeface="宋体" panose="02010600030101010101" pitchFamily="2" charset="-122"/>
              </a:rPr>
              <a:t>w</a:t>
            </a:r>
            <a:r>
              <a:rPr lang="en-US" altLang="zh-CN" dirty="0">
                <a:solidFill>
                  <a:srgbClr val="000000"/>
                </a:solidFill>
                <a:latin typeface="Times New Roman"/>
                <a:ea typeface="宋体" panose="02010600030101010101" pitchFamily="2" charset="-122"/>
              </a:rPr>
              <a:t>[</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j-</a:t>
            </a:r>
            <a:r>
              <a:rPr lang="en-US" altLang="zh-CN" dirty="0">
                <a:solidFill>
                  <a:srgbClr val="000000"/>
                </a:solidFill>
                <a:latin typeface="Times New Roman"/>
                <a:ea typeface="宋体" panose="02010600030101010101" pitchFamily="2" charset="-122"/>
              </a:rPr>
              <a:t>1] + </a:t>
            </a:r>
            <a:r>
              <a:rPr lang="en-US" altLang="zh-CN" i="1" dirty="0" err="1">
                <a:solidFill>
                  <a:srgbClr val="000000"/>
                </a:solidFill>
                <a:latin typeface="Times New Roman"/>
                <a:ea typeface="宋体" panose="02010600030101010101" pitchFamily="2" charset="-122"/>
              </a:rPr>
              <a:t>p</a:t>
            </a:r>
            <a:r>
              <a:rPr lang="en-US" altLang="zh-CN" i="1" baseline="-25000" dirty="0" err="1">
                <a:solidFill>
                  <a:srgbClr val="000000"/>
                </a:solidFill>
                <a:latin typeface="Times New Roman"/>
                <a:ea typeface="宋体" panose="02010600030101010101" pitchFamily="2" charset="-122"/>
              </a:rPr>
              <a:t>j</a:t>
            </a:r>
            <a:r>
              <a:rPr lang="en-US" altLang="zh-CN" i="1" dirty="0">
                <a:solidFill>
                  <a:srgbClr val="000000"/>
                </a:solidFill>
                <a:latin typeface="Times New Roman"/>
                <a:ea typeface="宋体" panose="02010600030101010101" pitchFamily="2" charset="-122"/>
              </a:rPr>
              <a:t>+ </a:t>
            </a:r>
            <a:r>
              <a:rPr lang="en-US" altLang="zh-CN" i="1" dirty="0" err="1">
                <a:solidFill>
                  <a:srgbClr val="000000"/>
                </a:solidFill>
                <a:latin typeface="Times New Roman"/>
                <a:ea typeface="宋体" panose="02010600030101010101" pitchFamily="2" charset="-122"/>
              </a:rPr>
              <a:t>q</a:t>
            </a:r>
            <a:r>
              <a:rPr lang="en-US" altLang="zh-CN" i="1" baseline="-25000" dirty="0" err="1">
                <a:solidFill>
                  <a:srgbClr val="000000"/>
                </a:solidFill>
                <a:latin typeface="Times New Roman"/>
                <a:ea typeface="宋体" panose="02010600030101010101" pitchFamily="2" charset="-122"/>
              </a:rPr>
              <a:t>j</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for 1 ≤ </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j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n.</a:t>
            </a:r>
            <a:endParaRPr lang="en-US" altLang="zh-CN" sz="2400" dirty="0">
              <a:solidFill>
                <a:srgbClr val="000000"/>
              </a:solidFill>
              <a:latin typeface="Times New Roman"/>
              <a:ea typeface="宋体" panose="02010600030101010101" pitchFamily="2" charset="-122"/>
            </a:endParaRPr>
          </a:p>
        </p:txBody>
      </p:sp>
      <p:sp>
        <p:nvSpPr>
          <p:cNvPr id="79" name="Freeform 74">
            <a:extLst>
              <a:ext uri="{FF2B5EF4-FFF2-40B4-BE49-F238E27FC236}">
                <a16:creationId xmlns:a16="http://schemas.microsoft.com/office/drawing/2014/main" id="{03F63A88-DB12-3740-B84C-39864C0AE840}"/>
              </a:ext>
            </a:extLst>
          </p:cNvPr>
          <p:cNvSpPr>
            <a:spLocks/>
          </p:cNvSpPr>
          <p:nvPr/>
        </p:nvSpPr>
        <p:spPr bwMode="auto">
          <a:xfrm>
            <a:off x="6439211" y="2677391"/>
            <a:ext cx="793439" cy="2389847"/>
          </a:xfrm>
          <a:custGeom>
            <a:avLst/>
            <a:gdLst>
              <a:gd name="T0" fmla="*/ 0 w 836"/>
              <a:gd name="T1" fmla="*/ 1446213 h 911"/>
              <a:gd name="T2" fmla="*/ 684213 w 836"/>
              <a:gd name="T3" fmla="*/ 1063625 h 911"/>
              <a:gd name="T4" fmla="*/ 1296988 w 836"/>
              <a:gd name="T5" fmla="*/ 411163 h 911"/>
              <a:gd name="T6" fmla="*/ 863600 w 836"/>
              <a:gd name="T7" fmla="*/ 0 h 9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6" h="911">
                <a:moveTo>
                  <a:pt x="0" y="911"/>
                </a:moveTo>
                <a:cubicBezTo>
                  <a:pt x="72" y="871"/>
                  <a:pt x="295" y="779"/>
                  <a:pt x="431" y="670"/>
                </a:cubicBezTo>
                <a:cubicBezTo>
                  <a:pt x="567" y="561"/>
                  <a:pt x="798" y="371"/>
                  <a:pt x="817" y="259"/>
                </a:cubicBezTo>
                <a:cubicBezTo>
                  <a:pt x="836" y="147"/>
                  <a:pt x="601" y="54"/>
                  <a:pt x="544" y="0"/>
                </a:cubicBezTo>
              </a:path>
            </a:pathLst>
          </a:custGeom>
          <a:noFill/>
          <a:ln w="9525" cap="flat" cmpd="sng">
            <a:solidFill>
              <a:schemeClr val="tx1"/>
            </a:solidFill>
            <a:prstDash val="dash"/>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CN"/>
          </a:p>
        </p:txBody>
      </p:sp>
      <p:sp>
        <p:nvSpPr>
          <p:cNvPr id="80" name="Text Box 73">
            <a:extLst>
              <a:ext uri="{FF2B5EF4-FFF2-40B4-BE49-F238E27FC236}">
                <a16:creationId xmlns:a16="http://schemas.microsoft.com/office/drawing/2014/main" id="{46A12669-ECA8-AF47-A1C0-45F055FB7B2C}"/>
              </a:ext>
            </a:extLst>
          </p:cNvPr>
          <p:cNvSpPr txBox="1">
            <a:spLocks noChangeArrowheads="1"/>
          </p:cNvSpPr>
          <p:nvPr/>
        </p:nvSpPr>
        <p:spPr bwMode="auto">
          <a:xfrm>
            <a:off x="4756150" y="5001492"/>
            <a:ext cx="40867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zh-CN" altLang="en-US" dirty="0" smtClean="0">
                <a:solidFill>
                  <a:srgbClr val="FF0000"/>
                </a:solidFill>
                <a:latin typeface="Times New Roman" charset="0"/>
                <a:ea typeface="SimSun" charset="-122"/>
              </a:rPr>
              <a:t>因为</a:t>
            </a:r>
            <a:r>
              <a:rPr lang="en-US" altLang="zh-CN" dirty="0" err="1" smtClean="0">
                <a:solidFill>
                  <a:srgbClr val="FF0000"/>
                </a:solidFill>
                <a:latin typeface="Times New Roman" charset="0"/>
                <a:ea typeface="SimSun" charset="-122"/>
              </a:rPr>
              <a:t>i</a:t>
            </a:r>
            <a:r>
              <a:rPr lang="en-US" altLang="zh-CN" dirty="0" smtClean="0">
                <a:solidFill>
                  <a:srgbClr val="FF0000"/>
                </a:solidFill>
                <a:latin typeface="Times New Roman" charset="0"/>
                <a:ea typeface="SimSun" charset="-122"/>
              </a:rPr>
              <a:t>=1&lt;=j=1,</a:t>
            </a:r>
            <a:r>
              <a:rPr lang="en-US" altLang="zh-CN" dirty="0">
                <a:solidFill>
                  <a:srgbClr val="FF0000"/>
                </a:solidFill>
                <a:latin typeface="Times New Roman" charset="0"/>
                <a:ea typeface="SimSun" charset="-122"/>
              </a:rPr>
              <a:t> </a:t>
            </a:r>
            <a:r>
              <a:rPr lang="zh-CN" altLang="en-US" dirty="0" smtClean="0">
                <a:solidFill>
                  <a:srgbClr val="FF0000"/>
                </a:solidFill>
                <a:latin typeface="Times New Roman" charset="0"/>
                <a:ea typeface="SimSun" charset="-122"/>
              </a:rPr>
              <a:t>所以</a:t>
            </a:r>
            <a:r>
              <a:rPr lang="en-US" altLang="zh-CN" dirty="0" smtClean="0">
                <a:solidFill>
                  <a:srgbClr val="FF0000"/>
                </a:solidFill>
                <a:latin typeface="Times New Roman" charset="0"/>
                <a:ea typeface="SimSun" charset="-122"/>
              </a:rPr>
              <a:t>r=1, </a:t>
            </a:r>
          </a:p>
          <a:p>
            <a:pPr>
              <a:defRPr/>
            </a:pPr>
            <a:r>
              <a:rPr lang="en-US" altLang="zh-CN" dirty="0" smtClean="0">
                <a:solidFill>
                  <a:srgbClr val="FF0000"/>
                </a:solidFill>
                <a:latin typeface="Times New Roman" charset="0"/>
                <a:ea typeface="SimSun" charset="-122"/>
              </a:rPr>
              <a:t>e[1, 1]  </a:t>
            </a:r>
            <a:r>
              <a:rPr lang="en-US" altLang="zh-CN" dirty="0">
                <a:solidFill>
                  <a:srgbClr val="FF0000"/>
                </a:solidFill>
                <a:latin typeface="Times New Roman" charset="0"/>
                <a:ea typeface="SimSun" charset="-122"/>
              </a:rPr>
              <a:t>= </a:t>
            </a:r>
            <a:r>
              <a:rPr lang="en-US" altLang="zh-CN" dirty="0" smtClean="0">
                <a:latin typeface="Times New Roman" charset="0"/>
                <a:ea typeface="SimSun" charset="-122"/>
              </a:rPr>
              <a:t>min{e[1,1-1]+e[1+1,1]+w[1,1]}</a:t>
            </a:r>
          </a:p>
          <a:p>
            <a:pPr>
              <a:defRPr/>
            </a:pPr>
            <a:r>
              <a:rPr lang="en-US" altLang="zh-CN" dirty="0">
                <a:solidFill>
                  <a:srgbClr val="FF0000"/>
                </a:solidFill>
                <a:latin typeface="Times New Roman" charset="0"/>
                <a:ea typeface="SimSun" charset="-122"/>
              </a:rPr>
              <a:t> </a:t>
            </a:r>
            <a:r>
              <a:rPr lang="en-US" altLang="zh-CN" dirty="0" smtClean="0">
                <a:solidFill>
                  <a:srgbClr val="FF0000"/>
                </a:solidFill>
                <a:latin typeface="Times New Roman" charset="0"/>
                <a:ea typeface="SimSun" charset="-122"/>
              </a:rPr>
              <a:t>           = </a:t>
            </a:r>
            <a:r>
              <a:rPr lang="en-US" altLang="zh-CN" dirty="0" smtClean="0">
                <a:solidFill>
                  <a:srgbClr val="FF0000"/>
                </a:solidFill>
                <a:latin typeface="Times New Roman" charset="0"/>
                <a:ea typeface="SimSun" charset="-122"/>
              </a:rPr>
              <a:t>min{0.15+0.1+0.75} =1</a:t>
            </a:r>
            <a:endParaRPr lang="en-US" altLang="zh-CN" dirty="0">
              <a:solidFill>
                <a:srgbClr val="FF0000"/>
              </a:solidFill>
              <a:latin typeface="Times New Roman" charset="0"/>
              <a:ea typeface="SimSun" charset="-122"/>
            </a:endParaRPr>
          </a:p>
        </p:txBody>
      </p:sp>
      <p:sp>
        <p:nvSpPr>
          <p:cNvPr id="81" name="Oval 4"/>
          <p:cNvSpPr>
            <a:spLocks noChangeArrowheads="1"/>
          </p:cNvSpPr>
          <p:nvPr/>
        </p:nvSpPr>
        <p:spPr bwMode="auto">
          <a:xfrm>
            <a:off x="6494227" y="6071528"/>
            <a:ext cx="419337" cy="236284"/>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38486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blinds(horizontal)">
                                      <p:cBhvr>
                                        <p:cTn id="59" dur="500"/>
                                        <p:tgtEl>
                                          <p:spTgt spid="80"/>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81"/>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79" grpId="0" animBg="1"/>
      <p:bldP spid="80" grpId="0"/>
      <p:bldP spid="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62AEA9-62F7-4254-9555-01F543423989}" type="slidenum">
              <a:rPr kumimoji="0" lang="zh-CN" altLang="en-US" sz="14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400" b="0"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endParaRPr>
          </a:p>
        </p:txBody>
      </p:sp>
      <p:sp>
        <p:nvSpPr>
          <p:cNvPr id="101378" name="Rectangle 54"/>
          <p:cNvSpPr>
            <a:spLocks noChangeArrowheads="1"/>
          </p:cNvSpPr>
          <p:nvPr/>
        </p:nvSpPr>
        <p:spPr bwMode="auto">
          <a:xfrm>
            <a:off x="1049796" y="1244237"/>
            <a:ext cx="8224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q0=0.15,  </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p1=0.5</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q1=0.1,  </a:t>
            </a:r>
            <a:r>
              <a:rPr kumimoji="0" lang="en-US" altLang="zh-CN" sz="2400" dirty="0">
                <a:solidFill>
                  <a:srgbClr val="FF0000"/>
                </a:solidFill>
                <a:latin typeface="Times New Roman" panose="02020603050405020304" pitchFamily="18" charset="0"/>
                <a:cs typeface="Times New Roman" panose="02020603050405020304" pitchFamily="18" charset="0"/>
              </a:rPr>
              <a:t>p</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2=0.1</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q2=0.05,  </a:t>
            </a:r>
            <a:r>
              <a:rPr kumimoji="0" lang="en-US" altLang="zh-CN" sz="2400" dirty="0">
                <a:solidFill>
                  <a:srgbClr val="FF0000"/>
                </a:solidFill>
                <a:latin typeface="Times New Roman" panose="02020603050405020304" pitchFamily="18" charset="0"/>
                <a:cs typeface="Times New Roman" panose="02020603050405020304" pitchFamily="18" charset="0"/>
              </a:rPr>
              <a:t>p</a:t>
            </a:r>
            <a:r>
              <a:rPr kumimoji="0" lang="en-US" altLang="zh-CN" sz="2400" i="0" u="none" strike="noStrike" kern="1200" cap="none" spc="0" normalizeH="0" baseline="0" noProof="0" dirty="0" smtClean="0">
                <a:ln>
                  <a:noFill/>
                </a:ln>
                <a:solidFill>
                  <a:srgbClr val="FF0000"/>
                </a:solidFill>
                <a:effectLst/>
                <a:uLnTx/>
                <a:uFillTx/>
                <a:latin typeface="Times New Roman" panose="02020603050405020304" pitchFamily="18" charset="0"/>
                <a:cs typeface="Times New Roman" panose="02020603050405020304" pitchFamily="18" charset="0"/>
              </a:rPr>
              <a:t>3=0.05</a:t>
            </a:r>
            <a:r>
              <a:rPr kumimoji="0" lang="en-US" altLang="zh-CN" sz="2400" i="0" u="none" strike="noStrike" kern="1200" cap="none" spc="0" normalizeH="0" baseline="0" noProof="0" dirty="0" smtClean="0">
                <a:ln>
                  <a:noFill/>
                </a:ln>
                <a:solidFill>
                  <a:srgbClr val="000000"/>
                </a:solidFill>
                <a:effectLst/>
                <a:uLnTx/>
                <a:uFillTx/>
                <a:latin typeface="Times New Roman" panose="02020603050405020304" pitchFamily="18" charset="0"/>
                <a:cs typeface="Times New Roman" panose="02020603050405020304" pitchFamily="18" charset="0"/>
              </a:rPr>
              <a:t>,  q3=0.05</a:t>
            </a:r>
          </a:p>
        </p:txBody>
      </p:sp>
      <p:sp>
        <p:nvSpPr>
          <p:cNvPr id="101380" name="Line 3"/>
          <p:cNvSpPr>
            <a:spLocks noChangeShapeType="1"/>
          </p:cNvSpPr>
          <p:nvPr/>
        </p:nvSpPr>
        <p:spPr bwMode="auto">
          <a:xfrm>
            <a:off x="5434013" y="2219325"/>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81" name="Line 4"/>
          <p:cNvSpPr>
            <a:spLocks noChangeShapeType="1"/>
          </p:cNvSpPr>
          <p:nvPr/>
        </p:nvSpPr>
        <p:spPr bwMode="auto">
          <a:xfrm>
            <a:off x="6010275" y="1858963"/>
            <a:ext cx="0" cy="2449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82" name="Text Box 5"/>
          <p:cNvSpPr txBox="1">
            <a:spLocks noChangeArrowheads="1"/>
          </p:cNvSpPr>
          <p:nvPr/>
        </p:nvSpPr>
        <p:spPr bwMode="auto">
          <a:xfrm>
            <a:off x="6081713"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101383" name="Text Box 6"/>
          <p:cNvSpPr txBox="1">
            <a:spLocks noChangeArrowheads="1"/>
          </p:cNvSpPr>
          <p:nvPr/>
        </p:nvSpPr>
        <p:spPr bwMode="auto">
          <a:xfrm>
            <a:off x="6731000"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101384" name="Text Box 7"/>
          <p:cNvSpPr txBox="1">
            <a:spLocks noChangeArrowheads="1"/>
          </p:cNvSpPr>
          <p:nvPr/>
        </p:nvSpPr>
        <p:spPr bwMode="auto">
          <a:xfrm>
            <a:off x="7377113"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385" name="Text Box 8"/>
          <p:cNvSpPr txBox="1">
            <a:spLocks noChangeArrowheads="1"/>
          </p:cNvSpPr>
          <p:nvPr/>
        </p:nvSpPr>
        <p:spPr bwMode="auto">
          <a:xfrm>
            <a:off x="8026400" y="1858963"/>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01386" name="Text Box 9"/>
          <p:cNvSpPr txBox="1">
            <a:spLocks noChangeArrowheads="1"/>
          </p:cNvSpPr>
          <p:nvPr/>
        </p:nvSpPr>
        <p:spPr bwMode="auto">
          <a:xfrm>
            <a:off x="5505450" y="235743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101387" name="Text Box 10"/>
          <p:cNvSpPr txBox="1">
            <a:spLocks noChangeArrowheads="1"/>
          </p:cNvSpPr>
          <p:nvPr/>
        </p:nvSpPr>
        <p:spPr bwMode="auto">
          <a:xfrm>
            <a:off x="5507038" y="2867025"/>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388" name="Text Box 11"/>
          <p:cNvSpPr txBox="1">
            <a:spLocks noChangeArrowheads="1"/>
          </p:cNvSpPr>
          <p:nvPr/>
        </p:nvSpPr>
        <p:spPr bwMode="auto">
          <a:xfrm>
            <a:off x="5507038" y="3371850"/>
            <a:ext cx="5048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18" name="Text Box 12"/>
          <p:cNvSpPr txBox="1">
            <a:spLocks noChangeArrowheads="1"/>
          </p:cNvSpPr>
          <p:nvPr/>
        </p:nvSpPr>
        <p:spPr bwMode="auto">
          <a:xfrm>
            <a:off x="6081713" y="2357438"/>
            <a:ext cx="6334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r>
              <a:rPr kumimoji="0" lang="zh-CN" altLang="en-US"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15</a:t>
            </a:r>
          </a:p>
        </p:txBody>
      </p:sp>
      <p:sp>
        <p:nvSpPr>
          <p:cNvPr id="19" name="Text Box 13"/>
          <p:cNvSpPr txBox="1">
            <a:spLocks noChangeArrowheads="1"/>
          </p:cNvSpPr>
          <p:nvPr/>
        </p:nvSpPr>
        <p:spPr bwMode="auto">
          <a:xfrm>
            <a:off x="6657975" y="279558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a:t>
            </a:r>
          </a:p>
        </p:txBody>
      </p:sp>
      <p:sp>
        <p:nvSpPr>
          <p:cNvPr id="20" name="Text Box 14"/>
          <p:cNvSpPr txBox="1">
            <a:spLocks noChangeArrowheads="1"/>
          </p:cNvSpPr>
          <p:nvPr/>
        </p:nvSpPr>
        <p:spPr bwMode="auto">
          <a:xfrm>
            <a:off x="7215188" y="3300413"/>
            <a:ext cx="604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21" name="Text Box 15"/>
          <p:cNvSpPr txBox="1">
            <a:spLocks noChangeArrowheads="1"/>
          </p:cNvSpPr>
          <p:nvPr/>
        </p:nvSpPr>
        <p:spPr bwMode="auto">
          <a:xfrm>
            <a:off x="8012113" y="3803650"/>
            <a:ext cx="806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101393" name="Text Box 16"/>
          <p:cNvSpPr txBox="1">
            <a:spLocks noChangeArrowheads="1"/>
          </p:cNvSpPr>
          <p:nvPr/>
        </p:nvSpPr>
        <p:spPr bwMode="auto">
          <a:xfrm>
            <a:off x="5507038" y="3868738"/>
            <a:ext cx="504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4</a:t>
            </a:r>
          </a:p>
        </p:txBody>
      </p:sp>
      <p:sp>
        <p:nvSpPr>
          <p:cNvPr id="101394" name="Line 17"/>
          <p:cNvSpPr>
            <a:spLocks noChangeShapeType="1"/>
          </p:cNvSpPr>
          <p:nvPr/>
        </p:nvSpPr>
        <p:spPr bwMode="auto">
          <a:xfrm>
            <a:off x="642938" y="2382044"/>
            <a:ext cx="3313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95" name="Line 18"/>
          <p:cNvSpPr>
            <a:spLocks noChangeShapeType="1"/>
          </p:cNvSpPr>
          <p:nvPr/>
        </p:nvSpPr>
        <p:spPr bwMode="auto">
          <a:xfrm>
            <a:off x="960438" y="1997867"/>
            <a:ext cx="0" cy="23106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396" name="Text Box 19"/>
          <p:cNvSpPr txBox="1">
            <a:spLocks noChangeArrowheads="1"/>
          </p:cNvSpPr>
          <p:nvPr/>
        </p:nvSpPr>
        <p:spPr bwMode="auto">
          <a:xfrm>
            <a:off x="1049796" y="1997868"/>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0         1          2          3</a:t>
            </a:r>
          </a:p>
        </p:txBody>
      </p:sp>
      <p:sp>
        <p:nvSpPr>
          <p:cNvPr id="101397" name="Text Box 20"/>
          <p:cNvSpPr txBox="1">
            <a:spLocks noChangeArrowheads="1"/>
          </p:cNvSpPr>
          <p:nvPr/>
        </p:nvSpPr>
        <p:spPr bwMode="auto">
          <a:xfrm>
            <a:off x="571500" y="2453481"/>
            <a:ext cx="2889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4</a:t>
            </a:r>
          </a:p>
        </p:txBody>
      </p:sp>
      <p:sp>
        <p:nvSpPr>
          <p:cNvPr id="101398" name="Text Box 21"/>
          <p:cNvSpPr txBox="1">
            <a:spLocks noChangeArrowheads="1"/>
          </p:cNvSpPr>
          <p:nvPr/>
        </p:nvSpPr>
        <p:spPr bwMode="auto">
          <a:xfrm>
            <a:off x="1767681" y="4022726"/>
            <a:ext cx="998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W(</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399" name="Line 22"/>
          <p:cNvSpPr>
            <a:spLocks noChangeShapeType="1"/>
          </p:cNvSpPr>
          <p:nvPr/>
        </p:nvSpPr>
        <p:spPr bwMode="auto">
          <a:xfrm>
            <a:off x="611188" y="4868863"/>
            <a:ext cx="33131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400" name="Line 23"/>
          <p:cNvSpPr>
            <a:spLocks noChangeShapeType="1"/>
          </p:cNvSpPr>
          <p:nvPr/>
        </p:nvSpPr>
        <p:spPr bwMode="auto">
          <a:xfrm>
            <a:off x="933448" y="4558506"/>
            <a:ext cx="1" cy="22994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1401" name="Text Box 24"/>
          <p:cNvSpPr txBox="1">
            <a:spLocks noChangeArrowheads="1"/>
          </p:cNvSpPr>
          <p:nvPr/>
        </p:nvSpPr>
        <p:spPr bwMode="auto">
          <a:xfrm>
            <a:off x="1100138" y="4558506"/>
            <a:ext cx="2398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000000"/>
                </a:solidFill>
                <a:effectLst/>
                <a:uLnTx/>
                <a:uFillTx/>
                <a:latin typeface="Tahoma" panose="020B0604030504040204" pitchFamily="34" charset="0"/>
                <a:ea typeface="宋体" panose="02010600030101010101" pitchFamily="2" charset="-122"/>
              </a:rPr>
              <a:t>0      1        2       3</a:t>
            </a:r>
          </a:p>
        </p:txBody>
      </p:sp>
      <p:sp>
        <p:nvSpPr>
          <p:cNvPr id="31" name="Text Box 26"/>
          <p:cNvSpPr txBox="1">
            <a:spLocks noChangeArrowheads="1"/>
          </p:cNvSpPr>
          <p:nvPr/>
        </p:nvSpPr>
        <p:spPr bwMode="auto">
          <a:xfrm>
            <a:off x="1116013" y="5013325"/>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2" name="Text Box 27"/>
          <p:cNvSpPr txBox="1">
            <a:spLocks noChangeArrowheads="1"/>
          </p:cNvSpPr>
          <p:nvPr/>
        </p:nvSpPr>
        <p:spPr bwMode="auto">
          <a:xfrm>
            <a:off x="1692275" y="54800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3" name="Text Box 28"/>
          <p:cNvSpPr txBox="1">
            <a:spLocks noChangeArrowheads="1"/>
          </p:cNvSpPr>
          <p:nvPr/>
        </p:nvSpPr>
        <p:spPr bwMode="auto">
          <a:xfrm>
            <a:off x="2411413" y="59499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4" name="Text Box 29"/>
          <p:cNvSpPr txBox="1">
            <a:spLocks noChangeArrowheads="1"/>
          </p:cNvSpPr>
          <p:nvPr/>
        </p:nvSpPr>
        <p:spPr bwMode="auto">
          <a:xfrm>
            <a:off x="3130550" y="6381750"/>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p>
        </p:txBody>
      </p:sp>
      <p:sp>
        <p:nvSpPr>
          <p:cNvPr id="35" name="Text Box 30"/>
          <p:cNvSpPr txBox="1">
            <a:spLocks noChangeArrowheads="1"/>
          </p:cNvSpPr>
          <p:nvPr/>
        </p:nvSpPr>
        <p:spPr bwMode="auto">
          <a:xfrm>
            <a:off x="933450"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0.15</a:t>
            </a:r>
          </a:p>
        </p:txBody>
      </p:sp>
      <p:sp>
        <p:nvSpPr>
          <p:cNvPr id="36" name="Text Box 31"/>
          <p:cNvSpPr txBox="1">
            <a:spLocks noChangeArrowheads="1"/>
          </p:cNvSpPr>
          <p:nvPr/>
        </p:nvSpPr>
        <p:spPr bwMode="auto">
          <a:xfrm>
            <a:off x="1797050" y="28852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a:t>
            </a:r>
          </a:p>
        </p:txBody>
      </p:sp>
      <p:sp>
        <p:nvSpPr>
          <p:cNvPr id="37" name="Text Box 32"/>
          <p:cNvSpPr txBox="1">
            <a:spLocks noChangeArrowheads="1"/>
          </p:cNvSpPr>
          <p:nvPr/>
        </p:nvSpPr>
        <p:spPr bwMode="auto">
          <a:xfrm>
            <a:off x="2516188" y="331073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38" name="Text Box 33"/>
          <p:cNvSpPr txBox="1">
            <a:spLocks noChangeArrowheads="1"/>
          </p:cNvSpPr>
          <p:nvPr/>
        </p:nvSpPr>
        <p:spPr bwMode="auto">
          <a:xfrm>
            <a:off x="3379788" y="37742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0.05</a:t>
            </a:r>
          </a:p>
        </p:txBody>
      </p:sp>
      <p:sp>
        <p:nvSpPr>
          <p:cNvPr id="39" name="Text Box 34"/>
          <p:cNvSpPr txBox="1">
            <a:spLocks noChangeArrowheads="1"/>
          </p:cNvSpPr>
          <p:nvPr/>
        </p:nvSpPr>
        <p:spPr bwMode="auto">
          <a:xfrm>
            <a:off x="1652588"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0.75</a:t>
            </a:r>
          </a:p>
        </p:txBody>
      </p:sp>
      <p:sp>
        <p:nvSpPr>
          <p:cNvPr id="40" name="Text Box 35"/>
          <p:cNvSpPr txBox="1">
            <a:spLocks noChangeArrowheads="1"/>
          </p:cNvSpPr>
          <p:nvPr/>
        </p:nvSpPr>
        <p:spPr bwMode="auto">
          <a:xfrm>
            <a:off x="6756400" y="2362200"/>
            <a:ext cx="4175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endPar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41" name="Text Box 36"/>
          <p:cNvSpPr txBox="1">
            <a:spLocks noChangeArrowheads="1"/>
          </p:cNvSpPr>
          <p:nvPr/>
        </p:nvSpPr>
        <p:spPr bwMode="auto">
          <a:xfrm>
            <a:off x="1690688" y="50133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1</a:t>
            </a:r>
          </a:p>
        </p:txBody>
      </p:sp>
      <p:sp>
        <p:nvSpPr>
          <p:cNvPr id="42" name="Text Box 37"/>
          <p:cNvSpPr txBox="1">
            <a:spLocks noChangeArrowheads="1"/>
          </p:cNvSpPr>
          <p:nvPr/>
        </p:nvSpPr>
        <p:spPr bwMode="auto">
          <a:xfrm>
            <a:off x="2516188" y="2920206"/>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0.25</a:t>
            </a:r>
          </a:p>
        </p:txBody>
      </p:sp>
      <p:sp>
        <p:nvSpPr>
          <p:cNvPr id="43" name="Text Box 38"/>
          <p:cNvSpPr txBox="1">
            <a:spLocks noChangeArrowheads="1"/>
          </p:cNvSpPr>
          <p:nvPr/>
        </p:nvSpPr>
        <p:spPr bwMode="auto">
          <a:xfrm>
            <a:off x="3381375" y="33170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0.15</a:t>
            </a:r>
          </a:p>
        </p:txBody>
      </p:sp>
      <p:sp>
        <p:nvSpPr>
          <p:cNvPr id="44" name="Text Box 39"/>
          <p:cNvSpPr txBox="1">
            <a:spLocks noChangeArrowheads="1"/>
          </p:cNvSpPr>
          <p:nvPr/>
        </p:nvSpPr>
        <p:spPr bwMode="auto">
          <a:xfrm>
            <a:off x="7234238" y="2795588"/>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0.4</a:t>
            </a:r>
          </a:p>
        </p:txBody>
      </p:sp>
      <p:sp>
        <p:nvSpPr>
          <p:cNvPr id="45" name="Text Box 40"/>
          <p:cNvSpPr txBox="1">
            <a:spLocks noChangeArrowheads="1"/>
          </p:cNvSpPr>
          <p:nvPr/>
        </p:nvSpPr>
        <p:spPr bwMode="auto">
          <a:xfrm>
            <a:off x="7954963" y="3298825"/>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.25</a:t>
            </a:r>
          </a:p>
        </p:txBody>
      </p:sp>
      <p:sp>
        <p:nvSpPr>
          <p:cNvPr id="46" name="Text Box 41"/>
          <p:cNvSpPr txBox="1">
            <a:spLocks noChangeArrowheads="1"/>
          </p:cNvSpPr>
          <p:nvPr/>
        </p:nvSpPr>
        <p:spPr bwMode="auto">
          <a:xfrm>
            <a:off x="2411413" y="548005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47" name="Text Box 42"/>
          <p:cNvSpPr txBox="1">
            <a:spLocks noChangeArrowheads="1"/>
          </p:cNvSpPr>
          <p:nvPr/>
        </p:nvSpPr>
        <p:spPr bwMode="auto">
          <a:xfrm>
            <a:off x="3132138" y="5949950"/>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3</a:t>
            </a:r>
          </a:p>
        </p:txBody>
      </p:sp>
      <p:sp>
        <p:nvSpPr>
          <p:cNvPr id="48" name="Text Box 43"/>
          <p:cNvSpPr txBox="1">
            <a:spLocks noChangeArrowheads="1"/>
          </p:cNvSpPr>
          <p:nvPr/>
        </p:nvSpPr>
        <p:spPr bwMode="auto">
          <a:xfrm>
            <a:off x="2517775" y="2453481"/>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0.9</a:t>
            </a:r>
          </a:p>
        </p:txBody>
      </p:sp>
      <p:sp>
        <p:nvSpPr>
          <p:cNvPr id="49" name="Text Box 44"/>
          <p:cNvSpPr txBox="1">
            <a:spLocks noChangeArrowheads="1"/>
          </p:cNvSpPr>
          <p:nvPr/>
        </p:nvSpPr>
        <p:spPr bwMode="auto">
          <a:xfrm>
            <a:off x="7234238" y="2355850"/>
            <a:ext cx="720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1.45</a:t>
            </a:r>
          </a:p>
        </p:txBody>
      </p:sp>
      <p:sp>
        <p:nvSpPr>
          <p:cNvPr id="50" name="Text Box 45"/>
          <p:cNvSpPr txBox="1">
            <a:spLocks noChangeArrowheads="1"/>
          </p:cNvSpPr>
          <p:nvPr/>
        </p:nvSpPr>
        <p:spPr bwMode="auto">
          <a:xfrm>
            <a:off x="2411413" y="5013325"/>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rPr>
              <a:t>1</a:t>
            </a:r>
          </a:p>
        </p:txBody>
      </p:sp>
      <p:sp>
        <p:nvSpPr>
          <p:cNvPr id="51" name="Text Box 46"/>
          <p:cNvSpPr txBox="1">
            <a:spLocks noChangeArrowheads="1"/>
          </p:cNvSpPr>
          <p:nvPr/>
        </p:nvSpPr>
        <p:spPr bwMode="auto">
          <a:xfrm>
            <a:off x="3379788" y="2920206"/>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0.35</a:t>
            </a:r>
          </a:p>
        </p:txBody>
      </p:sp>
      <p:sp>
        <p:nvSpPr>
          <p:cNvPr id="53" name="Text Box 48"/>
          <p:cNvSpPr txBox="1">
            <a:spLocks noChangeArrowheads="1"/>
          </p:cNvSpPr>
          <p:nvPr/>
        </p:nvSpPr>
        <p:spPr bwMode="auto">
          <a:xfrm>
            <a:off x="7953375" y="2795588"/>
            <a:ext cx="720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0. </a:t>
            </a:r>
            <a:r>
              <a:rPr kumimoji="0" lang="zh-CN"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7</a:t>
            </a:r>
            <a:endParaRPr kumimoji="0" lang="en-US" altLang="zh-CN" sz="16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54" name="Text Box 49"/>
          <p:cNvSpPr txBox="1">
            <a:spLocks noChangeArrowheads="1"/>
          </p:cNvSpPr>
          <p:nvPr/>
        </p:nvSpPr>
        <p:spPr bwMode="auto">
          <a:xfrm>
            <a:off x="3130550" y="5516563"/>
            <a:ext cx="720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2</a:t>
            </a:r>
          </a:p>
        </p:txBody>
      </p:sp>
      <p:sp>
        <p:nvSpPr>
          <p:cNvPr id="101428" name="Text Box 52"/>
          <p:cNvSpPr txBox="1">
            <a:spLocks noChangeArrowheads="1"/>
          </p:cNvSpPr>
          <p:nvPr/>
        </p:nvSpPr>
        <p:spPr bwMode="auto">
          <a:xfrm>
            <a:off x="6838156" y="4121151"/>
            <a:ext cx="895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e(</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429" name="Text Box 53"/>
          <p:cNvSpPr txBox="1">
            <a:spLocks noChangeArrowheads="1"/>
          </p:cNvSpPr>
          <p:nvPr/>
        </p:nvSpPr>
        <p:spPr bwMode="auto">
          <a:xfrm>
            <a:off x="3981051" y="6357938"/>
            <a:ext cx="1277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root(</a:t>
            </a:r>
            <a:r>
              <a:rPr kumimoji="0" lang="en-US" altLang="zh-CN" sz="2000" b="1" i="0" u="none" strike="noStrike" kern="1200" cap="none" spc="0" normalizeH="0" baseline="0" noProof="0" dirty="0" err="1" smtClean="0">
                <a:ln>
                  <a:noFill/>
                </a:ln>
                <a:solidFill>
                  <a:srgbClr val="FF0000"/>
                </a:solidFill>
                <a:effectLst/>
                <a:uLnTx/>
                <a:uFillTx/>
                <a:latin typeface="Tahoma" panose="020B0604030504040204" pitchFamily="34" charset="0"/>
                <a:ea typeface="宋体" panose="02010600030101010101" pitchFamily="2" charset="-122"/>
              </a:rPr>
              <a:t>i</a:t>
            </a:r>
            <a:r>
              <a:rPr kumimoji="0" lang="en-US" altLang="zh-CN" sz="20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rPr>
              <a:t>, j)</a:t>
            </a:r>
          </a:p>
        </p:txBody>
      </p:sp>
      <p:sp>
        <p:nvSpPr>
          <p:cNvPr id="101430" name="Text Box 20"/>
          <p:cNvSpPr txBox="1">
            <a:spLocks noChangeArrowheads="1"/>
          </p:cNvSpPr>
          <p:nvPr/>
        </p:nvSpPr>
        <p:spPr bwMode="auto">
          <a:xfrm>
            <a:off x="515938" y="4973638"/>
            <a:ext cx="2889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a:t>
            </a:r>
            <a:r>
              <a:rPr kumimoji="0" lang="zh-CN" altLang="en-US"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endPar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0" lang="zh-CN" altLang="en-US"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endPar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4</a:t>
            </a:r>
          </a:p>
        </p:txBody>
      </p:sp>
      <p:graphicFrame>
        <p:nvGraphicFramePr>
          <p:cNvPr id="57" name="Object 5"/>
          <p:cNvGraphicFramePr>
            <a:graphicFrameLocks noChangeAspect="1"/>
          </p:cNvGraphicFramePr>
          <p:nvPr>
            <p:extLst>
              <p:ext uri="{D42A27DB-BD31-4B8C-83A1-F6EECF244321}">
                <p14:modId xmlns:p14="http://schemas.microsoft.com/office/powerpoint/2010/main" val="2940733724"/>
              </p:ext>
            </p:extLst>
          </p:nvPr>
        </p:nvGraphicFramePr>
        <p:xfrm>
          <a:off x="0" y="37730"/>
          <a:ext cx="4881981" cy="788955"/>
        </p:xfrm>
        <a:graphic>
          <a:graphicData uri="http://schemas.openxmlformats.org/presentationml/2006/ole">
            <mc:AlternateContent xmlns:mc="http://schemas.openxmlformats.org/markup-compatibility/2006">
              <mc:Choice xmlns:v="urn:schemas-microsoft-com:vml" Requires="v">
                <p:oleObj spid="_x0000_s313392" name="公式" r:id="rId3" imgW="3302000" imgH="533400" progId="Equation.3">
                  <p:embed/>
                </p:oleObj>
              </mc:Choice>
              <mc:Fallback>
                <p:oleObj name="公式" r:id="rId3" imgW="3302000" imgH="533400" progId="Equation.3">
                  <p:embed/>
                  <p:pic>
                    <p:nvPicPr>
                      <p:cNvPr id="5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730"/>
                        <a:ext cx="4881981" cy="788955"/>
                      </a:xfrm>
                      <a:prstGeom prst="rect">
                        <a:avLst/>
                      </a:prstGeom>
                      <a:solidFill>
                        <a:schemeClr val="bg1"/>
                      </a:solidFill>
                      <a:ln>
                        <a:noFill/>
                      </a:ln>
                      <a:effectLst/>
                      <a:extLst/>
                    </p:spPr>
                  </p:pic>
                </p:oleObj>
              </mc:Fallback>
            </mc:AlternateContent>
          </a:graphicData>
        </a:graphic>
      </p:graphicFrame>
      <p:sp>
        <p:nvSpPr>
          <p:cNvPr id="2" name="矩形 1"/>
          <p:cNvSpPr/>
          <p:nvPr/>
        </p:nvSpPr>
        <p:spPr>
          <a:xfrm>
            <a:off x="4731834" y="62230"/>
            <a:ext cx="4861932" cy="738664"/>
          </a:xfrm>
          <a:prstGeom prst="rect">
            <a:avLst/>
          </a:prstGeom>
        </p:spPr>
        <p:txBody>
          <a:bodyPr wrap="square">
            <a:spAutoFit/>
          </a:bodyPr>
          <a:lstStyle/>
          <a:p>
            <a:pPr lvl="1" eaLnBrk="1" hangingPunct="1">
              <a:buClr>
                <a:srgbClr val="BF00FF"/>
              </a:buClr>
            </a:pPr>
            <a:r>
              <a:rPr lang="en-US" altLang="zh-CN" i="1" dirty="0">
                <a:solidFill>
                  <a:srgbClr val="000000"/>
                </a:solidFill>
                <a:latin typeface="Times New Roman"/>
                <a:ea typeface="宋体" panose="02010600030101010101" pitchFamily="2" charset="-122"/>
              </a:rPr>
              <a:t>w</a:t>
            </a:r>
            <a:r>
              <a:rPr lang="en-US" altLang="zh-CN" dirty="0">
                <a:solidFill>
                  <a:srgbClr val="000000"/>
                </a:solidFill>
                <a:latin typeface="Times New Roman"/>
                <a:ea typeface="宋体" panose="02010600030101010101" pitchFamily="2" charset="-122"/>
              </a:rPr>
              <a:t>[</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i</a:t>
            </a:r>
            <a:r>
              <a:rPr lang="en-US" altLang="zh-CN" i="1" dirty="0">
                <a:solidFill>
                  <a:srgbClr val="000000"/>
                </a:solidFill>
                <a:latin typeface="Times New Roman"/>
                <a:ea typeface="宋体" panose="02010600030101010101" pitchFamily="2" charset="-122"/>
                <a:sym typeface="Symbol" panose="05050102010706020507" pitchFamily="18" charset="2"/>
              </a:rPr>
              <a:t></a:t>
            </a:r>
            <a:r>
              <a:rPr lang="en-US" altLang="zh-CN" dirty="0">
                <a:solidFill>
                  <a:srgbClr val="000000"/>
                </a:solidFill>
                <a:latin typeface="Times New Roman"/>
                <a:ea typeface="宋体" panose="02010600030101010101" pitchFamily="2" charset="-122"/>
              </a:rPr>
              <a:t>1] = </a:t>
            </a:r>
            <a:r>
              <a:rPr lang="en-US" altLang="zh-CN" i="1" dirty="0">
                <a:solidFill>
                  <a:srgbClr val="000000"/>
                </a:solidFill>
                <a:latin typeface="Times New Roman"/>
                <a:ea typeface="宋体" panose="02010600030101010101" pitchFamily="2" charset="-122"/>
              </a:rPr>
              <a:t>q</a:t>
            </a:r>
            <a:r>
              <a:rPr lang="en-US" altLang="zh-CN" i="1" baseline="-25000" dirty="0">
                <a:solidFill>
                  <a:srgbClr val="000000"/>
                </a:solidFill>
                <a:latin typeface="Times New Roman"/>
                <a:ea typeface="宋体" panose="02010600030101010101" pitchFamily="2" charset="-122"/>
              </a:rPr>
              <a:t>i</a:t>
            </a:r>
            <a:r>
              <a:rPr lang="en-US" altLang="zh-CN" baseline="-25000" dirty="0">
                <a:solidFill>
                  <a:srgbClr val="000000"/>
                </a:solidFill>
                <a:latin typeface="Times New Roman"/>
                <a:ea typeface="宋体" panose="02010600030101010101" pitchFamily="2" charset="-122"/>
              </a:rPr>
              <a:t>-1</a:t>
            </a:r>
            <a:r>
              <a:rPr lang="en-US" altLang="zh-CN" dirty="0">
                <a:solidFill>
                  <a:srgbClr val="000000"/>
                </a:solidFill>
                <a:latin typeface="Times New Roman"/>
                <a:ea typeface="宋体" panose="02010600030101010101" pitchFamily="2" charset="-122"/>
              </a:rPr>
              <a:t> for 1 ≤ </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n.</a:t>
            </a:r>
          </a:p>
          <a:p>
            <a:pPr lvl="1" eaLnBrk="1" hangingPunct="1">
              <a:buClr>
                <a:srgbClr val="BF00FF"/>
              </a:buClr>
            </a:pPr>
            <a:r>
              <a:rPr lang="en-US" altLang="zh-CN" i="1" dirty="0" smtClean="0">
                <a:solidFill>
                  <a:srgbClr val="000000"/>
                </a:solidFill>
                <a:latin typeface="Times New Roman"/>
                <a:ea typeface="宋体" panose="02010600030101010101" pitchFamily="2" charset="-122"/>
              </a:rPr>
              <a:t>w</a:t>
            </a:r>
            <a:r>
              <a:rPr lang="en-US" altLang="zh-CN" dirty="0" smtClean="0">
                <a:solidFill>
                  <a:srgbClr val="000000"/>
                </a:solidFill>
                <a:latin typeface="Times New Roman"/>
                <a:ea typeface="宋体" panose="02010600030101010101" pitchFamily="2" charset="-122"/>
              </a:rPr>
              <a:t>[</a:t>
            </a:r>
            <a:r>
              <a:rPr lang="en-US" altLang="zh-CN" i="1" dirty="0" err="1" smtClean="0">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j </a:t>
            </a:r>
            <a:r>
              <a:rPr lang="en-US" altLang="zh-CN" dirty="0">
                <a:solidFill>
                  <a:srgbClr val="000000"/>
                </a:solidFill>
                <a:latin typeface="Times New Roman"/>
                <a:ea typeface="宋体" panose="02010600030101010101" pitchFamily="2" charset="-122"/>
              </a:rPr>
              <a:t>] = </a:t>
            </a:r>
            <a:r>
              <a:rPr lang="en-US" altLang="zh-CN" i="1" dirty="0">
                <a:solidFill>
                  <a:srgbClr val="000000"/>
                </a:solidFill>
                <a:latin typeface="Times New Roman"/>
                <a:ea typeface="宋体" panose="02010600030101010101" pitchFamily="2" charset="-122"/>
              </a:rPr>
              <a:t>w</a:t>
            </a:r>
            <a:r>
              <a:rPr lang="en-US" altLang="zh-CN" dirty="0">
                <a:solidFill>
                  <a:srgbClr val="000000"/>
                </a:solidFill>
                <a:latin typeface="Times New Roman"/>
                <a:ea typeface="宋体" panose="02010600030101010101" pitchFamily="2" charset="-122"/>
              </a:rPr>
              <a:t>[</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j-</a:t>
            </a:r>
            <a:r>
              <a:rPr lang="en-US" altLang="zh-CN" dirty="0">
                <a:solidFill>
                  <a:srgbClr val="000000"/>
                </a:solidFill>
                <a:latin typeface="Times New Roman"/>
                <a:ea typeface="宋体" panose="02010600030101010101" pitchFamily="2" charset="-122"/>
              </a:rPr>
              <a:t>1] + </a:t>
            </a:r>
            <a:r>
              <a:rPr lang="en-US" altLang="zh-CN" i="1" dirty="0" err="1">
                <a:solidFill>
                  <a:srgbClr val="000000"/>
                </a:solidFill>
                <a:latin typeface="Times New Roman"/>
                <a:ea typeface="宋体" panose="02010600030101010101" pitchFamily="2" charset="-122"/>
              </a:rPr>
              <a:t>p</a:t>
            </a:r>
            <a:r>
              <a:rPr lang="en-US" altLang="zh-CN" i="1" baseline="-25000" dirty="0" err="1">
                <a:solidFill>
                  <a:srgbClr val="000000"/>
                </a:solidFill>
                <a:latin typeface="Times New Roman"/>
                <a:ea typeface="宋体" panose="02010600030101010101" pitchFamily="2" charset="-122"/>
              </a:rPr>
              <a:t>j</a:t>
            </a:r>
            <a:r>
              <a:rPr lang="en-US" altLang="zh-CN" i="1" dirty="0">
                <a:solidFill>
                  <a:srgbClr val="000000"/>
                </a:solidFill>
                <a:latin typeface="Times New Roman"/>
                <a:ea typeface="宋体" panose="02010600030101010101" pitchFamily="2" charset="-122"/>
              </a:rPr>
              <a:t>+ </a:t>
            </a:r>
            <a:r>
              <a:rPr lang="en-US" altLang="zh-CN" i="1" dirty="0" err="1">
                <a:solidFill>
                  <a:srgbClr val="000000"/>
                </a:solidFill>
                <a:latin typeface="Times New Roman"/>
                <a:ea typeface="宋体" panose="02010600030101010101" pitchFamily="2" charset="-122"/>
              </a:rPr>
              <a:t>q</a:t>
            </a:r>
            <a:r>
              <a:rPr lang="en-US" altLang="zh-CN" i="1" baseline="-25000" dirty="0" err="1">
                <a:solidFill>
                  <a:srgbClr val="000000"/>
                </a:solidFill>
                <a:latin typeface="Times New Roman"/>
                <a:ea typeface="宋体" panose="02010600030101010101" pitchFamily="2" charset="-122"/>
              </a:rPr>
              <a:t>j</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for 1 ≤ </a:t>
            </a:r>
            <a:r>
              <a:rPr lang="en-US" altLang="zh-CN" i="1" dirty="0" err="1">
                <a:solidFill>
                  <a:srgbClr val="000000"/>
                </a:solidFill>
                <a:latin typeface="Times New Roman"/>
                <a:ea typeface="宋体" panose="02010600030101010101" pitchFamily="2" charset="-122"/>
              </a:rPr>
              <a:t>i</a:t>
            </a:r>
            <a:r>
              <a:rPr lang="en-US" altLang="zh-CN" i="1" dirty="0">
                <a:solidFill>
                  <a:srgbClr val="000000"/>
                </a:solidFill>
                <a:latin typeface="Times New Roman"/>
                <a:ea typeface="宋体" panose="02010600030101010101" pitchFamily="2" charset="-122"/>
              </a:rPr>
              <a:t>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j </a:t>
            </a:r>
            <a:r>
              <a:rPr lang="en-US" altLang="zh-CN" dirty="0">
                <a:solidFill>
                  <a:srgbClr val="000000"/>
                </a:solidFill>
                <a:latin typeface="Times New Roman"/>
                <a:ea typeface="宋体" panose="02010600030101010101" pitchFamily="2" charset="-122"/>
              </a:rPr>
              <a:t>≤ </a:t>
            </a:r>
            <a:r>
              <a:rPr lang="en-US" altLang="zh-CN" i="1" dirty="0">
                <a:solidFill>
                  <a:srgbClr val="000000"/>
                </a:solidFill>
                <a:latin typeface="Times New Roman"/>
                <a:ea typeface="宋体" panose="02010600030101010101" pitchFamily="2" charset="-122"/>
              </a:rPr>
              <a:t>n.</a:t>
            </a:r>
            <a:endParaRPr lang="en-US" altLang="zh-CN" sz="2400" dirty="0">
              <a:solidFill>
                <a:srgbClr val="000000"/>
              </a:solidFill>
              <a:latin typeface="Times New Roman"/>
              <a:ea typeface="宋体" panose="02010600030101010101" pitchFamily="2" charset="-122"/>
            </a:endParaRPr>
          </a:p>
        </p:txBody>
      </p:sp>
      <p:sp>
        <p:nvSpPr>
          <p:cNvPr id="79" name="Freeform 74">
            <a:extLst>
              <a:ext uri="{FF2B5EF4-FFF2-40B4-BE49-F238E27FC236}">
                <a16:creationId xmlns:a16="http://schemas.microsoft.com/office/drawing/2014/main" id="{03F63A88-DB12-3740-B84C-39864C0AE840}"/>
              </a:ext>
            </a:extLst>
          </p:cNvPr>
          <p:cNvSpPr>
            <a:spLocks/>
          </p:cNvSpPr>
          <p:nvPr/>
        </p:nvSpPr>
        <p:spPr bwMode="auto">
          <a:xfrm>
            <a:off x="7213612" y="2681626"/>
            <a:ext cx="793439" cy="2331699"/>
          </a:xfrm>
          <a:custGeom>
            <a:avLst/>
            <a:gdLst>
              <a:gd name="T0" fmla="*/ 0 w 836"/>
              <a:gd name="T1" fmla="*/ 1446213 h 911"/>
              <a:gd name="T2" fmla="*/ 684213 w 836"/>
              <a:gd name="T3" fmla="*/ 1063625 h 911"/>
              <a:gd name="T4" fmla="*/ 1296988 w 836"/>
              <a:gd name="T5" fmla="*/ 411163 h 911"/>
              <a:gd name="T6" fmla="*/ 863600 w 836"/>
              <a:gd name="T7" fmla="*/ 0 h 9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6" h="911">
                <a:moveTo>
                  <a:pt x="0" y="911"/>
                </a:moveTo>
                <a:cubicBezTo>
                  <a:pt x="72" y="871"/>
                  <a:pt x="295" y="779"/>
                  <a:pt x="431" y="670"/>
                </a:cubicBezTo>
                <a:cubicBezTo>
                  <a:pt x="567" y="561"/>
                  <a:pt x="798" y="371"/>
                  <a:pt x="817" y="259"/>
                </a:cubicBezTo>
                <a:cubicBezTo>
                  <a:pt x="836" y="147"/>
                  <a:pt x="601" y="54"/>
                  <a:pt x="544" y="0"/>
                </a:cubicBezTo>
              </a:path>
            </a:pathLst>
          </a:custGeom>
          <a:noFill/>
          <a:ln w="9525" cap="flat" cmpd="sng">
            <a:solidFill>
              <a:schemeClr val="tx1"/>
            </a:solidFill>
            <a:prstDash val="dash"/>
            <a:round/>
            <a:headEnd/>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en-CN"/>
          </a:p>
        </p:txBody>
      </p:sp>
      <p:sp>
        <p:nvSpPr>
          <p:cNvPr id="80" name="Text Box 73">
            <a:extLst>
              <a:ext uri="{FF2B5EF4-FFF2-40B4-BE49-F238E27FC236}">
                <a16:creationId xmlns:a16="http://schemas.microsoft.com/office/drawing/2014/main" id="{46A12669-ECA8-AF47-A1C0-45F055FB7B2C}"/>
              </a:ext>
            </a:extLst>
          </p:cNvPr>
          <p:cNvSpPr txBox="1">
            <a:spLocks noChangeArrowheads="1"/>
          </p:cNvSpPr>
          <p:nvPr/>
        </p:nvSpPr>
        <p:spPr bwMode="auto">
          <a:xfrm>
            <a:off x="4642961" y="4870582"/>
            <a:ext cx="47983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zh-CN" altLang="en-US" dirty="0" smtClean="0">
                <a:solidFill>
                  <a:srgbClr val="FF0000"/>
                </a:solidFill>
                <a:latin typeface="Times New Roman" charset="0"/>
                <a:ea typeface="SimSun" charset="-122"/>
              </a:rPr>
              <a:t>因为</a:t>
            </a:r>
            <a:r>
              <a:rPr lang="en-US" altLang="zh-CN" dirty="0" err="1" smtClean="0">
                <a:solidFill>
                  <a:srgbClr val="FF0000"/>
                </a:solidFill>
                <a:latin typeface="Times New Roman" charset="0"/>
                <a:ea typeface="SimSun" charset="-122"/>
              </a:rPr>
              <a:t>i</a:t>
            </a:r>
            <a:r>
              <a:rPr lang="en-US" altLang="zh-CN" dirty="0" smtClean="0">
                <a:solidFill>
                  <a:srgbClr val="FF0000"/>
                </a:solidFill>
                <a:latin typeface="Times New Roman" charset="0"/>
                <a:ea typeface="SimSun" charset="-122"/>
              </a:rPr>
              <a:t>=1&lt;=j=2,</a:t>
            </a:r>
            <a:r>
              <a:rPr lang="en-US" altLang="zh-CN" dirty="0" smtClean="0">
                <a:solidFill>
                  <a:srgbClr val="FF0000"/>
                </a:solidFill>
                <a:latin typeface="Times New Roman" charset="0"/>
                <a:ea typeface="SimSun" charset="-122"/>
              </a:rPr>
              <a:t> </a:t>
            </a:r>
            <a:r>
              <a:rPr lang="zh-CN" altLang="en-US" dirty="0" smtClean="0">
                <a:solidFill>
                  <a:srgbClr val="FF0000"/>
                </a:solidFill>
                <a:latin typeface="Times New Roman" charset="0"/>
                <a:ea typeface="SimSun" charset="-122"/>
              </a:rPr>
              <a:t>所以</a:t>
            </a:r>
            <a:r>
              <a:rPr lang="en-US" altLang="zh-CN" dirty="0" smtClean="0">
                <a:solidFill>
                  <a:srgbClr val="FF0000"/>
                </a:solidFill>
                <a:latin typeface="Times New Roman" charset="0"/>
                <a:ea typeface="SimSun" charset="-122"/>
              </a:rPr>
              <a:t>r=1 or 2, </a:t>
            </a:r>
          </a:p>
          <a:p>
            <a:pPr>
              <a:defRPr/>
            </a:pPr>
            <a:r>
              <a:rPr lang="en-US" altLang="zh-CN" dirty="0" smtClean="0">
                <a:solidFill>
                  <a:srgbClr val="FF0000"/>
                </a:solidFill>
                <a:latin typeface="Times New Roman" charset="0"/>
                <a:ea typeface="SimSun" charset="-122"/>
              </a:rPr>
              <a:t>e[1, 2]  </a:t>
            </a:r>
            <a:r>
              <a:rPr lang="en-US" altLang="zh-CN" dirty="0">
                <a:solidFill>
                  <a:srgbClr val="FF0000"/>
                </a:solidFill>
                <a:latin typeface="Times New Roman" charset="0"/>
                <a:ea typeface="SimSun" charset="-122"/>
              </a:rPr>
              <a:t>= </a:t>
            </a:r>
            <a:r>
              <a:rPr lang="en-US" altLang="zh-CN" dirty="0" smtClean="0">
                <a:latin typeface="Times New Roman" charset="0"/>
                <a:ea typeface="SimSun" charset="-122"/>
              </a:rPr>
              <a:t>min{e[1,1-1]+e[1+1,2]+</a:t>
            </a:r>
            <a:r>
              <a:rPr lang="en-US" altLang="zh-CN" dirty="0">
                <a:latin typeface="Times New Roman" charset="0"/>
                <a:ea typeface="SimSun" charset="-122"/>
              </a:rPr>
              <a:t>w[1,2], </a:t>
            </a:r>
          </a:p>
          <a:p>
            <a:pPr>
              <a:defRPr/>
            </a:pPr>
            <a:r>
              <a:rPr lang="en-US" altLang="zh-CN" dirty="0" smtClean="0">
                <a:latin typeface="Times New Roman" charset="0"/>
                <a:ea typeface="SimSun" charset="-122"/>
              </a:rPr>
              <a:t>                        e[1,2-1]+ e[2+1,2</a:t>
            </a:r>
            <a:r>
              <a:rPr lang="en-US" altLang="zh-CN" dirty="0">
                <a:latin typeface="Times New Roman" charset="0"/>
                <a:ea typeface="SimSun" charset="-122"/>
              </a:rPr>
              <a:t>]+w[1,2</a:t>
            </a:r>
            <a:r>
              <a:rPr lang="en-US" altLang="zh-CN" dirty="0" smtClean="0">
                <a:latin typeface="Times New Roman" charset="0"/>
                <a:ea typeface="SimSun" charset="-122"/>
              </a:rPr>
              <a:t>]}</a:t>
            </a:r>
            <a:endParaRPr lang="en-US" altLang="zh-CN" dirty="0" smtClean="0">
              <a:latin typeface="Times New Roman" charset="0"/>
              <a:ea typeface="SimSun" charset="-122"/>
            </a:endParaRPr>
          </a:p>
          <a:p>
            <a:pPr>
              <a:defRPr/>
            </a:pPr>
            <a:r>
              <a:rPr lang="en-US" altLang="zh-CN" dirty="0">
                <a:solidFill>
                  <a:srgbClr val="FF0000"/>
                </a:solidFill>
                <a:latin typeface="Times New Roman" charset="0"/>
                <a:ea typeface="SimSun" charset="-122"/>
              </a:rPr>
              <a:t> </a:t>
            </a:r>
            <a:r>
              <a:rPr lang="en-US" altLang="zh-CN" dirty="0" smtClean="0">
                <a:solidFill>
                  <a:srgbClr val="FF0000"/>
                </a:solidFill>
                <a:latin typeface="Times New Roman" charset="0"/>
                <a:ea typeface="SimSun" charset="-122"/>
              </a:rPr>
              <a:t>           = </a:t>
            </a:r>
            <a:r>
              <a:rPr lang="en-US" altLang="zh-CN" dirty="0" smtClean="0">
                <a:solidFill>
                  <a:srgbClr val="FF0000"/>
                </a:solidFill>
                <a:latin typeface="Times New Roman" charset="0"/>
                <a:ea typeface="SimSun" charset="-122"/>
              </a:rPr>
              <a:t>min{0.15+0.4+0.9,1+0.05+0.9} =1.45</a:t>
            </a:r>
            <a:endParaRPr lang="en-US" altLang="zh-CN" dirty="0">
              <a:solidFill>
                <a:srgbClr val="FF0000"/>
              </a:solidFill>
              <a:latin typeface="Times New Roman" charset="0"/>
              <a:ea typeface="SimSun" charset="-122"/>
            </a:endParaRPr>
          </a:p>
        </p:txBody>
      </p:sp>
      <p:grpSp>
        <p:nvGrpSpPr>
          <p:cNvPr id="3" name="组合 2"/>
          <p:cNvGrpSpPr/>
          <p:nvPr/>
        </p:nvGrpSpPr>
        <p:grpSpPr>
          <a:xfrm>
            <a:off x="7377113" y="6124977"/>
            <a:ext cx="1079753" cy="655746"/>
            <a:chOff x="5962397" y="6040462"/>
            <a:chExt cx="1353997" cy="764144"/>
          </a:xfrm>
        </p:grpSpPr>
        <p:sp>
          <p:nvSpPr>
            <p:cNvPr id="82" name="Oval 4"/>
            <p:cNvSpPr>
              <a:spLocks noChangeArrowheads="1"/>
            </p:cNvSpPr>
            <p:nvPr/>
          </p:nvSpPr>
          <p:spPr bwMode="auto">
            <a:xfrm>
              <a:off x="6705821" y="6040462"/>
              <a:ext cx="610573"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Oval 5"/>
            <p:cNvSpPr>
              <a:spLocks noChangeArrowheads="1"/>
            </p:cNvSpPr>
            <p:nvPr/>
          </p:nvSpPr>
          <p:spPr bwMode="auto">
            <a:xfrm>
              <a:off x="5962397" y="6558603"/>
              <a:ext cx="612392"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4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4" name="Line 9"/>
            <p:cNvSpPr>
              <a:spLocks noChangeShapeType="1"/>
            </p:cNvSpPr>
            <p:nvPr/>
          </p:nvSpPr>
          <p:spPr bwMode="auto">
            <a:xfrm flipH="1">
              <a:off x="6355493" y="6258058"/>
              <a:ext cx="436773" cy="3005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4" name="组合 3"/>
          <p:cNvGrpSpPr/>
          <p:nvPr/>
        </p:nvGrpSpPr>
        <p:grpSpPr>
          <a:xfrm>
            <a:off x="5857610" y="6112277"/>
            <a:ext cx="899327" cy="622341"/>
            <a:chOff x="5815798" y="6078497"/>
            <a:chExt cx="1222965" cy="736305"/>
          </a:xfrm>
        </p:grpSpPr>
        <p:sp>
          <p:nvSpPr>
            <p:cNvPr id="85" name="Oval 4"/>
            <p:cNvSpPr>
              <a:spLocks noChangeArrowheads="1"/>
            </p:cNvSpPr>
            <p:nvPr/>
          </p:nvSpPr>
          <p:spPr bwMode="auto">
            <a:xfrm>
              <a:off x="5815798" y="6078497"/>
              <a:ext cx="610573"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Oval 6"/>
            <p:cNvSpPr>
              <a:spLocks noChangeArrowheads="1"/>
            </p:cNvSpPr>
            <p:nvPr/>
          </p:nvSpPr>
          <p:spPr bwMode="auto">
            <a:xfrm>
              <a:off x="6426371" y="6568799"/>
              <a:ext cx="612392" cy="246003"/>
            </a:xfrm>
            <a:prstGeom prst="ellipse">
              <a:avLst/>
            </a:prstGeom>
            <a:solidFill>
              <a:schemeClr val="accent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6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7" name="Line 10"/>
            <p:cNvSpPr>
              <a:spLocks noChangeShapeType="1"/>
            </p:cNvSpPr>
            <p:nvPr/>
          </p:nvSpPr>
          <p:spPr bwMode="auto">
            <a:xfrm>
              <a:off x="6338106" y="6296093"/>
              <a:ext cx="350328" cy="27270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016523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blinds(horizontal)">
                                      <p:cBhvr>
                                        <p:cTn id="11" dur="500"/>
                                        <p:tgtEl>
                                          <p:spTgt spid="80"/>
                                        </p:tgtEl>
                                      </p:cBhvr>
                                    </p:animEffect>
                                  </p:childTnLst>
                                </p:cTn>
                              </p:par>
                              <p:par>
                                <p:cTn id="12" presetID="1"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3" grpId="0"/>
      <p:bldP spid="54" grpId="0"/>
      <p:bldP spid="80"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uke9">
  <a:themeElements>
    <a:clrScheme name="">
      <a:dk1>
        <a:srgbClr val="000000"/>
      </a:dk1>
      <a:lt1>
        <a:srgbClr val="FFFFFF"/>
      </a:lt1>
      <a:dk2>
        <a:srgbClr val="FF0000"/>
      </a:dk2>
      <a:lt2>
        <a:srgbClr val="804000"/>
      </a:lt2>
      <a:accent1>
        <a:srgbClr val="007F00"/>
      </a:accent1>
      <a:accent2>
        <a:srgbClr val="3300FF"/>
      </a:accent2>
      <a:accent3>
        <a:srgbClr val="FFFFFF"/>
      </a:accent3>
      <a:accent4>
        <a:srgbClr val="000000"/>
      </a:accent4>
      <a:accent5>
        <a:srgbClr val="AAC0AA"/>
      </a:accent5>
      <a:accent6>
        <a:srgbClr val="2D00E7"/>
      </a:accent6>
      <a:hlink>
        <a:srgbClr val="BF00FF"/>
      </a:hlink>
      <a:folHlink>
        <a:srgbClr val="0073D9"/>
      </a:folHlink>
    </a:clrScheme>
    <a:fontScheme name="duke9">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a:defRPr>
        </a:defPPr>
      </a:lstStyle>
    </a:lnDef>
  </a:objectDefaults>
  <a:extraClrSchemeLst>
    <a:extraClrScheme>
      <a:clrScheme name="duke9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uke9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uke9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uke9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uke9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uke9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duke9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uke9 8">
        <a:dk1>
          <a:srgbClr val="000000"/>
        </a:dk1>
        <a:lt1>
          <a:srgbClr val="FFFFFF"/>
        </a:lt1>
        <a:dk2>
          <a:srgbClr val="FF0000"/>
        </a:dk2>
        <a:lt2>
          <a:srgbClr val="FF9900"/>
        </a:lt2>
        <a:accent1>
          <a:srgbClr val="009900"/>
        </a:accent1>
        <a:accent2>
          <a:srgbClr val="996633"/>
        </a:accent2>
        <a:accent3>
          <a:srgbClr val="FFFFFF"/>
        </a:accent3>
        <a:accent4>
          <a:srgbClr val="000000"/>
        </a:accent4>
        <a:accent5>
          <a:srgbClr val="AACAAA"/>
        </a:accent5>
        <a:accent6>
          <a:srgbClr val="8A5C2D"/>
        </a:accent6>
        <a:hlink>
          <a:srgbClr val="CC00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宋体"/>
      </a:majorFont>
      <a:minorFont>
        <a:latin typeface="Tahoma"/>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宋体" charset="0"/>
            <a:cs typeface="宋体"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27744</TotalTime>
  <Words>3873</Words>
  <Application>Microsoft Office PowerPoint</Application>
  <PresentationFormat>全屏显示(4:3)</PresentationFormat>
  <Paragraphs>621</Paragraphs>
  <Slides>49</Slides>
  <Notes>11</Notes>
  <HiddenSlides>0</HiddenSlides>
  <MMClips>0</MMClips>
  <ScaleCrop>false</ScaleCrop>
  <HeadingPairs>
    <vt:vector size="8" baseType="variant">
      <vt:variant>
        <vt:lpstr>已用的字体</vt:lpstr>
      </vt:variant>
      <vt:variant>
        <vt:i4>12</vt:i4>
      </vt:variant>
      <vt:variant>
        <vt:lpstr>主题</vt:lpstr>
      </vt:variant>
      <vt:variant>
        <vt:i4>5</vt:i4>
      </vt:variant>
      <vt:variant>
        <vt:lpstr>嵌入 OLE 服务器</vt:lpstr>
      </vt:variant>
      <vt:variant>
        <vt:i4>2</vt:i4>
      </vt:variant>
      <vt:variant>
        <vt:lpstr>幻灯片标题</vt:lpstr>
      </vt:variant>
      <vt:variant>
        <vt:i4>49</vt:i4>
      </vt:variant>
    </vt:vector>
  </HeadingPairs>
  <TitlesOfParts>
    <vt:vector size="68" baseType="lpstr">
      <vt:lpstr>SymbolMT</vt:lpstr>
      <vt:lpstr>仿宋_GB2312</vt:lpstr>
      <vt:lpstr>黑体</vt:lpstr>
      <vt:lpstr>宋体</vt:lpstr>
      <vt:lpstr>宋体</vt:lpstr>
      <vt:lpstr>Arial</vt:lpstr>
      <vt:lpstr>Cambria Math</vt:lpstr>
      <vt:lpstr>Symbol</vt:lpstr>
      <vt:lpstr>Tahoma</vt:lpstr>
      <vt:lpstr>Times</vt:lpstr>
      <vt:lpstr>Times New Roman</vt:lpstr>
      <vt:lpstr>Wingdings</vt:lpstr>
      <vt:lpstr>Blends</vt:lpstr>
      <vt:lpstr>1_Blends</vt:lpstr>
      <vt:lpstr>3_Blends</vt:lpstr>
      <vt:lpstr>duke9</vt:lpstr>
      <vt:lpstr>2_Blends</vt:lpstr>
      <vt:lpstr>公式</vt:lpstr>
      <vt:lpstr>Equation</vt:lpstr>
      <vt:lpstr>PowerPoint 演示文稿</vt:lpstr>
      <vt:lpstr>最优二叉搜索树</vt:lpstr>
      <vt:lpstr>最优二叉搜索树</vt:lpstr>
      <vt:lpstr>最优二叉搜索树</vt:lpstr>
      <vt:lpstr>最优二叉搜索树</vt:lpstr>
      <vt:lpstr>最优二叉搜索树</vt:lpstr>
      <vt:lpstr>最优二叉搜索树</vt:lpstr>
      <vt:lpstr>PowerPoint 演示文稿</vt:lpstr>
      <vt:lpstr>PowerPoint 演示文稿</vt:lpstr>
      <vt:lpstr>PowerPoint 演示文稿</vt:lpstr>
      <vt:lpstr>最优二叉搜索树</vt:lpstr>
      <vt:lpstr>平面凸多边形最优三角划分 </vt:lpstr>
      <vt:lpstr>平面凸多边形最优三角划分 </vt:lpstr>
      <vt:lpstr>平面凸多边形最优三角划分 </vt:lpstr>
      <vt:lpstr>平面凸多边形最优三角划分 </vt:lpstr>
      <vt:lpstr>平面凸多边形最优三角划分 </vt:lpstr>
      <vt:lpstr>平面凸多边形最优三角划分 </vt:lpstr>
      <vt:lpstr>PowerPoint 演示文稿</vt:lpstr>
      <vt:lpstr>贪心基本概念</vt:lpstr>
      <vt:lpstr>引例-活动安排问题</vt:lpstr>
      <vt:lpstr>活动安排问题</vt:lpstr>
      <vt:lpstr>活动安排问题（动态规划）</vt:lpstr>
      <vt:lpstr>活动安排问题（动态规划）</vt:lpstr>
      <vt:lpstr>活动安排问题（贪心算法）</vt:lpstr>
      <vt:lpstr>活动安排问题（贪心算法）</vt:lpstr>
      <vt:lpstr>活动安排问题（贪心算法）</vt:lpstr>
      <vt:lpstr>活动安排问题（贪心算法）</vt:lpstr>
      <vt:lpstr>活动安排问题（贪心算法）</vt:lpstr>
      <vt:lpstr>活动安排问题（贪心算法）</vt:lpstr>
      <vt:lpstr>例子</vt:lpstr>
      <vt:lpstr>活动安排问题（贪心算法）</vt:lpstr>
      <vt:lpstr>贪心算法的基本步骤</vt:lpstr>
      <vt:lpstr>贪心算法原理</vt:lpstr>
      <vt:lpstr>贪心算法原理</vt:lpstr>
      <vt:lpstr>贪心算法原理</vt:lpstr>
      <vt:lpstr>贪心算法原理</vt:lpstr>
      <vt:lpstr>动态规划算法与贪心算法</vt:lpstr>
      <vt:lpstr>PowerPoint 演示文稿</vt:lpstr>
      <vt:lpstr>小数背包问题</vt:lpstr>
      <vt:lpstr>贪心算法和动态规划比较</vt:lpstr>
      <vt:lpstr>小数背包问题</vt:lpstr>
      <vt:lpstr>小数背包问题</vt:lpstr>
      <vt:lpstr>小数背包问题</vt:lpstr>
      <vt:lpstr>小数背包问题</vt:lpstr>
      <vt:lpstr>小数背包问题</vt:lpstr>
      <vt:lpstr>小数背包问题</vt:lpstr>
      <vt:lpstr>0-1背包问题</vt:lpstr>
      <vt:lpstr>0-1背包问题</vt:lpstr>
      <vt:lpstr>举例</vt:lpstr>
    </vt:vector>
  </TitlesOfParts>
  <Company>WHU ISS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 散 数 学</dc:title>
  <dc:creator>cctang, fliu</dc:creator>
  <cp:lastModifiedBy>Li Yuqing</cp:lastModifiedBy>
  <cp:revision>967</cp:revision>
  <cp:lastPrinted>2020-03-26T13:02:39Z</cp:lastPrinted>
  <dcterms:created xsi:type="dcterms:W3CDTF">2003-07-02T00:00:48Z</dcterms:created>
  <dcterms:modified xsi:type="dcterms:W3CDTF">2022-11-02T03:28:47Z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5</vt:i4>
  </property>
</Properties>
</file>