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1" r:id="rId1"/>
    <p:sldMasterId id="2147484823" r:id="rId2"/>
    <p:sldMasterId id="2147484836" r:id="rId3"/>
    <p:sldMasterId id="2147484849" r:id="rId4"/>
    <p:sldMasterId id="2147484862" r:id="rId5"/>
    <p:sldMasterId id="2147484875" r:id="rId6"/>
    <p:sldMasterId id="2147484915" r:id="rId7"/>
  </p:sldMasterIdLst>
  <p:notesMasterIdLst>
    <p:notesMasterId r:id="rId68"/>
  </p:notesMasterIdLst>
  <p:handoutMasterIdLst>
    <p:handoutMasterId r:id="rId69"/>
  </p:handoutMasterIdLst>
  <p:sldIdLst>
    <p:sldId id="1209" r:id="rId8"/>
    <p:sldId id="1212" r:id="rId9"/>
    <p:sldId id="1392" r:id="rId10"/>
    <p:sldId id="1309" r:id="rId11"/>
    <p:sldId id="1234" r:id="rId12"/>
    <p:sldId id="1393" r:id="rId13"/>
    <p:sldId id="1242" r:id="rId14"/>
    <p:sldId id="1320" r:id="rId15"/>
    <p:sldId id="1321" r:id="rId16"/>
    <p:sldId id="1319" r:id="rId17"/>
    <p:sldId id="1318" r:id="rId18"/>
    <p:sldId id="1396" r:id="rId19"/>
    <p:sldId id="1322" r:id="rId20"/>
    <p:sldId id="1323" r:id="rId21"/>
    <p:sldId id="1324" r:id="rId22"/>
    <p:sldId id="1325" r:id="rId23"/>
    <p:sldId id="1398" r:id="rId24"/>
    <p:sldId id="1334" r:id="rId25"/>
    <p:sldId id="1408" r:id="rId26"/>
    <p:sldId id="1406" r:id="rId27"/>
    <p:sldId id="1407" r:id="rId28"/>
    <p:sldId id="1327" r:id="rId29"/>
    <p:sldId id="1404" r:id="rId30"/>
    <p:sldId id="1405" r:id="rId31"/>
    <p:sldId id="1409" r:id="rId32"/>
    <p:sldId id="1333" r:id="rId33"/>
    <p:sldId id="1403" r:id="rId34"/>
    <p:sldId id="1335" r:id="rId35"/>
    <p:sldId id="1336" r:id="rId36"/>
    <p:sldId id="1337" r:id="rId37"/>
    <p:sldId id="1338" r:id="rId38"/>
    <p:sldId id="1339" r:id="rId39"/>
    <p:sldId id="1340" r:id="rId40"/>
    <p:sldId id="1341" r:id="rId41"/>
    <p:sldId id="1343" r:id="rId42"/>
    <p:sldId id="1344" r:id="rId43"/>
    <p:sldId id="1345" r:id="rId44"/>
    <p:sldId id="1346" r:id="rId45"/>
    <p:sldId id="1347" r:id="rId46"/>
    <p:sldId id="1348" r:id="rId47"/>
    <p:sldId id="1350" r:id="rId48"/>
    <p:sldId id="1351" r:id="rId49"/>
    <p:sldId id="1411" r:id="rId50"/>
    <p:sldId id="1412" r:id="rId51"/>
    <p:sldId id="1413" r:id="rId52"/>
    <p:sldId id="1356" r:id="rId53"/>
    <p:sldId id="1357" r:id="rId54"/>
    <p:sldId id="1361" r:id="rId55"/>
    <p:sldId id="1362" r:id="rId56"/>
    <p:sldId id="1363" r:id="rId57"/>
    <p:sldId id="1364" r:id="rId58"/>
    <p:sldId id="1414" r:id="rId59"/>
    <p:sldId id="1415" r:id="rId60"/>
    <p:sldId id="1368" r:id="rId61"/>
    <p:sldId id="1369" r:id="rId62"/>
    <p:sldId id="1372" r:id="rId63"/>
    <p:sldId id="1373" r:id="rId64"/>
    <p:sldId id="1374" r:id="rId65"/>
    <p:sldId id="1416" r:id="rId66"/>
    <p:sldId id="1377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8222D0-D06D-44A9-9FF5-F69EE19C8FFB}">
          <p14:sldIdLst>
            <p14:sldId id="1209"/>
            <p14:sldId id="1212"/>
            <p14:sldId id="1392"/>
            <p14:sldId id="1309"/>
            <p14:sldId id="1234"/>
            <p14:sldId id="1393"/>
            <p14:sldId id="1242"/>
            <p14:sldId id="1320"/>
            <p14:sldId id="1321"/>
            <p14:sldId id="1319"/>
            <p14:sldId id="1318"/>
            <p14:sldId id="1396"/>
            <p14:sldId id="1322"/>
            <p14:sldId id="1323"/>
            <p14:sldId id="1324"/>
            <p14:sldId id="1325"/>
            <p14:sldId id="1398"/>
            <p14:sldId id="1334"/>
            <p14:sldId id="1408"/>
            <p14:sldId id="1406"/>
            <p14:sldId id="1407"/>
            <p14:sldId id="1327"/>
            <p14:sldId id="1404"/>
            <p14:sldId id="1405"/>
            <p14:sldId id="1409"/>
            <p14:sldId id="1333"/>
            <p14:sldId id="1403"/>
            <p14:sldId id="1335"/>
            <p14:sldId id="1336"/>
            <p14:sldId id="1337"/>
            <p14:sldId id="1338"/>
            <p14:sldId id="1339"/>
            <p14:sldId id="1340"/>
            <p14:sldId id="1341"/>
            <p14:sldId id="1343"/>
            <p14:sldId id="1344"/>
            <p14:sldId id="1345"/>
            <p14:sldId id="1346"/>
            <p14:sldId id="1347"/>
            <p14:sldId id="1348"/>
            <p14:sldId id="1350"/>
            <p14:sldId id="1351"/>
            <p14:sldId id="1411"/>
            <p14:sldId id="1412"/>
            <p14:sldId id="1413"/>
            <p14:sldId id="1356"/>
            <p14:sldId id="1357"/>
            <p14:sldId id="1361"/>
            <p14:sldId id="1362"/>
            <p14:sldId id="1363"/>
            <p14:sldId id="1364"/>
            <p14:sldId id="1414"/>
            <p14:sldId id="1415"/>
            <p14:sldId id="1368"/>
            <p14:sldId id="1369"/>
            <p14:sldId id="1372"/>
          </p14:sldIdLst>
        </p14:section>
        <p14:section name="无标题节" id="{1799BEF6-9FDC-4F5A-BFB7-D9FF52A3B6AC}">
          <p14:sldIdLst>
            <p14:sldId id="1373"/>
            <p14:sldId id="1374"/>
            <p14:sldId id="1416"/>
            <p14:sldId id="1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77500" autoAdjust="0"/>
  </p:normalViewPr>
  <p:slideViewPr>
    <p:cSldViewPr snapToGrid="0">
      <p:cViewPr varScale="1">
        <p:scale>
          <a:sx n="91" d="100"/>
          <a:sy n="91" d="100"/>
        </p:scale>
        <p:origin x="64" y="1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0377B425-FF19-B84E-B1FA-4B80C883A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9DE5095-311F-9144-B4D6-D313447AEA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701AD10E-7EB7-9746-A390-B98A2BFAF8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E667B20C-E10E-C743-B620-EA4D1D0174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651116F-6870-9F49-B99A-F2E5E9D282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47D535E-62CB-064A-A526-0933DE9252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AC8FA95-06F3-414C-8D4F-3562B7DB1C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2E1BD87-45E5-1848-80FC-E24CEA9A4D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7BD3960C-9B62-AC44-A065-6B4537F65A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EFD9BDD0-C2C6-AB4D-AB1E-22C76C570B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1E25EB14-3D8E-8747-916B-977ACE8DD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D7E1F9F8-CFEF-B849-B34A-21DF3EFBC81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j7411n7cq?from=search&amp;seid=1011160181246632203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E461613C-75C1-AE43-9710-0D2D2A8DB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652DD904-F86E-4C42-85A2-5658634F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593DE5F-D106-0F40-ACB9-CD821C0874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C88165-089E-1544-871C-3E69344B64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35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02CEF4BD-DA1D-0D4C-87A7-36B5555D2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F18D61D0-70CB-A148-A20E-6C2300AE0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上面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3.</a:t>
            </a:r>
            <a:r>
              <a:rPr lang="zh-CN" altLang="en-US">
                <a:latin typeface="Arial" panose="020B0604020202020204" pitchFamily="34" charset="0"/>
              </a:rPr>
              <a:t>。。代表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，。。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FF0E4973-C14B-7741-903E-584F731C9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2D576-1A09-E340-B54A-B48C4A70C5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057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02CEF4BD-DA1D-0D4C-87A7-36B5555D2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F18D61D0-70CB-A148-A20E-6C2300AE0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上面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3.</a:t>
            </a:r>
            <a:r>
              <a:rPr lang="zh-CN" altLang="en-US">
                <a:latin typeface="Arial" panose="020B0604020202020204" pitchFamily="34" charset="0"/>
              </a:rPr>
              <a:t>。。代表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，。。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FF0E4973-C14B-7741-903E-584F731C9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2D576-1A09-E340-B54A-B48C4A70C5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15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02CEF4BD-DA1D-0D4C-87A7-36B5555D2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F18D61D0-70CB-A148-A20E-6C2300AE0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上面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3.</a:t>
            </a:r>
            <a:r>
              <a:rPr lang="zh-CN" altLang="en-US">
                <a:latin typeface="Arial" panose="020B0604020202020204" pitchFamily="34" charset="0"/>
              </a:rPr>
              <a:t>。。代表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，。。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FF0E4973-C14B-7741-903E-584F731C9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2D576-1A09-E340-B54A-B48C4A70C5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42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02CEF4BD-DA1D-0D4C-87A7-36B5555D2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F18D61D0-70CB-A148-A20E-6C2300AE0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上面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3.</a:t>
            </a:r>
            <a:r>
              <a:rPr lang="zh-CN" altLang="en-US">
                <a:latin typeface="Arial" panose="020B0604020202020204" pitchFamily="34" charset="0"/>
              </a:rPr>
              <a:t>。。代表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，。。</a:t>
            </a:r>
            <a:endParaRPr lang="en-US" altLang="zh-CN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FF0E4973-C14B-7741-903E-584F731C9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72D576-1A09-E340-B54A-B48C4A70C5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491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通过任务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，进行回溯。</a:t>
            </a:r>
          </a:p>
        </p:txBody>
      </p:sp>
      <p:sp>
        <p:nvSpPr>
          <p:cNvPr id="1116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7C8EB7-9541-4D7A-BA34-A0A65323EF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78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EB1522FF-1A03-594D-9252-869ED8F2D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13F0C04B-C84C-3D45-B64A-0522979A8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https://www.bilibili.com/video/BV1j7411n7cq?from=search&amp;seid=10111601812466322032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F322C20D-B9C6-1641-865A-F40937C2A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ABDE59-FCED-E942-B8B3-52BBFD4E6A3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28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E1F9F8-CFEF-B849-B34A-21DF3EFBC81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98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92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B651B-4800-3D4E-8A98-838930F19D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13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110C778E-BD30-684E-B2F5-A9C084343D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94C93177-6D4D-3649-92D1-F3C99A92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TSP</a:t>
            </a:r>
            <a:r>
              <a:rPr lang="zh-CN" altLang="en-US" dirty="0">
                <a:latin typeface="Arial" panose="020B0604020202020204" pitchFamily="34" charset="0"/>
              </a:rPr>
              <a:t>问题可以描述为已知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个城市间的相互距离，有一个旅行商从某一个城市出发，访问各城市一次且仅有一次后再回到原出发城市，要求找到一条最短的遍历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个城市路径；属于一个典型的</a:t>
            </a:r>
            <a:r>
              <a:rPr lang="en-US" altLang="zh-CN" dirty="0">
                <a:latin typeface="Arial" panose="020B0604020202020204" pitchFamily="34" charset="0"/>
              </a:rPr>
              <a:t>NP</a:t>
            </a:r>
            <a:r>
              <a:rPr lang="zh-CN" altLang="en-US" dirty="0">
                <a:latin typeface="Arial" panose="020B0604020202020204" pitchFamily="34" charset="0"/>
              </a:rPr>
              <a:t>完全问题。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11381615-91D5-974F-A22D-147D42E1A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5D8527-FA5B-314D-9321-6DA5E6D48A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98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42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F9F8-CFEF-B849-B34A-21DF3EFBC816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6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92DE00ED-ED28-1945-AD97-FE8864E34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530F461D-85EB-AA41-91A3-6BFF13C1E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254F966D-90FD-9940-9E3A-7304966EF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9E1D70-4BE9-5A49-85F5-CFAE4B5A0D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02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0BC48C9-C25B-4D41-8AC4-03D997C47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E3F5B6F-E961-6F45-8F2B-528A17F81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71ADE34-EB2E-3B49-917C-26EBA57F9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BF2F7A2-3DD5-FF42-ABF8-0E4E964D9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979FAAF-31C2-DB4C-8158-A50CA0EC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2A6D5F9-C5AB-1C4F-A294-FED64BA84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DEBEBA5-EB6E-CC46-9130-47770AA513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</a:endParaRPr>
            </a:p>
          </p:txBody>
        </p:sp>
      </p:grpSp>
      <p:pic>
        <p:nvPicPr>
          <p:cNvPr id="14" name="Picture 17" descr="index_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8CECD-552F-5F49-A087-DD9363B0A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75690F-C0F6-4D69-82AE-18A4E5D2524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B7EF3D5-C191-8A46-ABB0-62CA4C8D00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1CEDC9-41AB-406B-B07A-965D4CDFF0F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6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9AD842-6C5C-4316-AC27-7C56F8AEC14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6BAE1-DF67-4349-B1E6-FB3C1DEFFF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50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5B7A66-479A-402A-9487-C5FE729318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D8BC93-F373-4A03-9C9D-58AC7C18626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44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6AE6620-CFC4-8F49-A56E-73A424EE8AC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ED6D28F-FA60-8B41-8307-735931B5C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7A5AFF29-D9E6-0A4D-96FC-36A27BE8D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9032770-BBDE-1645-80DB-2D5854237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7AA6F63-0C69-8C44-9FD2-9ADDC865D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6562DDEB-F8A8-A744-91E1-78F2FE8BC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1123C7E-2EDE-DA4B-BDA6-11C1AEE9E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FAFB8614-8F6E-314A-AB50-599F60CA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21B153B-DF5A-114F-9DD6-8B565625C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FDD8774-0E13-234F-9E5D-2F19B22F2F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092D4727-8EA5-3F48-A8BC-70407338AA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4C7F7C9-6312-434B-A56C-C260B6ED81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BA26C-21C8-5F46-898C-6490EDBADB4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FED531B-A4B9-934C-BA9B-E3F662C9DE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8BF9FD-7735-EB47-871B-100FE9D76C9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90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5F0B1CD-B8DB-6446-8334-D893ECEBD1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374530-DC95-C74D-819C-B55E7AB85FCC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C434666-DD1C-4A4F-B22C-79EC91B85E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71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622F995-28F6-E34E-AD85-65DB2ED53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6B14E0-7327-6E48-99DC-23FAB9C34AF5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B118AA-84E1-EF43-871D-D2565F7797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0609B-79BD-B546-AE5A-B9F5A321DFD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70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3AF013-1F06-9B4F-914E-73F9C9DB7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1FBC9D-8B07-E54C-8D6D-4913F0CD13C1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6D6FA52-CE31-374B-8F4A-4DCFD2264D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E7CCC93-1F69-1C48-87BF-9CF701512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BAEFE-6283-2E40-8E54-3C366F973EC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96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09B5C42-2777-3447-9E4A-664FCA7F26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E54F6-9A13-4044-B063-7ADAEE039CF0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DBBC4C1-27AF-A540-ACC5-DB9697F813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BB7E68D-D1C8-1A42-9992-73B91C4932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221B85-1361-D348-BAE1-AB6290F353D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563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70E9320-63B5-5C48-A5D1-DC521583D8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AA8E89-70B7-1A40-A9FF-AAC4FA631EF7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782DC87-6991-1140-96E0-26AD9AF94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E183B8A-2F00-BA4B-9B88-F8B2B9ED4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C7C816-C053-EA48-B900-B0118D90ECF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146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BE17AB1-B446-8D4A-93A9-861B99EEEA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9BB70-1A3D-D14E-A92F-6AC1EBDF50D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1AFA287-AA0C-A94E-8303-725B1B6C1F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1E142B9-D07A-E44F-8E73-02513C8EB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F7179-4B66-B24D-8CF6-13C0E5306C2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236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C59623E-0137-E44F-AA0D-0B4B8302C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DD8D71-1495-A645-A471-9678246EEE20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1D47E81-5174-7348-9BAC-4E89CF3132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3E342-F01F-FF47-9998-AEA3CDA57F9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67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7BDC59-7494-47E8-9908-7AC1C3094F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3ED1B-2339-4F45-8FCB-C28CE1DC16D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569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C95FFBE-AA19-EC4C-82B4-DDAF168CB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BB9E6-8067-0348-8A24-D35D95D645B9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7821AB-B8F6-E445-99A5-13C2F3E75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61CB5C-5E66-6641-BFE0-1254BFC8430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01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E800F92-4010-5B46-86AF-A5F743F6F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16F47E-A656-3647-B35A-A4CE1076C6E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275C65E-2C37-444D-B541-466A6941F2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B896D9-744E-2B4F-901C-6B9AF235F25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149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89B480B-669D-4D4A-9A14-9FA736ED7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2E3FA1-2B08-0C45-97E9-2A76FDC5EAF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EA2BCBB-6F7E-EE41-AFAF-5ABE33018E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F7C5F7-40AD-8C4B-936E-3B444CF5E2A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79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6AE6620-CFC4-8F49-A56E-73A424EE8AC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ED6D28F-FA60-8B41-8307-735931B5C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7A5AFF29-D9E6-0A4D-96FC-36A27BE8D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9032770-BBDE-1645-80DB-2D5854237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7AA6F63-0C69-8C44-9FD2-9ADDC865D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6562DDEB-F8A8-A744-91E1-78F2FE8BC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1123C7E-2EDE-DA4B-BDA6-11C1AEE9E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FAFB8614-8F6E-314A-AB50-599F60CA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21B153B-DF5A-114F-9DD6-8B565625C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FDD8774-0E13-234F-9E5D-2F19B22F2F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092D4727-8EA5-3F48-A8BC-70407338AA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4C7F7C9-6312-434B-A56C-C260B6ED81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BA26C-21C8-5F46-898C-6490EDBADB4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FED531B-A4B9-934C-BA9B-E3F662C9DE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8BF9FD-7735-EB47-871B-100FE9D76C9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3209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5F0B1CD-B8DB-6446-8334-D893ECEBD1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374530-DC95-C74D-819C-B55E7AB85FCC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C434666-DD1C-4A4F-B22C-79EC91B85E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397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622F995-28F6-E34E-AD85-65DB2ED53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6B14E0-7327-6E48-99DC-23FAB9C34AF5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B118AA-84E1-EF43-871D-D2565F7797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0609B-79BD-B546-AE5A-B9F5A321DFD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665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3AF013-1F06-9B4F-914E-73F9C9DB7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1FBC9D-8B07-E54C-8D6D-4913F0CD13C1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6D6FA52-CE31-374B-8F4A-4DCFD2264D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E7CCC93-1F69-1C48-87BF-9CF701512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BAEFE-6283-2E40-8E54-3C366F973EC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928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09B5C42-2777-3447-9E4A-664FCA7F26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E54F6-9A13-4044-B063-7ADAEE039CF0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DBBC4C1-27AF-A540-ACC5-DB9697F813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BB7E68D-D1C8-1A42-9992-73B91C4932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221B85-1361-D348-BAE1-AB6290F353D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416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70E9320-63B5-5C48-A5D1-DC521583D8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AA8E89-70B7-1A40-A9FF-AAC4FA631EF7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782DC87-6991-1140-96E0-26AD9AF94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E183B8A-2F00-BA4B-9B88-F8B2B9ED4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C7C816-C053-EA48-B900-B0118D90ECF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3500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BE17AB1-B446-8D4A-93A9-861B99EEEA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9BB70-1A3D-D14E-A92F-6AC1EBDF50D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1AFA287-AA0C-A94E-8303-725B1B6C1F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1E142B9-D07A-E44F-8E73-02513C8EB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F7179-4B66-B24D-8CF6-13C0E5306C2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91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3E6EA-4081-4B1B-9DE8-EBC6F3AA4554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03E109-F9A5-46CA-BDDC-FE5622BC2D5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9641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C59623E-0137-E44F-AA0D-0B4B8302C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DD8D71-1495-A645-A471-9678246EEE20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1D47E81-5174-7348-9BAC-4E89CF3132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3E342-F01F-FF47-9998-AEA3CDA57F9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148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C95FFBE-AA19-EC4C-82B4-DDAF168CB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BB9E6-8067-0348-8A24-D35D95D645B9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7821AB-B8F6-E445-99A5-13C2F3E75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61CB5C-5E66-6641-BFE0-1254BFC8430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590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E800F92-4010-5B46-86AF-A5F743F6F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16F47E-A656-3647-B35A-A4CE1076C6E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275C65E-2C37-444D-B541-466A6941F2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B896D9-744E-2B4F-901C-6B9AF235F25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881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89B480B-669D-4D4A-9A14-9FA736ED7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2E3FA1-2B08-0C45-97E9-2A76FDC5EAF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EA2BCBB-6F7E-EE41-AFAF-5ABE33018E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F7C5F7-40AD-8C4B-936E-3B444CF5E2A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303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1834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229600" cy="49133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472E07-F707-0644-AB51-B7F4807DA9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66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Software School of XiDian University</a:t>
            </a: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8E09E874-555A-E646-AFAC-4D182AC1FA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EDF606-546C-7446-ABE4-C2E91051EE5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6856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6AE6620-CFC4-8F49-A56E-73A424EE8AC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ED6D28F-FA60-8B41-8307-735931B5C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7A5AFF29-D9E6-0A4D-96FC-36A27BE8D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9032770-BBDE-1645-80DB-2D5854237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7AA6F63-0C69-8C44-9FD2-9ADDC865D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6562DDEB-F8A8-A744-91E1-78F2FE8BC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1123C7E-2EDE-DA4B-BDA6-11C1AEE9E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FAFB8614-8F6E-314A-AB50-599F60CA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21B153B-DF5A-114F-9DD6-8B565625C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FDD8774-0E13-234F-9E5D-2F19B22F2F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092D4727-8EA5-3F48-A8BC-70407338AA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4C7F7C9-6312-434B-A56C-C260B6ED81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BA26C-21C8-5F46-898C-6490EDBADB4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FED531B-A4B9-934C-BA9B-E3F662C9DE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8BF9FD-7735-EB47-871B-100FE9D76C9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1547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5F0B1CD-B8DB-6446-8334-D893ECEBD1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374530-DC95-C74D-819C-B55E7AB85FCC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C434666-DD1C-4A4F-B22C-79EC91B85E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927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622F995-28F6-E34E-AD85-65DB2ED53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6B14E0-7327-6E48-99DC-23FAB9C34AF5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B118AA-84E1-EF43-871D-D2565F7797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0609B-79BD-B546-AE5A-B9F5A321DFD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000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3AF013-1F06-9B4F-914E-73F9C9DB7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1FBC9D-8B07-E54C-8D6D-4913F0CD13C1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6D6FA52-CE31-374B-8F4A-4DCFD2264D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E7CCC93-1F69-1C48-87BF-9CF701512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BAEFE-6283-2E40-8E54-3C366F973EC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6430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09B5C42-2777-3447-9E4A-664FCA7F26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E54F6-9A13-4044-B063-7ADAEE039CF0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DBBC4C1-27AF-A540-ACC5-DB9697F813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BB7E68D-D1C8-1A42-9992-73B91C4932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221B85-1361-D348-BAE1-AB6290F353D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8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FCF086F-2812-EB43-AB50-C5B41B1927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805B93-F303-4EE5-9470-F8DA2CDECEE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C06172-A6FF-074C-96B2-D3040B6E3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9B3786F-5FBA-364B-800B-7010B5B76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2A4EAD-6B25-49A8-9F8E-1A987970F50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3547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70E9320-63B5-5C48-A5D1-DC521583D8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AA8E89-70B7-1A40-A9FF-AAC4FA631EF7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782DC87-6991-1140-96E0-26AD9AF94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E183B8A-2F00-BA4B-9B88-F8B2B9ED4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C7C816-C053-EA48-B900-B0118D90ECF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924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BE17AB1-B446-8D4A-93A9-861B99EEEA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9BB70-1A3D-D14E-A92F-6AC1EBDF50D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1AFA287-AA0C-A94E-8303-725B1B6C1F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1E142B9-D07A-E44F-8E73-02513C8EB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F7179-4B66-B24D-8CF6-13C0E5306C2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700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C59623E-0137-E44F-AA0D-0B4B8302C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DD8D71-1495-A645-A471-9678246EEE20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1D47E81-5174-7348-9BAC-4E89CF3132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3E342-F01F-FF47-9998-AEA3CDA57F9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09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C95FFBE-AA19-EC4C-82B4-DDAF168CB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BB9E6-8067-0348-8A24-D35D95D645B9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7821AB-B8F6-E445-99A5-13C2F3E75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61CB5C-5E66-6641-BFE0-1254BFC8430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8334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E800F92-4010-5B46-86AF-A5F743F6F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16F47E-A656-3647-B35A-A4CE1076C6E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275C65E-2C37-444D-B541-466A6941F2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B896D9-744E-2B4F-901C-6B9AF235F25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7117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89B480B-669D-4D4A-9A14-9FA736ED7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2E3FA1-2B08-0C45-97E9-2A76FDC5EAF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EA2BCBB-6F7E-EE41-AFAF-5ABE33018E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F7C5F7-40AD-8C4B-936E-3B444CF5E2A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778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1834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229600" cy="49133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472E07-F707-0644-AB51-B7F4807DA9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66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Software School of XiDian University</a:t>
            </a: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8E09E874-555A-E646-AFAC-4D182AC1FA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EDF606-546C-7446-ABE4-C2E91051EE5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1110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D3F61F58-8110-0F46-8F57-288583808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A5DDD80-0806-B547-9EA1-254D3293F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BC75DF93-6B08-994C-9169-EF0B35007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AF435A7-7707-E94C-817A-3763A004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F751D0A-36BF-C74A-8761-70D3351A1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5861C10-87C4-AE41-B122-30635A1E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34262FB-02DB-DB45-A20E-8C202CC2DB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4" name="Picture 17" descr="index_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EC601-1C5C-A04B-83DE-FE4309719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4D9B98-DB68-4B89-AEBF-553F8C67618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9ED9825-DB00-F14D-A979-419CE607D4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A42D2A-BC68-455E-A9B1-ACF213860C5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3389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24DC74-176D-4B0B-A57C-A11B8C1ABCF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2B0F4E-D461-4AA4-956D-46CE613C21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0448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DB6798-01FF-4025-A655-CFC28594E29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9EF2A-450C-42F1-A5D2-E46F2BB057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74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9305833-3096-9943-88AB-26267FC67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3F8D0-9C54-4E88-A2A2-493B4F8B8EB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D0CF442-C619-D044-829E-34EFF418D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54F2C23-E75E-3943-B059-773581E73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55E36D-8E23-46C7-AF02-BA6474B661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91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E2B772-AF93-6144-9272-01EAB69FF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300377-4A48-4B1A-82A0-640340F8D9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9FBAF3A-DDE2-C040-AB1E-D0503AA6BA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8BE7F3C-3A5C-1743-9F5E-EEDDA89379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962CA3-ABFD-4E11-8F09-C909937FE5D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7131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4DA7781-496E-4341-BBC5-B92774227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2835B-578E-4660-ADCF-62C0F3E197A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2F75786-7354-B049-BABC-15B348201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6D2CA-7E5B-9B4A-AD03-0889B57D04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849CAD-4B76-41D9-AAAB-0E3B4136620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747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10F9374F-DE01-A443-BC87-01343188A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D408C5-B70A-41A6-87BE-6F235DD5358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906891E-2FED-2147-9844-C1431F6ED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B300177-150A-4849-9AF5-201F12235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A269E7-2B76-496F-9E34-17FAE5E5CB2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4461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AA6D952-C81F-434E-A483-05579FDCA3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4CD3E-068F-47BC-BC4A-2A3257F0A3F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6620BD5-58CA-C04D-801E-061CA212F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5DCAC28-7BDA-8B49-8B83-C7FDE038C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E458E9-1940-4164-AB73-E6CC86D42E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47798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E95F35-24E2-4142-B220-142EFC97D0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A46671-553F-4B9B-9A1E-1CB48F9EDFF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984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EF9347-A0B5-4AF5-9137-7DDB7F12446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A3C19B-F1DF-4AC4-B1FB-0AB5D1C8CA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5666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26BE8A-B350-4921-A3F2-E63D3BB5F20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728377-3A9A-4DA5-BED9-B508F5130A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1685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63B3AD-8493-4D89-B55D-73FECD714C9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16020-19D1-4212-98C9-8F61C801224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8190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1834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229600" cy="4913313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7C06C2-63C3-6545-ABB9-4C8C41F2C0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6600" y="6248400"/>
            <a:ext cx="35052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Software School of XiDian University</a:t>
            </a: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93EB7B3C-9407-3448-B589-98C37F46F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FB34CA-190A-4427-B768-621A21FB55B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9628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D3F61F58-8110-0F46-8F57-288583808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A5DDD80-0806-B547-9EA1-254D3293F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BC75DF93-6B08-994C-9169-EF0B35007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AF435A7-7707-E94C-817A-3763A004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F751D0A-36BF-C74A-8761-70D3351A1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5861C10-87C4-AE41-B122-30635A1E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34262FB-02DB-DB45-A20E-8C202CC2DB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4" name="Picture 17" descr="index_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EC601-1C5C-A04B-83DE-FE4309719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4D9B98-DB68-4B89-AEBF-553F8C676189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9ED9825-DB00-F14D-A979-419CE607D4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A42D2A-BC68-455E-A9B1-ACF213860C5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7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D596EAD-84AB-7645-8052-D9C246BB6B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C8B17-9DF9-4AA5-AAD2-E88AFB8BD5F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5ED965F-3BDA-DD44-B2B2-994788F7CC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D1D4506-6F33-3F4A-ABE9-FB72A4639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2DCB1C-2A58-48B1-804B-8B73435CE46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1357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24DC74-176D-4B0B-A57C-A11B8C1ABCF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2B0F4E-D461-4AA4-956D-46CE613C21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2672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DB6798-01FF-4025-A655-CFC28594E29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9EF2A-450C-42F1-A5D2-E46F2BB057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5494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E2B772-AF93-6144-9272-01EAB69FF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300377-4A48-4B1A-82A0-640340F8D93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9FBAF3A-DDE2-C040-AB1E-D0503AA6BA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8BE7F3C-3A5C-1743-9F5E-EEDDA89379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962CA3-ABFD-4E11-8F09-C909937FE5D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9171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4DA7781-496E-4341-BBC5-B92774227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2835B-578E-4660-ADCF-62C0F3E197A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2F75786-7354-B049-BABC-15B348201D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6D2CA-7E5B-9B4A-AD03-0889B57D04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849CAD-4B76-41D9-AAAB-0E3B4136620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3442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10F9374F-DE01-A443-BC87-01343188A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D408C5-B70A-41A6-87BE-6F235DD5358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906891E-2FED-2147-9844-C1431F6ED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B300177-150A-4849-9AF5-201F12235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A269E7-2B76-496F-9E34-17FAE5E5CB2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1818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AA6D952-C81F-434E-A483-05579FDCA3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74CD3E-068F-47BC-BC4A-2A3257F0A3F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6620BD5-58CA-C04D-801E-061CA212F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5DCAC28-7BDA-8B49-8B83-C7FDE038C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E458E9-1940-4164-AB73-E6CC86D42E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83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E95F35-24E2-4142-B220-142EFC97D02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A46671-553F-4B9B-9A1E-1CB48F9EDFF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9028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EF9347-A0B5-4AF5-9137-7DDB7F12446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A3C19B-F1DF-4AC4-B1FB-0AB5D1C8CA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5382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26BE8A-B350-4921-A3F2-E63D3BB5F20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728377-3A9A-4DA5-BED9-B508F5130AD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3671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63B3AD-8493-4D89-B55D-73FECD714C9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16020-19D1-4212-98C9-8F61C801224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3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4C508EB-16CD-5C46-8672-32E2D6DB2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4FC9A-1EDC-4F50-860F-6B1217B68175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C66CB86-B203-B345-8143-E72E9D632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E69B1EC-022F-9D4C-AD9E-3F36D4DE89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FD770A-2843-4C03-939B-04F1C092A6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4629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1834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229600" cy="4913313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7C06C2-63C3-6545-ABB9-4C8C41F2C0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6600" y="6248400"/>
            <a:ext cx="35052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imes New Roman" charset="0"/>
                <a:ea typeface="宋体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Software School of XiDian University</a:t>
            </a: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93EB7B3C-9407-3448-B589-98C37F46F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FB34CA-190A-4427-B768-621A21FB55B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6284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6AE6620-CFC4-8F49-A56E-73A424EE8AC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ED6D28F-FA60-8B41-8307-735931B5C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7A5AFF29-D9E6-0A4D-96FC-36A27BE8D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9032770-BBDE-1645-80DB-2D5854237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7AA6F63-0C69-8C44-9FD2-9ADDC865D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6562DDEB-F8A8-A744-91E1-78F2FE8BC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1123C7E-2EDE-DA4B-BDA6-11C1AEE9E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FAFB8614-8F6E-314A-AB50-599F60CA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21B153B-DF5A-114F-9DD6-8B565625C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FDD8774-0E13-234F-9E5D-2F19B22F2F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092D4727-8EA5-3F48-A8BC-70407338AA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4C7F7C9-6312-434B-A56C-C260B6ED81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3BA26C-21C8-5F46-898C-6490EDBADB4F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FED531B-A4B9-934C-BA9B-E3F662C9DE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8BF9FD-7735-EB47-871B-100FE9D76C9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1939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5F0B1CD-B8DB-6446-8334-D893ECEBD1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374530-DC95-C74D-819C-B55E7AB85FCC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C434666-DD1C-4A4F-B22C-79EC91B85E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3202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622F995-28F6-E34E-AD85-65DB2ED53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6B14E0-7327-6E48-99DC-23FAB9C34AF5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B118AA-84E1-EF43-871D-D2565F7797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0609B-79BD-B546-AE5A-B9F5A321DFD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7780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3AF013-1F06-9B4F-914E-73F9C9DB7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1FBC9D-8B07-E54C-8D6D-4913F0CD13C1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6D6FA52-CE31-374B-8F4A-4DCFD2264D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E7CCC93-1F69-1C48-87BF-9CF701512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BBAEFE-6283-2E40-8E54-3C366F973EC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9393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09B5C42-2777-3447-9E4A-664FCA7F26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E54F6-9A13-4044-B063-7ADAEE039CF0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DBBC4C1-27AF-A540-ACC5-DB9697F813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BB7E68D-D1C8-1A42-9992-73B91C4932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221B85-1361-D348-BAE1-AB6290F353D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9517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70E9320-63B5-5C48-A5D1-DC521583D8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AA8E89-70B7-1A40-A9FF-AAC4FA631EF7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782DC87-6991-1140-96E0-26AD9AF94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E183B8A-2F00-BA4B-9B88-F8B2B9ED44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C7C816-C053-EA48-B900-B0118D90ECF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8948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BE17AB1-B446-8D4A-93A9-861B99EEEA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39BB70-1A3D-D14E-A92F-6AC1EBDF50D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1AFA287-AA0C-A94E-8303-725B1B6C1F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1E142B9-D07A-E44F-8E73-02513C8EB9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F7179-4B66-B24D-8CF6-13C0E5306C2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84259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C59623E-0137-E44F-AA0D-0B4B8302C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DD8D71-1495-A645-A471-9678246EEE20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1D47E81-5174-7348-9BAC-4E89CF3132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3E342-F01F-FF47-9998-AEA3CDA57F9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9185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C95FFBE-AA19-EC4C-82B4-DDAF168CB1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BB9E6-8067-0348-8A24-D35D95D645B9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7821AB-B8F6-E445-99A5-13C2F3E75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61CB5C-5E66-6641-BFE0-1254BFC8430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7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E10FF5-03E1-47E0-BCCA-235B4BD254A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CE92F-4E63-443C-8CB0-9BD7FC0B7B3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2642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E800F92-4010-5B46-86AF-A5F743F6F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16F47E-A656-3647-B35A-A4CE1076C6E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275C65E-2C37-444D-B541-466A6941F2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B896D9-744E-2B4F-901C-6B9AF235F25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4554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89B480B-669D-4D4A-9A14-9FA736ED7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2E3FA1-2B08-0C45-97E9-2A76FDC5EAF6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EA2BCBB-6F7E-EE41-AFAF-5ABE33018E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F7C5F7-40AD-8C4B-936E-3B444CF5E2A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2186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183438" cy="9064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229600" cy="49133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472E07-F707-0644-AB51-B7F4807DA9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66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Software School of XiDian University</a:t>
            </a: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8E09E874-555A-E646-AFAC-4D182AC1FA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EDF606-546C-7446-ABE4-C2E91051EE5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52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1BB116-CB95-4CB5-BA10-DDB1F4821D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389886-D466-4171-9C50-D8A9799A8A9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1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6F5919-604A-0E4E-9031-72605E518A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076A1E-F3F2-AA44-A8E6-81D09351C5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A2D2AFD-3550-5947-99F0-211B35A4B8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CED474-DAEF-BF40-9458-E255761BD3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6ECE2E6-646F-DC41-928C-9981EC11F5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628D59C-A6D8-C84B-8A98-D8DF3D813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668BD40-4DF4-F643-AA8C-4D13281C5C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19CFBF74-3535-3748-879A-F6AE8AE2F5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666188-85E9-40D8-BD96-D65817A49EA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C67A661B-9258-2546-B3F7-1E577A0C2F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charset="0"/>
                <a:ea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82A992-0C82-4CD4-B73D-8DF7469060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pic>
        <p:nvPicPr>
          <p:cNvPr id="1037" name="Picture 16" descr="index_0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17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2" r:id="rId1"/>
    <p:sldLayoutId id="2147484813" r:id="rId2"/>
    <p:sldLayoutId id="2147484814" r:id="rId3"/>
    <p:sldLayoutId id="2147484815" r:id="rId4"/>
    <p:sldLayoutId id="2147484816" r:id="rId5"/>
    <p:sldLayoutId id="2147484817" r:id="rId6"/>
    <p:sldLayoutId id="2147484818" r:id="rId7"/>
    <p:sldLayoutId id="2147484819" r:id="rId8"/>
    <p:sldLayoutId id="2147484820" r:id="rId9"/>
    <p:sldLayoutId id="2147484821" r:id="rId10"/>
    <p:sldLayoutId id="214748482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0CF1B5-CE4F-8B49-9300-D28074B56E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48342F-30C2-DE4C-8B6D-39EA6F1FC0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B74979-6160-B649-A228-4A1B7EE39D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196141-0351-974C-8010-221C81CA7C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3F0BAA-B196-0D4F-AB11-39366F88D5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9751B9C-E455-CD42-9306-AB67B03D0C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ACEE6BC-0741-2A48-9C85-40085F1116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6BAE7D1-E1CA-5941-9DF3-7647C583B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DDB37B7-6E92-D043-955E-8CC934422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7C292946-8356-9E4D-95EB-C97022C425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585418-37D9-7F43-9FD8-DEEE12F46EEB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59B1B693-BCDA-AF45-89F3-52481D1BCE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BC69CD-2910-D340-ABCD-8A2E478B6DA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EAEC9AC5-DBC5-E74D-B7C6-E638095A3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34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4" r:id="rId1"/>
    <p:sldLayoutId id="2147484825" r:id="rId2"/>
    <p:sldLayoutId id="2147484826" r:id="rId3"/>
    <p:sldLayoutId id="2147484827" r:id="rId4"/>
    <p:sldLayoutId id="2147484828" r:id="rId5"/>
    <p:sldLayoutId id="2147484829" r:id="rId6"/>
    <p:sldLayoutId id="2147484830" r:id="rId7"/>
    <p:sldLayoutId id="2147484831" r:id="rId8"/>
    <p:sldLayoutId id="2147484832" r:id="rId9"/>
    <p:sldLayoutId id="2147484833" r:id="rId10"/>
    <p:sldLayoutId id="214748483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0CF1B5-CE4F-8B49-9300-D28074B56E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48342F-30C2-DE4C-8B6D-39EA6F1FC0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B74979-6160-B649-A228-4A1B7EE39D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196141-0351-974C-8010-221C81CA7C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3F0BAA-B196-0D4F-AB11-39366F88D5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9751B9C-E455-CD42-9306-AB67B03D0C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ACEE6BC-0741-2A48-9C85-40085F1116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6BAE7D1-E1CA-5941-9DF3-7647C583B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DDB37B7-6E92-D043-955E-8CC934422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7C292946-8356-9E4D-95EB-C97022C425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585418-37D9-7F43-9FD8-DEEE12F46EEB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59B1B693-BCDA-AF45-89F3-52481D1BCE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BC69CD-2910-D340-ABCD-8A2E478B6DA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EAEC9AC5-DBC5-E74D-B7C6-E638095A3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  <p:sldLayoutId id="214748484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0CF1B5-CE4F-8B49-9300-D28074B56E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48342F-30C2-DE4C-8B6D-39EA6F1FC0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B74979-6160-B649-A228-4A1B7EE39D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196141-0351-974C-8010-221C81CA7C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3F0BAA-B196-0D4F-AB11-39366F88D5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9751B9C-E455-CD42-9306-AB67B03D0C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ACEE6BC-0741-2A48-9C85-40085F1116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6BAE7D1-E1CA-5941-9DF3-7647C583B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DDB37B7-6E92-D043-955E-8CC934422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7C292946-8356-9E4D-95EB-C97022C425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585418-37D9-7F43-9FD8-DEEE12F46EEB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59B1B693-BCDA-AF45-89F3-52481D1BCE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BC69CD-2910-D340-ABCD-8A2E478B6DA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EAEC9AC5-DBC5-E74D-B7C6-E638095A3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10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0" r:id="rId1"/>
    <p:sldLayoutId id="2147484851" r:id="rId2"/>
    <p:sldLayoutId id="2147484852" r:id="rId3"/>
    <p:sldLayoutId id="2147484853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9" r:id="rId10"/>
    <p:sldLayoutId id="2147484860" r:id="rId11"/>
    <p:sldLayoutId id="214748486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A31749-5F5D-2F44-97A7-C4C389E6C4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C35087-34D1-F14F-9A0D-E0FDCEC2DC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3E87BE-59D8-A84C-9920-E3F71466BC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36945B-AA39-714C-AC30-E33B0505AB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1391C32-0346-9C4B-968D-9B2F0BC1DB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1D47C5B-9416-E749-ADD9-80CECFA8BA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B2C3BF1-3C5C-DF41-ADCD-1107921456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116691-9839-4277-B195-EECC0DD684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2890F9-B591-4A0D-B8E8-3FEF02665C6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37" name="Picture 16" descr="index_0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5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3" r:id="rId1"/>
    <p:sldLayoutId id="2147484864" r:id="rId2"/>
    <p:sldLayoutId id="2147484865" r:id="rId3"/>
    <p:sldLayoutId id="2147484866" r:id="rId4"/>
    <p:sldLayoutId id="2147484867" r:id="rId5"/>
    <p:sldLayoutId id="2147484868" r:id="rId6"/>
    <p:sldLayoutId id="2147484869" r:id="rId7"/>
    <p:sldLayoutId id="2147484870" r:id="rId8"/>
    <p:sldLayoutId id="2147484871" r:id="rId9"/>
    <p:sldLayoutId id="2147484872" r:id="rId10"/>
    <p:sldLayoutId id="2147484873" r:id="rId11"/>
    <p:sldLayoutId id="214748487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A31749-5F5D-2F44-97A7-C4C389E6C4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C35087-34D1-F14F-9A0D-E0FDCEC2DC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3E87BE-59D8-A84C-9920-E3F71466BC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36945B-AA39-714C-AC30-E33B0505AB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1391C32-0346-9C4B-968D-9B2F0BC1DB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1D47C5B-9416-E749-ADD9-80CECFA8BA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B2C3BF1-3C5C-DF41-ADCD-1107921456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8862B5F4-63CB-3344-B78D-A25DEE0339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116691-9839-4277-B195-EECC0DD684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2022/11/26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DFE2E7EC-3540-BC49-9AD9-CE99A5DE65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2890F9-B591-4A0D-B8E8-3FEF02665C6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37" name="Picture 16" descr="index_0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7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6" r:id="rId1"/>
    <p:sldLayoutId id="2147484877" r:id="rId2"/>
    <p:sldLayoutId id="2147484878" r:id="rId3"/>
    <p:sldLayoutId id="2147484879" r:id="rId4"/>
    <p:sldLayoutId id="2147484880" r:id="rId5"/>
    <p:sldLayoutId id="2147484881" r:id="rId6"/>
    <p:sldLayoutId id="2147484882" r:id="rId7"/>
    <p:sldLayoutId id="2147484883" r:id="rId8"/>
    <p:sldLayoutId id="2147484884" r:id="rId9"/>
    <p:sldLayoutId id="2147484885" r:id="rId10"/>
    <p:sldLayoutId id="2147484886" r:id="rId11"/>
    <p:sldLayoutId id="2147484887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0CF1B5-CE4F-8B49-9300-D28074B56E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48342F-30C2-DE4C-8B6D-39EA6F1FC0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B74979-6160-B649-A228-4A1B7EE39D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E196141-0351-974C-8010-221C81CA7C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3F0BAA-B196-0D4F-AB11-39366F88D5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9751B9C-E455-CD42-9306-AB67B03D0C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ACEE6BC-0741-2A48-9C85-40085F1116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6BAE7D1-E1CA-5941-9DF3-7647C583B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DDB37B7-6E92-D043-955E-8CC934422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7C292946-8356-9E4D-95EB-C97022C425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585418-37D9-7F43-9FD8-DEEE12F46EEB}" type="datetime1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11/26/2022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59B1B693-BCDA-AF45-89F3-52481D1BCE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BC69CD-2910-D340-ABCD-8A2E478B6DA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EAEC9AC5-DBC5-E74D-B7C6-E638095A3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51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6" r:id="rId1"/>
    <p:sldLayoutId id="2147484917" r:id="rId2"/>
    <p:sldLayoutId id="2147484918" r:id="rId3"/>
    <p:sldLayoutId id="2147484919" r:id="rId4"/>
    <p:sldLayoutId id="2147484920" r:id="rId5"/>
    <p:sldLayoutId id="2147484921" r:id="rId6"/>
    <p:sldLayoutId id="2147484922" r:id="rId7"/>
    <p:sldLayoutId id="2147484923" r:id="rId8"/>
    <p:sldLayoutId id="2147484924" r:id="rId9"/>
    <p:sldLayoutId id="2147484925" r:id="rId10"/>
    <p:sldLayoutId id="2147484926" r:id="rId11"/>
    <p:sldLayoutId id="214748492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png"/><Relationship Id="rId4" Type="http://schemas.openxmlformats.org/officeDocument/2006/relationships/image" Target="../media/image3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2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幻灯片编号占位符 4">
            <a:extLst>
              <a:ext uri="{FF2B5EF4-FFF2-40B4-BE49-F238E27FC236}">
                <a16:creationId xmlns:a16="http://schemas.microsoft.com/office/drawing/2014/main" id="{63531A41-07DC-4D4F-B04A-D27A5D12A0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E2F4C0-3766-2446-89D5-1EA7D2BCC7F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252F81F-BCE5-734D-AB1F-4EFE6A87E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27697"/>
            <a:ext cx="452755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算法设计与分析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878312-0894-E146-9AC9-1502E0E34978}"/>
              </a:ext>
            </a:extLst>
          </p:cNvPr>
          <p:cNvSpPr txBox="1">
            <a:spLocks/>
          </p:cNvSpPr>
          <p:nvPr/>
        </p:nvSpPr>
        <p:spPr bwMode="auto">
          <a:xfrm>
            <a:off x="743315" y="1784747"/>
            <a:ext cx="7260998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回溯和分支限界 </a:t>
            </a:r>
            <a:endParaRPr kumimoji="1" lang="en-CN" altLang="zh-CN" sz="44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/>
              <a:ea typeface="SimSun" panose="02010600030101010101" pitchFamily="2" charset="-122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CC0B9E59-8F7A-EF46-8ADB-8690F363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4471988"/>
            <a:ext cx="47640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None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1" lang="en-US" altLang="zh-CN" sz="52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  <a:p>
            <a:pPr marL="1600200" marR="0" lvl="3" indent="-22860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                        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武汉大学国家网络安全学院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  <a:p>
            <a:pPr marL="1600200" marR="0" lvl="3" indent="-228600" algn="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F01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李雨晴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0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C37D4DFB-2BCB-4E41-8376-AB507714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背包问题：改进</a:t>
            </a:r>
          </a:p>
        </p:txBody>
      </p:sp>
      <p:sp>
        <p:nvSpPr>
          <p:cNvPr id="48130" name="幻灯片编号占位符 3">
            <a:extLst>
              <a:ext uri="{FF2B5EF4-FFF2-40B4-BE49-F238E27FC236}">
                <a16:creationId xmlns:a16="http://schemas.microsoft.com/office/drawing/2014/main" id="{8AC34AA9-A97F-454A-991E-4FB87CB1E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262CB-539C-AA4E-ABB6-9119700D3B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2FC648D7-76DE-1945-8FA8-19E6021E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6238875"/>
            <a:ext cx="6408737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F5C73B0-64D0-9847-A4BE-D34FF3CB8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88" y="2071687"/>
            <a:ext cx="81447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例子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=4, </a:t>
            </a:r>
            <a:r>
              <a:rPr kumimoji="0" lang="en-US" altLang="zh-CN" sz="2800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=7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=[9, 10, 7, 4],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=[3, 5, 2, 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1], 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则 </a:t>
            </a:r>
            <a:r>
              <a:rPr kumimoji="0" lang="en-US" altLang="zh-CN" sz="2800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800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=[3, 2, 3.5, 4]. </a:t>
            </a:r>
          </a:p>
          <a:p>
            <a:pPr lvl="0" eaLnBrk="1" hangingPunct="1">
              <a:buClr>
                <a:srgbClr val="0073D9"/>
              </a:buClr>
              <a:buNone/>
            </a:pP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    </a:t>
            </a:r>
          </a:p>
          <a:p>
            <a:pPr lvl="0" eaLnBrk="1" hangingPunct="1">
              <a:buClr>
                <a:srgbClr val="0073D9"/>
              </a:buClr>
              <a:buNone/>
            </a:pPr>
            <a:r>
              <a:rPr kumimoji="0" lang="zh-CN" altLang="en-US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依据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800" b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w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对物品进行排序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, 则得到一个新的例子:</a:t>
            </a:r>
          </a:p>
          <a:p>
            <a:pPr lvl="0" eaLnBrk="1" hangingPunct="1">
              <a:buClr>
                <a:srgbClr val="0073D9"/>
              </a:buClr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=4, </a:t>
            </a:r>
            <a:r>
              <a:rPr kumimoji="0" lang="en-US" altLang="zh-CN" sz="2800" i="1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=7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=[4, 7, 9, 10],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=[1, 2, 3, 5]. </a:t>
            </a:r>
          </a:p>
          <a:p>
            <a:pPr lvl="0" eaLnBrk="1" hangingPunct="1">
              <a:buClr>
                <a:srgbClr val="0073D9"/>
              </a:buClr>
              <a:buNone/>
            </a:pP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则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/>
                <a:ea typeface="宋体" panose="02010600030101010101" pitchFamily="2" charset="-122"/>
                <a:cs typeface="+mn-cs"/>
              </a:rPr>
              <a:t>=[4, 3.5, 3, 2]. </a:t>
            </a:r>
          </a:p>
        </p:txBody>
      </p:sp>
    </p:spTree>
    <p:extLst>
      <p:ext uri="{BB962C8B-B14F-4D97-AF65-F5344CB8AC3E}">
        <p14:creationId xmlns:p14="http://schemas.microsoft.com/office/powerpoint/2010/main" val="19053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编号占位符 3">
            <a:extLst>
              <a:ext uri="{FF2B5EF4-FFF2-40B4-BE49-F238E27FC236}">
                <a16:creationId xmlns:a16="http://schemas.microsoft.com/office/drawing/2014/main" id="{8AC34AA9-A97F-454A-991E-4FB87CB1E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262CB-539C-AA4E-ABB6-9119700D3B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2FC648D7-76DE-1945-8FA8-19E6021E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788" y="6116266"/>
            <a:ext cx="6408737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8" name="Oval 5"/>
          <p:cNvSpPr>
            <a:spLocks noChangeArrowheads="1"/>
          </p:cNvSpPr>
          <p:nvPr/>
        </p:nvSpPr>
        <p:spPr bwMode="auto">
          <a:xfrm>
            <a:off x="2363687" y="29428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01" name="Oval 8"/>
          <p:cNvSpPr>
            <a:spLocks noChangeArrowheads="1"/>
          </p:cNvSpPr>
          <p:nvPr/>
        </p:nvSpPr>
        <p:spPr bwMode="auto">
          <a:xfrm>
            <a:off x="6630887" y="29428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 flipH="1">
            <a:off x="1290537" y="3165103"/>
            <a:ext cx="106680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04" name="Oval 11"/>
          <p:cNvSpPr>
            <a:spLocks noChangeArrowheads="1"/>
          </p:cNvSpPr>
          <p:nvPr/>
        </p:nvSpPr>
        <p:spPr bwMode="auto">
          <a:xfrm>
            <a:off x="1220687" y="42382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05" name="Rectangle 12"/>
          <p:cNvSpPr>
            <a:spLocks noChangeArrowheads="1"/>
          </p:cNvSpPr>
          <p:nvPr/>
        </p:nvSpPr>
        <p:spPr bwMode="auto">
          <a:xfrm>
            <a:off x="1411187" y="3317503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solidFill>
                  <a:srgbClr val="B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6" name="Line 13"/>
          <p:cNvSpPr>
            <a:spLocks noChangeShapeType="1"/>
          </p:cNvSpPr>
          <p:nvPr/>
        </p:nvSpPr>
        <p:spPr bwMode="auto">
          <a:xfrm>
            <a:off x="2509737" y="3165103"/>
            <a:ext cx="9906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07" name="Oval 14"/>
          <p:cNvSpPr>
            <a:spLocks noChangeArrowheads="1"/>
          </p:cNvSpPr>
          <p:nvPr/>
        </p:nvSpPr>
        <p:spPr bwMode="auto">
          <a:xfrm>
            <a:off x="3430487" y="41620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08" name="Rectangle 15"/>
          <p:cNvSpPr>
            <a:spLocks noChangeArrowheads="1"/>
          </p:cNvSpPr>
          <p:nvPr/>
        </p:nvSpPr>
        <p:spPr bwMode="auto">
          <a:xfrm>
            <a:off x="3066950" y="3325441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BF00FF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9" name="Line 16"/>
          <p:cNvSpPr>
            <a:spLocks noChangeShapeType="1"/>
          </p:cNvSpPr>
          <p:nvPr/>
        </p:nvSpPr>
        <p:spPr bwMode="auto">
          <a:xfrm flipH="1">
            <a:off x="5786337" y="3165103"/>
            <a:ext cx="8382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10" name="Oval 17"/>
          <p:cNvSpPr>
            <a:spLocks noChangeArrowheads="1"/>
          </p:cNvSpPr>
          <p:nvPr/>
        </p:nvSpPr>
        <p:spPr bwMode="auto">
          <a:xfrm>
            <a:off x="5640287" y="40858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11" name="Line 18"/>
          <p:cNvSpPr>
            <a:spLocks noChangeShapeType="1"/>
          </p:cNvSpPr>
          <p:nvPr/>
        </p:nvSpPr>
        <p:spPr bwMode="auto">
          <a:xfrm>
            <a:off x="6853137" y="3165103"/>
            <a:ext cx="9906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12" name="Oval 19"/>
          <p:cNvSpPr>
            <a:spLocks noChangeArrowheads="1"/>
          </p:cNvSpPr>
          <p:nvPr/>
        </p:nvSpPr>
        <p:spPr bwMode="auto">
          <a:xfrm>
            <a:off x="7850087" y="40096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14" name="Line 21"/>
          <p:cNvSpPr>
            <a:spLocks noChangeShapeType="1"/>
          </p:cNvSpPr>
          <p:nvPr/>
        </p:nvSpPr>
        <p:spPr bwMode="auto">
          <a:xfrm flipH="1">
            <a:off x="757137" y="4460503"/>
            <a:ext cx="5334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15" name="Oval 22"/>
          <p:cNvSpPr>
            <a:spLocks noChangeArrowheads="1"/>
          </p:cNvSpPr>
          <p:nvPr/>
        </p:nvSpPr>
        <p:spPr bwMode="auto">
          <a:xfrm>
            <a:off x="611087" y="51526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16" name="Line 23"/>
          <p:cNvSpPr>
            <a:spLocks noChangeShapeType="1"/>
          </p:cNvSpPr>
          <p:nvPr/>
        </p:nvSpPr>
        <p:spPr bwMode="auto">
          <a:xfrm>
            <a:off x="1366737" y="4460503"/>
            <a:ext cx="3810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17" name="Oval 24"/>
          <p:cNvSpPr>
            <a:spLocks noChangeArrowheads="1"/>
          </p:cNvSpPr>
          <p:nvPr/>
        </p:nvSpPr>
        <p:spPr bwMode="auto">
          <a:xfrm>
            <a:off x="1677887" y="51526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18" name="Line 25"/>
          <p:cNvSpPr>
            <a:spLocks noChangeShapeType="1"/>
          </p:cNvSpPr>
          <p:nvPr/>
        </p:nvSpPr>
        <p:spPr bwMode="auto">
          <a:xfrm flipH="1">
            <a:off x="2890737" y="4384303"/>
            <a:ext cx="6096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>
            <a:off x="2820887" y="51526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20" name="Line 27"/>
          <p:cNvSpPr>
            <a:spLocks noChangeShapeType="1"/>
          </p:cNvSpPr>
          <p:nvPr/>
        </p:nvSpPr>
        <p:spPr bwMode="auto">
          <a:xfrm>
            <a:off x="3576537" y="4384303"/>
            <a:ext cx="4572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>
            <a:off x="3963887" y="51526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22" name="Line 29"/>
          <p:cNvSpPr>
            <a:spLocks noChangeShapeType="1"/>
          </p:cNvSpPr>
          <p:nvPr/>
        </p:nvSpPr>
        <p:spPr bwMode="auto">
          <a:xfrm flipH="1">
            <a:off x="5252937" y="4308103"/>
            <a:ext cx="4572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5106887" y="51526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24" name="Line 31"/>
          <p:cNvSpPr>
            <a:spLocks noChangeShapeType="1"/>
          </p:cNvSpPr>
          <p:nvPr/>
        </p:nvSpPr>
        <p:spPr bwMode="auto">
          <a:xfrm>
            <a:off x="5786337" y="4308103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25" name="Oval 32"/>
          <p:cNvSpPr>
            <a:spLocks noChangeArrowheads="1"/>
          </p:cNvSpPr>
          <p:nvPr/>
        </p:nvSpPr>
        <p:spPr bwMode="auto">
          <a:xfrm>
            <a:off x="6249887" y="51526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26" name="Line 33"/>
          <p:cNvSpPr>
            <a:spLocks noChangeShapeType="1"/>
          </p:cNvSpPr>
          <p:nvPr/>
        </p:nvSpPr>
        <p:spPr bwMode="auto">
          <a:xfrm flipH="1">
            <a:off x="7462737" y="4231903"/>
            <a:ext cx="4572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27" name="Oval 34"/>
          <p:cNvSpPr>
            <a:spLocks noChangeArrowheads="1"/>
          </p:cNvSpPr>
          <p:nvPr/>
        </p:nvSpPr>
        <p:spPr bwMode="auto">
          <a:xfrm>
            <a:off x="7392887" y="51526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8072337" y="4231903"/>
            <a:ext cx="6096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29" name="Oval 36"/>
          <p:cNvSpPr>
            <a:spLocks noChangeArrowheads="1"/>
          </p:cNvSpPr>
          <p:nvPr/>
        </p:nvSpPr>
        <p:spPr bwMode="auto">
          <a:xfrm>
            <a:off x="8535887" y="515265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32" name="Rectangle 39"/>
          <p:cNvSpPr>
            <a:spLocks noChangeArrowheads="1"/>
          </p:cNvSpPr>
          <p:nvPr/>
        </p:nvSpPr>
        <p:spPr bwMode="auto">
          <a:xfrm>
            <a:off x="1482625" y="4549403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solidFill>
                  <a:srgbClr val="BF00FF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33" name="Rectangle 40"/>
          <p:cNvSpPr>
            <a:spLocks noChangeArrowheads="1"/>
          </p:cNvSpPr>
          <p:nvPr/>
        </p:nvSpPr>
        <p:spPr bwMode="auto">
          <a:xfrm>
            <a:off x="994442" y="6274701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9933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[1,1,1,0]</a:t>
            </a:r>
            <a:endParaRPr lang="zh-CN" altLang="en-US" sz="2400" dirty="0" smtClean="0">
              <a:solidFill>
                <a:srgbClr val="99330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" name="Oval 44"/>
          <p:cNvSpPr>
            <a:spLocks noChangeArrowheads="1"/>
          </p:cNvSpPr>
          <p:nvPr/>
        </p:nvSpPr>
        <p:spPr bwMode="auto">
          <a:xfrm>
            <a:off x="979387" y="3974728"/>
            <a:ext cx="720725" cy="6477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3/22</a:t>
            </a:r>
          </a:p>
        </p:txBody>
      </p:sp>
      <p:sp>
        <p:nvSpPr>
          <p:cNvPr id="138" name="Rectangle 45"/>
          <p:cNvSpPr>
            <a:spLocks noChangeArrowheads="1"/>
          </p:cNvSpPr>
          <p:nvPr/>
        </p:nvSpPr>
        <p:spPr bwMode="auto">
          <a:xfrm>
            <a:off x="551555" y="627977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BF00FF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39" name="Rectangle 46"/>
          <p:cNvSpPr>
            <a:spLocks noChangeArrowheads="1"/>
          </p:cNvSpPr>
          <p:nvPr/>
        </p:nvSpPr>
        <p:spPr bwMode="auto">
          <a:xfrm>
            <a:off x="834925" y="4477966"/>
            <a:ext cx="41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B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0" name="Rectangle 47"/>
          <p:cNvSpPr>
            <a:spLocks noChangeArrowheads="1"/>
          </p:cNvSpPr>
          <p:nvPr/>
        </p:nvSpPr>
        <p:spPr bwMode="auto">
          <a:xfrm>
            <a:off x="833337" y="5359028"/>
            <a:ext cx="45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BF00FF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41" name="Oval 48"/>
          <p:cNvSpPr>
            <a:spLocks noChangeArrowheads="1"/>
          </p:cNvSpPr>
          <p:nvPr/>
        </p:nvSpPr>
        <p:spPr bwMode="auto">
          <a:xfrm>
            <a:off x="3211412" y="3901703"/>
            <a:ext cx="720725" cy="6477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1/19</a:t>
            </a:r>
          </a:p>
        </p:txBody>
      </p:sp>
      <p:grpSp>
        <p:nvGrpSpPr>
          <p:cNvPr id="144" name="Group 51"/>
          <p:cNvGrpSpPr>
            <a:grpSpLocks/>
          </p:cNvGrpSpPr>
          <p:nvPr/>
        </p:nvGrpSpPr>
        <p:grpSpPr bwMode="auto">
          <a:xfrm>
            <a:off x="306287" y="5374903"/>
            <a:ext cx="8750300" cy="755650"/>
            <a:chOff x="52" y="3360"/>
            <a:chExt cx="5512" cy="476"/>
          </a:xfrm>
        </p:grpSpPr>
        <p:sp>
          <p:nvSpPr>
            <p:cNvPr id="145" name="Oval 52"/>
            <p:cNvSpPr>
              <a:spLocks noChangeArrowheads="1"/>
            </p:cNvSpPr>
            <p:nvPr/>
          </p:nvSpPr>
          <p:spPr bwMode="auto">
            <a:xfrm>
              <a:off x="52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46" name="Oval 53"/>
            <p:cNvSpPr>
              <a:spLocks noChangeArrowheads="1"/>
            </p:cNvSpPr>
            <p:nvPr/>
          </p:nvSpPr>
          <p:spPr bwMode="auto">
            <a:xfrm>
              <a:off x="388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47" name="Oval 54"/>
            <p:cNvSpPr>
              <a:spLocks noChangeArrowheads="1"/>
            </p:cNvSpPr>
            <p:nvPr/>
          </p:nvSpPr>
          <p:spPr bwMode="auto">
            <a:xfrm>
              <a:off x="772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48" name="Oval 55"/>
            <p:cNvSpPr>
              <a:spLocks noChangeArrowheads="1"/>
            </p:cNvSpPr>
            <p:nvPr/>
          </p:nvSpPr>
          <p:spPr bwMode="auto">
            <a:xfrm>
              <a:off x="1108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49" name="Oval 56"/>
            <p:cNvSpPr>
              <a:spLocks noChangeArrowheads="1"/>
            </p:cNvSpPr>
            <p:nvPr/>
          </p:nvSpPr>
          <p:spPr bwMode="auto">
            <a:xfrm>
              <a:off x="1492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50" name="Oval 57"/>
            <p:cNvSpPr>
              <a:spLocks noChangeArrowheads="1"/>
            </p:cNvSpPr>
            <p:nvPr/>
          </p:nvSpPr>
          <p:spPr bwMode="auto">
            <a:xfrm>
              <a:off x="1828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51" name="Oval 58"/>
            <p:cNvSpPr>
              <a:spLocks noChangeArrowheads="1"/>
            </p:cNvSpPr>
            <p:nvPr/>
          </p:nvSpPr>
          <p:spPr bwMode="auto">
            <a:xfrm>
              <a:off x="2212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52" name="Oval 59"/>
            <p:cNvSpPr>
              <a:spLocks noChangeArrowheads="1"/>
            </p:cNvSpPr>
            <p:nvPr/>
          </p:nvSpPr>
          <p:spPr bwMode="auto">
            <a:xfrm>
              <a:off x="2548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53" name="Oval 60"/>
            <p:cNvSpPr>
              <a:spLocks noChangeArrowheads="1"/>
            </p:cNvSpPr>
            <p:nvPr/>
          </p:nvSpPr>
          <p:spPr bwMode="auto">
            <a:xfrm>
              <a:off x="2932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54" name="Oval 61"/>
            <p:cNvSpPr>
              <a:spLocks noChangeArrowheads="1"/>
            </p:cNvSpPr>
            <p:nvPr/>
          </p:nvSpPr>
          <p:spPr bwMode="auto">
            <a:xfrm>
              <a:off x="3268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55" name="Oval 62"/>
            <p:cNvSpPr>
              <a:spLocks noChangeArrowheads="1"/>
            </p:cNvSpPr>
            <p:nvPr/>
          </p:nvSpPr>
          <p:spPr bwMode="auto">
            <a:xfrm>
              <a:off x="3652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56" name="Oval 63"/>
            <p:cNvSpPr>
              <a:spLocks noChangeArrowheads="1"/>
            </p:cNvSpPr>
            <p:nvPr/>
          </p:nvSpPr>
          <p:spPr bwMode="auto">
            <a:xfrm>
              <a:off x="3988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57" name="Oval 64"/>
            <p:cNvSpPr>
              <a:spLocks noChangeArrowheads="1"/>
            </p:cNvSpPr>
            <p:nvPr/>
          </p:nvSpPr>
          <p:spPr bwMode="auto">
            <a:xfrm>
              <a:off x="4372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58" name="Oval 65"/>
            <p:cNvSpPr>
              <a:spLocks noChangeArrowheads="1"/>
            </p:cNvSpPr>
            <p:nvPr/>
          </p:nvSpPr>
          <p:spPr bwMode="auto">
            <a:xfrm>
              <a:off x="4708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59" name="Oval 66"/>
            <p:cNvSpPr>
              <a:spLocks noChangeArrowheads="1"/>
            </p:cNvSpPr>
            <p:nvPr/>
          </p:nvSpPr>
          <p:spPr bwMode="auto">
            <a:xfrm>
              <a:off x="5092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60" name="Oval 67"/>
            <p:cNvSpPr>
              <a:spLocks noChangeArrowheads="1"/>
            </p:cNvSpPr>
            <p:nvPr/>
          </p:nvSpPr>
          <p:spPr bwMode="auto">
            <a:xfrm>
              <a:off x="5428" y="3700"/>
              <a:ext cx="136" cy="1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61" name="Line 68"/>
            <p:cNvSpPr>
              <a:spLocks noChangeShapeType="1"/>
            </p:cNvSpPr>
            <p:nvPr/>
          </p:nvSpPr>
          <p:spPr bwMode="auto">
            <a:xfrm flipH="1">
              <a:off x="96" y="3360"/>
              <a:ext cx="192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62" name="Line 69"/>
            <p:cNvSpPr>
              <a:spLocks noChangeShapeType="1"/>
            </p:cNvSpPr>
            <p:nvPr/>
          </p:nvSpPr>
          <p:spPr bwMode="auto">
            <a:xfrm>
              <a:off x="336" y="3360"/>
              <a:ext cx="96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63" name="Line 70"/>
            <p:cNvSpPr>
              <a:spLocks noChangeShapeType="1"/>
            </p:cNvSpPr>
            <p:nvPr/>
          </p:nvSpPr>
          <p:spPr bwMode="auto">
            <a:xfrm flipH="1">
              <a:off x="864" y="3360"/>
              <a:ext cx="96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64" name="Line 71"/>
            <p:cNvSpPr>
              <a:spLocks noChangeShapeType="1"/>
            </p:cNvSpPr>
            <p:nvPr/>
          </p:nvSpPr>
          <p:spPr bwMode="auto">
            <a:xfrm>
              <a:off x="1008" y="3360"/>
              <a:ext cx="144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65" name="Line 72"/>
            <p:cNvSpPr>
              <a:spLocks noChangeShapeType="1"/>
            </p:cNvSpPr>
            <p:nvPr/>
          </p:nvSpPr>
          <p:spPr bwMode="auto">
            <a:xfrm flipH="1">
              <a:off x="1584" y="3360"/>
              <a:ext cx="96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66" name="Line 73"/>
            <p:cNvSpPr>
              <a:spLocks noChangeShapeType="1"/>
            </p:cNvSpPr>
            <p:nvPr/>
          </p:nvSpPr>
          <p:spPr bwMode="auto">
            <a:xfrm>
              <a:off x="1728" y="3360"/>
              <a:ext cx="144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67" name="Line 74"/>
            <p:cNvSpPr>
              <a:spLocks noChangeShapeType="1"/>
            </p:cNvSpPr>
            <p:nvPr/>
          </p:nvSpPr>
          <p:spPr bwMode="auto">
            <a:xfrm flipH="1">
              <a:off x="2304" y="3360"/>
              <a:ext cx="96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68" name="Line 75"/>
            <p:cNvSpPr>
              <a:spLocks noChangeShapeType="1"/>
            </p:cNvSpPr>
            <p:nvPr/>
          </p:nvSpPr>
          <p:spPr bwMode="auto">
            <a:xfrm>
              <a:off x="2448" y="3360"/>
              <a:ext cx="144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69" name="Line 76"/>
            <p:cNvSpPr>
              <a:spLocks noChangeShapeType="1"/>
            </p:cNvSpPr>
            <p:nvPr/>
          </p:nvSpPr>
          <p:spPr bwMode="auto">
            <a:xfrm flipH="1">
              <a:off x="2976" y="3360"/>
              <a:ext cx="144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70" name="Line 77"/>
            <p:cNvSpPr>
              <a:spLocks noChangeShapeType="1"/>
            </p:cNvSpPr>
            <p:nvPr/>
          </p:nvSpPr>
          <p:spPr bwMode="auto">
            <a:xfrm>
              <a:off x="3168" y="3360"/>
              <a:ext cx="192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71" name="Line 78"/>
            <p:cNvSpPr>
              <a:spLocks noChangeShapeType="1"/>
            </p:cNvSpPr>
            <p:nvPr/>
          </p:nvSpPr>
          <p:spPr bwMode="auto">
            <a:xfrm flipH="1">
              <a:off x="3696" y="3360"/>
              <a:ext cx="144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72" name="Line 79"/>
            <p:cNvSpPr>
              <a:spLocks noChangeShapeType="1"/>
            </p:cNvSpPr>
            <p:nvPr/>
          </p:nvSpPr>
          <p:spPr bwMode="auto">
            <a:xfrm>
              <a:off x="3888" y="3360"/>
              <a:ext cx="192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73" name="Line 80"/>
            <p:cNvSpPr>
              <a:spLocks noChangeShapeType="1"/>
            </p:cNvSpPr>
            <p:nvPr/>
          </p:nvSpPr>
          <p:spPr bwMode="auto">
            <a:xfrm flipH="1">
              <a:off x="4416" y="3360"/>
              <a:ext cx="144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74" name="Line 81"/>
            <p:cNvSpPr>
              <a:spLocks noChangeShapeType="1"/>
            </p:cNvSpPr>
            <p:nvPr/>
          </p:nvSpPr>
          <p:spPr bwMode="auto">
            <a:xfrm>
              <a:off x="4608" y="3360"/>
              <a:ext cx="192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75" name="Line 82"/>
            <p:cNvSpPr>
              <a:spLocks noChangeShapeType="1"/>
            </p:cNvSpPr>
            <p:nvPr/>
          </p:nvSpPr>
          <p:spPr bwMode="auto">
            <a:xfrm flipH="1">
              <a:off x="5136" y="3360"/>
              <a:ext cx="144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176" name="Line 83"/>
            <p:cNvSpPr>
              <a:spLocks noChangeShapeType="1"/>
            </p:cNvSpPr>
            <p:nvPr/>
          </p:nvSpPr>
          <p:spPr bwMode="auto">
            <a:xfrm>
              <a:off x="5328" y="3360"/>
              <a:ext cx="192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</p:grpSp>
      <p:sp>
        <p:nvSpPr>
          <p:cNvPr id="177" name="Oval 84"/>
          <p:cNvSpPr>
            <a:spLocks noChangeArrowheads="1"/>
          </p:cNvSpPr>
          <p:nvPr/>
        </p:nvSpPr>
        <p:spPr bwMode="auto">
          <a:xfrm>
            <a:off x="1411187" y="4982791"/>
            <a:ext cx="720725" cy="6477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3/19</a:t>
            </a:r>
          </a:p>
        </p:txBody>
      </p:sp>
      <p:sp>
        <p:nvSpPr>
          <p:cNvPr id="178" name="Oval 85"/>
          <p:cNvSpPr>
            <a:spLocks noChangeArrowheads="1"/>
          </p:cNvSpPr>
          <p:nvPr/>
        </p:nvSpPr>
        <p:spPr bwMode="auto">
          <a:xfrm>
            <a:off x="619025" y="5701928"/>
            <a:ext cx="720725" cy="6477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6/20</a:t>
            </a:r>
          </a:p>
        </p:txBody>
      </p:sp>
      <p:sp>
        <p:nvSpPr>
          <p:cNvPr id="179" name="Oval 86"/>
          <p:cNvSpPr>
            <a:spLocks noChangeArrowheads="1"/>
          </p:cNvSpPr>
          <p:nvPr/>
        </p:nvSpPr>
        <p:spPr bwMode="auto">
          <a:xfrm>
            <a:off x="403125" y="4909766"/>
            <a:ext cx="720725" cy="6477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6/22</a:t>
            </a:r>
          </a:p>
        </p:txBody>
      </p:sp>
      <p:sp>
        <p:nvSpPr>
          <p:cNvPr id="181" name="Oval 88"/>
          <p:cNvSpPr>
            <a:spLocks noChangeArrowheads="1"/>
          </p:cNvSpPr>
          <p:nvPr/>
        </p:nvSpPr>
        <p:spPr bwMode="auto">
          <a:xfrm>
            <a:off x="3211412" y="3901703"/>
            <a:ext cx="719138" cy="647700"/>
          </a:xfrm>
          <a:prstGeom prst="ellipse">
            <a:avLst/>
          </a:prstGeom>
          <a:solidFill>
            <a:srgbClr val="00000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82" name="Oval 89"/>
          <p:cNvSpPr>
            <a:spLocks noChangeArrowheads="1"/>
          </p:cNvSpPr>
          <p:nvPr/>
        </p:nvSpPr>
        <p:spPr bwMode="auto">
          <a:xfrm>
            <a:off x="1411187" y="4982791"/>
            <a:ext cx="719138" cy="647700"/>
          </a:xfrm>
          <a:prstGeom prst="ellipse">
            <a:avLst/>
          </a:prstGeom>
          <a:solidFill>
            <a:srgbClr val="00000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83" name="Oval 90"/>
          <p:cNvSpPr>
            <a:spLocks noChangeArrowheads="1"/>
          </p:cNvSpPr>
          <p:nvPr/>
        </p:nvSpPr>
        <p:spPr bwMode="auto">
          <a:xfrm>
            <a:off x="223737" y="5774953"/>
            <a:ext cx="395288" cy="431800"/>
          </a:xfrm>
          <a:prstGeom prst="ellipse">
            <a:avLst/>
          </a:prstGeom>
          <a:solidFill>
            <a:srgbClr val="00000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" y="-4425"/>
            <a:ext cx="9091921" cy="2087414"/>
          </a:xfrm>
          <a:prstGeom prst="rect">
            <a:avLst/>
          </a:prstGeom>
        </p:spPr>
      </p:pic>
      <p:sp>
        <p:nvSpPr>
          <p:cNvPr id="134" name="Oval 41"/>
          <p:cNvSpPr>
            <a:spLocks noChangeArrowheads="1"/>
          </p:cNvSpPr>
          <p:nvPr/>
        </p:nvSpPr>
        <p:spPr bwMode="auto">
          <a:xfrm>
            <a:off x="350043" y="894977"/>
            <a:ext cx="935038" cy="6477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i="1" kern="0" dirty="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)/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436562" y="155575"/>
            <a:ext cx="8620025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=4,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=7,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=[4,7,9,10],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=[1,2,3,5] 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=[4, 3.5, 3, 2]. 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4421087" y="1418853"/>
            <a:ext cx="215900" cy="2159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97" name="Line 4"/>
          <p:cNvSpPr>
            <a:spLocks noChangeShapeType="1"/>
          </p:cNvSpPr>
          <p:nvPr/>
        </p:nvSpPr>
        <p:spPr bwMode="auto">
          <a:xfrm flipH="1">
            <a:off x="2509737" y="1641103"/>
            <a:ext cx="1981200" cy="129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00" name="Line 7"/>
          <p:cNvSpPr>
            <a:spLocks noChangeShapeType="1"/>
          </p:cNvSpPr>
          <p:nvPr/>
        </p:nvSpPr>
        <p:spPr bwMode="auto">
          <a:xfrm>
            <a:off x="4643337" y="1641103"/>
            <a:ext cx="2057400" cy="129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35" name="Oval 42"/>
          <p:cNvSpPr>
            <a:spLocks noChangeArrowheads="1"/>
          </p:cNvSpPr>
          <p:nvPr/>
        </p:nvSpPr>
        <p:spPr bwMode="auto">
          <a:xfrm>
            <a:off x="4230740" y="1309311"/>
            <a:ext cx="719138" cy="6477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0/22</a:t>
            </a:r>
          </a:p>
        </p:txBody>
      </p:sp>
      <p:sp>
        <p:nvSpPr>
          <p:cNvPr id="136" name="Oval 43"/>
          <p:cNvSpPr>
            <a:spLocks noChangeArrowheads="1"/>
          </p:cNvSpPr>
          <p:nvPr/>
        </p:nvSpPr>
        <p:spPr bwMode="auto">
          <a:xfrm>
            <a:off x="2058887" y="2677741"/>
            <a:ext cx="720725" cy="6477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1/22</a:t>
            </a:r>
          </a:p>
        </p:txBody>
      </p:sp>
      <p:sp>
        <p:nvSpPr>
          <p:cNvPr id="102" name="Rectangle 9"/>
          <p:cNvSpPr>
            <a:spLocks noChangeArrowheads="1"/>
          </p:cNvSpPr>
          <p:nvPr/>
        </p:nvSpPr>
        <p:spPr bwMode="auto">
          <a:xfrm>
            <a:off x="19743" y="1740322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smtClean="0">
                <a:solidFill>
                  <a:srgbClr val="B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200" baseline="-25000" smtClean="0">
                <a:solidFill>
                  <a:srgbClr val="BF00FF"/>
                </a:solidFill>
                <a:ea typeface="宋体" panose="02010600030101010101" pitchFamily="2" charset="-122"/>
              </a:rPr>
              <a:t>1</a:t>
            </a:r>
            <a:endParaRPr lang="en-US" altLang="zh-CN" sz="3200" smtClean="0">
              <a:solidFill>
                <a:srgbClr val="BF00FF"/>
              </a:solidFill>
              <a:ea typeface="宋体" panose="02010600030101010101" pitchFamily="2" charset="-122"/>
            </a:endParaRPr>
          </a:p>
        </p:txBody>
      </p:sp>
      <p:sp>
        <p:nvSpPr>
          <p:cNvPr id="113" name="Rectangle 20"/>
          <p:cNvSpPr>
            <a:spLocks noChangeArrowheads="1"/>
          </p:cNvSpPr>
          <p:nvPr/>
        </p:nvSpPr>
        <p:spPr bwMode="auto">
          <a:xfrm>
            <a:off x="19743" y="3180185"/>
            <a:ext cx="53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smtClean="0">
                <a:solidFill>
                  <a:srgbClr val="B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200" baseline="-25000" smtClean="0">
                <a:solidFill>
                  <a:srgbClr val="BF00FF"/>
                </a:solidFill>
                <a:ea typeface="宋体" panose="02010600030101010101" pitchFamily="2" charset="-122"/>
              </a:rPr>
              <a:t>2</a:t>
            </a:r>
            <a:endParaRPr lang="en-US" altLang="zh-CN" sz="3200" smtClean="0">
              <a:solidFill>
                <a:srgbClr val="BF00FF"/>
              </a:solidFill>
              <a:ea typeface="宋体" panose="02010600030101010101" pitchFamily="2" charset="-122"/>
            </a:endParaRPr>
          </a:p>
        </p:txBody>
      </p:sp>
      <p:sp>
        <p:nvSpPr>
          <p:cNvPr id="130" name="Rectangle 37"/>
          <p:cNvSpPr>
            <a:spLocks noChangeArrowheads="1"/>
          </p:cNvSpPr>
          <p:nvPr/>
        </p:nvSpPr>
        <p:spPr bwMode="auto">
          <a:xfrm>
            <a:off x="19743" y="5196310"/>
            <a:ext cx="53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smtClean="0">
                <a:solidFill>
                  <a:srgbClr val="B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200" baseline="-25000" smtClean="0">
                <a:solidFill>
                  <a:srgbClr val="BF00FF"/>
                </a:solidFill>
                <a:ea typeface="宋体" panose="02010600030101010101" pitchFamily="2" charset="-122"/>
              </a:rPr>
              <a:t>4</a:t>
            </a:r>
            <a:endParaRPr lang="en-US" altLang="zh-CN" sz="3200" smtClean="0">
              <a:solidFill>
                <a:srgbClr val="BF00FF"/>
              </a:solidFill>
              <a:ea typeface="宋体" panose="02010600030101010101" pitchFamily="2" charset="-122"/>
            </a:endParaRPr>
          </a:p>
        </p:txBody>
      </p:sp>
      <p:sp>
        <p:nvSpPr>
          <p:cNvPr id="131" name="Rectangle 38"/>
          <p:cNvSpPr>
            <a:spLocks noChangeArrowheads="1"/>
          </p:cNvSpPr>
          <p:nvPr/>
        </p:nvSpPr>
        <p:spPr bwMode="auto">
          <a:xfrm>
            <a:off x="19743" y="4188247"/>
            <a:ext cx="57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 smtClean="0">
                <a:solidFill>
                  <a:srgbClr val="B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3200" baseline="-25000" smtClean="0">
                <a:solidFill>
                  <a:srgbClr val="BF00FF"/>
                </a:solidFill>
                <a:ea typeface="宋体" panose="02010600030101010101" pitchFamily="2" charset="-122"/>
              </a:rPr>
              <a:t>3</a:t>
            </a:r>
            <a:endParaRPr lang="en-US" altLang="zh-CN" sz="3200" smtClean="0">
              <a:solidFill>
                <a:srgbClr val="BF00FF"/>
              </a:solidFill>
              <a:ea typeface="宋体" panose="02010600030101010101" pitchFamily="2" charset="-122"/>
            </a:endParaRPr>
          </a:p>
        </p:txBody>
      </p:sp>
      <p:sp>
        <p:nvSpPr>
          <p:cNvPr id="185" name="Rectangle 15"/>
          <p:cNvSpPr>
            <a:spLocks noChangeArrowheads="1"/>
          </p:cNvSpPr>
          <p:nvPr/>
        </p:nvSpPr>
        <p:spPr bwMode="auto">
          <a:xfrm>
            <a:off x="350738" y="5373630"/>
            <a:ext cx="45243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BF00FF"/>
                </a:solidFill>
                <a:ea typeface="宋体" panose="02010600030101010101" pitchFamily="2" charset="-122"/>
              </a:rPr>
              <a:t>1</a:t>
            </a:r>
            <a:endParaRPr lang="en-US" altLang="zh-CN" sz="2400" dirty="0" smtClean="0">
              <a:solidFill>
                <a:srgbClr val="BF00FF"/>
              </a:solidFill>
              <a:ea typeface="宋体" panose="02010600030101010101" pitchFamily="2" charset="-122"/>
            </a:endParaRPr>
          </a:p>
        </p:txBody>
      </p:sp>
      <p:sp>
        <p:nvSpPr>
          <p:cNvPr id="143" name="Oval 50"/>
          <p:cNvSpPr>
            <a:spLocks noChangeArrowheads="1"/>
          </p:cNvSpPr>
          <p:nvPr/>
        </p:nvSpPr>
        <p:spPr bwMode="auto">
          <a:xfrm>
            <a:off x="6308625" y="2677741"/>
            <a:ext cx="719137" cy="6477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0/20</a:t>
            </a:r>
          </a:p>
        </p:txBody>
      </p:sp>
      <p:sp>
        <p:nvSpPr>
          <p:cNvPr id="180" name="Oval 87"/>
          <p:cNvSpPr>
            <a:spLocks noChangeArrowheads="1"/>
          </p:cNvSpPr>
          <p:nvPr/>
        </p:nvSpPr>
        <p:spPr bwMode="auto">
          <a:xfrm>
            <a:off x="6300560" y="2670158"/>
            <a:ext cx="719137" cy="647700"/>
          </a:xfrm>
          <a:prstGeom prst="ellipse">
            <a:avLst/>
          </a:prstGeom>
          <a:solidFill>
            <a:srgbClr val="00000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</a:endParaRPr>
          </a:p>
        </p:txBody>
      </p:sp>
      <p:sp>
        <p:nvSpPr>
          <p:cNvPr id="142" name="Rectangle 49"/>
          <p:cNvSpPr>
            <a:spLocks noChangeArrowheads="1"/>
          </p:cNvSpPr>
          <p:nvPr/>
        </p:nvSpPr>
        <p:spPr bwMode="auto">
          <a:xfrm>
            <a:off x="5372000" y="1814141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BF00FF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2995512" y="1957016"/>
            <a:ext cx="41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BF00FF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6" name="Rectangle 40"/>
          <p:cNvSpPr>
            <a:spLocks noChangeArrowheads="1"/>
          </p:cNvSpPr>
          <p:nvPr/>
        </p:nvSpPr>
        <p:spPr bwMode="auto">
          <a:xfrm>
            <a:off x="5089324" y="1021616"/>
            <a:ext cx="37064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9933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22=4+7+9+1</a:t>
            </a:r>
            <a:r>
              <a:rPr lang="en-US" altLang="zh-CN" sz="2400" dirty="0" smtClean="0">
                <a:solidFill>
                  <a:srgbClr val="9933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/5*10 (</a:t>
            </a:r>
            <a:r>
              <a:rPr lang="zh-CN" altLang="en-US" sz="2400" dirty="0" smtClean="0">
                <a:solidFill>
                  <a:srgbClr val="9933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紧上界</a:t>
            </a:r>
            <a:r>
              <a:rPr lang="en-US" altLang="zh-CN" sz="2400" dirty="0" smtClean="0">
                <a:solidFill>
                  <a:srgbClr val="9933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ctr"/>
            <a:r>
              <a:rPr lang="en-US" altLang="zh-CN" sz="2400" dirty="0" smtClean="0">
                <a:solidFill>
                  <a:srgbClr val="9933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or </a:t>
            </a:r>
            <a:r>
              <a:rPr lang="en-US" altLang="zh-CN" sz="2400" dirty="0">
                <a:solidFill>
                  <a:srgbClr val="9933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9933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28=7*4 (</a:t>
            </a:r>
            <a:r>
              <a:rPr lang="zh-CN" altLang="en-US" sz="2400" dirty="0" smtClean="0">
                <a:solidFill>
                  <a:srgbClr val="9933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松上界</a:t>
            </a:r>
            <a:r>
              <a:rPr lang="en-US" altLang="zh-CN" sz="2400" dirty="0" smtClean="0">
                <a:solidFill>
                  <a:srgbClr val="993300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dirty="0" smtClean="0">
              <a:solidFill>
                <a:srgbClr val="99330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47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8" grpId="0"/>
      <p:bldP spid="108" grpId="1"/>
      <p:bldP spid="132" grpId="0"/>
      <p:bldP spid="132" grpId="1"/>
      <p:bldP spid="133" grpId="0"/>
      <p:bldP spid="137" grpId="0" animBg="1"/>
      <p:bldP spid="138" grpId="0"/>
      <p:bldP spid="139" grpId="0"/>
      <p:bldP spid="140" grpId="0"/>
      <p:bldP spid="141" grpId="0" animBg="1"/>
      <p:bldP spid="177" grpId="0" animBg="1"/>
      <p:bldP spid="178" grpId="0" animBg="1"/>
      <p:bldP spid="179" grpId="0" animBg="1"/>
      <p:bldP spid="135" grpId="0" animBg="1"/>
      <p:bldP spid="136" grpId="0" animBg="1"/>
      <p:bldP spid="185" grpId="0"/>
      <p:bldP spid="185" grpId="1"/>
      <p:bldP spid="143" grpId="0" animBg="1"/>
      <p:bldP spid="142" grpId="0"/>
      <p:bldP spid="142" grpId="1"/>
      <p:bldP spid="99" grpId="0"/>
      <p:bldP spid="1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C37D4DFB-2BCB-4E41-8376-AB507714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背包问题：改进</a:t>
            </a:r>
          </a:p>
        </p:txBody>
      </p:sp>
      <p:sp>
        <p:nvSpPr>
          <p:cNvPr id="48130" name="幻灯片编号占位符 3">
            <a:extLst>
              <a:ext uri="{FF2B5EF4-FFF2-40B4-BE49-F238E27FC236}">
                <a16:creationId xmlns:a16="http://schemas.microsoft.com/office/drawing/2014/main" id="{8AC34AA9-A97F-454A-991E-4FB87CB1E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262CB-539C-AA4E-ABB6-9119700D3B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6" y="2179740"/>
            <a:ext cx="5771745" cy="36707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779" y="2368382"/>
            <a:ext cx="5011354" cy="27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65F70C2E-2110-AA4E-9106-FBF84B0D7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373063"/>
            <a:ext cx="7793037" cy="1462087"/>
          </a:xfrm>
        </p:spPr>
        <p:txBody>
          <a:bodyPr/>
          <a:lstStyle/>
          <a:p>
            <a:r>
              <a:rPr lang="zh-CN" altLang="en-US" dirty="0"/>
              <a:t>分支限界法</a:t>
            </a:r>
            <a:endParaRPr lang="en-US" altLang="zh-CN" dirty="0"/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4C11899F-D5D4-994C-981F-ACB1ED8BD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717675"/>
            <a:ext cx="8624047" cy="4525963"/>
          </a:xfrm>
        </p:spPr>
        <p:txBody>
          <a:bodyPr/>
          <a:lstStyle/>
          <a:p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分支限界法类似于回溯法，也是一种在问题的解空间树</a:t>
            </a:r>
            <a:r>
              <a:rPr lang="en-US" altLang="zh-CN" sz="2800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中搜索问题解的算法。 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分支限界法与回溯法的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求解目标</a:t>
            </a:r>
            <a:r>
              <a:rPr lang="zh-CN" altLang="en-US" sz="2800" dirty="0">
                <a:latin typeface="Times New Roman" panose="02020603050405020304" pitchFamily="18" charset="0"/>
              </a:rPr>
              <a:t>不同： 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回溯</a:t>
            </a:r>
            <a:r>
              <a:rPr lang="zh-CN" altLang="en-US" sz="2400" dirty="0">
                <a:latin typeface="Times New Roman" panose="02020603050405020304" pitchFamily="18" charset="0"/>
              </a:rPr>
              <a:t>法：找出解空间树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满足</a:t>
            </a:r>
            <a:r>
              <a:rPr lang="zh-CN" altLang="en-US" sz="2400" dirty="0">
                <a:latin typeface="Times New Roman" panose="02020603050405020304" pitchFamily="18" charset="0"/>
              </a:rPr>
              <a:t>给定性质的一个解或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解集合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</a:rPr>
              <a:t>分枝</a:t>
            </a:r>
            <a:r>
              <a:rPr lang="zh-CN" altLang="en-US" sz="2400" dirty="0">
                <a:latin typeface="Times New Roman" panose="02020603050405020304" pitchFamily="18" charset="0"/>
              </a:rPr>
              <a:t>限界</a:t>
            </a:r>
            <a:r>
              <a:rPr lang="zh-CN" altLang="en-US" sz="2400" dirty="0">
                <a:latin typeface="Times New Roman" panose="02020603050405020304" pitchFamily="18" charset="0"/>
              </a:rPr>
              <a:t>法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找出满足约束条件的一个解或特定意义下的</a:t>
            </a:r>
            <a:r>
              <a:rPr kumimoji="0"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最优解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，关心</a:t>
            </a:r>
            <a:r>
              <a:rPr lang="zh-CN" altLang="en-US" sz="2400" dirty="0">
                <a:latin typeface="Times New Roman" panose="02020603050405020304" pitchFamily="18" charset="0"/>
              </a:rPr>
              <a:t>的是目标函数的最大化或最小化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    例如</a:t>
            </a:r>
            <a:r>
              <a:rPr lang="zh-CN" altLang="en-US" sz="2400" dirty="0">
                <a:latin typeface="Times New Roman" panose="02020603050405020304" pitchFamily="18" charset="0"/>
              </a:rPr>
              <a:t>背包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问题，</a:t>
            </a:r>
            <a:r>
              <a:rPr lang="zh-CN" altLang="en-US" sz="2400" dirty="0">
                <a:latin typeface="Times New Roman" panose="02020603050405020304" pitchFamily="18" charset="0"/>
              </a:rPr>
              <a:t>若用回溯法求解，则在解空间搜索树中找到许多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可行解</a:t>
            </a:r>
            <a:r>
              <a:rPr lang="zh-CN" altLang="en-US" sz="2400" dirty="0">
                <a:latin typeface="Times New Roman" panose="02020603050405020304" pitchFamily="18" charset="0"/>
              </a:rPr>
              <a:t>，然后从可行解中找到使得背包内物品价值最大化的解，即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最优解</a:t>
            </a:r>
            <a:r>
              <a:rPr lang="zh-CN" altLang="en-US" sz="2400" dirty="0">
                <a:latin typeface="Times New Roman" panose="02020603050405020304" pitchFamily="18" charset="0"/>
              </a:rPr>
              <a:t>。然而，利用分枝限界法，可直接找到问题的最优解。</a:t>
            </a:r>
          </a:p>
        </p:txBody>
      </p:sp>
      <p:sp>
        <p:nvSpPr>
          <p:cNvPr id="62467" name="Slide Number Placeholder 1">
            <a:extLst>
              <a:ext uri="{FF2B5EF4-FFF2-40B4-BE49-F238E27FC236}">
                <a16:creationId xmlns:a16="http://schemas.microsoft.com/office/drawing/2014/main" id="{185AC609-6C32-2B45-88FD-CCAF52E17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E584C8-442C-1544-AD88-A7152B4D85F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5504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95E5-51F2-D643-AB9D-3151713A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68" y="2128838"/>
            <a:ext cx="8087597" cy="4114800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分支限界法与回溯法的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搜索方式</a:t>
            </a:r>
            <a:r>
              <a:rPr lang="zh-CN" altLang="en-US" sz="2800" dirty="0">
                <a:latin typeface="Times New Roman" panose="02020603050405020304" pitchFamily="18" charset="0"/>
              </a:rPr>
              <a:t>不同 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回溯法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深度优先</a:t>
            </a:r>
            <a:r>
              <a:rPr lang="zh-CN" altLang="en-US" sz="2400" dirty="0">
                <a:latin typeface="Times New Roman" panose="02020603050405020304" pitchFamily="18" charset="0"/>
              </a:rPr>
              <a:t>的方式搜索解空间树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分支限界法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广度优先</a:t>
            </a:r>
            <a:r>
              <a:rPr lang="zh-CN" altLang="en-US" sz="2400" dirty="0">
                <a:latin typeface="Times New Roman" panose="02020603050405020304" pitchFamily="18" charset="0"/>
              </a:rPr>
              <a:t>或以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最小耗费（最大效益）</a:t>
            </a:r>
            <a:r>
              <a:rPr lang="zh-CN" altLang="en-US" sz="2400" dirty="0">
                <a:latin typeface="Times New Roman" panose="02020603050405020304" pitchFamily="18" charset="0"/>
              </a:rPr>
              <a:t>优先的方式搜索解空间树</a:t>
            </a: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B3C1-78DC-724F-A568-3DD72B9A3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852B28-6396-5340-B1F0-E0104E27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346559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分支限界法</a:t>
            </a:r>
            <a:endParaRPr kumimoji="1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4090826"/>
            <a:ext cx="4757738" cy="247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BF0E7830-5702-AA47-AA45-319CB5909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823913"/>
            <a:ext cx="7793037" cy="1462087"/>
          </a:xfrm>
        </p:spPr>
        <p:txBody>
          <a:bodyPr/>
          <a:lstStyle/>
          <a:p>
            <a:r>
              <a:rPr lang="zh-CN" altLang="en-US"/>
              <a:t>基本思想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B41322E1-6F34-EA46-8C53-B85860F9A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7869" y="2040690"/>
            <a:ext cx="8746131" cy="4114800"/>
          </a:xfrm>
        </p:spPr>
        <p:txBody>
          <a:bodyPr/>
          <a:lstStyle/>
          <a:p>
            <a:r>
              <a:rPr lang="zh-CN" altLang="en-US" sz="2800" dirty="0" smtClean="0"/>
              <a:t>在</a:t>
            </a:r>
            <a:r>
              <a:rPr lang="zh-CN" altLang="en-US" sz="2800" dirty="0"/>
              <a:t>分支限界法中，每一个活节点只有一次机会成为扩展节点。活节点一旦成为扩展节点，就一次性产生其</a:t>
            </a:r>
            <a:r>
              <a:rPr lang="zh-CN" altLang="en-US" sz="2800" dirty="0" smtClean="0"/>
              <a:t>所有子节点</a:t>
            </a:r>
            <a:endParaRPr lang="en-US" altLang="zh-CN" sz="2800" dirty="0" smtClean="0"/>
          </a:p>
          <a:p>
            <a:r>
              <a:rPr lang="zh-CN" altLang="en-US" sz="2800" dirty="0" smtClean="0"/>
              <a:t>在这些子</a:t>
            </a:r>
            <a:r>
              <a:rPr lang="zh-CN" altLang="en-US" sz="2800" dirty="0"/>
              <a:t>节点中，导致不</a:t>
            </a:r>
            <a:r>
              <a:rPr lang="zh-CN" altLang="en-US" sz="2800" dirty="0" smtClean="0"/>
              <a:t>可行解子</a:t>
            </a:r>
            <a:r>
              <a:rPr lang="zh-CN" altLang="en-US" sz="2800" dirty="0"/>
              <a:t>节点被舍弃，</a:t>
            </a:r>
            <a:r>
              <a:rPr lang="zh-CN" altLang="en-US" sz="2800" dirty="0" smtClean="0"/>
              <a:t>其余子</a:t>
            </a:r>
            <a:r>
              <a:rPr lang="zh-CN" altLang="en-US" sz="2800" dirty="0"/>
              <a:t>节点被加入活节点表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队列或是优先队列，详见后面的例子</a:t>
            </a:r>
            <a:r>
              <a:rPr lang="en-US" altLang="zh-CN" sz="2800" dirty="0"/>
              <a:t>)</a:t>
            </a:r>
            <a:r>
              <a:rPr lang="zh-CN" altLang="en-US" sz="2800" dirty="0" smtClean="0"/>
              <a:t>中</a:t>
            </a:r>
            <a:endParaRPr lang="zh-CN" altLang="en-US" sz="2800" dirty="0"/>
          </a:p>
          <a:p>
            <a:r>
              <a:rPr lang="zh-CN" altLang="en-US" sz="2800" dirty="0"/>
              <a:t>此后，从活节点表中取下一节点成为当前扩展</a:t>
            </a:r>
            <a:r>
              <a:rPr lang="zh-CN" altLang="en-US" sz="2800" dirty="0" smtClean="0"/>
              <a:t>节点</a:t>
            </a:r>
            <a:endParaRPr lang="en-US" altLang="zh-CN" sz="2800" dirty="0" smtClean="0"/>
          </a:p>
          <a:p>
            <a:r>
              <a:rPr lang="zh-CN" altLang="en-US" sz="2800" dirty="0" smtClean="0"/>
              <a:t>重复</a:t>
            </a:r>
            <a:r>
              <a:rPr lang="zh-CN" altLang="en-US" sz="2800" dirty="0"/>
              <a:t>上述节点扩展过程。这个过程一直持续到</a:t>
            </a:r>
            <a:r>
              <a:rPr lang="zh-CN" altLang="en-US" sz="2800" dirty="0">
                <a:solidFill>
                  <a:srgbClr val="FF0000"/>
                </a:solidFill>
              </a:rPr>
              <a:t>找到所需的解</a:t>
            </a:r>
            <a:r>
              <a:rPr lang="zh-CN" altLang="en-US" sz="2800" dirty="0"/>
              <a:t>或</a:t>
            </a:r>
            <a:r>
              <a:rPr lang="zh-CN" altLang="en-US" sz="2800" dirty="0">
                <a:solidFill>
                  <a:srgbClr val="FF0000"/>
                </a:solidFill>
              </a:rPr>
              <a:t>活节点表为空</a:t>
            </a:r>
            <a:r>
              <a:rPr lang="zh-CN" altLang="en-US" sz="2800" dirty="0"/>
              <a:t>时</a:t>
            </a:r>
            <a:r>
              <a:rPr lang="zh-CN" altLang="en-US" sz="2800" dirty="0" smtClean="0"/>
              <a:t>为止</a:t>
            </a:r>
            <a:endParaRPr lang="zh-CN" altLang="en-US" sz="2800" dirty="0"/>
          </a:p>
        </p:txBody>
      </p:sp>
      <p:sp>
        <p:nvSpPr>
          <p:cNvPr id="63491" name="Slide Number Placeholder 1">
            <a:extLst>
              <a:ext uri="{FF2B5EF4-FFF2-40B4-BE49-F238E27FC236}">
                <a16:creationId xmlns:a16="http://schemas.microsoft.com/office/drawing/2014/main" id="{415FB481-93A6-DC41-B1B1-A96C36D44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142DE9-08D9-D34C-BF3D-0CC3951384A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6632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C18B43CC-9A2A-C848-A33B-CDA9026E4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常见的两种分支限界法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B262C59A-BE7C-414C-95AB-E4FAB7B01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188" y="2043113"/>
            <a:ext cx="8709818" cy="4114800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从活节点表中选择下一扩展节点的不同方式导致不同的分支限界法： 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队列式</a:t>
            </a:r>
            <a:r>
              <a:rPr lang="en-US" altLang="zh-CN" dirty="0">
                <a:latin typeface="Times New Roman" panose="02020603050405020304" pitchFamily="18" charset="0"/>
              </a:rPr>
              <a:t>(FIFO)</a:t>
            </a:r>
            <a:r>
              <a:rPr lang="zh-CN" altLang="en-US" dirty="0">
                <a:latin typeface="Times New Roman" panose="02020603050405020304" pitchFamily="18" charset="0"/>
              </a:rPr>
              <a:t>分支限界法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宽度优先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：按照队列先进先出（</a:t>
            </a:r>
            <a:r>
              <a:rPr lang="en-US" altLang="zh-CN" dirty="0">
                <a:latin typeface="Times New Roman" panose="02020603050405020304" pitchFamily="18" charset="0"/>
              </a:rPr>
              <a:t>FIFO</a:t>
            </a:r>
            <a:r>
              <a:rPr lang="zh-CN" altLang="en-US" dirty="0">
                <a:latin typeface="Times New Roman" panose="02020603050405020304" pitchFamily="18" charset="0"/>
              </a:rPr>
              <a:t>）原则选取下一个节点为扩展</a:t>
            </a:r>
            <a:r>
              <a:rPr lang="zh-CN" altLang="en-US" dirty="0" smtClean="0">
                <a:latin typeface="Times New Roman" panose="02020603050405020304" pitchFamily="18" charset="0"/>
              </a:rPr>
              <a:t>节点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优先队列式分支限界法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最小耗费或是最大收益优先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：按照优先队列中规定的优先级选取优先级最高的节点成为当前扩展</a:t>
            </a:r>
            <a:r>
              <a:rPr lang="zh-CN" altLang="en-US" dirty="0" smtClean="0">
                <a:latin typeface="Times New Roman" panose="02020603050405020304" pitchFamily="18" charset="0"/>
              </a:rPr>
              <a:t>节点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最大优先队列：使用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最大堆</a:t>
            </a:r>
            <a:r>
              <a:rPr lang="zh-CN" altLang="en-US" dirty="0">
                <a:latin typeface="Times New Roman" panose="02020603050405020304" pitchFamily="18" charset="0"/>
              </a:rPr>
              <a:t>，体现最大收益优先 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最小优先队列：使用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最小堆</a:t>
            </a:r>
            <a:r>
              <a:rPr lang="zh-CN" altLang="en-US" dirty="0">
                <a:latin typeface="Times New Roman" panose="02020603050405020304" pitchFamily="18" charset="0"/>
              </a:rPr>
              <a:t>，体现最小耗费优先 </a:t>
            </a:r>
          </a:p>
        </p:txBody>
      </p:sp>
      <p:sp>
        <p:nvSpPr>
          <p:cNvPr id="64515" name="Slide Number Placeholder 1">
            <a:extLst>
              <a:ext uri="{FF2B5EF4-FFF2-40B4-BE49-F238E27FC236}">
                <a16:creationId xmlns:a16="http://schemas.microsoft.com/office/drawing/2014/main" id="{E33874D1-0412-8443-BDB5-7DE01E61B4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49AF8F-E365-2842-A083-C35C4612C88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8392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B3C1-78DC-724F-A568-3DD72B9A3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852B28-6396-5340-B1F0-E0104E27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346559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SimSun" panose="02010600030101010101" pitchFamily="2" charset="-122"/>
              </a:rPr>
              <a:t>分支限界法</a:t>
            </a:r>
            <a:endParaRPr kumimoji="1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SimSun" panose="02010600030101010101" pitchFamily="2" charset="-122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378834" y="2199723"/>
            <a:ext cx="215900" cy="2159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Line 4"/>
          <p:cNvSpPr>
            <a:spLocks noChangeShapeType="1"/>
          </p:cNvSpPr>
          <p:nvPr/>
        </p:nvSpPr>
        <p:spPr bwMode="auto">
          <a:xfrm flipH="1">
            <a:off x="2467484" y="2421973"/>
            <a:ext cx="1981200" cy="129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auto">
          <a:xfrm>
            <a:off x="2321434" y="372372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>
            <a:off x="4601084" y="2421973"/>
            <a:ext cx="2057400" cy="129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Oval 8"/>
          <p:cNvSpPr>
            <a:spLocks noChangeArrowheads="1"/>
          </p:cNvSpPr>
          <p:nvPr/>
        </p:nvSpPr>
        <p:spPr bwMode="auto">
          <a:xfrm>
            <a:off x="6588634" y="372372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 flipH="1">
            <a:off x="1248284" y="3945973"/>
            <a:ext cx="106680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Oval 11"/>
          <p:cNvSpPr>
            <a:spLocks noChangeArrowheads="1"/>
          </p:cNvSpPr>
          <p:nvPr/>
        </p:nvSpPr>
        <p:spPr bwMode="auto">
          <a:xfrm>
            <a:off x="1178434" y="501912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Rectangle 12"/>
          <p:cNvSpPr>
            <a:spLocks noChangeArrowheads="1"/>
          </p:cNvSpPr>
          <p:nvPr/>
        </p:nvSpPr>
        <p:spPr bwMode="auto">
          <a:xfrm>
            <a:off x="283084" y="3870567"/>
            <a:ext cx="53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i="1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dirty="0" smtClean="0">
              <a:solidFill>
                <a:srgbClr val="B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 flipH="1">
            <a:off x="3458084" y="3963436"/>
            <a:ext cx="1008063" cy="973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Oval 14"/>
          <p:cNvSpPr>
            <a:spLocks noChangeArrowheads="1"/>
          </p:cNvSpPr>
          <p:nvPr/>
        </p:nvSpPr>
        <p:spPr bwMode="auto">
          <a:xfrm>
            <a:off x="3388234" y="494292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>
            <a:off x="4682047" y="3890411"/>
            <a:ext cx="1062037" cy="969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Oval 17"/>
          <p:cNvSpPr>
            <a:spLocks noChangeArrowheads="1"/>
          </p:cNvSpPr>
          <p:nvPr/>
        </p:nvSpPr>
        <p:spPr bwMode="auto">
          <a:xfrm>
            <a:off x="5598034" y="486672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6810884" y="3945973"/>
            <a:ext cx="9906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Oval 20"/>
          <p:cNvSpPr>
            <a:spLocks noChangeArrowheads="1"/>
          </p:cNvSpPr>
          <p:nvPr/>
        </p:nvSpPr>
        <p:spPr bwMode="auto">
          <a:xfrm>
            <a:off x="7807834" y="4790523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Line 22"/>
          <p:cNvSpPr>
            <a:spLocks noChangeShapeType="1"/>
          </p:cNvSpPr>
          <p:nvPr/>
        </p:nvSpPr>
        <p:spPr bwMode="auto">
          <a:xfrm flipH="1">
            <a:off x="714884" y="5241373"/>
            <a:ext cx="5334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Oval 23"/>
          <p:cNvSpPr>
            <a:spLocks noChangeArrowheads="1"/>
          </p:cNvSpPr>
          <p:nvPr/>
        </p:nvSpPr>
        <p:spPr bwMode="auto">
          <a:xfrm>
            <a:off x="568834" y="5933523"/>
            <a:ext cx="21590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Line 24"/>
          <p:cNvSpPr>
            <a:spLocks noChangeShapeType="1"/>
          </p:cNvSpPr>
          <p:nvPr/>
        </p:nvSpPr>
        <p:spPr bwMode="auto">
          <a:xfrm>
            <a:off x="1324484" y="5241373"/>
            <a:ext cx="3810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Oval 25"/>
          <p:cNvSpPr>
            <a:spLocks noChangeArrowheads="1"/>
          </p:cNvSpPr>
          <p:nvPr/>
        </p:nvSpPr>
        <p:spPr bwMode="auto">
          <a:xfrm>
            <a:off x="1635634" y="5933523"/>
            <a:ext cx="21590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Line 26"/>
          <p:cNvSpPr>
            <a:spLocks noChangeShapeType="1"/>
          </p:cNvSpPr>
          <p:nvPr/>
        </p:nvSpPr>
        <p:spPr bwMode="auto">
          <a:xfrm flipH="1">
            <a:off x="2848484" y="5165173"/>
            <a:ext cx="6096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Oval 27"/>
          <p:cNvSpPr>
            <a:spLocks noChangeArrowheads="1"/>
          </p:cNvSpPr>
          <p:nvPr/>
        </p:nvSpPr>
        <p:spPr bwMode="auto">
          <a:xfrm>
            <a:off x="2778634" y="5933523"/>
            <a:ext cx="21590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Line 28"/>
          <p:cNvSpPr>
            <a:spLocks noChangeShapeType="1"/>
          </p:cNvSpPr>
          <p:nvPr/>
        </p:nvSpPr>
        <p:spPr bwMode="auto">
          <a:xfrm>
            <a:off x="3534284" y="5165173"/>
            <a:ext cx="4572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Oval 29"/>
          <p:cNvSpPr>
            <a:spLocks noChangeArrowheads="1"/>
          </p:cNvSpPr>
          <p:nvPr/>
        </p:nvSpPr>
        <p:spPr bwMode="auto">
          <a:xfrm>
            <a:off x="3921634" y="5933523"/>
            <a:ext cx="21590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Line 30"/>
          <p:cNvSpPr>
            <a:spLocks noChangeShapeType="1"/>
          </p:cNvSpPr>
          <p:nvPr/>
        </p:nvSpPr>
        <p:spPr bwMode="auto">
          <a:xfrm flipH="1">
            <a:off x="5210684" y="5088973"/>
            <a:ext cx="4572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Oval 31"/>
          <p:cNvSpPr>
            <a:spLocks noChangeArrowheads="1"/>
          </p:cNvSpPr>
          <p:nvPr/>
        </p:nvSpPr>
        <p:spPr bwMode="auto">
          <a:xfrm>
            <a:off x="5064634" y="5933523"/>
            <a:ext cx="21590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Line 32"/>
          <p:cNvSpPr>
            <a:spLocks noChangeShapeType="1"/>
          </p:cNvSpPr>
          <p:nvPr/>
        </p:nvSpPr>
        <p:spPr bwMode="auto">
          <a:xfrm>
            <a:off x="5744084" y="5088973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Oval 33"/>
          <p:cNvSpPr>
            <a:spLocks noChangeArrowheads="1"/>
          </p:cNvSpPr>
          <p:nvPr/>
        </p:nvSpPr>
        <p:spPr bwMode="auto">
          <a:xfrm>
            <a:off x="6207634" y="5933523"/>
            <a:ext cx="21590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Line 34"/>
          <p:cNvSpPr>
            <a:spLocks noChangeShapeType="1"/>
          </p:cNvSpPr>
          <p:nvPr/>
        </p:nvSpPr>
        <p:spPr bwMode="auto">
          <a:xfrm flipH="1">
            <a:off x="7420484" y="5012773"/>
            <a:ext cx="4572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Oval 35"/>
          <p:cNvSpPr>
            <a:spLocks noChangeArrowheads="1"/>
          </p:cNvSpPr>
          <p:nvPr/>
        </p:nvSpPr>
        <p:spPr bwMode="auto">
          <a:xfrm>
            <a:off x="7350634" y="5933523"/>
            <a:ext cx="21590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Line 36"/>
          <p:cNvSpPr>
            <a:spLocks noChangeShapeType="1"/>
          </p:cNvSpPr>
          <p:nvPr/>
        </p:nvSpPr>
        <p:spPr bwMode="auto">
          <a:xfrm>
            <a:off x="8030084" y="5012773"/>
            <a:ext cx="6096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Oval 37"/>
          <p:cNvSpPr>
            <a:spLocks noChangeArrowheads="1"/>
          </p:cNvSpPr>
          <p:nvPr/>
        </p:nvSpPr>
        <p:spPr bwMode="auto">
          <a:xfrm>
            <a:off x="8493634" y="5933523"/>
            <a:ext cx="21590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" name="Rectangle 71"/>
          <p:cNvSpPr>
            <a:spLocks noChangeArrowheads="1"/>
          </p:cNvSpPr>
          <p:nvPr/>
        </p:nvSpPr>
        <p:spPr bwMode="auto">
          <a:xfrm>
            <a:off x="327534" y="2392220"/>
            <a:ext cx="106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i="1" smtClean="0">
                <a:solidFill>
                  <a:srgbClr val="B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smtClean="0">
              <a:solidFill>
                <a:srgbClr val="B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Rectangle 72"/>
          <p:cNvSpPr>
            <a:spLocks noChangeArrowheads="1"/>
          </p:cNvSpPr>
          <p:nvPr/>
        </p:nvSpPr>
        <p:spPr bwMode="auto">
          <a:xfrm>
            <a:off x="244984" y="5104229"/>
            <a:ext cx="53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i="1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3</a:t>
            </a:r>
            <a:endParaRPr lang="en-US" altLang="zh-CN" sz="3200" dirty="0" smtClean="0">
              <a:solidFill>
                <a:srgbClr val="B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Oval 75"/>
          <p:cNvSpPr>
            <a:spLocks noChangeArrowheads="1"/>
          </p:cNvSpPr>
          <p:nvPr/>
        </p:nvSpPr>
        <p:spPr bwMode="auto">
          <a:xfrm>
            <a:off x="4466147" y="3745948"/>
            <a:ext cx="215900" cy="215900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Line 76"/>
          <p:cNvSpPr>
            <a:spLocks noChangeShapeType="1"/>
          </p:cNvSpPr>
          <p:nvPr/>
        </p:nvSpPr>
        <p:spPr bwMode="auto">
          <a:xfrm>
            <a:off x="4537584" y="2450548"/>
            <a:ext cx="0" cy="1295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Oval 78"/>
          <p:cNvSpPr>
            <a:spLocks noChangeArrowheads="1"/>
          </p:cNvSpPr>
          <p:nvPr/>
        </p:nvSpPr>
        <p:spPr bwMode="auto">
          <a:xfrm>
            <a:off x="2089659" y="3530048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Oval 79"/>
          <p:cNvSpPr>
            <a:spLocks noChangeArrowheads="1"/>
          </p:cNvSpPr>
          <p:nvPr/>
        </p:nvSpPr>
        <p:spPr bwMode="auto">
          <a:xfrm>
            <a:off x="4248659" y="3530048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Oval 80"/>
          <p:cNvSpPr>
            <a:spLocks noChangeArrowheads="1"/>
          </p:cNvSpPr>
          <p:nvPr/>
        </p:nvSpPr>
        <p:spPr bwMode="auto">
          <a:xfrm>
            <a:off x="6409247" y="3530048"/>
            <a:ext cx="576262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" name="Oval 81"/>
          <p:cNvSpPr>
            <a:spLocks noChangeArrowheads="1"/>
          </p:cNvSpPr>
          <p:nvPr/>
        </p:nvSpPr>
        <p:spPr bwMode="auto">
          <a:xfrm>
            <a:off x="937134" y="4827036"/>
            <a:ext cx="576263" cy="5762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" name="Oval 82"/>
          <p:cNvSpPr>
            <a:spLocks noChangeArrowheads="1"/>
          </p:cNvSpPr>
          <p:nvPr/>
        </p:nvSpPr>
        <p:spPr bwMode="auto">
          <a:xfrm>
            <a:off x="3169159" y="4755598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" name="Oval 83"/>
          <p:cNvSpPr>
            <a:spLocks noChangeArrowheads="1"/>
          </p:cNvSpPr>
          <p:nvPr/>
        </p:nvSpPr>
        <p:spPr bwMode="auto">
          <a:xfrm>
            <a:off x="5474209" y="4682573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" name="Oval 84"/>
          <p:cNvSpPr>
            <a:spLocks noChangeArrowheads="1"/>
          </p:cNvSpPr>
          <p:nvPr/>
        </p:nvSpPr>
        <p:spPr bwMode="auto">
          <a:xfrm>
            <a:off x="7561772" y="4611136"/>
            <a:ext cx="576262" cy="5762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Oval 85"/>
          <p:cNvSpPr>
            <a:spLocks noChangeArrowheads="1"/>
          </p:cNvSpPr>
          <p:nvPr/>
        </p:nvSpPr>
        <p:spPr bwMode="auto">
          <a:xfrm>
            <a:off x="360872" y="5835098"/>
            <a:ext cx="576262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Oval 86"/>
          <p:cNvSpPr>
            <a:spLocks noChangeArrowheads="1"/>
          </p:cNvSpPr>
          <p:nvPr/>
        </p:nvSpPr>
        <p:spPr bwMode="auto">
          <a:xfrm>
            <a:off x="1513397" y="5835098"/>
            <a:ext cx="576262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Oval 87"/>
          <p:cNvSpPr>
            <a:spLocks noChangeArrowheads="1"/>
          </p:cNvSpPr>
          <p:nvPr/>
        </p:nvSpPr>
        <p:spPr bwMode="auto">
          <a:xfrm>
            <a:off x="2521459" y="5835098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Oval 88"/>
          <p:cNvSpPr>
            <a:spLocks noChangeArrowheads="1"/>
          </p:cNvSpPr>
          <p:nvPr/>
        </p:nvSpPr>
        <p:spPr bwMode="auto">
          <a:xfrm>
            <a:off x="3745422" y="5763661"/>
            <a:ext cx="576262" cy="5762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Rectangle 89"/>
          <p:cNvSpPr>
            <a:spLocks noChangeArrowheads="1"/>
          </p:cNvSpPr>
          <p:nvPr/>
        </p:nvSpPr>
        <p:spPr bwMode="auto">
          <a:xfrm>
            <a:off x="3394869" y="6329846"/>
            <a:ext cx="1655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Success</a:t>
            </a:r>
          </a:p>
        </p:txBody>
      </p:sp>
      <p:sp>
        <p:nvSpPr>
          <p:cNvPr id="118" name="Oval 90"/>
          <p:cNvSpPr>
            <a:spLocks noChangeArrowheads="1"/>
          </p:cNvSpPr>
          <p:nvPr/>
        </p:nvSpPr>
        <p:spPr bwMode="auto">
          <a:xfrm>
            <a:off x="3745422" y="5763661"/>
            <a:ext cx="576262" cy="576262"/>
          </a:xfrm>
          <a:prstGeom prst="ellipse">
            <a:avLst/>
          </a:prstGeom>
          <a:solidFill>
            <a:srgbClr val="BF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" name="Oval 91"/>
          <p:cNvSpPr>
            <a:spLocks noChangeArrowheads="1"/>
          </p:cNvSpPr>
          <p:nvPr/>
        </p:nvSpPr>
        <p:spPr bwMode="auto">
          <a:xfrm>
            <a:off x="4248659" y="2018748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" name="Oval 92"/>
          <p:cNvSpPr>
            <a:spLocks noChangeArrowheads="1"/>
          </p:cNvSpPr>
          <p:nvPr/>
        </p:nvSpPr>
        <p:spPr bwMode="auto">
          <a:xfrm>
            <a:off x="2089659" y="3530048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Oval 93"/>
          <p:cNvSpPr>
            <a:spLocks noChangeArrowheads="1"/>
          </p:cNvSpPr>
          <p:nvPr/>
        </p:nvSpPr>
        <p:spPr bwMode="auto">
          <a:xfrm>
            <a:off x="4248659" y="2018748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Oval 94"/>
          <p:cNvSpPr>
            <a:spLocks noChangeArrowheads="1"/>
          </p:cNvSpPr>
          <p:nvPr/>
        </p:nvSpPr>
        <p:spPr bwMode="auto">
          <a:xfrm>
            <a:off x="2089659" y="3530048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" name="Oval 95"/>
          <p:cNvSpPr>
            <a:spLocks noChangeArrowheads="1"/>
          </p:cNvSpPr>
          <p:nvPr/>
        </p:nvSpPr>
        <p:spPr bwMode="auto">
          <a:xfrm>
            <a:off x="4248659" y="3530048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Oval 96"/>
          <p:cNvSpPr>
            <a:spLocks noChangeArrowheads="1"/>
          </p:cNvSpPr>
          <p:nvPr/>
        </p:nvSpPr>
        <p:spPr bwMode="auto">
          <a:xfrm>
            <a:off x="4248659" y="3530048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" name="Oval 97"/>
          <p:cNvSpPr>
            <a:spLocks noChangeArrowheads="1"/>
          </p:cNvSpPr>
          <p:nvPr/>
        </p:nvSpPr>
        <p:spPr bwMode="auto">
          <a:xfrm>
            <a:off x="6409247" y="3530048"/>
            <a:ext cx="576262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" name="Oval 98"/>
          <p:cNvSpPr>
            <a:spLocks noChangeArrowheads="1"/>
          </p:cNvSpPr>
          <p:nvPr/>
        </p:nvSpPr>
        <p:spPr bwMode="auto">
          <a:xfrm>
            <a:off x="937134" y="4827036"/>
            <a:ext cx="576263" cy="576262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" name="Oval 99"/>
          <p:cNvSpPr>
            <a:spLocks noChangeArrowheads="1"/>
          </p:cNvSpPr>
          <p:nvPr/>
        </p:nvSpPr>
        <p:spPr bwMode="auto">
          <a:xfrm>
            <a:off x="3169159" y="4755598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" name="Oval 101"/>
          <p:cNvSpPr>
            <a:spLocks noChangeArrowheads="1"/>
          </p:cNvSpPr>
          <p:nvPr/>
        </p:nvSpPr>
        <p:spPr bwMode="auto">
          <a:xfrm>
            <a:off x="6409247" y="3530048"/>
            <a:ext cx="576262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" name="Oval 102"/>
          <p:cNvSpPr>
            <a:spLocks noChangeArrowheads="1"/>
          </p:cNvSpPr>
          <p:nvPr/>
        </p:nvSpPr>
        <p:spPr bwMode="auto">
          <a:xfrm>
            <a:off x="937134" y="4827036"/>
            <a:ext cx="576263" cy="57626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" name="Oval 103"/>
          <p:cNvSpPr>
            <a:spLocks noChangeArrowheads="1"/>
          </p:cNvSpPr>
          <p:nvPr/>
        </p:nvSpPr>
        <p:spPr bwMode="auto">
          <a:xfrm>
            <a:off x="3169159" y="4755598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7420484" y="1903119"/>
            <a:ext cx="1591476" cy="1383783"/>
            <a:chOff x="6914072" y="1061486"/>
            <a:chExt cx="2153529" cy="2036762"/>
          </a:xfrm>
        </p:grpSpPr>
        <p:sp>
          <p:nvSpPr>
            <p:cNvPr id="128" name="Oval 100"/>
            <p:cNvSpPr>
              <a:spLocks noChangeArrowheads="1"/>
            </p:cNvSpPr>
            <p:nvPr/>
          </p:nvSpPr>
          <p:spPr bwMode="auto">
            <a:xfrm>
              <a:off x="6914072" y="1082123"/>
              <a:ext cx="503237" cy="504825"/>
            </a:xfrm>
            <a:prstGeom prst="ellipse">
              <a:avLst/>
            </a:prstGeom>
            <a:solidFill>
              <a:srgbClr val="33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Oval 104"/>
            <p:cNvSpPr>
              <a:spLocks noChangeArrowheads="1"/>
            </p:cNvSpPr>
            <p:nvPr/>
          </p:nvSpPr>
          <p:spPr bwMode="auto">
            <a:xfrm>
              <a:off x="6914072" y="1802848"/>
              <a:ext cx="503237" cy="50323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Oval 106"/>
            <p:cNvSpPr>
              <a:spLocks noChangeArrowheads="1"/>
            </p:cNvSpPr>
            <p:nvPr/>
          </p:nvSpPr>
          <p:spPr bwMode="auto">
            <a:xfrm>
              <a:off x="6914072" y="2595011"/>
              <a:ext cx="503237" cy="50323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" name="Rectangle 107"/>
            <p:cNvSpPr>
              <a:spLocks noChangeArrowheads="1"/>
            </p:cNvSpPr>
            <p:nvPr/>
          </p:nvSpPr>
          <p:spPr bwMode="auto">
            <a:xfrm>
              <a:off x="7570417" y="1061486"/>
              <a:ext cx="1497184" cy="53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扩展节点</a:t>
              </a:r>
            </a:p>
          </p:txBody>
        </p:sp>
        <p:sp>
          <p:nvSpPr>
            <p:cNvPr id="135" name="Rectangle 108"/>
            <p:cNvSpPr>
              <a:spLocks noChangeArrowheads="1"/>
            </p:cNvSpPr>
            <p:nvPr/>
          </p:nvSpPr>
          <p:spPr bwMode="auto">
            <a:xfrm>
              <a:off x="7428286" y="1802849"/>
              <a:ext cx="1473200" cy="53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死节点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auto">
            <a:xfrm>
              <a:off x="7587594" y="2500393"/>
              <a:ext cx="1179984" cy="53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活节点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3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80C0-CCB3-5B45-9D0D-10C0A5F3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分支限界法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703F-5F36-4C4A-8653-F9AED758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19" y="2038653"/>
            <a:ext cx="7772400" cy="41148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0-1</a:t>
            </a:r>
            <a:r>
              <a:rPr lang="zh-CN" altLang="en-US" dirty="0">
                <a:solidFill>
                  <a:srgbClr val="FF0000"/>
                </a:solidFill>
              </a:rPr>
              <a:t>背包问题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旅行商问题</a:t>
            </a:r>
            <a:r>
              <a:rPr lang="en-US" altLang="zh-CN" dirty="0">
                <a:latin typeface="Times New Roman" panose="02020603050405020304" pitchFamily="18" charset="0"/>
              </a:rPr>
              <a:t>(TSP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zh-CN" dirty="0" smtClean="0"/>
              <a:t>任务分配</a:t>
            </a:r>
            <a:r>
              <a:rPr lang="zh-CN" altLang="zh-CN" dirty="0"/>
              <a:t>问题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D0ABB-DCA6-364B-BCEA-BF5D9206D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7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>
            <a:extLst>
              <a:ext uri="{FF2B5EF4-FFF2-40B4-BE49-F238E27FC236}">
                <a16:creationId xmlns:a16="http://schemas.microsoft.com/office/drawing/2014/main" id="{7D78C35A-7069-3A42-B1AF-1EBB753F3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分支限界法：</a:t>
            </a:r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</p:txBody>
      </p:sp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E8E1236D-5FDD-D24D-B284-6D3ED0E0E8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7765" y="2062163"/>
            <a:ext cx="8542337" cy="1333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700" dirty="0">
                <a:latin typeface="SimHei" panose="02010609060101010101" pitchFamily="49" charset="-122"/>
                <a:ea typeface="SimHei" panose="02010609060101010101" pitchFamily="49" charset="-122"/>
              </a:rPr>
              <a:t>给定</a:t>
            </a:r>
            <a:r>
              <a:rPr lang="en-US" altLang="zh-CN" sz="2700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zh-CN" altLang="en-US" sz="2700" dirty="0">
                <a:latin typeface="SimHei" panose="02010609060101010101" pitchFamily="49" charset="-122"/>
                <a:ea typeface="SimHei" panose="02010609060101010101" pitchFamily="49" charset="-122"/>
              </a:rPr>
              <a:t>种物品和一背包。物品</a:t>
            </a:r>
            <a:r>
              <a:rPr lang="en-US" altLang="zh-CN" sz="2700" dirty="0" err="1"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zh-CN" altLang="en-US" sz="2700" dirty="0">
                <a:latin typeface="SimHei" panose="02010609060101010101" pitchFamily="49" charset="-122"/>
                <a:ea typeface="SimHei" panose="02010609060101010101" pitchFamily="49" charset="-122"/>
              </a:rPr>
              <a:t>的重量是</a:t>
            </a:r>
            <a:r>
              <a:rPr lang="en-US" altLang="zh-CN" sz="2700" dirty="0" err="1">
                <a:latin typeface="SimHei" panose="02010609060101010101" pitchFamily="49" charset="-122"/>
                <a:ea typeface="SimHei" panose="02010609060101010101" pitchFamily="49" charset="-122"/>
              </a:rPr>
              <a:t>w</a:t>
            </a:r>
            <a:r>
              <a:rPr lang="en-US" altLang="zh-CN" sz="2700" baseline="-25000" dirty="0" err="1"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zh-CN" altLang="en-US" sz="2700" dirty="0">
                <a:latin typeface="SimHei" panose="02010609060101010101" pitchFamily="49" charset="-122"/>
                <a:ea typeface="SimHei" panose="02010609060101010101" pitchFamily="49" charset="-122"/>
              </a:rPr>
              <a:t>，其价值为</a:t>
            </a:r>
            <a:r>
              <a:rPr lang="en-US" altLang="zh-CN" sz="2700" dirty="0">
                <a:latin typeface="SimHei" panose="02010609060101010101" pitchFamily="49" charset="-122"/>
                <a:ea typeface="SimHei" panose="02010609060101010101" pitchFamily="49" charset="-122"/>
              </a:rPr>
              <a:t>v</a:t>
            </a:r>
            <a:r>
              <a:rPr lang="en-US" altLang="zh-CN" sz="2700" baseline="-25000" dirty="0"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zh-CN" altLang="en-US" sz="2700" dirty="0">
                <a:latin typeface="SimHei" panose="02010609060101010101" pitchFamily="49" charset="-122"/>
                <a:ea typeface="SimHei" panose="02010609060101010101" pitchFamily="49" charset="-122"/>
              </a:rPr>
              <a:t>，背包的容量为</a:t>
            </a:r>
            <a:r>
              <a:rPr lang="en-US" altLang="zh-CN" sz="2700" dirty="0">
                <a:latin typeface="SimHei" panose="02010609060101010101" pitchFamily="49" charset="-122"/>
                <a:ea typeface="SimHei" panose="02010609060101010101" pitchFamily="49" charset="-122"/>
              </a:rPr>
              <a:t>C</a:t>
            </a:r>
            <a:r>
              <a:rPr lang="zh-CN" altLang="en-US" sz="2700" dirty="0">
                <a:latin typeface="SimHei" panose="02010609060101010101" pitchFamily="49" charset="-122"/>
                <a:ea typeface="SimHei" panose="02010609060101010101" pitchFamily="49" charset="-122"/>
              </a:rPr>
              <a:t>。问应如何选择装入背包的物品，使得装入背包中物品的总价值最大</a:t>
            </a:r>
            <a:r>
              <a:rPr lang="en-US" altLang="zh-CN" sz="2700" dirty="0">
                <a:latin typeface="SimHei" panose="02010609060101010101" pitchFamily="49" charset="-122"/>
                <a:ea typeface="SimHei" panose="02010609060101010101" pitchFamily="49" charset="-122"/>
              </a:rPr>
              <a:t>?</a:t>
            </a:r>
          </a:p>
          <a:p>
            <a:pPr>
              <a:lnSpc>
                <a:spcPct val="90000"/>
              </a:lnSpc>
            </a:pPr>
            <a:endParaRPr lang="zh-CN" altLang="en-US" sz="2700" dirty="0"/>
          </a:p>
        </p:txBody>
      </p:sp>
      <p:sp>
        <p:nvSpPr>
          <p:cNvPr id="40963" name="幻灯片编号占位符 3">
            <a:extLst>
              <a:ext uri="{FF2B5EF4-FFF2-40B4-BE49-F238E27FC236}">
                <a16:creationId xmlns:a16="http://schemas.microsoft.com/office/drawing/2014/main" id="{A65365D9-5F8C-EE49-A1CD-4687CC347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7FA74A-EE27-6A4D-B53B-F2A25F6845E6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0964" name="内容占位符 2">
            <a:extLst>
              <a:ext uri="{FF2B5EF4-FFF2-40B4-BE49-F238E27FC236}">
                <a16:creationId xmlns:a16="http://schemas.microsoft.com/office/drawing/2014/main" id="{A05AB23F-3026-0746-ADFE-EEA57D1A629B}"/>
              </a:ext>
            </a:extLst>
          </p:cNvPr>
          <p:cNvSpPr txBox="1">
            <a:spLocks/>
          </p:cNvSpPr>
          <p:nvPr/>
        </p:nvSpPr>
        <p:spPr bwMode="auto">
          <a:xfrm>
            <a:off x="601660" y="3266676"/>
            <a:ext cx="8634545" cy="213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解决方案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n-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元组解为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(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x</a:t>
            </a:r>
            <a:r>
              <a:rPr kumimoji="1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1</a:t>
            </a:r>
            <a:r>
              <a:rPr kumimoji="1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，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x</a:t>
            </a:r>
            <a:r>
              <a:rPr kumimoji="1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2</a:t>
            </a:r>
            <a:r>
              <a:rPr kumimoji="1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，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… </a:t>
            </a:r>
            <a:r>
              <a:rPr kumimoji="1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，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x</a:t>
            </a:r>
            <a:r>
              <a:rPr kumimoji="1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,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其中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x</a:t>
            </a:r>
            <a:r>
              <a:rPr kumimoji="1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  <a:sym typeface="Symbol" pitchFamily="2" charset="2"/>
              </a:rPr>
              <a:t>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{0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1}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1≤i≤n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如果物品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 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被放入背包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,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x</a:t>
            </a:r>
            <a:r>
              <a:rPr kumimoji="1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i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＝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,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否则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x</a:t>
            </a:r>
            <a:r>
              <a:rPr kumimoji="1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i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＝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0-1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背包是找到一个最优解，而</a:t>
            </a:r>
            <a:r>
              <a:rPr kumimoji="1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不是可行解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Object 30">
            <a:extLst>
              <a:ext uri="{FF2B5EF4-FFF2-40B4-BE49-F238E27FC236}">
                <a16:creationId xmlns:a16="http://schemas.microsoft.com/office/drawing/2014/main" id="{96A9E5BA-1DCE-6E47-9965-64404F52D97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69557" y="5406502"/>
          <a:ext cx="13493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3" imgW="16675100" imgH="9944100" progId="Equation.DSMT4">
                  <p:embed/>
                </p:oleObj>
              </mc:Choice>
              <mc:Fallback>
                <p:oleObj name="Equation" r:id="rId3" imgW="16675100" imgH="9944100" progId="Equation.DSMT4">
                  <p:embed/>
                  <p:pic>
                    <p:nvPicPr>
                      <p:cNvPr id="8" name="Object 30">
                        <a:extLst>
                          <a:ext uri="{FF2B5EF4-FFF2-40B4-BE49-F238E27FC236}">
                            <a16:creationId xmlns:a16="http://schemas.microsoft.com/office/drawing/2014/main" id="{96A9E5BA-1DCE-6E47-9965-64404F52D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557" y="5406502"/>
                        <a:ext cx="13493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2">
            <a:extLst>
              <a:ext uri="{FF2B5EF4-FFF2-40B4-BE49-F238E27FC236}">
                <a16:creationId xmlns:a16="http://schemas.microsoft.com/office/drawing/2014/main" id="{CBE2A62A-24FA-7248-929E-7907826B490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67626" y="6059488"/>
          <a:ext cx="427513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5" imgW="53251100" imgH="9944100" progId="Equation.DSMT4">
                  <p:embed/>
                </p:oleObj>
              </mc:Choice>
              <mc:Fallback>
                <p:oleObj name="Equation" r:id="rId5" imgW="53251100" imgH="9944100" progId="Equation.DSMT4">
                  <p:embed/>
                  <p:pic>
                    <p:nvPicPr>
                      <p:cNvPr id="9" name="Object 32">
                        <a:extLst>
                          <a:ext uri="{FF2B5EF4-FFF2-40B4-BE49-F238E27FC236}">
                            <a16:creationId xmlns:a16="http://schemas.microsoft.com/office/drawing/2014/main" id="{CBE2A62A-24FA-7248-929E-7907826B4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626" y="6059488"/>
                        <a:ext cx="4275137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73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B89B819-236E-C84F-9204-12B143411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5F5C73B0-64D0-9847-A4BE-D34FF3CB8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8379" y="2010569"/>
            <a:ext cx="8809027" cy="4525963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回溯法的基本做法是</a:t>
            </a:r>
            <a:r>
              <a:rPr lang="zh-CN" altLang="en-US" sz="2800" dirty="0">
                <a:solidFill>
                  <a:srgbClr val="FF0000"/>
                </a:solidFill>
              </a:rPr>
              <a:t>搜索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  <a:buSzPct val="46000"/>
            </a:pPr>
            <a:r>
              <a:rPr lang="zh-CN" altLang="en-US" sz="2400" dirty="0">
                <a:solidFill>
                  <a:srgbClr val="000000"/>
                </a:solidFill>
              </a:rPr>
              <a:t>当需要找出问题的解集或者要求回答什么解是满足某些约束条件的</a:t>
            </a:r>
            <a:r>
              <a:rPr lang="zh-CN" altLang="en-US" sz="2400" dirty="0" smtClean="0">
                <a:solidFill>
                  <a:srgbClr val="000000"/>
                </a:solidFill>
              </a:rPr>
              <a:t>最优解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  <a:buSzPct val="46000"/>
            </a:pPr>
            <a:r>
              <a:rPr lang="zh-CN" altLang="en-US" sz="2400" dirty="0" smtClean="0">
                <a:solidFill>
                  <a:srgbClr val="000000"/>
                </a:solidFill>
              </a:rPr>
              <a:t>一</a:t>
            </a:r>
            <a:r>
              <a:rPr lang="zh-CN" altLang="en-US" sz="2400" dirty="0">
                <a:solidFill>
                  <a:srgbClr val="000000"/>
                </a:solidFill>
              </a:rPr>
              <a:t>种组织得</a:t>
            </a:r>
            <a:r>
              <a:rPr lang="zh-CN" altLang="en-US" sz="2400" dirty="0" smtClean="0">
                <a:solidFill>
                  <a:srgbClr val="000000"/>
                </a:solidFill>
              </a:rPr>
              <a:t>井井有条、能</a:t>
            </a:r>
            <a:r>
              <a:rPr lang="zh-CN" altLang="en-US" sz="2400" dirty="0">
                <a:solidFill>
                  <a:srgbClr val="000000"/>
                </a:solidFill>
              </a:rPr>
              <a:t>避免不必要搜索的穷举式</a:t>
            </a:r>
            <a:r>
              <a:rPr lang="zh-CN" altLang="en-US" sz="2400" dirty="0" smtClean="0">
                <a:solidFill>
                  <a:srgbClr val="000000"/>
                </a:solidFill>
              </a:rPr>
              <a:t>搜索法</a:t>
            </a:r>
            <a:endParaRPr lang="zh-CN" altLang="en-US" sz="2400" dirty="0">
              <a:solidFill>
                <a:srgbClr val="000000"/>
              </a:solidFill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</a:rPr>
              <a:t>回溯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法按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深度优先策略</a:t>
            </a:r>
            <a:r>
              <a:rPr lang="zh-CN" altLang="en-US" sz="2800" dirty="0">
                <a:latin typeface="Times New Roman" panose="02020603050405020304" pitchFamily="18" charset="0"/>
              </a:rPr>
              <a:t>搜索问题的解空间树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，从</a:t>
            </a:r>
            <a:r>
              <a:rPr lang="zh-CN" altLang="en-US" sz="2800" dirty="0">
                <a:latin typeface="Times New Roman" panose="02020603050405020304" pitchFamily="18" charset="0"/>
              </a:rPr>
              <a:t>根结点出发搜索解空间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树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  <a:buSzPct val="50000"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搜索</a:t>
            </a:r>
            <a:r>
              <a:rPr lang="zh-CN" altLang="en-US" sz="2400" dirty="0">
                <a:latin typeface="Times New Roman" panose="02020603050405020304" pitchFamily="18" charset="0"/>
              </a:rPr>
              <a:t>至解空间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树上任一</a:t>
            </a:r>
            <a:r>
              <a:rPr lang="zh-CN" altLang="en-US" sz="2400" dirty="0">
                <a:latin typeface="Times New Roman" panose="02020603050405020304" pitchFamily="18" charset="0"/>
              </a:rPr>
              <a:t>节点时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，判断其是否</a:t>
            </a:r>
            <a:r>
              <a:rPr lang="zh-CN" altLang="en-US" sz="2400" dirty="0">
                <a:latin typeface="Times New Roman" panose="02020603050405020304" pitchFamily="18" charset="0"/>
              </a:rPr>
              <a:t>可能包含问题的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解，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如果肯定</a:t>
            </a:r>
            <a:r>
              <a:rPr lang="zh-CN" altLang="en-US" sz="2400" dirty="0">
                <a:latin typeface="Times New Roman" panose="02020603050405020304" pitchFamily="18" charset="0"/>
              </a:rPr>
              <a:t>不包含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，则跳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过该节点；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2)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如果可能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包含，进入该子树，继续按深度优先策略搜索；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3)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如果某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节点</a:t>
            </a:r>
            <a:r>
              <a:rPr lang="zh-CN" altLang="en-US" sz="2400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的所有子节点都不可能包含问题的解，则回溯到 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的父节点，生成下一个节点，继续搜索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555" name="Slide Number Placeholder 1">
            <a:extLst>
              <a:ext uri="{FF2B5EF4-FFF2-40B4-BE49-F238E27FC236}">
                <a16:creationId xmlns:a16="http://schemas.microsoft.com/office/drawing/2014/main" id="{C9A07AEC-DC90-9D48-9CC0-2803EEADF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201A74-AD39-B64F-8845-E16F27A7B18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8931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C37D4DFB-2BCB-4E41-8376-AB507714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8130" name="幻灯片编号占位符 3">
            <a:extLst>
              <a:ext uri="{FF2B5EF4-FFF2-40B4-BE49-F238E27FC236}">
                <a16:creationId xmlns:a16="http://schemas.microsoft.com/office/drawing/2014/main" id="{8AC34AA9-A97F-454A-991E-4FB87CB1E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262CB-539C-AA4E-ABB6-9119700D3B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2FC648D7-76DE-1945-8FA8-19E6021E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6238875"/>
            <a:ext cx="6408737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5C73B0-64D0-9847-A4BE-D34FF3CB8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043" y="2071687"/>
                <a:ext cx="88550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Char char="n"/>
                  <a:tabLst/>
                  <a:defRPr/>
                </a:pPr>
                <a:r>
                  <a:rPr kumimoji="1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约束函数</a:t>
                </a: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sym typeface="Wingdings" pitchFamily="2" charset="2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0000"/>
                  <a:buFont typeface="Wingdings" pitchFamily="2" charset="2"/>
                  <a:buChar char="n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令 </a:t>
                </a:r>
                <a:r>
                  <a:rPr kumimoji="0" lang="en-US" altLang="zh-CN" sz="24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cw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24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)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表示目前到第 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层的总重量, 记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为</a:t>
                </a:r>
                <a:r>
                  <a:rPr kumimoji="0" lang="en-US" altLang="zh-CN" sz="24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cw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则约束函数为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 panose="02010600030101010101" pitchFamily="2" charset="-122"/>
                  <a:cs typeface="+mn-cs"/>
                </a:endParaRPr>
              </a:p>
              <a:p>
                <a:pPr marL="4572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                    c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nor/>
                      </m:rP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c</m:t>
                    </m:r>
                    <m:r>
                      <m:rPr>
                        <m:nor/>
                      </m:rP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w</m:t>
                    </m:r>
                    <m:r>
                      <m:rPr>
                        <m:nor/>
                      </m:rP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nor/>
                      </m:rP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i</m:t>
                    </m:r>
                    <m:r>
                      <m:rPr>
                        <m:nor/>
                      </m:rP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−1</m:t>
                    </m:r>
                    <m:r>
                      <m:rPr>
                        <m:nor/>
                      </m:rP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)</m:t>
                    </m:r>
                    <m:r>
                      <m:rPr>
                        <m:nor/>
                      </m:rP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Char char="n"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sym typeface="Wingdings" pitchFamily="2" charset="2"/>
                  </a:rPr>
                  <a:t>剪枝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0000"/>
                  <a:buFont typeface="Wingdings" pitchFamily="2" charset="2"/>
                  <a:buChar char="n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若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)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&gt;</a:t>
                </a:r>
                <a:r>
                  <a:rPr kumimoji="0" lang="en-US" altLang="zh-CN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C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 ，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则停止搜索第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层及其下面的层，否则，继续搜索.</a:t>
                </a: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0000"/>
                  <a:buFont typeface="Wingdings" pitchFamily="2" charset="2"/>
                  <a:buChar char="n"/>
                  <a:tabLst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0000"/>
                  <a:buFont typeface="Wingdings" pitchFamily="2" charset="2"/>
                  <a:buChar char="n"/>
                  <a:tabLst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5C73B0-64D0-9847-A4BE-D34FF3CB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43" y="2071687"/>
                <a:ext cx="8855000" cy="4525963"/>
              </a:xfrm>
              <a:prstGeom prst="rect">
                <a:avLst/>
              </a:prstGeom>
              <a:blipFill>
                <a:blip r:embed="rId2"/>
                <a:stretch>
                  <a:fillRect l="-344" t="-1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9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C37D4DFB-2BCB-4E41-8376-AB507714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8130" name="幻灯片编号占位符 3">
            <a:extLst>
              <a:ext uri="{FF2B5EF4-FFF2-40B4-BE49-F238E27FC236}">
                <a16:creationId xmlns:a16="http://schemas.microsoft.com/office/drawing/2014/main" id="{8AC34AA9-A97F-454A-991E-4FB87CB1E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262CB-539C-AA4E-ABB6-9119700D3B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2FC648D7-76DE-1945-8FA8-19E6021E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6238875"/>
            <a:ext cx="6408737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5C73B0-64D0-9847-A4BE-D34FF3CB8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810" y="1892299"/>
                <a:ext cx="8524741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Char char="n"/>
                  <a:tabLst/>
                  <a:defRPr/>
                </a:pPr>
                <a:r>
                  <a:rPr kumimoji="1" lang="zh-CN" altLang="en-U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界限函数</a:t>
                </a: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sym typeface="Wingdings" pitchFamily="2" charset="2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0000"/>
                  <a:buFont typeface="Wingdings" pitchFamily="2" charset="2"/>
                  <a:buChar char="n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令 </a:t>
                </a:r>
                <a:r>
                  <a:rPr kumimoji="0" lang="en-US" altLang="zh-CN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cv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24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) 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表示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目前到第 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层（已选择物品）的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总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价值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即</a:t>
                </a:r>
                <a:r>
                  <a:rPr kumimoji="0" lang="en-US" altLang="zh-CN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cv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 r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)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表示剩余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物品的最大总价值，即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r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𝑐𝑤</m:t>
                        </m:r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紧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上界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 或</a:t>
                </a:r>
                <a:r>
                  <a:rPr kumimoji="0" lang="en-US" altLang="zh-CN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r</a:t>
                </a:r>
                <a:r>
                  <a:rPr kumimoji="0" lang="en-US" altLang="zh-CN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𝑐𝑤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kumimoji="1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松</m:t>
                    </m: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上界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，则界限函数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为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 panose="02010600030101010101" pitchFamily="2" charset="-122"/>
                  <a:cs typeface="+mn-cs"/>
                </a:endParaRPr>
              </a:p>
              <a:p>
                <a:pPr marL="4572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                    B</a:t>
                </a: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nor/>
                      </m:rP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cv</m:t>
                    </m:r>
                    <m:r>
                      <m:rPr>
                        <m:nor/>
                      </m:rP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nor/>
                      </m:rP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i</m:t>
                    </m:r>
                    <m:r>
                      <m:rPr>
                        <m:nor/>
                      </m:rP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)</m:t>
                    </m:r>
                    <m:r>
                      <m:rPr>
                        <m:nor/>
                      </m:rPr>
                      <a:rPr kumimoji="0" lang="en-US" altLang="zh-CN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+</m:t>
                    </m:r>
                    <m:r>
                      <m:rPr>
                        <m:nor/>
                      </m:rP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r</m:t>
                    </m:r>
                    <m:r>
                      <m:rPr>
                        <m:nor/>
                      </m:rP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nor/>
                      </m:rP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i</m:t>
                    </m:r>
                    <m:r>
                      <m:rPr>
                        <m:nor/>
                      </m:rPr>
                      <a:rPr kumimoji="0" lang="en-US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kumimoji="1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Char char="n"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sym typeface="Wingdings" pitchFamily="2" charset="2"/>
                  </a:rPr>
                  <a:t>剪枝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0000"/>
                  <a:buFont typeface="Wingdings" pitchFamily="2" charset="2"/>
                  <a:buChar char="n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若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B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)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</m:oMath>
                </a14:m>
                <a:r>
                  <a:rPr kumimoji="0" lang="en-US" altLang="zh-CN" sz="24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Bestv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 ，则停止搜索第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层和下面的层，否则，继续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搜索。</a:t>
                </a:r>
                <a:r>
                  <a:rPr kumimoji="0" lang="en-US" altLang="zh-CN" sz="24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Bestv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表示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目前所得到的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 panose="02010600030101010101" pitchFamily="2" charset="-122"/>
                  </a:rPr>
                  <a:t>最大价值</a:t>
                </a:r>
                <a:endPara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 panose="02010600030101010101" pitchFamily="2" charset="-122"/>
                </a:endParaRPr>
              </a:p>
              <a:p>
                <a:pPr lvl="1">
                  <a:buClr>
                    <a:srgbClr val="FF0000"/>
                  </a:buClr>
                  <a:buSzPct val="50000"/>
                </a:pPr>
                <a:r>
                  <a:rPr lang="zh-CN" altLang="en-US" sz="2400" kern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同时</a:t>
                </a:r>
                <a:r>
                  <a:rPr lang="en-US" altLang="zh-CN" sz="2400" kern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zh-CN" altLang="en-US" sz="2400" kern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有最大收益的活节点优先</a:t>
                </a:r>
                <a:r>
                  <a:rPr lang="zh-CN" altLang="en-US" sz="2400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扩展</a:t>
                </a:r>
                <a:r>
                  <a:rPr lang="en-US" altLang="zh-CN" sz="2400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50000"/>
                  <a:buFont typeface="Wingdings" pitchFamily="2" charset="2"/>
                  <a:buChar char="n"/>
                  <a:tabLst/>
                  <a:defRPr/>
                </a:pPr>
                <a:endPara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5C73B0-64D0-9847-A4BE-D34FF3CB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810" y="1892299"/>
                <a:ext cx="8524741" cy="4525963"/>
              </a:xfrm>
              <a:prstGeom prst="rect">
                <a:avLst/>
              </a:prstGeom>
              <a:blipFill>
                <a:blip r:embed="rId2"/>
                <a:stretch>
                  <a:fillRect l="-286" t="-1750" b="-113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5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5">
            <a:extLst>
              <a:ext uri="{FF2B5EF4-FFF2-40B4-BE49-F238E27FC236}">
                <a16:creationId xmlns:a16="http://schemas.microsoft.com/office/drawing/2014/main" id="{C9CF8C5B-B147-8F46-A75A-E5FBD043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06" y="2005013"/>
            <a:ext cx="81220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0-1背包问题, </a:t>
            </a:r>
            <a:r>
              <a:rPr kumimoji="0" lang="zh-CN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应用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队列式或优先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队列式分支限界法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考虑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n=3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的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背包问题（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背包容量为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C=30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65541" name="Group 66">
            <a:extLst>
              <a:ext uri="{FF2B5EF4-FFF2-40B4-BE49-F238E27FC236}">
                <a16:creationId xmlns:a16="http://schemas.microsoft.com/office/drawing/2014/main" id="{41C95B0F-99F3-8047-BF06-D07C56E311A0}"/>
              </a:ext>
            </a:extLst>
          </p:cNvPr>
          <p:cNvGrpSpPr>
            <a:grpSpLocks/>
          </p:cNvGrpSpPr>
          <p:nvPr/>
        </p:nvGrpSpPr>
        <p:grpSpPr bwMode="auto">
          <a:xfrm>
            <a:off x="1225376" y="3261718"/>
            <a:ext cx="6319343" cy="1537952"/>
            <a:chOff x="0" y="481"/>
            <a:chExt cx="4808" cy="1924"/>
          </a:xfrm>
        </p:grpSpPr>
        <p:grpSp>
          <p:nvGrpSpPr>
            <p:cNvPr id="65543" name="Group 27">
              <a:extLst>
                <a:ext uri="{FF2B5EF4-FFF2-40B4-BE49-F238E27FC236}">
                  <a16:creationId xmlns:a16="http://schemas.microsoft.com/office/drawing/2014/main" id="{3E5A872A-12C1-C347-BC2E-0C9EE8962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1"/>
              <a:ext cx="1100" cy="481"/>
              <a:chOff x="0" y="481"/>
              <a:chExt cx="1100" cy="481"/>
            </a:xfrm>
          </p:grpSpPr>
          <p:sp>
            <p:nvSpPr>
              <p:cNvPr id="65601" name="Rectangle 6">
                <a:extLst>
                  <a:ext uri="{FF2B5EF4-FFF2-40B4-BE49-F238E27FC236}">
                    <a16:creationId xmlns:a16="http://schemas.microsoft.com/office/drawing/2014/main" id="{AB3A0871-AE24-964C-86A0-195ACBF28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" y="481"/>
                <a:ext cx="1013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物品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602" name="Rectangle 26">
                <a:extLst>
                  <a:ext uri="{FF2B5EF4-FFF2-40B4-BE49-F238E27FC236}">
                    <a16:creationId xmlns:a16="http://schemas.microsoft.com/office/drawing/2014/main" id="{CD165404-8C18-4849-8440-B00E4E985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1"/>
                <a:ext cx="1100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44" name="Group 29">
              <a:extLst>
                <a:ext uri="{FF2B5EF4-FFF2-40B4-BE49-F238E27FC236}">
                  <a16:creationId xmlns:a16="http://schemas.microsoft.com/office/drawing/2014/main" id="{0F41A692-6959-E24B-9081-F339F2F4E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" y="481"/>
              <a:ext cx="1085" cy="482"/>
              <a:chOff x="1103" y="481"/>
              <a:chExt cx="1085" cy="482"/>
            </a:xfrm>
          </p:grpSpPr>
          <p:sp>
            <p:nvSpPr>
              <p:cNvPr id="65599" name="Rectangle 7">
                <a:extLst>
                  <a:ext uri="{FF2B5EF4-FFF2-40B4-BE49-F238E27FC236}">
                    <a16:creationId xmlns:a16="http://schemas.microsoft.com/office/drawing/2014/main" id="{FAA7C381-F56E-D048-A052-6B2A4682E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" y="482"/>
                <a:ext cx="1000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重量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600" name="Rectangle 28">
                <a:extLst>
                  <a:ext uri="{FF2B5EF4-FFF2-40B4-BE49-F238E27FC236}">
                    <a16:creationId xmlns:a16="http://schemas.microsoft.com/office/drawing/2014/main" id="{7A69D96F-3EBF-0F49-B5C8-D1E0C811F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481"/>
                <a:ext cx="1085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45" name="Group 31">
              <a:extLst>
                <a:ext uri="{FF2B5EF4-FFF2-40B4-BE49-F238E27FC236}">
                  <a16:creationId xmlns:a16="http://schemas.microsoft.com/office/drawing/2014/main" id="{F10A5468-34EA-4B4D-9197-54CD8B424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8" y="481"/>
              <a:ext cx="1310" cy="481"/>
              <a:chOff x="2188" y="481"/>
              <a:chExt cx="1310" cy="481"/>
            </a:xfrm>
          </p:grpSpPr>
          <p:sp>
            <p:nvSpPr>
              <p:cNvPr id="65597" name="Rectangle 8">
                <a:extLst>
                  <a:ext uri="{FF2B5EF4-FFF2-40B4-BE49-F238E27FC236}">
                    <a16:creationId xmlns:a16="http://schemas.microsoft.com/office/drawing/2014/main" id="{8DD038D0-E36B-3748-B485-1155D6EC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481"/>
                <a:ext cx="1224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价值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98" name="Rectangle 30">
                <a:extLst>
                  <a:ext uri="{FF2B5EF4-FFF2-40B4-BE49-F238E27FC236}">
                    <a16:creationId xmlns:a16="http://schemas.microsoft.com/office/drawing/2014/main" id="{DE92C4EC-CEF7-3E42-AA29-CB004EC27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481"/>
                <a:ext cx="1310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46" name="Group 33">
              <a:extLst>
                <a:ext uri="{FF2B5EF4-FFF2-40B4-BE49-F238E27FC236}">
                  <a16:creationId xmlns:a16="http://schemas.microsoft.com/office/drawing/2014/main" id="{FD6B5E34-0A57-1F4B-B979-062A1E4C9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8" y="481"/>
              <a:ext cx="1310" cy="481"/>
              <a:chOff x="3498" y="481"/>
              <a:chExt cx="1310" cy="481"/>
            </a:xfrm>
          </p:grpSpPr>
          <p:sp>
            <p:nvSpPr>
              <p:cNvPr id="65595" name="Rectangle 9">
                <a:extLst>
                  <a:ext uri="{FF2B5EF4-FFF2-40B4-BE49-F238E27FC236}">
                    <a16:creationId xmlns:a16="http://schemas.microsoft.com/office/drawing/2014/main" id="{C577F989-06BF-8440-99C2-132C03C1C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" y="481"/>
                <a:ext cx="1222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价值</a:t>
                </a: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/</a:t>
                </a: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重量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96" name="Rectangle 32">
                <a:extLst>
                  <a:ext uri="{FF2B5EF4-FFF2-40B4-BE49-F238E27FC236}">
                    <a16:creationId xmlns:a16="http://schemas.microsoft.com/office/drawing/2014/main" id="{C0369246-0C3E-3B42-BCBA-25E63379C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481"/>
                <a:ext cx="1307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47" name="Group 35">
              <a:extLst>
                <a:ext uri="{FF2B5EF4-FFF2-40B4-BE49-F238E27FC236}">
                  <a16:creationId xmlns:a16="http://schemas.microsoft.com/office/drawing/2014/main" id="{376070A3-EAEE-4D47-B2DA-9A1F90351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62"/>
              <a:ext cx="1100" cy="481"/>
              <a:chOff x="0" y="962"/>
              <a:chExt cx="1100" cy="481"/>
            </a:xfrm>
          </p:grpSpPr>
          <p:sp>
            <p:nvSpPr>
              <p:cNvPr id="65593" name="Rectangle 10">
                <a:extLst>
                  <a:ext uri="{FF2B5EF4-FFF2-40B4-BE49-F238E27FC236}">
                    <a16:creationId xmlns:a16="http://schemas.microsoft.com/office/drawing/2014/main" id="{D57CC13B-BE5B-4E4F-807E-8CBE43F53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" y="962"/>
                <a:ext cx="1013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94" name="Rectangle 34">
                <a:extLst>
                  <a:ext uri="{FF2B5EF4-FFF2-40B4-BE49-F238E27FC236}">
                    <a16:creationId xmlns:a16="http://schemas.microsoft.com/office/drawing/2014/main" id="{2BAC5C0B-027A-5548-A09D-50FAB339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2"/>
                <a:ext cx="1100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48" name="Group 37">
              <a:extLst>
                <a:ext uri="{FF2B5EF4-FFF2-40B4-BE49-F238E27FC236}">
                  <a16:creationId xmlns:a16="http://schemas.microsoft.com/office/drawing/2014/main" id="{EA877054-5A22-0E43-8EEF-F1FD5FE9D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962"/>
              <a:ext cx="1088" cy="481"/>
              <a:chOff x="1100" y="962"/>
              <a:chExt cx="1088" cy="481"/>
            </a:xfrm>
          </p:grpSpPr>
          <p:sp>
            <p:nvSpPr>
              <p:cNvPr id="65591" name="Rectangle 11">
                <a:extLst>
                  <a:ext uri="{FF2B5EF4-FFF2-40B4-BE49-F238E27FC236}">
                    <a16:creationId xmlns:a16="http://schemas.microsoft.com/office/drawing/2014/main" id="{79022D8E-696E-C04D-80A1-9B57B45F7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962"/>
                <a:ext cx="1000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20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92" name="Rectangle 36">
                <a:extLst>
                  <a:ext uri="{FF2B5EF4-FFF2-40B4-BE49-F238E27FC236}">
                    <a16:creationId xmlns:a16="http://schemas.microsoft.com/office/drawing/2014/main" id="{3C25601F-CFDB-C846-A125-ED71C4086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962"/>
                <a:ext cx="1085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49" name="Group 39">
              <a:extLst>
                <a:ext uri="{FF2B5EF4-FFF2-40B4-BE49-F238E27FC236}">
                  <a16:creationId xmlns:a16="http://schemas.microsoft.com/office/drawing/2014/main" id="{FE183F2A-760F-2444-9CB8-8D351A5A5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8" y="962"/>
              <a:ext cx="1310" cy="481"/>
              <a:chOff x="2188" y="962"/>
              <a:chExt cx="1310" cy="481"/>
            </a:xfrm>
          </p:grpSpPr>
          <p:sp>
            <p:nvSpPr>
              <p:cNvPr id="65589" name="Rectangle 12">
                <a:extLst>
                  <a:ext uri="{FF2B5EF4-FFF2-40B4-BE49-F238E27FC236}">
                    <a16:creationId xmlns:a16="http://schemas.microsoft.com/office/drawing/2014/main" id="{180E2DB2-2488-8E40-834D-D93732FEB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962"/>
                <a:ext cx="1224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40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90" name="Rectangle 38">
                <a:extLst>
                  <a:ext uri="{FF2B5EF4-FFF2-40B4-BE49-F238E27FC236}">
                    <a16:creationId xmlns:a16="http://schemas.microsoft.com/office/drawing/2014/main" id="{B09B18D7-E5E8-2243-9381-4CB0B5440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962"/>
                <a:ext cx="1310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50" name="Group 41">
              <a:extLst>
                <a:ext uri="{FF2B5EF4-FFF2-40B4-BE49-F238E27FC236}">
                  <a16:creationId xmlns:a16="http://schemas.microsoft.com/office/drawing/2014/main" id="{75691B6D-161D-E547-95F6-E49BA9827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8" y="962"/>
              <a:ext cx="1310" cy="481"/>
              <a:chOff x="3498" y="962"/>
              <a:chExt cx="1310" cy="481"/>
            </a:xfrm>
          </p:grpSpPr>
          <p:sp>
            <p:nvSpPr>
              <p:cNvPr id="65587" name="Rectangle 13">
                <a:extLst>
                  <a:ext uri="{FF2B5EF4-FFF2-40B4-BE49-F238E27FC236}">
                    <a16:creationId xmlns:a16="http://schemas.microsoft.com/office/drawing/2014/main" id="{559E3FB7-5483-F24D-BA0E-AAD79314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" y="962"/>
                <a:ext cx="1222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88" name="Rectangle 40">
                <a:extLst>
                  <a:ext uri="{FF2B5EF4-FFF2-40B4-BE49-F238E27FC236}">
                    <a16:creationId xmlns:a16="http://schemas.microsoft.com/office/drawing/2014/main" id="{34B50CD3-E9CB-9845-A66C-56C1F5573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962"/>
                <a:ext cx="1307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51" name="Group 43">
              <a:extLst>
                <a:ext uri="{FF2B5EF4-FFF2-40B4-BE49-F238E27FC236}">
                  <a16:creationId xmlns:a16="http://schemas.microsoft.com/office/drawing/2014/main" id="{2A60FDDB-E60F-A84C-BEA2-AAE8E347D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24"/>
              <a:ext cx="1100" cy="519"/>
              <a:chOff x="0" y="1424"/>
              <a:chExt cx="1100" cy="519"/>
            </a:xfrm>
          </p:grpSpPr>
          <p:sp>
            <p:nvSpPr>
              <p:cNvPr id="65585" name="Rectangle 14">
                <a:extLst>
                  <a:ext uri="{FF2B5EF4-FFF2-40B4-BE49-F238E27FC236}">
                    <a16:creationId xmlns:a16="http://schemas.microsoft.com/office/drawing/2014/main" id="{C6F128C4-9425-F446-8E3D-1185A57A2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" y="1424"/>
                <a:ext cx="1013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86" name="Rectangle 42">
                <a:extLst>
                  <a:ext uri="{FF2B5EF4-FFF2-40B4-BE49-F238E27FC236}">
                    <a16:creationId xmlns:a16="http://schemas.microsoft.com/office/drawing/2014/main" id="{AF586F4B-EA8C-5948-A7FB-D4FA05662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35"/>
                <a:ext cx="1100" cy="5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52" name="Group 45">
              <a:extLst>
                <a:ext uri="{FF2B5EF4-FFF2-40B4-BE49-F238E27FC236}">
                  <a16:creationId xmlns:a16="http://schemas.microsoft.com/office/drawing/2014/main" id="{935B879E-6714-0B48-8B57-445C3A8AF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" y="1433"/>
              <a:ext cx="1085" cy="510"/>
              <a:chOff x="1103" y="1433"/>
              <a:chExt cx="1085" cy="510"/>
            </a:xfrm>
          </p:grpSpPr>
          <p:sp>
            <p:nvSpPr>
              <p:cNvPr id="65583" name="Rectangle 15">
                <a:extLst>
                  <a:ext uri="{FF2B5EF4-FFF2-40B4-BE49-F238E27FC236}">
                    <a16:creationId xmlns:a16="http://schemas.microsoft.com/office/drawing/2014/main" id="{EDB3AC56-F9F7-4448-A403-E4D392CF9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433"/>
                <a:ext cx="1000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 15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84" name="Rectangle 44">
                <a:extLst>
                  <a:ext uri="{FF2B5EF4-FFF2-40B4-BE49-F238E27FC236}">
                    <a16:creationId xmlns:a16="http://schemas.microsoft.com/office/drawing/2014/main" id="{35DF3C43-0870-B748-A2D5-D87DEEC93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1435"/>
                <a:ext cx="1085" cy="5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53" name="Group 47">
              <a:extLst>
                <a:ext uri="{FF2B5EF4-FFF2-40B4-BE49-F238E27FC236}">
                  <a16:creationId xmlns:a16="http://schemas.microsoft.com/office/drawing/2014/main" id="{62368073-597D-3D46-BA35-23255CFC9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8" y="1424"/>
              <a:ext cx="1310" cy="519"/>
              <a:chOff x="2188" y="1424"/>
              <a:chExt cx="1310" cy="519"/>
            </a:xfrm>
          </p:grpSpPr>
          <p:sp>
            <p:nvSpPr>
              <p:cNvPr id="65581" name="Rectangle 16">
                <a:extLst>
                  <a:ext uri="{FF2B5EF4-FFF2-40B4-BE49-F238E27FC236}">
                    <a16:creationId xmlns:a16="http://schemas.microsoft.com/office/drawing/2014/main" id="{F02893D2-B4C2-9B4B-9AE2-2396D076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1424"/>
                <a:ext cx="1224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25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82" name="Rectangle 46">
                <a:extLst>
                  <a:ext uri="{FF2B5EF4-FFF2-40B4-BE49-F238E27FC236}">
                    <a16:creationId xmlns:a16="http://schemas.microsoft.com/office/drawing/2014/main" id="{CB45DD2A-31E2-0443-A822-6D21AE061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1435"/>
                <a:ext cx="1310" cy="5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54" name="Group 49">
              <a:extLst>
                <a:ext uri="{FF2B5EF4-FFF2-40B4-BE49-F238E27FC236}">
                  <a16:creationId xmlns:a16="http://schemas.microsoft.com/office/drawing/2014/main" id="{AD51A7F3-DF6F-944C-B006-EE1174406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8" y="1424"/>
              <a:ext cx="1307" cy="517"/>
              <a:chOff x="3498" y="1424"/>
              <a:chExt cx="1307" cy="517"/>
            </a:xfrm>
          </p:grpSpPr>
          <p:sp>
            <p:nvSpPr>
              <p:cNvPr id="65579" name="Rectangle 17">
                <a:extLst>
                  <a:ext uri="{FF2B5EF4-FFF2-40B4-BE49-F238E27FC236}">
                    <a16:creationId xmlns:a16="http://schemas.microsoft.com/office/drawing/2014/main" id="{A67DD901-9CC3-5348-8EA2-D7F07AEA0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" y="1424"/>
                <a:ext cx="1222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1.67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80" name="Rectangle 48">
                <a:extLst>
                  <a:ext uri="{FF2B5EF4-FFF2-40B4-BE49-F238E27FC236}">
                    <a16:creationId xmlns:a16="http://schemas.microsoft.com/office/drawing/2014/main" id="{12EF5836-B27D-EE4F-BDAB-A8E87589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1433"/>
                <a:ext cx="1307" cy="50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55" name="Group 51">
              <a:extLst>
                <a:ext uri="{FF2B5EF4-FFF2-40B4-BE49-F238E27FC236}">
                  <a16:creationId xmlns:a16="http://schemas.microsoft.com/office/drawing/2014/main" id="{0ADD96DD-139E-D341-A653-5F84288A2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24"/>
              <a:ext cx="1100" cy="481"/>
              <a:chOff x="0" y="1924"/>
              <a:chExt cx="1100" cy="481"/>
            </a:xfrm>
          </p:grpSpPr>
          <p:sp>
            <p:nvSpPr>
              <p:cNvPr id="65577" name="Rectangle 18">
                <a:extLst>
                  <a:ext uri="{FF2B5EF4-FFF2-40B4-BE49-F238E27FC236}">
                    <a16:creationId xmlns:a16="http://schemas.microsoft.com/office/drawing/2014/main" id="{A5C10FA3-76F1-2649-95B1-898009C45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" y="1943"/>
                <a:ext cx="1013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78" name="Rectangle 50">
                <a:extLst>
                  <a:ext uri="{FF2B5EF4-FFF2-40B4-BE49-F238E27FC236}">
                    <a16:creationId xmlns:a16="http://schemas.microsoft.com/office/drawing/2014/main" id="{A25B55EF-4227-3149-9EA3-DBF89CEBF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43"/>
                <a:ext cx="1100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56" name="Group 53">
              <a:extLst>
                <a:ext uri="{FF2B5EF4-FFF2-40B4-BE49-F238E27FC236}">
                  <a16:creationId xmlns:a16="http://schemas.microsoft.com/office/drawing/2014/main" id="{2B3EB74A-938E-5349-85EB-AE3BA87EF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1924"/>
              <a:ext cx="1088" cy="481"/>
              <a:chOff x="1100" y="1924"/>
              <a:chExt cx="1088" cy="481"/>
            </a:xfrm>
          </p:grpSpPr>
          <p:sp>
            <p:nvSpPr>
              <p:cNvPr id="65575" name="Rectangle 19">
                <a:extLst>
                  <a:ext uri="{FF2B5EF4-FFF2-40B4-BE49-F238E27FC236}">
                    <a16:creationId xmlns:a16="http://schemas.microsoft.com/office/drawing/2014/main" id="{2872632E-817B-E246-81CA-6162B8731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1943"/>
                <a:ext cx="1000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15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76" name="Rectangle 52">
                <a:extLst>
                  <a:ext uri="{FF2B5EF4-FFF2-40B4-BE49-F238E27FC236}">
                    <a16:creationId xmlns:a16="http://schemas.microsoft.com/office/drawing/2014/main" id="{A8AF1439-DC1C-F54B-B234-A335ACD0D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1943"/>
                <a:ext cx="1085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57" name="Group 55">
              <a:extLst>
                <a:ext uri="{FF2B5EF4-FFF2-40B4-BE49-F238E27FC236}">
                  <a16:creationId xmlns:a16="http://schemas.microsoft.com/office/drawing/2014/main" id="{CC0F5030-7A13-4A40-9F11-FDC3A34B3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8" y="1924"/>
              <a:ext cx="1310" cy="481"/>
              <a:chOff x="2188" y="1924"/>
              <a:chExt cx="1310" cy="481"/>
            </a:xfrm>
          </p:grpSpPr>
          <p:sp>
            <p:nvSpPr>
              <p:cNvPr id="65573" name="Rectangle 20">
                <a:extLst>
                  <a:ext uri="{FF2B5EF4-FFF2-40B4-BE49-F238E27FC236}">
                    <a16:creationId xmlns:a16="http://schemas.microsoft.com/office/drawing/2014/main" id="{A11A0E41-CB06-C148-A714-0FB083DA4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1943"/>
                <a:ext cx="1224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</a:rPr>
                  <a:t>25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74" name="Rectangle 54">
                <a:extLst>
                  <a:ext uri="{FF2B5EF4-FFF2-40B4-BE49-F238E27FC236}">
                    <a16:creationId xmlns:a16="http://schemas.microsoft.com/office/drawing/2014/main" id="{53E032F1-2A3D-5143-82DB-14EB6A92E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1943"/>
                <a:ext cx="1310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5558" name="Group 57">
              <a:extLst>
                <a:ext uri="{FF2B5EF4-FFF2-40B4-BE49-F238E27FC236}">
                  <a16:creationId xmlns:a16="http://schemas.microsoft.com/office/drawing/2014/main" id="{9ABCC939-9A48-4742-9EB2-DCBEFEA393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8" y="1924"/>
              <a:ext cx="1310" cy="481"/>
              <a:chOff x="3498" y="1924"/>
              <a:chExt cx="1310" cy="481"/>
            </a:xfrm>
          </p:grpSpPr>
          <p:sp>
            <p:nvSpPr>
              <p:cNvPr id="65571" name="Rectangle 21">
                <a:extLst>
                  <a:ext uri="{FF2B5EF4-FFF2-40B4-BE49-F238E27FC236}">
                    <a16:creationId xmlns:a16="http://schemas.microsoft.com/office/drawing/2014/main" id="{37743808-10B4-9F44-8ECA-6674FE7EF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" y="1943"/>
                <a:ext cx="1222" cy="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solidFill>
                      <a:srgbClr val="000000"/>
                    </a:solidFill>
                  </a:rPr>
                  <a:t>1.67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65572" name="Rectangle 56">
                <a:extLst>
                  <a:ext uri="{FF2B5EF4-FFF2-40B4-BE49-F238E27FC236}">
                    <a16:creationId xmlns:a16="http://schemas.microsoft.com/office/drawing/2014/main" id="{D1BFC137-5B58-AF40-BAF5-3684882A8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1943"/>
                <a:ext cx="1307" cy="48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altLang="en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</p:grpSp>
      <p:sp>
        <p:nvSpPr>
          <p:cNvPr id="65539" name="Rectangle 69">
            <a:extLst>
              <a:ext uri="{FF2B5EF4-FFF2-40B4-BE49-F238E27FC236}">
                <a16:creationId xmlns:a16="http://schemas.microsoft.com/office/drawing/2014/main" id="{193B5034-90D7-BC4A-9E9A-2072BDAD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5410200"/>
            <a:ext cx="847799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其中物品已经按照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“单位重量价值”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降序排列，这样会带来处理上的方便。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540" name="Slide Number Placeholder 1">
            <a:extLst>
              <a:ext uri="{FF2B5EF4-FFF2-40B4-BE49-F238E27FC236}">
                <a16:creationId xmlns:a16="http://schemas.microsoft.com/office/drawing/2014/main" id="{1C46722C-AB91-0449-A1CC-8DD2ABD23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12CC69-571D-C742-9E36-D907555F164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8F7FFDAA-1F1F-C74B-8FE5-FB652F89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209550"/>
            <a:ext cx="7793037" cy="1462088"/>
          </a:xfrm>
        </p:spPr>
        <p:txBody>
          <a:bodyPr/>
          <a:lstStyle/>
          <a:p>
            <a:r>
              <a:rPr lang="zh-CN" altLang="en-GB" dirty="0">
                <a:latin typeface="Times New Roman" panose="02020603050405020304" pitchFamily="18" charset="0"/>
              </a:rPr>
              <a:t>0-1背包问题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494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编号占位符 3">
            <a:extLst>
              <a:ext uri="{FF2B5EF4-FFF2-40B4-BE49-F238E27FC236}">
                <a16:creationId xmlns:a16="http://schemas.microsoft.com/office/drawing/2014/main" id="{8AC34AA9-A97F-454A-991E-4FB87CB1E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262CB-539C-AA4E-ABB6-9119700D3B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2FC648D7-76DE-1945-8FA8-19E6021E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788" y="6116266"/>
            <a:ext cx="6408737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" y="-85183"/>
            <a:ext cx="9091921" cy="2145758"/>
          </a:xfrm>
          <a:prstGeom prst="rect">
            <a:avLst/>
          </a:prstGeom>
        </p:spPr>
      </p:pic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403413" y="84138"/>
            <a:ext cx="8655664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=30,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=[40,25,25],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=[20,15,15]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=[2,1.67,1.67].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Rectangle 105"/>
          <p:cNvSpPr>
            <a:spLocks noChangeArrowheads="1"/>
          </p:cNvSpPr>
          <p:nvPr/>
        </p:nvSpPr>
        <p:spPr bwMode="auto">
          <a:xfrm>
            <a:off x="217204" y="1013381"/>
            <a:ext cx="1079866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kern="0" dirty="0">
                <a:solidFill>
                  <a:srgbClr val="000000"/>
                </a:solidFill>
              </a:rPr>
              <a:t>c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</a:rPr>
              <a:t>i</a:t>
            </a:r>
            <a:r>
              <a:rPr lang="en-US" altLang="zh-CN" kern="0" dirty="0">
                <a:solidFill>
                  <a:srgbClr val="000000"/>
                </a:solidFill>
              </a:rPr>
              <a:t>)/</a:t>
            </a:r>
            <a:r>
              <a:rPr lang="en-US" altLang="zh-CN" i="1" kern="0" dirty="0">
                <a:solidFill>
                  <a:srgbClr val="000000"/>
                </a:solidFill>
              </a:rPr>
              <a:t>B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</a:rPr>
              <a:t>i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89" name="Oval 3"/>
          <p:cNvSpPr>
            <a:spLocks noChangeArrowheads="1"/>
          </p:cNvSpPr>
          <p:nvPr/>
        </p:nvSpPr>
        <p:spPr bwMode="auto">
          <a:xfrm>
            <a:off x="4067175" y="1377950"/>
            <a:ext cx="504825" cy="46672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90" name="Line 4"/>
          <p:cNvSpPr>
            <a:spLocks noChangeShapeType="1"/>
          </p:cNvSpPr>
          <p:nvPr/>
        </p:nvSpPr>
        <p:spPr bwMode="auto">
          <a:xfrm flipH="1">
            <a:off x="2286000" y="1700213"/>
            <a:ext cx="1781175" cy="1195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1" name="Oval 5"/>
          <p:cNvSpPr>
            <a:spLocks noChangeArrowheads="1"/>
          </p:cNvSpPr>
          <p:nvPr/>
        </p:nvSpPr>
        <p:spPr bwMode="auto">
          <a:xfrm>
            <a:off x="1979613" y="2852738"/>
            <a:ext cx="431800" cy="360362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92" name="Line 6"/>
          <p:cNvSpPr>
            <a:spLocks noChangeShapeType="1"/>
          </p:cNvSpPr>
          <p:nvPr/>
        </p:nvSpPr>
        <p:spPr bwMode="auto">
          <a:xfrm>
            <a:off x="4572000" y="1700213"/>
            <a:ext cx="1976438" cy="1195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3" name="Line 7"/>
          <p:cNvSpPr>
            <a:spLocks noChangeShapeType="1"/>
          </p:cNvSpPr>
          <p:nvPr/>
        </p:nvSpPr>
        <p:spPr bwMode="auto">
          <a:xfrm flipH="1">
            <a:off x="1066800" y="3141663"/>
            <a:ext cx="984250" cy="1049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4" name="Rectangle 8"/>
          <p:cNvSpPr>
            <a:spLocks noChangeArrowheads="1"/>
          </p:cNvSpPr>
          <p:nvPr/>
        </p:nvSpPr>
        <p:spPr bwMode="auto">
          <a:xfrm>
            <a:off x="0" y="3284538"/>
            <a:ext cx="53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i="1" smtClean="0">
                <a:solidFill>
                  <a:srgbClr val="B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smtClean="0">
                <a:solidFill>
                  <a:srgbClr val="BF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smtClean="0">
              <a:solidFill>
                <a:srgbClr val="B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5" name="Line 9"/>
          <p:cNvSpPr>
            <a:spLocks noChangeShapeType="1"/>
          </p:cNvSpPr>
          <p:nvPr/>
        </p:nvSpPr>
        <p:spPr bwMode="auto">
          <a:xfrm>
            <a:off x="2339975" y="3141663"/>
            <a:ext cx="936625" cy="973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" name="Line 10"/>
          <p:cNvSpPr>
            <a:spLocks noChangeShapeType="1"/>
          </p:cNvSpPr>
          <p:nvPr/>
        </p:nvSpPr>
        <p:spPr bwMode="auto">
          <a:xfrm flipH="1">
            <a:off x="5562600" y="3213100"/>
            <a:ext cx="738188" cy="825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" name="Line 11"/>
          <p:cNvSpPr>
            <a:spLocks noChangeShapeType="1"/>
          </p:cNvSpPr>
          <p:nvPr/>
        </p:nvSpPr>
        <p:spPr bwMode="auto">
          <a:xfrm>
            <a:off x="6629400" y="3124200"/>
            <a:ext cx="9906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8" name="Line 12"/>
          <p:cNvSpPr>
            <a:spLocks noChangeShapeType="1"/>
          </p:cNvSpPr>
          <p:nvPr/>
        </p:nvSpPr>
        <p:spPr bwMode="auto">
          <a:xfrm flipH="1">
            <a:off x="533400" y="4419600"/>
            <a:ext cx="5334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9" name="Line 13"/>
          <p:cNvSpPr>
            <a:spLocks noChangeShapeType="1"/>
          </p:cNvSpPr>
          <p:nvPr/>
        </p:nvSpPr>
        <p:spPr bwMode="auto">
          <a:xfrm>
            <a:off x="1143000" y="4419600"/>
            <a:ext cx="3810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0" name="Line 14"/>
          <p:cNvSpPr>
            <a:spLocks noChangeShapeType="1"/>
          </p:cNvSpPr>
          <p:nvPr/>
        </p:nvSpPr>
        <p:spPr bwMode="auto">
          <a:xfrm flipH="1">
            <a:off x="2667000" y="4343400"/>
            <a:ext cx="6096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1" name="Line 15"/>
          <p:cNvSpPr>
            <a:spLocks noChangeShapeType="1"/>
          </p:cNvSpPr>
          <p:nvPr/>
        </p:nvSpPr>
        <p:spPr bwMode="auto">
          <a:xfrm>
            <a:off x="3352800" y="4343400"/>
            <a:ext cx="4572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2" name="Line 16"/>
          <p:cNvSpPr>
            <a:spLocks noChangeShapeType="1"/>
          </p:cNvSpPr>
          <p:nvPr/>
        </p:nvSpPr>
        <p:spPr bwMode="auto">
          <a:xfrm flipH="1">
            <a:off x="5029200" y="4267200"/>
            <a:ext cx="4572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3" name="Line 17"/>
          <p:cNvSpPr>
            <a:spLocks noChangeShapeType="1"/>
          </p:cNvSpPr>
          <p:nvPr/>
        </p:nvSpPr>
        <p:spPr bwMode="auto">
          <a:xfrm>
            <a:off x="5562600" y="4267200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4" name="Line 18"/>
          <p:cNvSpPr>
            <a:spLocks noChangeShapeType="1"/>
          </p:cNvSpPr>
          <p:nvPr/>
        </p:nvSpPr>
        <p:spPr bwMode="auto">
          <a:xfrm flipH="1">
            <a:off x="7239000" y="4191000"/>
            <a:ext cx="4572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5" name="Line 19"/>
          <p:cNvSpPr>
            <a:spLocks noChangeShapeType="1"/>
          </p:cNvSpPr>
          <p:nvPr/>
        </p:nvSpPr>
        <p:spPr bwMode="auto">
          <a:xfrm>
            <a:off x="7848600" y="4191000"/>
            <a:ext cx="6096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6" name="Rectangle 20"/>
          <p:cNvSpPr>
            <a:spLocks noChangeArrowheads="1"/>
          </p:cNvSpPr>
          <p:nvPr/>
        </p:nvSpPr>
        <p:spPr bwMode="auto">
          <a:xfrm>
            <a:off x="0" y="1773238"/>
            <a:ext cx="106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i="1" smtClean="0">
                <a:solidFill>
                  <a:srgbClr val="B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smtClean="0">
              <a:solidFill>
                <a:srgbClr val="B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" name="Rectangle 21"/>
          <p:cNvSpPr>
            <a:spLocks noChangeArrowheads="1"/>
          </p:cNvSpPr>
          <p:nvPr/>
        </p:nvSpPr>
        <p:spPr bwMode="auto">
          <a:xfrm>
            <a:off x="0" y="4365625"/>
            <a:ext cx="53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i="1" smtClean="0">
                <a:solidFill>
                  <a:srgbClr val="B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smtClean="0">
                <a:solidFill>
                  <a:srgbClr val="BF00FF"/>
                </a:solidFill>
                <a:latin typeface="Times New Roman" panose="02020603050405020304" pitchFamily="18" charset="0"/>
              </a:rPr>
              <a:t>3</a:t>
            </a:r>
            <a:endParaRPr lang="en-US" altLang="zh-CN" sz="3200" smtClean="0">
              <a:solidFill>
                <a:srgbClr val="B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" name="Oval 22"/>
          <p:cNvSpPr>
            <a:spLocks noChangeArrowheads="1"/>
          </p:cNvSpPr>
          <p:nvPr/>
        </p:nvSpPr>
        <p:spPr bwMode="auto">
          <a:xfrm>
            <a:off x="1908175" y="2708275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09" name="Oval 23"/>
          <p:cNvSpPr>
            <a:spLocks noChangeArrowheads="1"/>
          </p:cNvSpPr>
          <p:nvPr/>
        </p:nvSpPr>
        <p:spPr bwMode="auto">
          <a:xfrm>
            <a:off x="1913166" y="2704154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12" name="Oval 26"/>
          <p:cNvSpPr>
            <a:spLocks noChangeArrowheads="1"/>
          </p:cNvSpPr>
          <p:nvPr/>
        </p:nvSpPr>
        <p:spPr bwMode="auto">
          <a:xfrm>
            <a:off x="1922653" y="2689580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9" name="Oval 33"/>
          <p:cNvSpPr>
            <a:spLocks noChangeArrowheads="1"/>
          </p:cNvSpPr>
          <p:nvPr/>
        </p:nvSpPr>
        <p:spPr bwMode="auto">
          <a:xfrm>
            <a:off x="6227763" y="2852738"/>
            <a:ext cx="431800" cy="360362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20" name="Oval 34"/>
          <p:cNvSpPr>
            <a:spLocks noChangeArrowheads="1"/>
          </p:cNvSpPr>
          <p:nvPr/>
        </p:nvSpPr>
        <p:spPr bwMode="auto">
          <a:xfrm>
            <a:off x="900113" y="4149725"/>
            <a:ext cx="431800" cy="360363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21" name="Oval 35"/>
          <p:cNvSpPr>
            <a:spLocks noChangeArrowheads="1"/>
          </p:cNvSpPr>
          <p:nvPr/>
        </p:nvSpPr>
        <p:spPr bwMode="auto">
          <a:xfrm>
            <a:off x="3059113" y="4076700"/>
            <a:ext cx="431800" cy="360363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22" name="Oval 36"/>
          <p:cNvSpPr>
            <a:spLocks noChangeArrowheads="1"/>
          </p:cNvSpPr>
          <p:nvPr/>
        </p:nvSpPr>
        <p:spPr bwMode="auto">
          <a:xfrm>
            <a:off x="5292725" y="4005263"/>
            <a:ext cx="431800" cy="360362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23" name="Oval 37"/>
          <p:cNvSpPr>
            <a:spLocks noChangeArrowheads="1"/>
          </p:cNvSpPr>
          <p:nvPr/>
        </p:nvSpPr>
        <p:spPr bwMode="auto">
          <a:xfrm>
            <a:off x="7451725" y="3933825"/>
            <a:ext cx="431800" cy="360363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324" name="Oval 38"/>
          <p:cNvSpPr>
            <a:spLocks noChangeArrowheads="1"/>
          </p:cNvSpPr>
          <p:nvPr/>
        </p:nvSpPr>
        <p:spPr bwMode="auto">
          <a:xfrm>
            <a:off x="323850" y="5084763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25" name="Oval 39"/>
          <p:cNvSpPr>
            <a:spLocks noChangeArrowheads="1"/>
          </p:cNvSpPr>
          <p:nvPr/>
        </p:nvSpPr>
        <p:spPr bwMode="auto">
          <a:xfrm>
            <a:off x="1258888" y="5084763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326" name="Oval 40"/>
          <p:cNvSpPr>
            <a:spLocks noChangeArrowheads="1"/>
          </p:cNvSpPr>
          <p:nvPr/>
        </p:nvSpPr>
        <p:spPr bwMode="auto">
          <a:xfrm>
            <a:off x="2411413" y="5084763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327" name="Oval 41"/>
          <p:cNvSpPr>
            <a:spLocks noChangeArrowheads="1"/>
          </p:cNvSpPr>
          <p:nvPr/>
        </p:nvSpPr>
        <p:spPr bwMode="auto">
          <a:xfrm>
            <a:off x="3563938" y="5084763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28" name="Oval 42"/>
          <p:cNvSpPr>
            <a:spLocks noChangeArrowheads="1"/>
          </p:cNvSpPr>
          <p:nvPr/>
        </p:nvSpPr>
        <p:spPr bwMode="auto">
          <a:xfrm>
            <a:off x="4787900" y="5084763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329" name="Oval 43"/>
          <p:cNvSpPr>
            <a:spLocks noChangeArrowheads="1"/>
          </p:cNvSpPr>
          <p:nvPr/>
        </p:nvSpPr>
        <p:spPr bwMode="auto">
          <a:xfrm>
            <a:off x="5795963" y="5084763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30" name="Oval 44"/>
          <p:cNvSpPr>
            <a:spLocks noChangeArrowheads="1"/>
          </p:cNvSpPr>
          <p:nvPr/>
        </p:nvSpPr>
        <p:spPr bwMode="auto">
          <a:xfrm>
            <a:off x="6877050" y="5084763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31" name="Oval 45"/>
          <p:cNvSpPr>
            <a:spLocks noChangeArrowheads="1"/>
          </p:cNvSpPr>
          <p:nvPr/>
        </p:nvSpPr>
        <p:spPr bwMode="auto">
          <a:xfrm>
            <a:off x="8243888" y="5084763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32" name="Rectangle 46"/>
          <p:cNvSpPr>
            <a:spLocks noChangeArrowheads="1"/>
          </p:cNvSpPr>
          <p:nvPr/>
        </p:nvSpPr>
        <p:spPr bwMode="auto">
          <a:xfrm>
            <a:off x="2771775" y="1916113"/>
            <a:ext cx="41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3" name="Rectangle 47"/>
          <p:cNvSpPr>
            <a:spLocks noChangeArrowheads="1"/>
          </p:cNvSpPr>
          <p:nvPr/>
        </p:nvSpPr>
        <p:spPr bwMode="auto">
          <a:xfrm>
            <a:off x="2843213" y="3284538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4" name="Rectangle 48"/>
          <p:cNvSpPr>
            <a:spLocks noChangeArrowheads="1"/>
          </p:cNvSpPr>
          <p:nvPr/>
        </p:nvSpPr>
        <p:spPr bwMode="auto">
          <a:xfrm>
            <a:off x="5364163" y="1844675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5" name="Oval 49"/>
          <p:cNvSpPr>
            <a:spLocks noChangeArrowheads="1"/>
          </p:cNvSpPr>
          <p:nvPr/>
        </p:nvSpPr>
        <p:spPr bwMode="auto">
          <a:xfrm>
            <a:off x="6156325" y="2781300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36" name="Oval 50"/>
          <p:cNvSpPr>
            <a:spLocks noChangeArrowheads="1"/>
          </p:cNvSpPr>
          <p:nvPr/>
        </p:nvSpPr>
        <p:spPr bwMode="auto">
          <a:xfrm>
            <a:off x="2987675" y="4005263"/>
            <a:ext cx="576263" cy="5762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37" name="Rectangle 51"/>
          <p:cNvSpPr>
            <a:spLocks noChangeArrowheads="1"/>
          </p:cNvSpPr>
          <p:nvPr/>
        </p:nvSpPr>
        <p:spPr bwMode="auto">
          <a:xfrm>
            <a:off x="1331913" y="3284538"/>
            <a:ext cx="41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" name="Oval 52"/>
          <p:cNvSpPr>
            <a:spLocks noChangeArrowheads="1"/>
          </p:cNvSpPr>
          <p:nvPr/>
        </p:nvSpPr>
        <p:spPr bwMode="auto">
          <a:xfrm>
            <a:off x="803274" y="4013748"/>
            <a:ext cx="576263" cy="57626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9" name="Oval 53"/>
          <p:cNvSpPr>
            <a:spLocks noChangeArrowheads="1"/>
          </p:cNvSpPr>
          <p:nvPr/>
        </p:nvSpPr>
        <p:spPr bwMode="auto">
          <a:xfrm>
            <a:off x="6156325" y="2781300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40" name="Rectangle 54"/>
          <p:cNvSpPr>
            <a:spLocks noChangeArrowheads="1"/>
          </p:cNvSpPr>
          <p:nvPr/>
        </p:nvSpPr>
        <p:spPr bwMode="auto">
          <a:xfrm>
            <a:off x="5580063" y="3284538"/>
            <a:ext cx="41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1" name="Oval 55"/>
          <p:cNvSpPr>
            <a:spLocks noChangeArrowheads="1"/>
          </p:cNvSpPr>
          <p:nvPr/>
        </p:nvSpPr>
        <p:spPr bwMode="auto">
          <a:xfrm>
            <a:off x="5219700" y="3933825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42" name="Oval 56"/>
          <p:cNvSpPr>
            <a:spLocks noChangeArrowheads="1"/>
          </p:cNvSpPr>
          <p:nvPr/>
        </p:nvSpPr>
        <p:spPr bwMode="auto">
          <a:xfrm>
            <a:off x="7380288" y="3860800"/>
            <a:ext cx="576262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343" name="Oval 57"/>
          <p:cNvSpPr>
            <a:spLocks noChangeArrowheads="1"/>
          </p:cNvSpPr>
          <p:nvPr/>
        </p:nvSpPr>
        <p:spPr bwMode="auto">
          <a:xfrm>
            <a:off x="6156325" y="2781300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4" name="Rectangle 58"/>
          <p:cNvSpPr>
            <a:spLocks noChangeArrowheads="1"/>
          </p:cNvSpPr>
          <p:nvPr/>
        </p:nvSpPr>
        <p:spPr bwMode="auto">
          <a:xfrm>
            <a:off x="7019925" y="3213100"/>
            <a:ext cx="45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45" name="Oval 59"/>
          <p:cNvSpPr>
            <a:spLocks noChangeArrowheads="1"/>
          </p:cNvSpPr>
          <p:nvPr/>
        </p:nvSpPr>
        <p:spPr bwMode="auto">
          <a:xfrm>
            <a:off x="2987675" y="3996162"/>
            <a:ext cx="576263" cy="576262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46" name="Rectangle 60"/>
          <p:cNvSpPr>
            <a:spLocks noChangeArrowheads="1"/>
          </p:cNvSpPr>
          <p:nvPr/>
        </p:nvSpPr>
        <p:spPr bwMode="auto">
          <a:xfrm>
            <a:off x="2627313" y="4437063"/>
            <a:ext cx="41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7" name="Rectangle 63"/>
          <p:cNvSpPr>
            <a:spLocks noChangeArrowheads="1"/>
          </p:cNvSpPr>
          <p:nvPr/>
        </p:nvSpPr>
        <p:spPr bwMode="auto">
          <a:xfrm>
            <a:off x="3563938" y="4437063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48" name="Oval 64"/>
          <p:cNvSpPr>
            <a:spLocks noChangeArrowheads="1"/>
          </p:cNvSpPr>
          <p:nvPr/>
        </p:nvSpPr>
        <p:spPr bwMode="auto">
          <a:xfrm>
            <a:off x="3492500" y="5013325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49" name="Oval 65"/>
          <p:cNvSpPr>
            <a:spLocks noChangeArrowheads="1"/>
          </p:cNvSpPr>
          <p:nvPr/>
        </p:nvSpPr>
        <p:spPr bwMode="auto">
          <a:xfrm>
            <a:off x="2970514" y="4003675"/>
            <a:ext cx="576263" cy="57626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0" name="Oval 66"/>
          <p:cNvSpPr>
            <a:spLocks noChangeArrowheads="1"/>
          </p:cNvSpPr>
          <p:nvPr/>
        </p:nvSpPr>
        <p:spPr bwMode="auto">
          <a:xfrm>
            <a:off x="5219700" y="3933825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51" name="Oval 67"/>
          <p:cNvSpPr>
            <a:spLocks noChangeArrowheads="1"/>
          </p:cNvSpPr>
          <p:nvPr/>
        </p:nvSpPr>
        <p:spPr bwMode="auto">
          <a:xfrm>
            <a:off x="4716463" y="5013325"/>
            <a:ext cx="576262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352" name="Rectangle 68"/>
          <p:cNvSpPr>
            <a:spLocks noChangeArrowheads="1"/>
          </p:cNvSpPr>
          <p:nvPr/>
        </p:nvSpPr>
        <p:spPr bwMode="auto">
          <a:xfrm>
            <a:off x="4932363" y="4437063"/>
            <a:ext cx="41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3" name="Rectangle 69"/>
          <p:cNvSpPr>
            <a:spLocks noChangeArrowheads="1"/>
          </p:cNvSpPr>
          <p:nvPr/>
        </p:nvSpPr>
        <p:spPr bwMode="auto">
          <a:xfrm>
            <a:off x="5795963" y="4437063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54" name="Oval 70"/>
          <p:cNvSpPr>
            <a:spLocks noChangeArrowheads="1"/>
          </p:cNvSpPr>
          <p:nvPr/>
        </p:nvSpPr>
        <p:spPr bwMode="auto">
          <a:xfrm>
            <a:off x="5724525" y="5013325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55" name="Oval 71"/>
          <p:cNvSpPr>
            <a:spLocks noChangeArrowheads="1"/>
          </p:cNvSpPr>
          <p:nvPr/>
        </p:nvSpPr>
        <p:spPr bwMode="auto">
          <a:xfrm>
            <a:off x="5219524" y="3940964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6" name="Oval 72"/>
          <p:cNvSpPr>
            <a:spLocks noChangeArrowheads="1"/>
          </p:cNvSpPr>
          <p:nvPr/>
        </p:nvSpPr>
        <p:spPr bwMode="auto">
          <a:xfrm>
            <a:off x="7370171" y="3860799"/>
            <a:ext cx="576262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357" name="Oval 73"/>
          <p:cNvSpPr>
            <a:spLocks noChangeArrowheads="1"/>
          </p:cNvSpPr>
          <p:nvPr/>
        </p:nvSpPr>
        <p:spPr bwMode="auto">
          <a:xfrm>
            <a:off x="6804025" y="5013325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58" name="Rectangle 74"/>
          <p:cNvSpPr>
            <a:spLocks noChangeArrowheads="1"/>
          </p:cNvSpPr>
          <p:nvPr/>
        </p:nvSpPr>
        <p:spPr bwMode="auto">
          <a:xfrm>
            <a:off x="7092950" y="4437063"/>
            <a:ext cx="41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9" name="Rectangle 75"/>
          <p:cNvSpPr>
            <a:spLocks noChangeArrowheads="1"/>
          </p:cNvSpPr>
          <p:nvPr/>
        </p:nvSpPr>
        <p:spPr bwMode="auto">
          <a:xfrm>
            <a:off x="8172450" y="4365625"/>
            <a:ext cx="45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0" name="Oval 76"/>
          <p:cNvSpPr>
            <a:spLocks noChangeArrowheads="1"/>
          </p:cNvSpPr>
          <p:nvPr/>
        </p:nvSpPr>
        <p:spPr bwMode="auto">
          <a:xfrm>
            <a:off x="8172450" y="5013325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61" name="Oval 77"/>
          <p:cNvSpPr>
            <a:spLocks noChangeArrowheads="1"/>
          </p:cNvSpPr>
          <p:nvPr/>
        </p:nvSpPr>
        <p:spPr bwMode="auto">
          <a:xfrm>
            <a:off x="4716463" y="5013325"/>
            <a:ext cx="576262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362" name="Oval 78"/>
          <p:cNvSpPr>
            <a:spLocks noChangeArrowheads="1"/>
          </p:cNvSpPr>
          <p:nvPr/>
        </p:nvSpPr>
        <p:spPr bwMode="auto">
          <a:xfrm>
            <a:off x="4724401" y="5013325"/>
            <a:ext cx="576262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3" name="Oval 79"/>
          <p:cNvSpPr>
            <a:spLocks noChangeArrowheads="1"/>
          </p:cNvSpPr>
          <p:nvPr/>
        </p:nvSpPr>
        <p:spPr bwMode="auto">
          <a:xfrm>
            <a:off x="5715602" y="5007708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64" name="Oval 80"/>
          <p:cNvSpPr>
            <a:spLocks noChangeArrowheads="1"/>
          </p:cNvSpPr>
          <p:nvPr/>
        </p:nvSpPr>
        <p:spPr bwMode="auto">
          <a:xfrm>
            <a:off x="5715996" y="5021476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5" name="Oval 81"/>
          <p:cNvSpPr>
            <a:spLocks noChangeArrowheads="1"/>
          </p:cNvSpPr>
          <p:nvPr/>
        </p:nvSpPr>
        <p:spPr bwMode="auto">
          <a:xfrm>
            <a:off x="6804025" y="5008232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66" name="Oval 82"/>
          <p:cNvSpPr>
            <a:spLocks noChangeArrowheads="1"/>
          </p:cNvSpPr>
          <p:nvPr/>
        </p:nvSpPr>
        <p:spPr bwMode="auto">
          <a:xfrm>
            <a:off x="6796690" y="5013325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7" name="Oval 83"/>
          <p:cNvSpPr>
            <a:spLocks noChangeArrowheads="1"/>
          </p:cNvSpPr>
          <p:nvPr/>
        </p:nvSpPr>
        <p:spPr bwMode="auto">
          <a:xfrm>
            <a:off x="8174966" y="5013325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68" name="Oval 84"/>
          <p:cNvSpPr>
            <a:spLocks noChangeArrowheads="1"/>
          </p:cNvSpPr>
          <p:nvPr/>
        </p:nvSpPr>
        <p:spPr bwMode="auto">
          <a:xfrm>
            <a:off x="8147131" y="5028542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9" name="Oval 85"/>
          <p:cNvSpPr>
            <a:spLocks noChangeArrowheads="1"/>
          </p:cNvSpPr>
          <p:nvPr/>
        </p:nvSpPr>
        <p:spPr bwMode="auto">
          <a:xfrm>
            <a:off x="7350328" y="3875087"/>
            <a:ext cx="576262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" name="Rectangle 86"/>
          <p:cNvSpPr>
            <a:spLocks noChangeArrowheads="1"/>
          </p:cNvSpPr>
          <p:nvPr/>
        </p:nvSpPr>
        <p:spPr bwMode="auto">
          <a:xfrm>
            <a:off x="1763713" y="60928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1" name="Rectangle 87"/>
          <p:cNvSpPr>
            <a:spLocks noChangeArrowheads="1"/>
          </p:cNvSpPr>
          <p:nvPr/>
        </p:nvSpPr>
        <p:spPr bwMode="auto">
          <a:xfrm>
            <a:off x="2260600" y="6092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" name="Rectangle 88"/>
          <p:cNvSpPr>
            <a:spLocks noChangeArrowheads="1"/>
          </p:cNvSpPr>
          <p:nvPr/>
        </p:nvSpPr>
        <p:spPr bwMode="auto">
          <a:xfrm>
            <a:off x="3411538" y="60928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E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" name="Rectangle 89"/>
          <p:cNvSpPr>
            <a:spLocks noChangeArrowheads="1"/>
          </p:cNvSpPr>
          <p:nvPr/>
        </p:nvSpPr>
        <p:spPr bwMode="auto">
          <a:xfrm>
            <a:off x="4059238" y="60928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F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4" name="Rectangle 90"/>
          <p:cNvSpPr>
            <a:spLocks noChangeArrowheads="1"/>
          </p:cNvSpPr>
          <p:nvPr/>
        </p:nvSpPr>
        <p:spPr bwMode="auto">
          <a:xfrm>
            <a:off x="4635500" y="609282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G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6" name="Rectangle 92"/>
          <p:cNvSpPr>
            <a:spLocks noChangeArrowheads="1"/>
          </p:cNvSpPr>
          <p:nvPr/>
        </p:nvSpPr>
        <p:spPr bwMode="auto">
          <a:xfrm>
            <a:off x="1116013" y="6092825"/>
            <a:ext cx="63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BF00FF"/>
                </a:solidFill>
              </a:rPr>
              <a:t>A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" name="Rectangle 95"/>
          <p:cNvSpPr>
            <a:spLocks noChangeArrowheads="1"/>
          </p:cNvSpPr>
          <p:nvPr/>
        </p:nvSpPr>
        <p:spPr bwMode="auto">
          <a:xfrm>
            <a:off x="6113463" y="60928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79" name="Rectangle 96"/>
          <p:cNvSpPr>
            <a:spLocks noChangeArrowheads="1"/>
          </p:cNvSpPr>
          <p:nvPr/>
        </p:nvSpPr>
        <p:spPr bwMode="auto">
          <a:xfrm>
            <a:off x="6684963" y="609282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380" name="Rectangle 97"/>
          <p:cNvSpPr>
            <a:spLocks noChangeArrowheads="1"/>
          </p:cNvSpPr>
          <p:nvPr/>
        </p:nvSpPr>
        <p:spPr bwMode="auto">
          <a:xfrm>
            <a:off x="7200900" y="60928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81" name="Rectangle 98"/>
          <p:cNvSpPr>
            <a:spLocks noChangeArrowheads="1"/>
          </p:cNvSpPr>
          <p:nvPr/>
        </p:nvSpPr>
        <p:spPr bwMode="auto">
          <a:xfrm>
            <a:off x="7693025" y="6092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82" name="Rectangle 99"/>
          <p:cNvSpPr>
            <a:spLocks noChangeArrowheads="1"/>
          </p:cNvSpPr>
          <p:nvPr/>
        </p:nvSpPr>
        <p:spPr bwMode="auto">
          <a:xfrm>
            <a:off x="8164513" y="60928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384" name="Oval 102"/>
          <p:cNvSpPr>
            <a:spLocks noChangeArrowheads="1"/>
          </p:cNvSpPr>
          <p:nvPr/>
        </p:nvSpPr>
        <p:spPr bwMode="auto">
          <a:xfrm>
            <a:off x="3485355" y="5013325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85" name="Oval 103"/>
          <p:cNvSpPr>
            <a:spLocks noChangeArrowheads="1"/>
          </p:cNvSpPr>
          <p:nvPr/>
        </p:nvSpPr>
        <p:spPr bwMode="auto">
          <a:xfrm>
            <a:off x="3480526" y="5015173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6" name="Oval 104"/>
          <p:cNvSpPr>
            <a:spLocks noChangeArrowheads="1"/>
          </p:cNvSpPr>
          <p:nvPr/>
        </p:nvSpPr>
        <p:spPr bwMode="auto">
          <a:xfrm>
            <a:off x="2339975" y="5013325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8" name="Rectangle 107"/>
          <p:cNvSpPr>
            <a:spLocks noChangeArrowheads="1"/>
          </p:cNvSpPr>
          <p:nvPr/>
        </p:nvSpPr>
        <p:spPr bwMode="auto">
          <a:xfrm>
            <a:off x="0" y="594995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队列</a:t>
            </a:r>
            <a:r>
              <a:rPr lang="en-US" altLang="zh-CN" sz="3200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391" name="组合 390"/>
          <p:cNvGrpSpPr/>
          <p:nvPr/>
        </p:nvGrpSpPr>
        <p:grpSpPr>
          <a:xfrm>
            <a:off x="7467600" y="1104182"/>
            <a:ext cx="1591476" cy="1383783"/>
            <a:chOff x="6914072" y="1061486"/>
            <a:chExt cx="2153529" cy="2036762"/>
          </a:xfrm>
        </p:grpSpPr>
        <p:sp>
          <p:nvSpPr>
            <p:cNvPr id="392" name="Oval 100"/>
            <p:cNvSpPr>
              <a:spLocks noChangeArrowheads="1"/>
            </p:cNvSpPr>
            <p:nvPr/>
          </p:nvSpPr>
          <p:spPr bwMode="auto">
            <a:xfrm>
              <a:off x="6914072" y="1082123"/>
              <a:ext cx="503237" cy="504825"/>
            </a:xfrm>
            <a:prstGeom prst="ellipse">
              <a:avLst/>
            </a:prstGeom>
            <a:solidFill>
              <a:srgbClr val="33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3" name="Oval 104"/>
            <p:cNvSpPr>
              <a:spLocks noChangeArrowheads="1"/>
            </p:cNvSpPr>
            <p:nvPr/>
          </p:nvSpPr>
          <p:spPr bwMode="auto">
            <a:xfrm>
              <a:off x="6914072" y="1802848"/>
              <a:ext cx="503237" cy="50323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4" name="Oval 106"/>
            <p:cNvSpPr>
              <a:spLocks noChangeArrowheads="1"/>
            </p:cNvSpPr>
            <p:nvPr/>
          </p:nvSpPr>
          <p:spPr bwMode="auto">
            <a:xfrm>
              <a:off x="6914072" y="2595011"/>
              <a:ext cx="503237" cy="50323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5" name="Rectangle 107"/>
            <p:cNvSpPr>
              <a:spLocks noChangeArrowheads="1"/>
            </p:cNvSpPr>
            <p:nvPr/>
          </p:nvSpPr>
          <p:spPr bwMode="auto">
            <a:xfrm>
              <a:off x="7570417" y="1061486"/>
              <a:ext cx="1497184" cy="53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扩展节点</a:t>
              </a:r>
            </a:p>
          </p:txBody>
        </p:sp>
        <p:sp>
          <p:nvSpPr>
            <p:cNvPr id="396" name="Rectangle 108"/>
            <p:cNvSpPr>
              <a:spLocks noChangeArrowheads="1"/>
            </p:cNvSpPr>
            <p:nvPr/>
          </p:nvSpPr>
          <p:spPr bwMode="auto">
            <a:xfrm>
              <a:off x="7428286" y="1802849"/>
              <a:ext cx="1473200" cy="53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死节点</a:t>
              </a:r>
            </a:p>
          </p:txBody>
        </p:sp>
        <p:sp>
          <p:nvSpPr>
            <p:cNvPr id="397" name="Rectangle 109"/>
            <p:cNvSpPr>
              <a:spLocks noChangeArrowheads="1"/>
            </p:cNvSpPr>
            <p:nvPr/>
          </p:nvSpPr>
          <p:spPr bwMode="auto">
            <a:xfrm>
              <a:off x="7587594" y="2500393"/>
              <a:ext cx="1179984" cy="53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活节点</a:t>
              </a:r>
            </a:p>
          </p:txBody>
        </p:sp>
      </p:grpSp>
      <p:sp>
        <p:nvSpPr>
          <p:cNvPr id="399" name="Rectangle 78"/>
          <p:cNvSpPr>
            <a:spLocks noChangeArrowheads="1"/>
          </p:cNvSpPr>
          <p:nvPr/>
        </p:nvSpPr>
        <p:spPr bwMode="auto">
          <a:xfrm>
            <a:off x="1428147" y="4130483"/>
            <a:ext cx="792163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35/65</a:t>
            </a:r>
          </a:p>
        </p:txBody>
      </p:sp>
      <p:sp>
        <p:nvSpPr>
          <p:cNvPr id="400" name="Rectangle 79"/>
          <p:cNvSpPr>
            <a:spLocks noChangeArrowheads="1"/>
          </p:cNvSpPr>
          <p:nvPr/>
        </p:nvSpPr>
        <p:spPr bwMode="auto">
          <a:xfrm>
            <a:off x="2147285" y="5641783"/>
            <a:ext cx="792162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35/65</a:t>
            </a:r>
          </a:p>
        </p:txBody>
      </p:sp>
      <p:sp>
        <p:nvSpPr>
          <p:cNvPr id="401" name="Rectangle 80"/>
          <p:cNvSpPr>
            <a:spLocks noChangeArrowheads="1"/>
          </p:cNvSpPr>
          <p:nvPr/>
        </p:nvSpPr>
        <p:spPr bwMode="auto">
          <a:xfrm>
            <a:off x="3299810" y="5641783"/>
            <a:ext cx="719137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20/40</a:t>
            </a:r>
          </a:p>
        </p:txBody>
      </p:sp>
      <p:sp>
        <p:nvSpPr>
          <p:cNvPr id="402" name="Rectangle 81"/>
          <p:cNvSpPr>
            <a:spLocks noChangeArrowheads="1"/>
          </p:cNvSpPr>
          <p:nvPr/>
        </p:nvSpPr>
        <p:spPr bwMode="auto">
          <a:xfrm>
            <a:off x="2507647" y="2833496"/>
            <a:ext cx="1008063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20/56.7</a:t>
            </a:r>
          </a:p>
        </p:txBody>
      </p:sp>
      <p:sp>
        <p:nvSpPr>
          <p:cNvPr id="403" name="Rectangle 82"/>
          <p:cNvSpPr>
            <a:spLocks noChangeArrowheads="1"/>
          </p:cNvSpPr>
          <p:nvPr/>
        </p:nvSpPr>
        <p:spPr bwMode="auto">
          <a:xfrm>
            <a:off x="6828822" y="2833496"/>
            <a:ext cx="647700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0/50</a:t>
            </a:r>
          </a:p>
        </p:txBody>
      </p:sp>
      <p:sp>
        <p:nvSpPr>
          <p:cNvPr id="404" name="Rectangle 83"/>
          <p:cNvSpPr>
            <a:spLocks noChangeArrowheads="1"/>
          </p:cNvSpPr>
          <p:nvPr/>
        </p:nvSpPr>
        <p:spPr bwMode="auto">
          <a:xfrm>
            <a:off x="3587147" y="4057458"/>
            <a:ext cx="1008063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20/56.7</a:t>
            </a:r>
          </a:p>
        </p:txBody>
      </p:sp>
      <p:sp>
        <p:nvSpPr>
          <p:cNvPr id="405" name="Rectangle 84"/>
          <p:cNvSpPr>
            <a:spLocks noChangeArrowheads="1"/>
          </p:cNvSpPr>
          <p:nvPr/>
        </p:nvSpPr>
        <p:spPr bwMode="auto">
          <a:xfrm>
            <a:off x="5819172" y="3986021"/>
            <a:ext cx="719138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15/50</a:t>
            </a:r>
          </a:p>
        </p:txBody>
      </p:sp>
      <p:sp>
        <p:nvSpPr>
          <p:cNvPr id="406" name="Rectangle 85"/>
          <p:cNvSpPr>
            <a:spLocks noChangeArrowheads="1"/>
          </p:cNvSpPr>
          <p:nvPr/>
        </p:nvSpPr>
        <p:spPr bwMode="auto">
          <a:xfrm>
            <a:off x="7979760" y="3914583"/>
            <a:ext cx="647700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0/25</a:t>
            </a:r>
          </a:p>
        </p:txBody>
      </p:sp>
      <p:sp>
        <p:nvSpPr>
          <p:cNvPr id="407" name="Rectangle 86"/>
          <p:cNvSpPr>
            <a:spLocks noChangeArrowheads="1"/>
          </p:cNvSpPr>
          <p:nvPr/>
        </p:nvSpPr>
        <p:spPr bwMode="auto">
          <a:xfrm>
            <a:off x="4595209" y="5641783"/>
            <a:ext cx="720725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30/50</a:t>
            </a:r>
          </a:p>
        </p:txBody>
      </p:sp>
      <p:sp>
        <p:nvSpPr>
          <p:cNvPr id="408" name="Rectangle 88"/>
          <p:cNvSpPr>
            <a:spLocks noChangeArrowheads="1"/>
          </p:cNvSpPr>
          <p:nvPr/>
        </p:nvSpPr>
        <p:spPr bwMode="auto">
          <a:xfrm>
            <a:off x="5676297" y="5641783"/>
            <a:ext cx="719138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15/25</a:t>
            </a:r>
          </a:p>
        </p:txBody>
      </p:sp>
      <p:sp>
        <p:nvSpPr>
          <p:cNvPr id="409" name="Rectangle 81"/>
          <p:cNvSpPr>
            <a:spLocks noChangeArrowheads="1"/>
          </p:cNvSpPr>
          <p:nvPr/>
        </p:nvSpPr>
        <p:spPr bwMode="auto">
          <a:xfrm>
            <a:off x="4624382" y="1118203"/>
            <a:ext cx="1008063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0/56.7</a:t>
            </a:r>
          </a:p>
        </p:txBody>
      </p:sp>
      <p:sp>
        <p:nvSpPr>
          <p:cNvPr id="410" name="Rectangle 85"/>
          <p:cNvSpPr>
            <a:spLocks noChangeArrowheads="1"/>
          </p:cNvSpPr>
          <p:nvPr/>
        </p:nvSpPr>
        <p:spPr bwMode="auto">
          <a:xfrm>
            <a:off x="6985000" y="5642729"/>
            <a:ext cx="647700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15/25</a:t>
            </a:r>
          </a:p>
        </p:txBody>
      </p:sp>
      <p:sp>
        <p:nvSpPr>
          <p:cNvPr id="411" name="Rectangle 85"/>
          <p:cNvSpPr>
            <a:spLocks noChangeArrowheads="1"/>
          </p:cNvSpPr>
          <p:nvPr/>
        </p:nvSpPr>
        <p:spPr bwMode="auto">
          <a:xfrm>
            <a:off x="8351838" y="5661025"/>
            <a:ext cx="647700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0000"/>
                </a:solidFill>
              </a:rPr>
              <a:t>0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/0</a:t>
            </a:r>
          </a:p>
        </p:txBody>
      </p:sp>
      <p:sp>
        <p:nvSpPr>
          <p:cNvPr id="412" name="Oval 22"/>
          <p:cNvSpPr>
            <a:spLocks noChangeArrowheads="1"/>
          </p:cNvSpPr>
          <p:nvPr/>
        </p:nvSpPr>
        <p:spPr bwMode="auto">
          <a:xfrm>
            <a:off x="4059238" y="1310645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10" name="Oval 24"/>
          <p:cNvSpPr>
            <a:spLocks noChangeArrowheads="1"/>
          </p:cNvSpPr>
          <p:nvPr/>
        </p:nvSpPr>
        <p:spPr bwMode="auto">
          <a:xfrm>
            <a:off x="4067175" y="1291871"/>
            <a:ext cx="576262" cy="576262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13" name="Oval 27"/>
          <p:cNvSpPr>
            <a:spLocks noChangeArrowheads="1"/>
          </p:cNvSpPr>
          <p:nvPr/>
        </p:nvSpPr>
        <p:spPr bwMode="auto">
          <a:xfrm>
            <a:off x="4047574" y="1284702"/>
            <a:ext cx="576262" cy="57626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6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1"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8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6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7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2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3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/>
      <p:bldP spid="309" grpId="0" animBg="1"/>
      <p:bldP spid="312" grpId="0" animBg="1"/>
      <p:bldP spid="332" grpId="0"/>
      <p:bldP spid="333" grpId="0"/>
      <p:bldP spid="334" grpId="0"/>
      <p:bldP spid="335" grpId="0" animBg="1"/>
      <p:bldP spid="336" grpId="0" animBg="1"/>
      <p:bldP spid="337" grpId="0"/>
      <p:bldP spid="338" grpId="0" animBg="1"/>
      <p:bldP spid="339" grpId="0" animBg="1"/>
      <p:bldP spid="340" grpId="0"/>
      <p:bldP spid="341" grpId="0" animBg="1"/>
      <p:bldP spid="342" grpId="0" animBg="1"/>
      <p:bldP spid="343" grpId="0" animBg="1"/>
      <p:bldP spid="344" grpId="0"/>
      <p:bldP spid="345" grpId="0" animBg="1"/>
      <p:bldP spid="346" grpId="0"/>
      <p:bldP spid="347" grpId="0"/>
      <p:bldP spid="348" grpId="0" animBg="1"/>
      <p:bldP spid="349" grpId="0" animBg="1"/>
      <p:bldP spid="350" grpId="0" animBg="1"/>
      <p:bldP spid="351" grpId="0" animBg="1"/>
      <p:bldP spid="352" grpId="0"/>
      <p:bldP spid="353" grpId="0"/>
      <p:bldP spid="354" grpId="0" animBg="1"/>
      <p:bldP spid="355" grpId="0" animBg="1"/>
      <p:bldP spid="356" grpId="0" animBg="1"/>
      <p:bldP spid="357" grpId="0" animBg="1"/>
      <p:bldP spid="358" grpId="0"/>
      <p:bldP spid="359" grpId="0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/>
      <p:bldP spid="370" grpId="1"/>
      <p:bldP spid="371" grpId="0"/>
      <p:bldP spid="371" grpId="1"/>
      <p:bldP spid="372" grpId="0"/>
      <p:bldP spid="372" grpId="1"/>
      <p:bldP spid="373" grpId="0"/>
      <p:bldP spid="373" grpId="1"/>
      <p:bldP spid="374" grpId="0"/>
      <p:bldP spid="374" grpId="1"/>
      <p:bldP spid="376" grpId="0"/>
      <p:bldP spid="376" grpId="1"/>
      <p:bldP spid="378" grpId="0"/>
      <p:bldP spid="378" grpId="1"/>
      <p:bldP spid="379" grpId="0"/>
      <p:bldP spid="379" grpId="1"/>
      <p:bldP spid="380" grpId="0"/>
      <p:bldP spid="380" grpId="1"/>
      <p:bldP spid="381" grpId="0"/>
      <p:bldP spid="381" grpId="1"/>
      <p:bldP spid="382" grpId="0"/>
      <p:bldP spid="382" grpId="1"/>
      <p:bldP spid="384" grpId="0" animBg="1"/>
      <p:bldP spid="385" grpId="0" animBg="1"/>
      <p:bldP spid="386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310" grpId="0" animBg="1"/>
      <p:bldP spid="3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编号占位符 3">
            <a:extLst>
              <a:ext uri="{FF2B5EF4-FFF2-40B4-BE49-F238E27FC236}">
                <a16:creationId xmlns:a16="http://schemas.microsoft.com/office/drawing/2014/main" id="{8AC34AA9-A97F-454A-991E-4FB87CB1E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262CB-539C-AA4E-ABB6-9119700D3B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9" y="-85184"/>
            <a:ext cx="9091921" cy="2166963"/>
          </a:xfrm>
          <a:prstGeom prst="rect">
            <a:avLst/>
          </a:prstGeom>
        </p:spPr>
      </p:pic>
      <p:sp>
        <p:nvSpPr>
          <p:cNvPr id="184" name="Rectangle 105"/>
          <p:cNvSpPr>
            <a:spLocks noChangeArrowheads="1"/>
          </p:cNvSpPr>
          <p:nvPr/>
        </p:nvSpPr>
        <p:spPr bwMode="auto">
          <a:xfrm>
            <a:off x="217204" y="1013381"/>
            <a:ext cx="1079866" cy="36036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kern="0" dirty="0">
                <a:solidFill>
                  <a:srgbClr val="000000"/>
                </a:solidFill>
              </a:rPr>
              <a:t>c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</a:rPr>
              <a:t>i</a:t>
            </a:r>
            <a:r>
              <a:rPr lang="en-US" altLang="zh-CN" kern="0" dirty="0">
                <a:solidFill>
                  <a:srgbClr val="000000"/>
                </a:solidFill>
              </a:rPr>
              <a:t>)/</a:t>
            </a:r>
            <a:r>
              <a:rPr lang="en-US" altLang="zh-CN" i="1" kern="0" dirty="0">
                <a:solidFill>
                  <a:srgbClr val="000000"/>
                </a:solidFill>
              </a:rPr>
              <a:t>B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</a:rPr>
              <a:t>i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391" name="组合 390"/>
          <p:cNvGrpSpPr/>
          <p:nvPr/>
        </p:nvGrpSpPr>
        <p:grpSpPr>
          <a:xfrm>
            <a:off x="7467600" y="1104182"/>
            <a:ext cx="1591476" cy="1383783"/>
            <a:chOff x="6914072" y="1061486"/>
            <a:chExt cx="2153529" cy="2036762"/>
          </a:xfrm>
        </p:grpSpPr>
        <p:sp>
          <p:nvSpPr>
            <p:cNvPr id="392" name="Oval 100"/>
            <p:cNvSpPr>
              <a:spLocks noChangeArrowheads="1"/>
            </p:cNvSpPr>
            <p:nvPr/>
          </p:nvSpPr>
          <p:spPr bwMode="auto">
            <a:xfrm>
              <a:off x="6914072" y="1082123"/>
              <a:ext cx="503237" cy="504825"/>
            </a:xfrm>
            <a:prstGeom prst="ellipse">
              <a:avLst/>
            </a:prstGeom>
            <a:solidFill>
              <a:srgbClr val="33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3" name="Oval 104"/>
            <p:cNvSpPr>
              <a:spLocks noChangeArrowheads="1"/>
            </p:cNvSpPr>
            <p:nvPr/>
          </p:nvSpPr>
          <p:spPr bwMode="auto">
            <a:xfrm>
              <a:off x="6914072" y="1802848"/>
              <a:ext cx="503237" cy="50323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4" name="Oval 106"/>
            <p:cNvSpPr>
              <a:spLocks noChangeArrowheads="1"/>
            </p:cNvSpPr>
            <p:nvPr/>
          </p:nvSpPr>
          <p:spPr bwMode="auto">
            <a:xfrm>
              <a:off x="6914072" y="2595011"/>
              <a:ext cx="503237" cy="50323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5" name="Rectangle 107"/>
            <p:cNvSpPr>
              <a:spLocks noChangeArrowheads="1"/>
            </p:cNvSpPr>
            <p:nvPr/>
          </p:nvSpPr>
          <p:spPr bwMode="auto">
            <a:xfrm>
              <a:off x="7570417" y="1061486"/>
              <a:ext cx="1497184" cy="53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扩展节点</a:t>
              </a:r>
            </a:p>
          </p:txBody>
        </p:sp>
        <p:sp>
          <p:nvSpPr>
            <p:cNvPr id="396" name="Rectangle 108"/>
            <p:cNvSpPr>
              <a:spLocks noChangeArrowheads="1"/>
            </p:cNvSpPr>
            <p:nvPr/>
          </p:nvSpPr>
          <p:spPr bwMode="auto">
            <a:xfrm>
              <a:off x="7428286" y="1802849"/>
              <a:ext cx="1473200" cy="53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死节点</a:t>
              </a:r>
            </a:p>
          </p:txBody>
        </p:sp>
        <p:sp>
          <p:nvSpPr>
            <p:cNvPr id="397" name="Rectangle 109"/>
            <p:cNvSpPr>
              <a:spLocks noChangeArrowheads="1"/>
            </p:cNvSpPr>
            <p:nvPr/>
          </p:nvSpPr>
          <p:spPr bwMode="auto">
            <a:xfrm>
              <a:off x="7587594" y="2500393"/>
              <a:ext cx="1179984" cy="531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活节点</a:t>
              </a:r>
            </a:p>
          </p:txBody>
        </p:sp>
      </p:grpSp>
      <p:sp>
        <p:nvSpPr>
          <p:cNvPr id="110" name="Rectangle 2"/>
          <p:cNvSpPr txBox="1">
            <a:spLocks noChangeArrowheads="1"/>
          </p:cNvSpPr>
          <p:nvPr/>
        </p:nvSpPr>
        <p:spPr bwMode="auto">
          <a:xfrm>
            <a:off x="403413" y="84138"/>
            <a:ext cx="8655664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=30,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=[40,25,25],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=[20,15,15]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=[2,1.67,1.67].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1" name="Oval 3"/>
          <p:cNvSpPr>
            <a:spLocks noChangeArrowheads="1"/>
          </p:cNvSpPr>
          <p:nvPr/>
        </p:nvSpPr>
        <p:spPr bwMode="auto">
          <a:xfrm>
            <a:off x="4224845" y="1599521"/>
            <a:ext cx="504825" cy="46672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92" name="Line 4"/>
          <p:cNvSpPr>
            <a:spLocks noChangeShapeType="1"/>
          </p:cNvSpPr>
          <p:nvPr/>
        </p:nvSpPr>
        <p:spPr bwMode="auto">
          <a:xfrm flipH="1">
            <a:off x="2443670" y="1921784"/>
            <a:ext cx="1781175" cy="1195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3" name="Oval 5"/>
          <p:cNvSpPr>
            <a:spLocks noChangeArrowheads="1"/>
          </p:cNvSpPr>
          <p:nvPr/>
        </p:nvSpPr>
        <p:spPr bwMode="auto">
          <a:xfrm>
            <a:off x="2137283" y="3074309"/>
            <a:ext cx="431800" cy="360362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94" name="Line 6"/>
          <p:cNvSpPr>
            <a:spLocks noChangeShapeType="1"/>
          </p:cNvSpPr>
          <p:nvPr/>
        </p:nvSpPr>
        <p:spPr bwMode="auto">
          <a:xfrm>
            <a:off x="4729670" y="1921784"/>
            <a:ext cx="1976438" cy="1195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5" name="Line 7"/>
          <p:cNvSpPr>
            <a:spLocks noChangeShapeType="1"/>
          </p:cNvSpPr>
          <p:nvPr/>
        </p:nvSpPr>
        <p:spPr bwMode="auto">
          <a:xfrm flipH="1">
            <a:off x="1224470" y="3363234"/>
            <a:ext cx="984250" cy="1049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" name="Rectangle 8"/>
          <p:cNvSpPr>
            <a:spLocks noChangeArrowheads="1"/>
          </p:cNvSpPr>
          <p:nvPr/>
        </p:nvSpPr>
        <p:spPr bwMode="auto">
          <a:xfrm>
            <a:off x="157670" y="3506109"/>
            <a:ext cx="53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i="1" smtClean="0">
                <a:solidFill>
                  <a:srgbClr val="B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smtClean="0">
                <a:solidFill>
                  <a:srgbClr val="BF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smtClean="0">
              <a:solidFill>
                <a:srgbClr val="B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" name="Line 9"/>
          <p:cNvSpPr>
            <a:spLocks noChangeShapeType="1"/>
          </p:cNvSpPr>
          <p:nvPr/>
        </p:nvSpPr>
        <p:spPr bwMode="auto">
          <a:xfrm>
            <a:off x="2497645" y="3363234"/>
            <a:ext cx="936625" cy="973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8" name="Line 10"/>
          <p:cNvSpPr>
            <a:spLocks noChangeShapeType="1"/>
          </p:cNvSpPr>
          <p:nvPr/>
        </p:nvSpPr>
        <p:spPr bwMode="auto">
          <a:xfrm flipH="1">
            <a:off x="5720270" y="3434671"/>
            <a:ext cx="738188" cy="825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9" name="Line 11"/>
          <p:cNvSpPr>
            <a:spLocks noChangeShapeType="1"/>
          </p:cNvSpPr>
          <p:nvPr/>
        </p:nvSpPr>
        <p:spPr bwMode="auto">
          <a:xfrm>
            <a:off x="6787070" y="3345771"/>
            <a:ext cx="9906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" name="Line 12"/>
          <p:cNvSpPr>
            <a:spLocks noChangeShapeType="1"/>
          </p:cNvSpPr>
          <p:nvPr/>
        </p:nvSpPr>
        <p:spPr bwMode="auto">
          <a:xfrm flipH="1">
            <a:off x="691070" y="4641171"/>
            <a:ext cx="5334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1" name="Line 13"/>
          <p:cNvSpPr>
            <a:spLocks noChangeShapeType="1"/>
          </p:cNvSpPr>
          <p:nvPr/>
        </p:nvSpPr>
        <p:spPr bwMode="auto">
          <a:xfrm>
            <a:off x="1300670" y="4641171"/>
            <a:ext cx="3810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2" name="Line 14"/>
          <p:cNvSpPr>
            <a:spLocks noChangeShapeType="1"/>
          </p:cNvSpPr>
          <p:nvPr/>
        </p:nvSpPr>
        <p:spPr bwMode="auto">
          <a:xfrm flipH="1">
            <a:off x="2824670" y="4564971"/>
            <a:ext cx="6096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3" name="Line 15"/>
          <p:cNvSpPr>
            <a:spLocks noChangeShapeType="1"/>
          </p:cNvSpPr>
          <p:nvPr/>
        </p:nvSpPr>
        <p:spPr bwMode="auto">
          <a:xfrm>
            <a:off x="3510470" y="4564971"/>
            <a:ext cx="4572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" name="Line 16"/>
          <p:cNvSpPr>
            <a:spLocks noChangeShapeType="1"/>
          </p:cNvSpPr>
          <p:nvPr/>
        </p:nvSpPr>
        <p:spPr bwMode="auto">
          <a:xfrm flipH="1">
            <a:off x="5186870" y="4488771"/>
            <a:ext cx="4572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" name="Line 17"/>
          <p:cNvSpPr>
            <a:spLocks noChangeShapeType="1"/>
          </p:cNvSpPr>
          <p:nvPr/>
        </p:nvSpPr>
        <p:spPr bwMode="auto">
          <a:xfrm>
            <a:off x="5720270" y="4488771"/>
            <a:ext cx="533400" cy="838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" name="Line 18"/>
          <p:cNvSpPr>
            <a:spLocks noChangeShapeType="1"/>
          </p:cNvSpPr>
          <p:nvPr/>
        </p:nvSpPr>
        <p:spPr bwMode="auto">
          <a:xfrm flipH="1">
            <a:off x="7396670" y="4412571"/>
            <a:ext cx="4572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7" name="Line 19"/>
          <p:cNvSpPr>
            <a:spLocks noChangeShapeType="1"/>
          </p:cNvSpPr>
          <p:nvPr/>
        </p:nvSpPr>
        <p:spPr bwMode="auto">
          <a:xfrm>
            <a:off x="8006270" y="4412571"/>
            <a:ext cx="6096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8" name="Rectangle 20"/>
          <p:cNvSpPr>
            <a:spLocks noChangeArrowheads="1"/>
          </p:cNvSpPr>
          <p:nvPr/>
        </p:nvSpPr>
        <p:spPr bwMode="auto">
          <a:xfrm>
            <a:off x="157670" y="1994809"/>
            <a:ext cx="106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i="1" smtClean="0">
                <a:solidFill>
                  <a:srgbClr val="B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smtClean="0">
              <a:solidFill>
                <a:srgbClr val="B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9" name="Rectangle 21"/>
          <p:cNvSpPr>
            <a:spLocks noChangeArrowheads="1"/>
          </p:cNvSpPr>
          <p:nvPr/>
        </p:nvSpPr>
        <p:spPr bwMode="auto">
          <a:xfrm>
            <a:off x="157670" y="4587196"/>
            <a:ext cx="53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i="1" smtClean="0">
                <a:solidFill>
                  <a:srgbClr val="BF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smtClean="0">
                <a:solidFill>
                  <a:srgbClr val="BF00FF"/>
                </a:solidFill>
                <a:latin typeface="Times New Roman" panose="02020603050405020304" pitchFamily="18" charset="0"/>
              </a:rPr>
              <a:t>3</a:t>
            </a:r>
            <a:endParaRPr lang="en-US" altLang="zh-CN" sz="3200" smtClean="0">
              <a:solidFill>
                <a:srgbClr val="B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" name="Oval 22"/>
          <p:cNvSpPr>
            <a:spLocks noChangeArrowheads="1"/>
          </p:cNvSpPr>
          <p:nvPr/>
        </p:nvSpPr>
        <p:spPr bwMode="auto">
          <a:xfrm>
            <a:off x="2065845" y="2929846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11" name="Oval 23"/>
          <p:cNvSpPr>
            <a:spLocks noChangeArrowheads="1"/>
          </p:cNvSpPr>
          <p:nvPr/>
        </p:nvSpPr>
        <p:spPr bwMode="auto">
          <a:xfrm>
            <a:off x="2065845" y="2929846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13" name="Oval 26"/>
          <p:cNvSpPr>
            <a:spLocks noChangeArrowheads="1"/>
          </p:cNvSpPr>
          <p:nvPr/>
        </p:nvSpPr>
        <p:spPr bwMode="auto">
          <a:xfrm>
            <a:off x="2065845" y="2929846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" name="Oval 33"/>
          <p:cNvSpPr>
            <a:spLocks noChangeArrowheads="1"/>
          </p:cNvSpPr>
          <p:nvPr/>
        </p:nvSpPr>
        <p:spPr bwMode="auto">
          <a:xfrm>
            <a:off x="6385433" y="3074309"/>
            <a:ext cx="431800" cy="360362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16" name="Oval 34"/>
          <p:cNvSpPr>
            <a:spLocks noChangeArrowheads="1"/>
          </p:cNvSpPr>
          <p:nvPr/>
        </p:nvSpPr>
        <p:spPr bwMode="auto">
          <a:xfrm>
            <a:off x="1057783" y="4371296"/>
            <a:ext cx="431800" cy="360363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17" name="Oval 35"/>
          <p:cNvSpPr>
            <a:spLocks noChangeArrowheads="1"/>
          </p:cNvSpPr>
          <p:nvPr/>
        </p:nvSpPr>
        <p:spPr bwMode="auto">
          <a:xfrm>
            <a:off x="3216783" y="4298271"/>
            <a:ext cx="431800" cy="360363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18" name="Oval 36"/>
          <p:cNvSpPr>
            <a:spLocks noChangeArrowheads="1"/>
          </p:cNvSpPr>
          <p:nvPr/>
        </p:nvSpPr>
        <p:spPr bwMode="auto">
          <a:xfrm>
            <a:off x="5450395" y="4226834"/>
            <a:ext cx="431800" cy="360362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19" name="Oval 37"/>
          <p:cNvSpPr>
            <a:spLocks noChangeArrowheads="1"/>
          </p:cNvSpPr>
          <p:nvPr/>
        </p:nvSpPr>
        <p:spPr bwMode="auto">
          <a:xfrm>
            <a:off x="7609395" y="4155396"/>
            <a:ext cx="431800" cy="360363"/>
          </a:xfrm>
          <a:prstGeom prst="ellipse">
            <a:avLst/>
          </a:prstGeom>
          <a:solidFill>
            <a:srgbClr val="007F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220" name="Oval 38"/>
          <p:cNvSpPr>
            <a:spLocks noChangeArrowheads="1"/>
          </p:cNvSpPr>
          <p:nvPr/>
        </p:nvSpPr>
        <p:spPr bwMode="auto">
          <a:xfrm>
            <a:off x="481520" y="5306334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21" name="Oval 39"/>
          <p:cNvSpPr>
            <a:spLocks noChangeArrowheads="1"/>
          </p:cNvSpPr>
          <p:nvPr/>
        </p:nvSpPr>
        <p:spPr bwMode="auto">
          <a:xfrm>
            <a:off x="1416558" y="5306334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222" name="Oval 40"/>
          <p:cNvSpPr>
            <a:spLocks noChangeArrowheads="1"/>
          </p:cNvSpPr>
          <p:nvPr/>
        </p:nvSpPr>
        <p:spPr bwMode="auto">
          <a:xfrm>
            <a:off x="2569083" y="5306334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223" name="Oval 41"/>
          <p:cNvSpPr>
            <a:spLocks noChangeArrowheads="1"/>
          </p:cNvSpPr>
          <p:nvPr/>
        </p:nvSpPr>
        <p:spPr bwMode="auto">
          <a:xfrm>
            <a:off x="3721608" y="5306334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24" name="Oval 42"/>
          <p:cNvSpPr>
            <a:spLocks noChangeArrowheads="1"/>
          </p:cNvSpPr>
          <p:nvPr/>
        </p:nvSpPr>
        <p:spPr bwMode="auto">
          <a:xfrm>
            <a:off x="4945570" y="5306334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25" name="Oval 43"/>
          <p:cNvSpPr>
            <a:spLocks noChangeArrowheads="1"/>
          </p:cNvSpPr>
          <p:nvPr/>
        </p:nvSpPr>
        <p:spPr bwMode="auto">
          <a:xfrm>
            <a:off x="5953633" y="5306334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26" name="Oval 44"/>
          <p:cNvSpPr>
            <a:spLocks noChangeArrowheads="1"/>
          </p:cNvSpPr>
          <p:nvPr/>
        </p:nvSpPr>
        <p:spPr bwMode="auto">
          <a:xfrm>
            <a:off x="7034720" y="5306334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27" name="Oval 45"/>
          <p:cNvSpPr>
            <a:spLocks noChangeArrowheads="1"/>
          </p:cNvSpPr>
          <p:nvPr/>
        </p:nvSpPr>
        <p:spPr bwMode="auto">
          <a:xfrm>
            <a:off x="8401558" y="5306334"/>
            <a:ext cx="431800" cy="360362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228" name="Rectangle 46"/>
          <p:cNvSpPr>
            <a:spLocks noChangeArrowheads="1"/>
          </p:cNvSpPr>
          <p:nvPr/>
        </p:nvSpPr>
        <p:spPr bwMode="auto">
          <a:xfrm>
            <a:off x="2929445" y="2137684"/>
            <a:ext cx="41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9" name="Rectangle 47"/>
          <p:cNvSpPr>
            <a:spLocks noChangeArrowheads="1"/>
          </p:cNvSpPr>
          <p:nvPr/>
        </p:nvSpPr>
        <p:spPr bwMode="auto">
          <a:xfrm>
            <a:off x="3000883" y="3506109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0" name="Rectangle 48"/>
          <p:cNvSpPr>
            <a:spLocks noChangeArrowheads="1"/>
          </p:cNvSpPr>
          <p:nvPr/>
        </p:nvSpPr>
        <p:spPr bwMode="auto">
          <a:xfrm>
            <a:off x="5521833" y="2066246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1" name="Oval 49"/>
          <p:cNvSpPr>
            <a:spLocks noChangeArrowheads="1"/>
          </p:cNvSpPr>
          <p:nvPr/>
        </p:nvSpPr>
        <p:spPr bwMode="auto">
          <a:xfrm>
            <a:off x="6313995" y="3002871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32" name="Oval 50"/>
          <p:cNvSpPr>
            <a:spLocks noChangeArrowheads="1"/>
          </p:cNvSpPr>
          <p:nvPr/>
        </p:nvSpPr>
        <p:spPr bwMode="auto">
          <a:xfrm>
            <a:off x="3145345" y="4226834"/>
            <a:ext cx="576263" cy="5762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33" name="Rectangle 51"/>
          <p:cNvSpPr>
            <a:spLocks noChangeArrowheads="1"/>
          </p:cNvSpPr>
          <p:nvPr/>
        </p:nvSpPr>
        <p:spPr bwMode="auto">
          <a:xfrm>
            <a:off x="1489583" y="3506109"/>
            <a:ext cx="41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4" name="Oval 52"/>
          <p:cNvSpPr>
            <a:spLocks noChangeArrowheads="1"/>
          </p:cNvSpPr>
          <p:nvPr/>
        </p:nvSpPr>
        <p:spPr bwMode="auto">
          <a:xfrm>
            <a:off x="982898" y="4226834"/>
            <a:ext cx="576262" cy="57626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" name="Oval 53"/>
          <p:cNvSpPr>
            <a:spLocks noChangeArrowheads="1"/>
          </p:cNvSpPr>
          <p:nvPr/>
        </p:nvSpPr>
        <p:spPr bwMode="auto">
          <a:xfrm>
            <a:off x="6313995" y="3002871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36" name="Rectangle 54"/>
          <p:cNvSpPr>
            <a:spLocks noChangeArrowheads="1"/>
          </p:cNvSpPr>
          <p:nvPr/>
        </p:nvSpPr>
        <p:spPr bwMode="auto">
          <a:xfrm>
            <a:off x="5737733" y="3506109"/>
            <a:ext cx="41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7" name="Oval 55"/>
          <p:cNvSpPr>
            <a:spLocks noChangeArrowheads="1"/>
          </p:cNvSpPr>
          <p:nvPr/>
        </p:nvSpPr>
        <p:spPr bwMode="auto">
          <a:xfrm>
            <a:off x="5355938" y="4155396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38" name="Oval 56"/>
          <p:cNvSpPr>
            <a:spLocks noChangeArrowheads="1"/>
          </p:cNvSpPr>
          <p:nvPr/>
        </p:nvSpPr>
        <p:spPr bwMode="auto">
          <a:xfrm>
            <a:off x="6313995" y="3002871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" name="Rectangle 57"/>
          <p:cNvSpPr>
            <a:spLocks noChangeArrowheads="1"/>
          </p:cNvSpPr>
          <p:nvPr/>
        </p:nvSpPr>
        <p:spPr bwMode="auto">
          <a:xfrm>
            <a:off x="7177595" y="3434671"/>
            <a:ext cx="45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0" name="Oval 58"/>
          <p:cNvSpPr>
            <a:spLocks noChangeArrowheads="1"/>
          </p:cNvSpPr>
          <p:nvPr/>
        </p:nvSpPr>
        <p:spPr bwMode="auto">
          <a:xfrm>
            <a:off x="3145345" y="4226834"/>
            <a:ext cx="576263" cy="576262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41" name="Rectangle 59"/>
          <p:cNvSpPr>
            <a:spLocks noChangeArrowheads="1"/>
          </p:cNvSpPr>
          <p:nvPr/>
        </p:nvSpPr>
        <p:spPr bwMode="auto">
          <a:xfrm>
            <a:off x="2784983" y="4658634"/>
            <a:ext cx="41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2" name="Rectangle 60"/>
          <p:cNvSpPr>
            <a:spLocks noChangeArrowheads="1"/>
          </p:cNvSpPr>
          <p:nvPr/>
        </p:nvSpPr>
        <p:spPr bwMode="auto">
          <a:xfrm>
            <a:off x="3721608" y="4658634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3" name="Oval 61"/>
          <p:cNvSpPr>
            <a:spLocks noChangeArrowheads="1"/>
          </p:cNvSpPr>
          <p:nvPr/>
        </p:nvSpPr>
        <p:spPr bwMode="auto">
          <a:xfrm>
            <a:off x="3650170" y="5234896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44" name="Oval 62"/>
          <p:cNvSpPr>
            <a:spLocks noChangeArrowheads="1"/>
          </p:cNvSpPr>
          <p:nvPr/>
        </p:nvSpPr>
        <p:spPr bwMode="auto">
          <a:xfrm>
            <a:off x="3145345" y="4226834"/>
            <a:ext cx="576263" cy="57626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" name="Oval 63"/>
          <p:cNvSpPr>
            <a:spLocks noChangeArrowheads="1"/>
          </p:cNvSpPr>
          <p:nvPr/>
        </p:nvSpPr>
        <p:spPr bwMode="auto">
          <a:xfrm>
            <a:off x="5351175" y="4150402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46" name="Oval 64"/>
          <p:cNvSpPr>
            <a:spLocks noChangeArrowheads="1"/>
          </p:cNvSpPr>
          <p:nvPr/>
        </p:nvSpPr>
        <p:spPr bwMode="auto">
          <a:xfrm>
            <a:off x="4874133" y="5234896"/>
            <a:ext cx="576262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47" name="Rectangle 65"/>
          <p:cNvSpPr>
            <a:spLocks noChangeArrowheads="1"/>
          </p:cNvSpPr>
          <p:nvPr/>
        </p:nvSpPr>
        <p:spPr bwMode="auto">
          <a:xfrm>
            <a:off x="5090033" y="4658634"/>
            <a:ext cx="41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8" name="Rectangle 66"/>
          <p:cNvSpPr>
            <a:spLocks noChangeArrowheads="1"/>
          </p:cNvSpPr>
          <p:nvPr/>
        </p:nvSpPr>
        <p:spPr bwMode="auto">
          <a:xfrm>
            <a:off x="5953633" y="4658634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9" name="Oval 67"/>
          <p:cNvSpPr>
            <a:spLocks noChangeArrowheads="1"/>
          </p:cNvSpPr>
          <p:nvPr/>
        </p:nvSpPr>
        <p:spPr bwMode="auto">
          <a:xfrm>
            <a:off x="5358320" y="4169946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0" name="Rectangle 68"/>
          <p:cNvSpPr>
            <a:spLocks noChangeArrowheads="1"/>
          </p:cNvSpPr>
          <p:nvPr/>
        </p:nvSpPr>
        <p:spPr bwMode="auto">
          <a:xfrm>
            <a:off x="7250620" y="4658634"/>
            <a:ext cx="41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1" name="Rectangle 69"/>
          <p:cNvSpPr>
            <a:spLocks noChangeArrowheads="1"/>
          </p:cNvSpPr>
          <p:nvPr/>
        </p:nvSpPr>
        <p:spPr bwMode="auto">
          <a:xfrm>
            <a:off x="8330120" y="4587196"/>
            <a:ext cx="45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52" name="Oval 70"/>
          <p:cNvSpPr>
            <a:spLocks noChangeArrowheads="1"/>
          </p:cNvSpPr>
          <p:nvPr/>
        </p:nvSpPr>
        <p:spPr bwMode="auto">
          <a:xfrm>
            <a:off x="4883796" y="5234895"/>
            <a:ext cx="576262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53" name="Oval 71"/>
          <p:cNvSpPr>
            <a:spLocks noChangeArrowheads="1"/>
          </p:cNvSpPr>
          <p:nvPr/>
        </p:nvSpPr>
        <p:spPr bwMode="auto">
          <a:xfrm>
            <a:off x="4881069" y="5226024"/>
            <a:ext cx="576262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5" name="Oval 74"/>
          <p:cNvSpPr>
            <a:spLocks noChangeArrowheads="1"/>
          </p:cNvSpPr>
          <p:nvPr/>
        </p:nvSpPr>
        <p:spPr bwMode="auto">
          <a:xfrm>
            <a:off x="3655071" y="5234979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56" name="Oval 75"/>
          <p:cNvSpPr>
            <a:spLocks noChangeArrowheads="1"/>
          </p:cNvSpPr>
          <p:nvPr/>
        </p:nvSpPr>
        <p:spPr bwMode="auto">
          <a:xfrm>
            <a:off x="3642821" y="5232486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7" name="Oval 76"/>
          <p:cNvSpPr>
            <a:spLocks noChangeArrowheads="1"/>
          </p:cNvSpPr>
          <p:nvPr/>
        </p:nvSpPr>
        <p:spPr bwMode="auto">
          <a:xfrm>
            <a:off x="2497645" y="5234896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" name="Rectangle 78"/>
          <p:cNvSpPr>
            <a:spLocks noChangeArrowheads="1"/>
          </p:cNvSpPr>
          <p:nvPr/>
        </p:nvSpPr>
        <p:spPr bwMode="auto">
          <a:xfrm>
            <a:off x="1634045" y="4371296"/>
            <a:ext cx="792163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35/65</a:t>
            </a:r>
          </a:p>
        </p:txBody>
      </p:sp>
      <p:sp>
        <p:nvSpPr>
          <p:cNvPr id="259" name="Rectangle 79"/>
          <p:cNvSpPr>
            <a:spLocks noChangeArrowheads="1"/>
          </p:cNvSpPr>
          <p:nvPr/>
        </p:nvSpPr>
        <p:spPr bwMode="auto">
          <a:xfrm>
            <a:off x="2353183" y="5882596"/>
            <a:ext cx="792162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35/65</a:t>
            </a:r>
          </a:p>
        </p:txBody>
      </p:sp>
      <p:sp>
        <p:nvSpPr>
          <p:cNvPr id="260" name="Rectangle 80"/>
          <p:cNvSpPr>
            <a:spLocks noChangeArrowheads="1"/>
          </p:cNvSpPr>
          <p:nvPr/>
        </p:nvSpPr>
        <p:spPr bwMode="auto">
          <a:xfrm>
            <a:off x="3505708" y="5882596"/>
            <a:ext cx="719137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20/40</a:t>
            </a:r>
          </a:p>
        </p:txBody>
      </p:sp>
      <p:sp>
        <p:nvSpPr>
          <p:cNvPr id="261" name="Rectangle 81"/>
          <p:cNvSpPr>
            <a:spLocks noChangeArrowheads="1"/>
          </p:cNvSpPr>
          <p:nvPr/>
        </p:nvSpPr>
        <p:spPr bwMode="auto">
          <a:xfrm>
            <a:off x="2713545" y="3074309"/>
            <a:ext cx="1008063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20/56.7</a:t>
            </a:r>
          </a:p>
        </p:txBody>
      </p:sp>
      <p:sp>
        <p:nvSpPr>
          <p:cNvPr id="262" name="Rectangle 82"/>
          <p:cNvSpPr>
            <a:spLocks noChangeArrowheads="1"/>
          </p:cNvSpPr>
          <p:nvPr/>
        </p:nvSpPr>
        <p:spPr bwMode="auto">
          <a:xfrm>
            <a:off x="7034720" y="3074309"/>
            <a:ext cx="647700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0/50</a:t>
            </a:r>
          </a:p>
        </p:txBody>
      </p:sp>
      <p:sp>
        <p:nvSpPr>
          <p:cNvPr id="263" name="Rectangle 83"/>
          <p:cNvSpPr>
            <a:spLocks noChangeArrowheads="1"/>
          </p:cNvSpPr>
          <p:nvPr/>
        </p:nvSpPr>
        <p:spPr bwMode="auto">
          <a:xfrm>
            <a:off x="3793045" y="4298271"/>
            <a:ext cx="1008063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20/56.7</a:t>
            </a:r>
          </a:p>
        </p:txBody>
      </p:sp>
      <p:sp>
        <p:nvSpPr>
          <p:cNvPr id="264" name="Rectangle 84"/>
          <p:cNvSpPr>
            <a:spLocks noChangeArrowheads="1"/>
          </p:cNvSpPr>
          <p:nvPr/>
        </p:nvSpPr>
        <p:spPr bwMode="auto">
          <a:xfrm>
            <a:off x="6025070" y="4226834"/>
            <a:ext cx="719138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15/50</a:t>
            </a:r>
          </a:p>
        </p:txBody>
      </p:sp>
      <p:sp>
        <p:nvSpPr>
          <p:cNvPr id="265" name="Rectangle 85"/>
          <p:cNvSpPr>
            <a:spLocks noChangeArrowheads="1"/>
          </p:cNvSpPr>
          <p:nvPr/>
        </p:nvSpPr>
        <p:spPr bwMode="auto">
          <a:xfrm>
            <a:off x="8185658" y="4155396"/>
            <a:ext cx="647700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0/25</a:t>
            </a:r>
          </a:p>
        </p:txBody>
      </p:sp>
      <p:sp>
        <p:nvSpPr>
          <p:cNvPr id="266" name="Rectangle 86"/>
          <p:cNvSpPr>
            <a:spLocks noChangeArrowheads="1"/>
          </p:cNvSpPr>
          <p:nvPr/>
        </p:nvSpPr>
        <p:spPr bwMode="auto">
          <a:xfrm>
            <a:off x="4801107" y="5882596"/>
            <a:ext cx="720725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30/50</a:t>
            </a:r>
          </a:p>
        </p:txBody>
      </p:sp>
      <p:sp>
        <p:nvSpPr>
          <p:cNvPr id="268" name="Rectangle 88"/>
          <p:cNvSpPr>
            <a:spLocks noChangeArrowheads="1"/>
          </p:cNvSpPr>
          <p:nvPr/>
        </p:nvSpPr>
        <p:spPr bwMode="auto">
          <a:xfrm>
            <a:off x="5882195" y="5882596"/>
            <a:ext cx="719138" cy="360363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15/25</a:t>
            </a:r>
          </a:p>
        </p:txBody>
      </p:sp>
      <p:sp>
        <p:nvSpPr>
          <p:cNvPr id="270" name="Rectangle 81"/>
          <p:cNvSpPr>
            <a:spLocks noChangeArrowheads="1"/>
          </p:cNvSpPr>
          <p:nvPr/>
        </p:nvSpPr>
        <p:spPr bwMode="auto">
          <a:xfrm>
            <a:off x="4830280" y="1359016"/>
            <a:ext cx="1008063" cy="36036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0/56.7</a:t>
            </a:r>
          </a:p>
        </p:txBody>
      </p:sp>
      <p:sp>
        <p:nvSpPr>
          <p:cNvPr id="272" name="Rectangle 86"/>
          <p:cNvSpPr>
            <a:spLocks noChangeArrowheads="1"/>
          </p:cNvSpPr>
          <p:nvPr/>
        </p:nvSpPr>
        <p:spPr bwMode="auto">
          <a:xfrm>
            <a:off x="2359108" y="6191821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B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3" name="Rectangle 87"/>
          <p:cNvSpPr>
            <a:spLocks noChangeArrowheads="1"/>
          </p:cNvSpPr>
          <p:nvPr/>
        </p:nvSpPr>
        <p:spPr bwMode="auto">
          <a:xfrm>
            <a:off x="2855995" y="6191821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C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4" name="Rectangle 88"/>
          <p:cNvSpPr>
            <a:spLocks noChangeArrowheads="1"/>
          </p:cNvSpPr>
          <p:nvPr/>
        </p:nvSpPr>
        <p:spPr bwMode="auto">
          <a:xfrm>
            <a:off x="3423905" y="6191821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E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5" name="Rectangle 89"/>
          <p:cNvSpPr>
            <a:spLocks noChangeArrowheads="1"/>
          </p:cNvSpPr>
          <p:nvPr/>
        </p:nvSpPr>
        <p:spPr bwMode="auto">
          <a:xfrm>
            <a:off x="4654633" y="6191821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F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" name="Rectangle 92"/>
          <p:cNvSpPr>
            <a:spLocks noChangeArrowheads="1"/>
          </p:cNvSpPr>
          <p:nvPr/>
        </p:nvSpPr>
        <p:spPr bwMode="auto">
          <a:xfrm>
            <a:off x="1772531" y="6186792"/>
            <a:ext cx="63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BF00FF"/>
                </a:solidFill>
              </a:rPr>
              <a:t>A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8" name="Rectangle 95"/>
          <p:cNvSpPr>
            <a:spLocks noChangeArrowheads="1"/>
          </p:cNvSpPr>
          <p:nvPr/>
        </p:nvSpPr>
        <p:spPr bwMode="auto">
          <a:xfrm>
            <a:off x="3983332" y="619853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279" name="Rectangle 96"/>
          <p:cNvSpPr>
            <a:spLocks noChangeArrowheads="1"/>
          </p:cNvSpPr>
          <p:nvPr/>
        </p:nvSpPr>
        <p:spPr bwMode="auto">
          <a:xfrm>
            <a:off x="5578696" y="6208371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283" name="Rectangle 107"/>
          <p:cNvSpPr>
            <a:spLocks noChangeArrowheads="1"/>
          </p:cNvSpPr>
          <p:nvPr/>
        </p:nvSpPr>
        <p:spPr bwMode="auto">
          <a:xfrm>
            <a:off x="0" y="6048946"/>
            <a:ext cx="199874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优先队列</a:t>
            </a:r>
            <a:r>
              <a:rPr lang="en-US" altLang="zh-CN" sz="3200" dirty="0" smtClean="0">
                <a:solidFill>
                  <a:srgbClr val="BF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85" name="Oval 56"/>
          <p:cNvSpPr>
            <a:spLocks noChangeArrowheads="1"/>
          </p:cNvSpPr>
          <p:nvPr/>
        </p:nvSpPr>
        <p:spPr bwMode="auto">
          <a:xfrm>
            <a:off x="7572883" y="4016685"/>
            <a:ext cx="576262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286" name="Oval 72"/>
          <p:cNvSpPr>
            <a:spLocks noChangeArrowheads="1"/>
          </p:cNvSpPr>
          <p:nvPr/>
        </p:nvSpPr>
        <p:spPr bwMode="auto">
          <a:xfrm>
            <a:off x="7573200" y="4016684"/>
            <a:ext cx="576262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315" name="Rectangle 90"/>
          <p:cNvSpPr>
            <a:spLocks noChangeArrowheads="1"/>
          </p:cNvSpPr>
          <p:nvPr/>
        </p:nvSpPr>
        <p:spPr bwMode="auto">
          <a:xfrm>
            <a:off x="5061319" y="619853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G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BF00FF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7" name="Oval 70"/>
          <p:cNvSpPr>
            <a:spLocks noChangeArrowheads="1"/>
          </p:cNvSpPr>
          <p:nvPr/>
        </p:nvSpPr>
        <p:spPr bwMode="auto">
          <a:xfrm>
            <a:off x="5927216" y="5226449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08" name="Oval 79"/>
          <p:cNvSpPr>
            <a:spLocks noChangeArrowheads="1"/>
          </p:cNvSpPr>
          <p:nvPr/>
        </p:nvSpPr>
        <p:spPr bwMode="auto">
          <a:xfrm>
            <a:off x="5927216" y="5228978"/>
            <a:ext cx="576263" cy="576263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09" name="Rectangle 97"/>
          <p:cNvSpPr>
            <a:spLocks noChangeArrowheads="1"/>
          </p:cNvSpPr>
          <p:nvPr/>
        </p:nvSpPr>
        <p:spPr bwMode="auto">
          <a:xfrm>
            <a:off x="6047945" y="62424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BF00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54" name="Oval 73"/>
          <p:cNvSpPr>
            <a:spLocks noChangeArrowheads="1"/>
          </p:cNvSpPr>
          <p:nvPr/>
        </p:nvSpPr>
        <p:spPr bwMode="auto">
          <a:xfrm>
            <a:off x="7581022" y="3999626"/>
            <a:ext cx="576262" cy="57626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9" name="Oval 89"/>
          <p:cNvSpPr>
            <a:spLocks noChangeArrowheads="1"/>
          </p:cNvSpPr>
          <p:nvPr/>
        </p:nvSpPr>
        <p:spPr bwMode="auto">
          <a:xfrm>
            <a:off x="5917553" y="5221455"/>
            <a:ext cx="576263" cy="57626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" name="Oval 22"/>
          <p:cNvSpPr>
            <a:spLocks noChangeArrowheads="1"/>
          </p:cNvSpPr>
          <p:nvPr/>
        </p:nvSpPr>
        <p:spPr bwMode="auto">
          <a:xfrm>
            <a:off x="4197710" y="1567245"/>
            <a:ext cx="576263" cy="576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12" name="Oval 24"/>
          <p:cNvSpPr>
            <a:spLocks noChangeArrowheads="1"/>
          </p:cNvSpPr>
          <p:nvPr/>
        </p:nvSpPr>
        <p:spPr bwMode="auto">
          <a:xfrm>
            <a:off x="4198713" y="1564752"/>
            <a:ext cx="576262" cy="576262"/>
          </a:xfrm>
          <a:prstGeom prst="ellipse">
            <a:avLst/>
          </a:prstGeom>
          <a:solidFill>
            <a:srgbClr val="330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14" name="Oval 27"/>
          <p:cNvSpPr>
            <a:spLocks noChangeArrowheads="1"/>
          </p:cNvSpPr>
          <p:nvPr/>
        </p:nvSpPr>
        <p:spPr bwMode="auto">
          <a:xfrm>
            <a:off x="4184079" y="1570296"/>
            <a:ext cx="576262" cy="576262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22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9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3" grpId="0" animBg="1"/>
      <p:bldP spid="228" grpId="0"/>
      <p:bldP spid="229" grpId="0"/>
      <p:bldP spid="230" grpId="0"/>
      <p:bldP spid="231" grpId="0" animBg="1"/>
      <p:bldP spid="232" grpId="0" animBg="1"/>
      <p:bldP spid="233" grpId="0"/>
      <p:bldP spid="234" grpId="0" animBg="1"/>
      <p:bldP spid="235" grpId="0" animBg="1"/>
      <p:bldP spid="236" grpId="0"/>
      <p:bldP spid="237" grpId="0" animBg="1"/>
      <p:bldP spid="238" grpId="0" animBg="1"/>
      <p:bldP spid="239" grpId="0"/>
      <p:bldP spid="240" grpId="0" animBg="1"/>
      <p:bldP spid="241" grpId="0"/>
      <p:bldP spid="242" grpId="0"/>
      <p:bldP spid="243" grpId="0" animBg="1"/>
      <p:bldP spid="244" grpId="0" animBg="1"/>
      <p:bldP spid="245" grpId="0" animBg="1"/>
      <p:bldP spid="246" grpId="0" animBg="1"/>
      <p:bldP spid="247" grpId="0"/>
      <p:bldP spid="248" grpId="0"/>
      <p:bldP spid="249" grpId="0" animBg="1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8" grpId="0" animBg="1"/>
      <p:bldP spid="270" grpId="0" animBg="1"/>
      <p:bldP spid="272" grpId="0"/>
      <p:bldP spid="272" grpId="1"/>
      <p:bldP spid="273" grpId="0"/>
      <p:bldP spid="273" grpId="1"/>
      <p:bldP spid="274" grpId="0"/>
      <p:bldP spid="274" grpId="1"/>
      <p:bldP spid="275" grpId="0"/>
      <p:bldP spid="275" grpId="1"/>
      <p:bldP spid="277" grpId="0"/>
      <p:bldP spid="277" grpId="1"/>
      <p:bldP spid="278" grpId="0"/>
      <p:bldP spid="278" grpId="1"/>
      <p:bldP spid="279" grpId="0"/>
      <p:bldP spid="279" grpId="1"/>
      <p:bldP spid="285" grpId="0" animBg="1"/>
      <p:bldP spid="286" grpId="0" animBg="1"/>
      <p:bldP spid="315" grpId="0"/>
      <p:bldP spid="315" grpId="1"/>
      <p:bldP spid="407" grpId="0" animBg="1"/>
      <p:bldP spid="408" grpId="0" animBg="1"/>
      <p:bldP spid="409" grpId="0"/>
      <p:bldP spid="409" grpId="1"/>
      <p:bldP spid="254" grpId="0" animBg="1"/>
      <p:bldP spid="269" grpId="0" animBg="1"/>
      <p:bldP spid="410" grpId="0" animBg="1"/>
      <p:bldP spid="212" grpId="0" animBg="1"/>
      <p:bldP spid="2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Slide Number Placeholder 1">
            <a:extLst>
              <a:ext uri="{FF2B5EF4-FFF2-40B4-BE49-F238E27FC236}">
                <a16:creationId xmlns:a16="http://schemas.microsoft.com/office/drawing/2014/main" id="{1C46722C-AB91-0449-A1CC-8DD2ABD23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12CC69-571D-C742-9E36-D907555F164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8F7FFDAA-1F1F-C74B-8FE5-FB652F89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209550"/>
            <a:ext cx="7793037" cy="1462088"/>
          </a:xfrm>
        </p:spPr>
        <p:txBody>
          <a:bodyPr/>
          <a:lstStyle/>
          <a:p>
            <a:r>
              <a:rPr lang="zh-CN" altLang="en-GB" dirty="0">
                <a:latin typeface="Times New Roman" panose="02020603050405020304" pitchFamily="18" charset="0"/>
              </a:rPr>
              <a:t>0-1背包问题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0" y="1785831"/>
            <a:ext cx="8388909" cy="51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31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053" name="Group 85">
            <a:extLst>
              <a:ext uri="{FF2B5EF4-FFF2-40B4-BE49-F238E27FC236}">
                <a16:creationId xmlns:a16="http://schemas.microsoft.com/office/drawing/2014/main" id="{D893FEFD-B2AA-4C4D-97A3-BB0BB0749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52271"/>
              </p:ext>
            </p:extLst>
          </p:nvPr>
        </p:nvGraphicFramePr>
        <p:xfrm>
          <a:off x="601360" y="2146676"/>
          <a:ext cx="8054032" cy="4389048"/>
        </p:xfrm>
        <a:graphic>
          <a:graphicData uri="http://schemas.openxmlformats.org/drawingml/2006/table">
            <a:tbl>
              <a:tblPr/>
              <a:tblGrid>
                <a:gridCol w="1611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9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16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对解空间树的搜索方式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存储节点的常用数据结构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节点存储特性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常用应用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2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回溯法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深度优先搜索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堆栈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活节点的所有可行子节点被遍历后才被从栈中弹出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找出满足约束条件的所有解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22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分支限界法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广度优先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最小消耗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最大效益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优先搜索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队列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优先队列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每个节点只有一次成为活节点的机会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找出满足约束条件的一个解或特定意义下的最优解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07" name="Rectangle 86">
            <a:extLst>
              <a:ext uri="{FF2B5EF4-FFF2-40B4-BE49-F238E27FC236}">
                <a16:creationId xmlns:a16="http://schemas.microsoft.com/office/drawing/2014/main" id="{FD8A94C5-5499-1341-827E-B3071BA0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32" y="70886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dirty="0">
                <a:solidFill>
                  <a:srgbClr val="333399"/>
                </a:solidFill>
                <a:latin typeface="Times New Roman" panose="02020603050405020304" pitchFamily="18" charset="0"/>
              </a:rPr>
              <a:t>回溯法与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分支限界法的对比</a:t>
            </a:r>
          </a:p>
        </p:txBody>
      </p:sp>
      <p:sp>
        <p:nvSpPr>
          <p:cNvPr id="71708" name="Slide Number Placeholder 1">
            <a:extLst>
              <a:ext uri="{FF2B5EF4-FFF2-40B4-BE49-F238E27FC236}">
                <a16:creationId xmlns:a16="http://schemas.microsoft.com/office/drawing/2014/main" id="{DBF99AAA-3C25-1843-9CE7-8101523C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53610C-3B3A-C242-BC98-C4D1F7BFE193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296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80C0-CCB3-5B45-9D0D-10C0A5F3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分支限界法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703F-5F36-4C4A-8653-F9AED758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19" y="2038653"/>
            <a:ext cx="7772400" cy="4114800"/>
          </a:xfrm>
        </p:spPr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旅行商问题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(TSP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zh-CN" altLang="zh-CN" dirty="0" smtClean="0"/>
              <a:t>任务分配</a:t>
            </a:r>
            <a:r>
              <a:rPr lang="zh-CN" altLang="zh-CN" dirty="0"/>
              <a:t>问题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D0ABB-DCA6-364B-BCEA-BF5D9206D0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3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58709E95-9C4D-1B4F-AC7B-FCB6F0156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85750"/>
            <a:ext cx="7793037" cy="1462088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旅行商问题</a:t>
            </a:r>
            <a:r>
              <a:rPr lang="en-US" altLang="zh-CN" dirty="0">
                <a:latin typeface="Times New Roman" panose="02020603050405020304" pitchFamily="18" charset="0"/>
              </a:rPr>
              <a:t>(TSP)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44C6C345-610B-584A-94AE-3A14F2EC1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459" y="2081660"/>
            <a:ext cx="8533818" cy="2133600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问题描述：一个商人要到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个城市去推销货物，从某城市出发，要求找到一条闭合路径，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个城市都经历一次，最后回到出发点，且使得旅行的花费最小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与背包问题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最大效益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相反，本问题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最小耗费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需要估计每个搜索节点的下界。</a:t>
            </a:r>
          </a:p>
          <a:p>
            <a:pPr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2707" name="Slide Number Placeholder 1">
            <a:extLst>
              <a:ext uri="{FF2B5EF4-FFF2-40B4-BE49-F238E27FC236}">
                <a16:creationId xmlns:a16="http://schemas.microsoft.com/office/drawing/2014/main" id="{A6D69DF7-2118-8444-B2C9-BA0D4208D6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BF51CE-1DD6-5E4B-B532-CE79CFD5402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6105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幻灯片编号占位符 3">
            <a:extLst>
              <a:ext uri="{FF2B5EF4-FFF2-40B4-BE49-F238E27FC236}">
                <a16:creationId xmlns:a16="http://schemas.microsoft.com/office/drawing/2014/main" id="{768CFEA2-A2A6-A54C-B747-B9E964EB0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3F169E-5736-694C-8946-07571D1564C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41988" name="图片 4">
            <a:extLst>
              <a:ext uri="{FF2B5EF4-FFF2-40B4-BE49-F238E27FC236}">
                <a16:creationId xmlns:a16="http://schemas.microsoft.com/office/drawing/2014/main" id="{DEA4F566-42B3-8D47-99BB-36DB3E44A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132807"/>
            <a:ext cx="6330950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27E8854-D82A-FC42-84D1-BE31025BE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857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  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旅行商问题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(TSP)</a:t>
            </a:r>
          </a:p>
        </p:txBody>
      </p:sp>
    </p:spTree>
    <p:extLst>
      <p:ext uri="{BB962C8B-B14F-4D97-AF65-F5344CB8AC3E}">
        <p14:creationId xmlns:p14="http://schemas.microsoft.com/office/powerpoint/2010/main" val="33936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B89B819-236E-C84F-9204-12B143411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5F5C73B0-64D0-9847-A4BE-D34FF3CB8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8379" y="2010569"/>
            <a:ext cx="8605621" cy="4525963"/>
          </a:xfrm>
        </p:spPr>
        <p:txBody>
          <a:bodyPr/>
          <a:lstStyle/>
          <a:p>
            <a:pPr lvl="0">
              <a:buClr>
                <a:srgbClr val="3333CC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通用回溯法框架</a:t>
            </a:r>
            <a:r>
              <a:rPr lang="en-US" altLang="zh-CN" sz="2800" dirty="0" smtClean="0">
                <a:solidFill>
                  <a:srgbClr val="000000"/>
                </a:solidFill>
              </a:rPr>
              <a:t>: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当</a:t>
            </a:r>
            <a:r>
              <a:rPr lang="zh-CN" altLang="en-US" sz="2600" dirty="0">
                <a:latin typeface="Times New Roman" panose="02020603050405020304" pitchFamily="18" charset="0"/>
              </a:rPr>
              <a:t>算法已经检测到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部分解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,…, 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600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，需要</a:t>
            </a:r>
            <a:r>
              <a:rPr lang="zh-CN" altLang="en-US" sz="2600" dirty="0">
                <a:latin typeface="Times New Roman" panose="02020603050405020304" pitchFamily="18" charset="0"/>
              </a:rPr>
              <a:t>继续考虑 </a:t>
            </a:r>
            <a:r>
              <a:rPr lang="en-US" altLang="zh-CN" sz="2600" dirty="0">
                <a:latin typeface="Times New Roman" panose="02020603050405020304" pitchFamily="18" charset="0"/>
              </a:rPr>
              <a:t>v = (x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,…, </a:t>
            </a:r>
            <a:r>
              <a:rPr lang="en-US" altLang="zh-CN" sz="2600" dirty="0" err="1">
                <a:latin typeface="Times New Roman" panose="02020603050405020304" pitchFamily="18" charset="0"/>
              </a:rPr>
              <a:t>x</a:t>
            </a:r>
            <a:r>
              <a:rPr lang="en-US" altLang="zh-CN" sz="26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600" dirty="0">
                <a:latin typeface="Times New Roman" panose="02020603050405020304" pitchFamily="18" charset="0"/>
              </a:rPr>
              <a:t>, x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j+1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</a:rPr>
              <a:t>时，有以下几种情形：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 lvl="1">
              <a:buClr>
                <a:srgbClr val="FF0000"/>
              </a:buClr>
              <a:buSzPct val="46000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表示问题的最终解，算法记录下它作为一个解。如果只需要一个解，算法结束；否则，继续找其它解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  <a:buSzPct val="46000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 = (x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,…,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j+1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是一个部分解，那么选择集合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j+2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中未使用过的最小元素作为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j+2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向前搜索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buClr>
                <a:srgbClr val="FF0000"/>
              </a:buClr>
              <a:buSzPct val="46000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既非最终解，也非部分解，那么会有以下两种情况：</a:t>
            </a:r>
          </a:p>
          <a:p>
            <a:pPr lvl="0">
              <a:buClr>
                <a:srgbClr val="3333CC"/>
              </a:buClr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如果集合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j+1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中还有其它未曾使用过的元素，则选择下一个未曾使用过的元素作为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j+1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lvl="0">
              <a:buClr>
                <a:srgbClr val="3333CC"/>
              </a:buClr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b.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如果集合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j+1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中没有其它未曾使用过的元素，则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回溯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，将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中未曾使用的下一元素作为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，并将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j+1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进行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重置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。如果集合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中没有未曾使用的元素，那么继续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回溯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同样注意要进行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重置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Slide Number Placeholder 1">
            <a:extLst>
              <a:ext uri="{FF2B5EF4-FFF2-40B4-BE49-F238E27FC236}">
                <a16:creationId xmlns:a16="http://schemas.microsoft.com/office/drawing/2014/main" id="{C9A07AEC-DC90-9D48-9CC0-2803EEADF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201A74-AD39-B64F-8845-E16F27A7B18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7799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AAAB-AC52-C84D-85FD-C1CC5DAF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解法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D7BD-8647-3543-B39F-D0F8092A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20" y="2031673"/>
            <a:ext cx="8254478" cy="4114800"/>
          </a:xfrm>
        </p:spPr>
        <p:txBody>
          <a:bodyPr/>
          <a:lstStyle/>
          <a:p>
            <a:r>
              <a:rPr lang="en-CN" dirty="0"/>
              <a:t>动态规划</a:t>
            </a:r>
            <a:r>
              <a:rPr lang="zh-CN" altLang="en-US" dirty="0"/>
              <a:t>（课后自学）</a:t>
            </a:r>
            <a:endParaRPr lang="en-CN" dirty="0"/>
          </a:p>
          <a:p>
            <a:r>
              <a:rPr lang="en-CN" dirty="0"/>
              <a:t>贪心法</a:t>
            </a:r>
            <a:r>
              <a:rPr lang="zh-CN" altLang="en-US" dirty="0"/>
              <a:t>（近似解）</a:t>
            </a:r>
            <a:endParaRPr lang="en-US" altLang="zh-CN" dirty="0"/>
          </a:p>
          <a:p>
            <a:pPr lvl="1"/>
            <a:r>
              <a:rPr lang="ja-JP" altLang="en-US" dirty="0"/>
              <a:t>从一节点出发遍历所有能到达的下一节点，选择距离最近的节点作为下一节点，然后把当前节点标记已走过，下一节点作为当前节点，重复贪心策略，以此类推直至所有节点都标记为已走节点结束。</a:t>
            </a:r>
            <a:endParaRPr lang="en-US" altLang="zh-CN" dirty="0"/>
          </a:p>
          <a:p>
            <a:r>
              <a:rPr lang="zh-CN" altLang="en-US" dirty="0"/>
              <a:t>回溯法</a:t>
            </a:r>
            <a:endParaRPr lang="en-US" altLang="zh-CN" dirty="0"/>
          </a:p>
          <a:p>
            <a:r>
              <a:rPr lang="zh-CN" altLang="en-US" dirty="0"/>
              <a:t>分支限界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D0085-B75C-CF46-82B7-91A153A9F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9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34CC-9C76-634F-8B9B-8E5BCFE1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回溯法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B0DFF-9D6F-4043-837D-90B6D3BC4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68610" name="Picture 2" descr="preview">
            <a:extLst>
              <a:ext uri="{FF2B5EF4-FFF2-40B4-BE49-F238E27FC236}">
                <a16:creationId xmlns:a16="http://schemas.microsoft.com/office/drawing/2014/main" id="{0CC9DCD7-881E-254F-8B9B-A5C7A61F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371587"/>
            <a:ext cx="47625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0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20E5-B9CF-0B4C-BE43-9F784AFD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88" y="1952045"/>
            <a:ext cx="8545512" cy="2930804"/>
          </a:xfrm>
        </p:spPr>
        <p:txBody>
          <a:bodyPr/>
          <a:lstStyle/>
          <a:p>
            <a:r>
              <a:rPr lang="en-CN" dirty="0" smtClean="0"/>
              <a:t>解空间树</a:t>
            </a:r>
            <a:endParaRPr lang="en-US" altLang="zh-CN" dirty="0"/>
          </a:p>
          <a:p>
            <a:pPr lvl="1"/>
            <a:r>
              <a:rPr lang="zh-CN" altLang="en-US" sz="2400" dirty="0" smtClean="0"/>
              <a:t>既然</a:t>
            </a:r>
            <a:r>
              <a:rPr lang="zh-CN" altLang="en-US" sz="2400" dirty="0"/>
              <a:t>路径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包含所有顶点的一</a:t>
            </a:r>
            <a:r>
              <a:rPr lang="zh-CN" altLang="en-US" sz="2400" dirty="0" smtClean="0"/>
              <a:t>个回路，可以</a:t>
            </a:r>
            <a:r>
              <a:rPr lang="zh-CN" altLang="en-US" sz="2400" dirty="0"/>
              <a:t>选择从任意一点开始</a:t>
            </a:r>
            <a:r>
              <a:rPr lang="en-US" altLang="zh-CN" sz="2400" dirty="0"/>
              <a:t>(</a:t>
            </a:r>
            <a:r>
              <a:rPr lang="zh-CN" altLang="en-US" sz="2400" dirty="0"/>
              <a:t>并作为</a:t>
            </a:r>
            <a:r>
              <a:rPr lang="zh-CN" altLang="en-US" sz="2400" dirty="0" smtClean="0"/>
              <a:t>结尾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假设把顶点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开始和结尾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。每条路径可以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描述为序列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x2,…,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3, …, 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排列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的路径可以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被描述为一棵排列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到叶子决定着一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条路径，解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空间大小为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60D13-F859-4441-BDA7-000C941B0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69634" name="Picture 2">
            <a:extLst>
              <a:ext uri="{FF2B5EF4-FFF2-40B4-BE49-F238E27FC236}">
                <a16:creationId xmlns:a16="http://schemas.microsoft.com/office/drawing/2014/main" id="{BF1C7F04-AEF9-234B-A6C0-25C19FD3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79" y="4397979"/>
            <a:ext cx="5576047" cy="246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A134CC-9C76-634F-8B9B-8E5BCFE1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回溯法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E4A2B-919E-544A-85BF-0740CC911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6158" y="869950"/>
            <a:ext cx="3810000" cy="5118100"/>
            <a:chOff x="1176441" y="869950"/>
            <a:chExt cx="3810000" cy="5118100"/>
          </a:xfrm>
        </p:grpSpPr>
        <p:pic>
          <p:nvPicPr>
            <p:cNvPr id="70658" name="Picture 2">
              <a:extLst>
                <a:ext uri="{FF2B5EF4-FFF2-40B4-BE49-F238E27FC236}">
                  <a16:creationId xmlns:a16="http://schemas.microsoft.com/office/drawing/2014/main" id="{FB3F9326-4A42-294B-94F6-B2CE0A2D41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441" y="869950"/>
              <a:ext cx="3810000" cy="511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210" y="3551855"/>
              <a:ext cx="304800" cy="40957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6973" y="4593740"/>
              <a:ext cx="295275" cy="35242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4547170" y="869950"/>
            <a:ext cx="3810000" cy="5207000"/>
            <a:chOff x="4986441" y="825500"/>
            <a:chExt cx="3810000" cy="5207000"/>
          </a:xfrm>
        </p:grpSpPr>
        <p:pic>
          <p:nvPicPr>
            <p:cNvPr id="70660" name="Picture 4">
              <a:extLst>
                <a:ext uri="{FF2B5EF4-FFF2-40B4-BE49-F238E27FC236}">
                  <a16:creationId xmlns:a16="http://schemas.microsoft.com/office/drawing/2014/main" id="{410FE6D4-8029-904D-BA6A-B43353AC8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441" y="825500"/>
              <a:ext cx="3810000" cy="520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7447" y="3551855"/>
              <a:ext cx="304800" cy="4095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0140" y="4593740"/>
              <a:ext cx="295275" cy="352425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67A134CC-9C76-634F-8B9B-8E5BCFE1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13" y="138906"/>
            <a:ext cx="3429093" cy="1462087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回溯法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FF2E9-810B-1A45-B4F7-431BBBB0FB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858" y="1132974"/>
            <a:ext cx="3891790" cy="4810626"/>
            <a:chOff x="2385322" y="1025397"/>
            <a:chExt cx="3961689" cy="4859672"/>
          </a:xfrm>
        </p:grpSpPr>
        <p:pic>
          <p:nvPicPr>
            <p:cNvPr id="71682" name="Picture 2">
              <a:extLst>
                <a:ext uri="{FF2B5EF4-FFF2-40B4-BE49-F238E27FC236}">
                  <a16:creationId xmlns:a16="http://schemas.microsoft.com/office/drawing/2014/main" id="{E094A2A5-898C-C74E-A75E-AB7ABE199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5322" y="1025397"/>
              <a:ext cx="3961689" cy="4859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4868" y="3560820"/>
              <a:ext cx="304800" cy="4095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2323" y="4539446"/>
              <a:ext cx="295275" cy="35242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4132728" y="1023930"/>
            <a:ext cx="4916817" cy="5219708"/>
            <a:chOff x="2257287" y="785813"/>
            <a:chExt cx="5080000" cy="534670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444D8B2-4FC2-BA4E-ACD6-DC22D6F5C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287" y="785813"/>
              <a:ext cx="5080000" cy="534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8328" y="3426349"/>
              <a:ext cx="304800" cy="40957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8951" y="4441339"/>
              <a:ext cx="295275" cy="352425"/>
            </a:xfrm>
            <a:prstGeom prst="rect">
              <a:avLst/>
            </a:prstGeom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7A134CC-9C76-634F-8B9B-8E5BCFE1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13" y="138906"/>
            <a:ext cx="3429093" cy="1462087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回溯法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E2B2-D96E-9347-8D81-2759BF717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06443" y="1203809"/>
            <a:ext cx="6955832" cy="4928704"/>
            <a:chOff x="1306443" y="1203809"/>
            <a:chExt cx="6955832" cy="4928704"/>
          </a:xfrm>
        </p:grpSpPr>
        <p:pic>
          <p:nvPicPr>
            <p:cNvPr id="73730" name="Picture 2">
              <a:extLst>
                <a:ext uri="{FF2B5EF4-FFF2-40B4-BE49-F238E27FC236}">
                  <a16:creationId xmlns:a16="http://schemas.microsoft.com/office/drawing/2014/main" id="{48E3E462-A54F-EB4F-A65F-9EAE43950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443" y="1203809"/>
              <a:ext cx="6955832" cy="4928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6352" y="3650466"/>
              <a:ext cx="304800" cy="4095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3807" y="4549709"/>
              <a:ext cx="295275" cy="352425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6873830" y="5235389"/>
            <a:ext cx="112082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4+20+5+30=59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A134CC-9C76-634F-8B9B-8E5BCFE1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19" y="234007"/>
            <a:ext cx="3429093" cy="1462087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回溯法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96DA2188-9762-6940-AE33-16051F983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333375"/>
            <a:ext cx="7793037" cy="146208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TSP</a:t>
            </a:r>
            <a:r>
              <a:rPr lang="zh-CN" altLang="en-US" dirty="0">
                <a:latin typeface="Times New Roman" panose="02020603050405020304" pitchFamily="18" charset="0"/>
              </a:rPr>
              <a:t>分支限界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F970D8FE-EE35-EF40-82BA-BACB25FE3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6238" y="1990724"/>
            <a:ext cx="5186362" cy="73660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考虑如右图所示的</a:t>
            </a:r>
            <a:r>
              <a:rPr lang="en-US" altLang="zh-CN" sz="2800" dirty="0">
                <a:latin typeface="Times New Roman" panose="02020603050405020304" pitchFamily="18" charset="0"/>
              </a:rPr>
              <a:t>TSP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问题</a:t>
            </a:r>
          </a:p>
        </p:txBody>
      </p:sp>
      <p:sp>
        <p:nvSpPr>
          <p:cNvPr id="342022" name="Text Box 6">
            <a:extLst>
              <a:ext uri="{FF2B5EF4-FFF2-40B4-BE49-F238E27FC236}">
                <a16:creationId xmlns:a16="http://schemas.microsoft.com/office/drawing/2014/main" id="{443BFA03-8710-6A41-B581-49F62F9B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085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0-1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背包问题</a:t>
            </a:r>
          </a:p>
        </p:txBody>
      </p:sp>
      <p:sp>
        <p:nvSpPr>
          <p:cNvPr id="342023" name="Text Box 7">
            <a:extLst>
              <a:ext uri="{FF2B5EF4-FFF2-40B4-BE49-F238E27FC236}">
                <a16:creationId xmlns:a16="http://schemas.microsoft.com/office/drawing/2014/main" id="{BC8D3E46-12DA-7F47-8D71-A5EB7806C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4831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最大收益</a:t>
            </a:r>
          </a:p>
        </p:txBody>
      </p:sp>
      <p:sp>
        <p:nvSpPr>
          <p:cNvPr id="342024" name="Text Box 8">
            <a:extLst>
              <a:ext uri="{FF2B5EF4-FFF2-40B4-BE49-F238E27FC236}">
                <a16:creationId xmlns:a16="http://schemas.microsoft.com/office/drawing/2014/main" id="{FCD652EC-5C7A-214D-B004-B2A63DBDF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4470400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为搜索节点设置一个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上界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ub (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u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pper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ound) </a:t>
            </a:r>
          </a:p>
        </p:txBody>
      </p:sp>
      <p:sp>
        <p:nvSpPr>
          <p:cNvPr id="342025" name="Line 9">
            <a:extLst>
              <a:ext uri="{FF2B5EF4-FFF2-40B4-BE49-F238E27FC236}">
                <a16:creationId xmlns:a16="http://schemas.microsoft.com/office/drawing/2014/main" id="{17373533-296F-7840-A4B2-ECFD5622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8450" y="469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42026" name="Line 10">
            <a:extLst>
              <a:ext uri="{FF2B5EF4-FFF2-40B4-BE49-F238E27FC236}">
                <a16:creationId xmlns:a16="http://schemas.microsoft.com/office/drawing/2014/main" id="{90A895EA-FDD3-2248-97A7-4D7621420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0" y="469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42028" name="Text Box 12">
            <a:extLst>
              <a:ext uri="{FF2B5EF4-FFF2-40B4-BE49-F238E27FC236}">
                <a16:creationId xmlns:a16="http://schemas.microsoft.com/office/drawing/2014/main" id="{DEB308A9-74C9-FC42-A3AD-A1648509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52070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TSP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问题</a:t>
            </a:r>
          </a:p>
        </p:txBody>
      </p:sp>
      <p:sp>
        <p:nvSpPr>
          <p:cNvPr id="342029" name="Text Box 13">
            <a:extLst>
              <a:ext uri="{FF2B5EF4-FFF2-40B4-BE49-F238E27FC236}">
                <a16:creationId xmlns:a16="http://schemas.microsoft.com/office/drawing/2014/main" id="{065A5548-04E8-C74E-8325-620E8839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最小耗费</a:t>
            </a:r>
          </a:p>
        </p:txBody>
      </p:sp>
      <p:sp>
        <p:nvSpPr>
          <p:cNvPr id="342030" name="Text Box 14">
            <a:extLst>
              <a:ext uri="{FF2B5EF4-FFF2-40B4-BE49-F238E27FC236}">
                <a16:creationId xmlns:a16="http://schemas.microsoft.com/office/drawing/2014/main" id="{78C22C90-E04A-0641-B153-9A0BBBB92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168900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为搜索节点设置一个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下界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lb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ower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ound)</a:t>
            </a:r>
          </a:p>
        </p:txBody>
      </p:sp>
      <p:sp>
        <p:nvSpPr>
          <p:cNvPr id="342031" name="Line 15">
            <a:extLst>
              <a:ext uri="{FF2B5EF4-FFF2-40B4-BE49-F238E27FC236}">
                <a16:creationId xmlns:a16="http://schemas.microsoft.com/office/drawing/2014/main" id="{ACFDB3CA-5A68-1540-BBE6-ED3EE698D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42032" name="Line 16">
            <a:extLst>
              <a:ext uri="{FF2B5EF4-FFF2-40B4-BE49-F238E27FC236}">
                <a16:creationId xmlns:a16="http://schemas.microsoft.com/office/drawing/2014/main" id="{661D02B9-DC75-3447-B406-1B5C94AE1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475" y="5397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42033" name="Text Box 17">
            <a:extLst>
              <a:ext uri="{FF2B5EF4-FFF2-40B4-BE49-F238E27FC236}">
                <a16:creationId xmlns:a16="http://schemas.microsoft.com/office/drawing/2014/main" id="{9D550253-92EF-E040-9528-AF8C4B74A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846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ub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大的节点优先搜索</a:t>
            </a:r>
          </a:p>
        </p:txBody>
      </p:sp>
      <p:sp>
        <p:nvSpPr>
          <p:cNvPr id="342034" name="Line 18">
            <a:extLst>
              <a:ext uri="{FF2B5EF4-FFF2-40B4-BE49-F238E27FC236}">
                <a16:creationId xmlns:a16="http://schemas.microsoft.com/office/drawing/2014/main" id="{B2CFF261-6CDF-3C42-AA9F-E2497CB72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8225" y="46974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42035" name="Text Box 19">
            <a:extLst>
              <a:ext uri="{FF2B5EF4-FFF2-40B4-BE49-F238E27FC236}">
                <a16:creationId xmlns:a16="http://schemas.microsoft.com/office/drawing/2014/main" id="{1BA9ACD8-4EA2-4E46-A795-46397D087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5172075"/>
            <a:ext cx="219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lb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小的节点优先搜索</a:t>
            </a:r>
          </a:p>
        </p:txBody>
      </p:sp>
      <p:sp>
        <p:nvSpPr>
          <p:cNvPr id="342036" name="Line 20">
            <a:extLst>
              <a:ext uri="{FF2B5EF4-FFF2-40B4-BE49-F238E27FC236}">
                <a16:creationId xmlns:a16="http://schemas.microsoft.com/office/drawing/2014/main" id="{90F59AE6-1A8A-AE4F-8068-603B7123F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0450" y="53863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8225" y="900112"/>
            <a:ext cx="2727325" cy="2522538"/>
            <a:chOff x="6118225" y="900112"/>
            <a:chExt cx="2727325" cy="2522538"/>
          </a:xfrm>
        </p:grpSpPr>
        <p:sp>
          <p:nvSpPr>
            <p:cNvPr id="73745" name="Oval 21">
              <a:extLst>
                <a:ext uri="{FF2B5EF4-FFF2-40B4-BE49-F238E27FC236}">
                  <a16:creationId xmlns:a16="http://schemas.microsoft.com/office/drawing/2014/main" id="{81334410-5B4F-A84F-8124-2EB674160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974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1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46" name="Oval 22">
              <a:extLst>
                <a:ext uri="{FF2B5EF4-FFF2-40B4-BE49-F238E27FC236}">
                  <a16:creationId xmlns:a16="http://schemas.microsoft.com/office/drawing/2014/main" id="{9D9B5B14-875E-F443-93B1-0D0A19406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974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2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47" name="Oval 23">
              <a:extLst>
                <a:ext uri="{FF2B5EF4-FFF2-40B4-BE49-F238E27FC236}">
                  <a16:creationId xmlns:a16="http://schemas.microsoft.com/office/drawing/2014/main" id="{F7A4D428-623B-304A-AE0D-FE86503B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21939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3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48" name="Oval 24">
              <a:extLst>
                <a:ext uri="{FF2B5EF4-FFF2-40B4-BE49-F238E27FC236}">
                  <a16:creationId xmlns:a16="http://schemas.microsoft.com/office/drawing/2014/main" id="{084E0C89-B53A-7742-A456-EF9B4C06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21939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4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49" name="Oval 25">
              <a:extLst>
                <a:ext uri="{FF2B5EF4-FFF2-40B4-BE49-F238E27FC236}">
                  <a16:creationId xmlns:a16="http://schemas.microsoft.com/office/drawing/2014/main" id="{DC04D5A0-E718-EF4F-8CF9-A62EFAAD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296545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5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50" name="Line 26">
              <a:extLst>
                <a:ext uri="{FF2B5EF4-FFF2-40B4-BE49-F238E27FC236}">
                  <a16:creationId xmlns:a16="http://schemas.microsoft.com/office/drawing/2014/main" id="{7F1389AE-05DD-4549-8A0A-CAA0C864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7375" y="12033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51" name="Line 27">
              <a:extLst>
                <a:ext uri="{FF2B5EF4-FFF2-40B4-BE49-F238E27FC236}">
                  <a16:creationId xmlns:a16="http://schemas.microsoft.com/office/drawing/2014/main" id="{C9455726-B7AE-1749-B225-9980A5697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1175" y="1355725"/>
              <a:ext cx="914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52" name="Line 28">
              <a:extLst>
                <a:ext uri="{FF2B5EF4-FFF2-40B4-BE49-F238E27FC236}">
                  <a16:creationId xmlns:a16="http://schemas.microsoft.com/office/drawing/2014/main" id="{933CF49A-C834-BC4F-9DBE-3B7E844EE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8325" y="1422400"/>
              <a:ext cx="990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53" name="Line 29">
              <a:extLst>
                <a:ext uri="{FF2B5EF4-FFF2-40B4-BE49-F238E27FC236}">
                  <a16:creationId xmlns:a16="http://schemas.microsoft.com/office/drawing/2014/main" id="{10961354-6F88-0E4E-BB46-D8335B646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8775" y="143192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54" name="Line 30">
              <a:extLst>
                <a:ext uri="{FF2B5EF4-FFF2-40B4-BE49-F238E27FC236}">
                  <a16:creationId xmlns:a16="http://schemas.microsoft.com/office/drawing/2014/main" id="{0644BF23-BD03-7A4D-812D-55701353F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4175" y="143192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55" name="Line 31">
              <a:extLst>
                <a:ext uri="{FF2B5EF4-FFF2-40B4-BE49-F238E27FC236}">
                  <a16:creationId xmlns:a16="http://schemas.microsoft.com/office/drawing/2014/main" id="{5D9CF510-3531-A94A-A625-1A0020F57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9275" y="2555875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56" name="Line 32">
              <a:extLst>
                <a:ext uri="{FF2B5EF4-FFF2-40B4-BE49-F238E27FC236}">
                  <a16:creationId xmlns:a16="http://schemas.microsoft.com/office/drawing/2014/main" id="{BE40AA2E-6C6E-8F49-B274-B2E103C53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8775" y="2651125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57" name="Line 33">
              <a:extLst>
                <a:ext uri="{FF2B5EF4-FFF2-40B4-BE49-F238E27FC236}">
                  <a16:creationId xmlns:a16="http://schemas.microsoft.com/office/drawing/2014/main" id="{B06E0B0D-47FC-5B40-ABC0-5FA8C1F21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0775" y="2651125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58" name="Freeform 34">
              <a:extLst>
                <a:ext uri="{FF2B5EF4-FFF2-40B4-BE49-F238E27FC236}">
                  <a16:creationId xmlns:a16="http://schemas.microsoft.com/office/drawing/2014/main" id="{32D15FB9-9544-3F4F-877E-011C39C82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1279525"/>
              <a:ext cx="938212" cy="1905000"/>
            </a:xfrm>
            <a:custGeom>
              <a:avLst/>
              <a:gdLst>
                <a:gd name="T0" fmla="*/ 2147483646 w 591"/>
                <a:gd name="T1" fmla="*/ 0 h 1200"/>
                <a:gd name="T2" fmla="*/ 2147483646 w 591"/>
                <a:gd name="T3" fmla="*/ 2147483646 h 1200"/>
                <a:gd name="T4" fmla="*/ 2147483646 w 591"/>
                <a:gd name="T5" fmla="*/ 2147483646 h 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1" h="1200">
                  <a:moveTo>
                    <a:pt x="207" y="0"/>
                  </a:moveTo>
                  <a:cubicBezTo>
                    <a:pt x="183" y="155"/>
                    <a:pt x="0" y="733"/>
                    <a:pt x="64" y="933"/>
                  </a:cubicBezTo>
                  <a:cubicBezTo>
                    <a:pt x="128" y="1133"/>
                    <a:pt x="481" y="1144"/>
                    <a:pt x="591" y="12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59" name="Freeform 35">
              <a:extLst>
                <a:ext uri="{FF2B5EF4-FFF2-40B4-BE49-F238E27FC236}">
                  <a16:creationId xmlns:a16="http://schemas.microsoft.com/office/drawing/2014/main" id="{E09CEB7D-D15B-D74E-AC32-56D151FAB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450" y="1284287"/>
              <a:ext cx="1308100" cy="1947863"/>
            </a:xfrm>
            <a:custGeom>
              <a:avLst/>
              <a:gdLst>
                <a:gd name="T0" fmla="*/ 2147483646 w 824"/>
                <a:gd name="T1" fmla="*/ 0 h 1227"/>
                <a:gd name="T2" fmla="*/ 2147483646 w 824"/>
                <a:gd name="T3" fmla="*/ 2147483646 h 1227"/>
                <a:gd name="T4" fmla="*/ 0 w 824"/>
                <a:gd name="T5" fmla="*/ 2147483646 h 1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4" h="1227">
                  <a:moveTo>
                    <a:pt x="387" y="0"/>
                  </a:moveTo>
                  <a:cubicBezTo>
                    <a:pt x="449" y="116"/>
                    <a:pt x="824" y="492"/>
                    <a:pt x="760" y="696"/>
                  </a:cubicBezTo>
                  <a:cubicBezTo>
                    <a:pt x="696" y="900"/>
                    <a:pt x="158" y="1117"/>
                    <a:pt x="0" y="12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760" name="Text Box 36">
              <a:extLst>
                <a:ext uri="{FF2B5EF4-FFF2-40B4-BE49-F238E27FC236}">
                  <a16:creationId xmlns:a16="http://schemas.microsoft.com/office/drawing/2014/main" id="{AD902859-15F8-664C-9A2E-99B20EE2E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2175" y="900112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73761" name="Text Box 37">
              <a:extLst>
                <a:ext uri="{FF2B5EF4-FFF2-40B4-BE49-F238E27FC236}">
                  <a16:creationId xmlns:a16="http://schemas.microsoft.com/office/drawing/2014/main" id="{E7EFC3A9-6C5F-7542-9FD9-90DDC577B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225" y="16287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8</a:t>
              </a:r>
            </a:p>
          </p:txBody>
        </p:sp>
        <p:sp>
          <p:nvSpPr>
            <p:cNvPr id="73762" name="Text Box 38">
              <a:extLst>
                <a:ext uri="{FF2B5EF4-FFF2-40B4-BE49-F238E27FC236}">
                  <a16:creationId xmlns:a16="http://schemas.microsoft.com/office/drawing/2014/main" id="{7FEDC5FF-7C22-3E47-A7ED-39F84E7D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175" y="1660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73763" name="Text Box 39">
              <a:extLst>
                <a:ext uri="{FF2B5EF4-FFF2-40B4-BE49-F238E27FC236}">
                  <a16:creationId xmlns:a16="http://schemas.microsoft.com/office/drawing/2014/main" id="{86F79D9B-79EB-3B47-A146-5371D750B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575" y="1355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73764" name="Text Box 40">
              <a:extLst>
                <a:ext uri="{FF2B5EF4-FFF2-40B4-BE49-F238E27FC236}">
                  <a16:creationId xmlns:a16="http://schemas.microsoft.com/office/drawing/2014/main" id="{3BE35A5D-57DB-0D45-8300-05AE785AD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1508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73765" name="Text Box 41">
              <a:extLst>
                <a:ext uri="{FF2B5EF4-FFF2-40B4-BE49-F238E27FC236}">
                  <a16:creationId xmlns:a16="http://schemas.microsoft.com/office/drawing/2014/main" id="{90850480-4ACD-034A-B266-B456CFD1F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4175" y="1660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73766" name="Text Box 42">
              <a:extLst>
                <a:ext uri="{FF2B5EF4-FFF2-40B4-BE49-F238E27FC236}">
                  <a16:creationId xmlns:a16="http://schemas.microsoft.com/office/drawing/2014/main" id="{EF63CA60-B23C-8442-9171-80FD39F58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1375" y="2117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9</a:t>
              </a:r>
            </a:p>
          </p:txBody>
        </p:sp>
        <p:sp>
          <p:nvSpPr>
            <p:cNvPr id="73767" name="Text Box 43">
              <a:extLst>
                <a:ext uri="{FF2B5EF4-FFF2-40B4-BE49-F238E27FC236}">
                  <a16:creationId xmlns:a16="http://schemas.microsoft.com/office/drawing/2014/main" id="{0659DD97-A99E-C942-A647-A83C82249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0775" y="2651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73768" name="Text Box 44">
              <a:extLst>
                <a:ext uri="{FF2B5EF4-FFF2-40B4-BE49-F238E27FC236}">
                  <a16:creationId xmlns:a16="http://schemas.microsoft.com/office/drawing/2014/main" id="{F5886B88-6BAC-7047-B324-75FEE0FD1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8775" y="27273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73769" name="Text Box 45">
              <a:extLst>
                <a:ext uri="{FF2B5EF4-FFF2-40B4-BE49-F238E27FC236}">
                  <a16:creationId xmlns:a16="http://schemas.microsoft.com/office/drawing/2014/main" id="{95EF6E7A-64EC-A347-B21C-1489BE4D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2175" y="2270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</a:p>
          </p:txBody>
        </p:sp>
      </p:grpSp>
      <p:sp>
        <p:nvSpPr>
          <p:cNvPr id="342062" name="Rectangle 46">
            <a:extLst>
              <a:ext uri="{FF2B5EF4-FFF2-40B4-BE49-F238E27FC236}">
                <a16:creationId xmlns:a16="http://schemas.microsoft.com/office/drawing/2014/main" id="{FEB96B80-F8C0-FC40-8282-7143CDDEE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571875"/>
            <a:ext cx="3733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从该节点继续搜索，所获得的收益不会超过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ub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42063" name="Line 47">
            <a:extLst>
              <a:ext uri="{FF2B5EF4-FFF2-40B4-BE49-F238E27FC236}">
                <a16:creationId xmlns:a16="http://schemas.microsoft.com/office/drawing/2014/main" id="{5FD5ED7F-46F9-EE49-B769-06FA81BDD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1021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42065" name="Rectangle 49">
            <a:extLst>
              <a:ext uri="{FF2B5EF4-FFF2-40B4-BE49-F238E27FC236}">
                <a16:creationId xmlns:a16="http://schemas.microsoft.com/office/drawing/2014/main" id="{B6293F96-C9B8-CA43-BBD0-7A2FC34E9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5891213"/>
            <a:ext cx="3733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从该节点继续搜索，所需要的耗费不会低于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lb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42066" name="Line 50">
            <a:extLst>
              <a:ext uri="{FF2B5EF4-FFF2-40B4-BE49-F238E27FC236}">
                <a16:creationId xmlns:a16="http://schemas.microsoft.com/office/drawing/2014/main" id="{4380C294-2DE9-DD40-A23E-0058CAF023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5776913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3774" name="Slide Number Placeholder 1">
            <a:extLst>
              <a:ext uri="{FF2B5EF4-FFF2-40B4-BE49-F238E27FC236}">
                <a16:creationId xmlns:a16="http://schemas.microsoft.com/office/drawing/2014/main" id="{554ADFF5-B172-1F4D-A525-589A4017D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719386-5B60-CF4D-9D6A-29839BD0F2A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191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139264A2-7D4E-CA47-9DE5-65890E317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1888" y="214625"/>
            <a:ext cx="7793037" cy="1462088"/>
          </a:xfrm>
        </p:spPr>
        <p:txBody>
          <a:bodyPr/>
          <a:lstStyle/>
          <a:p>
            <a:r>
              <a:rPr lang="zh-CN" altLang="en-US" dirty="0"/>
              <a:t>为搜索节点设置有效的下界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5C3D40D0-97D1-F54C-9F70-6C04D05C5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562" y="2093431"/>
            <a:ext cx="6932614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(1)  </a:t>
            </a:r>
            <a:r>
              <a:rPr lang="zh-CN" altLang="en-US" sz="2400" dirty="0">
                <a:latin typeface="Times New Roman" panose="02020603050405020304" pitchFamily="18" charset="0"/>
              </a:rPr>
              <a:t>简单下界：距离矩阵</a:t>
            </a:r>
            <a:r>
              <a:rPr lang="en-US" altLang="zh-CN" sz="2400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的最小元素乘以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即可 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(2)  </a:t>
            </a:r>
            <a:r>
              <a:rPr lang="zh-CN" altLang="en-US" sz="2400" dirty="0">
                <a:latin typeface="Times New Roman" panose="02020603050405020304" pitchFamily="18" charset="0"/>
              </a:rPr>
              <a:t>一个有效的下界：</a:t>
            </a: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</a:rPr>
              <a:t>(2.1)  </a:t>
            </a:r>
            <a:r>
              <a:rPr lang="zh-CN" altLang="en-US" sz="2400" dirty="0">
                <a:latin typeface="Times New Roman" panose="02020603050405020304" pitchFamily="18" charset="0"/>
              </a:rPr>
              <a:t>对每个顶点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，用</a:t>
            </a:r>
            <a:r>
              <a:rPr lang="en-US" altLang="zh-CN" sz="24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表示顶点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到最近两个顶点的距离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分别用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之和，即</a:t>
            </a:r>
            <a:r>
              <a:rPr lang="en-US" altLang="zh-CN" sz="24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＝</a:t>
            </a:r>
            <a:r>
              <a:rPr lang="zh-CN" altLang="en-US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; </a:t>
            </a:r>
            <a:r>
              <a:rPr lang="zh-CN" altLang="en-US" sz="2400" dirty="0">
                <a:latin typeface="Times New Roman" panose="02020603050405020304" pitchFamily="18" charset="0"/>
              </a:rPr>
              <a:t>对</a:t>
            </a:r>
            <a:r>
              <a:rPr lang="en-US" altLang="zh-CN" sz="24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求和得到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</a:rPr>
              <a:t>，然后除以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并向上取整作为搜索节点的下界，即 </a:t>
            </a:r>
            <a:r>
              <a:rPr lang="en-US" altLang="zh-CN" sz="2400" dirty="0" err="1">
                <a:latin typeface="Times New Roman" panose="02020603050405020304" pitchFamily="18" charset="0"/>
              </a:rPr>
              <a:t>lb</a:t>
            </a:r>
            <a:r>
              <a:rPr lang="en-US" altLang="zh-CN" sz="2400" dirty="0">
                <a:latin typeface="Times New Roman" panose="02020603050405020304" pitchFamily="18" charset="0"/>
              </a:rPr>
              <a:t> = 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</a:t>
            </a:r>
            <a:r>
              <a:rPr lang="en-US" altLang="zh-CN" sz="2400" dirty="0">
                <a:latin typeface="Times New Roman" panose="02020603050405020304" pitchFamily="18" charset="0"/>
              </a:rPr>
              <a:t> s/2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</a:t>
            </a: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</a:rPr>
              <a:t>如右图，搜索节点的下界为：</a:t>
            </a: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lb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</a:t>
            </a:r>
            <a:r>
              <a:rPr lang="en-US" altLang="zh-CN" sz="2400" dirty="0">
                <a:latin typeface="Times New Roman" panose="02020603050405020304" pitchFamily="18" charset="0"/>
              </a:rPr>
              <a:t> [(</a:t>
            </a:r>
            <a:r>
              <a:rPr lang="en-US" altLang="zh-CN" sz="2400" u="sng" dirty="0">
                <a:latin typeface="Times New Roman" panose="02020603050405020304" pitchFamily="18" charset="0"/>
              </a:rPr>
              <a:t>1+3</a:t>
            </a:r>
            <a:r>
              <a:rPr lang="en-US" altLang="zh-CN" sz="2400" dirty="0">
                <a:latin typeface="Times New Roman" panose="02020603050405020304" pitchFamily="18" charset="0"/>
              </a:rPr>
              <a:t>)+(</a:t>
            </a:r>
            <a:r>
              <a:rPr lang="en-US" altLang="zh-CN" sz="2400" u="sng" dirty="0">
                <a:latin typeface="Times New Roman" panose="02020603050405020304" pitchFamily="18" charset="0"/>
              </a:rPr>
              <a:t>3+6</a:t>
            </a:r>
            <a:r>
              <a:rPr lang="en-US" altLang="zh-CN" sz="2400" dirty="0">
                <a:latin typeface="Times New Roman" panose="02020603050405020304" pitchFamily="18" charset="0"/>
              </a:rPr>
              <a:t>)+(</a:t>
            </a:r>
            <a:r>
              <a:rPr lang="en-US" altLang="zh-CN" sz="2400" u="sng" dirty="0">
                <a:latin typeface="Times New Roman" panose="02020603050405020304" pitchFamily="18" charset="0"/>
              </a:rPr>
              <a:t>1+2</a:t>
            </a:r>
            <a:r>
              <a:rPr lang="en-US" altLang="zh-CN" sz="2400" dirty="0">
                <a:latin typeface="Times New Roman" panose="02020603050405020304" pitchFamily="18" charset="0"/>
              </a:rPr>
              <a:t>)+(</a:t>
            </a:r>
            <a:r>
              <a:rPr lang="en-US" altLang="zh-CN" sz="2400" u="sng" dirty="0">
                <a:latin typeface="Times New Roman" panose="02020603050405020304" pitchFamily="18" charset="0"/>
              </a:rPr>
              <a:t>3+4</a:t>
            </a:r>
            <a:r>
              <a:rPr lang="en-US" altLang="zh-CN" sz="2400" dirty="0">
                <a:latin typeface="Times New Roman" panose="02020603050405020304" pitchFamily="18" charset="0"/>
              </a:rPr>
              <a:t>)+(</a:t>
            </a:r>
            <a:r>
              <a:rPr lang="en-US" altLang="zh-CN" sz="2400" u="sng" dirty="0">
                <a:latin typeface="Times New Roman" panose="02020603050405020304" pitchFamily="18" charset="0"/>
              </a:rPr>
              <a:t>2+3</a:t>
            </a:r>
            <a:r>
              <a:rPr lang="en-US" altLang="zh-CN" sz="2400" dirty="0">
                <a:latin typeface="Times New Roman" panose="02020603050405020304" pitchFamily="18" charset="0"/>
              </a:rPr>
              <a:t>)]/2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</a:t>
            </a:r>
            <a:r>
              <a:rPr lang="en-US" altLang="zh-CN" sz="2400" dirty="0">
                <a:latin typeface="Times New Roman" panose="02020603050405020304" pitchFamily="18" charset="0"/>
              </a:rPr>
              <a:t> = 14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4755" name="Oval 4">
            <a:extLst>
              <a:ext uri="{FF2B5EF4-FFF2-40B4-BE49-F238E27FC236}">
                <a16:creationId xmlns:a16="http://schemas.microsoft.com/office/drawing/2014/main" id="{3D6F60F5-D63E-6244-B478-C03FEFCB7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611" y="406510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56" name="Oval 5">
            <a:extLst>
              <a:ext uri="{FF2B5EF4-FFF2-40B4-BE49-F238E27FC236}">
                <a16:creationId xmlns:a16="http://schemas.microsoft.com/office/drawing/2014/main" id="{EE057B01-1612-794C-8E66-8D4E7D6B2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811" y="406510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57" name="Oval 6">
            <a:extLst>
              <a:ext uri="{FF2B5EF4-FFF2-40B4-BE49-F238E27FC236}">
                <a16:creationId xmlns:a16="http://schemas.microsoft.com/office/drawing/2014/main" id="{04D32DE0-6B28-A445-9EF5-C9AE1EA54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611" y="528430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58" name="Oval 7">
            <a:extLst>
              <a:ext uri="{FF2B5EF4-FFF2-40B4-BE49-F238E27FC236}">
                <a16:creationId xmlns:a16="http://schemas.microsoft.com/office/drawing/2014/main" id="{C9B753C2-2B54-5B46-89B6-EFE8D09AC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811" y="528430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59" name="Oval 8">
            <a:extLst>
              <a:ext uri="{FF2B5EF4-FFF2-40B4-BE49-F238E27FC236}">
                <a16:creationId xmlns:a16="http://schemas.microsoft.com/office/drawing/2014/main" id="{7BF433D1-43C3-4045-999D-2CEA2BCC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11" y="6055831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60" name="Line 9">
            <a:extLst>
              <a:ext uri="{FF2B5EF4-FFF2-40B4-BE49-F238E27FC236}">
                <a16:creationId xmlns:a16="http://schemas.microsoft.com/office/drawing/2014/main" id="{355A45A4-3AA7-2942-87B0-47FEEE576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1811" y="4293706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61" name="Line 10">
            <a:extLst>
              <a:ext uri="{FF2B5EF4-FFF2-40B4-BE49-F238E27FC236}">
                <a16:creationId xmlns:a16="http://schemas.microsoft.com/office/drawing/2014/main" id="{F7AD3E30-C8F6-B249-8251-D834D1F12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5611" y="4446106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62" name="Line 11">
            <a:extLst>
              <a:ext uri="{FF2B5EF4-FFF2-40B4-BE49-F238E27FC236}">
                <a16:creationId xmlns:a16="http://schemas.microsoft.com/office/drawing/2014/main" id="{9470BFC3-53C7-4F40-936D-223F5D6237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2761" y="4512781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63" name="Line 12">
            <a:extLst>
              <a:ext uri="{FF2B5EF4-FFF2-40B4-BE49-F238E27FC236}">
                <a16:creationId xmlns:a16="http://schemas.microsoft.com/office/drawing/2014/main" id="{3F18AEF0-2F77-AE4F-B1DF-FB734D82E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211" y="4522306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64" name="Line 13">
            <a:extLst>
              <a:ext uri="{FF2B5EF4-FFF2-40B4-BE49-F238E27FC236}">
                <a16:creationId xmlns:a16="http://schemas.microsoft.com/office/drawing/2014/main" id="{4DA46D7A-7EFA-0E48-9104-065A2A16B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8611" y="452230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65" name="Line 14">
            <a:extLst>
              <a:ext uri="{FF2B5EF4-FFF2-40B4-BE49-F238E27FC236}">
                <a16:creationId xmlns:a16="http://schemas.microsoft.com/office/drawing/2014/main" id="{797E33C7-D030-944E-8874-3D33FF23D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3711" y="5646256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66" name="Line 15">
            <a:extLst>
              <a:ext uri="{FF2B5EF4-FFF2-40B4-BE49-F238E27FC236}">
                <a16:creationId xmlns:a16="http://schemas.microsoft.com/office/drawing/2014/main" id="{4DC797AE-A7DD-B548-82BE-2FAE1DD7B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211" y="5741506"/>
            <a:ext cx="457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67" name="Line 16">
            <a:extLst>
              <a:ext uri="{FF2B5EF4-FFF2-40B4-BE49-F238E27FC236}">
                <a16:creationId xmlns:a16="http://schemas.microsoft.com/office/drawing/2014/main" id="{F63F1D7D-EED2-FA45-97C4-9F8D51BD9C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5211" y="5741506"/>
            <a:ext cx="381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68" name="Freeform 17">
            <a:extLst>
              <a:ext uri="{FF2B5EF4-FFF2-40B4-BE49-F238E27FC236}">
                <a16:creationId xmlns:a16="http://schemas.microsoft.com/office/drawing/2014/main" id="{ED7AE7FD-2E5A-8440-9BF4-DCCF97D78A27}"/>
              </a:ext>
            </a:extLst>
          </p:cNvPr>
          <p:cNvSpPr>
            <a:spLocks/>
          </p:cNvSpPr>
          <p:nvPr/>
        </p:nvSpPr>
        <p:spPr bwMode="auto">
          <a:xfrm>
            <a:off x="6650873" y="4459288"/>
            <a:ext cx="843338" cy="1815617"/>
          </a:xfrm>
          <a:custGeom>
            <a:avLst/>
            <a:gdLst>
              <a:gd name="T0" fmla="*/ 2147483646 w 591"/>
              <a:gd name="T1" fmla="*/ 0 h 1200"/>
              <a:gd name="T2" fmla="*/ 2147483646 w 591"/>
              <a:gd name="T3" fmla="*/ 2147483646 h 1200"/>
              <a:gd name="T4" fmla="*/ 2147483646 w 591"/>
              <a:gd name="T5" fmla="*/ 2147483646 h 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1" h="1200">
                <a:moveTo>
                  <a:pt x="207" y="0"/>
                </a:moveTo>
                <a:cubicBezTo>
                  <a:pt x="183" y="155"/>
                  <a:pt x="0" y="733"/>
                  <a:pt x="64" y="933"/>
                </a:cubicBezTo>
                <a:cubicBezTo>
                  <a:pt x="128" y="1133"/>
                  <a:pt x="481" y="1144"/>
                  <a:pt x="591" y="1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69" name="Freeform 18">
            <a:extLst>
              <a:ext uri="{FF2B5EF4-FFF2-40B4-BE49-F238E27FC236}">
                <a16:creationId xmlns:a16="http://schemas.microsoft.com/office/drawing/2014/main" id="{9E5C7CE1-DD48-6E4E-BCCB-F2876288D60E}"/>
              </a:ext>
            </a:extLst>
          </p:cNvPr>
          <p:cNvSpPr>
            <a:spLocks/>
          </p:cNvSpPr>
          <p:nvPr/>
        </p:nvSpPr>
        <p:spPr bwMode="auto">
          <a:xfrm>
            <a:off x="7903786" y="4481513"/>
            <a:ext cx="1195763" cy="1841017"/>
          </a:xfrm>
          <a:custGeom>
            <a:avLst/>
            <a:gdLst>
              <a:gd name="T0" fmla="*/ 2147483646 w 824"/>
              <a:gd name="T1" fmla="*/ 0 h 1227"/>
              <a:gd name="T2" fmla="*/ 2147483646 w 824"/>
              <a:gd name="T3" fmla="*/ 2147483646 h 1227"/>
              <a:gd name="T4" fmla="*/ 0 w 824"/>
              <a:gd name="T5" fmla="*/ 2147483646 h 1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4" h="1227">
                <a:moveTo>
                  <a:pt x="387" y="0"/>
                </a:moveTo>
                <a:cubicBezTo>
                  <a:pt x="449" y="116"/>
                  <a:pt x="824" y="492"/>
                  <a:pt x="760" y="696"/>
                </a:cubicBezTo>
                <a:cubicBezTo>
                  <a:pt x="696" y="900"/>
                  <a:pt x="158" y="1117"/>
                  <a:pt x="0" y="122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70" name="Text Box 19">
            <a:extLst>
              <a:ext uri="{FF2B5EF4-FFF2-40B4-BE49-F238E27FC236}">
                <a16:creationId xmlns:a16="http://schemas.microsoft.com/office/drawing/2014/main" id="{7EB691D5-F29A-DD44-9EC3-0CDB312F2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611" y="3857972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4771" name="Text Box 20">
            <a:extLst>
              <a:ext uri="{FF2B5EF4-FFF2-40B4-BE49-F238E27FC236}">
                <a16:creationId xmlns:a16="http://schemas.microsoft.com/office/drawing/2014/main" id="{09E805BA-E89C-0044-B718-F8006BFF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9586" y="5427181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</a:p>
        </p:txBody>
      </p:sp>
      <p:sp>
        <p:nvSpPr>
          <p:cNvPr id="74772" name="Text Box 21">
            <a:extLst>
              <a:ext uri="{FF2B5EF4-FFF2-40B4-BE49-F238E27FC236}">
                <a16:creationId xmlns:a16="http://schemas.microsoft.com/office/drawing/2014/main" id="{F887E650-336B-E34C-87D0-EDAAB2B97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611" y="4750906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74773" name="Text Box 22">
            <a:extLst>
              <a:ext uri="{FF2B5EF4-FFF2-40B4-BE49-F238E27FC236}">
                <a16:creationId xmlns:a16="http://schemas.microsoft.com/office/drawing/2014/main" id="{FE577A3E-903B-A24E-8C2D-E91E9C1F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011" y="4446106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74774" name="Text Box 23">
            <a:extLst>
              <a:ext uri="{FF2B5EF4-FFF2-40B4-BE49-F238E27FC236}">
                <a16:creationId xmlns:a16="http://schemas.microsoft.com/office/drawing/2014/main" id="{EE8972AB-F521-8243-B2E5-EBA26DB79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611" y="4598506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</a:p>
        </p:txBody>
      </p:sp>
      <p:sp>
        <p:nvSpPr>
          <p:cNvPr id="74775" name="Text Box 24">
            <a:extLst>
              <a:ext uri="{FF2B5EF4-FFF2-40B4-BE49-F238E27FC236}">
                <a16:creationId xmlns:a16="http://schemas.microsoft.com/office/drawing/2014/main" id="{580E5D6B-DB82-8349-8328-66009372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611" y="4750906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74776" name="Text Box 25">
            <a:extLst>
              <a:ext uri="{FF2B5EF4-FFF2-40B4-BE49-F238E27FC236}">
                <a16:creationId xmlns:a16="http://schemas.microsoft.com/office/drawing/2014/main" id="{CBB827D1-8F60-B546-8AE9-117410CE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597" y="5160722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9</a:t>
            </a:r>
          </a:p>
        </p:txBody>
      </p:sp>
      <p:sp>
        <p:nvSpPr>
          <p:cNvPr id="74777" name="Text Box 26">
            <a:extLst>
              <a:ext uri="{FF2B5EF4-FFF2-40B4-BE49-F238E27FC236}">
                <a16:creationId xmlns:a16="http://schemas.microsoft.com/office/drawing/2014/main" id="{D88AE0B1-6E07-4749-B81A-C6A5DBE7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5211" y="5741506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4778" name="Text Box 27">
            <a:extLst>
              <a:ext uri="{FF2B5EF4-FFF2-40B4-BE49-F238E27FC236}">
                <a16:creationId xmlns:a16="http://schemas.microsoft.com/office/drawing/2014/main" id="{7B365320-A4A3-DF40-8390-E1A4558AA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211" y="5817706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74779" name="Text Box 28">
            <a:extLst>
              <a:ext uri="{FF2B5EF4-FFF2-40B4-BE49-F238E27FC236}">
                <a16:creationId xmlns:a16="http://schemas.microsoft.com/office/drawing/2014/main" id="{B207FB00-EEFB-2042-A43A-B83A1582B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611" y="5360506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CFC90AA6-1E68-B143-9775-6A1DFD0894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4805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F47D-D557-F743-BBD8-CB504FA3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95" y="1990725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(2.2) </a:t>
            </a:r>
            <a:r>
              <a:rPr lang="zh-CN" altLang="en-US" sz="2400" dirty="0">
                <a:latin typeface="Times New Roman" panose="02020603050405020304" pitchFamily="18" charset="0"/>
              </a:rPr>
              <a:t>若必须包含某条边，如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(1,4): </a:t>
            </a:r>
            <a:r>
              <a:rPr lang="zh-CN" altLang="en-US" sz="2400" dirty="0">
                <a:latin typeface="Times New Roman" panose="02020603050405020304" pitchFamily="18" charset="0"/>
              </a:rPr>
              <a:t>对于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顶点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其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=|(1,4)|+1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到</a:t>
            </a:r>
            <a:r>
              <a:rPr lang="zh-CN" altLang="en-US" sz="2400" dirty="0">
                <a:latin typeface="Times New Roman" panose="02020603050405020304" pitchFamily="18" charset="0"/>
              </a:rPr>
              <a:t>其它顶点最短的边；对于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顶点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4,</a:t>
            </a:r>
            <a:r>
              <a:rPr lang="zh-CN" altLang="en-US" sz="2400" dirty="0">
                <a:latin typeface="Times New Roman" panose="02020603050405020304" pitchFamily="18" charset="0"/>
              </a:rPr>
              <a:t>其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 |(1,4)|+4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到</a:t>
            </a:r>
            <a:r>
              <a:rPr lang="zh-CN" altLang="en-US" sz="2400" dirty="0">
                <a:latin typeface="Times New Roman" panose="02020603050405020304" pitchFamily="18" charset="0"/>
              </a:rPr>
              <a:t>其它顶点最短的边，       即：</a:t>
            </a:r>
          </a:p>
          <a:p>
            <a:pPr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lb</a:t>
            </a:r>
            <a:r>
              <a:rPr lang="en-US" altLang="zh-CN" sz="2400" dirty="0">
                <a:latin typeface="Times New Roman" panose="02020603050405020304" pitchFamily="18" charset="0"/>
              </a:rPr>
              <a:t> = 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</a:t>
            </a:r>
            <a:r>
              <a:rPr lang="en-US" altLang="zh-CN" sz="2400" dirty="0">
                <a:latin typeface="Times New Roman" panose="02020603050405020304" pitchFamily="18" charset="0"/>
              </a:rPr>
              <a:t> [(</a:t>
            </a:r>
            <a:r>
              <a:rPr lang="en-US" altLang="zh-CN" sz="2400" u="sng" dirty="0">
                <a:latin typeface="Times New Roman" panose="02020603050405020304" pitchFamily="18" charset="0"/>
              </a:rPr>
              <a:t>1+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</a:rPr>
              <a:t>)+(</a:t>
            </a:r>
            <a:r>
              <a:rPr lang="en-US" altLang="zh-CN" sz="2400" u="sng" dirty="0">
                <a:latin typeface="Times New Roman" panose="02020603050405020304" pitchFamily="18" charset="0"/>
              </a:rPr>
              <a:t>3+6</a:t>
            </a:r>
            <a:r>
              <a:rPr lang="en-US" altLang="zh-CN" sz="2400" dirty="0">
                <a:latin typeface="Times New Roman" panose="02020603050405020304" pitchFamily="18" charset="0"/>
              </a:rPr>
              <a:t>)+(</a:t>
            </a:r>
            <a:r>
              <a:rPr lang="en-US" altLang="zh-CN" sz="2400" u="sng" dirty="0">
                <a:latin typeface="Times New Roman" panose="02020603050405020304" pitchFamily="18" charset="0"/>
              </a:rPr>
              <a:t>1+2</a:t>
            </a:r>
            <a:r>
              <a:rPr lang="en-US" altLang="zh-CN" sz="2400" dirty="0">
                <a:latin typeface="Times New Roman" panose="02020603050405020304" pitchFamily="18" charset="0"/>
              </a:rPr>
              <a:t>)+(</a:t>
            </a:r>
            <a:r>
              <a:rPr lang="en-US" altLang="zh-CN" sz="2400" u="sng" dirty="0">
                <a:latin typeface="Times New Roman" panose="02020603050405020304" pitchFamily="18" charset="0"/>
              </a:rPr>
              <a:t>3+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</a:rPr>
              <a:t>)+(</a:t>
            </a:r>
            <a:r>
              <a:rPr lang="en-US" altLang="zh-CN" sz="2400" u="sng" dirty="0">
                <a:latin typeface="Times New Roman" panose="02020603050405020304" pitchFamily="18" charset="0"/>
              </a:rPr>
              <a:t>2+3</a:t>
            </a:r>
            <a:r>
              <a:rPr lang="en-US" altLang="zh-CN" sz="2400" dirty="0">
                <a:latin typeface="Times New Roman" panose="02020603050405020304" pitchFamily="18" charset="0"/>
              </a:rPr>
              <a:t>)]/2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</a:t>
            </a:r>
            <a:r>
              <a:rPr lang="en-US" altLang="zh-CN" sz="2400" dirty="0">
                <a:latin typeface="Times New Roman" panose="02020603050405020304" pitchFamily="18" charset="0"/>
              </a:rPr>
              <a:t> = 16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  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s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s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3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s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</a:t>
            </a:r>
            <a:endParaRPr lang="en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2AD8A-8E3A-9C44-B183-5E8C355D3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Oval 54">
            <a:extLst>
              <a:ext uri="{FF2B5EF4-FFF2-40B4-BE49-F238E27FC236}">
                <a16:creationId xmlns:a16="http://schemas.microsoft.com/office/drawing/2014/main" id="{7E5BE2E0-8F19-BD4B-AC0C-21393036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545" y="418465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Oval 55">
            <a:extLst>
              <a:ext uri="{FF2B5EF4-FFF2-40B4-BE49-F238E27FC236}">
                <a16:creationId xmlns:a16="http://schemas.microsoft.com/office/drawing/2014/main" id="{1C48413C-A464-7847-8DF1-449FE762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745" y="418465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Oval 56">
            <a:extLst>
              <a:ext uri="{FF2B5EF4-FFF2-40B4-BE49-F238E27FC236}">
                <a16:creationId xmlns:a16="http://schemas.microsoft.com/office/drawing/2014/main" id="{12397218-64FC-D541-A137-1893C50B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545" y="540385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Oval 57">
            <a:extLst>
              <a:ext uri="{FF2B5EF4-FFF2-40B4-BE49-F238E27FC236}">
                <a16:creationId xmlns:a16="http://schemas.microsoft.com/office/drawing/2014/main" id="{90898384-CE6B-7A42-BDBA-D3FAAD64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745" y="540385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Oval 58">
            <a:extLst>
              <a:ext uri="{FF2B5EF4-FFF2-40B4-BE49-F238E27FC236}">
                <a16:creationId xmlns:a16="http://schemas.microsoft.com/office/drawing/2014/main" id="{CF9C07AD-B899-D542-ABC5-DAAA5097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670" y="6188075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Line 59">
            <a:extLst>
              <a:ext uri="{FF2B5EF4-FFF2-40B4-BE49-F238E27FC236}">
                <a16:creationId xmlns:a16="http://schemas.microsoft.com/office/drawing/2014/main" id="{35927404-D333-F441-A7A8-A7F4075F5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0745" y="441325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Line 60">
            <a:extLst>
              <a:ext uri="{FF2B5EF4-FFF2-40B4-BE49-F238E27FC236}">
                <a16:creationId xmlns:a16="http://schemas.microsoft.com/office/drawing/2014/main" id="{51E321FE-7E86-7045-AB91-9EADFEB3E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4545" y="4565650"/>
            <a:ext cx="9144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Line 61">
            <a:extLst>
              <a:ext uri="{FF2B5EF4-FFF2-40B4-BE49-F238E27FC236}">
                <a16:creationId xmlns:a16="http://schemas.microsoft.com/office/drawing/2014/main" id="{751E8671-13CD-1A4D-AD57-20520AE60E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695" y="4632325"/>
            <a:ext cx="990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" name="Line 62">
            <a:extLst>
              <a:ext uri="{FF2B5EF4-FFF2-40B4-BE49-F238E27FC236}">
                <a16:creationId xmlns:a16="http://schemas.microsoft.com/office/drawing/2014/main" id="{0E5FE612-CF2C-4244-A257-EFA8D2B8E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145" y="4641850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" name="Line 63">
            <a:extLst>
              <a:ext uri="{FF2B5EF4-FFF2-40B4-BE49-F238E27FC236}">
                <a16:creationId xmlns:a16="http://schemas.microsoft.com/office/drawing/2014/main" id="{4CF16BED-35CB-8046-B557-F7782E747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7545" y="46418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" name="Line 64">
            <a:extLst>
              <a:ext uri="{FF2B5EF4-FFF2-40B4-BE49-F238E27FC236}">
                <a16:creationId xmlns:a16="http://schemas.microsoft.com/office/drawing/2014/main" id="{39C659AD-5BA9-2841-BBD3-B615E11AA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2645" y="576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" name="Line 65">
            <a:extLst>
              <a:ext uri="{FF2B5EF4-FFF2-40B4-BE49-F238E27FC236}">
                <a16:creationId xmlns:a16="http://schemas.microsoft.com/office/drawing/2014/main" id="{B61B8D3B-4DFF-0B4D-9C20-E0C2B78BC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145" y="5861050"/>
            <a:ext cx="457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" name="Line 66">
            <a:extLst>
              <a:ext uri="{FF2B5EF4-FFF2-40B4-BE49-F238E27FC236}">
                <a16:creationId xmlns:a16="http://schemas.microsoft.com/office/drawing/2014/main" id="{0931008F-13CF-6C40-960A-1EB2B5426C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4145" y="5861050"/>
            <a:ext cx="381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" name="Freeform 67">
            <a:extLst>
              <a:ext uri="{FF2B5EF4-FFF2-40B4-BE49-F238E27FC236}">
                <a16:creationId xmlns:a16="http://schemas.microsoft.com/office/drawing/2014/main" id="{1AF865E9-5073-BE4D-9685-28878AA99B5E}"/>
              </a:ext>
            </a:extLst>
          </p:cNvPr>
          <p:cNvSpPr>
            <a:spLocks/>
          </p:cNvSpPr>
          <p:nvPr/>
        </p:nvSpPr>
        <p:spPr bwMode="auto">
          <a:xfrm>
            <a:off x="2924933" y="4489450"/>
            <a:ext cx="938212" cy="1905000"/>
          </a:xfrm>
          <a:custGeom>
            <a:avLst/>
            <a:gdLst>
              <a:gd name="T0" fmla="*/ 2147483646 w 591"/>
              <a:gd name="T1" fmla="*/ 0 h 1200"/>
              <a:gd name="T2" fmla="*/ 2147483646 w 591"/>
              <a:gd name="T3" fmla="*/ 2147483646 h 1200"/>
              <a:gd name="T4" fmla="*/ 2147483646 w 591"/>
              <a:gd name="T5" fmla="*/ 2147483646 h 1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1" h="1200">
                <a:moveTo>
                  <a:pt x="207" y="0"/>
                </a:moveTo>
                <a:cubicBezTo>
                  <a:pt x="183" y="155"/>
                  <a:pt x="0" y="733"/>
                  <a:pt x="64" y="933"/>
                </a:cubicBezTo>
                <a:cubicBezTo>
                  <a:pt x="128" y="1133"/>
                  <a:pt x="481" y="1144"/>
                  <a:pt x="591" y="1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" name="Freeform 68">
            <a:extLst>
              <a:ext uri="{FF2B5EF4-FFF2-40B4-BE49-F238E27FC236}">
                <a16:creationId xmlns:a16="http://schemas.microsoft.com/office/drawing/2014/main" id="{AEC057FC-9EE3-4340-B218-935D85CF30E5}"/>
              </a:ext>
            </a:extLst>
          </p:cNvPr>
          <p:cNvSpPr>
            <a:spLocks/>
          </p:cNvSpPr>
          <p:nvPr/>
        </p:nvSpPr>
        <p:spPr bwMode="auto">
          <a:xfrm>
            <a:off x="4310820" y="4494213"/>
            <a:ext cx="1308100" cy="1947862"/>
          </a:xfrm>
          <a:custGeom>
            <a:avLst/>
            <a:gdLst>
              <a:gd name="T0" fmla="*/ 2147483646 w 824"/>
              <a:gd name="T1" fmla="*/ 0 h 1227"/>
              <a:gd name="T2" fmla="*/ 2147483646 w 824"/>
              <a:gd name="T3" fmla="*/ 2147483646 h 1227"/>
              <a:gd name="T4" fmla="*/ 0 w 824"/>
              <a:gd name="T5" fmla="*/ 2147483646 h 1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24" h="1227">
                <a:moveTo>
                  <a:pt x="387" y="0"/>
                </a:moveTo>
                <a:cubicBezTo>
                  <a:pt x="449" y="116"/>
                  <a:pt x="824" y="492"/>
                  <a:pt x="760" y="696"/>
                </a:cubicBezTo>
                <a:cubicBezTo>
                  <a:pt x="696" y="900"/>
                  <a:pt x="158" y="1117"/>
                  <a:pt x="0" y="122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0" name="Text Box 69">
            <a:extLst>
              <a:ext uri="{FF2B5EF4-FFF2-40B4-BE49-F238E27FC236}">
                <a16:creationId xmlns:a16="http://schemas.microsoft.com/office/drawing/2014/main" id="{2C6AF010-3AEA-BA4B-8CD4-E21C3EAA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5545" y="41100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" name="Text Box 70">
            <a:extLst>
              <a:ext uri="{FF2B5EF4-FFF2-40B4-BE49-F238E27FC236}">
                <a16:creationId xmlns:a16="http://schemas.microsoft.com/office/drawing/2014/main" id="{5611712A-2D33-9345-81BA-08B975205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595" y="48387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8</a:t>
            </a:r>
          </a:p>
        </p:txBody>
      </p:sp>
      <p:sp>
        <p:nvSpPr>
          <p:cNvPr id="22" name="Text Box 71">
            <a:extLst>
              <a:ext uri="{FF2B5EF4-FFF2-40B4-BE49-F238E27FC236}">
                <a16:creationId xmlns:a16="http://schemas.microsoft.com/office/drawing/2014/main" id="{1E9EB276-4C73-C442-BC02-EDCB5C513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545" y="48704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3" name="Text Box 72">
            <a:extLst>
              <a:ext uri="{FF2B5EF4-FFF2-40B4-BE49-F238E27FC236}">
                <a16:creationId xmlns:a16="http://schemas.microsoft.com/office/drawing/2014/main" id="{799C4D4C-42A9-B64B-B3DB-5766E495A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945" y="45656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4" name="Text Box 73">
            <a:extLst>
              <a:ext uri="{FF2B5EF4-FFF2-40B4-BE49-F238E27FC236}">
                <a16:creationId xmlns:a16="http://schemas.microsoft.com/office/drawing/2014/main" id="{045A2BFB-D01D-EC47-A3DB-9A18E8CDE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6545" y="4718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</a:p>
        </p:txBody>
      </p:sp>
      <p:sp>
        <p:nvSpPr>
          <p:cNvPr id="25" name="Text Box 74">
            <a:extLst>
              <a:ext uri="{FF2B5EF4-FFF2-40B4-BE49-F238E27FC236}">
                <a16:creationId xmlns:a16="http://schemas.microsoft.com/office/drawing/2014/main" id="{938B7A8B-24E0-694C-9286-F52D89775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545" y="48704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6" name="Text Box 75">
            <a:extLst>
              <a:ext uri="{FF2B5EF4-FFF2-40B4-BE49-F238E27FC236}">
                <a16:creationId xmlns:a16="http://schemas.microsoft.com/office/drawing/2014/main" id="{55ACFAC7-ED19-6D48-973D-9AAA72853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745" y="53276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9</a:t>
            </a:r>
          </a:p>
        </p:txBody>
      </p:sp>
      <p:sp>
        <p:nvSpPr>
          <p:cNvPr id="27" name="Text Box 76">
            <a:extLst>
              <a:ext uri="{FF2B5EF4-FFF2-40B4-BE49-F238E27FC236}">
                <a16:creationId xmlns:a16="http://schemas.microsoft.com/office/drawing/2014/main" id="{6DE9AE43-8051-A74A-96CF-6B43BE4F6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145" y="5861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8" name="Text Box 77">
            <a:extLst>
              <a:ext uri="{FF2B5EF4-FFF2-40B4-BE49-F238E27FC236}">
                <a16:creationId xmlns:a16="http://schemas.microsoft.com/office/drawing/2014/main" id="{710DDFD5-550E-B245-8F10-AFB9F21D7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145" y="59372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29" name="Text Box 78">
            <a:extLst>
              <a:ext uri="{FF2B5EF4-FFF2-40B4-BE49-F238E27FC236}">
                <a16:creationId xmlns:a16="http://schemas.microsoft.com/office/drawing/2014/main" id="{E1366651-D707-4840-BCE3-D4841CD76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5545" y="5480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31" name="AutoShape 79">
            <a:extLst>
              <a:ext uri="{FF2B5EF4-FFF2-40B4-BE49-F238E27FC236}">
                <a16:creationId xmlns:a16="http://schemas.microsoft.com/office/drawing/2014/main" id="{E612FB5B-2514-704B-B7C2-2A5894727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15" y="525145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alt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47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5F7AB12B-8B3A-EB49-959D-1EF8A3851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4113" y="155575"/>
            <a:ext cx="7793037" cy="1462088"/>
          </a:xfrm>
        </p:spPr>
        <p:txBody>
          <a:bodyPr/>
          <a:lstStyle/>
          <a:p>
            <a:r>
              <a:rPr lang="zh-CN" altLang="en-US" dirty="0"/>
              <a:t>为什么可以如此设置？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76E18CE4-2337-7144-858F-049855336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599" y="2077068"/>
            <a:ext cx="5853368" cy="1295400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给定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个顶点的无向图，边的权值已经给定。将符合题意的</a:t>
            </a:r>
            <a:r>
              <a:rPr lang="en-US" altLang="zh-CN" sz="2400" dirty="0">
                <a:latin typeface="Times New Roman" panose="02020603050405020304" pitchFamily="18" charset="0"/>
              </a:rPr>
              <a:t>TSP</a:t>
            </a:r>
            <a:r>
              <a:rPr lang="zh-CN" altLang="en-US" sz="2400" dirty="0">
                <a:latin typeface="Times New Roman" panose="02020603050405020304" pitchFamily="18" charset="0"/>
              </a:rPr>
              <a:t>回路记为</a:t>
            </a:r>
            <a:r>
              <a:rPr lang="en-US" altLang="zh-CN" sz="2400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显然，每个顶点在</a:t>
            </a:r>
            <a:r>
              <a:rPr lang="en-US" altLang="zh-CN" sz="2400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中只出现一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次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在回路</a:t>
            </a:r>
            <a:r>
              <a:rPr lang="en-US" altLang="zh-CN" sz="2400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中的顶点依次编号，</a:t>
            </a:r>
            <a:r>
              <a:rPr lang="en-US" altLang="zh-CN" sz="2400" dirty="0">
                <a:latin typeface="Times New Roman" panose="02020603050405020304" pitchFamily="18" charset="0"/>
              </a:rPr>
              <a:t>1,2,3,…,n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回路</a:t>
            </a:r>
            <a:r>
              <a:rPr lang="en-US" altLang="zh-CN" sz="2400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中的边依次记为：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, 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, 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</a:rPr>
              <a:t>,…,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76803" name="Oval 4">
            <a:extLst>
              <a:ext uri="{FF2B5EF4-FFF2-40B4-BE49-F238E27FC236}">
                <a16:creationId xmlns:a16="http://schemas.microsoft.com/office/drawing/2014/main" id="{1C485DD1-A0DE-0547-8C4D-FCE81FF8A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342" y="250122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alt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04" name="Oval 5">
            <a:extLst>
              <a:ext uri="{FF2B5EF4-FFF2-40B4-BE49-F238E27FC236}">
                <a16:creationId xmlns:a16="http://schemas.microsoft.com/office/drawing/2014/main" id="{7491593B-9530-CC44-8DA1-680750DB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142" y="326322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alt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05" name="Oval 6">
            <a:extLst>
              <a:ext uri="{FF2B5EF4-FFF2-40B4-BE49-F238E27FC236}">
                <a16:creationId xmlns:a16="http://schemas.microsoft.com/office/drawing/2014/main" id="{ED1189F4-548C-4B4A-9D22-8E95D5445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542" y="387282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alt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06" name="Oval 7">
            <a:extLst>
              <a:ext uri="{FF2B5EF4-FFF2-40B4-BE49-F238E27FC236}">
                <a16:creationId xmlns:a16="http://schemas.microsoft.com/office/drawing/2014/main" id="{9529CFC1-7C79-504E-B6A7-45BDF9D18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342" y="364422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alt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07" name="Oval 8">
            <a:extLst>
              <a:ext uri="{FF2B5EF4-FFF2-40B4-BE49-F238E27FC236}">
                <a16:creationId xmlns:a16="http://schemas.microsoft.com/office/drawing/2014/main" id="{AE4E0613-F625-324F-A4A6-84BC5F59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942" y="2501221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alt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08" name="Text Box 9">
            <a:extLst>
              <a:ext uri="{FF2B5EF4-FFF2-40B4-BE49-F238E27FC236}">
                <a16:creationId xmlns:a16="http://schemas.microsoft.com/office/drawing/2014/main" id="{FCC6DFA5-9B5A-6E43-B583-4F94C2CB6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142" y="2120221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76809" name="Text Box 10">
            <a:extLst>
              <a:ext uri="{FF2B5EF4-FFF2-40B4-BE49-F238E27FC236}">
                <a16:creationId xmlns:a16="http://schemas.microsoft.com/office/drawing/2014/main" id="{472719E6-6C09-8C45-ACF6-F1E47401B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342" y="3034621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76810" name="Text Box 11">
            <a:extLst>
              <a:ext uri="{FF2B5EF4-FFF2-40B4-BE49-F238E27FC236}">
                <a16:creationId xmlns:a16="http://schemas.microsoft.com/office/drawing/2014/main" id="{FB86CA1B-9DBE-514C-952E-6EDB84496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542" y="3949021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6811" name="Text Box 12">
            <a:extLst>
              <a:ext uri="{FF2B5EF4-FFF2-40B4-BE49-F238E27FC236}">
                <a16:creationId xmlns:a16="http://schemas.microsoft.com/office/drawing/2014/main" id="{C5A52D56-0261-1D4B-82F8-D76D88FF6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542" y="3644221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6812" name="Text Box 13">
            <a:extLst>
              <a:ext uri="{FF2B5EF4-FFF2-40B4-BE49-F238E27FC236}">
                <a16:creationId xmlns:a16="http://schemas.microsoft.com/office/drawing/2014/main" id="{589BA137-DFA3-B342-A44B-02EFE867E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142" y="2196421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</a:p>
        </p:txBody>
      </p:sp>
      <p:sp>
        <p:nvSpPr>
          <p:cNvPr id="76813" name="Freeform 14">
            <a:extLst>
              <a:ext uri="{FF2B5EF4-FFF2-40B4-BE49-F238E27FC236}">
                <a16:creationId xmlns:a16="http://schemas.microsoft.com/office/drawing/2014/main" id="{314F35D8-82E4-5945-BDFD-848220A04BF3}"/>
              </a:ext>
            </a:extLst>
          </p:cNvPr>
          <p:cNvSpPr>
            <a:spLocks/>
          </p:cNvSpPr>
          <p:nvPr/>
        </p:nvSpPr>
        <p:spPr bwMode="auto">
          <a:xfrm>
            <a:off x="6820155" y="2610759"/>
            <a:ext cx="361950" cy="647700"/>
          </a:xfrm>
          <a:custGeom>
            <a:avLst/>
            <a:gdLst>
              <a:gd name="T0" fmla="*/ 0 w 228"/>
              <a:gd name="T1" fmla="*/ 2147483646 h 408"/>
              <a:gd name="T2" fmla="*/ 2147483646 w 228"/>
              <a:gd name="T3" fmla="*/ 0 h 40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28" h="408">
                <a:moveTo>
                  <a:pt x="0" y="408"/>
                </a:moveTo>
                <a:lnTo>
                  <a:pt x="228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14" name="Freeform 15">
            <a:extLst>
              <a:ext uri="{FF2B5EF4-FFF2-40B4-BE49-F238E27FC236}">
                <a16:creationId xmlns:a16="http://schemas.microsoft.com/office/drawing/2014/main" id="{884E7D7C-5F48-1B47-8EA8-391BB0ADF939}"/>
              </a:ext>
            </a:extLst>
          </p:cNvPr>
          <p:cNvSpPr>
            <a:spLocks/>
          </p:cNvSpPr>
          <p:nvPr/>
        </p:nvSpPr>
        <p:spPr bwMode="auto">
          <a:xfrm>
            <a:off x="6820155" y="3401334"/>
            <a:ext cx="433387" cy="547687"/>
          </a:xfrm>
          <a:custGeom>
            <a:avLst/>
            <a:gdLst>
              <a:gd name="T0" fmla="*/ 0 w 273"/>
              <a:gd name="T1" fmla="*/ 0 h 345"/>
              <a:gd name="T2" fmla="*/ 2147483646 w 273"/>
              <a:gd name="T3" fmla="*/ 2147483646 h 3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73" h="345">
                <a:moveTo>
                  <a:pt x="0" y="0"/>
                </a:moveTo>
                <a:lnTo>
                  <a:pt x="273" y="34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15" name="Line 16">
            <a:extLst>
              <a:ext uri="{FF2B5EF4-FFF2-40B4-BE49-F238E27FC236}">
                <a16:creationId xmlns:a16="http://schemas.microsoft.com/office/drawing/2014/main" id="{DE71A58C-280B-FE43-831C-5D66B9DADC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5942" y="3720421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16" name="Freeform 17">
            <a:extLst>
              <a:ext uri="{FF2B5EF4-FFF2-40B4-BE49-F238E27FC236}">
                <a16:creationId xmlns:a16="http://schemas.microsoft.com/office/drawing/2014/main" id="{4EA350D2-86E8-944B-B618-439CD8764E5A}"/>
              </a:ext>
            </a:extLst>
          </p:cNvPr>
          <p:cNvSpPr>
            <a:spLocks/>
          </p:cNvSpPr>
          <p:nvPr/>
        </p:nvSpPr>
        <p:spPr bwMode="auto">
          <a:xfrm>
            <a:off x="7329742" y="2572659"/>
            <a:ext cx="838200" cy="4762"/>
          </a:xfrm>
          <a:custGeom>
            <a:avLst/>
            <a:gdLst>
              <a:gd name="T0" fmla="*/ 0 w 528"/>
              <a:gd name="T1" fmla="*/ 2147483646 h 3"/>
              <a:gd name="T2" fmla="*/ 2147483646 w 528"/>
              <a:gd name="T3" fmla="*/ 0 h 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8" h="3">
                <a:moveTo>
                  <a:pt x="0" y="3"/>
                </a:moveTo>
                <a:lnTo>
                  <a:pt x="528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17" name="Freeform 18">
            <a:extLst>
              <a:ext uri="{FF2B5EF4-FFF2-40B4-BE49-F238E27FC236}">
                <a16:creationId xmlns:a16="http://schemas.microsoft.com/office/drawing/2014/main" id="{C09EDB87-7280-C740-BBE6-A5AE2B4D2A97}"/>
              </a:ext>
            </a:extLst>
          </p:cNvPr>
          <p:cNvSpPr>
            <a:spLocks/>
          </p:cNvSpPr>
          <p:nvPr/>
        </p:nvSpPr>
        <p:spPr bwMode="auto">
          <a:xfrm>
            <a:off x="8258430" y="2648859"/>
            <a:ext cx="138112" cy="995362"/>
          </a:xfrm>
          <a:custGeom>
            <a:avLst/>
            <a:gdLst>
              <a:gd name="T0" fmla="*/ 0 w 87"/>
              <a:gd name="T1" fmla="*/ 0 h 627"/>
              <a:gd name="T2" fmla="*/ 2147483646 w 87"/>
              <a:gd name="T3" fmla="*/ 2147483646 h 62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" h="627">
                <a:moveTo>
                  <a:pt x="0" y="0"/>
                </a:moveTo>
                <a:lnTo>
                  <a:pt x="87" y="62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18" name="Text Box 20">
            <a:extLst>
              <a:ext uri="{FF2B5EF4-FFF2-40B4-BE49-F238E27FC236}">
                <a16:creationId xmlns:a16="http://schemas.microsoft.com/office/drawing/2014/main" id="{C5FC3C9A-428C-0C43-8E65-1C541688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367" y="2617109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zh-CN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</a:p>
        </p:txBody>
      </p:sp>
      <p:sp>
        <p:nvSpPr>
          <p:cNvPr id="76819" name="Text Box 21">
            <a:extLst>
              <a:ext uri="{FF2B5EF4-FFF2-40B4-BE49-F238E27FC236}">
                <a16:creationId xmlns:a16="http://schemas.microsoft.com/office/drawing/2014/main" id="{27C2D03A-F52D-AE48-8DE7-C9CC9A96E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692" y="3582309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en-US" altLang="zh-CN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</a:p>
        </p:txBody>
      </p:sp>
      <p:sp>
        <p:nvSpPr>
          <p:cNvPr id="76820" name="Text Box 22">
            <a:extLst>
              <a:ext uri="{FF2B5EF4-FFF2-40B4-BE49-F238E27FC236}">
                <a16:creationId xmlns:a16="http://schemas.microsoft.com/office/drawing/2014/main" id="{C3F03DEC-A6C4-B241-8485-B22E3B3E9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942" y="3796621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kumimoji="0" lang="en-US" altLang="zh-CN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</a:p>
        </p:txBody>
      </p:sp>
      <p:sp>
        <p:nvSpPr>
          <p:cNvPr id="76821" name="Text Box 23">
            <a:extLst>
              <a:ext uri="{FF2B5EF4-FFF2-40B4-BE49-F238E27FC236}">
                <a16:creationId xmlns:a16="http://schemas.microsoft.com/office/drawing/2014/main" id="{17ACC6C2-CC9F-094E-B981-678767B07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342" y="2196421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en-US" altLang="zh-CN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</a:p>
        </p:txBody>
      </p:sp>
      <p:sp>
        <p:nvSpPr>
          <p:cNvPr id="76827" name="Slide Number Placeholder 1">
            <a:extLst>
              <a:ext uri="{FF2B5EF4-FFF2-40B4-BE49-F238E27FC236}">
                <a16:creationId xmlns:a16="http://schemas.microsoft.com/office/drawing/2014/main" id="{A409ABA9-17F0-8646-9353-07D34FA4A2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1B1ABC-DFA1-5C49-964C-F2AD62CCB9E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399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D30D390A-E94E-1845-959D-6222B231B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735" y="2114805"/>
            <a:ext cx="8879846" cy="4798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回溯法的基本步骤： 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针对所给问题，定义问题的解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空间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确定易于搜索的解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空间结构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以深度优先方式搜索解空间，并在搜索过程中用剪枝函数避免无效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搜索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常用剪枝函数： 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约束函数</a:t>
            </a:r>
            <a:r>
              <a:rPr lang="zh-CN" altLang="en-US" sz="2000" dirty="0">
                <a:latin typeface="Times New Roman" panose="02020603050405020304" pitchFamily="18" charset="0"/>
              </a:rPr>
              <a:t>在扩展节点处剪去不满足约束的子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树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限界函数</a:t>
            </a:r>
            <a:r>
              <a:rPr lang="zh-CN" altLang="en-US" sz="2000" dirty="0">
                <a:latin typeface="Times New Roman" panose="02020603050405020304" pitchFamily="18" charset="0"/>
              </a:rPr>
              <a:t>剪去得不到最优解的子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树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关于复杂性： </a:t>
            </a: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</a:rPr>
              <a:t>回溯法的</a:t>
            </a:r>
            <a:r>
              <a:rPr lang="zh-CN" altLang="en-US" sz="2000" dirty="0">
                <a:latin typeface="Times New Roman" panose="02020603050405020304" pitchFamily="18" charset="0"/>
              </a:rPr>
              <a:t>一个显著特征是在搜索过程中动态产生问题的解空间。在任何时刻，算法只保存从根节点到当前扩展节点的路径。如果解空间树中从根节点到叶节点的最长路径的长度为</a:t>
            </a:r>
            <a:r>
              <a:rPr lang="en-US" altLang="zh-CN" sz="2000" dirty="0">
                <a:latin typeface="Times New Roman" panose="02020603050405020304" pitchFamily="18" charset="0"/>
              </a:rPr>
              <a:t>h(n)</a:t>
            </a:r>
            <a:r>
              <a:rPr lang="zh-CN" altLang="en-US" sz="2000" dirty="0">
                <a:latin typeface="Times New Roman" panose="02020603050405020304" pitchFamily="18" charset="0"/>
              </a:rPr>
              <a:t>，则回溯法所需的计算空间通常为</a:t>
            </a:r>
            <a:r>
              <a:rPr lang="en-US" altLang="zh-CN" sz="2000" dirty="0">
                <a:latin typeface="Times New Roman" panose="02020603050405020304" pitchFamily="18" charset="0"/>
              </a:rPr>
              <a:t>O(h(n))</a:t>
            </a:r>
            <a:r>
              <a:rPr lang="zh-CN" altLang="en-US" sz="2000" dirty="0">
                <a:latin typeface="Times New Roman" panose="02020603050405020304" pitchFamily="18" charset="0"/>
              </a:rPr>
              <a:t>。而显式地存储整个解空间则需要</a:t>
            </a:r>
            <a:r>
              <a:rPr lang="en-US" altLang="zh-CN" sz="2000" dirty="0">
                <a:latin typeface="Times New Roman" panose="02020603050405020304" pitchFamily="18" charset="0"/>
              </a:rPr>
              <a:t>O(2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h(n)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</a:rPr>
              <a:t>O(h(n)!)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空间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60419" name="Slide Number Placeholder 1">
            <a:extLst>
              <a:ext uri="{FF2B5EF4-FFF2-40B4-BE49-F238E27FC236}">
                <a16:creationId xmlns:a16="http://schemas.microsoft.com/office/drawing/2014/main" id="{FE0FA497-CA8D-484D-B456-E0BC664DA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5E1CC5-C281-5241-959A-9FEC269663B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89B819-236E-C84F-9204-12B143411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dirty="0"/>
              <a:t>回溯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150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2814-BAA4-7F41-9B8B-C70DAB1F0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E124B63E-01F8-5C4F-B98B-E61770B1A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995177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显然，我们有：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对于顶点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&gt;= 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 +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= 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对于顶点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&gt;= 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 +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= 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对于顶点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n-1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&gt;= 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 +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=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6EF15A33-CFBE-814F-AF2B-0C2009855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35" y="4350026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FB69ADB5-7BBD-9F4F-90C4-3E96F2E0C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996" y="4350026"/>
            <a:ext cx="605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2(s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)&gt;=  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=s</a:t>
            </a: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618729EF-289E-1B46-82D2-5948DDA6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03" y="4939853"/>
            <a:ext cx="6541604" cy="79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)&gt;=  s/2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又因为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是整数，必定有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(s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＋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*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) &gt;=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sym typeface="Symbol" pitchFamily="2" charset="2"/>
              </a:rPr>
              <a:t>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s/2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sym typeface="Symbol" pitchFamily="2" charset="2"/>
              </a:rPr>
              <a:t>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所以，可以取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lb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sym typeface="Symbol" pitchFamily="2" charset="2"/>
              </a:rPr>
              <a:t>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s/2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sym typeface="Symbol" pitchFamily="2" charset="2"/>
              </a:rPr>
              <a:t>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14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980B-80A4-E140-A7F4-2283D4EE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53" y="2017713"/>
            <a:ext cx="8276825" cy="4114800"/>
          </a:xfrm>
        </p:spPr>
        <p:txBody>
          <a:bodyPr/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先用采用贪心法求得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近似解为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1→3→5→4 →2→1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其路径长度为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1+2+3+7+3=16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，这可以作为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问题的上界。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3D010-2693-5042-8199-5BFA23092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2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83D68BC2-3E00-6C42-AD87-D3EA21300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F0B4A9-F1D7-E34E-8C6A-60AB295855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8" y="1803"/>
            <a:ext cx="8070635" cy="21859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91601" y="0"/>
            <a:ext cx="2646067" cy="2270502"/>
            <a:chOff x="6118225" y="900112"/>
            <a:chExt cx="2727325" cy="2522538"/>
          </a:xfrm>
        </p:grpSpPr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81334410-5B4F-A84F-8124-2EB674160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974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1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Oval 22">
              <a:extLst>
                <a:ext uri="{FF2B5EF4-FFF2-40B4-BE49-F238E27FC236}">
                  <a16:creationId xmlns:a16="http://schemas.microsoft.com/office/drawing/2014/main" id="{9D9B5B14-875E-F443-93B1-0D0A19406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974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2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Oval 23">
              <a:extLst>
                <a:ext uri="{FF2B5EF4-FFF2-40B4-BE49-F238E27FC236}">
                  <a16:creationId xmlns:a16="http://schemas.microsoft.com/office/drawing/2014/main" id="{F7A4D428-623B-304A-AE0D-FE86503B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21939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3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" name="Oval 24">
              <a:extLst>
                <a:ext uri="{FF2B5EF4-FFF2-40B4-BE49-F238E27FC236}">
                  <a16:creationId xmlns:a16="http://schemas.microsoft.com/office/drawing/2014/main" id="{084E0C89-B53A-7742-A456-EF9B4C06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21939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4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DC04D5A0-E718-EF4F-8CF9-A62EFAAD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296545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5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7F1389AE-05DD-4549-8A0A-CAA0C864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7375" y="12033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" name="Line 27">
              <a:extLst>
                <a:ext uri="{FF2B5EF4-FFF2-40B4-BE49-F238E27FC236}">
                  <a16:creationId xmlns:a16="http://schemas.microsoft.com/office/drawing/2014/main" id="{C9455726-B7AE-1749-B225-9980A5697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1175" y="1355725"/>
              <a:ext cx="914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933CF49A-C834-BC4F-9DBE-3B7E844EE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8325" y="1422400"/>
              <a:ext cx="990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10961354-6F88-0E4E-BB46-D8335B646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8775" y="143192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0644BF23-BD03-7A4D-812D-55701353F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4175" y="143192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5D9CF510-3531-A94A-A625-1A0020F57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9275" y="2555875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BE40AA2E-6C6E-8F49-B274-B2E103C53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8775" y="2651125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B06E0B0D-47FC-5B40-ABC0-5FA8C1F21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0775" y="2651125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32D15FB9-9544-3F4F-877E-011C39C82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1279525"/>
              <a:ext cx="938212" cy="1905000"/>
            </a:xfrm>
            <a:custGeom>
              <a:avLst/>
              <a:gdLst>
                <a:gd name="T0" fmla="*/ 2147483646 w 591"/>
                <a:gd name="T1" fmla="*/ 0 h 1200"/>
                <a:gd name="T2" fmla="*/ 2147483646 w 591"/>
                <a:gd name="T3" fmla="*/ 2147483646 h 1200"/>
                <a:gd name="T4" fmla="*/ 2147483646 w 591"/>
                <a:gd name="T5" fmla="*/ 2147483646 h 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1" h="1200">
                  <a:moveTo>
                    <a:pt x="207" y="0"/>
                  </a:moveTo>
                  <a:cubicBezTo>
                    <a:pt x="183" y="155"/>
                    <a:pt x="0" y="733"/>
                    <a:pt x="64" y="933"/>
                  </a:cubicBezTo>
                  <a:cubicBezTo>
                    <a:pt x="128" y="1133"/>
                    <a:pt x="481" y="1144"/>
                    <a:pt x="591" y="12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E09CEB7D-D15B-D74E-AC32-56D151FAB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450" y="1284287"/>
              <a:ext cx="1308100" cy="1947863"/>
            </a:xfrm>
            <a:custGeom>
              <a:avLst/>
              <a:gdLst>
                <a:gd name="T0" fmla="*/ 2147483646 w 824"/>
                <a:gd name="T1" fmla="*/ 0 h 1227"/>
                <a:gd name="T2" fmla="*/ 2147483646 w 824"/>
                <a:gd name="T3" fmla="*/ 2147483646 h 1227"/>
                <a:gd name="T4" fmla="*/ 0 w 824"/>
                <a:gd name="T5" fmla="*/ 2147483646 h 1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4" h="1227">
                  <a:moveTo>
                    <a:pt x="387" y="0"/>
                  </a:moveTo>
                  <a:cubicBezTo>
                    <a:pt x="449" y="116"/>
                    <a:pt x="824" y="492"/>
                    <a:pt x="760" y="696"/>
                  </a:cubicBezTo>
                  <a:cubicBezTo>
                    <a:pt x="696" y="900"/>
                    <a:pt x="158" y="1117"/>
                    <a:pt x="0" y="12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Text Box 36">
              <a:extLst>
                <a:ext uri="{FF2B5EF4-FFF2-40B4-BE49-F238E27FC236}">
                  <a16:creationId xmlns:a16="http://schemas.microsoft.com/office/drawing/2014/main" id="{AD902859-15F8-664C-9A2E-99B20EE2E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2175" y="900112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23" name="Text Box 37">
              <a:extLst>
                <a:ext uri="{FF2B5EF4-FFF2-40B4-BE49-F238E27FC236}">
                  <a16:creationId xmlns:a16="http://schemas.microsoft.com/office/drawing/2014/main" id="{E7EFC3A9-6C5F-7542-9FD9-90DDC577B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225" y="16287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8</a:t>
              </a:r>
            </a:p>
          </p:txBody>
        </p:sp>
        <p:sp>
          <p:nvSpPr>
            <p:cNvPr id="24" name="Text Box 38">
              <a:extLst>
                <a:ext uri="{FF2B5EF4-FFF2-40B4-BE49-F238E27FC236}">
                  <a16:creationId xmlns:a16="http://schemas.microsoft.com/office/drawing/2014/main" id="{7FEDC5FF-7C22-3E47-A7ED-39F84E7D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175" y="1660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86F79D9B-79EB-3B47-A146-5371D750B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575" y="1355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26" name="Text Box 40">
              <a:extLst>
                <a:ext uri="{FF2B5EF4-FFF2-40B4-BE49-F238E27FC236}">
                  <a16:creationId xmlns:a16="http://schemas.microsoft.com/office/drawing/2014/main" id="{3BE35A5D-57DB-0D45-8300-05AE785AD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1508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90850480-4ACD-034A-B266-B456CFD1F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4175" y="1660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28" name="Text Box 42">
              <a:extLst>
                <a:ext uri="{FF2B5EF4-FFF2-40B4-BE49-F238E27FC236}">
                  <a16:creationId xmlns:a16="http://schemas.microsoft.com/office/drawing/2014/main" id="{EF63CA60-B23C-8442-9171-80FD39F58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1375" y="2117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9</a:t>
              </a:r>
            </a:p>
          </p:txBody>
        </p:sp>
        <p:sp>
          <p:nvSpPr>
            <p:cNvPr id="29" name="Text Box 43">
              <a:extLst>
                <a:ext uri="{FF2B5EF4-FFF2-40B4-BE49-F238E27FC236}">
                  <a16:creationId xmlns:a16="http://schemas.microsoft.com/office/drawing/2014/main" id="{0659DD97-A99E-C942-A647-A83C82249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0775" y="2651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0" name="Text Box 44">
              <a:extLst>
                <a:ext uri="{FF2B5EF4-FFF2-40B4-BE49-F238E27FC236}">
                  <a16:creationId xmlns:a16="http://schemas.microsoft.com/office/drawing/2014/main" id="{F5886B88-6BAC-7047-B324-75FEE0FD1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8775" y="27273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95EF6E7A-64EC-A347-B21C-1489BE4D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2175" y="2270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</a:p>
          </p:txBody>
        </p:sp>
      </p:grpSp>
      <p:pic>
        <p:nvPicPr>
          <p:cNvPr id="5" name="图片 1">
            <a:extLst>
              <a:ext uri="{FF2B5EF4-FFF2-40B4-BE49-F238E27FC236}">
                <a16:creationId xmlns:a16="http://schemas.microsoft.com/office/drawing/2014/main" id="{83128222-21EE-5343-A36B-E94A21F72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12" y="0"/>
            <a:ext cx="5113290" cy="31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68">
            <a:extLst>
              <a:ext uri="{FF2B5EF4-FFF2-40B4-BE49-F238E27FC236}">
                <a16:creationId xmlns:a16="http://schemas.microsoft.com/office/drawing/2014/main" id="{EAD63B8B-5DAA-894B-A111-5E0C6D66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3" y="2994363"/>
            <a:ext cx="9221492" cy="38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应用分支限界法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求解无向图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TSP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，具体搜索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如下：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根结点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，根据限界函数计算目标函数的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值为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</a:pPr>
            <a:r>
              <a:rPr lang="en-US" altLang="zh-CN" sz="2000" i="1" dirty="0" err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lb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=((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1+3)+(3+6)+(1+2)+(3+4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2+3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))/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2=14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0">
              <a:spcBef>
                <a:spcPts val="300"/>
              </a:spcBef>
              <a:buClrTx/>
              <a:buSzTx/>
              <a:buNone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，路径长度为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，目标函数的值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1+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+6)+(1+2)+(3+4)+(2+3))/2=14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加入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活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，路径长度为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，目标函数的值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+3)+(3+6)+(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+2)+(3+4)+(2+3))/2=14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加入表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，路径长度为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，目标函数的值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1+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)+(3+6)+(1+2)+(3+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)+(2+3))/2=16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加入表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，路径长度为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，目标函数的值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1+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)+(3+6)+(1+2)+(3+4)+(2+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))/2=19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，超出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目标函数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界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丢弃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ts val="3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中选取目标函数值极小的结点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优先进行搜索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83D68BC2-3E00-6C42-AD87-D3EA21300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F0B4A9-F1D7-E34E-8C6A-60AB295855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8" y="1803"/>
            <a:ext cx="8070635" cy="21859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91601" y="0"/>
            <a:ext cx="2646067" cy="2270502"/>
            <a:chOff x="6118225" y="900112"/>
            <a:chExt cx="2727325" cy="2522538"/>
          </a:xfrm>
        </p:grpSpPr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81334410-5B4F-A84F-8124-2EB674160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974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1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Oval 22">
              <a:extLst>
                <a:ext uri="{FF2B5EF4-FFF2-40B4-BE49-F238E27FC236}">
                  <a16:creationId xmlns:a16="http://schemas.microsoft.com/office/drawing/2014/main" id="{9D9B5B14-875E-F443-93B1-0D0A19406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974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2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Oval 23">
              <a:extLst>
                <a:ext uri="{FF2B5EF4-FFF2-40B4-BE49-F238E27FC236}">
                  <a16:creationId xmlns:a16="http://schemas.microsoft.com/office/drawing/2014/main" id="{F7A4D428-623B-304A-AE0D-FE86503B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21939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3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" name="Oval 24">
              <a:extLst>
                <a:ext uri="{FF2B5EF4-FFF2-40B4-BE49-F238E27FC236}">
                  <a16:creationId xmlns:a16="http://schemas.microsoft.com/office/drawing/2014/main" id="{084E0C89-B53A-7742-A456-EF9B4C06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21939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4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DC04D5A0-E718-EF4F-8CF9-A62EFAAD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296545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5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7F1389AE-05DD-4549-8A0A-CAA0C864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7375" y="12033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" name="Line 27">
              <a:extLst>
                <a:ext uri="{FF2B5EF4-FFF2-40B4-BE49-F238E27FC236}">
                  <a16:creationId xmlns:a16="http://schemas.microsoft.com/office/drawing/2014/main" id="{C9455726-B7AE-1749-B225-9980A5697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1175" y="1355725"/>
              <a:ext cx="914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933CF49A-C834-BC4F-9DBE-3B7E844EE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8325" y="1422400"/>
              <a:ext cx="990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10961354-6F88-0E4E-BB46-D8335B646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8775" y="143192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0644BF23-BD03-7A4D-812D-55701353F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4175" y="143192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5D9CF510-3531-A94A-A625-1A0020F57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9275" y="2555875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BE40AA2E-6C6E-8F49-B274-B2E103C53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8775" y="2651125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B06E0B0D-47FC-5B40-ABC0-5FA8C1F21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0775" y="2651125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32D15FB9-9544-3F4F-877E-011C39C82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1279525"/>
              <a:ext cx="938212" cy="1905000"/>
            </a:xfrm>
            <a:custGeom>
              <a:avLst/>
              <a:gdLst>
                <a:gd name="T0" fmla="*/ 2147483646 w 591"/>
                <a:gd name="T1" fmla="*/ 0 h 1200"/>
                <a:gd name="T2" fmla="*/ 2147483646 w 591"/>
                <a:gd name="T3" fmla="*/ 2147483646 h 1200"/>
                <a:gd name="T4" fmla="*/ 2147483646 w 591"/>
                <a:gd name="T5" fmla="*/ 2147483646 h 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1" h="1200">
                  <a:moveTo>
                    <a:pt x="207" y="0"/>
                  </a:moveTo>
                  <a:cubicBezTo>
                    <a:pt x="183" y="155"/>
                    <a:pt x="0" y="733"/>
                    <a:pt x="64" y="933"/>
                  </a:cubicBezTo>
                  <a:cubicBezTo>
                    <a:pt x="128" y="1133"/>
                    <a:pt x="481" y="1144"/>
                    <a:pt x="591" y="12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E09CEB7D-D15B-D74E-AC32-56D151FAB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450" y="1284287"/>
              <a:ext cx="1308100" cy="1947863"/>
            </a:xfrm>
            <a:custGeom>
              <a:avLst/>
              <a:gdLst>
                <a:gd name="T0" fmla="*/ 2147483646 w 824"/>
                <a:gd name="T1" fmla="*/ 0 h 1227"/>
                <a:gd name="T2" fmla="*/ 2147483646 w 824"/>
                <a:gd name="T3" fmla="*/ 2147483646 h 1227"/>
                <a:gd name="T4" fmla="*/ 0 w 824"/>
                <a:gd name="T5" fmla="*/ 2147483646 h 1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4" h="1227">
                  <a:moveTo>
                    <a:pt x="387" y="0"/>
                  </a:moveTo>
                  <a:cubicBezTo>
                    <a:pt x="449" y="116"/>
                    <a:pt x="824" y="492"/>
                    <a:pt x="760" y="696"/>
                  </a:cubicBezTo>
                  <a:cubicBezTo>
                    <a:pt x="696" y="900"/>
                    <a:pt x="158" y="1117"/>
                    <a:pt x="0" y="12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Text Box 36">
              <a:extLst>
                <a:ext uri="{FF2B5EF4-FFF2-40B4-BE49-F238E27FC236}">
                  <a16:creationId xmlns:a16="http://schemas.microsoft.com/office/drawing/2014/main" id="{AD902859-15F8-664C-9A2E-99B20EE2E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2175" y="900112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23" name="Text Box 37">
              <a:extLst>
                <a:ext uri="{FF2B5EF4-FFF2-40B4-BE49-F238E27FC236}">
                  <a16:creationId xmlns:a16="http://schemas.microsoft.com/office/drawing/2014/main" id="{E7EFC3A9-6C5F-7542-9FD9-90DDC577B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225" y="16287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8</a:t>
              </a:r>
            </a:p>
          </p:txBody>
        </p:sp>
        <p:sp>
          <p:nvSpPr>
            <p:cNvPr id="24" name="Text Box 38">
              <a:extLst>
                <a:ext uri="{FF2B5EF4-FFF2-40B4-BE49-F238E27FC236}">
                  <a16:creationId xmlns:a16="http://schemas.microsoft.com/office/drawing/2014/main" id="{7FEDC5FF-7C22-3E47-A7ED-39F84E7D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175" y="1660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86F79D9B-79EB-3B47-A146-5371D750B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575" y="1355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26" name="Text Box 40">
              <a:extLst>
                <a:ext uri="{FF2B5EF4-FFF2-40B4-BE49-F238E27FC236}">
                  <a16:creationId xmlns:a16="http://schemas.microsoft.com/office/drawing/2014/main" id="{3BE35A5D-57DB-0D45-8300-05AE785AD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1508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90850480-4ACD-034A-B266-B456CFD1F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4175" y="1660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28" name="Text Box 42">
              <a:extLst>
                <a:ext uri="{FF2B5EF4-FFF2-40B4-BE49-F238E27FC236}">
                  <a16:creationId xmlns:a16="http://schemas.microsoft.com/office/drawing/2014/main" id="{EF63CA60-B23C-8442-9171-80FD39F58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1375" y="2117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9</a:t>
              </a:r>
            </a:p>
          </p:txBody>
        </p:sp>
        <p:sp>
          <p:nvSpPr>
            <p:cNvPr id="29" name="Text Box 43">
              <a:extLst>
                <a:ext uri="{FF2B5EF4-FFF2-40B4-BE49-F238E27FC236}">
                  <a16:creationId xmlns:a16="http://schemas.microsoft.com/office/drawing/2014/main" id="{0659DD97-A99E-C942-A647-A83C82249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0775" y="2651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0" name="Text Box 44">
              <a:extLst>
                <a:ext uri="{FF2B5EF4-FFF2-40B4-BE49-F238E27FC236}">
                  <a16:creationId xmlns:a16="http://schemas.microsoft.com/office/drawing/2014/main" id="{F5886B88-6BAC-7047-B324-75FEE0FD1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8775" y="27273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95EF6E7A-64EC-A347-B21C-1489BE4D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2175" y="2270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</a:p>
          </p:txBody>
        </p:sp>
      </p:grpSp>
      <p:pic>
        <p:nvPicPr>
          <p:cNvPr id="5" name="图片 1">
            <a:extLst>
              <a:ext uri="{FF2B5EF4-FFF2-40B4-BE49-F238E27FC236}">
                <a16:creationId xmlns:a16="http://schemas.microsoft.com/office/drawing/2014/main" id="{83128222-21EE-5343-A36B-E94A21F72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12" y="0"/>
            <a:ext cx="5113290" cy="31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68">
            <a:extLst>
              <a:ext uri="{FF2B5EF4-FFF2-40B4-BE49-F238E27FC236}">
                <a16:creationId xmlns:a16="http://schemas.microsoft.com/office/drawing/2014/main" id="{EAD63B8B-5DAA-894B-A111-5E0C6D66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07878"/>
            <a:ext cx="9221492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，目标函数值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)+(1+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)+(3+4)+(2+3))/2=16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中；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，目标函数值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)+(1+2)+(3+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)+(2+3))/2=16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中；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，目标函数值为</a:t>
            </a: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)+(1+2)+(3+4)+(2+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))/2=19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，超出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目标函数的界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丢弃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ts val="30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中选取目标函数值极小的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优先进行搜索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ts val="30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，目标函数值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+3)+(3+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)+(3+4)+(2+3))/2=16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中；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，目标函数值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+3)+(3+6)+(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)+(3+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)+(2+3))/2=15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中；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，目标函数值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+3)+(3+6)+(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)+(3+4)+(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+3))/2=14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7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83D68BC2-3E00-6C42-AD87-D3EA21300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F0B4A9-F1D7-E34E-8C6A-60AB295855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8" y="1803"/>
            <a:ext cx="8070635" cy="21859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91601" y="0"/>
            <a:ext cx="2646067" cy="2270502"/>
            <a:chOff x="6118225" y="900112"/>
            <a:chExt cx="2727325" cy="2522538"/>
          </a:xfrm>
        </p:grpSpPr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81334410-5B4F-A84F-8124-2EB674160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974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1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Oval 22">
              <a:extLst>
                <a:ext uri="{FF2B5EF4-FFF2-40B4-BE49-F238E27FC236}">
                  <a16:creationId xmlns:a16="http://schemas.microsoft.com/office/drawing/2014/main" id="{9D9B5B14-875E-F443-93B1-0D0A19406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974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2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Oval 23">
              <a:extLst>
                <a:ext uri="{FF2B5EF4-FFF2-40B4-BE49-F238E27FC236}">
                  <a16:creationId xmlns:a16="http://schemas.microsoft.com/office/drawing/2014/main" id="{F7A4D428-623B-304A-AE0D-FE86503B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21939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3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" name="Oval 24">
              <a:extLst>
                <a:ext uri="{FF2B5EF4-FFF2-40B4-BE49-F238E27FC236}">
                  <a16:creationId xmlns:a16="http://schemas.microsoft.com/office/drawing/2014/main" id="{084E0C89-B53A-7742-A456-EF9B4C06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21939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4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DC04D5A0-E718-EF4F-8CF9-A62EFAAD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296545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5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7F1389AE-05DD-4549-8A0A-CAA0C864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7375" y="12033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" name="Line 27">
              <a:extLst>
                <a:ext uri="{FF2B5EF4-FFF2-40B4-BE49-F238E27FC236}">
                  <a16:creationId xmlns:a16="http://schemas.microsoft.com/office/drawing/2014/main" id="{C9455726-B7AE-1749-B225-9980A5697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1175" y="1355725"/>
              <a:ext cx="914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933CF49A-C834-BC4F-9DBE-3B7E844EE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8325" y="1422400"/>
              <a:ext cx="990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10961354-6F88-0E4E-BB46-D8335B646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8775" y="143192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0644BF23-BD03-7A4D-812D-55701353F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4175" y="143192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5D9CF510-3531-A94A-A625-1A0020F57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9275" y="2555875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BE40AA2E-6C6E-8F49-B274-B2E103C53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8775" y="2651125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B06E0B0D-47FC-5B40-ABC0-5FA8C1F21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0775" y="2651125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32D15FB9-9544-3F4F-877E-011C39C82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1279525"/>
              <a:ext cx="938212" cy="1905000"/>
            </a:xfrm>
            <a:custGeom>
              <a:avLst/>
              <a:gdLst>
                <a:gd name="T0" fmla="*/ 2147483646 w 591"/>
                <a:gd name="T1" fmla="*/ 0 h 1200"/>
                <a:gd name="T2" fmla="*/ 2147483646 w 591"/>
                <a:gd name="T3" fmla="*/ 2147483646 h 1200"/>
                <a:gd name="T4" fmla="*/ 2147483646 w 591"/>
                <a:gd name="T5" fmla="*/ 2147483646 h 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1" h="1200">
                  <a:moveTo>
                    <a:pt x="207" y="0"/>
                  </a:moveTo>
                  <a:cubicBezTo>
                    <a:pt x="183" y="155"/>
                    <a:pt x="0" y="733"/>
                    <a:pt x="64" y="933"/>
                  </a:cubicBezTo>
                  <a:cubicBezTo>
                    <a:pt x="128" y="1133"/>
                    <a:pt x="481" y="1144"/>
                    <a:pt x="591" y="12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E09CEB7D-D15B-D74E-AC32-56D151FAB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450" y="1284287"/>
              <a:ext cx="1308100" cy="1947863"/>
            </a:xfrm>
            <a:custGeom>
              <a:avLst/>
              <a:gdLst>
                <a:gd name="T0" fmla="*/ 2147483646 w 824"/>
                <a:gd name="T1" fmla="*/ 0 h 1227"/>
                <a:gd name="T2" fmla="*/ 2147483646 w 824"/>
                <a:gd name="T3" fmla="*/ 2147483646 h 1227"/>
                <a:gd name="T4" fmla="*/ 0 w 824"/>
                <a:gd name="T5" fmla="*/ 2147483646 h 1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4" h="1227">
                  <a:moveTo>
                    <a:pt x="387" y="0"/>
                  </a:moveTo>
                  <a:cubicBezTo>
                    <a:pt x="449" y="116"/>
                    <a:pt x="824" y="492"/>
                    <a:pt x="760" y="696"/>
                  </a:cubicBezTo>
                  <a:cubicBezTo>
                    <a:pt x="696" y="900"/>
                    <a:pt x="158" y="1117"/>
                    <a:pt x="0" y="12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Text Box 36">
              <a:extLst>
                <a:ext uri="{FF2B5EF4-FFF2-40B4-BE49-F238E27FC236}">
                  <a16:creationId xmlns:a16="http://schemas.microsoft.com/office/drawing/2014/main" id="{AD902859-15F8-664C-9A2E-99B20EE2E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2175" y="900112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23" name="Text Box 37">
              <a:extLst>
                <a:ext uri="{FF2B5EF4-FFF2-40B4-BE49-F238E27FC236}">
                  <a16:creationId xmlns:a16="http://schemas.microsoft.com/office/drawing/2014/main" id="{E7EFC3A9-6C5F-7542-9FD9-90DDC577B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225" y="16287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8</a:t>
              </a:r>
            </a:p>
          </p:txBody>
        </p:sp>
        <p:sp>
          <p:nvSpPr>
            <p:cNvPr id="24" name="Text Box 38">
              <a:extLst>
                <a:ext uri="{FF2B5EF4-FFF2-40B4-BE49-F238E27FC236}">
                  <a16:creationId xmlns:a16="http://schemas.microsoft.com/office/drawing/2014/main" id="{7FEDC5FF-7C22-3E47-A7ED-39F84E7D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175" y="1660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86F79D9B-79EB-3B47-A146-5371D750B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575" y="1355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26" name="Text Box 40">
              <a:extLst>
                <a:ext uri="{FF2B5EF4-FFF2-40B4-BE49-F238E27FC236}">
                  <a16:creationId xmlns:a16="http://schemas.microsoft.com/office/drawing/2014/main" id="{3BE35A5D-57DB-0D45-8300-05AE785AD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1508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90850480-4ACD-034A-B266-B456CFD1F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4175" y="1660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28" name="Text Box 42">
              <a:extLst>
                <a:ext uri="{FF2B5EF4-FFF2-40B4-BE49-F238E27FC236}">
                  <a16:creationId xmlns:a16="http://schemas.microsoft.com/office/drawing/2014/main" id="{EF63CA60-B23C-8442-9171-80FD39F58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1375" y="2117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9</a:t>
              </a:r>
            </a:p>
          </p:txBody>
        </p:sp>
        <p:sp>
          <p:nvSpPr>
            <p:cNvPr id="29" name="Text Box 43">
              <a:extLst>
                <a:ext uri="{FF2B5EF4-FFF2-40B4-BE49-F238E27FC236}">
                  <a16:creationId xmlns:a16="http://schemas.microsoft.com/office/drawing/2014/main" id="{0659DD97-A99E-C942-A647-A83C82249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0775" y="2651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0" name="Text Box 44">
              <a:extLst>
                <a:ext uri="{FF2B5EF4-FFF2-40B4-BE49-F238E27FC236}">
                  <a16:creationId xmlns:a16="http://schemas.microsoft.com/office/drawing/2014/main" id="{F5886B88-6BAC-7047-B324-75FEE0FD1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8775" y="27273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95EF6E7A-64EC-A347-B21C-1489BE4D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2175" y="2270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</a:p>
          </p:txBody>
        </p:sp>
      </p:grpSp>
      <p:pic>
        <p:nvPicPr>
          <p:cNvPr id="5" name="图片 1">
            <a:extLst>
              <a:ext uri="{FF2B5EF4-FFF2-40B4-BE49-F238E27FC236}">
                <a16:creationId xmlns:a16="http://schemas.microsoft.com/office/drawing/2014/main" id="{83128222-21EE-5343-A36B-E94A21F72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12" y="0"/>
            <a:ext cx="5113290" cy="31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68">
            <a:extLst>
              <a:ext uri="{FF2B5EF4-FFF2-40B4-BE49-F238E27FC236}">
                <a16:creationId xmlns:a16="http://schemas.microsoft.com/office/drawing/2014/main" id="{EAD63B8B-5DAA-894B-A111-5E0C6D66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15240"/>
            <a:ext cx="9221492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lvl="0">
              <a:spcBef>
                <a:spcPts val="0"/>
              </a:spcBef>
              <a:spcAft>
                <a:spcPts val="300"/>
              </a:spcAft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中选取目标函数值极小的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优先进行搜索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0"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，目标函数值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+3)+(3+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)+(3+4)+(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))/2=19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，超出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目标函数的界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丢弃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，目标函数值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ts val="0"/>
              </a:spcBef>
              <a:spcAft>
                <a:spcPts val="300"/>
              </a:spcAft>
              <a:buClrTx/>
              <a:buSz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+3)+(3+6)+(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+4)+(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))/2=14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中； </a:t>
            </a:r>
          </a:p>
          <a:p>
            <a:pPr lvl="0" algn="just">
              <a:spcBef>
                <a:spcPts val="0"/>
              </a:spcBef>
              <a:spcAft>
                <a:spcPts val="300"/>
              </a:spcAft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中选取目标函数值极小的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优先进行搜索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0"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，目标函数值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ts val="0"/>
              </a:spcBef>
              <a:spcAft>
                <a:spcPts val="300"/>
              </a:spcAft>
              <a:buClrTx/>
              <a:buSz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+3)+(3+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))/2=16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，最后从城市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，目标函数值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000" i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))/2=16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，由于结点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为叶子结点，得到一个可行解，其路径长度为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中选取目标函数值极小的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优先进行搜索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74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83D68BC2-3E00-6C42-AD87-D3EA21300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F0B4A9-F1D7-E34E-8C6A-60AB295855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8" y="1803"/>
            <a:ext cx="8070635" cy="21859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91601" y="0"/>
            <a:ext cx="2646067" cy="2270502"/>
            <a:chOff x="6118225" y="900112"/>
            <a:chExt cx="2727325" cy="2522538"/>
          </a:xfrm>
        </p:grpSpPr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81334410-5B4F-A84F-8124-2EB674160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974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1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Oval 22">
              <a:extLst>
                <a:ext uri="{FF2B5EF4-FFF2-40B4-BE49-F238E27FC236}">
                  <a16:creationId xmlns:a16="http://schemas.microsoft.com/office/drawing/2014/main" id="{9D9B5B14-875E-F443-93B1-0D0A19406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9747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2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Oval 23">
              <a:extLst>
                <a:ext uri="{FF2B5EF4-FFF2-40B4-BE49-F238E27FC236}">
                  <a16:creationId xmlns:a16="http://schemas.microsoft.com/office/drawing/2014/main" id="{F7A4D428-623B-304A-AE0D-FE86503B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21939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3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" name="Oval 24">
              <a:extLst>
                <a:ext uri="{FF2B5EF4-FFF2-40B4-BE49-F238E27FC236}">
                  <a16:creationId xmlns:a16="http://schemas.microsoft.com/office/drawing/2014/main" id="{084E0C89-B53A-7742-A456-EF9B4C06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75" y="2193925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4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DC04D5A0-E718-EF4F-8CF9-A62EFAADE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2965450"/>
              <a:ext cx="457200" cy="457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5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7F1389AE-05DD-4549-8A0A-CAA0C864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7375" y="12033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3" name="Line 27">
              <a:extLst>
                <a:ext uri="{FF2B5EF4-FFF2-40B4-BE49-F238E27FC236}">
                  <a16:creationId xmlns:a16="http://schemas.microsoft.com/office/drawing/2014/main" id="{C9455726-B7AE-1749-B225-9980A5697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1175" y="1355725"/>
              <a:ext cx="914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933CF49A-C834-BC4F-9DBE-3B7E844EE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8325" y="1422400"/>
              <a:ext cx="990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10961354-6F88-0E4E-BB46-D8335B646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8775" y="143192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0644BF23-BD03-7A4D-812D-55701353F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4175" y="143192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5D9CF510-3531-A94A-A625-1A0020F57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9275" y="2555875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BE40AA2E-6C6E-8F49-B274-B2E103C53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8775" y="2651125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B06E0B0D-47FC-5B40-ABC0-5FA8C1F21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0775" y="2651125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32D15FB9-9544-3F4F-877E-011C39C82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1279525"/>
              <a:ext cx="938212" cy="1905000"/>
            </a:xfrm>
            <a:custGeom>
              <a:avLst/>
              <a:gdLst>
                <a:gd name="T0" fmla="*/ 2147483646 w 591"/>
                <a:gd name="T1" fmla="*/ 0 h 1200"/>
                <a:gd name="T2" fmla="*/ 2147483646 w 591"/>
                <a:gd name="T3" fmla="*/ 2147483646 h 1200"/>
                <a:gd name="T4" fmla="*/ 2147483646 w 591"/>
                <a:gd name="T5" fmla="*/ 2147483646 h 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1" h="1200">
                  <a:moveTo>
                    <a:pt x="207" y="0"/>
                  </a:moveTo>
                  <a:cubicBezTo>
                    <a:pt x="183" y="155"/>
                    <a:pt x="0" y="733"/>
                    <a:pt x="64" y="933"/>
                  </a:cubicBezTo>
                  <a:cubicBezTo>
                    <a:pt x="128" y="1133"/>
                    <a:pt x="481" y="1144"/>
                    <a:pt x="591" y="12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E09CEB7D-D15B-D74E-AC32-56D151FAB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450" y="1284287"/>
              <a:ext cx="1308100" cy="1947863"/>
            </a:xfrm>
            <a:custGeom>
              <a:avLst/>
              <a:gdLst>
                <a:gd name="T0" fmla="*/ 2147483646 w 824"/>
                <a:gd name="T1" fmla="*/ 0 h 1227"/>
                <a:gd name="T2" fmla="*/ 2147483646 w 824"/>
                <a:gd name="T3" fmla="*/ 2147483646 h 1227"/>
                <a:gd name="T4" fmla="*/ 0 w 824"/>
                <a:gd name="T5" fmla="*/ 2147483646 h 1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4" h="1227">
                  <a:moveTo>
                    <a:pt x="387" y="0"/>
                  </a:moveTo>
                  <a:cubicBezTo>
                    <a:pt x="449" y="116"/>
                    <a:pt x="824" y="492"/>
                    <a:pt x="760" y="696"/>
                  </a:cubicBezTo>
                  <a:cubicBezTo>
                    <a:pt x="696" y="900"/>
                    <a:pt x="158" y="1117"/>
                    <a:pt x="0" y="12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Text Box 36">
              <a:extLst>
                <a:ext uri="{FF2B5EF4-FFF2-40B4-BE49-F238E27FC236}">
                  <a16:creationId xmlns:a16="http://schemas.microsoft.com/office/drawing/2014/main" id="{AD902859-15F8-664C-9A2E-99B20EE2E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2175" y="900112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23" name="Text Box 37">
              <a:extLst>
                <a:ext uri="{FF2B5EF4-FFF2-40B4-BE49-F238E27FC236}">
                  <a16:creationId xmlns:a16="http://schemas.microsoft.com/office/drawing/2014/main" id="{E7EFC3A9-6C5F-7542-9FD9-90DDC577B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225" y="162877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8</a:t>
              </a:r>
            </a:p>
          </p:txBody>
        </p:sp>
        <p:sp>
          <p:nvSpPr>
            <p:cNvPr id="24" name="Text Box 38">
              <a:extLst>
                <a:ext uri="{FF2B5EF4-FFF2-40B4-BE49-F238E27FC236}">
                  <a16:creationId xmlns:a16="http://schemas.microsoft.com/office/drawing/2014/main" id="{7FEDC5FF-7C22-3E47-A7ED-39F84E7D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175" y="1660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86F79D9B-79EB-3B47-A146-5371D750B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3575" y="1355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26" name="Text Box 40">
              <a:extLst>
                <a:ext uri="{FF2B5EF4-FFF2-40B4-BE49-F238E27FC236}">
                  <a16:creationId xmlns:a16="http://schemas.microsoft.com/office/drawing/2014/main" id="{3BE35A5D-57DB-0D45-8300-05AE785AD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3175" y="1508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90850480-4ACD-034A-B266-B456CFD1F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4175" y="1660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28" name="Text Box 42">
              <a:extLst>
                <a:ext uri="{FF2B5EF4-FFF2-40B4-BE49-F238E27FC236}">
                  <a16:creationId xmlns:a16="http://schemas.microsoft.com/office/drawing/2014/main" id="{EF63CA60-B23C-8442-9171-80FD39F58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1375" y="21177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9</a:t>
              </a:r>
            </a:p>
          </p:txBody>
        </p:sp>
        <p:sp>
          <p:nvSpPr>
            <p:cNvPr id="29" name="Text Box 43">
              <a:extLst>
                <a:ext uri="{FF2B5EF4-FFF2-40B4-BE49-F238E27FC236}">
                  <a16:creationId xmlns:a16="http://schemas.microsoft.com/office/drawing/2014/main" id="{0659DD97-A99E-C942-A647-A83C82249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0775" y="2651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0" name="Text Box 44">
              <a:extLst>
                <a:ext uri="{FF2B5EF4-FFF2-40B4-BE49-F238E27FC236}">
                  <a16:creationId xmlns:a16="http://schemas.microsoft.com/office/drawing/2014/main" id="{F5886B88-6BAC-7047-B324-75FEE0FD1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8775" y="27273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1" name="Text Box 45">
              <a:extLst>
                <a:ext uri="{FF2B5EF4-FFF2-40B4-BE49-F238E27FC236}">
                  <a16:creationId xmlns:a16="http://schemas.microsoft.com/office/drawing/2014/main" id="{95EF6E7A-64EC-A347-B21C-1489BE4D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2175" y="22701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</a:p>
          </p:txBody>
        </p:sp>
      </p:grpSp>
      <p:pic>
        <p:nvPicPr>
          <p:cNvPr id="5" name="图片 1">
            <a:extLst>
              <a:ext uri="{FF2B5EF4-FFF2-40B4-BE49-F238E27FC236}">
                <a16:creationId xmlns:a16="http://schemas.microsoft.com/office/drawing/2014/main" id="{83128222-21EE-5343-A36B-E94A21F72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12" y="0"/>
            <a:ext cx="5113290" cy="31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68">
            <a:extLst>
              <a:ext uri="{FF2B5EF4-FFF2-40B4-BE49-F238E27FC236}">
                <a16:creationId xmlns:a16="http://schemas.microsoft.com/office/drawing/2014/main" id="{EAD63B8B-5DAA-894B-A111-5E0C6D66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15240"/>
            <a:ext cx="922149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lvl="0">
              <a:spcBef>
                <a:spcPts val="0"/>
              </a:spcBef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，目标函数的值为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+3)+(3+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)+(2+3))/2=18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，超出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目标函数的界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丢弃；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+3)+(3+6)+(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)+(2+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))/2=15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中；</a:t>
            </a:r>
          </a:p>
          <a:p>
            <a:pPr lvl="0" algn="just"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中选取目标函数值极小的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优先进行搜索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lvl="0"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到城市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，目标函数的值为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+3)+(3+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)+(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))/2=20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，超出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目标函数的界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丢弃；</a:t>
            </a:r>
          </a:p>
          <a:p>
            <a:pPr lvl="0"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中目标函数值均为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，且有一个是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叶子结点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，所以，结点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对应的解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1→3→5→4→2→1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即是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TSP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问题的最优解，搜索过程结束。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0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3" name="Group 2">
            <a:extLst>
              <a:ext uri="{FF2B5EF4-FFF2-40B4-BE49-F238E27FC236}">
                <a16:creationId xmlns:a16="http://schemas.microsoft.com/office/drawing/2014/main" id="{FAF1C620-7D8B-404F-BCD4-EDBF6C11C1C8}"/>
              </a:ext>
            </a:extLst>
          </p:cNvPr>
          <p:cNvGrpSpPr>
            <a:grpSpLocks/>
          </p:cNvGrpSpPr>
          <p:nvPr/>
        </p:nvGrpSpPr>
        <p:grpSpPr bwMode="auto">
          <a:xfrm>
            <a:off x="425450" y="1335088"/>
            <a:ext cx="8424863" cy="5400675"/>
            <a:chOff x="2235" y="8103"/>
            <a:chExt cx="6462" cy="4729"/>
          </a:xfrm>
          <a:solidFill>
            <a:schemeClr val="bg1"/>
          </a:solidFill>
        </p:grpSpPr>
        <p:sp>
          <p:nvSpPr>
            <p:cNvPr id="84994" name="Text Box 3">
              <a:extLst>
                <a:ext uri="{FF2B5EF4-FFF2-40B4-BE49-F238E27FC236}">
                  <a16:creationId xmlns:a16="http://schemas.microsoft.com/office/drawing/2014/main" id="{BF81702A-42A2-5F4B-A165-E7D769CCE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12157"/>
              <a:ext cx="4592" cy="67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(g)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扩展结点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16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后的状态，最优解为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1→3→5→4→2→1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                  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TSP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问题最优解的确定</a:t>
              </a:r>
            </a:p>
          </p:txBody>
        </p:sp>
        <p:sp>
          <p:nvSpPr>
            <p:cNvPr id="84995" name="Text Box 4">
              <a:extLst>
                <a:ext uri="{FF2B5EF4-FFF2-40B4-BE49-F238E27FC236}">
                  <a16:creationId xmlns:a16="http://schemas.microsoft.com/office/drawing/2014/main" id="{0EBB3F29-52FD-6F49-8C59-96D0470D0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8111"/>
              <a:ext cx="273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(1, 2)14       (1, 3)14        (1, 4)16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4996" name="Line 5">
              <a:extLst>
                <a:ext uri="{FF2B5EF4-FFF2-40B4-BE49-F238E27FC236}">
                  <a16:creationId xmlns:a16="http://schemas.microsoft.com/office/drawing/2014/main" id="{80E823D2-ACCE-384D-8B23-D3069690D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8112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4997" name="Line 6">
              <a:extLst>
                <a:ext uri="{FF2B5EF4-FFF2-40B4-BE49-F238E27FC236}">
                  <a16:creationId xmlns:a16="http://schemas.microsoft.com/office/drawing/2014/main" id="{319EC9E4-55EE-CC4F-BC10-14C28C491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" y="8118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4998" name="Text Box 7">
              <a:extLst>
                <a:ext uri="{FF2B5EF4-FFF2-40B4-BE49-F238E27FC236}">
                  <a16:creationId xmlns:a16="http://schemas.microsoft.com/office/drawing/2014/main" id="{2B28FBBE-1D43-5343-A62A-53EAC7031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" y="8484"/>
              <a:ext cx="5700" cy="3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(a)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扩展根结点后的状态                 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(b)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扩展结点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后的状态</a:t>
              </a:r>
            </a:p>
          </p:txBody>
        </p:sp>
        <p:sp>
          <p:nvSpPr>
            <p:cNvPr id="84999" name="Text Box 8">
              <a:extLst>
                <a:ext uri="{FF2B5EF4-FFF2-40B4-BE49-F238E27FC236}">
                  <a16:creationId xmlns:a16="http://schemas.microsoft.com/office/drawing/2014/main" id="{36C5A10C-FA94-4142-BE71-374E03CB9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9190"/>
              <a:ext cx="2270" cy="3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(c)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扩展结点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3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后的状态</a:t>
              </a:r>
            </a:p>
          </p:txBody>
        </p:sp>
        <p:sp>
          <p:nvSpPr>
            <p:cNvPr id="85000" name="Text Box 9">
              <a:extLst>
                <a:ext uri="{FF2B5EF4-FFF2-40B4-BE49-F238E27FC236}">
                  <a16:creationId xmlns:a16="http://schemas.microsoft.com/office/drawing/2014/main" id="{818F32A2-FFBE-AE4E-B7EA-DF3D972A6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9898"/>
              <a:ext cx="2270" cy="3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(d)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扩展结点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11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后的状态</a:t>
              </a:r>
            </a:p>
          </p:txBody>
        </p:sp>
        <p:sp>
          <p:nvSpPr>
            <p:cNvPr id="85001" name="Text Box 10">
              <a:extLst>
                <a:ext uri="{FF2B5EF4-FFF2-40B4-BE49-F238E27FC236}">
                  <a16:creationId xmlns:a16="http://schemas.microsoft.com/office/drawing/2014/main" id="{B1AE3B6B-8C94-C84D-BD43-E0030CDA0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0619"/>
              <a:ext cx="2270" cy="3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(e)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扩展结点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13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后的状态</a:t>
              </a:r>
            </a:p>
          </p:txBody>
        </p:sp>
        <p:sp>
          <p:nvSpPr>
            <p:cNvPr id="85002" name="Text Box 11">
              <a:extLst>
                <a:ext uri="{FF2B5EF4-FFF2-40B4-BE49-F238E27FC236}">
                  <a16:creationId xmlns:a16="http://schemas.microsoft.com/office/drawing/2014/main" id="{3E5A7B88-B648-7046-A019-812AAC22C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" y="8103"/>
              <a:ext cx="343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(1, 3)14      (1, 4)16     (1, 2, 3)16    (1, 2, 4)16 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03" name="Line 12">
              <a:extLst>
                <a:ext uri="{FF2B5EF4-FFF2-40B4-BE49-F238E27FC236}">
                  <a16:creationId xmlns:a16="http://schemas.microsoft.com/office/drawing/2014/main" id="{96108931-D606-C645-A1A1-54EE99D03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3" y="8103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04" name="Line 13">
              <a:extLst>
                <a:ext uri="{FF2B5EF4-FFF2-40B4-BE49-F238E27FC236}">
                  <a16:creationId xmlns:a16="http://schemas.microsoft.com/office/drawing/2014/main" id="{CCFB78F9-30E6-2C49-A63B-22EDB7849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1" y="8106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05" name="Line 14">
              <a:extLst>
                <a:ext uri="{FF2B5EF4-FFF2-40B4-BE49-F238E27FC236}">
                  <a16:creationId xmlns:a16="http://schemas.microsoft.com/office/drawing/2014/main" id="{E4D985C2-B544-154B-8F43-B5FFEFAD7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1" y="8105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06" name="Text Box 15">
              <a:extLst>
                <a:ext uri="{FF2B5EF4-FFF2-40B4-BE49-F238E27FC236}">
                  <a16:creationId xmlns:a16="http://schemas.microsoft.com/office/drawing/2014/main" id="{20D5ED08-719E-D942-A665-BA08E0ECA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8840"/>
              <a:ext cx="6440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(1, 4)16      (1, 2, 3)16      (1, 2, 4)16      (1, 3, 2)16    (1, 3, 4)15      (1, 3, 5)14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07" name="Line 16">
              <a:extLst>
                <a:ext uri="{FF2B5EF4-FFF2-40B4-BE49-F238E27FC236}">
                  <a16:creationId xmlns:a16="http://schemas.microsoft.com/office/drawing/2014/main" id="{0B269623-F5CD-3F42-83DC-55F7B246B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8843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08" name="Line 17">
              <a:extLst>
                <a:ext uri="{FF2B5EF4-FFF2-40B4-BE49-F238E27FC236}">
                  <a16:creationId xmlns:a16="http://schemas.microsoft.com/office/drawing/2014/main" id="{4AC824D6-EAEF-3A44-A7EF-30A28AE6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8846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09" name="Line 18">
              <a:extLst>
                <a:ext uri="{FF2B5EF4-FFF2-40B4-BE49-F238E27FC236}">
                  <a16:creationId xmlns:a16="http://schemas.microsoft.com/office/drawing/2014/main" id="{A215C1D4-505B-3242-903C-E40A221AC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1" y="8845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10" name="Text Box 19">
              <a:extLst>
                <a:ext uri="{FF2B5EF4-FFF2-40B4-BE49-F238E27FC236}">
                  <a16:creationId xmlns:a16="http://schemas.microsoft.com/office/drawing/2014/main" id="{B39F6374-1C11-E94B-A71A-215DEE1C6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9552"/>
              <a:ext cx="6440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(1, 4)16     (1, 2, 3)16       (1, 2, 4)16      (1, 3, 2)16    (1, 3, 4)15      (1, 3, 5, 4)14 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11" name="Line 20">
              <a:extLst>
                <a:ext uri="{FF2B5EF4-FFF2-40B4-BE49-F238E27FC236}">
                  <a16:creationId xmlns:a16="http://schemas.microsoft.com/office/drawing/2014/main" id="{A428A450-5B2C-9E4C-9289-8CB50CBF6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9552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12" name="Line 21">
              <a:extLst>
                <a:ext uri="{FF2B5EF4-FFF2-40B4-BE49-F238E27FC236}">
                  <a16:creationId xmlns:a16="http://schemas.microsoft.com/office/drawing/2014/main" id="{A36F85BB-4108-5848-BB74-FF2F3A05C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9555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13" name="Line 22">
              <a:extLst>
                <a:ext uri="{FF2B5EF4-FFF2-40B4-BE49-F238E27FC236}">
                  <a16:creationId xmlns:a16="http://schemas.microsoft.com/office/drawing/2014/main" id="{9AE27403-9550-3B4D-9463-A08739988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1" y="9554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14" name="Text Box 23">
              <a:extLst>
                <a:ext uri="{FF2B5EF4-FFF2-40B4-BE49-F238E27FC236}">
                  <a16:creationId xmlns:a16="http://schemas.microsoft.com/office/drawing/2014/main" id="{2CC48CDB-A9EE-4142-830C-1BD579379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0273"/>
              <a:ext cx="644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(1, 4)16      (1, 2, 3)16      (1, 2, 4)16      (1, 3, 2)16    (1, 3, 4)15       (1, 3, 5, 4, 2)16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15" name="Line 24">
              <a:extLst>
                <a:ext uri="{FF2B5EF4-FFF2-40B4-BE49-F238E27FC236}">
                  <a16:creationId xmlns:a16="http://schemas.microsoft.com/office/drawing/2014/main" id="{61F6028D-F821-464B-B981-96013FAEA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10273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16" name="Line 25">
              <a:extLst>
                <a:ext uri="{FF2B5EF4-FFF2-40B4-BE49-F238E27FC236}">
                  <a16:creationId xmlns:a16="http://schemas.microsoft.com/office/drawing/2014/main" id="{4F841B79-FC34-B04D-BAD8-E3F14728F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10276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17" name="Line 26">
              <a:extLst>
                <a:ext uri="{FF2B5EF4-FFF2-40B4-BE49-F238E27FC236}">
                  <a16:creationId xmlns:a16="http://schemas.microsoft.com/office/drawing/2014/main" id="{0CE7F5AB-D889-5A48-8A58-C67C02DFF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1" y="10275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18" name="Text Box 27">
              <a:extLst>
                <a:ext uri="{FF2B5EF4-FFF2-40B4-BE49-F238E27FC236}">
                  <a16:creationId xmlns:a16="http://schemas.microsoft.com/office/drawing/2014/main" id="{5D859C71-1614-0546-BC12-8529A4DC5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" y="11015"/>
              <a:ext cx="644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(1, 4)16       (1, 2, 3)16     (1, 2, 4)16      (1, 3, 2)16  (1, 3, 5, 4, 2)16    (1, 3, 4, 5)15</a:t>
              </a:r>
            </a:p>
          </p:txBody>
        </p:sp>
        <p:sp>
          <p:nvSpPr>
            <p:cNvPr id="85019" name="Line 28">
              <a:extLst>
                <a:ext uri="{FF2B5EF4-FFF2-40B4-BE49-F238E27FC236}">
                  <a16:creationId xmlns:a16="http://schemas.microsoft.com/office/drawing/2014/main" id="{41D59B3A-F079-0E4A-8702-D6486FD64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11015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20" name="Line 29">
              <a:extLst>
                <a:ext uri="{FF2B5EF4-FFF2-40B4-BE49-F238E27FC236}">
                  <a16:creationId xmlns:a16="http://schemas.microsoft.com/office/drawing/2014/main" id="{40716ADF-8B42-8642-B41F-4EEF8CED4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11018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21" name="Line 30">
              <a:extLst>
                <a:ext uri="{FF2B5EF4-FFF2-40B4-BE49-F238E27FC236}">
                  <a16:creationId xmlns:a16="http://schemas.microsoft.com/office/drawing/2014/main" id="{A5858D2A-69B3-F249-92E0-7BAE0E1A9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1" y="11017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22" name="Line 31">
              <a:extLst>
                <a:ext uri="{FF2B5EF4-FFF2-40B4-BE49-F238E27FC236}">
                  <a16:creationId xmlns:a16="http://schemas.microsoft.com/office/drawing/2014/main" id="{A875AFD9-18DD-1F40-AE73-32C8CF79C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1" y="8843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23" name="Line 32">
              <a:extLst>
                <a:ext uri="{FF2B5EF4-FFF2-40B4-BE49-F238E27FC236}">
                  <a16:creationId xmlns:a16="http://schemas.microsoft.com/office/drawing/2014/main" id="{00CC6548-A8E6-E140-AFAD-68806BB1C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1" y="8843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24" name="Line 33">
              <a:extLst>
                <a:ext uri="{FF2B5EF4-FFF2-40B4-BE49-F238E27FC236}">
                  <a16:creationId xmlns:a16="http://schemas.microsoft.com/office/drawing/2014/main" id="{801EECFA-4F93-C64A-A039-F03ED5EE7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1" y="9564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25" name="Line 34">
              <a:extLst>
                <a:ext uri="{FF2B5EF4-FFF2-40B4-BE49-F238E27FC236}">
                  <a16:creationId xmlns:a16="http://schemas.microsoft.com/office/drawing/2014/main" id="{FB717355-1574-3C4C-8F5E-4E2C8315C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" y="9546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26" name="Line 35">
              <a:extLst>
                <a:ext uri="{FF2B5EF4-FFF2-40B4-BE49-F238E27FC236}">
                  <a16:creationId xmlns:a16="http://schemas.microsoft.com/office/drawing/2014/main" id="{35D3979F-FB62-4141-B403-DB4FE2655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1" y="10276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27" name="Line 36">
              <a:extLst>
                <a:ext uri="{FF2B5EF4-FFF2-40B4-BE49-F238E27FC236}">
                  <a16:creationId xmlns:a16="http://schemas.microsoft.com/office/drawing/2014/main" id="{967878C6-0A21-9E44-8575-1325237AA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" y="10276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28" name="Line 37">
              <a:extLst>
                <a:ext uri="{FF2B5EF4-FFF2-40B4-BE49-F238E27FC236}">
                  <a16:creationId xmlns:a16="http://schemas.microsoft.com/office/drawing/2014/main" id="{53F1E9E3-F4DB-994B-89D6-AAAC7C1F9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1" y="11018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29" name="Line 38">
              <a:extLst>
                <a:ext uri="{FF2B5EF4-FFF2-40B4-BE49-F238E27FC236}">
                  <a16:creationId xmlns:a16="http://schemas.microsoft.com/office/drawing/2014/main" id="{B3931CE6-21BD-C249-8D95-1C3F01C4E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1" y="11018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30" name="Text Box 39">
              <a:extLst>
                <a:ext uri="{FF2B5EF4-FFF2-40B4-BE49-F238E27FC236}">
                  <a16:creationId xmlns:a16="http://schemas.microsoft.com/office/drawing/2014/main" id="{01EEB12C-CACB-4540-8EDB-4EE45BB11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" y="11777"/>
              <a:ext cx="644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88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(1, 4)16       (1, 2, 3)16      (1, 2, 4)16      (1, 3, 2)16  (1, 3, 5, 4, 2)16    (1, 3, 4, 5)15</a:t>
              </a:r>
            </a:p>
          </p:txBody>
        </p:sp>
        <p:sp>
          <p:nvSpPr>
            <p:cNvPr id="85031" name="Line 40">
              <a:extLst>
                <a:ext uri="{FF2B5EF4-FFF2-40B4-BE49-F238E27FC236}">
                  <a16:creationId xmlns:a16="http://schemas.microsoft.com/office/drawing/2014/main" id="{3F940C4F-60AD-8042-911E-AB17DF7D9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11777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32" name="Line 41">
              <a:extLst>
                <a:ext uri="{FF2B5EF4-FFF2-40B4-BE49-F238E27FC236}">
                  <a16:creationId xmlns:a16="http://schemas.microsoft.com/office/drawing/2014/main" id="{DA728E66-13F0-DB4F-B2DD-3AE5EDE9D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" y="11780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33" name="Line 42">
              <a:extLst>
                <a:ext uri="{FF2B5EF4-FFF2-40B4-BE49-F238E27FC236}">
                  <a16:creationId xmlns:a16="http://schemas.microsoft.com/office/drawing/2014/main" id="{A7FC7225-D060-DC46-8519-83F4A098A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11779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34" name="Line 43">
              <a:extLst>
                <a:ext uri="{FF2B5EF4-FFF2-40B4-BE49-F238E27FC236}">
                  <a16:creationId xmlns:a16="http://schemas.microsoft.com/office/drawing/2014/main" id="{073F90BA-4CB9-CF4F-80D7-E7498C48D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1" y="11780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35" name="Line 44">
              <a:extLst>
                <a:ext uri="{FF2B5EF4-FFF2-40B4-BE49-F238E27FC236}">
                  <a16:creationId xmlns:a16="http://schemas.microsoft.com/office/drawing/2014/main" id="{47AEE332-034A-C74E-A3AF-22E9B17A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1" y="11780"/>
              <a:ext cx="0" cy="27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5036" name="Text Box 45">
              <a:extLst>
                <a:ext uri="{FF2B5EF4-FFF2-40B4-BE49-F238E27FC236}">
                  <a16:creationId xmlns:a16="http://schemas.microsoft.com/office/drawing/2014/main" id="{5C339DBA-66D6-FD49-84B0-0455B90AA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" y="11387"/>
              <a:ext cx="2270" cy="300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(f) 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扩展结点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10</a:t>
              </a: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rPr>
                <a:t>后的状态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933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17398-89D1-904A-B655-166BF124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F7179-4B66-B24D-8CF6-13C0E5306C24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68610" name="Picture 2" descr="在这里插入图片描述">
            <a:extLst>
              <a:ext uri="{FF2B5EF4-FFF2-40B4-BE49-F238E27FC236}">
                <a16:creationId xmlns:a16="http://schemas.microsoft.com/office/drawing/2014/main" id="{FE9C9306-BAFF-4846-883E-5A523D0F4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78" y="44197"/>
            <a:ext cx="8332470" cy="570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1CBCED3-27AC-3F4E-80F9-6923F2574137}"/>
              </a:ext>
            </a:extLst>
          </p:cNvPr>
          <p:cNvSpPr/>
          <p:nvPr/>
        </p:nvSpPr>
        <p:spPr>
          <a:xfrm>
            <a:off x="1066866" y="5903893"/>
            <a:ext cx="7411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代码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和详细讲解</a:t>
            </a:r>
            <a:endParaRPr kumimoji="0" lang="en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https://www.freesion.com/article/378955466/</a:t>
            </a:r>
          </a:p>
        </p:txBody>
      </p:sp>
    </p:spTree>
    <p:extLst>
      <p:ext uri="{BB962C8B-B14F-4D97-AF65-F5344CB8AC3E}">
        <p14:creationId xmlns:p14="http://schemas.microsoft.com/office/powerpoint/2010/main" val="21339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5"/>
          <p:cNvSpPr txBox="1">
            <a:spLocks noChangeArrowheads="1"/>
          </p:cNvSpPr>
          <p:nvPr/>
        </p:nvSpPr>
        <p:spPr bwMode="auto">
          <a:xfrm>
            <a:off x="629414" y="2092209"/>
            <a:ext cx="80645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7127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712788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 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任务分配问题要求把</a:t>
            </a:r>
            <a:r>
              <a:rPr kumimoji="1" lang="en-US" altLang="zh-CN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n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项任务分配给</a:t>
            </a:r>
            <a:r>
              <a:rPr kumimoji="1" lang="en-US" altLang="zh-CN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n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个人，每个人完成每项任务的成本不同，要求分配总成本最小的最优分配方案。</a:t>
            </a:r>
          </a:p>
        </p:txBody>
      </p:sp>
      <p:sp>
        <p:nvSpPr>
          <p:cNvPr id="103428" name="Rectangle 68"/>
          <p:cNvSpPr>
            <a:spLocks noChangeArrowheads="1"/>
          </p:cNvSpPr>
          <p:nvPr/>
        </p:nvSpPr>
        <p:spPr bwMode="auto">
          <a:xfrm>
            <a:off x="426243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9" name="Rectangle 70"/>
          <p:cNvSpPr>
            <a:spLocks noChangeArrowheads="1"/>
          </p:cNvSpPr>
          <p:nvPr/>
        </p:nvSpPr>
        <p:spPr bwMode="auto">
          <a:xfrm>
            <a:off x="4262438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3430" name="Group 78"/>
          <p:cNvGrpSpPr>
            <a:grpSpLocks/>
          </p:cNvGrpSpPr>
          <p:nvPr/>
        </p:nvGrpSpPr>
        <p:grpSpPr bwMode="auto">
          <a:xfrm>
            <a:off x="1720195" y="4003820"/>
            <a:ext cx="5543550" cy="2587625"/>
            <a:chOff x="1066" y="2296"/>
            <a:chExt cx="3492" cy="1630"/>
          </a:xfrm>
        </p:grpSpPr>
        <p:sp>
          <p:nvSpPr>
            <p:cNvPr id="103431" name="Text Box 72"/>
            <p:cNvSpPr txBox="1">
              <a:spLocks noChangeArrowheads="1"/>
            </p:cNvSpPr>
            <p:nvPr/>
          </p:nvSpPr>
          <p:spPr bwMode="auto">
            <a:xfrm>
              <a:off x="1066" y="2296"/>
              <a:ext cx="3492" cy="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C</a:t>
              </a: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</a:p>
          </p:txBody>
        </p:sp>
        <p:sp>
          <p:nvSpPr>
            <p:cNvPr id="103432" name="AutoShape 73"/>
            <p:cNvSpPr>
              <a:spLocks noChangeArrowheads="1"/>
            </p:cNvSpPr>
            <p:nvPr/>
          </p:nvSpPr>
          <p:spPr bwMode="auto">
            <a:xfrm>
              <a:off x="1717" y="2609"/>
              <a:ext cx="1798" cy="977"/>
            </a:xfrm>
            <a:prstGeom prst="bracketPair">
              <a:avLst>
                <a:gd name="adj" fmla="val 784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9         2        7        8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6         4        3        7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5         8        1        8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7         6        9        4</a:t>
              </a:r>
            </a:p>
          </p:txBody>
        </p:sp>
        <p:sp>
          <p:nvSpPr>
            <p:cNvPr id="103433" name="Text Box 74"/>
            <p:cNvSpPr txBox="1">
              <a:spLocks noChangeArrowheads="1"/>
            </p:cNvSpPr>
            <p:nvPr/>
          </p:nvSpPr>
          <p:spPr bwMode="auto">
            <a:xfrm>
              <a:off x="1654" y="2401"/>
              <a:ext cx="209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任务</a:t>
              </a: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任务</a:t>
              </a: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任务</a:t>
              </a: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任务</a:t>
              </a:r>
              <a:r>
                <a:rPr kumimoji="0" lang="en-US" altLang="zh-CN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03434" name="Text Box 75"/>
            <p:cNvSpPr txBox="1">
              <a:spLocks noChangeArrowheads="1"/>
            </p:cNvSpPr>
            <p:nvPr/>
          </p:nvSpPr>
          <p:spPr bwMode="auto">
            <a:xfrm>
              <a:off x="3560" y="2614"/>
              <a:ext cx="542" cy="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人员</a:t>
              </a: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人员</a:t>
              </a: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人员</a:t>
              </a: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人员</a:t>
              </a:r>
              <a:r>
                <a:rPr kumimoji="0" lang="en-US" altLang="zh-CN" sz="20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5" name="Text Box 76"/>
            <p:cNvSpPr txBox="1">
              <a:spLocks noChangeArrowheads="1"/>
            </p:cNvSpPr>
            <p:nvPr/>
          </p:nvSpPr>
          <p:spPr bwMode="auto">
            <a:xfrm>
              <a:off x="1591" y="3709"/>
              <a:ext cx="248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任务分配问题的成本矩阵</a:t>
              </a: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B2BE5652-76A7-7045-83CD-56FEB04AF145}"/>
              </a:ext>
            </a:extLst>
          </p:cNvPr>
          <p:cNvSpPr txBox="1">
            <a:spLocks noChangeArrowheads="1"/>
          </p:cNvSpPr>
          <p:nvPr/>
        </p:nvSpPr>
        <p:spPr>
          <a:xfrm>
            <a:off x="1198022" y="1001279"/>
            <a:ext cx="7793037" cy="82105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lvl="0"/>
            <a:r>
              <a:rPr lang="zh-CN" altLang="en-US" kern="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任务分配</a:t>
            </a:r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</a:rPr>
              <a:t>问题 </a:t>
            </a:r>
          </a:p>
        </p:txBody>
      </p:sp>
    </p:spTree>
    <p:extLst>
      <p:ext uri="{BB962C8B-B14F-4D97-AF65-F5344CB8AC3E}">
        <p14:creationId xmlns:p14="http://schemas.microsoft.com/office/powerpoint/2010/main" val="4611213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85725" y="2013830"/>
            <a:ext cx="90582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宋体" panose="02010600030101010101" pitchFamily="2" charset="-122"/>
              </a:rPr>
              <a:t>求最优分配成本的上界和下界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考虑任意一个可行解，例如矩阵中的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对角线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是一个合法的选择，表示将任务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分配给人员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a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、任务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2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分配给人员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b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、任务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3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分配给人员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c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、任务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4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分配给人员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d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，其成本是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9+4+1+4=18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；或者应用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贪心法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求得一个近似解：将任务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2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分配给人员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a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、任务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3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分配给人员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b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、任务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分配给人员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c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、任务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4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分配给人员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d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，其成本是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2+3+5+4=14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。显然，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14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是一个更好的上界。</a:t>
            </a:r>
            <a:endParaRPr kumimoji="1" lang="en-US" altLang="zh-CN" sz="22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为了获得下界，考虑人员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a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执行所有任务的最小代价是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2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，人员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b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执行所有任务的最小代价是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3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，人员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c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执行所有任务的最小代价是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，人员</a:t>
            </a:r>
            <a:r>
              <a:rPr kumimoji="1" lang="en-US" altLang="zh-CN" sz="22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d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执行所有任务的最小代价是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4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。因此，将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每一行的最小元素加起来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就得到解的下界，其成本是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2+3+1+4=10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。需要强调的是，这个解并不是一个合法的选择（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3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和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来自于矩阵的同一列），它仅仅给出了一个参考下界，这样，最优值一定是</a:t>
            </a:r>
            <a:r>
              <a:rPr kumimoji="1" lang="en-US" altLang="zh-CN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</a:rPr>
              <a:t>[10, 14]</a:t>
            </a:r>
            <a:r>
              <a:rPr kumimoji="1" lang="zh-CN" alt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之间的某个值。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BE5652-76A7-7045-83CD-56FEB04AF145}"/>
              </a:ext>
            </a:extLst>
          </p:cNvPr>
          <p:cNvSpPr txBox="1">
            <a:spLocks noChangeArrowheads="1"/>
          </p:cNvSpPr>
          <p:nvPr/>
        </p:nvSpPr>
        <p:spPr>
          <a:xfrm>
            <a:off x="1198022" y="1001279"/>
            <a:ext cx="7793037" cy="82105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lvl="0"/>
            <a:r>
              <a:rPr lang="zh-CN" altLang="en-US" kern="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任务分配</a:t>
            </a:r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</a:rPr>
              <a:t>问题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24" y="166057"/>
            <a:ext cx="3632370" cy="20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00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70F0-4B2B-E241-8B9B-6A486B9E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回溯法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8D36-63C8-BA40-850C-8A2F95DF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引例</a:t>
            </a:r>
            <a:r>
              <a:rPr lang="zh-CN" altLang="en-US" dirty="0"/>
              <a:t>：图的</a:t>
            </a:r>
            <a:r>
              <a:rPr lang="en-US" altLang="zh-CN" dirty="0"/>
              <a:t>3</a:t>
            </a:r>
            <a:r>
              <a:rPr lang="zh-CN" altLang="en-US" dirty="0"/>
              <a:t>着色问题</a:t>
            </a:r>
            <a:endParaRPr lang="en-US" altLang="zh-CN" dirty="0"/>
          </a:p>
          <a:p>
            <a:r>
              <a:rPr lang="zh-CN" altLang="en-US" dirty="0"/>
              <a:t>皇后问题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0-1</a:t>
            </a:r>
            <a:r>
              <a:rPr lang="zh-CN" altLang="en-US" dirty="0">
                <a:solidFill>
                  <a:srgbClr val="FF0000"/>
                </a:solidFill>
              </a:rPr>
              <a:t>背包</a:t>
            </a:r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5E249-E6C2-B641-9383-95C5F9FC32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8052E4-08B6-884D-8CA4-8F9D50A7833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4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63"/>
          <p:cNvSpPr txBox="1">
            <a:spLocks noChangeArrowheads="1"/>
          </p:cNvSpPr>
          <p:nvPr/>
        </p:nvSpPr>
        <p:spPr bwMode="auto">
          <a:xfrm>
            <a:off x="598548" y="2356448"/>
            <a:ext cx="81470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设当前已对人员</a:t>
            </a:r>
            <a:r>
              <a:rPr kumimoji="1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1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～</a:t>
            </a:r>
            <a:r>
              <a:rPr kumimoji="1" lang="en-US" altLang="zh-CN" sz="280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i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分配了任务，并且获得了成本</a:t>
            </a:r>
            <a:r>
              <a:rPr kumimoji="1" lang="en-US" altLang="zh-CN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v</a:t>
            </a:r>
            <a:r>
              <a:rPr kumimoji="1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，则限界函数可以定义为：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0547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46423"/>
              </p:ext>
            </p:extLst>
          </p:nvPr>
        </p:nvGraphicFramePr>
        <p:xfrm>
          <a:off x="2067719" y="3468688"/>
          <a:ext cx="43211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公式" r:id="rId3" imgW="26993850" imgH="7458075" progId="Equation.3">
                  <p:embed/>
                </p:oleObj>
              </mc:Choice>
              <mc:Fallback>
                <p:oleObj name="公式" r:id="rId3" imgW="26993850" imgH="7458075" progId="Equation.3">
                  <p:embed/>
                  <p:pic>
                    <p:nvPicPr>
                      <p:cNvPr id="10547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719" y="3468688"/>
                        <a:ext cx="432117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B2BE5652-76A7-7045-83CD-56FEB04AF145}"/>
              </a:ext>
            </a:extLst>
          </p:cNvPr>
          <p:cNvSpPr txBox="1">
            <a:spLocks noChangeArrowheads="1"/>
          </p:cNvSpPr>
          <p:nvPr/>
        </p:nvSpPr>
        <p:spPr>
          <a:xfrm>
            <a:off x="1198022" y="1001279"/>
            <a:ext cx="7793037" cy="82105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lvl="0"/>
            <a:r>
              <a:rPr lang="zh-CN" altLang="en-US" kern="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任务分配</a:t>
            </a:r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</a:rPr>
              <a:t>问题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24" y="166057"/>
            <a:ext cx="3632370" cy="20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022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B2BE5652-76A7-7045-83CD-56FEB04AF145}"/>
              </a:ext>
            </a:extLst>
          </p:cNvPr>
          <p:cNvSpPr txBox="1">
            <a:spLocks noChangeArrowheads="1"/>
          </p:cNvSpPr>
          <p:nvPr/>
        </p:nvSpPr>
        <p:spPr>
          <a:xfrm>
            <a:off x="1198022" y="1001279"/>
            <a:ext cx="7793037" cy="82105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lvl="0"/>
            <a:r>
              <a:rPr lang="zh-CN" altLang="en-US" kern="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任务分配</a:t>
            </a:r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</a:rPr>
              <a:t>问题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8" y="1803"/>
            <a:ext cx="8070635" cy="2185960"/>
          </a:xfrm>
          <a:prstGeom prst="rect">
            <a:avLst/>
          </a:prstGeom>
        </p:spPr>
      </p:pic>
      <p:sp>
        <p:nvSpPr>
          <p:cNvPr id="106499" name="Text Box 131"/>
          <p:cNvSpPr txBox="1">
            <a:spLocks noChangeArrowheads="1"/>
          </p:cNvSpPr>
          <p:nvPr/>
        </p:nvSpPr>
        <p:spPr bwMode="auto">
          <a:xfrm>
            <a:off x="97962" y="3495541"/>
            <a:ext cx="8915450" cy="336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应用分支限界法求解上图所示任务分配问题，具体的搜索过程如下：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根结点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，没有分配任务，根据限界函数估算目标函数值为</a:t>
            </a:r>
            <a:r>
              <a:rPr kumimoji="1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2+3+1+4=10</a:t>
            </a: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endParaRPr kumimoji="1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1" hangingPunct="1">
              <a:spcBef>
                <a:spcPts val="30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，将任务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 + (3+1+4)=17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，超出目标函数的界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[10, 14]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丢弃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1" hangingPunct="1">
              <a:spcBef>
                <a:spcPts val="300"/>
              </a:spcBef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，将任务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+ (3+1+4)=10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加入活结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点表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1" hangingPunct="1">
              <a:spcBef>
                <a:spcPts val="300"/>
              </a:spcBef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，将任务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 + (3+1+4)=15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，超出目标函数的界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[10, 14]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丢弃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1" hangingPunct="1">
              <a:spcBef>
                <a:spcPts val="300"/>
              </a:spcBef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，将任务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+ (3+1+4)=16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，超出目标函数的界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[10, 14]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丢弃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0" y="609167"/>
            <a:ext cx="3105928" cy="17377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549" y="-62821"/>
            <a:ext cx="4795769" cy="36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B2BE5652-76A7-7045-83CD-56FEB04AF145}"/>
              </a:ext>
            </a:extLst>
          </p:cNvPr>
          <p:cNvSpPr txBox="1">
            <a:spLocks noChangeArrowheads="1"/>
          </p:cNvSpPr>
          <p:nvPr/>
        </p:nvSpPr>
        <p:spPr>
          <a:xfrm>
            <a:off x="1198022" y="1001279"/>
            <a:ext cx="7793037" cy="82105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lvl="0"/>
            <a:r>
              <a:rPr lang="zh-CN" altLang="en-US" kern="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任务分配</a:t>
            </a:r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</a:rPr>
              <a:t>问题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8" y="1803"/>
            <a:ext cx="8070635" cy="2185960"/>
          </a:xfrm>
          <a:prstGeom prst="rect">
            <a:avLst/>
          </a:prstGeom>
        </p:spPr>
      </p:pic>
      <p:sp>
        <p:nvSpPr>
          <p:cNvPr id="106499" name="Text Box 131"/>
          <p:cNvSpPr txBox="1">
            <a:spLocks noChangeArrowheads="1"/>
          </p:cNvSpPr>
          <p:nvPr/>
        </p:nvSpPr>
        <p:spPr bwMode="auto">
          <a:xfrm>
            <a:off x="97962" y="3495541"/>
            <a:ext cx="8915450" cy="328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中选取目标函数值极小的</a:t>
            </a:r>
            <a:r>
              <a:rPr lang="zh-CN" altLang="en-US" sz="2000" dirty="0">
                <a:solidFill>
                  <a:srgbClr val="3023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solidFill>
                  <a:srgbClr val="3023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3023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优先进行搜索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0" eaLnBrk="1" hangingPunct="1">
              <a:spcBef>
                <a:spcPts val="30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，将任务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2+6=8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8+(1+4)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，将任务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2+3=5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5+(1+4)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0"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将任务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2+7=9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9+(1+4)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中； </a:t>
            </a:r>
          </a:p>
          <a:p>
            <a:pPr lvl="0" eaLnBrk="1" hangingPunct="1">
              <a:spcBef>
                <a:spcPts val="30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中选取目标函数值极小的</a:t>
            </a:r>
            <a:r>
              <a:rPr lang="zh-CN" altLang="en-US" sz="2000" dirty="0">
                <a:solidFill>
                  <a:srgbClr val="3023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solidFill>
                  <a:srgbClr val="3023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3023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优先进行搜索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0" eaLnBrk="1" hangingPunct="1">
              <a:spcBef>
                <a:spcPts val="30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，将任务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5+5=10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10+4=14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中；在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，将任务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5+8=13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13+4=17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，超出目标函数的界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[10, 14]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丢弃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0" y="609167"/>
            <a:ext cx="3105928" cy="17377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549" y="-62821"/>
            <a:ext cx="4795769" cy="36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14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B2BE5652-76A7-7045-83CD-56FEB04AF145}"/>
              </a:ext>
            </a:extLst>
          </p:cNvPr>
          <p:cNvSpPr txBox="1">
            <a:spLocks noChangeArrowheads="1"/>
          </p:cNvSpPr>
          <p:nvPr/>
        </p:nvSpPr>
        <p:spPr>
          <a:xfrm>
            <a:off x="1198022" y="1001279"/>
            <a:ext cx="7793037" cy="82105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lvl="0"/>
            <a:r>
              <a:rPr lang="zh-CN" altLang="en-US" kern="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任务分配</a:t>
            </a:r>
            <a:r>
              <a:rPr lang="zh-CN" altLang="en-US" kern="0" dirty="0">
                <a:solidFill>
                  <a:srgbClr val="333399"/>
                </a:solidFill>
                <a:latin typeface="Times New Roman" panose="02020603050405020304" pitchFamily="18" charset="0"/>
              </a:rPr>
              <a:t>问题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8" y="1803"/>
            <a:ext cx="8070635" cy="2185960"/>
          </a:xfrm>
          <a:prstGeom prst="rect">
            <a:avLst/>
          </a:prstGeom>
        </p:spPr>
      </p:pic>
      <p:sp>
        <p:nvSpPr>
          <p:cNvPr id="106499" name="Text Box 131"/>
          <p:cNvSpPr txBox="1">
            <a:spLocks noChangeArrowheads="1"/>
          </p:cNvSpPr>
          <p:nvPr/>
        </p:nvSpPr>
        <p:spPr bwMode="auto">
          <a:xfrm>
            <a:off x="63060" y="3652423"/>
            <a:ext cx="8990197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）在表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中选取目标函数值极小的</a:t>
            </a:r>
            <a:r>
              <a:rPr lang="zh-CN" altLang="en-US" sz="2000" dirty="0">
                <a:solidFill>
                  <a:srgbClr val="3023D5"/>
                </a:solidFill>
                <a:latin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3023D5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3023D5"/>
                </a:solidFill>
                <a:latin typeface="宋体" panose="02010600030101010101" pitchFamily="2" charset="-122"/>
              </a:rPr>
              <a:t>优先进行搜索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，将任务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8+1=9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9+4=13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加入表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中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，将任务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8+8=16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16+4=20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，超出目标函数的界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[10, 14]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，将结点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丢弃；</a:t>
            </a:r>
          </a:p>
          <a:p>
            <a:pPr lvl="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）在表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中选取目标函数值极小的</a:t>
            </a:r>
            <a:r>
              <a:rPr lang="zh-CN" altLang="en-US" sz="2000" dirty="0">
                <a:solidFill>
                  <a:srgbClr val="3023D5"/>
                </a:solidFill>
                <a:latin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3023D5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2000" dirty="0">
                <a:solidFill>
                  <a:srgbClr val="3023D5"/>
                </a:solidFill>
                <a:latin typeface="宋体" panose="02010600030101010101" pitchFamily="2" charset="-122"/>
              </a:rPr>
              <a:t>优先进行搜索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  <a:p>
            <a:pPr lvl="0" eaLnBrk="1" hangingPunct="1"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）在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结点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，将任务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分配给人员</a:t>
            </a:r>
            <a:r>
              <a:rPr lang="en-US" altLang="zh-CN" sz="2000" i="1" dirty="0">
                <a:solidFill>
                  <a:srgbClr val="000000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，获得的成本为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9+4=13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，目标函数值为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，由于结点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是叶子结点，同时结点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的目标函数值是表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PT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中的极小值，所以，结点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对应的解即是问题的最优解，搜索结束。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0" y="609167"/>
            <a:ext cx="3105928" cy="17377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549" y="-62821"/>
            <a:ext cx="4795769" cy="36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1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1"/>
          <p:cNvSpPr txBox="1">
            <a:spLocks noChangeArrowheads="1"/>
          </p:cNvSpPr>
          <p:nvPr/>
        </p:nvSpPr>
        <p:spPr bwMode="auto">
          <a:xfrm>
            <a:off x="76782" y="239713"/>
            <a:ext cx="89600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429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54292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为了在搜索过程中构建搜索经过的树结构，设一个表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ST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，在表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PT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中取出最小值结点进行扩充时，将最小值结点存储到表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ST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中，表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PT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和表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ST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的数据结构为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(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人员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i-1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分配的任务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,&lt;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任务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k, 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人员</a:t>
            </a:r>
            <a:r>
              <a:rPr kumimoji="1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i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&gt;</a:t>
            </a:r>
            <a:r>
              <a:rPr kumimoji="1" lang="en-US" altLang="zh-CN" sz="24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lb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50825" y="1989138"/>
            <a:ext cx="8893175" cy="3879850"/>
            <a:chOff x="1305" y="8703"/>
            <a:chExt cx="7883" cy="3846"/>
          </a:xfrm>
        </p:grpSpPr>
        <p:sp>
          <p:nvSpPr>
            <p:cNvPr id="110597" name="Text Box 13"/>
            <p:cNvSpPr txBox="1">
              <a:spLocks noChangeArrowheads="1"/>
            </p:cNvSpPr>
            <p:nvPr/>
          </p:nvSpPr>
          <p:spPr bwMode="auto">
            <a:xfrm>
              <a:off x="3299" y="11874"/>
              <a:ext cx="4902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(e) </a:t>
              </a: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扩展结点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后的状态，最优解为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2→</a:t>
              </a:r>
              <a:r>
                <a:rPr kumimoji="0" lang="en-US" altLang="zh-CN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1→</a:t>
              </a:r>
              <a:r>
                <a:rPr kumimoji="0" lang="en-US" altLang="zh-CN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3→</a:t>
              </a:r>
              <a:r>
                <a:rPr kumimoji="0" lang="en-US" altLang="zh-CN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4→</a:t>
              </a:r>
              <a:r>
                <a:rPr kumimoji="0" lang="en-US" altLang="zh-CN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kumimoji="0" lang="en-US" altLang="zh-CN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9.12  </a:t>
              </a: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任务分配问题最优解的确定</a:t>
              </a:r>
            </a:p>
          </p:txBody>
        </p:sp>
        <p:sp>
          <p:nvSpPr>
            <p:cNvPr id="110598" name="Text Box 14"/>
            <p:cNvSpPr txBox="1">
              <a:spLocks noChangeArrowheads="1"/>
            </p:cNvSpPr>
            <p:nvPr/>
          </p:nvSpPr>
          <p:spPr bwMode="auto">
            <a:xfrm>
              <a:off x="1655" y="8861"/>
              <a:ext cx="3222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(0,&lt;2,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&gt;10)</a:t>
              </a:r>
            </a:p>
          </p:txBody>
        </p:sp>
        <p:sp>
          <p:nvSpPr>
            <p:cNvPr id="110599" name="Line 15"/>
            <p:cNvSpPr>
              <a:spLocks noChangeShapeType="1"/>
            </p:cNvSpPr>
            <p:nvPr/>
          </p:nvSpPr>
          <p:spPr bwMode="auto">
            <a:xfrm>
              <a:off x="2643" y="8863"/>
              <a:ext cx="0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00" name="Line 16"/>
            <p:cNvSpPr>
              <a:spLocks noChangeShapeType="1"/>
            </p:cNvSpPr>
            <p:nvPr/>
          </p:nvSpPr>
          <p:spPr bwMode="auto">
            <a:xfrm>
              <a:off x="3581" y="8859"/>
              <a:ext cx="0" cy="2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01" name="Text Box 17"/>
            <p:cNvSpPr txBox="1">
              <a:spLocks noChangeArrowheads="1"/>
            </p:cNvSpPr>
            <p:nvPr/>
          </p:nvSpPr>
          <p:spPr bwMode="auto">
            <a:xfrm>
              <a:off x="1655" y="9298"/>
              <a:ext cx="3220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02" name="Line 18"/>
            <p:cNvSpPr>
              <a:spLocks noChangeShapeType="1"/>
            </p:cNvSpPr>
            <p:nvPr/>
          </p:nvSpPr>
          <p:spPr bwMode="auto">
            <a:xfrm>
              <a:off x="2653" y="9295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03" name="Line 19"/>
            <p:cNvSpPr>
              <a:spLocks noChangeShapeType="1"/>
            </p:cNvSpPr>
            <p:nvPr/>
          </p:nvSpPr>
          <p:spPr bwMode="auto">
            <a:xfrm>
              <a:off x="3581" y="9307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04" name="Text Box 20"/>
            <p:cNvSpPr txBox="1">
              <a:spLocks noChangeArrowheads="1"/>
            </p:cNvSpPr>
            <p:nvPr/>
          </p:nvSpPr>
          <p:spPr bwMode="auto">
            <a:xfrm>
              <a:off x="5329" y="8864"/>
              <a:ext cx="3855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(2,&lt;1,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&gt;13) (2,&lt;3,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&gt;10) (2,&lt;4,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&gt;14)</a:t>
              </a:r>
            </a:p>
          </p:txBody>
        </p:sp>
        <p:sp>
          <p:nvSpPr>
            <p:cNvPr id="110605" name="Line 21"/>
            <p:cNvSpPr>
              <a:spLocks noChangeShapeType="1"/>
            </p:cNvSpPr>
            <p:nvPr/>
          </p:nvSpPr>
          <p:spPr bwMode="auto">
            <a:xfrm>
              <a:off x="6311" y="8861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06" name="Line 22"/>
            <p:cNvSpPr>
              <a:spLocks noChangeShapeType="1"/>
            </p:cNvSpPr>
            <p:nvPr/>
          </p:nvSpPr>
          <p:spPr bwMode="auto">
            <a:xfrm>
              <a:off x="7265" y="8865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07" name="Text Box 23"/>
            <p:cNvSpPr txBox="1">
              <a:spLocks noChangeArrowheads="1"/>
            </p:cNvSpPr>
            <p:nvPr/>
          </p:nvSpPr>
          <p:spPr bwMode="auto">
            <a:xfrm>
              <a:off x="5319" y="9306"/>
              <a:ext cx="3855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(0,&lt;2,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&gt;10)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08" name="Line 24"/>
            <p:cNvSpPr>
              <a:spLocks noChangeShapeType="1"/>
            </p:cNvSpPr>
            <p:nvPr/>
          </p:nvSpPr>
          <p:spPr bwMode="auto">
            <a:xfrm>
              <a:off x="6319" y="9303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09" name="Line 25"/>
            <p:cNvSpPr>
              <a:spLocks noChangeShapeType="1"/>
            </p:cNvSpPr>
            <p:nvPr/>
          </p:nvSpPr>
          <p:spPr bwMode="auto">
            <a:xfrm>
              <a:off x="7272" y="9306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0" name="Line 26"/>
            <p:cNvSpPr>
              <a:spLocks noChangeShapeType="1"/>
            </p:cNvSpPr>
            <p:nvPr/>
          </p:nvSpPr>
          <p:spPr bwMode="auto">
            <a:xfrm>
              <a:off x="8235" y="8864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1" name="Text Box 27"/>
            <p:cNvSpPr txBox="1">
              <a:spLocks noChangeArrowheads="1"/>
            </p:cNvSpPr>
            <p:nvPr/>
          </p:nvSpPr>
          <p:spPr bwMode="auto">
            <a:xfrm>
              <a:off x="1651" y="10158"/>
              <a:ext cx="3222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(2,&lt;1,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&gt;13) (2,&lt;4,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&gt;14) (3,&lt;1,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&gt;14)</a:t>
              </a:r>
            </a:p>
          </p:txBody>
        </p:sp>
        <p:sp>
          <p:nvSpPr>
            <p:cNvPr id="110612" name="Line 28"/>
            <p:cNvSpPr>
              <a:spLocks noChangeShapeType="1"/>
            </p:cNvSpPr>
            <p:nvPr/>
          </p:nvSpPr>
          <p:spPr bwMode="auto">
            <a:xfrm>
              <a:off x="2629" y="10156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3" name="Line 29"/>
            <p:cNvSpPr>
              <a:spLocks noChangeShapeType="1"/>
            </p:cNvSpPr>
            <p:nvPr/>
          </p:nvSpPr>
          <p:spPr bwMode="auto">
            <a:xfrm>
              <a:off x="3587" y="10159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4" name="Text Box 30"/>
            <p:cNvSpPr txBox="1">
              <a:spLocks noChangeArrowheads="1"/>
            </p:cNvSpPr>
            <p:nvPr/>
          </p:nvSpPr>
          <p:spPr bwMode="auto">
            <a:xfrm>
              <a:off x="1651" y="10620"/>
              <a:ext cx="3220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(0,&lt;2,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&gt;10) (2,&lt;3,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&gt;10) </a:t>
              </a:r>
            </a:p>
          </p:txBody>
        </p:sp>
        <p:sp>
          <p:nvSpPr>
            <p:cNvPr id="110615" name="Line 31"/>
            <p:cNvSpPr>
              <a:spLocks noChangeShapeType="1"/>
            </p:cNvSpPr>
            <p:nvPr/>
          </p:nvSpPr>
          <p:spPr bwMode="auto">
            <a:xfrm>
              <a:off x="2629" y="10627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6" name="Line 32"/>
            <p:cNvSpPr>
              <a:spLocks noChangeShapeType="1"/>
            </p:cNvSpPr>
            <p:nvPr/>
          </p:nvSpPr>
          <p:spPr bwMode="auto">
            <a:xfrm>
              <a:off x="3587" y="10620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7" name="Text Box 33"/>
            <p:cNvSpPr txBox="1">
              <a:spLocks noChangeArrowheads="1"/>
            </p:cNvSpPr>
            <p:nvPr/>
          </p:nvSpPr>
          <p:spPr bwMode="auto">
            <a:xfrm>
              <a:off x="5333" y="10176"/>
              <a:ext cx="3855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(2,&lt;4,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&gt;14) (3,&lt;1,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&gt;14) (1,&lt;3,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&gt;13)</a:t>
              </a:r>
            </a:p>
          </p:txBody>
        </p:sp>
        <p:sp>
          <p:nvSpPr>
            <p:cNvPr id="110618" name="Line 34"/>
            <p:cNvSpPr>
              <a:spLocks noChangeShapeType="1"/>
            </p:cNvSpPr>
            <p:nvPr/>
          </p:nvSpPr>
          <p:spPr bwMode="auto">
            <a:xfrm>
              <a:off x="6311" y="10174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19" name="Line 35"/>
            <p:cNvSpPr>
              <a:spLocks noChangeShapeType="1"/>
            </p:cNvSpPr>
            <p:nvPr/>
          </p:nvSpPr>
          <p:spPr bwMode="auto">
            <a:xfrm>
              <a:off x="7259" y="10177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0" name="Text Box 36"/>
            <p:cNvSpPr txBox="1">
              <a:spLocks noChangeArrowheads="1"/>
            </p:cNvSpPr>
            <p:nvPr/>
          </p:nvSpPr>
          <p:spPr bwMode="auto">
            <a:xfrm>
              <a:off x="5331" y="10627"/>
              <a:ext cx="3855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(0,&lt;2,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&gt;10) (2,&lt;3,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&gt;10) (2,&lt;1,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&gt;13) </a:t>
              </a:r>
            </a:p>
          </p:txBody>
        </p:sp>
        <p:sp>
          <p:nvSpPr>
            <p:cNvPr id="110621" name="Line 37"/>
            <p:cNvSpPr>
              <a:spLocks noChangeShapeType="1"/>
            </p:cNvSpPr>
            <p:nvPr/>
          </p:nvSpPr>
          <p:spPr bwMode="auto">
            <a:xfrm>
              <a:off x="6319" y="10624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2" name="Line 38"/>
            <p:cNvSpPr>
              <a:spLocks noChangeShapeType="1"/>
            </p:cNvSpPr>
            <p:nvPr/>
          </p:nvSpPr>
          <p:spPr bwMode="auto">
            <a:xfrm>
              <a:off x="7257" y="10625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3" name="Line 39"/>
            <p:cNvSpPr>
              <a:spLocks noChangeShapeType="1"/>
            </p:cNvSpPr>
            <p:nvPr/>
          </p:nvSpPr>
          <p:spPr bwMode="auto">
            <a:xfrm>
              <a:off x="8219" y="10171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4" name="Text Box 40"/>
            <p:cNvSpPr txBox="1">
              <a:spLocks noChangeArrowheads="1"/>
            </p:cNvSpPr>
            <p:nvPr/>
          </p:nvSpPr>
          <p:spPr bwMode="auto">
            <a:xfrm>
              <a:off x="5325" y="11416"/>
              <a:ext cx="3855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(0,&lt;2,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&gt;10) (2,&lt;3,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&gt;10) (2,&lt;1,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&gt;13) (1,&lt;3,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&gt;13)</a:t>
              </a:r>
            </a:p>
          </p:txBody>
        </p:sp>
        <p:sp>
          <p:nvSpPr>
            <p:cNvPr id="110625" name="Line 41"/>
            <p:cNvSpPr>
              <a:spLocks noChangeShapeType="1"/>
            </p:cNvSpPr>
            <p:nvPr/>
          </p:nvSpPr>
          <p:spPr bwMode="auto">
            <a:xfrm>
              <a:off x="6303" y="11413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6" name="Line 42"/>
            <p:cNvSpPr>
              <a:spLocks noChangeShapeType="1"/>
            </p:cNvSpPr>
            <p:nvPr/>
          </p:nvSpPr>
          <p:spPr bwMode="auto">
            <a:xfrm>
              <a:off x="7251" y="11414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27" name="Text Box 43"/>
            <p:cNvSpPr txBox="1">
              <a:spLocks noChangeArrowheads="1"/>
            </p:cNvSpPr>
            <p:nvPr/>
          </p:nvSpPr>
          <p:spPr bwMode="auto">
            <a:xfrm>
              <a:off x="1969" y="9714"/>
              <a:ext cx="66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(a) </a:t>
              </a: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扩展根结点后的状态                                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(b) </a:t>
              </a: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扩展结点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后的状态                     </a:t>
              </a:r>
            </a:p>
          </p:txBody>
        </p:sp>
        <p:sp>
          <p:nvSpPr>
            <p:cNvPr id="110628" name="Text Box 44"/>
            <p:cNvSpPr txBox="1">
              <a:spLocks noChangeArrowheads="1"/>
            </p:cNvSpPr>
            <p:nvPr/>
          </p:nvSpPr>
          <p:spPr bwMode="auto">
            <a:xfrm>
              <a:off x="1305" y="8703"/>
              <a:ext cx="240" cy="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ST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ST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2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                       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</a:t>
              </a:r>
            </a:p>
          </p:txBody>
        </p:sp>
        <p:sp>
          <p:nvSpPr>
            <p:cNvPr id="110629" name="Text Box 45"/>
            <p:cNvSpPr txBox="1">
              <a:spLocks noChangeArrowheads="1"/>
            </p:cNvSpPr>
            <p:nvPr/>
          </p:nvSpPr>
          <p:spPr bwMode="auto">
            <a:xfrm>
              <a:off x="1999" y="10995"/>
              <a:ext cx="663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(c) </a:t>
              </a: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扩展结点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后的状态                               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(d) </a:t>
              </a: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扩展结点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后的状态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30" name="Text Box 46"/>
            <p:cNvSpPr txBox="1">
              <a:spLocks noChangeArrowheads="1"/>
            </p:cNvSpPr>
            <p:nvPr/>
          </p:nvSpPr>
          <p:spPr bwMode="auto">
            <a:xfrm>
              <a:off x="1647" y="11402"/>
              <a:ext cx="3220" cy="2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(2,&lt;4,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&gt;14) (3,&lt;1,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&gt;14) (3,&lt;4, </a:t>
              </a:r>
              <a:r>
                <a:rPr kumimoji="0" lang="en-US" altLang="zh-CN" sz="1600" b="1" i="1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&gt;13)</a:t>
              </a:r>
            </a:p>
          </p:txBody>
        </p:sp>
        <p:sp>
          <p:nvSpPr>
            <p:cNvPr id="110631" name="Line 47"/>
            <p:cNvSpPr>
              <a:spLocks noChangeShapeType="1"/>
            </p:cNvSpPr>
            <p:nvPr/>
          </p:nvSpPr>
          <p:spPr bwMode="auto">
            <a:xfrm>
              <a:off x="2625" y="11400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32" name="Line 48"/>
            <p:cNvSpPr>
              <a:spLocks noChangeShapeType="1"/>
            </p:cNvSpPr>
            <p:nvPr/>
          </p:nvSpPr>
          <p:spPr bwMode="auto">
            <a:xfrm>
              <a:off x="3583" y="11395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33" name="Line 49"/>
            <p:cNvSpPr>
              <a:spLocks noChangeShapeType="1"/>
            </p:cNvSpPr>
            <p:nvPr/>
          </p:nvSpPr>
          <p:spPr bwMode="auto">
            <a:xfrm>
              <a:off x="8201" y="11414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34" name="Line 50"/>
            <p:cNvSpPr>
              <a:spLocks noChangeShapeType="1"/>
            </p:cNvSpPr>
            <p:nvPr/>
          </p:nvSpPr>
          <p:spPr bwMode="auto">
            <a:xfrm>
              <a:off x="8212" y="10624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35" name="Text Box 51"/>
            <p:cNvSpPr txBox="1">
              <a:spLocks noChangeArrowheads="1"/>
            </p:cNvSpPr>
            <p:nvPr/>
          </p:nvSpPr>
          <p:spPr bwMode="auto">
            <a:xfrm>
              <a:off x="4995" y="8724"/>
              <a:ext cx="240" cy="2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ST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ST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28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7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ST                       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</a:t>
              </a:r>
            </a:p>
          </p:txBody>
        </p:sp>
      </p:grpSp>
      <p:sp>
        <p:nvSpPr>
          <p:cNvPr id="139316" name="Text Box 52"/>
          <p:cNvSpPr txBox="1">
            <a:spLocks noChangeArrowheads="1"/>
          </p:cNvSpPr>
          <p:nvPr/>
        </p:nvSpPr>
        <p:spPr bwMode="auto">
          <a:xfrm>
            <a:off x="493713" y="5672138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回溯过程是：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(3,&lt;4,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&gt;13)→(1,&lt;3,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&gt;13)→(2,&lt;1,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&gt;13)→(0,&lt;2, </a:t>
            </a: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&gt;10) 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9329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42" name="Group 5"/>
          <p:cNvGrpSpPr>
            <a:grpSpLocks/>
          </p:cNvGrpSpPr>
          <p:nvPr/>
        </p:nvGrpSpPr>
        <p:grpSpPr bwMode="auto">
          <a:xfrm>
            <a:off x="356558" y="523705"/>
            <a:ext cx="8459787" cy="6237288"/>
            <a:chOff x="1519" y="1623"/>
            <a:chExt cx="7654" cy="6468"/>
          </a:xfrm>
        </p:grpSpPr>
        <p:sp>
          <p:nvSpPr>
            <p:cNvPr id="112643" name="Text Box 6"/>
            <p:cNvSpPr txBox="1">
              <a:spLocks noChangeArrowheads="1"/>
            </p:cNvSpPr>
            <p:nvPr/>
          </p:nvSpPr>
          <p:spPr bwMode="auto">
            <a:xfrm>
              <a:off x="1519" y="1630"/>
              <a:ext cx="7654" cy="64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7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算法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9.3——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任务分配问题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．根据限界函数计算目标函数的下界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down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；采用贪心法得到上界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up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；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．将待处理结点表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初始化为空；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．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for (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=1; 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&lt;=n; 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++)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x[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]=0;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4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．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k=1; 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=0;      //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为第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个人分配任务，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为第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k-1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个人分配的任务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．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while (k&gt;=1)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5.1 x[k]=1;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5.2 while (x[k]&lt;=n)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5.2.1 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如果人员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分配任务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x[k]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不发生冲突，则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5.2.1.1 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计算目标函数值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lb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5.2.1.2 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lb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&lt;=up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，则将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,&lt;x[k], k&gt;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lb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存储在表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中；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5.2.2 x[k]=x[k]+1;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5.3 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k= =n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且叶子结点的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lb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值在表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中最小，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则输出该叶子结点对应的最优解；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5.4 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否则，如果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k= =n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且表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中的叶子结点的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lb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值不是最小，则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5.4.1 up=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表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中的叶子结点最小的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lb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值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5.4.2 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将表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中超出目标函数界的结点删除；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5.5  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表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中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lb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最小的结点的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x[k]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值；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5.6  k=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表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PT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中</a:t>
              </a:r>
              <a:r>
                <a:rPr kumimoji="0" lang="en-US" altLang="zh-CN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lb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最小的结点的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值；</a:t>
              </a: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k++;</a:t>
              </a:r>
            </a:p>
          </p:txBody>
        </p:sp>
        <p:grpSp>
          <p:nvGrpSpPr>
            <p:cNvPr id="112644" name="Group 7"/>
            <p:cNvGrpSpPr>
              <a:grpSpLocks/>
            </p:cNvGrpSpPr>
            <p:nvPr/>
          </p:nvGrpSpPr>
          <p:grpSpPr bwMode="auto">
            <a:xfrm>
              <a:off x="1521" y="1623"/>
              <a:ext cx="540" cy="859"/>
              <a:chOff x="1711" y="5088"/>
              <a:chExt cx="540" cy="813"/>
            </a:xfrm>
          </p:grpSpPr>
          <p:sp>
            <p:nvSpPr>
              <p:cNvPr id="112645" name="AutoShape 8"/>
              <p:cNvSpPr>
                <a:spLocks noChangeArrowheads="1"/>
              </p:cNvSpPr>
              <p:nvPr/>
            </p:nvSpPr>
            <p:spPr bwMode="auto">
              <a:xfrm rot="5400000">
                <a:off x="1574" y="5225"/>
                <a:ext cx="813" cy="540"/>
              </a:xfrm>
              <a:prstGeom prst="rtTriangle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prstDash val="lgDashDot"/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646" name="WordArt 9"/>
              <p:cNvSpPr>
                <a:spLocks noChangeArrowheads="1" noChangeShapeType="1" noTextEdit="1"/>
              </p:cNvSpPr>
              <p:nvPr/>
            </p:nvSpPr>
            <p:spPr bwMode="auto">
              <a:xfrm rot="-3420000">
                <a:off x="1660" y="5281"/>
                <a:ext cx="495" cy="16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569"/>
                  </a:avLst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10" cap="none" spc="0" normalizeH="0" baseline="0" noProof="0" smtClean="0">
                    <a:ln w="9525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伪代码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22713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单源最短路径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644955" y="2089715"/>
            <a:ext cx="7772400" cy="4270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计算节点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到节点</a:t>
            </a:r>
            <a:r>
              <a:rPr lang="en-US" altLang="zh-C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</a:t>
            </a:r>
          </a:p>
        </p:txBody>
      </p:sp>
      <p:sp>
        <p:nvSpPr>
          <p:cNvPr id="75780" name="幻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9C775A-7A82-436B-B914-D1DE0D4BB6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75781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3227388"/>
            <a:ext cx="7218363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0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单源最短路径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493713" y="2247900"/>
            <a:ext cx="7772400" cy="1385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确定下界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经过某节点到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的最短路径的下界为：到此节点的最短路径</a:t>
            </a:r>
            <a:r>
              <a:rPr lang="en-US" altLang="zh-CN" dirty="0" smtClean="0"/>
              <a:t>+</a:t>
            </a:r>
            <a:r>
              <a:rPr lang="zh-CN" altLang="en-US" dirty="0" smtClean="0"/>
              <a:t>此节点的一条最短边</a:t>
            </a:r>
          </a:p>
        </p:txBody>
      </p:sp>
      <p:sp>
        <p:nvSpPr>
          <p:cNvPr id="76804" name="幻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CBE2F6-A719-4CF0-9DEB-3C5033AB9CB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76805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141413"/>
            <a:ext cx="4445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043363"/>
            <a:ext cx="49784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单源最短路径</a:t>
            </a:r>
          </a:p>
        </p:txBody>
      </p:sp>
      <p:sp>
        <p:nvSpPr>
          <p:cNvPr id="77827" name="幻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3241F9-A87C-4915-A6BD-F002C08C38C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文本框 2"/>
          <p:cNvSpPr txBox="1">
            <a:spLocks noChangeArrowheads="1"/>
          </p:cNvSpPr>
          <p:nvPr/>
        </p:nvSpPr>
        <p:spPr bwMode="auto">
          <a:xfrm>
            <a:off x="350838" y="2701925"/>
            <a:ext cx="195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按照堆进行搜索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" y="0"/>
            <a:ext cx="8070635" cy="2185960"/>
          </a:xfrm>
          <a:prstGeom prst="rect">
            <a:avLst/>
          </a:prstGeom>
        </p:spPr>
      </p:pic>
      <p:pic>
        <p:nvPicPr>
          <p:cNvPr id="7782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3928820" cy="14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78" y="-6350"/>
            <a:ext cx="5500122" cy="371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 noChangeArrowheads="1"/>
          </p:cNvSpPr>
          <p:nvPr>
            <p:ph idx="1"/>
          </p:nvPr>
        </p:nvSpPr>
        <p:spPr>
          <a:xfrm>
            <a:off x="479668" y="3539830"/>
            <a:ext cx="8464307" cy="316100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k=1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 smtClean="0"/>
              <a:t>根节点</a:t>
            </a:r>
            <a:r>
              <a:rPr lang="en-US" altLang="zh-CN" sz="1800" dirty="0" smtClean="0"/>
              <a:t>0</a:t>
            </a:r>
            <a:r>
              <a:rPr lang="zh-CN" altLang="zh-CN" sz="1800" dirty="0" smtClean="0"/>
              <a:t>对应于源点</a:t>
            </a:r>
            <a:r>
              <a:rPr lang="en-US" altLang="zh-CN" sz="1800" dirty="0" smtClean="0"/>
              <a:t>a</a:t>
            </a:r>
            <a:r>
              <a:rPr lang="zh-CN" altLang="zh-CN" sz="1800" dirty="0" smtClean="0"/>
              <a:t>，有</a:t>
            </a:r>
            <a:r>
              <a:rPr lang="en-US" altLang="zh-CN" sz="1800" dirty="0" smtClean="0"/>
              <a:t>3</a:t>
            </a:r>
            <a:r>
              <a:rPr lang="zh-CN" altLang="zh-CN" sz="1800" dirty="0" smtClean="0"/>
              <a:t>个邻接顶点</a:t>
            </a:r>
            <a:r>
              <a:rPr lang="en-US" altLang="zh-CN" sz="1800" dirty="0" smtClean="0"/>
              <a:t>b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d</a:t>
            </a:r>
            <a:r>
              <a:rPr lang="zh-CN" altLang="zh-CN" sz="1800" dirty="0" smtClean="0"/>
              <a:t>，其下界为</a:t>
            </a:r>
            <a:r>
              <a:rPr lang="en-US" altLang="zh-CN" sz="1800" dirty="0" smtClean="0"/>
              <a:t>3,7,11</a:t>
            </a:r>
            <a:r>
              <a:rPr lang="zh-CN" altLang="zh-CN" sz="1800" dirty="0" smtClean="0"/>
              <a:t>，压入</a:t>
            </a:r>
            <a:r>
              <a:rPr lang="zh-CN" altLang="en-US" sz="1800" dirty="0" smtClean="0"/>
              <a:t>堆</a:t>
            </a:r>
            <a:r>
              <a:rPr lang="zh-CN" altLang="zh-CN" sz="1800" dirty="0" smtClean="0"/>
              <a:t>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k=2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堆</a:t>
            </a:r>
            <a:r>
              <a:rPr lang="zh-CN" altLang="zh-CN" sz="1800" dirty="0" smtClean="0"/>
              <a:t>中下界</a:t>
            </a:r>
            <a:r>
              <a:rPr lang="en-US" altLang="zh-CN" sz="1800" dirty="0" smtClean="0"/>
              <a:t>3</a:t>
            </a:r>
            <a:r>
              <a:rPr lang="zh-CN" altLang="zh-CN" sz="1800" dirty="0" smtClean="0"/>
              <a:t>最小，对于的顶点</a:t>
            </a:r>
            <a:r>
              <a:rPr lang="en-US" altLang="zh-CN" sz="1800" dirty="0" smtClean="0"/>
              <a:t>b</a:t>
            </a:r>
            <a:r>
              <a:rPr lang="zh-CN" altLang="zh-CN" sz="1800" dirty="0" smtClean="0"/>
              <a:t>，也即结点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。从顶点</a:t>
            </a:r>
            <a:r>
              <a:rPr lang="en-US" altLang="zh-CN" sz="1800" dirty="0" smtClean="0"/>
              <a:t>b</a:t>
            </a:r>
            <a:r>
              <a:rPr lang="zh-CN" altLang="zh-CN" sz="1800" dirty="0" smtClean="0"/>
              <a:t>继续进行搜索。</a:t>
            </a: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 smtClean="0"/>
              <a:t>顶点</a:t>
            </a:r>
            <a:r>
              <a:rPr lang="en-US" altLang="zh-CN" sz="1800" dirty="0" smtClean="0"/>
              <a:t>b</a:t>
            </a:r>
            <a:r>
              <a:rPr lang="zh-CN" altLang="zh-CN" sz="1800" dirty="0" smtClean="0"/>
              <a:t>的邻接顶点为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和</a:t>
            </a:r>
            <a:r>
              <a:rPr lang="en-US" altLang="zh-CN" sz="1800" dirty="0" smtClean="0"/>
              <a:t>e</a:t>
            </a:r>
            <a:r>
              <a:rPr lang="zh-CN" altLang="zh-CN" sz="1800" dirty="0" smtClean="0"/>
              <a:t>，其下界为</a:t>
            </a:r>
            <a:r>
              <a:rPr lang="en-US" altLang="zh-CN" sz="1800" dirty="0" smtClean="0"/>
              <a:t>6</a:t>
            </a:r>
            <a:r>
              <a:rPr lang="zh-CN" altLang="zh-CN" sz="1800" dirty="0" smtClean="0"/>
              <a:t>和</a:t>
            </a:r>
            <a:r>
              <a:rPr lang="en-US" altLang="zh-CN" sz="1800" dirty="0" smtClean="0"/>
              <a:t>11</a:t>
            </a:r>
            <a:r>
              <a:rPr lang="zh-CN" altLang="zh-CN" sz="1800" dirty="0" smtClean="0"/>
              <a:t>，压入</a:t>
            </a:r>
            <a:r>
              <a:rPr lang="zh-CN" altLang="en-US" sz="1800" dirty="0" smtClean="0"/>
              <a:t>堆</a:t>
            </a:r>
            <a:r>
              <a:rPr lang="zh-CN" altLang="zh-CN" sz="1800" dirty="0" smtClean="0"/>
              <a:t>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k=3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堆</a:t>
            </a:r>
            <a:r>
              <a:rPr lang="zh-CN" altLang="zh-CN" sz="1800" dirty="0" smtClean="0"/>
              <a:t>中下界</a:t>
            </a:r>
            <a:r>
              <a:rPr lang="en-US" altLang="zh-CN" sz="1800" dirty="0" smtClean="0"/>
              <a:t>6</a:t>
            </a:r>
            <a:r>
              <a:rPr lang="zh-CN" altLang="zh-CN" sz="1800" dirty="0" smtClean="0"/>
              <a:t>最小，对应顶点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，也即结点</a:t>
            </a:r>
            <a:r>
              <a:rPr lang="en-US" altLang="zh-CN" sz="1800" dirty="0" smtClean="0"/>
              <a:t>4.</a:t>
            </a:r>
            <a:r>
              <a:rPr lang="zh-CN" altLang="zh-CN" sz="1800" dirty="0" smtClean="0"/>
              <a:t>从顶点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继续进行搜索。</a:t>
            </a: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 smtClean="0"/>
              <a:t>顶点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邻接顶点</a:t>
            </a:r>
            <a:r>
              <a:rPr lang="en-US" altLang="zh-CN" sz="1800" dirty="0" smtClean="0"/>
              <a:t>d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e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f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g</a:t>
            </a:r>
            <a:r>
              <a:rPr lang="zh-CN" altLang="zh-CN" sz="1800" dirty="0" smtClean="0"/>
              <a:t>，对应的下界为</a:t>
            </a:r>
            <a:r>
              <a:rPr lang="en-US" altLang="zh-CN" sz="1800" dirty="0" smtClean="0"/>
              <a:t>13,10,8,8</a:t>
            </a:r>
            <a:r>
              <a:rPr lang="zh-CN" altLang="zh-CN" sz="1800" dirty="0" smtClean="0"/>
              <a:t>，压入</a:t>
            </a:r>
            <a:r>
              <a:rPr lang="zh-CN" altLang="en-US" sz="1800" dirty="0" smtClean="0"/>
              <a:t>堆</a:t>
            </a:r>
            <a:r>
              <a:rPr lang="zh-CN" altLang="zh-CN" sz="1800" dirty="0" smtClean="0"/>
              <a:t>。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k=2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堆</a:t>
            </a:r>
            <a:r>
              <a:rPr lang="zh-CN" altLang="zh-CN" sz="1800" dirty="0" smtClean="0"/>
              <a:t>中</a:t>
            </a:r>
            <a:r>
              <a:rPr lang="en-US" altLang="zh-CN" sz="1800" dirty="0" smtClean="0"/>
              <a:t>7</a:t>
            </a:r>
            <a:r>
              <a:rPr lang="zh-CN" altLang="zh-CN" sz="1800" dirty="0" smtClean="0"/>
              <a:t>最小，对应顶点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，也即结点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。从顶点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进行搜索。</a:t>
            </a: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 smtClean="0"/>
              <a:t>顶点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邻接顶点</a:t>
            </a:r>
            <a:r>
              <a:rPr lang="en-US" altLang="zh-CN" sz="1800" dirty="0" smtClean="0"/>
              <a:t>d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e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f</a:t>
            </a:r>
            <a:r>
              <a:rPr lang="zh-CN" altLang="zh-CN" sz="1800" dirty="0" smtClean="0"/>
              <a:t>、</a:t>
            </a:r>
            <a:r>
              <a:rPr lang="en-US" altLang="zh-CN" sz="1800" dirty="0" smtClean="0"/>
              <a:t>g</a:t>
            </a:r>
            <a:r>
              <a:rPr lang="zh-CN" altLang="zh-CN" sz="1800" dirty="0" smtClean="0"/>
              <a:t>，对应的下界为</a:t>
            </a:r>
            <a:r>
              <a:rPr lang="en-US" altLang="zh-CN" sz="1800" dirty="0" smtClean="0"/>
              <a:t>14,11,9,9</a:t>
            </a:r>
            <a:r>
              <a:rPr lang="zh-CN" altLang="zh-CN" sz="1800" dirty="0" smtClean="0"/>
              <a:t>，压入</a:t>
            </a:r>
            <a:r>
              <a:rPr lang="zh-CN" altLang="en-US" sz="1800" dirty="0" smtClean="0"/>
              <a:t>堆</a:t>
            </a:r>
            <a:r>
              <a:rPr lang="zh-CN" altLang="zh-CN" sz="1800" dirty="0" smtClean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99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单源最短路径</a:t>
            </a:r>
          </a:p>
        </p:txBody>
      </p:sp>
      <p:sp>
        <p:nvSpPr>
          <p:cNvPr id="77827" name="幻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3241F9-A87C-4915-A6BD-F002C08C38C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文本框 2"/>
          <p:cNvSpPr txBox="1">
            <a:spLocks noChangeArrowheads="1"/>
          </p:cNvSpPr>
          <p:nvPr/>
        </p:nvSpPr>
        <p:spPr bwMode="auto">
          <a:xfrm>
            <a:off x="350838" y="2701925"/>
            <a:ext cx="1958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按照堆进行搜索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" y="0"/>
            <a:ext cx="8070635" cy="2185960"/>
          </a:xfrm>
          <a:prstGeom prst="rect">
            <a:avLst/>
          </a:prstGeom>
        </p:spPr>
      </p:pic>
      <p:pic>
        <p:nvPicPr>
          <p:cNvPr id="7782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3928820" cy="148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78" y="-6350"/>
            <a:ext cx="5500122" cy="371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 noChangeArrowheads="1"/>
          </p:cNvSpPr>
          <p:nvPr>
            <p:ph idx="1"/>
          </p:nvPr>
        </p:nvSpPr>
        <p:spPr>
          <a:xfrm>
            <a:off x="279643" y="3539830"/>
            <a:ext cx="8664332" cy="316100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最小，对应顶点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，也即结点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的邻接顶点为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，下界分别为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，压入栈中。其中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为一个可行解，将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置为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endParaRPr lang="zh-CN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最小，对应顶点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，也即结点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的邻接顶点为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，下界都是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。其中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为一个可行解，将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置为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endParaRPr lang="zh-CN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k=5.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最小，对应顶点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，也即结点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只有一个邻接顶点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，下界为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，从而得到一个可行解，路径长度为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，加入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堆中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最小的为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，且最后一个结点为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，因此是最优解。</a:t>
            </a:r>
          </a:p>
        </p:txBody>
      </p:sp>
    </p:spTree>
    <p:extLst>
      <p:ext uri="{BB962C8B-B14F-4D97-AF65-F5344CB8AC3E}">
        <p14:creationId xmlns:p14="http://schemas.microsoft.com/office/powerpoint/2010/main" val="459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6">
            <a:extLst>
              <a:ext uri="{FF2B5EF4-FFF2-40B4-BE49-F238E27FC236}">
                <a16:creationId xmlns:a16="http://schemas.microsoft.com/office/drawing/2014/main" id="{A73FC223-580F-7F47-922C-4F56932FC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381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0-1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背包问题的回溯求解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3026" name="Slide Number Placeholder 1">
            <a:extLst>
              <a:ext uri="{FF2B5EF4-FFF2-40B4-BE49-F238E27FC236}">
                <a16:creationId xmlns:a16="http://schemas.microsoft.com/office/drawing/2014/main" id="{66271932-2BAA-8141-A03E-D2AF16E2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C74F61-8986-2C49-A5C8-6FFA9B19C9C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73" name="Object 30">
            <a:extLst>
              <a:ext uri="{FF2B5EF4-FFF2-40B4-BE49-F238E27FC236}">
                <a16:creationId xmlns:a16="http://schemas.microsoft.com/office/drawing/2014/main" id="{96A9E5BA-1DCE-6E47-9965-64404F52D9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124913"/>
              </p:ext>
            </p:extLst>
          </p:nvPr>
        </p:nvGraphicFramePr>
        <p:xfrm>
          <a:off x="784014" y="1966207"/>
          <a:ext cx="1213643" cy="72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4" imgW="16675100" imgH="9944100" progId="Equation.DSMT4">
                  <p:embed/>
                </p:oleObj>
              </mc:Choice>
              <mc:Fallback>
                <p:oleObj name="Equation" r:id="rId4" imgW="16675100" imgH="9944100" progId="Equation.DSMT4">
                  <p:embed/>
                  <p:pic>
                    <p:nvPicPr>
                      <p:cNvPr id="8" name="Object 30">
                        <a:extLst>
                          <a:ext uri="{FF2B5EF4-FFF2-40B4-BE49-F238E27FC236}">
                            <a16:creationId xmlns:a16="http://schemas.microsoft.com/office/drawing/2014/main" id="{96A9E5BA-1DCE-6E47-9965-64404F52D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014" y="1966207"/>
                        <a:ext cx="1213643" cy="721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32">
            <a:extLst>
              <a:ext uri="{FF2B5EF4-FFF2-40B4-BE49-F238E27FC236}">
                <a16:creationId xmlns:a16="http://schemas.microsoft.com/office/drawing/2014/main" id="{CBE2A62A-24FA-7248-929E-7907826B4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71548"/>
              </p:ext>
            </p:extLst>
          </p:nvPr>
        </p:nvGraphicFramePr>
        <p:xfrm>
          <a:off x="620655" y="2632943"/>
          <a:ext cx="3600651" cy="672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6" imgW="53251100" imgH="9944100" progId="Equation.DSMT4">
                  <p:embed/>
                </p:oleObj>
              </mc:Choice>
              <mc:Fallback>
                <p:oleObj name="Equation" r:id="rId6" imgW="53251100" imgH="9944100" progId="Equation.DSMT4">
                  <p:embed/>
                  <p:pic>
                    <p:nvPicPr>
                      <p:cNvPr id="9" name="Object 32">
                        <a:extLst>
                          <a:ext uri="{FF2B5EF4-FFF2-40B4-BE49-F238E27FC236}">
                            <a16:creationId xmlns:a16="http://schemas.microsoft.com/office/drawing/2014/main" id="{CBE2A62A-24FA-7248-929E-7907826B4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655" y="2632943"/>
                        <a:ext cx="3600651" cy="672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" name="图片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263" y="1826276"/>
            <a:ext cx="3614737" cy="19965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3138" y="4461621"/>
            <a:ext cx="6900862" cy="2280045"/>
          </a:xfrm>
          <a:prstGeom prst="rect">
            <a:avLst/>
          </a:prstGeom>
        </p:spPr>
      </p:pic>
      <p:sp>
        <p:nvSpPr>
          <p:cNvPr id="43011" name="Rectangle 27">
            <a:extLst>
              <a:ext uri="{FF2B5EF4-FFF2-40B4-BE49-F238E27FC236}">
                <a16:creationId xmlns:a16="http://schemas.microsoft.com/office/drawing/2014/main" id="{A3F247D2-55D5-7C4C-BCF1-49607DF22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8" y="4772508"/>
            <a:ext cx="1839319" cy="147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问题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n=3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rPr>
              <a:t>, C=30, w={16, 15, 15}, v={45, 25, 25} </a:t>
            </a:r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3114575" y="2029299"/>
            <a:ext cx="2171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000000"/>
                </a:solidFill>
                <a:ea typeface="宋体" panose="02010600030101010101" pitchFamily="2" charset="-122"/>
              </a:rPr>
              <a:t>解空间树</a:t>
            </a:r>
            <a:endParaRPr kumimoji="0" lang="en-US" altLang="zh-CN" sz="2000" b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79" name="Rectangle 16"/>
          <p:cNvSpPr>
            <a:spLocks noChangeArrowheads="1"/>
          </p:cNvSpPr>
          <p:nvPr/>
        </p:nvSpPr>
        <p:spPr bwMode="auto">
          <a:xfrm>
            <a:off x="3144657" y="3499226"/>
            <a:ext cx="22631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000000"/>
                </a:solidFill>
                <a:ea typeface="宋体" panose="02010600030101010101" pitchFamily="2" charset="-122"/>
              </a:rPr>
              <a:t>深度优先</a:t>
            </a:r>
            <a:r>
              <a:rPr lang="en-US" altLang="zh-CN" sz="2000" dirty="0" smtClean="0">
                <a:solidFill>
                  <a:srgbClr val="000000"/>
                </a:solidFill>
                <a:ea typeface="宋体" panose="02010600030101010101" pitchFamily="2" charset="-122"/>
              </a:rPr>
              <a:t>+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 smtClean="0">
                <a:solidFill>
                  <a:srgbClr val="000000"/>
                </a:solidFill>
                <a:ea typeface="宋体" panose="02010600030101010101" pitchFamily="2" charset="-122"/>
              </a:rPr>
              <a:t>剪枝（约束函数）</a:t>
            </a:r>
            <a:endParaRPr kumimoji="0" lang="en-US" altLang="zh-CN" sz="2000" b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832" y="3397361"/>
            <a:ext cx="1725683" cy="3451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5299" y="2604004"/>
            <a:ext cx="2090970" cy="61912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 bwMode="auto">
          <a:xfrm>
            <a:off x="4124355" y="2605402"/>
            <a:ext cx="242887" cy="70008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cxnSp>
        <p:nvCxnSpPr>
          <p:cNvPr id="7" name="直接箭头连接符 6"/>
          <p:cNvCxnSpPr>
            <a:stCxn id="88" idx="3"/>
          </p:cNvCxnSpPr>
          <p:nvPr/>
        </p:nvCxnSpPr>
        <p:spPr bwMode="auto">
          <a:xfrm flipV="1">
            <a:off x="2380336" y="2409549"/>
            <a:ext cx="1241510" cy="1120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直接箭头连接符 83"/>
          <p:cNvCxnSpPr>
            <a:stCxn id="87" idx="3"/>
            <a:endCxn id="79" idx="1"/>
          </p:cNvCxnSpPr>
          <p:nvPr/>
        </p:nvCxnSpPr>
        <p:spPr bwMode="auto">
          <a:xfrm>
            <a:off x="2371824" y="2970688"/>
            <a:ext cx="772833" cy="882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 bwMode="auto">
          <a:xfrm>
            <a:off x="596253" y="2007724"/>
            <a:ext cx="1770576" cy="63232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93567" y="2654523"/>
            <a:ext cx="1778257" cy="6323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94069" y="3285627"/>
            <a:ext cx="1786267" cy="48939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068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步骤总结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679693" y="2049463"/>
            <a:ext cx="7772400" cy="4371975"/>
          </a:xfrm>
        </p:spPr>
        <p:txBody>
          <a:bodyPr/>
          <a:lstStyle/>
          <a:p>
            <a:pPr eaLnBrk="1" hangingPunct="1"/>
            <a:r>
              <a:rPr lang="zh-CN" altLang="en-US" sz="3000" dirty="0" smtClean="0"/>
              <a:t>初始化</a:t>
            </a:r>
            <a:endParaRPr lang="en-US" altLang="zh-CN" sz="3000" dirty="0" smtClean="0"/>
          </a:p>
          <a:p>
            <a:pPr lvl="1" eaLnBrk="1" hangingPunct="1"/>
            <a:r>
              <a:rPr lang="zh-CN" altLang="en-US" sz="2600" dirty="0" smtClean="0"/>
              <a:t>初始化参数，如最优值为∞，</a:t>
            </a:r>
            <a:endParaRPr lang="en-US" altLang="zh-CN" sz="2600" dirty="0" smtClean="0"/>
          </a:p>
          <a:p>
            <a:pPr lvl="1" eaLnBrk="1" hangingPunct="1"/>
            <a:r>
              <a:rPr lang="zh-CN" altLang="en-US" sz="2600" dirty="0" smtClean="0"/>
              <a:t>初始化源节点，压入堆中。</a:t>
            </a:r>
            <a:endParaRPr lang="en-US" altLang="zh-CN" sz="2600" dirty="0" smtClean="0"/>
          </a:p>
          <a:p>
            <a:pPr eaLnBrk="1" hangingPunct="1"/>
            <a:r>
              <a:rPr lang="zh-CN" altLang="en-US" sz="3000" dirty="0" smtClean="0"/>
              <a:t>从堆中取根节点，</a:t>
            </a:r>
            <a:endParaRPr lang="en-US" altLang="zh-CN" sz="3000" dirty="0" smtClean="0"/>
          </a:p>
          <a:p>
            <a:pPr lvl="2" eaLnBrk="1" hangingPunct="1"/>
            <a:r>
              <a:rPr lang="zh-CN" altLang="en-US" sz="2200" dirty="0" smtClean="0"/>
              <a:t>如此节点的下界低于当前最优值，则作为当前节点，更新当前节点所有邻节点的下限，压入堆中（可以只压入下限值小于最优值的邻节点），并更新搜索树。</a:t>
            </a:r>
            <a:endParaRPr lang="en-US" altLang="zh-CN" sz="2200" dirty="0" smtClean="0"/>
          </a:p>
          <a:p>
            <a:pPr lvl="3" eaLnBrk="1" hangingPunct="1"/>
            <a:r>
              <a:rPr lang="zh-CN" altLang="en-US" sz="1900" dirty="0" smtClean="0"/>
              <a:t>如目的节点在邻节点中，且下限小于最优值，则跟新最优值</a:t>
            </a:r>
            <a:endParaRPr lang="en-US" altLang="zh-CN" sz="1900" dirty="0" smtClean="0"/>
          </a:p>
          <a:p>
            <a:pPr lvl="2" eaLnBrk="1" hangingPunct="1"/>
            <a:r>
              <a:rPr lang="zh-CN" altLang="en-US" sz="2200" dirty="0" smtClean="0"/>
              <a:t>否则，算法结束</a:t>
            </a:r>
            <a:endParaRPr lang="en-US" altLang="zh-CN" sz="2200" dirty="0" smtClean="0"/>
          </a:p>
        </p:txBody>
      </p:sp>
      <p:sp>
        <p:nvSpPr>
          <p:cNvPr id="80900" name="幻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02CD2D-DED9-47B8-80A1-ED24B9F80C0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80901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290513"/>
            <a:ext cx="4445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0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C37D4DFB-2BCB-4E41-8376-AB507714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背包问题：</a:t>
            </a:r>
            <a:r>
              <a:rPr lang="zh-CN" altLang="en-US" dirty="0" smtClean="0"/>
              <a:t>改进</a:t>
            </a:r>
            <a:endParaRPr lang="zh-CN" altLang="en-US" dirty="0"/>
          </a:p>
        </p:txBody>
      </p:sp>
      <p:sp>
        <p:nvSpPr>
          <p:cNvPr id="48130" name="幻灯片编号占位符 3">
            <a:extLst>
              <a:ext uri="{FF2B5EF4-FFF2-40B4-BE49-F238E27FC236}">
                <a16:creationId xmlns:a16="http://schemas.microsoft.com/office/drawing/2014/main" id="{8AC34AA9-A97F-454A-991E-4FB87CB1E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262CB-539C-AA4E-ABB6-9119700D3B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2FC648D7-76DE-1945-8FA8-19E6021E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6238875"/>
            <a:ext cx="6408737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5C73B0-64D0-9847-A4BE-D34FF3CB8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043" y="2071687"/>
                <a:ext cx="8838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2800" kern="0" dirty="0" smtClean="0">
                    <a:latin typeface="Times New Roman" panose="02020603050405020304" pitchFamily="18" charset="0"/>
                  </a:rPr>
                  <a:t>在搜索左子树时有判断条件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2800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w</m:t>
                    </m:r>
                    <m:r>
                      <m:rPr>
                        <m:nor/>
                      </m:rPr>
                      <a:rPr kumimoji="0" lang="en-US" altLang="zh-CN" sz="2800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nor/>
                      </m:rPr>
                      <a:rPr kumimoji="0" lang="en-US" altLang="zh-CN" sz="2800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i</m:t>
                    </m:r>
                    <m:r>
                      <m:rPr>
                        <m:nor/>
                      </m:rPr>
                      <a:rPr kumimoji="0" lang="en-US" altLang="zh-CN" sz="2800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)</m:t>
                    </m:r>
                    <m:r>
                      <a:rPr kumimoji="0"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0"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0" lang="en-US" altLang="zh-CN" sz="2800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800" kern="0" dirty="0" smtClean="0">
                    <a:latin typeface="Times New Roman" panose="02020603050405020304" pitchFamily="18" charset="0"/>
                  </a:rPr>
                  <a:t>，</a:t>
                </a:r>
                <a:r>
                  <a:rPr lang="zh-CN" altLang="en-US" sz="2800" kern="0" dirty="0">
                    <a:latin typeface="Times New Roman" panose="02020603050405020304" pitchFamily="18" charset="0"/>
                  </a:rPr>
                  <a:t>但是右子树没有，所以右子树的遍历每次都会执行</a:t>
                </a:r>
              </a:p>
              <a:p>
                <a:r>
                  <a:rPr lang="zh-CN" altLang="en-US" sz="2800" kern="0" dirty="0">
                    <a:latin typeface="Times New Roman" panose="02020603050405020304" pitchFamily="18" charset="0"/>
                  </a:rPr>
                  <a:t>如果右子树最大可能的填充（上界函数）都比现有最好的解决方案小的话，就可以不用搜索右子</a:t>
                </a:r>
                <a:r>
                  <a:rPr lang="zh-CN" altLang="en-US" sz="2800" kern="0" dirty="0" smtClean="0">
                    <a:latin typeface="Times New Roman" panose="02020603050405020304" pitchFamily="18" charset="0"/>
                  </a:rPr>
                  <a:t>树</a:t>
                </a:r>
                <a:endParaRPr lang="en-US" altLang="zh-CN" sz="2800" kern="0" dirty="0" smtClean="0">
                  <a:latin typeface="Times New Roman" panose="02020603050405020304" pitchFamily="18" charset="0"/>
                </a:endParaRPr>
              </a:p>
              <a:p>
                <a:pPr lvl="0"/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Wingdings" pitchFamily="2" charset="2"/>
                  </a:rPr>
                  <a:t>上界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Wingdings" pitchFamily="2" charset="2"/>
                  </a:rPr>
                  <a:t>函数</a:t>
                </a:r>
                <a:endParaRPr lang="en-US" altLang="zh-CN" sz="2800" kern="0" dirty="0" smtClean="0">
                  <a:latin typeface="Times New Roman" panose="02020603050405020304" pitchFamily="18" charset="0"/>
                </a:endParaRPr>
              </a:p>
              <a:p>
                <a:pPr lvl="1">
                  <a:buClr>
                    <a:srgbClr val="FF0000"/>
                  </a:buClr>
                  <a:buSzPct val="50000"/>
                </a:pPr>
                <a:r>
                  <a:rPr lang="zh-CN" altLang="en-US" sz="2400" kern="0" dirty="0" smtClean="0">
                    <a:latin typeface="Times New Roman" panose="02020603050405020304" pitchFamily="18" charset="0"/>
                  </a:rPr>
                  <a:t>引入</a:t>
                </a:r>
                <a:r>
                  <a:rPr lang="zh-CN" altLang="en-US" sz="2400" kern="0" dirty="0">
                    <a:latin typeface="Times New Roman" panose="02020603050405020304" pitchFamily="18" charset="0"/>
                  </a:rPr>
                  <a:t>贪心思想，物品</a:t>
                </a:r>
                <a:r>
                  <a:rPr lang="zh-CN" altLang="en-US" sz="2400" kern="0" dirty="0">
                    <a:latin typeface="Times New Roman" panose="02020603050405020304" pitchFamily="18" charset="0"/>
                  </a:rPr>
                  <a:t>按照单位重量价值排列</a:t>
                </a:r>
                <a:r>
                  <a:rPr lang="zh-CN" altLang="en-US" sz="2400" kern="0" dirty="0">
                    <a:latin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2400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v</m:t>
                    </m:r>
                    <m:r>
                      <m:rPr>
                        <m:nor/>
                      </m:rPr>
                      <a:rPr kumimoji="0" lang="en-US" altLang="zh-CN" sz="2400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nor/>
                      </m:rPr>
                      <a:rPr kumimoji="0" lang="en-US" altLang="zh-CN" sz="2400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i</m:t>
                    </m:r>
                    <m:r>
                      <m:rPr>
                        <m:nor/>
                      </m:rPr>
                      <a:rPr kumimoji="0" lang="en-US" altLang="zh-CN" sz="2400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kern="0" dirty="0">
                    <a:latin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2400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w</m:t>
                    </m:r>
                    <m:r>
                      <m:rPr>
                        <m:nor/>
                      </m:rPr>
                      <a:rPr kumimoji="0" lang="en-US" altLang="zh-CN" sz="2400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nor/>
                      </m:rPr>
                      <a:rPr kumimoji="0" lang="en-US" altLang="zh-CN" sz="2400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i</m:t>
                    </m:r>
                    <m:r>
                      <m:rPr>
                        <m:nor/>
                      </m:rPr>
                      <a:rPr kumimoji="0" lang="en-US" altLang="zh-CN" sz="2400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kern="0" dirty="0">
                    <a:latin typeface="Times New Roman" panose="02020603050405020304" pitchFamily="18" charset="0"/>
                  </a:rPr>
                  <a:t>）</a:t>
                </a:r>
              </a:p>
              <a:p>
                <a:pPr lvl="1">
                  <a:buClr>
                    <a:srgbClr val="FF0000"/>
                  </a:buClr>
                  <a:buSzPct val="50000"/>
                </a:pPr>
                <a:r>
                  <a:rPr lang="zh-CN" altLang="en-US" sz="2400" kern="0" dirty="0">
                    <a:latin typeface="Times New Roman" panose="02020603050405020304" pitchFamily="18" charset="0"/>
                  </a:rPr>
                  <a:t>当目前遍历</a:t>
                </a:r>
                <a:r>
                  <a:rPr lang="zh-CN" altLang="en-US" sz="2400" kern="0" dirty="0" smtClean="0">
                    <a:latin typeface="Times New Roman" panose="02020603050405020304" pitchFamily="18" charset="0"/>
                  </a:rPr>
                  <a:t>物品</a:t>
                </a:r>
                <a14:m>
                  <m:oMath xmlns:m="http://schemas.openxmlformats.org/officeDocument/2006/math">
                    <m:r>
                      <a:rPr kumimoji="0"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kern="0" dirty="0">
                    <a:latin typeface="Times New Roman" panose="02020603050405020304" pitchFamily="18" charset="0"/>
                  </a:rPr>
                  <a:t>，还</a:t>
                </a:r>
                <a:r>
                  <a:rPr lang="zh-CN" altLang="en-US" sz="2400" kern="0" dirty="0" smtClean="0">
                    <a:latin typeface="Times New Roman" panose="02020603050405020304" pitchFamily="18" charset="0"/>
                  </a:rPr>
                  <a:t>剩余容量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latin typeface="Times New Roman" panose="02020603050405020304" pitchFamily="18" charset="0"/>
                  </a:rPr>
                  <a:t>时，则最大填充为：依次将</a:t>
                </a:r>
                <a14:m>
                  <m:oMath xmlns:m="http://schemas.openxmlformats.org/officeDocument/2006/math">
                    <m:r>
                      <a:rPr kumimoji="0"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kern="0" dirty="0">
                    <a:latin typeface="Times New Roman" panose="02020603050405020304" pitchFamily="18" charset="0"/>
                  </a:rPr>
                  <a:t>+1</a:t>
                </a:r>
                <a:r>
                  <a:rPr lang="zh-CN" altLang="en-US" sz="2400" kern="0" dirty="0"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kern="0" dirty="0">
                    <a:latin typeface="Times New Roman" panose="02020603050405020304" pitchFamily="18" charset="0"/>
                  </a:rPr>
                  <a:t>+2</a:t>
                </a:r>
                <a:r>
                  <a:rPr lang="zh-CN" altLang="en-US" sz="2400" kern="0" dirty="0">
                    <a:latin typeface="Times New Roman" panose="02020603050405020304" pitchFamily="18" charset="0"/>
                  </a:rPr>
                  <a:t>，放入，直到不能完整的放整个物品（</a:t>
                </a:r>
                <a14:m>
                  <m:oMath xmlns:m="http://schemas.openxmlformats.org/officeDocument/2006/math">
                    <m:r>
                      <a:rPr kumimoji="0"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kern="0" dirty="0" err="1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400" i="1" kern="0" dirty="0" err="1">
                    <a:latin typeface="Times New Roman" panose="02020603050405020304" pitchFamily="18" charset="0"/>
                  </a:rPr>
                  <a:t>j</a:t>
                </a:r>
                <a:r>
                  <a:rPr lang="zh-CN" altLang="en-US" sz="2400" kern="0" dirty="0">
                    <a:latin typeface="Times New Roman" panose="02020603050405020304" pitchFamily="18" charset="0"/>
                  </a:rPr>
                  <a:t>），则将（</a:t>
                </a:r>
                <a14:m>
                  <m:oMath xmlns:m="http://schemas.openxmlformats.org/officeDocument/2006/math">
                    <m:r>
                      <a:rPr kumimoji="0"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kern="0" dirty="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400" i="1" kern="0" dirty="0">
                    <a:latin typeface="Times New Roman" panose="02020603050405020304" pitchFamily="18" charset="0"/>
                  </a:rPr>
                  <a:t>j</a:t>
                </a:r>
                <a:r>
                  <a:rPr lang="zh-CN" altLang="en-US" sz="2400" kern="0" dirty="0" smtClean="0">
                    <a:latin typeface="Times New Roman" panose="02020603050405020304" pitchFamily="18" charset="0"/>
                  </a:rPr>
                  <a:t>）按比例</a:t>
                </a:r>
                <a:r>
                  <a:rPr lang="zh-CN" altLang="en-US" sz="2400" kern="0" dirty="0">
                    <a:latin typeface="Times New Roman" panose="02020603050405020304" pitchFamily="18" charset="0"/>
                  </a:rPr>
                  <a:t>放入</a:t>
                </a:r>
              </a:p>
              <a:p>
                <a:pPr lvl="1">
                  <a:buClr>
                    <a:srgbClr val="FF0000"/>
                  </a:buClr>
                  <a:buSzPct val="50000"/>
                </a:pPr>
                <a:endParaRPr lang="zh-CN" altLang="en-US" sz="2400" kern="0" dirty="0">
                  <a:latin typeface="Times New Roman" panose="02020603050405020304" pitchFamily="18" charset="0"/>
                </a:endParaRPr>
              </a:p>
              <a:p>
                <a:pPr lvl="1">
                  <a:buClr>
                    <a:srgbClr val="FF0000"/>
                  </a:buClr>
                  <a:buSzPct val="50000"/>
                </a:pPr>
                <a:endParaRPr lang="zh-CN" altLang="en-US" sz="2400" kern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5C73B0-64D0-9847-A4BE-D34FF3CB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43" y="2071687"/>
                <a:ext cx="8838600" cy="4525963"/>
              </a:xfrm>
              <a:prstGeom prst="rect">
                <a:avLst/>
              </a:prstGeom>
              <a:blipFill>
                <a:blip r:embed="rId2"/>
                <a:stretch>
                  <a:fillRect l="-345" t="-1752" r="-1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4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C37D4DFB-2BCB-4E41-8376-AB507714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背包问题：改进</a:t>
            </a:r>
          </a:p>
        </p:txBody>
      </p:sp>
      <p:sp>
        <p:nvSpPr>
          <p:cNvPr id="48130" name="幻灯片编号占位符 3">
            <a:extLst>
              <a:ext uri="{FF2B5EF4-FFF2-40B4-BE49-F238E27FC236}">
                <a16:creationId xmlns:a16="http://schemas.microsoft.com/office/drawing/2014/main" id="{8AC34AA9-A97F-454A-991E-4FB87CB1E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262CB-539C-AA4E-ABB6-9119700D3B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2FC648D7-76DE-1945-8FA8-19E6021E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6238875"/>
            <a:ext cx="6408737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5C73B0-64D0-9847-A4BE-D34FF3CB8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043" y="2071687"/>
                <a:ext cx="88550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/>
                <a:r>
                  <a:rPr lang="zh-CN" altLang="en-US" sz="2800" kern="0" dirty="0" smtClean="0">
                    <a:latin typeface="Times New Roman" panose="02020603050405020304" pitchFamily="18" charset="0"/>
                  </a:rPr>
                  <a:t>约束函数</a:t>
                </a:r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Wingdings" pitchFamily="2" charset="2"/>
                </a:endParaRPr>
              </a:p>
              <a:p>
                <a:pPr lvl="1">
                  <a:buClr>
                    <a:srgbClr val="FF0000"/>
                  </a:buClr>
                  <a:buSzPct val="50000"/>
                </a:pP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令 </a:t>
                </a:r>
                <a:r>
                  <a:rPr kumimoji="0" lang="en-US" altLang="zh-CN" sz="2400" i="1" dirty="0" err="1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cw</a:t>
                </a:r>
                <a:r>
                  <a:rPr kumimoji="0" lang="en-US" altLang="zh-CN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2400" i="1" dirty="0" err="1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) 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表示目前到第 </a:t>
                </a:r>
                <a:r>
                  <a:rPr kumimoji="0" lang="en-US" altLang="zh-CN" sz="2400" i="1" dirty="0" err="1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层的总重量, 记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为</a:t>
                </a:r>
                <a:r>
                  <a:rPr kumimoji="0" lang="en-US" altLang="zh-CN" sz="2400" i="1" dirty="0" err="1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cw</a:t>
                </a:r>
                <a:r>
                  <a:rPr kumimoji="0" lang="en-US" altLang="zh-CN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i="1" dirty="0" err="1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0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kumimoji="0"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则约束函数为</a:t>
                </a:r>
                <a:endParaRPr kumimoji="0" lang="en-US" altLang="zh-CN" sz="2400" dirty="0" smtClean="0">
                  <a:solidFill>
                    <a:srgbClr val="000000"/>
                  </a:solidFill>
                  <a:latin typeface="Times New Roman"/>
                  <a:ea typeface="宋体" panose="02010600030101010101" pitchFamily="2" charset="-122"/>
                  <a:cs typeface="+mn-cs"/>
                </a:endParaRPr>
              </a:p>
              <a:p>
                <a:pPr marL="457200" lvl="1" indent="0">
                  <a:buClr>
                    <a:srgbClr val="FF0000"/>
                  </a:buClr>
                  <a:buSzPct val="50000"/>
                  <a:buNone/>
                </a:pPr>
                <a:r>
                  <a:rPr kumimoji="0" lang="en-US" altLang="zh-CN" i="1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                    c</a:t>
                </a:r>
                <a:r>
                  <a:rPr kumimoji="0" lang="en-US" altLang="zh-CN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i="1" dirty="0" err="1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nor/>
                      </m:rPr>
                      <a:rPr kumimoji="0" lang="en-US" altLang="zh-CN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c</m:t>
                    </m:r>
                    <m:r>
                      <m:rPr>
                        <m:nor/>
                      </m:rPr>
                      <a:rPr kumimoji="0" lang="en-US" altLang="zh-CN" b="0" i="1" dirty="0" smtClean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w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nor/>
                      </m:rPr>
                      <a:rPr kumimoji="0" lang="en-US" altLang="zh-CN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i</m:t>
                    </m:r>
                    <m:r>
                      <m:rPr>
                        <m:nor/>
                      </m:rPr>
                      <a:rPr kumimoji="0" lang="en-US" altLang="zh-CN" b="0" i="0" dirty="0" smtClean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−1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)</m:t>
                    </m:r>
                    <m:r>
                      <m:rPr>
                        <m:nor/>
                      </m:rPr>
                      <a:rPr kumimoji="0" lang="en-US" altLang="zh-CN" b="0" i="0" dirty="0" smtClean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kumimoji="0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800" kern="0" dirty="0" smtClean="0">
                  <a:latin typeface="Times New Roman" panose="02020603050405020304" pitchFamily="18" charset="0"/>
                </a:endParaRPr>
              </a:p>
              <a:p>
                <a:pPr lvl="0"/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Wingdings" pitchFamily="2" charset="2"/>
                  </a:rPr>
                  <a:t>剪枝</a:t>
                </a:r>
              </a:p>
              <a:p>
                <a:pPr lvl="1">
                  <a:buClr>
                    <a:srgbClr val="FF0000"/>
                  </a:buClr>
                  <a:buSzPct val="50000"/>
                </a:pP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若</a:t>
                </a:r>
                <a:r>
                  <a:rPr kumimoji="0" lang="en-US" altLang="zh-CN" sz="2400" i="1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c</a:t>
                </a: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i="1" dirty="0" err="1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)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 </a:t>
                </a:r>
                <a:r>
                  <a:rPr kumimoji="0" lang="en-US" altLang="zh-CN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&gt;</a:t>
                </a:r>
                <a:r>
                  <a:rPr kumimoji="0" lang="en-US" altLang="zh-CN" sz="2400" i="1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C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 ，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则停止搜索第</a:t>
                </a:r>
                <a:r>
                  <a:rPr kumimoji="0" lang="en-US" altLang="zh-CN" sz="2400" i="1" dirty="0" err="1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层及其下面的层，否则，继续搜索.</a:t>
                </a:r>
                <a:endParaRPr lang="zh-CN" altLang="en-US" sz="2400" kern="0" dirty="0">
                  <a:latin typeface="Times New Roman" panose="02020603050405020304" pitchFamily="18" charset="0"/>
                </a:endParaRPr>
              </a:p>
              <a:p>
                <a:pPr lvl="1">
                  <a:buClr>
                    <a:srgbClr val="FF0000"/>
                  </a:buClr>
                  <a:buSzPct val="50000"/>
                </a:pPr>
                <a:endParaRPr lang="zh-CN" altLang="en-US" sz="2400" kern="0" dirty="0">
                  <a:latin typeface="Times New Roman" panose="02020603050405020304" pitchFamily="18" charset="0"/>
                </a:endParaRPr>
              </a:p>
              <a:p>
                <a:pPr lvl="1">
                  <a:buClr>
                    <a:srgbClr val="FF0000"/>
                  </a:buClr>
                  <a:buSzPct val="50000"/>
                </a:pPr>
                <a:endParaRPr lang="zh-CN" altLang="en-US" sz="2400" kern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5C73B0-64D0-9847-A4BE-D34FF3CB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043" y="2071687"/>
                <a:ext cx="8855000" cy="4525963"/>
              </a:xfrm>
              <a:prstGeom prst="rect">
                <a:avLst/>
              </a:prstGeom>
              <a:blipFill>
                <a:blip r:embed="rId2"/>
                <a:stretch>
                  <a:fillRect l="-344" t="-1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9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C37D4DFB-2BCB-4E41-8376-AB507714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背包问题：改进</a:t>
            </a:r>
          </a:p>
        </p:txBody>
      </p:sp>
      <p:sp>
        <p:nvSpPr>
          <p:cNvPr id="48130" name="幻灯片编号占位符 3">
            <a:extLst>
              <a:ext uri="{FF2B5EF4-FFF2-40B4-BE49-F238E27FC236}">
                <a16:creationId xmlns:a16="http://schemas.microsoft.com/office/drawing/2014/main" id="{8AC34AA9-A97F-454A-991E-4FB87CB1E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262CB-539C-AA4E-ABB6-9119700D3B3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2FC648D7-76DE-1945-8FA8-19E6021E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6238875"/>
            <a:ext cx="6408737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5C73B0-64D0-9847-A4BE-D34FF3CB8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810" y="2031197"/>
                <a:ext cx="8524741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  <a:cs typeface="SimSun" panose="02010600030101010101" pitchFamily="2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SimSun" panose="02010600030101010101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0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/>
                <a:r>
                  <a:rPr lang="zh-CN" altLang="en-US" sz="2800" kern="0" dirty="0" smtClean="0">
                    <a:latin typeface="Times New Roman" panose="02020603050405020304" pitchFamily="18" charset="0"/>
                  </a:rPr>
                  <a:t>界限函数</a:t>
                </a:r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Wingdings" pitchFamily="2" charset="2"/>
                </a:endParaRPr>
              </a:p>
              <a:p>
                <a:pPr lvl="1">
                  <a:buClr>
                    <a:srgbClr val="FF0000"/>
                  </a:buClr>
                  <a:buSzPct val="50000"/>
                </a:pP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令 </a:t>
                </a:r>
                <a:r>
                  <a:rPr kumimoji="0" lang="en-US" altLang="zh-CN" sz="2400" i="1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cv</a:t>
                </a:r>
                <a:r>
                  <a:rPr kumimoji="0" lang="en-US" altLang="zh-CN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kumimoji="0" lang="en-US" altLang="zh-CN" sz="2400" i="1" dirty="0" err="1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) 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表示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目前到第 </a:t>
                </a:r>
                <a:r>
                  <a:rPr kumimoji="0" lang="en-US" altLang="zh-CN" sz="2400" i="1" dirty="0" err="1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层（已选择物品）的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总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价值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  <a:cs typeface="+mn-cs"/>
                  </a:rPr>
                  <a:t>, 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即</a:t>
                </a:r>
                <a:r>
                  <a:rPr kumimoji="0" lang="en-US" altLang="zh-CN" sz="2400" i="1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cv</a:t>
                </a:r>
                <a:r>
                  <a:rPr kumimoji="0" lang="en-US" altLang="zh-CN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i="1" dirty="0" err="1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kumimoji="0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kumimoji="0"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kumimoji="0" lang="en-US" altLang="zh-CN" sz="2400" i="1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 r</a:t>
                </a: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i="1" dirty="0" err="1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)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表示剩余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物品的最大总价值，即</a:t>
                </a:r>
                <a:r>
                  <a:rPr kumimoji="0" lang="en-US" altLang="zh-CN" sz="2400" i="1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r</a:t>
                </a: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i="1" dirty="0" err="1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𝑐𝑤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紧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上界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 或</a:t>
                </a:r>
                <a:r>
                  <a:rPr kumimoji="0" lang="en-US" altLang="zh-CN" sz="2400" i="1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r</a:t>
                </a:r>
                <a:r>
                  <a:rPr kumimoji="0" lang="en-US" altLang="zh-CN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i="1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𝑐𝑤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松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上界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，则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界限函数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为</a:t>
                </a:r>
                <a:endParaRPr kumimoji="0" lang="en-US" altLang="zh-CN" sz="2400" dirty="0" smtClean="0">
                  <a:solidFill>
                    <a:srgbClr val="000000"/>
                  </a:solidFill>
                  <a:latin typeface="Times New Roman"/>
                  <a:ea typeface="宋体" panose="02010600030101010101" pitchFamily="2" charset="-122"/>
                  <a:cs typeface="+mn-cs"/>
                </a:endParaRPr>
              </a:p>
              <a:p>
                <a:pPr marL="457200" lvl="1" indent="0">
                  <a:buClr>
                    <a:srgbClr val="FF0000"/>
                  </a:buClr>
                  <a:buSzPct val="50000"/>
                  <a:buNone/>
                </a:pPr>
                <a:r>
                  <a:rPr kumimoji="0" lang="en-US" altLang="zh-CN" i="1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                    B</a:t>
                </a:r>
                <a:r>
                  <a:rPr kumimoji="0" lang="en-US" altLang="zh-CN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i="1" dirty="0" err="1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nor/>
                      </m:rPr>
                      <a:rPr kumimoji="0" lang="en-US" altLang="zh-CN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cv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nor/>
                      </m:rPr>
                      <a:rPr kumimoji="0" lang="en-US" altLang="zh-CN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i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)</m:t>
                    </m:r>
                    <m:r>
                      <m:rPr>
                        <m:nor/>
                      </m:rPr>
                      <a:rPr kumimoji="0" lang="en-US" altLang="zh-CN" b="0" i="0" dirty="0" smtClean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+</m:t>
                    </m:r>
                    <m:r>
                      <m:rPr>
                        <m:nor/>
                      </m:rPr>
                      <a:rPr kumimoji="0" lang="en-US" altLang="zh-CN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r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nor/>
                      </m:rPr>
                      <a:rPr kumimoji="0" lang="en-US" altLang="zh-CN" i="1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i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srgbClr val="000000"/>
                        </a:solidFill>
                        <a:latin typeface="Times New Roman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800" kern="0" dirty="0" smtClean="0">
                  <a:latin typeface="Times New Roman" panose="02020603050405020304" pitchFamily="18" charset="0"/>
                </a:endParaRPr>
              </a:p>
              <a:p>
                <a:pPr lvl="0"/>
                <a:r>
                  <a:rPr lang="zh-CN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Wingdings" pitchFamily="2" charset="2"/>
                  </a:rPr>
                  <a:t>剪枝</a:t>
                </a:r>
              </a:p>
              <a:p>
                <a:pPr lvl="1">
                  <a:buClr>
                    <a:srgbClr val="FF0000"/>
                  </a:buClr>
                  <a:buSzPct val="50000"/>
                </a:pP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若</a:t>
                </a:r>
                <a:r>
                  <a:rPr kumimoji="0" lang="en-US" altLang="zh-CN" sz="2400" i="1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B</a:t>
                </a: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400" i="1" dirty="0" err="1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)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</m:oMath>
                </a14:m>
                <a:r>
                  <a:rPr kumimoji="0" lang="en-US" altLang="zh-CN" sz="2400" i="1" dirty="0" err="1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Bestv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 ，则停止搜索第</a:t>
                </a:r>
                <a:r>
                  <a:rPr kumimoji="0" lang="en-US" altLang="zh-CN" sz="2400" i="1" dirty="0" err="1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i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层和下面的层，否则，继续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搜索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。</a:t>
                </a:r>
                <a:r>
                  <a:rPr kumimoji="0" lang="en-US" altLang="zh-CN" sz="2400" i="1" dirty="0" err="1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Bestv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表示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目前所得到的</a:t>
                </a:r>
                <a:r>
                  <a:rPr kumimoji="0" lang="zh-CN" altLang="en-US" sz="2400" dirty="0" smtClean="0">
                    <a:solidFill>
                      <a:srgbClr val="000000"/>
                    </a:solidFill>
                    <a:latin typeface="Times New Roman"/>
                    <a:ea typeface="宋体" panose="02010600030101010101" pitchFamily="2" charset="-122"/>
                  </a:rPr>
                  <a:t>最大价值</a:t>
                </a:r>
                <a:endParaRPr lang="zh-CN" altLang="en-US" sz="2400" kern="0" dirty="0">
                  <a:latin typeface="Times New Roman" panose="02020603050405020304" pitchFamily="18" charset="0"/>
                </a:endParaRPr>
              </a:p>
              <a:p>
                <a:pPr lvl="1">
                  <a:buClr>
                    <a:srgbClr val="FF0000"/>
                  </a:buClr>
                  <a:buSzPct val="50000"/>
                </a:pPr>
                <a:endParaRPr lang="zh-CN" altLang="en-US" sz="2400" kern="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5C73B0-64D0-9847-A4BE-D34FF3CB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810" y="2031197"/>
                <a:ext cx="8524741" cy="4525963"/>
              </a:xfrm>
              <a:prstGeom prst="rect">
                <a:avLst/>
              </a:prstGeom>
              <a:blipFill>
                <a:blip r:embed="rId2"/>
                <a:stretch>
                  <a:fillRect l="-286" t="-1750" b="-1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6715831" y="214313"/>
            <a:ext cx="1568013" cy="2091975"/>
            <a:chOff x="1258888" y="3357563"/>
            <a:chExt cx="2160587" cy="3095625"/>
          </a:xfrm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1908175" y="3357563"/>
              <a:ext cx="215900" cy="21590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58888" y="4508500"/>
              <a:ext cx="503237" cy="504825"/>
            </a:xfrm>
            <a:prstGeom prst="ellipse">
              <a:avLst/>
            </a:prstGeom>
            <a:solidFill>
              <a:srgbClr val="33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2051050" y="6237288"/>
              <a:ext cx="215900" cy="2159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320800" y="3573463"/>
              <a:ext cx="658813" cy="982662"/>
            </a:xfrm>
            <a:custGeom>
              <a:avLst/>
              <a:gdLst>
                <a:gd name="T0" fmla="*/ 658813 w 415"/>
                <a:gd name="T1" fmla="*/ 0 h 619"/>
                <a:gd name="T2" fmla="*/ 11113 w 415"/>
                <a:gd name="T3" fmla="*/ 215900 h 619"/>
                <a:gd name="T4" fmla="*/ 587375 w 415"/>
                <a:gd name="T5" fmla="*/ 576262 h 619"/>
                <a:gd name="T6" fmla="*/ 155575 w 415"/>
                <a:gd name="T7" fmla="*/ 935037 h 619"/>
                <a:gd name="T8" fmla="*/ 227013 w 415"/>
                <a:gd name="T9" fmla="*/ 863600 h 6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5" h="619">
                  <a:moveTo>
                    <a:pt x="415" y="0"/>
                  </a:moveTo>
                  <a:cubicBezTo>
                    <a:pt x="214" y="37"/>
                    <a:pt x="14" y="75"/>
                    <a:pt x="7" y="136"/>
                  </a:cubicBezTo>
                  <a:cubicBezTo>
                    <a:pt x="0" y="197"/>
                    <a:pt x="355" y="288"/>
                    <a:pt x="370" y="363"/>
                  </a:cubicBezTo>
                  <a:cubicBezTo>
                    <a:pt x="385" y="438"/>
                    <a:pt x="136" y="559"/>
                    <a:pt x="98" y="589"/>
                  </a:cubicBezTo>
                  <a:cubicBezTo>
                    <a:pt x="60" y="619"/>
                    <a:pt x="143" y="551"/>
                    <a:pt x="143" y="544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366838" y="5013325"/>
              <a:ext cx="684212" cy="1223963"/>
            </a:xfrm>
            <a:custGeom>
              <a:avLst/>
              <a:gdLst>
                <a:gd name="T0" fmla="*/ 109537 w 431"/>
                <a:gd name="T1" fmla="*/ 0 h 771"/>
                <a:gd name="T2" fmla="*/ 468312 w 431"/>
                <a:gd name="T3" fmla="*/ 360363 h 771"/>
                <a:gd name="T4" fmla="*/ 36512 w 431"/>
                <a:gd name="T5" fmla="*/ 720725 h 771"/>
                <a:gd name="T6" fmla="*/ 684212 w 431"/>
                <a:gd name="T7" fmla="*/ 1223963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1" h="771">
                  <a:moveTo>
                    <a:pt x="69" y="0"/>
                  </a:moveTo>
                  <a:cubicBezTo>
                    <a:pt x="186" y="75"/>
                    <a:pt x="303" y="151"/>
                    <a:pt x="295" y="227"/>
                  </a:cubicBezTo>
                  <a:cubicBezTo>
                    <a:pt x="287" y="303"/>
                    <a:pt x="0" y="363"/>
                    <a:pt x="23" y="454"/>
                  </a:cubicBezTo>
                  <a:cubicBezTo>
                    <a:pt x="46" y="545"/>
                    <a:pt x="363" y="718"/>
                    <a:pt x="431" y="771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835150" y="4508500"/>
              <a:ext cx="268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0" lang="zh-CN" alt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2268538" y="3429000"/>
              <a:ext cx="10795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2268538" y="6308725"/>
              <a:ext cx="11509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V="1">
              <a:off x="2700338" y="3429000"/>
              <a:ext cx="0" cy="1079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2700338" y="5013325"/>
              <a:ext cx="0" cy="1295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306638" y="4508500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0" lang="en-US" altLang="zh-CN" sz="2400" b="0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1971675" y="342900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021671" y="2140561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0782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48527</TotalTime>
  <Words>6096</Words>
  <Application>Microsoft Office PowerPoint</Application>
  <PresentationFormat>全屏显示(4:3)</PresentationFormat>
  <Paragraphs>789</Paragraphs>
  <Slides>60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81" baseType="lpstr">
      <vt:lpstr>黑体</vt:lpstr>
      <vt:lpstr>华文仿宋</vt:lpstr>
      <vt:lpstr>宋体</vt:lpstr>
      <vt:lpstr>宋体</vt:lpstr>
      <vt:lpstr>Arial</vt:lpstr>
      <vt:lpstr>Calibri</vt:lpstr>
      <vt:lpstr>Cambria Math</vt:lpstr>
      <vt:lpstr>Symbol</vt:lpstr>
      <vt:lpstr>Tahoma</vt:lpstr>
      <vt:lpstr>Times</vt:lpstr>
      <vt:lpstr>Times New Roman</vt:lpstr>
      <vt:lpstr>Wingdings</vt:lpstr>
      <vt:lpstr>7_Blends</vt:lpstr>
      <vt:lpstr>2_Blends</vt:lpstr>
      <vt:lpstr>Blends</vt:lpstr>
      <vt:lpstr>1_Blends</vt:lpstr>
      <vt:lpstr>3_Blends</vt:lpstr>
      <vt:lpstr>4_Blends</vt:lpstr>
      <vt:lpstr>6_Blends</vt:lpstr>
      <vt:lpstr>Microsoft 公式</vt:lpstr>
      <vt:lpstr>Equation</vt:lpstr>
      <vt:lpstr>PowerPoint 演示文稿</vt:lpstr>
      <vt:lpstr>回溯法</vt:lpstr>
      <vt:lpstr>回溯法</vt:lpstr>
      <vt:lpstr>回溯法</vt:lpstr>
      <vt:lpstr>回溯法</vt:lpstr>
      <vt:lpstr>PowerPoint 演示文稿</vt:lpstr>
      <vt:lpstr>0-1背包问题：改进</vt:lpstr>
      <vt:lpstr>0-1背包问题：改进</vt:lpstr>
      <vt:lpstr>0-1背包问题：改进</vt:lpstr>
      <vt:lpstr>0-1背包问题：改进</vt:lpstr>
      <vt:lpstr>PowerPoint 演示文稿</vt:lpstr>
      <vt:lpstr>0-1背包问题：改进</vt:lpstr>
      <vt:lpstr>分支限界法</vt:lpstr>
      <vt:lpstr>PowerPoint 演示文稿</vt:lpstr>
      <vt:lpstr>基本思想  </vt:lpstr>
      <vt:lpstr>常见的两种分支限界法</vt:lpstr>
      <vt:lpstr>PowerPoint 演示文稿</vt:lpstr>
      <vt:lpstr>分支限界法</vt:lpstr>
      <vt:lpstr>分支限界法：0-1背包问题</vt:lpstr>
      <vt:lpstr>0-1背包问题</vt:lpstr>
      <vt:lpstr>0-1背包问题</vt:lpstr>
      <vt:lpstr>0-1背包问题</vt:lpstr>
      <vt:lpstr>PowerPoint 演示文稿</vt:lpstr>
      <vt:lpstr>PowerPoint 演示文稿</vt:lpstr>
      <vt:lpstr>0-1背包问题</vt:lpstr>
      <vt:lpstr>PowerPoint 演示文稿</vt:lpstr>
      <vt:lpstr>分支限界法</vt:lpstr>
      <vt:lpstr>   旅行商问题(TSP)</vt:lpstr>
      <vt:lpstr>PowerPoint 演示文稿</vt:lpstr>
      <vt:lpstr>TSP 解法</vt:lpstr>
      <vt:lpstr>TSP 回溯法</vt:lpstr>
      <vt:lpstr>TSP 回溯法</vt:lpstr>
      <vt:lpstr>TSP 回溯法</vt:lpstr>
      <vt:lpstr>TSP 回溯法</vt:lpstr>
      <vt:lpstr>TSP 回溯法</vt:lpstr>
      <vt:lpstr>TSP分支限界</vt:lpstr>
      <vt:lpstr>为搜索节点设置有效的下界</vt:lpstr>
      <vt:lpstr>PowerPoint 演示文稿</vt:lpstr>
      <vt:lpstr>为什么可以如此设置？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单源最短路径</vt:lpstr>
      <vt:lpstr>单源最短路径</vt:lpstr>
      <vt:lpstr>单源最短路径</vt:lpstr>
      <vt:lpstr>单源最短路径</vt:lpstr>
      <vt:lpstr>步骤总结</vt:lpstr>
    </vt:vector>
  </TitlesOfParts>
  <Company>WHU ISS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 散 数 学</dc:title>
  <dc:creator>cctang, fliu</dc:creator>
  <cp:lastModifiedBy>Li Yuqing</cp:lastModifiedBy>
  <cp:revision>1537</cp:revision>
  <cp:lastPrinted>2020-03-26T13:02:39Z</cp:lastPrinted>
  <dcterms:created xsi:type="dcterms:W3CDTF">2003-07-02T00:00:48Z</dcterms:created>
  <dcterms:modified xsi:type="dcterms:W3CDTF">2022-11-29T14:19:34Z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