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51" r:id="rId1"/>
    <p:sldMasterId id="2147484763" r:id="rId2"/>
    <p:sldMasterId id="2147484775" r:id="rId3"/>
    <p:sldMasterId id="2147484787" r:id="rId4"/>
  </p:sldMasterIdLst>
  <p:notesMasterIdLst>
    <p:notesMasterId r:id="rId54"/>
  </p:notesMasterIdLst>
  <p:handoutMasterIdLst>
    <p:handoutMasterId r:id="rId55"/>
  </p:handoutMasterIdLst>
  <p:sldIdLst>
    <p:sldId id="1171" r:id="rId5"/>
    <p:sldId id="1125" r:id="rId6"/>
    <p:sldId id="1126" r:id="rId7"/>
    <p:sldId id="1190" r:id="rId8"/>
    <p:sldId id="1128" r:id="rId9"/>
    <p:sldId id="1129" r:id="rId10"/>
    <p:sldId id="1130" r:id="rId11"/>
    <p:sldId id="1191" r:id="rId12"/>
    <p:sldId id="1132" r:id="rId13"/>
    <p:sldId id="1133" r:id="rId14"/>
    <p:sldId id="1134" r:id="rId15"/>
    <p:sldId id="1135" r:id="rId16"/>
    <p:sldId id="1136" r:id="rId17"/>
    <p:sldId id="1137" r:id="rId18"/>
    <p:sldId id="1138" r:id="rId19"/>
    <p:sldId id="1139" r:id="rId20"/>
    <p:sldId id="1140" r:id="rId21"/>
    <p:sldId id="1141" r:id="rId22"/>
    <p:sldId id="1142" r:id="rId23"/>
    <p:sldId id="1145" r:id="rId24"/>
    <p:sldId id="1146" r:id="rId25"/>
    <p:sldId id="1147" r:id="rId26"/>
    <p:sldId id="1148" r:id="rId27"/>
    <p:sldId id="1149" r:id="rId28"/>
    <p:sldId id="1150" r:id="rId29"/>
    <p:sldId id="1151" r:id="rId30"/>
    <p:sldId id="1152" r:id="rId31"/>
    <p:sldId id="1153" r:id="rId32"/>
    <p:sldId id="1155" r:id="rId33"/>
    <p:sldId id="1156" r:id="rId34"/>
    <p:sldId id="1157" r:id="rId35"/>
    <p:sldId id="1158" r:id="rId36"/>
    <p:sldId id="1159" r:id="rId37"/>
    <p:sldId id="1160" r:id="rId38"/>
    <p:sldId id="1161" r:id="rId39"/>
    <p:sldId id="1192" r:id="rId40"/>
    <p:sldId id="1193" r:id="rId41"/>
    <p:sldId id="1194" r:id="rId42"/>
    <p:sldId id="1195" r:id="rId43"/>
    <p:sldId id="1196" r:id="rId44"/>
    <p:sldId id="1197" r:id="rId45"/>
    <p:sldId id="1198" r:id="rId46"/>
    <p:sldId id="1199" r:id="rId47"/>
    <p:sldId id="1200" r:id="rId48"/>
    <p:sldId id="1202" r:id="rId49"/>
    <p:sldId id="1203" r:id="rId50"/>
    <p:sldId id="1205" r:id="rId51"/>
    <p:sldId id="1206" r:id="rId52"/>
    <p:sldId id="1207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38222D0-D06D-44A9-9FF5-F69EE19C8FFB}">
          <p14:sldIdLst>
            <p14:sldId id="1171"/>
            <p14:sldId id="1125"/>
            <p14:sldId id="1126"/>
            <p14:sldId id="1190"/>
            <p14:sldId id="1128"/>
            <p14:sldId id="1129"/>
            <p14:sldId id="1130"/>
            <p14:sldId id="1191"/>
            <p14:sldId id="1132"/>
            <p14:sldId id="1133"/>
            <p14:sldId id="1134"/>
            <p14:sldId id="1135"/>
            <p14:sldId id="1136"/>
            <p14:sldId id="1137"/>
            <p14:sldId id="1138"/>
            <p14:sldId id="1139"/>
            <p14:sldId id="1140"/>
            <p14:sldId id="1141"/>
            <p14:sldId id="1142"/>
            <p14:sldId id="1145"/>
            <p14:sldId id="1146"/>
            <p14:sldId id="1147"/>
            <p14:sldId id="1148"/>
            <p14:sldId id="1149"/>
            <p14:sldId id="1150"/>
            <p14:sldId id="1151"/>
            <p14:sldId id="1152"/>
            <p14:sldId id="1153"/>
            <p14:sldId id="1155"/>
            <p14:sldId id="1156"/>
            <p14:sldId id="1157"/>
            <p14:sldId id="1158"/>
            <p14:sldId id="1159"/>
            <p14:sldId id="1160"/>
            <p14:sldId id="1161"/>
            <p14:sldId id="1192"/>
            <p14:sldId id="1193"/>
            <p14:sldId id="1194"/>
            <p14:sldId id="1195"/>
            <p14:sldId id="1196"/>
            <p14:sldId id="1197"/>
            <p14:sldId id="1198"/>
            <p14:sldId id="1199"/>
            <p14:sldId id="1200"/>
            <p14:sldId id="1202"/>
            <p14:sldId id="1203"/>
            <p14:sldId id="1205"/>
            <p14:sldId id="1206"/>
            <p14:sldId id="12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85674"/>
  </p:normalViewPr>
  <p:slideViewPr>
    <p:cSldViewPr snapToGrid="0">
      <p:cViewPr>
        <p:scale>
          <a:sx n="95" d="100"/>
          <a:sy n="95" d="100"/>
        </p:scale>
        <p:origin x="24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0377B425-FF19-B84E-B1FA-4B80C883A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99DE5095-311F-9144-B4D6-D313447AEA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701AD10E-7EB7-9746-A390-B98A2BFAF89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E667B20C-E10E-C743-B620-EA4D1D01744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F651116F-6870-9F49-B99A-F2E5E9D282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847D535E-62CB-064A-A526-0933DE9252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AC8FA95-06F3-414C-8D4F-3562B7DB1C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A2E1BD87-45E5-1848-80FC-E24CEA9A4D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7BD3960C-9B62-AC44-A065-6B4537F65AE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EFD9BDD0-C2C6-AB4D-AB1E-22C76C570B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1E25EB14-3D8E-8747-916B-977ACE8DDC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D7E1F9F8-CFEF-B849-B34A-21DF3EFBC81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SimSun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vt411n7WX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18263852?from=search&amp;seid=854092657290251941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E461613C-75C1-AE43-9710-0D2D2A8DB4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652DD904-F86E-4C42-85A2-5658634F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7593DE5F-D106-0F40-ACB9-CD821C0874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C88165-089E-1544-871C-3E69344B64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844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>
            <a:extLst>
              <a:ext uri="{FF2B5EF4-FFF2-40B4-BE49-F238E27FC236}">
                <a16:creationId xmlns:a16="http://schemas.microsoft.com/office/drawing/2014/main" id="{F06CB263-2F02-5443-87BA-F9CA1A162B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>
            <a:extLst>
              <a:ext uri="{FF2B5EF4-FFF2-40B4-BE49-F238E27FC236}">
                <a16:creationId xmlns:a16="http://schemas.microsoft.com/office/drawing/2014/main" id="{38D7AA81-86F1-6C49-AB25-67AD6DB6F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视频说明：</a:t>
            </a:r>
            <a:r>
              <a:rPr lang="en-US" altLang="zh-CN" dirty="0">
                <a:latin typeface="Arial" panose="020B0604020202020204" pitchFamily="34" charset="0"/>
              </a:rPr>
              <a:t>https://</a:t>
            </a:r>
            <a:r>
              <a:rPr lang="en-US" altLang="zh-CN" dirty="0" err="1">
                <a:latin typeface="Arial" panose="020B0604020202020204" pitchFamily="34" charset="0"/>
              </a:rPr>
              <a:t>www.bilibili.com</a:t>
            </a:r>
            <a:r>
              <a:rPr lang="en-US" altLang="zh-CN" dirty="0">
                <a:latin typeface="Arial" panose="020B0604020202020204" pitchFamily="34" charset="0"/>
              </a:rPr>
              <a:t>/video/BV1eP4y1Y77a?from=</a:t>
            </a:r>
            <a:r>
              <a:rPr lang="en-US" altLang="zh-CN" dirty="0" err="1">
                <a:latin typeface="Arial" panose="020B0604020202020204" pitchFamily="34" charset="0"/>
              </a:rPr>
              <a:t>search&amp;seid</a:t>
            </a:r>
            <a:r>
              <a:rPr lang="en-US" altLang="zh-CN" dirty="0">
                <a:latin typeface="Arial" panose="020B0604020202020204" pitchFamily="34" charset="0"/>
              </a:rPr>
              <a:t>=1353948779803466302&amp;spm_id_from=333.337.0.0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ABCDEF</a:t>
            </a:r>
            <a:endParaRPr lang="en-US" altLang="en-CN" dirty="0">
              <a:latin typeface="Arial" panose="020B0604020202020204" pitchFamily="34" charset="0"/>
            </a:endParaRP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74214829-D48F-BD4D-90B0-1FEF1F14AE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994610-542C-AA4A-93FE-C5D01F04E2A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067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C357BE6C-B261-D443-9A92-001EA548E4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7D40EBBA-BF3E-CA48-8338-9CAD1679C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hlinkClick r:id="rId3"/>
              </a:rPr>
              <a:t>https://www.bilibili.com/video/BV1vt411n7WX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1D3943FF-F788-4944-9FB7-834EAF367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C76B31-5F0D-D944-A794-5B627486F98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273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52EA8380-3D77-1243-A895-9289AFA84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E9692E8F-2E22-354B-BA33-D87789DBC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6D2A2204-3DF9-2542-85C6-9829BB6623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4A80E9-301F-E24C-B11F-3950FC598BE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272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CED7F5EA-89DF-E74A-986C-9DB051C585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>
            <a:extLst>
              <a:ext uri="{FF2B5EF4-FFF2-40B4-BE49-F238E27FC236}">
                <a16:creationId xmlns:a16="http://schemas.microsoft.com/office/drawing/2014/main" id="{C1185BA9-6A92-5745-AC10-2EEC314F2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B1C0C245-6752-3F40-9E22-CEBDC9DB17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6AD85E-2412-6641-A15D-4D1BDFF9B62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066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>
            <a:extLst>
              <a:ext uri="{FF2B5EF4-FFF2-40B4-BE49-F238E27FC236}">
                <a16:creationId xmlns:a16="http://schemas.microsoft.com/office/drawing/2014/main" id="{F06CB263-2F02-5443-87BA-F9CA1A162B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>
            <a:extLst>
              <a:ext uri="{FF2B5EF4-FFF2-40B4-BE49-F238E27FC236}">
                <a16:creationId xmlns:a16="http://schemas.microsoft.com/office/drawing/2014/main" id="{38D7AA81-86F1-6C49-AB25-67AD6DB6F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ABCDEF</a:t>
            </a:r>
            <a:endParaRPr lang="en-US" altLang="en-CN">
              <a:latin typeface="Arial" panose="020B0604020202020204" pitchFamily="34" charset="0"/>
            </a:endParaRP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74214829-D48F-BD4D-90B0-1FEF1F14AE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994610-542C-AA4A-93FE-C5D01F04E2A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532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FF315880-E0B6-4540-971C-2C06D9A23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845B6C08-213D-E44F-8A68-56BF2D0E6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DD46B5E6-B408-EC44-B7A4-F36FA4881F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9CC66F-D7D4-7F41-A95E-AA70BD613FE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449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1F9F8-CFEF-B849-B34A-21DF3EFBC816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876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24CB3EC2-C96C-654E-BAB0-BEA480F62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0A119DDE-8528-E747-866F-7C6E52A86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首先，算法执行必要的初始化，特别地，</a:t>
            </a:r>
            <a:r>
              <a:rPr lang="en-US" altLang="zh-CN" dirty="0">
                <a:latin typeface="Arial" panose="020B0604020202020204" pitchFamily="34" charset="0"/>
              </a:rPr>
              <a:t>count</a:t>
            </a:r>
            <a:r>
              <a:rPr lang="zh-CN" altLang="en-US" dirty="0">
                <a:latin typeface="Arial" panose="020B0604020202020204" pitchFamily="34" charset="0"/>
              </a:rPr>
              <a:t>是关节点的个数，</a:t>
            </a:r>
            <a:r>
              <a:rPr lang="en-US" altLang="zh-CN" dirty="0" err="1">
                <a:latin typeface="Arial" panose="020B0604020202020204" pitchFamily="34" charset="0"/>
              </a:rPr>
              <a:t>rootdegree</a:t>
            </a:r>
            <a:r>
              <a:rPr lang="zh-CN" altLang="en-US" dirty="0">
                <a:latin typeface="Arial" panose="020B0604020202020204" pitchFamily="34" charset="0"/>
              </a:rPr>
              <a:t>是深度优先搜索树根的度，这在后来决定根是否是关节点时是需要的。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499A3927-3459-9243-AC6B-36555260C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006886-ECD7-7E4D-8404-A50BC9D463E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390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ADDE9728-23DC-2D4B-AB10-E3B5CAFC47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D391CE6E-7696-7E44-B976-DC6E8BDD7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接着深度优先搜索从根开始着手，对于 每一个访问的顶点</a:t>
            </a:r>
            <a:r>
              <a:rPr lang="en-US" altLang="zh-CN" dirty="0">
                <a:latin typeface="Arial" panose="020B0604020202020204" pitchFamily="34" charset="0"/>
              </a:rPr>
              <a:t>v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a[v]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b[v]</a:t>
            </a:r>
            <a:r>
              <a:rPr lang="zh-CN" altLang="en-US" dirty="0">
                <a:latin typeface="Arial" panose="020B0604020202020204" pitchFamily="34" charset="0"/>
              </a:rPr>
              <a:t>用来</a:t>
            </a:r>
            <a:r>
              <a:rPr lang="en-US" altLang="zh-CN" dirty="0" err="1">
                <a:latin typeface="Arial" panose="020B0604020202020204" pitchFamily="34" charset="0"/>
              </a:rPr>
              <a:t>predfn</a:t>
            </a:r>
            <a:r>
              <a:rPr lang="zh-CN" altLang="en-US" dirty="0">
                <a:latin typeface="Arial" panose="020B0604020202020204" pitchFamily="34" charset="0"/>
              </a:rPr>
              <a:t>初始化。在搜索从某顶点</a:t>
            </a:r>
            <a:r>
              <a:rPr lang="en-US" altLang="zh-CN" dirty="0">
                <a:latin typeface="Arial" panose="020B0604020202020204" pitchFamily="34" charset="0"/>
              </a:rPr>
              <a:t>w</a:t>
            </a:r>
            <a:r>
              <a:rPr lang="zh-CN" altLang="en-US" dirty="0">
                <a:latin typeface="Arial" panose="020B0604020202020204" pitchFamily="34" charset="0"/>
              </a:rPr>
              <a:t>退回到</a:t>
            </a:r>
            <a:r>
              <a:rPr lang="en-US" altLang="zh-CN" dirty="0">
                <a:latin typeface="Arial" panose="020B0604020202020204" pitchFamily="34" charset="0"/>
              </a:rPr>
              <a:t>v</a:t>
            </a:r>
            <a:r>
              <a:rPr lang="zh-CN" altLang="en-US" dirty="0">
                <a:latin typeface="Arial" panose="020B0604020202020204" pitchFamily="34" charset="0"/>
              </a:rPr>
              <a:t>时，要做两件事，首先，如果发现</a:t>
            </a:r>
            <a:r>
              <a:rPr lang="en-US" altLang="zh-CN" dirty="0">
                <a:latin typeface="Arial" panose="020B0604020202020204" pitchFamily="34" charset="0"/>
              </a:rPr>
              <a:t>b[w]</a:t>
            </a:r>
            <a:r>
              <a:rPr lang="zh-CN" altLang="en-US" dirty="0">
                <a:latin typeface="Arial" panose="020B0604020202020204" pitchFamily="34" charset="0"/>
              </a:rPr>
              <a:t>比</a:t>
            </a:r>
            <a:r>
              <a:rPr lang="en-US" altLang="zh-CN" dirty="0">
                <a:latin typeface="Arial" panose="020B0604020202020204" pitchFamily="34" charset="0"/>
              </a:rPr>
              <a:t>b[v]</a:t>
            </a:r>
            <a:r>
              <a:rPr lang="zh-CN" altLang="en-US" dirty="0">
                <a:latin typeface="Arial" panose="020B0604020202020204" pitchFamily="34" charset="0"/>
              </a:rPr>
              <a:t>小，</a:t>
            </a:r>
            <a:r>
              <a:rPr lang="en-US" altLang="zh-CN" dirty="0">
                <a:latin typeface="Arial" panose="020B0604020202020204" pitchFamily="34" charset="0"/>
              </a:rPr>
              <a:t>b[v]</a:t>
            </a:r>
            <a:r>
              <a:rPr lang="zh-CN" altLang="en-US" dirty="0">
                <a:latin typeface="Arial" panose="020B0604020202020204" pitchFamily="34" charset="0"/>
              </a:rPr>
              <a:t>被设置为</a:t>
            </a:r>
            <a:r>
              <a:rPr lang="en-US" altLang="zh-CN" dirty="0">
                <a:latin typeface="Arial" panose="020B0604020202020204" pitchFamily="34" charset="0"/>
              </a:rPr>
              <a:t>b[w]</a:t>
            </a:r>
            <a:r>
              <a:rPr lang="zh-CN" altLang="en-US" dirty="0">
                <a:latin typeface="Arial" panose="020B0604020202020204" pitchFamily="34" charset="0"/>
              </a:rPr>
              <a:t>，其次，如果</a:t>
            </a:r>
            <a:r>
              <a:rPr lang="en-US" altLang="zh-CN" dirty="0">
                <a:latin typeface="Arial" panose="020B0604020202020204" pitchFamily="34" charset="0"/>
              </a:rPr>
              <a:t>b[w]&gt;=a[v]. </a:t>
            </a:r>
            <a:r>
              <a:rPr lang="zh-CN" altLang="en-US" dirty="0">
                <a:latin typeface="Arial" panose="020B0604020202020204" pitchFamily="34" charset="0"/>
              </a:rPr>
              <a:t>那么这就指出</a:t>
            </a:r>
            <a:r>
              <a:rPr lang="en-US" altLang="zh-CN" dirty="0">
                <a:latin typeface="Arial" panose="020B0604020202020204" pitchFamily="34" charset="0"/>
              </a:rPr>
              <a:t>v</a:t>
            </a:r>
            <a:r>
              <a:rPr lang="zh-CN" altLang="en-US" dirty="0">
                <a:latin typeface="Arial" panose="020B0604020202020204" pitchFamily="34" charset="0"/>
              </a:rPr>
              <a:t>是一个关节点，因为从</a:t>
            </a:r>
            <a:r>
              <a:rPr lang="en-US" altLang="zh-CN" dirty="0">
                <a:latin typeface="Arial" panose="020B0604020202020204" pitchFamily="34" charset="0"/>
              </a:rPr>
              <a:t>w</a:t>
            </a:r>
            <a:r>
              <a:rPr lang="zh-CN" altLang="en-US" dirty="0">
                <a:latin typeface="Arial" panose="020B0604020202020204" pitchFamily="34" charset="0"/>
              </a:rPr>
              <a:t>到</a:t>
            </a:r>
            <a:r>
              <a:rPr lang="en-US" altLang="zh-CN" dirty="0">
                <a:latin typeface="Arial" panose="020B0604020202020204" pitchFamily="34" charset="0"/>
              </a:rPr>
              <a:t>v</a:t>
            </a:r>
            <a:r>
              <a:rPr lang="zh-CN" altLang="en-US" dirty="0">
                <a:latin typeface="Arial" panose="020B0604020202020204" pitchFamily="34" charset="0"/>
              </a:rPr>
              <a:t>的祖先顶点必须经过</a:t>
            </a:r>
            <a:r>
              <a:rPr lang="en-US" altLang="zh-CN" dirty="0">
                <a:latin typeface="Arial" panose="020B0604020202020204" pitchFamily="34" charset="0"/>
              </a:rPr>
              <a:t>v</a:t>
            </a:r>
            <a:r>
              <a:rPr lang="zh-CN" altLang="en-US" dirty="0">
                <a:latin typeface="Arial" panose="020B0604020202020204" pitchFamily="34" charset="0"/>
              </a:rPr>
              <a:t>。这说明在图</a:t>
            </a:r>
            <a:r>
              <a:rPr lang="en-US" altLang="zh-CN" dirty="0">
                <a:latin typeface="Arial" panose="020B0604020202020204" pitchFamily="34" charset="0"/>
              </a:rPr>
              <a:t>9.4</a:t>
            </a:r>
            <a:r>
              <a:rPr lang="zh-CN" altLang="en-US" dirty="0">
                <a:latin typeface="Arial" panose="020B0604020202020204" pitchFamily="34" charset="0"/>
              </a:rPr>
              <a:t>中，可以看到，从以</a:t>
            </a:r>
            <a:r>
              <a:rPr lang="en-US" altLang="zh-CN" dirty="0">
                <a:latin typeface="Arial" panose="020B0604020202020204" pitchFamily="34" charset="0"/>
              </a:rPr>
              <a:t>w</a:t>
            </a:r>
            <a:r>
              <a:rPr lang="zh-CN" altLang="en-US" dirty="0">
                <a:latin typeface="Arial" panose="020B0604020202020204" pitchFamily="34" charset="0"/>
              </a:rPr>
              <a:t>为根的子树到</a:t>
            </a:r>
            <a:r>
              <a:rPr lang="en-US" altLang="zh-CN" dirty="0">
                <a:latin typeface="Arial" panose="020B0604020202020204" pitchFamily="34" charset="0"/>
              </a:rPr>
              <a:t>u</a:t>
            </a:r>
            <a:r>
              <a:rPr lang="zh-CN" altLang="en-US" dirty="0">
                <a:latin typeface="Arial" panose="020B0604020202020204" pitchFamily="34" charset="0"/>
              </a:rPr>
              <a:t>的任何路径必定包括</a:t>
            </a:r>
            <a:r>
              <a:rPr lang="en-US" altLang="zh-CN" dirty="0">
                <a:latin typeface="Arial" panose="020B0604020202020204" pitchFamily="34" charset="0"/>
              </a:rPr>
              <a:t>v</a:t>
            </a:r>
            <a:r>
              <a:rPr lang="zh-CN" altLang="en-US" dirty="0">
                <a:latin typeface="Arial" panose="020B0604020202020204" pitchFamily="34" charset="0"/>
              </a:rPr>
              <a:t>因此</a:t>
            </a:r>
            <a:r>
              <a:rPr lang="en-US" altLang="zh-CN" dirty="0">
                <a:latin typeface="Arial" panose="020B0604020202020204" pitchFamily="34" charset="0"/>
              </a:rPr>
              <a:t>v</a:t>
            </a:r>
            <a:r>
              <a:rPr lang="zh-CN" altLang="en-US" dirty="0">
                <a:latin typeface="Arial" panose="020B0604020202020204" pitchFamily="34" charset="0"/>
              </a:rPr>
              <a:t>是一个关节点。以</a:t>
            </a:r>
            <a:r>
              <a:rPr lang="en-US" altLang="zh-CN" dirty="0">
                <a:latin typeface="Arial" panose="020B0604020202020204" pitchFamily="34" charset="0"/>
              </a:rPr>
              <a:t>w</a:t>
            </a:r>
            <a:r>
              <a:rPr lang="zh-CN" altLang="en-US" dirty="0">
                <a:latin typeface="Arial" panose="020B0604020202020204" pitchFamily="34" charset="0"/>
              </a:rPr>
              <a:t>为根的子树包含一个或多个 连通分支。在这个图中，根</a:t>
            </a:r>
            <a:r>
              <a:rPr lang="en-US" altLang="zh-CN" dirty="0">
                <a:latin typeface="Arial" panose="020B0604020202020204" pitchFamily="34" charset="0"/>
              </a:rPr>
              <a:t>u</a:t>
            </a:r>
            <a:r>
              <a:rPr lang="zh-CN" altLang="en-US" dirty="0">
                <a:latin typeface="Arial" panose="020B0604020202020204" pitchFamily="34" charset="0"/>
              </a:rPr>
              <a:t>是关节点，因为它的度大于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093127A5-1CCA-994B-84F3-FF84FDE09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DE4B57-C0F5-2C4C-A34F-D4A880D7F7C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540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66C9ED14-9200-1841-9BA0-9D4F98F938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F555B8C8-01CB-9442-A6C2-67246DD9E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各节点的更新顺序：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zh-CN" dirty="0" smtClean="0">
                <a:latin typeface="Arial" panose="020B0604020202020204" pitchFamily="34" charset="0"/>
              </a:rPr>
              <a:t>a</a:t>
            </a:r>
            <a:r>
              <a:rPr lang="en-US" altLang="zh-CN" dirty="0" smtClean="0">
                <a:latin typeface="Arial" panose="020B0604020202020204" pitchFamily="34" charset="0"/>
              </a:rPr>
              <a:t>(1,1),b(2,2),c(3,3),d(4,4),e(5,5)</a:t>
            </a:r>
          </a:p>
          <a:p>
            <a:r>
              <a:rPr lang="zh-CN" altLang="zh-CN" dirty="0" smtClean="0">
                <a:latin typeface="Arial" panose="020B0604020202020204" pitchFamily="34" charset="0"/>
              </a:rPr>
              <a:t>e</a:t>
            </a:r>
            <a:r>
              <a:rPr lang="en-US" altLang="zh-CN" dirty="0" smtClean="0">
                <a:latin typeface="Arial" panose="020B0604020202020204" pitchFamily="34" charset="0"/>
              </a:rPr>
              <a:t>(5,3),d(4,3),c(3,3),b(2,2)</a:t>
            </a:r>
          </a:p>
          <a:p>
            <a:r>
              <a:rPr lang="zh-CN" altLang="zh-CN" dirty="0" smtClean="0">
                <a:latin typeface="Arial" panose="020B0604020202020204" pitchFamily="34" charset="0"/>
              </a:rPr>
              <a:t>f</a:t>
            </a:r>
            <a:r>
              <a:rPr lang="en-US" altLang="zh-CN" dirty="0" smtClean="0">
                <a:latin typeface="Arial" panose="020B0604020202020204" pitchFamily="34" charset="0"/>
              </a:rPr>
              <a:t>(6,6),g(7,7),h(8,8),</a:t>
            </a:r>
            <a:r>
              <a:rPr lang="en-US" altLang="zh-CN" dirty="0" err="1" smtClean="0">
                <a:latin typeface="Arial" panose="020B0604020202020204" pitchFamily="34" charset="0"/>
              </a:rPr>
              <a:t>i</a:t>
            </a:r>
            <a:r>
              <a:rPr lang="en-US" altLang="zh-CN" dirty="0" smtClean="0">
                <a:latin typeface="Arial" panose="020B0604020202020204" pitchFamily="34" charset="0"/>
              </a:rPr>
              <a:t>(9,9),j(10,8)</a:t>
            </a:r>
          </a:p>
          <a:p>
            <a:r>
              <a:rPr lang="zh-CN" altLang="zh-CN" dirty="0" smtClean="0">
                <a:latin typeface="Arial" panose="020B0604020202020204" pitchFamily="34" charset="0"/>
              </a:rPr>
              <a:t>j</a:t>
            </a:r>
            <a:r>
              <a:rPr lang="en-US" altLang="zh-CN" dirty="0" smtClean="0">
                <a:latin typeface="Arial" panose="020B0604020202020204" pitchFamily="34" charset="0"/>
              </a:rPr>
              <a:t>(10,8),</a:t>
            </a:r>
            <a:r>
              <a:rPr lang="en-US" altLang="zh-CN" dirty="0" err="1" smtClean="0">
                <a:latin typeface="Arial" panose="020B0604020202020204" pitchFamily="34" charset="0"/>
              </a:rPr>
              <a:t>i</a:t>
            </a:r>
            <a:r>
              <a:rPr lang="en-US" altLang="zh-CN" dirty="0" smtClean="0">
                <a:latin typeface="Arial" panose="020B0604020202020204" pitchFamily="34" charset="0"/>
              </a:rPr>
              <a:t>(9,8),h(8,8),g(7,1),f(6,1)</a:t>
            </a:r>
          </a:p>
          <a:p>
            <a:r>
              <a:rPr lang="zh-CN" altLang="zh-CN" dirty="0" smtClean="0">
                <a:latin typeface="Arial" panose="020B0604020202020204" pitchFamily="34" charset="0"/>
              </a:rPr>
              <a:t>b</a:t>
            </a:r>
            <a:r>
              <a:rPr lang="en-US" altLang="zh-CN" dirty="0" smtClean="0">
                <a:latin typeface="Arial" panose="020B0604020202020204" pitchFamily="34" charset="0"/>
              </a:rPr>
              <a:t>(2,1),a(1,1)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83462F83-1685-C540-A343-2461D2120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8594B4-A5AB-7743-BC38-9C72D98A52D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56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3C346235-CCF1-7C4A-A2CA-D7DA5EF32D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40F8B986-99FE-1845-B4EE-877ED9F4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hlinkClick r:id="rId3"/>
              </a:rPr>
              <a:t>https://www.bilibili.com/video/av18263852?from=search&amp;seid=8540926572902519411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CE1CF158-E48C-FD41-9A12-C44C057FB3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BC1C9E-315B-ED46-B070-679A2202BE8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99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https://www.bilibili.com/video/BV1eP4y1Y77a?from=search&amp;seid=1353948779803466302&amp;spm_id_from=333.337.0.0</a:t>
            </a:r>
            <a:endParaRPr kumimoji="0" lang="en-CN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1F9F8-CFEF-B849-B34A-21DF3EFBC816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873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1F9F8-CFEF-B849-B34A-21DF3EFBC816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536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>
            <a:extLst>
              <a:ext uri="{FF2B5EF4-FFF2-40B4-BE49-F238E27FC236}">
                <a16:creationId xmlns:a16="http://schemas.microsoft.com/office/drawing/2014/main" id="{EFF7570E-3BE7-3C42-B375-0A0D5EA0A2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>
            <a:extLst>
              <a:ext uri="{FF2B5EF4-FFF2-40B4-BE49-F238E27FC236}">
                <a16:creationId xmlns:a16="http://schemas.microsoft.com/office/drawing/2014/main" id="{F6D3A0B1-10C6-4C40-AF68-77CF945EF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347E55E8-1FE1-024D-A1FE-2E67B89108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57B9CB-FF88-8E4E-9BCD-D850201E59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116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CB64E400-B745-714A-B26F-CFEEF77F0A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3140E15B-3670-6B4F-91A5-E8C3351A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73A9375B-5B51-3A47-BAEB-D4EEBCEF2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ED7CD2-BFC9-2244-8522-983B294547A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372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CB64E400-B745-714A-B26F-CFEEF77F0A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3140E15B-3670-6B4F-91A5-E8C3351A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73A9375B-5B51-3A47-BAEB-D4EEBCEF2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ED7CD2-BFC9-2244-8522-983B294547A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13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CB64E400-B745-714A-B26F-CFEEF77F0A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3140E15B-3670-6B4F-91A5-E8C3351A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73A9375B-5B51-3A47-BAEB-D4EEBCEF2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ED7CD2-BFC9-2244-8522-983B294547A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325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CB64E400-B745-714A-B26F-CFEEF77F0A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3140E15B-3670-6B4F-91A5-E8C3351A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73A9375B-5B51-3A47-BAEB-D4EEBCEF2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ED7CD2-BFC9-2244-8522-983B294547A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8053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CB64E400-B745-714A-B26F-CFEEF77F0A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3140E15B-3670-6B4F-91A5-E8C3351A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73A9375B-5B51-3A47-BAEB-D4EEBCEF2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ED7CD2-BFC9-2244-8522-983B294547A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45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D9ECF532-8B1A-0246-BD25-F0DB0F454E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FFE700F2-E137-9041-8B55-002A74327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mr-IN" altLang="en-US" dirty="0" err="1">
                <a:latin typeface="Arial" panose="020B0604020202020204" pitchFamily="34" charset="0"/>
              </a:rPr>
              <a:t>前序遍历：根结点</a:t>
            </a:r>
            <a:r>
              <a:rPr lang="mr-IN" altLang="en-US" dirty="0">
                <a:latin typeface="Arial" panose="020B0604020202020204" pitchFamily="34" charset="0"/>
              </a:rPr>
              <a:t> ---&gt; </a:t>
            </a:r>
            <a:r>
              <a:rPr lang="mr-IN" altLang="en-US" dirty="0" err="1">
                <a:latin typeface="Arial" panose="020B0604020202020204" pitchFamily="34" charset="0"/>
              </a:rPr>
              <a:t>左子树</a:t>
            </a:r>
            <a:r>
              <a:rPr lang="mr-IN" altLang="en-US" dirty="0">
                <a:latin typeface="Arial" panose="020B0604020202020204" pitchFamily="34" charset="0"/>
              </a:rPr>
              <a:t> ---&gt; </a:t>
            </a:r>
            <a:r>
              <a:rPr lang="mr-IN" altLang="en-US" dirty="0" err="1">
                <a:latin typeface="Arial" panose="020B0604020202020204" pitchFamily="34" charset="0"/>
              </a:rPr>
              <a:t>右子树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mr-IN" altLang="en-US" dirty="0" err="1">
                <a:latin typeface="Arial" panose="020B0604020202020204" pitchFamily="34" charset="0"/>
              </a:rPr>
              <a:t>后序遍历：左子树</a:t>
            </a:r>
            <a:r>
              <a:rPr lang="mr-IN" altLang="en-US" dirty="0">
                <a:latin typeface="Arial" panose="020B0604020202020204" pitchFamily="34" charset="0"/>
              </a:rPr>
              <a:t> ---&gt; </a:t>
            </a:r>
            <a:r>
              <a:rPr lang="mr-IN" altLang="en-US" dirty="0" err="1">
                <a:latin typeface="Arial" panose="020B0604020202020204" pitchFamily="34" charset="0"/>
              </a:rPr>
              <a:t>右子树</a:t>
            </a:r>
            <a:r>
              <a:rPr lang="mr-IN" altLang="en-US" dirty="0">
                <a:latin typeface="Arial" panose="020B0604020202020204" pitchFamily="34" charset="0"/>
              </a:rPr>
              <a:t> ---&gt; </a:t>
            </a:r>
            <a:r>
              <a:rPr lang="mr-IN" altLang="en-US" dirty="0" err="1">
                <a:latin typeface="Arial" panose="020B0604020202020204" pitchFamily="34" charset="0"/>
              </a:rPr>
              <a:t>根结点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zh-CN" sz="1200" dirty="0" err="1">
                <a:latin typeface="Times New Roman" charset="0"/>
                <a:ea typeface="SimSun" charset="-122"/>
              </a:rPr>
              <a:t>postdfn</a:t>
            </a:r>
            <a:r>
              <a:rPr lang="en-US" altLang="zh-CN" sz="1200" dirty="0">
                <a:latin typeface="Times New Roman" charset="0"/>
                <a:ea typeface="SimSun" charset="-122"/>
              </a:rPr>
              <a:t>=1:   </a:t>
            </a:r>
            <a:r>
              <a:rPr lang="zh-CN" altLang="en-US" sz="1200" dirty="0">
                <a:latin typeface="Times New Roman" charset="0"/>
                <a:ea typeface="SimSun" charset="-122"/>
              </a:rPr>
              <a:t>该顶点是第一个不能继续向深度前进的顶点；</a:t>
            </a:r>
          </a:p>
          <a:p>
            <a:pPr>
              <a:defRPr/>
            </a:pPr>
            <a:r>
              <a:rPr lang="zh-CN" altLang="en-US" sz="1200" dirty="0">
                <a:latin typeface="Times New Roman" charset="0"/>
                <a:ea typeface="SimSun" charset="-122"/>
              </a:rPr>
              <a:t>                    或是称为第一个完成深度搜索的顶点。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7001D944-7BEB-484C-976A-18F187A99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EABC2F-BAAF-3647-B4CF-771E9D0A8C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744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 smtClean="0">
                <a:latin typeface="Arial" panose="020B0604020202020204" pitchFamily="34" charset="0"/>
              </a:rPr>
              <a:t>源节点额</a:t>
            </a:r>
            <a:r>
              <a:rPr lang="en-US" altLang="zh-CN" dirty="0" err="1" smtClean="0">
                <a:latin typeface="Arial" panose="020B0604020202020204" pitchFamily="34" charset="0"/>
              </a:rPr>
              <a:t>predfn</a:t>
            </a:r>
            <a:r>
              <a:rPr lang="en-US" altLang="en-US" dirty="0" err="1" smtClean="0">
                <a:latin typeface="Arial" panose="020B0604020202020204" pitchFamily="34" charset="0"/>
              </a:rPr>
              <a:t>记录了递归的次数，也就是遍历节点的个数，如果这个和图中节点个数一致，表明所有的节点都已经遍历完毕</a:t>
            </a:r>
            <a:r>
              <a:rPr lang="en-US" altLang="en-US" dirty="0" smtClean="0">
                <a:latin typeface="Arial" panose="020B0604020202020204" pitchFamily="34" charset="0"/>
              </a:rPr>
              <a:t>；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Postdfn</a:t>
            </a:r>
            <a:r>
              <a:rPr lang="en-US" altLang="en-US" dirty="0" smtClean="0">
                <a:latin typeface="Arial" panose="020B0604020202020204" pitchFamily="34" charset="0"/>
              </a:rPr>
              <a:t>如果等于</a:t>
            </a:r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en-US" altLang="en-US" dirty="0" smtClean="0">
                <a:latin typeface="Arial" panose="020B0604020202020204" pitchFamily="34" charset="0"/>
              </a:rPr>
              <a:t>，则表明相应节点是完成深度优先搜索的第一个节点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这个两个计数器后面加一条</a:t>
            </a:r>
            <a:r>
              <a:rPr lang="en-US" altLang="zh-CN" dirty="0" err="1" smtClean="0">
                <a:latin typeface="Arial" panose="020B0604020202020204" pitchFamily="34" charset="0"/>
              </a:rPr>
              <a:t>printf</a:t>
            </a:r>
            <a:r>
              <a:rPr lang="zh-CN" altLang="en-US" dirty="0" smtClean="0">
                <a:latin typeface="Arial" panose="020B0604020202020204" pitchFamily="34" charset="0"/>
              </a:rPr>
              <a:t>语句即输出相应节点额</a:t>
            </a:r>
            <a:r>
              <a:rPr lang="en-US" altLang="zh-CN" dirty="0" err="1" smtClean="0">
                <a:latin typeface="Arial" panose="020B0604020202020204" pitchFamily="34" charset="0"/>
              </a:rPr>
              <a:t>predfn</a:t>
            </a:r>
            <a:r>
              <a:rPr lang="zh-CN" altLang="en-US" dirty="0" smtClean="0">
                <a:latin typeface="Arial" panose="020B0604020202020204" pitchFamily="34" charset="0"/>
              </a:rPr>
              <a:t>和</a:t>
            </a:r>
            <a:r>
              <a:rPr lang="en-US" altLang="zh-CN" dirty="0" err="1" smtClean="0">
                <a:latin typeface="Arial" panose="020B0604020202020204" pitchFamily="34" charset="0"/>
              </a:rPr>
              <a:t>postdfn</a:t>
            </a:r>
            <a:r>
              <a:rPr lang="zh-CN" altLang="en-US" dirty="0" smtClean="0">
                <a:latin typeface="Arial" panose="020B0604020202020204" pitchFamily="34" charset="0"/>
              </a:rPr>
              <a:t>值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C0B0F1-08D6-4411-81BC-C3D04E884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844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panose="020B0604020202020204" pitchFamily="34" charset="0"/>
              </a:rPr>
              <a:t>堆栈实现的先序号和后序号怎么设置？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1F9F8-CFEF-B849-B34A-21DF3EFBC816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523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5F1F47E0-0EE6-544E-BE0F-B03975CBF2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0BCC8AAA-367E-8845-AFF4-489E5F2B7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A2E8B970-4B3A-234D-AFC0-8E1040A2D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65D1C4-1688-FA4D-9626-FDF4284E780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53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5A7FE4F2-D087-5941-BB23-2B857FDB18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EB8C2006-385F-A046-A10A-BBF45B51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设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x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和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y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是二叉树中的任意两个节点，若在先根序列中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x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在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y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之前，而在后根序列中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x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在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y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之后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， 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x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是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y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SimSun" panose="02010600030101010101" pitchFamily="2" charset="-122"/>
                <a:cs typeface="SimSun" panose="02010600030101010101" pitchFamily="2" charset="-122"/>
              </a:rPr>
              <a:t>的祖先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095A431A-DDC0-FE49-A018-BECB11FC2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45DBCD-F482-2E4B-AEDF-E2EEB69ED80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981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4B243CE9-4049-5C4D-ABEC-46F7100557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7349BC80-2615-3247-B601-20B6E5101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6432200C-F126-6041-B7AE-8150C6CCC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08CCC3-B9C9-B240-9089-99B0AEAE2FA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452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>
                <a:latin typeface="Arial" panose="020B0604020202020204" pitchFamily="34" charset="0"/>
              </a:rPr>
              <a:t>源节点额</a:t>
            </a:r>
            <a:r>
              <a:rPr lang="en-US" altLang="zh-CN" dirty="0" err="1" smtClean="0">
                <a:latin typeface="Arial" panose="020B0604020202020204" pitchFamily="34" charset="0"/>
              </a:rPr>
              <a:t>predfn</a:t>
            </a:r>
            <a:r>
              <a:rPr lang="en-US" altLang="en-US" dirty="0" err="1" smtClean="0">
                <a:latin typeface="Arial" panose="020B0604020202020204" pitchFamily="34" charset="0"/>
              </a:rPr>
              <a:t>记录了递归的次数，也就是遍历节点的个数，如果这个和图中节点个数一致，表明所有的节点都已经遍历完毕</a:t>
            </a:r>
            <a:r>
              <a:rPr lang="en-US" altLang="en-US" dirty="0" smtClean="0">
                <a:latin typeface="Arial" panose="020B0604020202020204" pitchFamily="34" charset="0"/>
              </a:rPr>
              <a:t>；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Postdfn</a:t>
            </a:r>
            <a:r>
              <a:rPr lang="en-US" altLang="en-US" dirty="0" smtClean="0">
                <a:latin typeface="Arial" panose="020B0604020202020204" pitchFamily="34" charset="0"/>
              </a:rPr>
              <a:t>如果等于</a:t>
            </a:r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en-US" altLang="en-US" dirty="0" smtClean="0">
                <a:latin typeface="Arial" panose="020B0604020202020204" pitchFamily="34" charset="0"/>
              </a:rPr>
              <a:t>，则表明相应节点是完成深度优先搜索的第一个节点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这个两个计数器后面加一条</a:t>
            </a:r>
            <a:r>
              <a:rPr lang="en-US" altLang="zh-CN" dirty="0" err="1" smtClean="0">
                <a:latin typeface="Arial" panose="020B0604020202020204" pitchFamily="34" charset="0"/>
              </a:rPr>
              <a:t>printf</a:t>
            </a:r>
            <a:r>
              <a:rPr lang="zh-CN" altLang="en-US" dirty="0" smtClean="0">
                <a:latin typeface="Arial" panose="020B0604020202020204" pitchFamily="34" charset="0"/>
              </a:rPr>
              <a:t>语句即输出相应节点额</a:t>
            </a:r>
            <a:r>
              <a:rPr lang="en-US" altLang="zh-CN" dirty="0" err="1" smtClean="0">
                <a:latin typeface="Arial" panose="020B0604020202020204" pitchFamily="34" charset="0"/>
              </a:rPr>
              <a:t>predfn</a:t>
            </a:r>
            <a:r>
              <a:rPr lang="zh-CN" altLang="en-US" dirty="0" smtClean="0">
                <a:latin typeface="Arial" panose="020B0604020202020204" pitchFamily="34" charset="0"/>
              </a:rPr>
              <a:t>和</a:t>
            </a:r>
            <a:r>
              <a:rPr lang="en-US" altLang="zh-CN" dirty="0" err="1" smtClean="0">
                <a:latin typeface="Arial" panose="020B0604020202020204" pitchFamily="34" charset="0"/>
              </a:rPr>
              <a:t>postdfn</a:t>
            </a:r>
            <a:r>
              <a:rPr lang="zh-CN" altLang="en-US" dirty="0" smtClean="0">
                <a:latin typeface="Arial" panose="020B0604020202020204" pitchFamily="34" charset="0"/>
              </a:rPr>
              <a:t>值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1F9F8-CFEF-B849-B34A-21DF3EFBC816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09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A14C4DF-06E8-5E4D-BEF3-B455E4C387C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397F55B5-81B7-3642-8D94-FC5BDFCA91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FA4AD992-B892-FF4A-8E5D-0C3B5E2CE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2F62E1D0-590B-B746-BFCC-0D9D93F8F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DA4B33F-8328-1348-ADBC-572D2A6908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E5300732-E03A-E84E-8241-E24C1DDA4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C257F815-3214-F54F-979A-6B2941C3C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D4D16F4-6D84-BE40-9274-544C1FF6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9BBE2AE-3CA3-F44E-9FEF-B2EA08F66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E349572B-1EB4-1343-A13B-47CD51D513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14" name="Picture 17" descr="index_03">
            <a:extLst>
              <a:ext uri="{FF2B5EF4-FFF2-40B4-BE49-F238E27FC236}">
                <a16:creationId xmlns:a16="http://schemas.microsoft.com/office/drawing/2014/main" id="{922D4DF5-9541-7940-BE65-E4A0E7A5EC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1546263-CD28-BE42-B345-1E76EC6A48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DA56DD-AE80-0248-87DE-6F5A9B6FD74F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057FF81-4B90-3143-B487-DAE542CC13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9BF8A7-A6CF-754A-87BF-B459BF61642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50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49D922C-0E30-1045-B249-EE7F7F9A11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677A9E-08D3-1540-BA5C-BEE691EF8A7C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42F548E-86D9-884E-8B59-225D030855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026A3C-91E9-D24A-B4BD-DEAD931FB7D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9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E85A5B3-0CCD-DB4C-9091-1E7B9F6C07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1E70C3-24B0-9C44-B123-2AA7AB1FAF44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D866301-0981-A54F-B2B3-A88092B9C0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7C7AF4-992B-9440-9BC5-C6A9177759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271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3DEC12D2-DD1B-B84C-A2D0-20972358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98D126AB-BA51-DE4C-AFDC-1187975FC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8EFE30ED-2DED-A44F-94EE-1FB962D72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B440633D-9CDE-4D46-9158-635D8D7E4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167D004-628F-144C-AD18-029E13C93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E352220B-4373-BD42-8BC0-7660742D4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8FB736AE-E517-6141-87B4-B5B98086EF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4" name="Picture 17" descr="index_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B13C631C-65A3-F846-89BD-4F4C1BDBA0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778563-5A6A-4B60-81DB-096C3FCEE91B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0425AD0-F0F5-4D40-9433-528710DC77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9D2101-CF6D-4F23-8DAE-2F5740CCC76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675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B72740C-7A51-8C4E-8968-259EBB4352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1BA01B-76A2-4D92-B1B7-38CB6C566F7F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4A7D3E1-50A1-F844-91D4-BAA8F98A12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A5EF08-1109-464F-B3B6-5EBD52453BC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025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B72740C-7A51-8C4E-8968-259EBB4352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02E85F-6011-427B-BE85-71E2E28F9348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4A7D3E1-50A1-F844-91D4-BAA8F98A12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77E7B6-E07B-47D5-AD12-0E08ED336CF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611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CE5817A-C938-FB46-8FE1-D02395D73D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344D9F-457F-46F1-BCDD-3245E2A97651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57E529D-C2FD-D347-AD75-D6CCA76446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017DAFC-B82E-C04E-8166-82675062A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E461DC-99BF-4773-9334-89B0B15341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351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79A98A1-FA47-944C-B136-F228FCB67E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D56F27-2F3F-4D5F-B30D-4BEA1DDA5712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A800B5B-4447-0344-9193-59FBE1063E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4FE5152-E2B0-8D45-B9CE-99D710B1B6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4DBD95-3181-4615-BECE-C8BEE7B7264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965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B6B54F0-13F5-4049-B6BA-99DE93F22D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EE1D25-B126-4694-A2A5-B2C22AEB69AD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1320A2A-F480-D14C-9203-1A58160274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BA3334B-FABC-7443-AFE1-5C5B0ACFB6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7C204C-B48E-4B32-9992-F9D1F876E2D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933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E4B66AF7-6E79-A345-A46E-94885860BC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A635D4-D15F-4D96-9983-7EA8BFA3E47C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762FDAC-721F-6940-B8D0-72C885BFCA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D60C5CC-5A38-1A43-B3A7-711C33C576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2A55CC-D4D8-4602-A89C-25FAD596967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83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B72740C-7A51-8C4E-8968-259EBB4352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2AA314-4715-4FD6-AAA0-0BBF25081754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4A7D3E1-50A1-F844-91D4-BAA8F98A12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3A9616-2B7B-4057-8D5C-CC7FA820749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285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951BB25-9E3F-3045-A602-87E3CC934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B80814-DC05-9447-BFBC-1C9F9C8DE42F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1A68F56-D814-774E-AB39-F848013493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D443E-2BE8-6041-80CC-ABA0106C180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915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B72740C-7A51-8C4E-8968-259EBB4352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79F409-89F4-4091-B199-179820636AC3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4A7D3E1-50A1-F844-91D4-BAA8F98A12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D6D30B-3561-4D63-9963-BF25DD2D05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095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B72740C-7A51-8C4E-8968-259EBB4352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1E9F70-0E0A-450B-9AE4-AC20BF04B9BD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4A7D3E1-50A1-F844-91D4-BAA8F98A12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ECC610-C5A3-4AD4-B0BD-2615C6A18D9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334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B72740C-7A51-8C4E-8968-259EBB4352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B8F5A-090C-4C2F-872C-2A2E9A23A9E5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4A7D3E1-50A1-F844-91D4-BAA8F98A12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FF8EE1-AB50-4A5B-9401-628EDF0F3AC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416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A14C4DF-06E8-5E4D-BEF3-B455E4C387C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397F55B5-81B7-3642-8D94-FC5BDFCA91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FA4AD992-B892-FF4A-8E5D-0C3B5E2CE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2F62E1D0-590B-B746-BFCC-0D9D93F8F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DA4B33F-8328-1348-ADBC-572D2A6908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E5300732-E03A-E84E-8241-E24C1DDA4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C257F815-3214-F54F-979A-6B2941C3C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D4D16F4-6D84-BE40-9274-544C1FF6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9BBE2AE-3CA3-F44E-9FEF-B2EA08F66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E349572B-1EB4-1343-A13B-47CD51D513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14" name="Picture 17" descr="index_03">
            <a:extLst>
              <a:ext uri="{FF2B5EF4-FFF2-40B4-BE49-F238E27FC236}">
                <a16:creationId xmlns:a16="http://schemas.microsoft.com/office/drawing/2014/main" id="{922D4DF5-9541-7940-BE65-E4A0E7A5EC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1546263-CD28-BE42-B345-1E76EC6A48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DA56DD-AE80-0248-87DE-6F5A9B6FD74F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057FF81-4B90-3143-B487-DAE542CC13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9BF8A7-A6CF-754A-87BF-B459BF61642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748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951BB25-9E3F-3045-A602-87E3CC934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B80814-DC05-9447-BFBC-1C9F9C8DE42F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1A68F56-D814-774E-AB39-F848013493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D443E-2BE8-6041-80CC-ABA0106C180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351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753016A-344E-6141-B9E4-0D8995690B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7DF1D2-AEFF-074E-AB32-6DFA7AF7B6F6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041EDBF-FDAD-7A45-81DA-E8511B12AB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F26AC9-F70F-7C46-B3B4-C131802425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224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DDCB5B0-8C08-D24E-922D-28271EDFA7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F1A88D-08E2-5640-917E-1D3715843BFB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AFE3D76-5C73-604B-81D5-1CEDB77DC9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7D1126D-6501-2C48-A417-C62215350F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8595CB-0062-D34D-8610-D76F0E8F512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871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709B1AF-5286-8246-BCA4-B1E8DF1484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F657D5-C4CF-D649-AA9C-F8F758DDCC90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4327C11-288D-AF42-84D8-BA97547B84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6CEA609-1028-E640-873E-1C9EB4BC3D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DEDEF6-1916-404C-85F4-DAAD019F8B9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748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71E94CD-E678-8F4E-9A3C-A879CB92C8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001070-E712-5749-BEF1-F7C78D2902C5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71D04EE-AA58-2344-B266-1A88F1A72E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E692922-0D10-F84E-8BA8-BE46CD72BC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354F5F-CDB8-7E46-8BB2-906E433527B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5239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25AFF96-A307-3F44-8043-C749EACAEF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994C64-72CE-F844-973A-0353EAB1AF1F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BCD2012-7C02-FE42-8557-994AAFAB0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389A2FE-1CB7-F24F-BC5E-D5AFD61DE5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B3E7BF-6432-CB44-8912-F6D12D6DA05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72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753016A-344E-6141-B9E4-0D8995690B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7DF1D2-AEFF-074E-AB32-6DFA7AF7B6F6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041EDBF-FDAD-7A45-81DA-E8511B12AB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F26AC9-F70F-7C46-B3B4-C131802425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7652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171F07C-4B9F-1043-A351-06AB0D527E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34FA5A-FFFB-F44B-A2BD-D52C4EBF35FA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32A996B-A99B-E84C-A4B2-58845C3376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1CD580-B488-C341-8F2B-F70BB5A1A72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0989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DF2EE80-289C-5044-8EEF-A75C35E7F0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42ED1C-5B7B-0B44-9096-06F1A5FA82DD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8AF4C63-4A8C-4C41-901E-655DD55077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80FDBC-5229-D248-A49B-AD1CD2FDC18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1833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49D922C-0E30-1045-B249-EE7F7F9A11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677A9E-08D3-1540-BA5C-BEE691EF8A7C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42F548E-86D9-884E-8B59-225D030855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026A3C-91E9-D24A-B4BD-DEAD931FB7D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7751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E85A5B3-0CCD-DB4C-9091-1E7B9F6C07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1E70C3-24B0-9C44-B123-2AA7AB1FAF44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D866301-0981-A54F-B2B3-A88092B9C0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7C7AF4-992B-9440-9BC5-C6A9177759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939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40BC48C9-C25B-4D41-8AC4-03D997C47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2E3F5B6F-E961-6F45-8F2B-528A17F81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871ADE34-EB2E-3B49-917C-26EBA57F9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2BF2F7A2-3DD5-FF42-ABF8-0E4E964D9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C979FAAF-31C2-DB4C-8158-A50CA0EC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62A6D5F9-C5AB-1C4F-A294-FED64BA84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DDEBEBA5-EB6E-CC46-9130-47770AA513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</p:grpSp>
      <p:pic>
        <p:nvPicPr>
          <p:cNvPr id="14" name="Picture 17" descr="index_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88CECD-552F-5F49-A087-DD9363B0AA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75690F-C0F6-4D69-82AE-18A4E5D2524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B7EF3D5-C191-8A46-ABB0-62CA4C8D00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1CEDC9-41AB-406B-B07A-965D4CDFF0F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7956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7BDC59-7494-47E8-9908-7AC1C3094F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3ED1B-2339-4F45-8FCB-C28CE1DC16D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0945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F3E6EA-4081-4B1B-9DE8-EBC6F3AA455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03E109-F9A5-46CA-BDDC-FE5622BC2D5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0574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FCF086F-2812-EB43-AB50-C5B41B1927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805B93-F303-4EE5-9470-F8DA2CDECEE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DC06172-A6FF-074C-96B2-D3040B6E3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9B3786F-5FBA-364B-800B-7010B5B76A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2A4EAD-6B25-49A8-9F8E-1A987970F50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9872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9305833-3096-9943-88AB-26267FC673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C3F8D0-9C54-4E88-A2A2-493B4F8B8EB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D0CF442-C619-D044-829E-34EFF418D0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54F2C23-E75E-3943-B059-773581E733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55E36D-8E23-46C7-AF02-BA6474B661C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2381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D596EAD-84AB-7645-8052-D9C246BB6B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C8B17-9DF9-4AA5-AAD2-E88AFB8BD5F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5ED965F-3BDA-DD44-B2B2-994788F7C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D1D4506-6F33-3F4A-ABE9-FB72A4639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2DCB1C-2A58-48B1-804B-8B73435CE46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63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DDCB5B0-8C08-D24E-922D-28271EDFA7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F1A88D-08E2-5640-917E-1D3715843BFB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AFE3D76-5C73-604B-81D5-1CEDB77DC9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7D1126D-6501-2C48-A417-C62215350F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8595CB-0062-D34D-8610-D76F0E8F512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3300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4C508EB-16CD-5C46-8672-32E2D6DB25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4FC9A-1EDC-4F50-860F-6B1217B6817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C66CB86-B203-B345-8143-E72E9D632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E69B1EC-022F-9D4C-AD9E-3F36D4DE89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FD770A-2843-4C03-939B-04F1C092A6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150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E10FF5-03E1-47E0-BCCA-235B4BD254A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CE92F-4E63-443C-8CB0-9BD7FC0B7B3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9298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1BB116-CB95-4CB5-BA10-DDB1F4821DC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389886-D466-4171-9C50-D8A9799A8A9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8675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9AD842-6C5C-4316-AC27-7C56F8AEC1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16BAE1-DF67-4349-B1E6-FB3C1DEFFF5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8361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5B7A66-479A-402A-9487-C5FE729318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D8BC93-F373-4A03-9C9D-58AC7C18626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26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709B1AF-5286-8246-BCA4-B1E8DF1484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F657D5-C4CF-D649-AA9C-F8F758DDCC90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4327C11-288D-AF42-84D8-BA97547B84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6CEA609-1028-E640-873E-1C9EB4BC3D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DEDEF6-1916-404C-85F4-DAAD019F8B9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33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71E94CD-E678-8F4E-9A3C-A879CB92C8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001070-E712-5749-BEF1-F7C78D2902C5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71D04EE-AA58-2344-B266-1A88F1A72E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E692922-0D10-F84E-8BA8-BE46CD72BC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354F5F-CDB8-7E46-8BB2-906E433527B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57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25AFF96-A307-3F44-8043-C749EACAEF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994C64-72CE-F844-973A-0353EAB1AF1F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BCD2012-7C02-FE42-8557-994AAFAB0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389A2FE-1CB7-F24F-BC5E-D5AFD61DE5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B3E7BF-6432-CB44-8912-F6D12D6DA05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5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171F07C-4B9F-1043-A351-06AB0D527E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34FA5A-FFFB-F44B-A2BD-D52C4EBF35FA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32A996B-A99B-E84C-A4B2-58845C3376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1CD580-B488-C341-8F2B-F70BB5A1A72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5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DF2EE80-289C-5044-8EEF-A75C35E7F0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42ED1C-5B7B-0B44-9096-06F1A5FA82DD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8AF4C63-4A8C-4C41-901E-655DD55077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80FDBC-5229-D248-A49B-AD1CD2FDC18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14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C44244A-7F70-3241-AF1B-B13DC580766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B61ABEE-45FB-FB44-B849-458AC4AC25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AA31154-D9FF-E345-A339-A00303A334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521E79E-A75F-3A4B-8305-0903791B6C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0B9DADF-E503-5C49-A830-97726E3C7BA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AE6FCB8-52E8-354E-A824-6D9A3E0162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C1D3D8A-508D-BC41-BB7C-69819C645D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B3F6BFE6-DE44-F741-A4D6-4E921F4D2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73CE490-097B-CA43-9FD7-69EA29B33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B4195ECC-A993-3342-AA18-6AC0922729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anose="020B0604030504040204" pitchFamily="34" charset="0"/>
                <a:ea typeface="SimSun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8C236-6F73-4E4A-A9BE-E543655B3B99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353B0240-857F-8544-9E08-FC34172389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CA69EE-FCD2-EA4D-86E5-8BC7858F482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1037" name="Picture 16" descr="index_03">
            <a:extLst>
              <a:ext uri="{FF2B5EF4-FFF2-40B4-BE49-F238E27FC236}">
                <a16:creationId xmlns:a16="http://schemas.microsoft.com/office/drawing/2014/main" id="{0316B879-1536-8A43-A1B4-AB3CDDB2DC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32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2" r:id="rId1"/>
    <p:sldLayoutId id="2147484753" r:id="rId2"/>
    <p:sldLayoutId id="2147484754" r:id="rId3"/>
    <p:sldLayoutId id="2147484755" r:id="rId4"/>
    <p:sldLayoutId id="2147484756" r:id="rId5"/>
    <p:sldLayoutId id="2147484757" r:id="rId6"/>
    <p:sldLayoutId id="2147484758" r:id="rId7"/>
    <p:sldLayoutId id="2147484759" r:id="rId8"/>
    <p:sldLayoutId id="2147484760" r:id="rId9"/>
    <p:sldLayoutId id="2147484761" r:id="rId10"/>
    <p:sldLayoutId id="21474847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SimSun" panose="02010600030101010101" pitchFamily="2" charset="-122"/>
          <a:cs typeface="SimSun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SimSun" panose="02010600030101010101" pitchFamily="2" charset="-122"/>
          <a:cs typeface="SimSun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SimSun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SimSun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2FD57DA-5188-294B-B722-2F782A13382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B6D9A18-ED0B-E94F-B625-4A94BB1B69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0EC167A-2155-BA43-90F9-89B879B14D2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4673ED1-8225-4D41-9702-4FC1FCFBC80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3AB6229-60EC-E740-80D5-8ACDE5DC96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085F51B-E45B-8442-9ADF-D5CA7A12E2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1A34AB71-4B98-BC43-A441-35C1678701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1B72740C-7A51-8C4E-8968-259EBB4352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FDEA4C-F452-4F3B-9C08-0479838F353F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14A7D3E1-50A1-F844-91D4-BAA8F98A122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AD94BE-BAFA-4C60-BE99-88AA9926245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037" name="Picture 16" descr="index_0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7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4" r:id="rId1"/>
    <p:sldLayoutId id="2147484765" r:id="rId2"/>
    <p:sldLayoutId id="2147484766" r:id="rId3"/>
    <p:sldLayoutId id="2147484767" r:id="rId4"/>
    <p:sldLayoutId id="2147484768" r:id="rId5"/>
    <p:sldLayoutId id="2147484769" r:id="rId6"/>
    <p:sldLayoutId id="2147484770" r:id="rId7"/>
    <p:sldLayoutId id="2147484771" r:id="rId8"/>
    <p:sldLayoutId id="2147484772" r:id="rId9"/>
    <p:sldLayoutId id="2147484773" r:id="rId10"/>
    <p:sldLayoutId id="214748477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宋体" panose="02010600030101010101" pitchFamily="2" charset="-122"/>
          <a:cs typeface="SimSun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panose="02010600030101010101" pitchFamily="2" charset="-122"/>
          <a:cs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panose="02010600030101010101" pitchFamily="2" charset="-122"/>
          <a:cs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panose="02010600030101010101" pitchFamily="2" charset="-122"/>
          <a:cs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panose="02010600030101010101" pitchFamily="2" charset="-122"/>
          <a:cs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宋体" panose="02010600030101010101" pitchFamily="2" charset="-122"/>
          <a:cs typeface="SimSun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宋体" panose="02010600030101010101" pitchFamily="2" charset="-122"/>
          <a:cs typeface="SimSun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宋体" panose="02010600030101010101" pitchFamily="2" charset="-122"/>
          <a:cs typeface="SimSun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宋体" panose="02010600030101010101" pitchFamily="2" charset="-122"/>
          <a:cs typeface="SimSu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宋体" panose="02010600030101010101" pitchFamily="2" charset="-122"/>
          <a:cs typeface="SimSun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C44244A-7F70-3241-AF1B-B13DC580766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B61ABEE-45FB-FB44-B849-458AC4AC25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AA31154-D9FF-E345-A339-A00303A334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521E79E-A75F-3A4B-8305-0903791B6C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0B9DADF-E503-5C49-A830-97726E3C7BA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AE6FCB8-52E8-354E-A824-6D9A3E0162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C1D3D8A-508D-BC41-BB7C-69819C645D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B3F6BFE6-DE44-F741-A4D6-4E921F4D2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73CE490-097B-CA43-9FD7-69EA29B33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B4195ECC-A993-3342-AA18-6AC0922729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anose="020B0604030504040204" pitchFamily="34" charset="0"/>
                <a:ea typeface="SimSun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8C236-6F73-4E4A-A9BE-E543655B3B99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11/20/2022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353B0240-857F-8544-9E08-FC34172389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CA69EE-FCD2-EA4D-86E5-8BC7858F482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1037" name="Picture 16" descr="index_03">
            <a:extLst>
              <a:ext uri="{FF2B5EF4-FFF2-40B4-BE49-F238E27FC236}">
                <a16:creationId xmlns:a16="http://schemas.microsoft.com/office/drawing/2014/main" id="{0316B879-1536-8A43-A1B4-AB3CDDB2DC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51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  <p:sldLayoutId id="2147484777" r:id="rId2"/>
    <p:sldLayoutId id="2147484778" r:id="rId3"/>
    <p:sldLayoutId id="2147484779" r:id="rId4"/>
    <p:sldLayoutId id="2147484780" r:id="rId5"/>
    <p:sldLayoutId id="2147484781" r:id="rId6"/>
    <p:sldLayoutId id="2147484782" r:id="rId7"/>
    <p:sldLayoutId id="2147484783" r:id="rId8"/>
    <p:sldLayoutId id="2147484784" r:id="rId9"/>
    <p:sldLayoutId id="2147484785" r:id="rId10"/>
    <p:sldLayoutId id="214748478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SimSun" panose="02010600030101010101" pitchFamily="2" charset="-122"/>
          <a:cs typeface="SimSun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SimSun" panose="02010600030101010101" pitchFamily="2" charset="-122"/>
          <a:cs typeface="SimSun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SimSun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SimSun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F6F5919-604A-0E4E-9031-72605E518A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8076A1E-F3F2-AA44-A8E6-81D09351C5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A2D2AFD-3550-5947-99F0-211B35A4B8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CED474-DAEF-BF40-9458-E255761BD3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6ECE2E6-646F-DC41-928C-9981EC11F5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628D59C-A6D8-C84B-8A98-D8DF3D8132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668BD40-4DF4-F643-AA8C-4D13281C5C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  <a:ea typeface="宋体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66188-85E9-40D8-BD96-D65817A49EA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charset="0"/>
                <a:ea typeface="宋体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82A992-0C82-4CD4-B73D-8DF74690605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pic>
        <p:nvPicPr>
          <p:cNvPr id="1037" name="Picture 16" descr="index_0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44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幻灯片编号占位符 4">
            <a:extLst>
              <a:ext uri="{FF2B5EF4-FFF2-40B4-BE49-F238E27FC236}">
                <a16:creationId xmlns:a16="http://schemas.microsoft.com/office/drawing/2014/main" id="{63531A41-07DC-4D4F-B04A-D27A5D12A0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E2F4C0-3766-2446-89D5-1EA7D2BCC7F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252F81F-BCE5-734D-AB1F-4EFE6A87E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27697"/>
            <a:ext cx="452755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算法设计与分析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878312-0894-E146-9AC9-1502E0E34978}"/>
              </a:ext>
            </a:extLst>
          </p:cNvPr>
          <p:cNvSpPr txBox="1">
            <a:spLocks/>
          </p:cNvSpPr>
          <p:nvPr/>
        </p:nvSpPr>
        <p:spPr bwMode="auto">
          <a:xfrm>
            <a:off x="743315" y="1784747"/>
            <a:ext cx="7260998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altLang="zh-CN" b="1" kern="0" dirty="0" err="1" smtClean="0">
                <a:solidFill>
                  <a:srgbClr val="333399"/>
                </a:solidFill>
              </a:rPr>
              <a:t>图的遍历</a:t>
            </a:r>
            <a:endParaRPr lang="en-CN" altLang="zh-CN" b="1" kern="0" dirty="0">
              <a:solidFill>
                <a:srgbClr val="333399"/>
              </a:solidFill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CC0B9E59-8F7A-EF46-8ADB-8690F3638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3" y="4471988"/>
            <a:ext cx="47640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None/>
              <a:defRPr kumimoji="1" sz="3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en-US" altLang="zh-CN" sz="52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SimSun" panose="02010600030101010101" pitchFamily="2" charset="-122"/>
            </a:endParaRPr>
          </a:p>
          <a:p>
            <a:pPr marL="1600200" marR="0" lvl="3" indent="-22860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                        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武汉大学国家网络安全学院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SimSun" panose="02010600030101010101" pitchFamily="2" charset="-122"/>
            </a:endParaRPr>
          </a:p>
          <a:p>
            <a:pPr marL="1600200" marR="0" lvl="3" indent="-22860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李雨晴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7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Oval 4">
            <a:extLst>
              <a:ext uri="{FF2B5EF4-FFF2-40B4-BE49-F238E27FC236}">
                <a16:creationId xmlns:a16="http://schemas.microsoft.com/office/drawing/2014/main" id="{E9DA3C8A-312D-A94A-88D2-E8D812BCC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56381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48133" name="Oval 5">
            <a:extLst>
              <a:ext uri="{FF2B5EF4-FFF2-40B4-BE49-F238E27FC236}">
                <a16:creationId xmlns:a16="http://schemas.microsoft.com/office/drawing/2014/main" id="{9EAB142F-25D2-6D47-88AB-6844A01E2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35597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48134" name="Oval 6">
            <a:extLst>
              <a:ext uri="{FF2B5EF4-FFF2-40B4-BE49-F238E27FC236}">
                <a16:creationId xmlns:a16="http://schemas.microsoft.com/office/drawing/2014/main" id="{97AF8A3D-271E-1B49-9DF6-0DFF05D38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92417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48135" name="Oval 7">
            <a:extLst>
              <a:ext uri="{FF2B5EF4-FFF2-40B4-BE49-F238E27FC236}">
                <a16:creationId xmlns:a16="http://schemas.microsoft.com/office/drawing/2014/main" id="{8015B28D-5730-D34D-8C3D-CBE4D48B9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9241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48136" name="Oval 8">
            <a:extLst>
              <a:ext uri="{FF2B5EF4-FFF2-40B4-BE49-F238E27FC236}">
                <a16:creationId xmlns:a16="http://schemas.microsoft.com/office/drawing/2014/main" id="{BCE72579-A4F5-374A-BA29-AC7E7D6D3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563813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48137" name="Oval 9">
            <a:extLst>
              <a:ext uri="{FF2B5EF4-FFF2-40B4-BE49-F238E27FC236}">
                <a16:creationId xmlns:a16="http://schemas.microsoft.com/office/drawing/2014/main" id="{40475DA5-F074-DF45-9753-4DD8AF81F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3559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48138" name="Oval 10">
            <a:extLst>
              <a:ext uri="{FF2B5EF4-FFF2-40B4-BE49-F238E27FC236}">
                <a16:creationId xmlns:a16="http://schemas.microsoft.com/office/drawing/2014/main" id="{F70873D5-02A4-3044-A013-092F1A6EC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292417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48139" name="Oval 11">
            <a:extLst>
              <a:ext uri="{FF2B5EF4-FFF2-40B4-BE49-F238E27FC236}">
                <a16:creationId xmlns:a16="http://schemas.microsoft.com/office/drawing/2014/main" id="{A1025AD5-C158-A040-96B8-90418DFD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29241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</a:t>
            </a:r>
          </a:p>
        </p:txBody>
      </p:sp>
      <p:sp>
        <p:nvSpPr>
          <p:cNvPr id="48140" name="Oval 12">
            <a:extLst>
              <a:ext uri="{FF2B5EF4-FFF2-40B4-BE49-F238E27FC236}">
                <a16:creationId xmlns:a16="http://schemas.microsoft.com/office/drawing/2014/main" id="{5F07689B-F056-9740-8422-15F351A04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49237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i</a:t>
            </a:r>
          </a:p>
        </p:txBody>
      </p:sp>
      <p:sp>
        <p:nvSpPr>
          <p:cNvPr id="48141" name="Oval 13">
            <a:extLst>
              <a:ext uri="{FF2B5EF4-FFF2-40B4-BE49-F238E27FC236}">
                <a16:creationId xmlns:a16="http://schemas.microsoft.com/office/drawing/2014/main" id="{2215CB7D-D706-F043-8A6F-A580ED49B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284538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j</a:t>
            </a:r>
          </a:p>
        </p:txBody>
      </p:sp>
      <p:sp>
        <p:nvSpPr>
          <p:cNvPr id="48142" name="Line 14">
            <a:extLst>
              <a:ext uri="{FF2B5EF4-FFF2-40B4-BE49-F238E27FC236}">
                <a16:creationId xmlns:a16="http://schemas.microsoft.com/office/drawing/2014/main" id="{16A2CED4-0141-DC4F-B391-89372F6E9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" y="2851150"/>
            <a:ext cx="5032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43" name="Line 15">
            <a:extLst>
              <a:ext uri="{FF2B5EF4-FFF2-40B4-BE49-F238E27FC236}">
                <a16:creationId xmlns:a16="http://schemas.microsoft.com/office/drawing/2014/main" id="{8C1B2FE5-11B8-0649-BC84-9266E9EFE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31400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44" name="Line 16">
            <a:extLst>
              <a:ext uri="{FF2B5EF4-FFF2-40B4-BE49-F238E27FC236}">
                <a16:creationId xmlns:a16="http://schemas.microsoft.com/office/drawing/2014/main" id="{369D7D06-2308-9B42-9717-DE039D0A8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875" y="29956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46" name="Line 18">
            <a:extLst>
              <a:ext uri="{FF2B5EF4-FFF2-40B4-BE49-F238E27FC236}">
                <a16:creationId xmlns:a16="http://schemas.microsoft.com/office/drawing/2014/main" id="{EE6EBCD4-66E9-D741-870B-EF4B8EDBF7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2775" y="3211513"/>
            <a:ext cx="5032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47" name="Freeform 19">
            <a:extLst>
              <a:ext uri="{FF2B5EF4-FFF2-40B4-BE49-F238E27FC236}">
                <a16:creationId xmlns:a16="http://schemas.microsoft.com/office/drawing/2014/main" id="{E6740A18-268E-A64A-90DE-BEB07CC4F672}"/>
              </a:ext>
            </a:extLst>
          </p:cNvPr>
          <p:cNvSpPr>
            <a:spLocks/>
          </p:cNvSpPr>
          <p:nvPr/>
        </p:nvSpPr>
        <p:spPr bwMode="auto">
          <a:xfrm>
            <a:off x="2339975" y="3211513"/>
            <a:ext cx="452438" cy="263525"/>
          </a:xfrm>
          <a:custGeom>
            <a:avLst/>
            <a:gdLst>
              <a:gd name="T0" fmla="*/ 0 w 285"/>
              <a:gd name="T1" fmla="*/ 0 h 166"/>
              <a:gd name="T2" fmla="*/ 2147483646 w 285"/>
              <a:gd name="T3" fmla="*/ 2147483646 h 1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5" h="166">
                <a:moveTo>
                  <a:pt x="0" y="0"/>
                </a:moveTo>
                <a:lnTo>
                  <a:pt x="285" y="16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55EA74CA-E013-2948-8AF3-DDEABCE78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9975" y="285115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id="{90FF4F91-DEC0-2E4B-8D42-9A6A66C4E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638" y="2844800"/>
            <a:ext cx="3587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50" name="Freeform 22">
            <a:extLst>
              <a:ext uri="{FF2B5EF4-FFF2-40B4-BE49-F238E27FC236}">
                <a16:creationId xmlns:a16="http://schemas.microsoft.com/office/drawing/2014/main" id="{16FBFA28-A70D-D848-9790-FB6F6F606EAA}"/>
              </a:ext>
            </a:extLst>
          </p:cNvPr>
          <p:cNvSpPr>
            <a:spLocks/>
          </p:cNvSpPr>
          <p:nvPr/>
        </p:nvSpPr>
        <p:spPr bwMode="auto">
          <a:xfrm>
            <a:off x="3189288" y="3243263"/>
            <a:ext cx="333375" cy="266700"/>
          </a:xfrm>
          <a:custGeom>
            <a:avLst/>
            <a:gdLst>
              <a:gd name="T0" fmla="*/ 0 w 210"/>
              <a:gd name="T1" fmla="*/ 2147483646 h 168"/>
              <a:gd name="T2" fmla="*/ 2147483646 w 210"/>
              <a:gd name="T3" fmla="*/ 0 h 16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0" h="168">
                <a:moveTo>
                  <a:pt x="0" y="168"/>
                </a:moveTo>
                <a:lnTo>
                  <a:pt x="21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8151" name="Line 23">
            <a:extLst>
              <a:ext uri="{FF2B5EF4-FFF2-40B4-BE49-F238E27FC236}">
                <a16:creationId xmlns:a16="http://schemas.microsoft.com/office/drawing/2014/main" id="{0E286A9F-53A9-4B45-BC9D-6C1314070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31400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52" name="Line 24">
            <a:extLst>
              <a:ext uri="{FF2B5EF4-FFF2-40B4-BE49-F238E27FC236}">
                <a16:creationId xmlns:a16="http://schemas.microsoft.com/office/drawing/2014/main" id="{17FAB77C-BA80-1A4B-9192-F69C0823A2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463" y="2779713"/>
            <a:ext cx="4318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53" name="Line 25">
            <a:extLst>
              <a:ext uri="{FF2B5EF4-FFF2-40B4-BE49-F238E27FC236}">
                <a16:creationId xmlns:a16="http://schemas.microsoft.com/office/drawing/2014/main" id="{1CF47AAA-352F-7846-B557-558D010C3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3195638"/>
            <a:ext cx="5048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54" name="Line 26">
            <a:extLst>
              <a:ext uri="{FF2B5EF4-FFF2-40B4-BE49-F238E27FC236}">
                <a16:creationId xmlns:a16="http://schemas.microsoft.com/office/drawing/2014/main" id="{2BE090C7-1B72-534E-9A0F-D83C91F55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9241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55" name="Oval 27">
            <a:extLst>
              <a:ext uri="{FF2B5EF4-FFF2-40B4-BE49-F238E27FC236}">
                <a16:creationId xmlns:a16="http://schemas.microsoft.com/office/drawing/2014/main" id="{233923D3-EDFF-AE49-98EE-3C0AD9B4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9972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48156" name="Oval 28">
            <a:extLst>
              <a:ext uri="{FF2B5EF4-FFF2-40B4-BE49-F238E27FC236}">
                <a16:creationId xmlns:a16="http://schemas.microsoft.com/office/drawing/2014/main" id="{6CB21DC8-E048-7846-B060-657657750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789363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48157" name="Oval 29">
            <a:extLst>
              <a:ext uri="{FF2B5EF4-FFF2-40B4-BE49-F238E27FC236}">
                <a16:creationId xmlns:a16="http://schemas.microsoft.com/office/drawing/2014/main" id="{5D61CDD7-A9E0-A94C-9B76-649F89B8A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20503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48158" name="Oval 30">
            <a:extLst>
              <a:ext uri="{FF2B5EF4-FFF2-40B4-BE49-F238E27FC236}">
                <a16:creationId xmlns:a16="http://schemas.microsoft.com/office/drawing/2014/main" id="{0BC0A4D3-4EB5-8848-9963-359AE97A7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14128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48159" name="Oval 31">
            <a:extLst>
              <a:ext uri="{FF2B5EF4-FFF2-40B4-BE49-F238E27FC236}">
                <a16:creationId xmlns:a16="http://schemas.microsoft.com/office/drawing/2014/main" id="{7C5FFD06-F1EA-A848-B7B4-E95FE7BEE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5492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48160" name="Oval 32">
            <a:extLst>
              <a:ext uri="{FF2B5EF4-FFF2-40B4-BE49-F238E27FC236}">
                <a16:creationId xmlns:a16="http://schemas.microsoft.com/office/drawing/2014/main" id="{7879D164-623E-9740-A31A-8A2657EA2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1773238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48161" name="Oval 33">
            <a:extLst>
              <a:ext uri="{FF2B5EF4-FFF2-40B4-BE49-F238E27FC236}">
                <a16:creationId xmlns:a16="http://schemas.microsoft.com/office/drawing/2014/main" id="{7D87E3D1-EFE2-BE42-A48F-88DDA0D99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256540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48162" name="Oval 34">
            <a:extLst>
              <a:ext uri="{FF2B5EF4-FFF2-40B4-BE49-F238E27FC236}">
                <a16:creationId xmlns:a16="http://schemas.microsoft.com/office/drawing/2014/main" id="{6C319575-46F2-C84F-96B9-A484559D4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35756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</a:t>
            </a:r>
          </a:p>
        </p:txBody>
      </p:sp>
      <p:sp>
        <p:nvSpPr>
          <p:cNvPr id="48163" name="Oval 35">
            <a:extLst>
              <a:ext uri="{FF2B5EF4-FFF2-40B4-BE49-F238E27FC236}">
                <a16:creationId xmlns:a16="http://schemas.microsoft.com/office/drawing/2014/main" id="{633688C2-0C89-3846-8883-7E95A3F0C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14972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i</a:t>
            </a:r>
          </a:p>
        </p:txBody>
      </p:sp>
      <p:sp>
        <p:nvSpPr>
          <p:cNvPr id="48164" name="Oval 36">
            <a:extLst>
              <a:ext uri="{FF2B5EF4-FFF2-40B4-BE49-F238E27FC236}">
                <a16:creationId xmlns:a16="http://schemas.microsoft.com/office/drawing/2014/main" id="{D2269FA0-B76B-9F4B-B44B-8308D8781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94030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j</a:t>
            </a:r>
          </a:p>
        </p:txBody>
      </p:sp>
      <p:sp>
        <p:nvSpPr>
          <p:cNvPr id="48167" name="Freeform 39">
            <a:extLst>
              <a:ext uri="{FF2B5EF4-FFF2-40B4-BE49-F238E27FC236}">
                <a16:creationId xmlns:a16="http://schemas.microsoft.com/office/drawing/2014/main" id="{C97AEC0F-B5B0-314F-AB4E-F5064AF11EDD}"/>
              </a:ext>
            </a:extLst>
          </p:cNvPr>
          <p:cNvSpPr>
            <a:spLocks/>
          </p:cNvSpPr>
          <p:nvPr/>
        </p:nvSpPr>
        <p:spPr bwMode="auto">
          <a:xfrm>
            <a:off x="6804025" y="974725"/>
            <a:ext cx="1588" cy="438150"/>
          </a:xfrm>
          <a:custGeom>
            <a:avLst/>
            <a:gdLst>
              <a:gd name="T0" fmla="*/ 0 w 1"/>
              <a:gd name="T1" fmla="*/ 0 h 276"/>
              <a:gd name="T2" fmla="*/ 2147483646 w 1"/>
              <a:gd name="T3" fmla="*/ 2147483646 h 27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76">
                <a:moveTo>
                  <a:pt x="0" y="0"/>
                </a:moveTo>
                <a:lnTo>
                  <a:pt x="1" y="2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8171" name="Line 43">
            <a:extLst>
              <a:ext uri="{FF2B5EF4-FFF2-40B4-BE49-F238E27FC236}">
                <a16:creationId xmlns:a16="http://schemas.microsoft.com/office/drawing/2014/main" id="{2A7119F3-ADF6-3F4C-ACE0-073FAC274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1700213"/>
            <a:ext cx="8651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75" name="Line 47">
            <a:extLst>
              <a:ext uri="{FF2B5EF4-FFF2-40B4-BE49-F238E27FC236}">
                <a16:creationId xmlns:a16="http://schemas.microsoft.com/office/drawing/2014/main" id="{2BF31BC9-FAA6-7D4D-B929-C1A250117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1013" y="22050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77" name="Line 49">
            <a:extLst>
              <a:ext uri="{FF2B5EF4-FFF2-40B4-BE49-F238E27FC236}">
                <a16:creationId xmlns:a16="http://schemas.microsoft.com/office/drawing/2014/main" id="{6F799715-6802-AD41-9789-C74FE2BEE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18446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78" name="Line 50">
            <a:extLst>
              <a:ext uri="{FF2B5EF4-FFF2-40B4-BE49-F238E27FC236}">
                <a16:creationId xmlns:a16="http://schemas.microsoft.com/office/drawing/2014/main" id="{084B3501-B483-704D-919A-0809F6624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26368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79" name="Line 51">
            <a:extLst>
              <a:ext uri="{FF2B5EF4-FFF2-40B4-BE49-F238E27FC236}">
                <a16:creationId xmlns:a16="http://schemas.microsoft.com/office/drawing/2014/main" id="{6F3D850D-76C5-A049-BB17-B11ADEC48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4290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80" name="Line 52">
            <a:extLst>
              <a:ext uri="{FF2B5EF4-FFF2-40B4-BE49-F238E27FC236}">
                <a16:creationId xmlns:a16="http://schemas.microsoft.com/office/drawing/2014/main" id="{1A8FD3CF-541E-464C-9F0E-73994864D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1013" y="2997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81" name="Line 53">
            <a:extLst>
              <a:ext uri="{FF2B5EF4-FFF2-40B4-BE49-F238E27FC236}">
                <a16:creationId xmlns:a16="http://schemas.microsoft.com/office/drawing/2014/main" id="{3E18AF52-FE6D-C746-8E15-E594CC6D1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1013" y="37893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82" name="Line 54">
            <a:extLst>
              <a:ext uri="{FF2B5EF4-FFF2-40B4-BE49-F238E27FC236}">
                <a16:creationId xmlns:a16="http://schemas.microsoft.com/office/drawing/2014/main" id="{580099B1-7429-C04C-AA07-BE03FDBCF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1013" y="45815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83" name="Freeform 55">
            <a:extLst>
              <a:ext uri="{FF2B5EF4-FFF2-40B4-BE49-F238E27FC236}">
                <a16:creationId xmlns:a16="http://schemas.microsoft.com/office/drawing/2014/main" id="{2361045A-1545-3740-B047-CC201556CA40}"/>
              </a:ext>
            </a:extLst>
          </p:cNvPr>
          <p:cNvSpPr>
            <a:spLocks/>
          </p:cNvSpPr>
          <p:nvPr/>
        </p:nvSpPr>
        <p:spPr bwMode="auto">
          <a:xfrm>
            <a:off x="6113463" y="2424113"/>
            <a:ext cx="468312" cy="1584325"/>
          </a:xfrm>
          <a:custGeom>
            <a:avLst/>
            <a:gdLst>
              <a:gd name="T0" fmla="*/ 2147483646 w 295"/>
              <a:gd name="T1" fmla="*/ 2147483646 h 998"/>
              <a:gd name="T2" fmla="*/ 0 w 295"/>
              <a:gd name="T3" fmla="*/ 2147483646 h 998"/>
              <a:gd name="T4" fmla="*/ 2147483646 w 295"/>
              <a:gd name="T5" fmla="*/ 0 h 9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5" h="998">
                <a:moveTo>
                  <a:pt x="295" y="998"/>
                </a:moveTo>
                <a:cubicBezTo>
                  <a:pt x="246" y="921"/>
                  <a:pt x="0" y="702"/>
                  <a:pt x="0" y="536"/>
                </a:cubicBezTo>
                <a:cubicBezTo>
                  <a:pt x="0" y="370"/>
                  <a:pt x="234" y="112"/>
                  <a:pt x="295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8184" name="Freeform 56">
            <a:extLst>
              <a:ext uri="{FF2B5EF4-FFF2-40B4-BE49-F238E27FC236}">
                <a16:creationId xmlns:a16="http://schemas.microsoft.com/office/drawing/2014/main" id="{FE589324-67E2-D142-82EF-902C6AB39959}"/>
              </a:ext>
            </a:extLst>
          </p:cNvPr>
          <p:cNvSpPr>
            <a:spLocks/>
          </p:cNvSpPr>
          <p:nvPr/>
        </p:nvSpPr>
        <p:spPr bwMode="auto">
          <a:xfrm>
            <a:off x="7027863" y="763588"/>
            <a:ext cx="1697037" cy="1901825"/>
          </a:xfrm>
          <a:custGeom>
            <a:avLst/>
            <a:gdLst>
              <a:gd name="T0" fmla="*/ 2147483646 w 1069"/>
              <a:gd name="T1" fmla="*/ 2147483646 h 1198"/>
              <a:gd name="T2" fmla="*/ 2147483646 w 1069"/>
              <a:gd name="T3" fmla="*/ 2147483646 h 1198"/>
              <a:gd name="T4" fmla="*/ 0 w 1069"/>
              <a:gd name="T5" fmla="*/ 0 h 11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9" h="1198">
                <a:moveTo>
                  <a:pt x="789" y="1198"/>
                </a:moveTo>
                <a:cubicBezTo>
                  <a:pt x="814" y="1072"/>
                  <a:pt x="1069" y="642"/>
                  <a:pt x="938" y="442"/>
                </a:cubicBezTo>
                <a:cubicBezTo>
                  <a:pt x="807" y="242"/>
                  <a:pt x="195" y="92"/>
                  <a:pt x="0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8186" name="Freeform 58">
            <a:extLst>
              <a:ext uri="{FF2B5EF4-FFF2-40B4-BE49-F238E27FC236}">
                <a16:creationId xmlns:a16="http://schemas.microsoft.com/office/drawing/2014/main" id="{55F78C73-4959-DA4F-9538-0B29C7F610D9}"/>
              </a:ext>
            </a:extLst>
          </p:cNvPr>
          <p:cNvSpPr>
            <a:spLocks/>
          </p:cNvSpPr>
          <p:nvPr/>
        </p:nvSpPr>
        <p:spPr bwMode="auto">
          <a:xfrm>
            <a:off x="7416800" y="3573463"/>
            <a:ext cx="468313" cy="1584325"/>
          </a:xfrm>
          <a:custGeom>
            <a:avLst/>
            <a:gdLst>
              <a:gd name="T0" fmla="*/ 2147483646 w 295"/>
              <a:gd name="T1" fmla="*/ 2147483646 h 998"/>
              <a:gd name="T2" fmla="*/ 0 w 295"/>
              <a:gd name="T3" fmla="*/ 2147483646 h 998"/>
              <a:gd name="T4" fmla="*/ 2147483646 w 295"/>
              <a:gd name="T5" fmla="*/ 0 h 9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5" h="998">
                <a:moveTo>
                  <a:pt x="295" y="998"/>
                </a:moveTo>
                <a:cubicBezTo>
                  <a:pt x="246" y="921"/>
                  <a:pt x="0" y="702"/>
                  <a:pt x="0" y="536"/>
                </a:cubicBezTo>
                <a:cubicBezTo>
                  <a:pt x="0" y="370"/>
                  <a:pt x="234" y="112"/>
                  <a:pt x="295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8187" name="Text Box 59">
            <a:extLst>
              <a:ext uri="{FF2B5EF4-FFF2-40B4-BE49-F238E27FC236}">
                <a16:creationId xmlns:a16="http://schemas.microsoft.com/office/drawing/2014/main" id="{725D75A8-3C05-E249-B5E1-2C365B133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620713"/>
            <a:ext cx="539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1,10</a:t>
            </a:r>
          </a:p>
        </p:txBody>
      </p:sp>
      <p:sp>
        <p:nvSpPr>
          <p:cNvPr id="48188" name="Text Box 60">
            <a:extLst>
              <a:ext uri="{FF2B5EF4-FFF2-40B4-BE49-F238E27FC236}">
                <a16:creationId xmlns:a16="http://schemas.microsoft.com/office/drawing/2014/main" id="{B646F1EB-7607-FA4A-A6F8-76ADBF722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484313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2,9</a:t>
            </a:r>
          </a:p>
        </p:txBody>
      </p:sp>
      <p:sp>
        <p:nvSpPr>
          <p:cNvPr id="48189" name="Text Box 61">
            <a:extLst>
              <a:ext uri="{FF2B5EF4-FFF2-40B4-BE49-F238E27FC236}">
                <a16:creationId xmlns:a16="http://schemas.microsoft.com/office/drawing/2014/main" id="{A41C663E-91C4-8243-9589-C1919509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227647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3,3</a:t>
            </a:r>
          </a:p>
        </p:txBody>
      </p:sp>
      <p:sp>
        <p:nvSpPr>
          <p:cNvPr id="48190" name="Text Box 62">
            <a:extLst>
              <a:ext uri="{FF2B5EF4-FFF2-40B4-BE49-F238E27FC236}">
                <a16:creationId xmlns:a16="http://schemas.microsoft.com/office/drawing/2014/main" id="{4FAE07C3-CB42-944E-B6B5-B220835D1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068638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4,2</a:t>
            </a:r>
          </a:p>
        </p:txBody>
      </p:sp>
      <p:sp>
        <p:nvSpPr>
          <p:cNvPr id="48191" name="Text Box 63">
            <a:extLst>
              <a:ext uri="{FF2B5EF4-FFF2-40B4-BE49-F238E27FC236}">
                <a16:creationId xmlns:a16="http://schemas.microsoft.com/office/drawing/2014/main" id="{F256FAEF-4F88-0A47-A273-0177A58E8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17195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5,1</a:t>
            </a:r>
          </a:p>
        </p:txBody>
      </p:sp>
      <p:sp>
        <p:nvSpPr>
          <p:cNvPr id="48192" name="Text Box 64">
            <a:extLst>
              <a:ext uri="{FF2B5EF4-FFF2-40B4-BE49-F238E27FC236}">
                <a16:creationId xmlns:a16="http://schemas.microsoft.com/office/drawing/2014/main" id="{A09505B3-2318-6249-9427-8CDB0ED2C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688" y="4997450"/>
            <a:ext cx="539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10,4</a:t>
            </a:r>
          </a:p>
        </p:txBody>
      </p:sp>
      <p:sp>
        <p:nvSpPr>
          <p:cNvPr id="48193" name="Text Box 65">
            <a:extLst>
              <a:ext uri="{FF2B5EF4-FFF2-40B4-BE49-F238E27FC236}">
                <a16:creationId xmlns:a16="http://schemas.microsoft.com/office/drawing/2014/main" id="{295766FB-5495-CB4B-88EC-0EACB404F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400" y="414972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9,5</a:t>
            </a:r>
          </a:p>
        </p:txBody>
      </p:sp>
      <p:sp>
        <p:nvSpPr>
          <p:cNvPr id="48194" name="Text Box 66">
            <a:extLst>
              <a:ext uri="{FF2B5EF4-FFF2-40B4-BE49-F238E27FC236}">
                <a16:creationId xmlns:a16="http://schemas.microsoft.com/office/drawing/2014/main" id="{108BDB1F-58C6-6E42-A9BD-98A1DC652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3357563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8,6</a:t>
            </a:r>
          </a:p>
        </p:txBody>
      </p:sp>
      <p:sp>
        <p:nvSpPr>
          <p:cNvPr id="48195" name="Text Box 67">
            <a:extLst>
              <a:ext uri="{FF2B5EF4-FFF2-40B4-BE49-F238E27FC236}">
                <a16:creationId xmlns:a16="http://schemas.microsoft.com/office/drawing/2014/main" id="{D87AE340-7D68-0F43-BBC3-13760FF95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256540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7,7</a:t>
            </a:r>
          </a:p>
        </p:txBody>
      </p:sp>
      <p:sp>
        <p:nvSpPr>
          <p:cNvPr id="48196" name="Text Box 68">
            <a:extLst>
              <a:ext uri="{FF2B5EF4-FFF2-40B4-BE49-F238E27FC236}">
                <a16:creationId xmlns:a16="http://schemas.microsoft.com/office/drawing/2014/main" id="{84D1AD0F-4EFA-9547-A8E2-CD4A316BC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3" y="201295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6,8</a:t>
            </a:r>
          </a:p>
        </p:txBody>
      </p:sp>
      <p:sp>
        <p:nvSpPr>
          <p:cNvPr id="48197" name="Line 69">
            <a:extLst>
              <a:ext uri="{FF2B5EF4-FFF2-40B4-BE49-F238E27FC236}">
                <a16:creationId xmlns:a16="http://schemas.microsoft.com/office/drawing/2014/main" id="{8B14D4D7-5FBE-BA47-B31C-AEB6CB072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7974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98" name="Line 70">
            <a:extLst>
              <a:ext uri="{FF2B5EF4-FFF2-40B4-BE49-F238E27FC236}">
                <a16:creationId xmlns:a16="http://schemas.microsoft.com/office/drawing/2014/main" id="{FAB2FB22-D41B-8F46-B3D6-89CCF9488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2292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199" name="Text Box 71">
            <a:extLst>
              <a:ext uri="{FF2B5EF4-FFF2-40B4-BE49-F238E27FC236}">
                <a16:creationId xmlns:a16="http://schemas.microsoft.com/office/drawing/2014/main" id="{B216D286-C5C8-DF44-B47B-D2E88AE17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592638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树边</a:t>
            </a:r>
          </a:p>
        </p:txBody>
      </p:sp>
      <p:sp>
        <p:nvSpPr>
          <p:cNvPr id="48200" name="Text Box 72">
            <a:extLst>
              <a:ext uri="{FF2B5EF4-FFF2-40B4-BE49-F238E27FC236}">
                <a16:creationId xmlns:a16="http://schemas.microsoft.com/office/drawing/2014/main" id="{8B272CFE-D4D4-7C45-9F80-998199FD0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5024438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回边</a:t>
            </a:r>
          </a:p>
        </p:txBody>
      </p:sp>
      <p:sp>
        <p:nvSpPr>
          <p:cNvPr id="48201" name="Text Box 73">
            <a:extLst>
              <a:ext uri="{FF2B5EF4-FFF2-40B4-BE49-F238E27FC236}">
                <a16:creationId xmlns:a16="http://schemas.microsoft.com/office/drawing/2014/main" id="{3991C8F8-FE0B-9B4E-991F-D6C9F5E28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661025"/>
            <a:ext cx="52847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postdfn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=1: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该顶点是第一个不能继续向深度前进的顶点；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                    或是称为第一个完成深度搜索的顶点。</a:t>
            </a:r>
          </a:p>
        </p:txBody>
      </p:sp>
      <p:sp>
        <p:nvSpPr>
          <p:cNvPr id="29756" name="Slide Number Placeholder 1">
            <a:extLst>
              <a:ext uri="{FF2B5EF4-FFF2-40B4-BE49-F238E27FC236}">
                <a16:creationId xmlns:a16="http://schemas.microsoft.com/office/drawing/2014/main" id="{BF762919-22D6-7A4D-849C-8940181A01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4F1916-F693-B646-8B6B-9414D0B5C43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70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5" grpId="0" animBg="1"/>
      <p:bldP spid="48156" grpId="0" animBg="1"/>
      <p:bldP spid="48157" grpId="0" animBg="1"/>
      <p:bldP spid="48158" grpId="0" animBg="1"/>
      <p:bldP spid="48159" grpId="0" animBg="1"/>
      <p:bldP spid="48160" grpId="0" animBg="1"/>
      <p:bldP spid="48161" grpId="0" animBg="1"/>
      <p:bldP spid="48162" grpId="0" animBg="1"/>
      <p:bldP spid="48163" grpId="0" animBg="1"/>
      <p:bldP spid="48164" grpId="0" animBg="1"/>
      <p:bldP spid="48187" grpId="0"/>
      <p:bldP spid="48188" grpId="0"/>
      <p:bldP spid="48189" grpId="0"/>
      <p:bldP spid="48190" grpId="0"/>
      <p:bldP spid="48191" grpId="0"/>
      <p:bldP spid="48192" grpId="0"/>
      <p:bldP spid="48193" grpId="0"/>
      <p:bldP spid="48194" grpId="0"/>
      <p:bldP spid="48195" grpId="0"/>
      <p:bldP spid="48196" grpId="0"/>
      <p:bldP spid="48199" grpId="0"/>
      <p:bldP spid="48200" grpId="0"/>
      <p:bldP spid="482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Oval 4">
            <a:extLst>
              <a:ext uri="{FF2B5EF4-FFF2-40B4-BE49-F238E27FC236}">
                <a16:creationId xmlns:a16="http://schemas.microsoft.com/office/drawing/2014/main" id="{6BA0DBD8-83F4-B943-BE2C-4803241E5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651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64517" name="Oval 5">
            <a:extLst>
              <a:ext uri="{FF2B5EF4-FFF2-40B4-BE49-F238E27FC236}">
                <a16:creationId xmlns:a16="http://schemas.microsoft.com/office/drawing/2014/main" id="{30F8A9A7-1CA0-F14C-AB19-94A1905CA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5733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64518" name="Oval 6">
            <a:extLst>
              <a:ext uri="{FF2B5EF4-FFF2-40B4-BE49-F238E27FC236}">
                <a16:creationId xmlns:a16="http://schemas.microsoft.com/office/drawing/2014/main" id="{7C3A5AF2-7D24-7F4D-8D7F-3CD74D4D4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12553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64519" name="Oval 7">
            <a:extLst>
              <a:ext uri="{FF2B5EF4-FFF2-40B4-BE49-F238E27FC236}">
                <a16:creationId xmlns:a16="http://schemas.microsoft.com/office/drawing/2014/main" id="{4B2F2B6D-708B-3246-9ED6-20654D64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125538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64520" name="Oval 8">
            <a:extLst>
              <a:ext uri="{FF2B5EF4-FFF2-40B4-BE49-F238E27FC236}">
                <a16:creationId xmlns:a16="http://schemas.microsoft.com/office/drawing/2014/main" id="{A4CA826A-DC9C-D441-8F8A-F6EACF64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76517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64521" name="Oval 9">
            <a:extLst>
              <a:ext uri="{FF2B5EF4-FFF2-40B4-BE49-F238E27FC236}">
                <a16:creationId xmlns:a16="http://schemas.microsoft.com/office/drawing/2014/main" id="{433F12CD-AE6A-6A43-824D-B2F1FE1F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557338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64522" name="Oval 10">
            <a:extLst>
              <a:ext uri="{FF2B5EF4-FFF2-40B4-BE49-F238E27FC236}">
                <a16:creationId xmlns:a16="http://schemas.microsoft.com/office/drawing/2014/main" id="{8575BFF9-5C65-8243-9B52-AA12227DD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112553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4523" name="Oval 11">
            <a:extLst>
              <a:ext uri="{FF2B5EF4-FFF2-40B4-BE49-F238E27FC236}">
                <a16:creationId xmlns:a16="http://schemas.microsoft.com/office/drawing/2014/main" id="{72AD0A4D-C6A7-5F49-8316-89DFC8818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1125538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</a:t>
            </a:r>
          </a:p>
        </p:txBody>
      </p:sp>
      <p:sp>
        <p:nvSpPr>
          <p:cNvPr id="64524" name="Oval 12">
            <a:extLst>
              <a:ext uri="{FF2B5EF4-FFF2-40B4-BE49-F238E27FC236}">
                <a16:creationId xmlns:a16="http://schemas.microsoft.com/office/drawing/2014/main" id="{AD22830E-6A11-8E48-AB29-2449B7F1E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69373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i</a:t>
            </a:r>
          </a:p>
        </p:txBody>
      </p:sp>
      <p:sp>
        <p:nvSpPr>
          <p:cNvPr id="64525" name="Oval 13">
            <a:extLst>
              <a:ext uri="{FF2B5EF4-FFF2-40B4-BE49-F238E27FC236}">
                <a16:creationId xmlns:a16="http://schemas.microsoft.com/office/drawing/2014/main" id="{EB62E0D6-E44C-B849-89CA-1C3B93586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4859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j</a:t>
            </a:r>
          </a:p>
        </p:txBody>
      </p:sp>
      <p:sp>
        <p:nvSpPr>
          <p:cNvPr id="64526" name="Line 14">
            <a:extLst>
              <a:ext uri="{FF2B5EF4-FFF2-40B4-BE49-F238E27FC236}">
                <a16:creationId xmlns:a16="http://schemas.microsoft.com/office/drawing/2014/main" id="{AC638C55-141D-F747-823D-90B1D80CE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1052513"/>
            <a:ext cx="5032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27" name="Line 15">
            <a:extLst>
              <a:ext uri="{FF2B5EF4-FFF2-40B4-BE49-F238E27FC236}">
                <a16:creationId xmlns:a16="http://schemas.microsoft.com/office/drawing/2014/main" id="{80159B34-1D05-7144-BB84-E3A258E28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134143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28" name="Line 16">
            <a:extLst>
              <a:ext uri="{FF2B5EF4-FFF2-40B4-BE49-F238E27FC236}">
                <a16:creationId xmlns:a16="http://schemas.microsoft.com/office/drawing/2014/main" id="{DF968489-C03F-404C-B3E0-01B82C7B3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1969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29" name="Line 17">
            <a:extLst>
              <a:ext uri="{FF2B5EF4-FFF2-40B4-BE49-F238E27FC236}">
                <a16:creationId xmlns:a16="http://schemas.microsoft.com/office/drawing/2014/main" id="{172A3006-2A74-084C-8C83-9C81411F90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213" y="1412875"/>
            <a:ext cx="5032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30" name="Freeform 18">
            <a:extLst>
              <a:ext uri="{FF2B5EF4-FFF2-40B4-BE49-F238E27FC236}">
                <a16:creationId xmlns:a16="http://schemas.microsoft.com/office/drawing/2014/main" id="{46882896-283A-AB45-9713-058D21A35F56}"/>
              </a:ext>
            </a:extLst>
          </p:cNvPr>
          <p:cNvSpPr>
            <a:spLocks/>
          </p:cNvSpPr>
          <p:nvPr/>
        </p:nvSpPr>
        <p:spPr bwMode="auto">
          <a:xfrm>
            <a:off x="2411413" y="1412875"/>
            <a:ext cx="452437" cy="263525"/>
          </a:xfrm>
          <a:custGeom>
            <a:avLst/>
            <a:gdLst>
              <a:gd name="T0" fmla="*/ 0 w 285"/>
              <a:gd name="T1" fmla="*/ 0 h 166"/>
              <a:gd name="T2" fmla="*/ 2147483646 w 285"/>
              <a:gd name="T3" fmla="*/ 2147483646 h 1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5" h="166">
                <a:moveTo>
                  <a:pt x="0" y="0"/>
                </a:moveTo>
                <a:lnTo>
                  <a:pt x="285" y="16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4531" name="Line 19">
            <a:extLst>
              <a:ext uri="{FF2B5EF4-FFF2-40B4-BE49-F238E27FC236}">
                <a16:creationId xmlns:a16="http://schemas.microsoft.com/office/drawing/2014/main" id="{D4122336-04BE-5643-8E10-4C281D22A1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413" y="105251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32" name="Line 20">
            <a:extLst>
              <a:ext uri="{FF2B5EF4-FFF2-40B4-BE49-F238E27FC236}">
                <a16:creationId xmlns:a16="http://schemas.microsoft.com/office/drawing/2014/main" id="{03B2276E-E8B3-F144-94D4-FFACC9A3F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7075" y="1046163"/>
            <a:ext cx="3587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33" name="Freeform 21">
            <a:extLst>
              <a:ext uri="{FF2B5EF4-FFF2-40B4-BE49-F238E27FC236}">
                <a16:creationId xmlns:a16="http://schemas.microsoft.com/office/drawing/2014/main" id="{07565BB6-81A5-254C-9E56-8D4AE6CB0C42}"/>
              </a:ext>
            </a:extLst>
          </p:cNvPr>
          <p:cNvSpPr>
            <a:spLocks/>
          </p:cNvSpPr>
          <p:nvPr/>
        </p:nvSpPr>
        <p:spPr bwMode="auto">
          <a:xfrm>
            <a:off x="3260725" y="1444625"/>
            <a:ext cx="333375" cy="266700"/>
          </a:xfrm>
          <a:custGeom>
            <a:avLst/>
            <a:gdLst>
              <a:gd name="T0" fmla="*/ 0 w 210"/>
              <a:gd name="T1" fmla="*/ 2147483646 h 168"/>
              <a:gd name="T2" fmla="*/ 2147483646 w 210"/>
              <a:gd name="T3" fmla="*/ 0 h 16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0" h="168">
                <a:moveTo>
                  <a:pt x="0" y="168"/>
                </a:moveTo>
                <a:lnTo>
                  <a:pt x="21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4534" name="Line 22">
            <a:extLst>
              <a:ext uri="{FF2B5EF4-FFF2-40B4-BE49-F238E27FC236}">
                <a16:creationId xmlns:a16="http://schemas.microsoft.com/office/drawing/2014/main" id="{E678E99F-1389-F747-9F8A-C947ABB4D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13414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35" name="Line 23">
            <a:extLst>
              <a:ext uri="{FF2B5EF4-FFF2-40B4-BE49-F238E27FC236}">
                <a16:creationId xmlns:a16="http://schemas.microsoft.com/office/drawing/2014/main" id="{148181DD-2246-6247-997C-4C50D7D918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7900" y="981075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36" name="Line 24">
            <a:extLst>
              <a:ext uri="{FF2B5EF4-FFF2-40B4-BE49-F238E27FC236}">
                <a16:creationId xmlns:a16="http://schemas.microsoft.com/office/drawing/2014/main" id="{6BEF435F-91E8-834D-80BA-A19EBDA09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1397000"/>
            <a:ext cx="5048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37" name="Line 25">
            <a:extLst>
              <a:ext uri="{FF2B5EF4-FFF2-40B4-BE49-F238E27FC236}">
                <a16:creationId xmlns:a16="http://schemas.microsoft.com/office/drawing/2014/main" id="{919DEC2F-2DA7-074D-A08E-D10AC9326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112553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39" name="Line 27">
            <a:extLst>
              <a:ext uri="{FF2B5EF4-FFF2-40B4-BE49-F238E27FC236}">
                <a16:creationId xmlns:a16="http://schemas.microsoft.com/office/drawing/2014/main" id="{8E875A7C-B8DD-2441-9F90-6EF0C2915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24939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40" name="Line 28">
            <a:extLst>
              <a:ext uri="{FF2B5EF4-FFF2-40B4-BE49-F238E27FC236}">
                <a16:creationId xmlns:a16="http://schemas.microsoft.com/office/drawing/2014/main" id="{230CADCC-387A-264D-BAA0-61E9BA65C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24939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41" name="Line 29">
            <a:extLst>
              <a:ext uri="{FF2B5EF4-FFF2-40B4-BE49-F238E27FC236}">
                <a16:creationId xmlns:a16="http://schemas.microsoft.com/office/drawing/2014/main" id="{830FF669-4125-AE48-BB04-CEC3C6EC0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33575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42" name="Text Box 30">
            <a:extLst>
              <a:ext uri="{FF2B5EF4-FFF2-40B4-BE49-F238E27FC236}">
                <a16:creationId xmlns:a16="http://schemas.microsoft.com/office/drawing/2014/main" id="{1E5A09AB-D259-8243-988C-78505FF09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25763"/>
            <a:ext cx="28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64543" name="Text Box 31">
            <a:extLst>
              <a:ext uri="{FF2B5EF4-FFF2-40B4-BE49-F238E27FC236}">
                <a16:creationId xmlns:a16="http://schemas.microsoft.com/office/drawing/2014/main" id="{046B4933-9A69-634D-A994-219FE42F1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495675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64544" name="Line 32">
            <a:extLst>
              <a:ext uri="{FF2B5EF4-FFF2-40B4-BE49-F238E27FC236}">
                <a16:creationId xmlns:a16="http://schemas.microsoft.com/office/drawing/2014/main" id="{0FF2D334-2EB3-5B43-BD3C-4FBA3F13C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249237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45" name="Line 33">
            <a:extLst>
              <a:ext uri="{FF2B5EF4-FFF2-40B4-BE49-F238E27FC236}">
                <a16:creationId xmlns:a16="http://schemas.microsoft.com/office/drawing/2014/main" id="{38D75A45-4722-4242-AF85-0B93B12F2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249237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46" name="Line 34">
            <a:extLst>
              <a:ext uri="{FF2B5EF4-FFF2-40B4-BE49-F238E27FC236}">
                <a16:creationId xmlns:a16="http://schemas.microsoft.com/office/drawing/2014/main" id="{696B6789-45F8-F94B-9E06-2865B4A7B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3559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47" name="Text Box 35">
            <a:extLst>
              <a:ext uri="{FF2B5EF4-FFF2-40B4-BE49-F238E27FC236}">
                <a16:creationId xmlns:a16="http://schemas.microsoft.com/office/drawing/2014/main" id="{09294C1D-DACB-C640-B45D-BA3D2F368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2924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4548" name="Text Box 36">
            <a:extLst>
              <a:ext uri="{FF2B5EF4-FFF2-40B4-BE49-F238E27FC236}">
                <a16:creationId xmlns:a16="http://schemas.microsoft.com/office/drawing/2014/main" id="{0A362E90-2B7A-9645-A84F-974827A9A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709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64549" name="Oval 37">
            <a:extLst>
              <a:ext uri="{FF2B5EF4-FFF2-40B4-BE49-F238E27FC236}">
                <a16:creationId xmlns:a16="http://schemas.microsoft.com/office/drawing/2014/main" id="{EA4473AC-2EAE-A343-BA26-08513948B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2636838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64550" name="Oval 38">
            <a:extLst>
              <a:ext uri="{FF2B5EF4-FFF2-40B4-BE49-F238E27FC236}">
                <a16:creationId xmlns:a16="http://schemas.microsoft.com/office/drawing/2014/main" id="{AA12BC3E-59A5-4E47-A0D3-A881164DE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342900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64551" name="Oval 39">
            <a:extLst>
              <a:ext uri="{FF2B5EF4-FFF2-40B4-BE49-F238E27FC236}">
                <a16:creationId xmlns:a16="http://schemas.microsoft.com/office/drawing/2014/main" id="{8F055AFC-7F25-A04D-9750-96B4FECA3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184467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64552" name="Oval 40">
            <a:extLst>
              <a:ext uri="{FF2B5EF4-FFF2-40B4-BE49-F238E27FC236}">
                <a16:creationId xmlns:a16="http://schemas.microsoft.com/office/drawing/2014/main" id="{554AF86B-473F-C14D-A335-8ADBB1B28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105251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64553" name="Oval 41">
            <a:extLst>
              <a:ext uri="{FF2B5EF4-FFF2-40B4-BE49-F238E27FC236}">
                <a16:creationId xmlns:a16="http://schemas.microsoft.com/office/drawing/2014/main" id="{0CA0C5CD-A7A0-EF4C-97B1-7A7EBEFF4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16827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64554" name="Oval 42">
            <a:extLst>
              <a:ext uri="{FF2B5EF4-FFF2-40B4-BE49-F238E27FC236}">
                <a16:creationId xmlns:a16="http://schemas.microsoft.com/office/drawing/2014/main" id="{8756B3C6-CB50-4547-A4BF-46624EFE2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14128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64555" name="Oval 43">
            <a:extLst>
              <a:ext uri="{FF2B5EF4-FFF2-40B4-BE49-F238E27FC236}">
                <a16:creationId xmlns:a16="http://schemas.microsoft.com/office/drawing/2014/main" id="{D9A4F790-60E3-A44F-8C05-2FDE11F98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220503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4556" name="Oval 44">
            <a:extLst>
              <a:ext uri="{FF2B5EF4-FFF2-40B4-BE49-F238E27FC236}">
                <a16:creationId xmlns:a16="http://schemas.microsoft.com/office/drawing/2014/main" id="{C0285F64-62AE-384D-BAB1-181066927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29972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</a:t>
            </a:r>
          </a:p>
        </p:txBody>
      </p:sp>
      <p:sp>
        <p:nvSpPr>
          <p:cNvPr id="64557" name="Oval 45">
            <a:extLst>
              <a:ext uri="{FF2B5EF4-FFF2-40B4-BE49-F238E27FC236}">
                <a16:creationId xmlns:a16="http://schemas.microsoft.com/office/drawing/2014/main" id="{717B6128-6D93-1642-8A36-8493C3FAD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3789363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i</a:t>
            </a:r>
          </a:p>
        </p:txBody>
      </p:sp>
      <p:sp>
        <p:nvSpPr>
          <p:cNvPr id="64558" name="Oval 46">
            <a:extLst>
              <a:ext uri="{FF2B5EF4-FFF2-40B4-BE49-F238E27FC236}">
                <a16:creationId xmlns:a16="http://schemas.microsoft.com/office/drawing/2014/main" id="{A7828D6F-CC9A-6D47-B0DD-E985F820F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57993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j</a:t>
            </a:r>
          </a:p>
        </p:txBody>
      </p:sp>
      <p:sp>
        <p:nvSpPr>
          <p:cNvPr id="64559" name="Freeform 47">
            <a:extLst>
              <a:ext uri="{FF2B5EF4-FFF2-40B4-BE49-F238E27FC236}">
                <a16:creationId xmlns:a16="http://schemas.microsoft.com/office/drawing/2014/main" id="{DAA7B766-F6FA-B44D-BC64-E3A8250329CF}"/>
              </a:ext>
            </a:extLst>
          </p:cNvPr>
          <p:cNvSpPr>
            <a:spLocks/>
          </p:cNvSpPr>
          <p:nvPr/>
        </p:nvSpPr>
        <p:spPr bwMode="auto">
          <a:xfrm>
            <a:off x="7113588" y="614363"/>
            <a:ext cx="1587" cy="438150"/>
          </a:xfrm>
          <a:custGeom>
            <a:avLst/>
            <a:gdLst>
              <a:gd name="T0" fmla="*/ 0 w 1"/>
              <a:gd name="T1" fmla="*/ 0 h 276"/>
              <a:gd name="T2" fmla="*/ 2147483646 w 1"/>
              <a:gd name="T3" fmla="*/ 2147483646 h 27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76">
                <a:moveTo>
                  <a:pt x="0" y="0"/>
                </a:moveTo>
                <a:lnTo>
                  <a:pt x="1" y="2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4560" name="Line 48">
            <a:extLst>
              <a:ext uri="{FF2B5EF4-FFF2-40B4-BE49-F238E27FC236}">
                <a16:creationId xmlns:a16="http://schemas.microsoft.com/office/drawing/2014/main" id="{90F0414B-328B-FD41-A153-2E9CEE9DE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9488" y="1339850"/>
            <a:ext cx="86518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61" name="Line 49">
            <a:extLst>
              <a:ext uri="{FF2B5EF4-FFF2-40B4-BE49-F238E27FC236}">
                <a16:creationId xmlns:a16="http://schemas.microsoft.com/office/drawing/2014/main" id="{69711CC3-2A80-5C4A-BA7B-7BBD9EED4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0575" y="18446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62" name="Line 50">
            <a:extLst>
              <a:ext uri="{FF2B5EF4-FFF2-40B4-BE49-F238E27FC236}">
                <a16:creationId xmlns:a16="http://schemas.microsoft.com/office/drawing/2014/main" id="{DD571D7D-06E7-E140-9E62-B2905506F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3588" y="14843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63" name="Line 51">
            <a:extLst>
              <a:ext uri="{FF2B5EF4-FFF2-40B4-BE49-F238E27FC236}">
                <a16:creationId xmlns:a16="http://schemas.microsoft.com/office/drawing/2014/main" id="{50BB57AD-DF24-2A43-B253-41F6547E0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3588" y="22764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64" name="Line 52">
            <a:extLst>
              <a:ext uri="{FF2B5EF4-FFF2-40B4-BE49-F238E27FC236}">
                <a16:creationId xmlns:a16="http://schemas.microsoft.com/office/drawing/2014/main" id="{C0AEBC57-D488-1B44-8D5D-57D4A75DE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3588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65" name="Line 53">
            <a:extLst>
              <a:ext uri="{FF2B5EF4-FFF2-40B4-BE49-F238E27FC236}">
                <a16:creationId xmlns:a16="http://schemas.microsoft.com/office/drawing/2014/main" id="{D393F964-FD75-8549-B554-608582524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0575" y="26368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66" name="Line 54">
            <a:extLst>
              <a:ext uri="{FF2B5EF4-FFF2-40B4-BE49-F238E27FC236}">
                <a16:creationId xmlns:a16="http://schemas.microsoft.com/office/drawing/2014/main" id="{22215BCE-8E39-9A43-8AE6-CE8E0D6DE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0575" y="34290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67" name="Line 55">
            <a:extLst>
              <a:ext uri="{FF2B5EF4-FFF2-40B4-BE49-F238E27FC236}">
                <a16:creationId xmlns:a16="http://schemas.microsoft.com/office/drawing/2014/main" id="{9027F1EE-F953-2B4C-92B4-4E0E0545C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0575" y="4221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68" name="Freeform 56">
            <a:extLst>
              <a:ext uri="{FF2B5EF4-FFF2-40B4-BE49-F238E27FC236}">
                <a16:creationId xmlns:a16="http://schemas.microsoft.com/office/drawing/2014/main" id="{BE778496-99C6-C04B-8D9E-F373D7E0BAE4}"/>
              </a:ext>
            </a:extLst>
          </p:cNvPr>
          <p:cNvSpPr>
            <a:spLocks/>
          </p:cNvSpPr>
          <p:nvPr/>
        </p:nvSpPr>
        <p:spPr bwMode="auto">
          <a:xfrm>
            <a:off x="6423025" y="2063750"/>
            <a:ext cx="468313" cy="1584325"/>
          </a:xfrm>
          <a:custGeom>
            <a:avLst/>
            <a:gdLst>
              <a:gd name="T0" fmla="*/ 2147483646 w 295"/>
              <a:gd name="T1" fmla="*/ 2147483646 h 998"/>
              <a:gd name="T2" fmla="*/ 0 w 295"/>
              <a:gd name="T3" fmla="*/ 2147483646 h 998"/>
              <a:gd name="T4" fmla="*/ 2147483646 w 295"/>
              <a:gd name="T5" fmla="*/ 0 h 9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5" h="998">
                <a:moveTo>
                  <a:pt x="295" y="998"/>
                </a:moveTo>
                <a:cubicBezTo>
                  <a:pt x="246" y="921"/>
                  <a:pt x="0" y="702"/>
                  <a:pt x="0" y="536"/>
                </a:cubicBezTo>
                <a:cubicBezTo>
                  <a:pt x="0" y="370"/>
                  <a:pt x="234" y="112"/>
                  <a:pt x="295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4569" name="Freeform 57">
            <a:extLst>
              <a:ext uri="{FF2B5EF4-FFF2-40B4-BE49-F238E27FC236}">
                <a16:creationId xmlns:a16="http://schemas.microsoft.com/office/drawing/2014/main" id="{8A1BAFD5-AC66-A94C-9B40-AE4426D4D8BE}"/>
              </a:ext>
            </a:extLst>
          </p:cNvPr>
          <p:cNvSpPr>
            <a:spLocks/>
          </p:cNvSpPr>
          <p:nvPr/>
        </p:nvSpPr>
        <p:spPr bwMode="auto">
          <a:xfrm>
            <a:off x="7337425" y="403225"/>
            <a:ext cx="1697038" cy="1901825"/>
          </a:xfrm>
          <a:custGeom>
            <a:avLst/>
            <a:gdLst>
              <a:gd name="T0" fmla="*/ 2147483646 w 1069"/>
              <a:gd name="T1" fmla="*/ 2147483646 h 1198"/>
              <a:gd name="T2" fmla="*/ 2147483646 w 1069"/>
              <a:gd name="T3" fmla="*/ 2147483646 h 1198"/>
              <a:gd name="T4" fmla="*/ 0 w 1069"/>
              <a:gd name="T5" fmla="*/ 0 h 11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9" h="1198">
                <a:moveTo>
                  <a:pt x="789" y="1198"/>
                </a:moveTo>
                <a:cubicBezTo>
                  <a:pt x="814" y="1072"/>
                  <a:pt x="1069" y="642"/>
                  <a:pt x="938" y="442"/>
                </a:cubicBezTo>
                <a:cubicBezTo>
                  <a:pt x="807" y="242"/>
                  <a:pt x="195" y="92"/>
                  <a:pt x="0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4570" name="Freeform 58">
            <a:extLst>
              <a:ext uri="{FF2B5EF4-FFF2-40B4-BE49-F238E27FC236}">
                <a16:creationId xmlns:a16="http://schemas.microsoft.com/office/drawing/2014/main" id="{DD3FBD71-1BE6-A24C-94A5-D2F213039F82}"/>
              </a:ext>
            </a:extLst>
          </p:cNvPr>
          <p:cNvSpPr>
            <a:spLocks/>
          </p:cNvSpPr>
          <p:nvPr/>
        </p:nvSpPr>
        <p:spPr bwMode="auto">
          <a:xfrm>
            <a:off x="7726363" y="3213100"/>
            <a:ext cx="468312" cy="1584325"/>
          </a:xfrm>
          <a:custGeom>
            <a:avLst/>
            <a:gdLst>
              <a:gd name="T0" fmla="*/ 2147483646 w 295"/>
              <a:gd name="T1" fmla="*/ 2147483646 h 998"/>
              <a:gd name="T2" fmla="*/ 0 w 295"/>
              <a:gd name="T3" fmla="*/ 2147483646 h 998"/>
              <a:gd name="T4" fmla="*/ 2147483646 w 295"/>
              <a:gd name="T5" fmla="*/ 0 h 9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5" h="998">
                <a:moveTo>
                  <a:pt x="295" y="998"/>
                </a:moveTo>
                <a:cubicBezTo>
                  <a:pt x="246" y="921"/>
                  <a:pt x="0" y="702"/>
                  <a:pt x="0" y="536"/>
                </a:cubicBezTo>
                <a:cubicBezTo>
                  <a:pt x="0" y="370"/>
                  <a:pt x="234" y="112"/>
                  <a:pt x="295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4571" name="Text Box 59">
            <a:extLst>
              <a:ext uri="{FF2B5EF4-FFF2-40B4-BE49-F238E27FC236}">
                <a16:creationId xmlns:a16="http://schemas.microsoft.com/office/drawing/2014/main" id="{9B2F4350-168B-0047-A14D-3297FC9DA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428625"/>
            <a:ext cx="539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1,10</a:t>
            </a:r>
          </a:p>
        </p:txBody>
      </p:sp>
      <p:sp>
        <p:nvSpPr>
          <p:cNvPr id="64572" name="Text Box 60">
            <a:extLst>
              <a:ext uri="{FF2B5EF4-FFF2-40B4-BE49-F238E27FC236}">
                <a16:creationId xmlns:a16="http://schemas.microsoft.com/office/drawing/2014/main" id="{F4ED0A4D-EE17-C140-85EF-8C15FE083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112395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2,9</a:t>
            </a:r>
          </a:p>
        </p:txBody>
      </p:sp>
      <p:sp>
        <p:nvSpPr>
          <p:cNvPr id="64573" name="Text Box 61">
            <a:extLst>
              <a:ext uri="{FF2B5EF4-FFF2-40B4-BE49-F238E27FC236}">
                <a16:creationId xmlns:a16="http://schemas.microsoft.com/office/drawing/2014/main" id="{FAC33ED0-2191-5147-95F2-D90FDF57D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1916113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3,3</a:t>
            </a:r>
          </a:p>
        </p:txBody>
      </p:sp>
      <p:sp>
        <p:nvSpPr>
          <p:cNvPr id="64574" name="Text Box 62">
            <a:extLst>
              <a:ext uri="{FF2B5EF4-FFF2-40B4-BE49-F238E27FC236}">
                <a16:creationId xmlns:a16="http://schemas.microsoft.com/office/drawing/2014/main" id="{EC9537C8-C443-E246-965A-3A3568EEC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270827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4,2</a:t>
            </a:r>
          </a:p>
        </p:txBody>
      </p:sp>
      <p:sp>
        <p:nvSpPr>
          <p:cNvPr id="64575" name="Text Box 63">
            <a:extLst>
              <a:ext uri="{FF2B5EF4-FFF2-40B4-BE49-F238E27FC236}">
                <a16:creationId xmlns:a16="http://schemas.microsoft.com/office/drawing/2014/main" id="{65C2D2FF-BB75-1E46-B55D-074D3DF14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763" y="3811588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5,1</a:t>
            </a:r>
          </a:p>
        </p:txBody>
      </p:sp>
      <p:sp>
        <p:nvSpPr>
          <p:cNvPr id="64576" name="Text Box 64">
            <a:extLst>
              <a:ext uri="{FF2B5EF4-FFF2-40B4-BE49-F238E27FC236}">
                <a16:creationId xmlns:a16="http://schemas.microsoft.com/office/drawing/2014/main" id="{16358768-90EC-6B41-8325-8AB6E74C0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0" y="4637088"/>
            <a:ext cx="539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10,4</a:t>
            </a:r>
          </a:p>
        </p:txBody>
      </p:sp>
      <p:sp>
        <p:nvSpPr>
          <p:cNvPr id="64577" name="Text Box 65">
            <a:extLst>
              <a:ext uri="{FF2B5EF4-FFF2-40B4-BE49-F238E27FC236}">
                <a16:creationId xmlns:a16="http://schemas.microsoft.com/office/drawing/2014/main" id="{56586D8F-3ADD-334C-8F57-93F32C833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963" y="3789363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9,5</a:t>
            </a:r>
          </a:p>
        </p:txBody>
      </p:sp>
      <p:sp>
        <p:nvSpPr>
          <p:cNvPr id="64578" name="Text Box 66">
            <a:extLst>
              <a:ext uri="{FF2B5EF4-FFF2-40B4-BE49-F238E27FC236}">
                <a16:creationId xmlns:a16="http://schemas.microsoft.com/office/drawing/2014/main" id="{CFBBEF9F-693D-E543-BCFE-5A98DCB5C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3450" y="299720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8,6</a:t>
            </a:r>
          </a:p>
        </p:txBody>
      </p:sp>
      <p:sp>
        <p:nvSpPr>
          <p:cNvPr id="64579" name="Text Box 67">
            <a:extLst>
              <a:ext uri="{FF2B5EF4-FFF2-40B4-BE49-F238E27FC236}">
                <a16:creationId xmlns:a16="http://schemas.microsoft.com/office/drawing/2014/main" id="{C4874882-D9AB-5E45-81AB-03EE81BA7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3450" y="2205038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7,7</a:t>
            </a:r>
          </a:p>
        </p:txBody>
      </p:sp>
      <p:sp>
        <p:nvSpPr>
          <p:cNvPr id="64580" name="Text Box 68">
            <a:extLst>
              <a:ext uri="{FF2B5EF4-FFF2-40B4-BE49-F238E27FC236}">
                <a16:creationId xmlns:a16="http://schemas.microsoft.com/office/drawing/2014/main" id="{D1375B9D-7904-1946-8236-AABC08B9E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5" y="1652588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6,8</a:t>
            </a:r>
          </a:p>
        </p:txBody>
      </p:sp>
      <p:sp>
        <p:nvSpPr>
          <p:cNvPr id="64583" name="Text Box 71">
            <a:extLst>
              <a:ext uri="{FF2B5EF4-FFF2-40B4-BE49-F238E27FC236}">
                <a16:creationId xmlns:a16="http://schemas.microsoft.com/office/drawing/2014/main" id="{C0D6D486-5C79-1445-BF9D-A4C48B2E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3495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64584" name="Line 72">
            <a:extLst>
              <a:ext uri="{FF2B5EF4-FFF2-40B4-BE49-F238E27FC236}">
                <a16:creationId xmlns:a16="http://schemas.microsoft.com/office/drawing/2014/main" id="{631848A7-1582-CF44-BDE2-4A0F187A3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249237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85" name="Line 73">
            <a:extLst>
              <a:ext uri="{FF2B5EF4-FFF2-40B4-BE49-F238E27FC236}">
                <a16:creationId xmlns:a16="http://schemas.microsoft.com/office/drawing/2014/main" id="{856EBB49-5EFD-C14D-9295-87455D2BB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49237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86" name="Line 74">
            <a:extLst>
              <a:ext uri="{FF2B5EF4-FFF2-40B4-BE49-F238E27FC236}">
                <a16:creationId xmlns:a16="http://schemas.microsoft.com/office/drawing/2014/main" id="{F83B90A6-FC80-B942-903E-695B6E683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33559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87" name="Text Box 75">
            <a:extLst>
              <a:ext uri="{FF2B5EF4-FFF2-40B4-BE49-F238E27FC236}">
                <a16:creationId xmlns:a16="http://schemas.microsoft.com/office/drawing/2014/main" id="{BAC102EF-ADB8-6540-87E5-4BB19C7F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2924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4588" name="Text Box 76">
            <a:extLst>
              <a:ext uri="{FF2B5EF4-FFF2-40B4-BE49-F238E27FC236}">
                <a16:creationId xmlns:a16="http://schemas.microsoft.com/office/drawing/2014/main" id="{34F7C076-C313-D943-ACFA-8FFCA0B48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70986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64589" name="Text Box 77">
            <a:extLst>
              <a:ext uri="{FF2B5EF4-FFF2-40B4-BE49-F238E27FC236}">
                <a16:creationId xmlns:a16="http://schemas.microsoft.com/office/drawing/2014/main" id="{D1BC3ACF-520B-CC44-957A-0B4BAD0AA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325" y="2487613"/>
            <a:ext cx="28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64590" name="Text Box 78">
            <a:extLst>
              <a:ext uri="{FF2B5EF4-FFF2-40B4-BE49-F238E27FC236}">
                <a16:creationId xmlns:a16="http://schemas.microsoft.com/office/drawing/2014/main" id="{6EE79C39-30B3-CE42-8B53-189FA194C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3502025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64591" name="Line 79">
            <a:extLst>
              <a:ext uri="{FF2B5EF4-FFF2-40B4-BE49-F238E27FC236}">
                <a16:creationId xmlns:a16="http://schemas.microsoft.com/office/drawing/2014/main" id="{D26D59D6-1457-5B4D-A3B6-905B5CB09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24987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92" name="Line 80">
            <a:extLst>
              <a:ext uri="{FF2B5EF4-FFF2-40B4-BE49-F238E27FC236}">
                <a16:creationId xmlns:a16="http://schemas.microsoft.com/office/drawing/2014/main" id="{E2B9003E-F563-534B-AB71-EE1C03E3A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763" y="24987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93" name="Line 81">
            <a:extLst>
              <a:ext uri="{FF2B5EF4-FFF2-40B4-BE49-F238E27FC236}">
                <a16:creationId xmlns:a16="http://schemas.microsoft.com/office/drawing/2014/main" id="{F7DAAD86-6D58-C84D-B706-799155C45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33623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594" name="Text Box 82">
            <a:extLst>
              <a:ext uri="{FF2B5EF4-FFF2-40B4-BE49-F238E27FC236}">
                <a16:creationId xmlns:a16="http://schemas.microsoft.com/office/drawing/2014/main" id="{4E9E8CC9-6EFB-704B-8624-5C469DC75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9305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4595" name="Text Box 83">
            <a:extLst>
              <a:ext uri="{FF2B5EF4-FFF2-40B4-BE49-F238E27FC236}">
                <a16:creationId xmlns:a16="http://schemas.microsoft.com/office/drawing/2014/main" id="{85031552-D6D3-2145-B2B7-C7A25E453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271621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64596" name="Text Box 84">
            <a:extLst>
              <a:ext uri="{FF2B5EF4-FFF2-40B4-BE49-F238E27FC236}">
                <a16:creationId xmlns:a16="http://schemas.microsoft.com/office/drawing/2014/main" id="{52FAC85E-9E2F-384E-91F9-90C3D8B7A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2493963"/>
            <a:ext cx="28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64597" name="Text Box 85">
            <a:extLst>
              <a:ext uri="{FF2B5EF4-FFF2-40B4-BE49-F238E27FC236}">
                <a16:creationId xmlns:a16="http://schemas.microsoft.com/office/drawing/2014/main" id="{65A771BE-DA30-6840-AB06-39FE1D9B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22780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64598" name="Text Box 86">
            <a:extLst>
              <a:ext uri="{FF2B5EF4-FFF2-40B4-BE49-F238E27FC236}">
                <a16:creationId xmlns:a16="http://schemas.microsoft.com/office/drawing/2014/main" id="{68FE1720-F009-FC4A-A195-F720DBFCD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35020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64599" name="Line 87">
            <a:extLst>
              <a:ext uri="{FF2B5EF4-FFF2-40B4-BE49-F238E27FC236}">
                <a16:creationId xmlns:a16="http://schemas.microsoft.com/office/drawing/2014/main" id="{5F6479F8-9997-B046-9237-14527C6B8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4987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00" name="Line 88">
            <a:extLst>
              <a:ext uri="{FF2B5EF4-FFF2-40B4-BE49-F238E27FC236}">
                <a16:creationId xmlns:a16="http://schemas.microsoft.com/office/drawing/2014/main" id="{0E253B17-69AE-C34E-ACE6-B0E3BB8A6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24987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01" name="Line 89">
            <a:extLst>
              <a:ext uri="{FF2B5EF4-FFF2-40B4-BE49-F238E27FC236}">
                <a16:creationId xmlns:a16="http://schemas.microsoft.com/office/drawing/2014/main" id="{F8E20714-D49F-AC4E-80B9-295BD59FD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3623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02" name="Text Box 90">
            <a:extLst>
              <a:ext uri="{FF2B5EF4-FFF2-40B4-BE49-F238E27FC236}">
                <a16:creationId xmlns:a16="http://schemas.microsoft.com/office/drawing/2014/main" id="{D1803FF9-490A-274A-8805-94FDB8297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9305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4603" name="Text Box 91">
            <a:extLst>
              <a:ext uri="{FF2B5EF4-FFF2-40B4-BE49-F238E27FC236}">
                <a16:creationId xmlns:a16="http://schemas.microsoft.com/office/drawing/2014/main" id="{E798160C-AAB7-AE4A-B07B-9CF624E2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271621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64604" name="Text Box 92">
            <a:extLst>
              <a:ext uri="{FF2B5EF4-FFF2-40B4-BE49-F238E27FC236}">
                <a16:creationId xmlns:a16="http://schemas.microsoft.com/office/drawing/2014/main" id="{A8B9FC29-6C8F-1C4A-992E-9B99D398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2493963"/>
            <a:ext cx="28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64607" name="Text Box 95">
            <a:extLst>
              <a:ext uri="{FF2B5EF4-FFF2-40B4-BE49-F238E27FC236}">
                <a16:creationId xmlns:a16="http://schemas.microsoft.com/office/drawing/2014/main" id="{C9EB2B40-1495-9840-AC73-67E3ECD9A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5224463"/>
            <a:ext cx="28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64608" name="Line 96">
            <a:extLst>
              <a:ext uri="{FF2B5EF4-FFF2-40B4-BE49-F238E27FC236}">
                <a16:creationId xmlns:a16="http://schemas.microsoft.com/office/drawing/2014/main" id="{769DACE5-F03B-BC45-BDB5-41472B39D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09" name="Line 97">
            <a:extLst>
              <a:ext uri="{FF2B5EF4-FFF2-40B4-BE49-F238E27FC236}">
                <a16:creationId xmlns:a16="http://schemas.microsoft.com/office/drawing/2014/main" id="{D1909624-1236-7344-8B2F-B419D9884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10" name="Line 98">
            <a:extLst>
              <a:ext uri="{FF2B5EF4-FFF2-40B4-BE49-F238E27FC236}">
                <a16:creationId xmlns:a16="http://schemas.microsoft.com/office/drawing/2014/main" id="{43E51963-7B45-F743-90B7-8F99DB992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50847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11" name="Text Box 99">
            <a:extLst>
              <a:ext uri="{FF2B5EF4-FFF2-40B4-BE49-F238E27FC236}">
                <a16:creationId xmlns:a16="http://schemas.microsoft.com/office/drawing/2014/main" id="{A491EBC4-8BC8-4B4B-8FA5-DBC54E47E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652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4612" name="Text Box 100">
            <a:extLst>
              <a:ext uri="{FF2B5EF4-FFF2-40B4-BE49-F238E27FC236}">
                <a16:creationId xmlns:a16="http://schemas.microsoft.com/office/drawing/2014/main" id="{DF537B73-E174-2947-9836-AD3F35FFD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4386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64614" name="Text Box 102">
            <a:extLst>
              <a:ext uri="{FF2B5EF4-FFF2-40B4-BE49-F238E27FC236}">
                <a16:creationId xmlns:a16="http://schemas.microsoft.com/office/drawing/2014/main" id="{2B994A3D-308B-2940-93C8-919E1230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229225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64615" name="Line 103">
            <a:extLst>
              <a:ext uri="{FF2B5EF4-FFF2-40B4-BE49-F238E27FC236}">
                <a16:creationId xmlns:a16="http://schemas.microsoft.com/office/drawing/2014/main" id="{F1CB1D17-2B8D-DA4C-AB84-DD14ED28B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16" name="Line 104">
            <a:extLst>
              <a:ext uri="{FF2B5EF4-FFF2-40B4-BE49-F238E27FC236}">
                <a16:creationId xmlns:a16="http://schemas.microsoft.com/office/drawing/2014/main" id="{CC113225-8599-7444-99EA-F53EA4476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17" name="Line 105">
            <a:extLst>
              <a:ext uri="{FF2B5EF4-FFF2-40B4-BE49-F238E27FC236}">
                <a16:creationId xmlns:a16="http://schemas.microsoft.com/office/drawing/2014/main" id="{3B143DDC-4377-CA49-B6E0-4F3C58108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50847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18" name="Text Box 106">
            <a:extLst>
              <a:ext uri="{FF2B5EF4-FFF2-40B4-BE49-F238E27FC236}">
                <a16:creationId xmlns:a16="http://schemas.microsoft.com/office/drawing/2014/main" id="{E7DD70E1-2E84-224D-A962-B0906E45B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4652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4620" name="Line 108">
            <a:extLst>
              <a:ext uri="{FF2B5EF4-FFF2-40B4-BE49-F238E27FC236}">
                <a16:creationId xmlns:a16="http://schemas.microsoft.com/office/drawing/2014/main" id="{97702F6E-F021-5D4D-9C75-E433E27C8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21" name="Line 109">
            <a:extLst>
              <a:ext uri="{FF2B5EF4-FFF2-40B4-BE49-F238E27FC236}">
                <a16:creationId xmlns:a16="http://schemas.microsoft.com/office/drawing/2014/main" id="{26ECA772-023D-AE4E-9DC6-F65FBE9F9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22" name="Line 110">
            <a:extLst>
              <a:ext uri="{FF2B5EF4-FFF2-40B4-BE49-F238E27FC236}">
                <a16:creationId xmlns:a16="http://schemas.microsoft.com/office/drawing/2014/main" id="{55DC8F09-8820-4F49-A39A-A55C87EB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50847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23" name="Text Box 111">
            <a:extLst>
              <a:ext uri="{FF2B5EF4-FFF2-40B4-BE49-F238E27FC236}">
                <a16:creationId xmlns:a16="http://schemas.microsoft.com/office/drawing/2014/main" id="{CF4C986C-4DB4-8E43-B7AB-CD1BE74F8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652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</a:t>
            </a:r>
          </a:p>
        </p:txBody>
      </p:sp>
      <p:sp>
        <p:nvSpPr>
          <p:cNvPr id="64624" name="Text Box 112">
            <a:extLst>
              <a:ext uri="{FF2B5EF4-FFF2-40B4-BE49-F238E27FC236}">
                <a16:creationId xmlns:a16="http://schemas.microsoft.com/office/drawing/2014/main" id="{3DA7EDF8-B13A-CA42-B370-45738ABF9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2292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4625" name="Line 113">
            <a:extLst>
              <a:ext uri="{FF2B5EF4-FFF2-40B4-BE49-F238E27FC236}">
                <a16:creationId xmlns:a16="http://schemas.microsoft.com/office/drawing/2014/main" id="{CE3FE883-A153-8A46-8002-838E3AF9F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26" name="Line 114">
            <a:extLst>
              <a:ext uri="{FF2B5EF4-FFF2-40B4-BE49-F238E27FC236}">
                <a16:creationId xmlns:a16="http://schemas.microsoft.com/office/drawing/2014/main" id="{D368D5BE-AAC6-2C45-B337-54870BF1D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27" name="Line 115">
            <a:extLst>
              <a:ext uri="{FF2B5EF4-FFF2-40B4-BE49-F238E27FC236}">
                <a16:creationId xmlns:a16="http://schemas.microsoft.com/office/drawing/2014/main" id="{919C2627-E92E-9642-AD6F-465A4870B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50847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28" name="Text Box 116">
            <a:extLst>
              <a:ext uri="{FF2B5EF4-FFF2-40B4-BE49-F238E27FC236}">
                <a16:creationId xmlns:a16="http://schemas.microsoft.com/office/drawing/2014/main" id="{FD99840A-8EF2-7D48-99CC-8C3884888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65296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j</a:t>
            </a:r>
          </a:p>
        </p:txBody>
      </p:sp>
      <p:sp>
        <p:nvSpPr>
          <p:cNvPr id="64629" name="Text Box 117">
            <a:extLst>
              <a:ext uri="{FF2B5EF4-FFF2-40B4-BE49-F238E27FC236}">
                <a16:creationId xmlns:a16="http://schemas.microsoft.com/office/drawing/2014/main" id="{1FEAB832-C07A-F146-8E41-6043740ED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1593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</a:t>
            </a:r>
          </a:p>
        </p:txBody>
      </p:sp>
      <p:sp>
        <p:nvSpPr>
          <p:cNvPr id="64630" name="Text Box 118">
            <a:extLst>
              <a:ext uri="{FF2B5EF4-FFF2-40B4-BE49-F238E27FC236}">
                <a16:creationId xmlns:a16="http://schemas.microsoft.com/office/drawing/2014/main" id="{0C93C77A-1C7B-3D47-BDE9-0DE783660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50" y="43926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i</a:t>
            </a:r>
          </a:p>
        </p:txBody>
      </p:sp>
      <p:sp>
        <p:nvSpPr>
          <p:cNvPr id="64631" name="Line 119">
            <a:extLst>
              <a:ext uri="{FF2B5EF4-FFF2-40B4-BE49-F238E27FC236}">
                <a16:creationId xmlns:a16="http://schemas.microsoft.com/office/drawing/2014/main" id="{FF137255-F6F5-8848-A00C-E161B15B6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32" name="Line 120">
            <a:extLst>
              <a:ext uri="{FF2B5EF4-FFF2-40B4-BE49-F238E27FC236}">
                <a16:creationId xmlns:a16="http://schemas.microsoft.com/office/drawing/2014/main" id="{48A688BE-D3BD-674B-9CBE-7F1F0206C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33" name="Line 121">
            <a:extLst>
              <a:ext uri="{FF2B5EF4-FFF2-40B4-BE49-F238E27FC236}">
                <a16:creationId xmlns:a16="http://schemas.microsoft.com/office/drawing/2014/main" id="{216A3E63-D5E9-9A49-ABF1-670A28A38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1288" y="4221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34" name="Line 122">
            <a:extLst>
              <a:ext uri="{FF2B5EF4-FFF2-40B4-BE49-F238E27FC236}">
                <a16:creationId xmlns:a16="http://schemas.microsoft.com/office/drawing/2014/main" id="{1A484D03-66C3-6841-AC9E-37FB3C762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50847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35" name="Text Box 123">
            <a:extLst>
              <a:ext uri="{FF2B5EF4-FFF2-40B4-BE49-F238E27FC236}">
                <a16:creationId xmlns:a16="http://schemas.microsoft.com/office/drawing/2014/main" id="{A8DE3E14-B467-DA40-B9F4-6958EC461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65296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j</a:t>
            </a:r>
          </a:p>
        </p:txBody>
      </p:sp>
      <p:sp>
        <p:nvSpPr>
          <p:cNvPr id="64636" name="Text Box 124">
            <a:extLst>
              <a:ext uri="{FF2B5EF4-FFF2-40B4-BE49-F238E27FC236}">
                <a16:creationId xmlns:a16="http://schemas.microsoft.com/office/drawing/2014/main" id="{AE155BA6-4949-5D4D-8406-65C1047EE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15937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i</a:t>
            </a:r>
          </a:p>
        </p:txBody>
      </p:sp>
      <p:sp>
        <p:nvSpPr>
          <p:cNvPr id="64638" name="Line 126">
            <a:extLst>
              <a:ext uri="{FF2B5EF4-FFF2-40B4-BE49-F238E27FC236}">
                <a16:creationId xmlns:a16="http://schemas.microsoft.com/office/drawing/2014/main" id="{9AEB2335-73CC-E14D-9FAC-3295A430E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41751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39" name="Line 127">
            <a:extLst>
              <a:ext uri="{FF2B5EF4-FFF2-40B4-BE49-F238E27FC236}">
                <a16:creationId xmlns:a16="http://schemas.microsoft.com/office/drawing/2014/main" id="{A4F233B9-C9DC-BC40-BF70-59C924E27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41751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40" name="Line 128">
            <a:extLst>
              <a:ext uri="{FF2B5EF4-FFF2-40B4-BE49-F238E27FC236}">
                <a16:creationId xmlns:a16="http://schemas.microsoft.com/office/drawing/2014/main" id="{E09692EF-998F-4947-8CC4-EC2008719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50387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4642" name="Text Box 130">
            <a:extLst>
              <a:ext uri="{FF2B5EF4-FFF2-40B4-BE49-F238E27FC236}">
                <a16:creationId xmlns:a16="http://schemas.microsoft.com/office/drawing/2014/main" id="{8E5C1A93-DB88-6F4D-9567-EF23E2EC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51133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j</a:t>
            </a:r>
          </a:p>
        </p:txBody>
      </p:sp>
      <p:sp>
        <p:nvSpPr>
          <p:cNvPr id="64643" name="Text Box 131">
            <a:extLst>
              <a:ext uri="{FF2B5EF4-FFF2-40B4-BE49-F238E27FC236}">
                <a16:creationId xmlns:a16="http://schemas.microsoft.com/office/drawing/2014/main" id="{49ABD801-AC3D-134A-9D1A-520B03DA9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949950"/>
            <a:ext cx="4319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使用栈的方式来实现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DFS</a:t>
            </a:r>
          </a:p>
        </p:txBody>
      </p:sp>
      <p:sp>
        <p:nvSpPr>
          <p:cNvPr id="30840" name="Slide Number Placeholder 1">
            <a:extLst>
              <a:ext uri="{FF2B5EF4-FFF2-40B4-BE49-F238E27FC236}">
                <a16:creationId xmlns:a16="http://schemas.microsoft.com/office/drawing/2014/main" id="{865DFB4B-4862-BE4D-9E06-1CA2387B1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C84D87-040E-9A43-9CCB-769070F6C26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88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2" grpId="0"/>
      <p:bldP spid="64543" grpId="0"/>
      <p:bldP spid="64547" grpId="0"/>
      <p:bldP spid="64548" grpId="0"/>
      <p:bldP spid="64583" grpId="0"/>
      <p:bldP spid="64587" grpId="0"/>
      <p:bldP spid="64588" grpId="0"/>
      <p:bldP spid="64589" grpId="0"/>
      <p:bldP spid="64590" grpId="0"/>
      <p:bldP spid="64594" grpId="0"/>
      <p:bldP spid="64595" grpId="0"/>
      <p:bldP spid="64596" grpId="0"/>
      <p:bldP spid="64597" grpId="0"/>
      <p:bldP spid="64598" grpId="0"/>
      <p:bldP spid="64602" grpId="0"/>
      <p:bldP spid="64603" grpId="0"/>
      <p:bldP spid="64604" grpId="0"/>
      <p:bldP spid="64607" grpId="0"/>
      <p:bldP spid="64611" grpId="0"/>
      <p:bldP spid="64612" grpId="0"/>
      <p:bldP spid="64614" grpId="0"/>
      <p:bldP spid="64618" grpId="0"/>
      <p:bldP spid="64623" grpId="0"/>
      <p:bldP spid="64624" grpId="0"/>
      <p:bldP spid="64628" grpId="0"/>
      <p:bldP spid="64629" grpId="0"/>
      <p:bldP spid="64630" grpId="0"/>
      <p:bldP spid="64635" grpId="0"/>
      <p:bldP spid="64636" grpId="0"/>
      <p:bldP spid="646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>
            <a:extLst>
              <a:ext uri="{FF2B5EF4-FFF2-40B4-BE49-F238E27FC236}">
                <a16:creationId xmlns:a16="http://schemas.microsoft.com/office/drawing/2014/main" id="{C537DEF6-F81B-2D41-8597-4D775B1E9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38150"/>
            <a:ext cx="7793037" cy="1462088"/>
          </a:xfrm>
          <a:noFill/>
        </p:spPr>
        <p:txBody>
          <a:bodyPr/>
          <a:lstStyle/>
          <a:p>
            <a:r>
              <a:rPr lang="zh-CN" altLang="en-US"/>
              <a:t>借助一个堆栈实现迭代形式的</a:t>
            </a:r>
            <a:r>
              <a:rPr lang="en-US" altLang="zh-CN"/>
              <a:t>DFS</a:t>
            </a:r>
            <a:endParaRPr lang="zh-CN" altLang="en-US"/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147A5806-3628-354F-9073-01E415ECF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2091078"/>
            <a:ext cx="39370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dfs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(v)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1.     visited[v] ←true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2.     predfn←predfn+1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3.     for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v,w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)∈E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总共的循环次数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4.          if visited[w]=false then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dfs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(w)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5.     end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6.     postdfn←postdfn+1.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5B97FF2F-A9FF-7E4B-B130-27C1D1C1B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16113"/>
            <a:ext cx="4103688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dfs(v)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1.    Push(v,S)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visited[v] ←true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While S!={}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4.         v ←Pop(S)  //visit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5.         for (v,w)∈E 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6.           if visited[w]=false then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7.                   Push(w,S)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8.                   visited[w] = true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9.            end if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10.       end for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11.   end while</a:t>
            </a: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966DEA73-A17A-184B-A2EC-94046E3E8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22116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递归形式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1750" name="Slide Number Placeholder 1">
            <a:extLst>
              <a:ext uri="{FF2B5EF4-FFF2-40B4-BE49-F238E27FC236}">
                <a16:creationId xmlns:a16="http://schemas.microsoft.com/office/drawing/2014/main" id="{84B37274-45C8-D44B-9E99-D02C790CA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D7D601-7348-904A-97FF-01273810254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719763" y="5875338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 smtClean="0">
                <a:latin typeface="Times New Roman" panose="02020603050405020304" pitchFamily="18" charset="0"/>
              </a:rPr>
              <a:t>迭代形式</a:t>
            </a:r>
            <a:endParaRPr kumimoji="0" lang="zh-CN" altLang="en-US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0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  <p:bldP spid="75782" grpId="0"/>
      <p:bldP spid="75783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5B7FA78-72D1-9340-A334-9644AA8A2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有向图情形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B9BFBC5C-EC6D-1848-8968-429008575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4337" y="2100263"/>
            <a:ext cx="8417775" cy="4421187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有向图</a:t>
            </a:r>
            <a:r>
              <a:rPr lang="en-US" altLang="zh-CN" sz="2000" dirty="0">
                <a:latin typeface="Times New Roman" panose="02020603050405020304" pitchFamily="18" charset="0"/>
              </a:rPr>
              <a:t>G= (V,E)</a:t>
            </a:r>
            <a:r>
              <a:rPr lang="zh-CN" altLang="en-US" sz="2000" dirty="0">
                <a:latin typeface="Times New Roman" panose="02020603050405020304" pitchFamily="18" charset="0"/>
              </a:rPr>
              <a:t>，深度优先遍历后，会生成一个或是多个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</a:rPr>
              <a:t>有向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深度优先搜索生成树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</a:rPr>
              <a:t>中的边可以分为如下</a:t>
            </a:r>
            <a:r>
              <a:rPr lang="en-US" altLang="zh-CN" sz="2000" dirty="0">
                <a:latin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</a:rPr>
              <a:t>种类型：</a:t>
            </a:r>
          </a:p>
          <a:p>
            <a:r>
              <a:rPr lang="zh-CN" altLang="en-US" sz="20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树边</a:t>
            </a:r>
            <a:r>
              <a:rPr lang="en-US" altLang="zh-CN" sz="20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(Tree edges)</a:t>
            </a:r>
            <a:r>
              <a:rPr lang="zh-CN" altLang="en-US" sz="2000" dirty="0">
                <a:latin typeface="Times New Roman" panose="02020603050405020304" pitchFamily="18" charset="0"/>
              </a:rPr>
              <a:t>－ 深度优先搜索生成树中的边：探测边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时，</a:t>
            </a:r>
            <a:r>
              <a:rPr lang="en-US" altLang="zh-CN" sz="2000" dirty="0">
                <a:latin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</a:rPr>
              <a:t>是“</a:t>
            </a:r>
            <a:r>
              <a:rPr lang="en-US" altLang="zh-CN" sz="2000" dirty="0">
                <a:latin typeface="Times New Roman" panose="02020603050405020304" pitchFamily="18" charset="0"/>
              </a:rPr>
              <a:t>unvisited”</a:t>
            </a:r>
            <a:r>
              <a:rPr lang="zh-CN" altLang="en-US" sz="2000" dirty="0">
                <a:latin typeface="Times New Roman" panose="02020603050405020304" pitchFamily="18" charset="0"/>
              </a:rPr>
              <a:t>状态，则边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是树边。</a:t>
            </a:r>
          </a:p>
          <a:p>
            <a:r>
              <a:rPr lang="zh-CN" altLang="en-US" sz="20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回边</a:t>
            </a:r>
            <a:r>
              <a:rPr lang="en-US" altLang="zh-CN" sz="20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(Back edges)</a:t>
            </a:r>
            <a:r>
              <a:rPr lang="zh-CN" altLang="en-US" sz="2000" dirty="0">
                <a:latin typeface="Times New Roman" panose="02020603050405020304" pitchFamily="18" charset="0"/>
              </a:rPr>
              <a:t>－在迄今为止所构建的深度优先搜索生成树中，</a:t>
            </a:r>
            <a:r>
              <a:rPr lang="en-US" altLang="zh-CN" sz="2000" dirty="0">
                <a:latin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zh-CN" altLang="en-US" sz="2000" u="sng" dirty="0">
                <a:solidFill>
                  <a:srgbClr val="F1212B"/>
                </a:solidFill>
                <a:latin typeface="Times New Roman" panose="02020603050405020304" pitchFamily="18" charset="0"/>
              </a:rPr>
              <a:t>祖先</a:t>
            </a:r>
            <a:r>
              <a:rPr lang="zh-CN" altLang="en-US" sz="2000" dirty="0">
                <a:latin typeface="Times New Roman" panose="02020603050405020304" pitchFamily="18" charset="0"/>
              </a:rPr>
              <a:t>，并且在探测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时，</a:t>
            </a:r>
            <a:r>
              <a:rPr lang="en-US" altLang="zh-CN" sz="2000" dirty="0">
                <a:latin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</a:rPr>
              <a:t>已经被标记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2000" u="sng" dirty="0">
                <a:latin typeface="Times New Roman" panose="02020603050405020304" pitchFamily="18" charset="0"/>
              </a:rPr>
              <a:t>“</a:t>
            </a:r>
            <a:r>
              <a:rPr lang="en-US" altLang="zh-CN" sz="2000" u="sng" dirty="0" smtClean="0">
                <a:solidFill>
                  <a:srgbClr val="F1212B"/>
                </a:solidFill>
                <a:latin typeface="Times New Roman" panose="02020603050405020304" pitchFamily="18" charset="0"/>
              </a:rPr>
              <a:t>visited</a:t>
            </a:r>
            <a:r>
              <a:rPr lang="en-US" altLang="zh-CN" sz="2000" u="sng" dirty="0">
                <a:latin typeface="Times New Roman" panose="02020603050405020304" pitchFamily="18" charset="0"/>
              </a:rPr>
              <a:t>”,</a:t>
            </a:r>
            <a:r>
              <a:rPr lang="zh-CN" altLang="en-US" sz="2000" dirty="0">
                <a:latin typeface="Times New Roman" panose="02020603050405020304" pitchFamily="18" charset="0"/>
              </a:rPr>
              <a:t>则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为</a:t>
            </a:r>
            <a:r>
              <a:rPr lang="zh-CN" altLang="en-US" sz="2000" u="sng" dirty="0">
                <a:latin typeface="Times New Roman" panose="02020603050405020304" pitchFamily="18" charset="0"/>
              </a:rPr>
              <a:t>回边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  <a:p>
            <a:r>
              <a:rPr lang="zh-CN" altLang="en-US" sz="20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前向边</a:t>
            </a:r>
            <a:r>
              <a:rPr lang="en-US" altLang="zh-CN" sz="20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(Forward edges)</a:t>
            </a:r>
            <a:r>
              <a:rPr lang="zh-CN" altLang="en-US" sz="2000" dirty="0">
                <a:latin typeface="Times New Roman" panose="02020603050405020304" pitchFamily="18" charset="0"/>
              </a:rPr>
              <a:t>－在迄今为止所构建的深度优先搜索生成树中，</a:t>
            </a:r>
            <a:r>
              <a:rPr lang="en-US" altLang="zh-CN" sz="2000" dirty="0">
                <a:latin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zh-CN" altLang="en-US" sz="2000" u="sng" dirty="0">
                <a:solidFill>
                  <a:srgbClr val="F1212B"/>
                </a:solidFill>
                <a:latin typeface="Times New Roman" panose="02020603050405020304" pitchFamily="18" charset="0"/>
              </a:rPr>
              <a:t>后裔</a:t>
            </a:r>
            <a:r>
              <a:rPr lang="zh-CN" altLang="en-US" sz="2000" dirty="0">
                <a:latin typeface="Times New Roman" panose="02020603050405020304" pitchFamily="18" charset="0"/>
              </a:rPr>
              <a:t>，并且在探测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时，</a:t>
            </a:r>
            <a:r>
              <a:rPr lang="en-US" altLang="zh-CN" sz="2000" dirty="0">
                <a:latin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</a:rPr>
              <a:t>已经被标记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2000" u="sng" dirty="0">
                <a:latin typeface="Times New Roman" panose="02020603050405020304" pitchFamily="18" charset="0"/>
              </a:rPr>
              <a:t>“</a:t>
            </a:r>
            <a:r>
              <a:rPr lang="en-US" altLang="zh-CN" sz="2000" u="sng" dirty="0" smtClean="0">
                <a:solidFill>
                  <a:srgbClr val="F1212B"/>
                </a:solidFill>
                <a:latin typeface="Times New Roman" panose="02020603050405020304" pitchFamily="18" charset="0"/>
              </a:rPr>
              <a:t>visited</a:t>
            </a:r>
            <a:r>
              <a:rPr lang="en-US" altLang="zh-CN" sz="2000" u="sng" dirty="0">
                <a:latin typeface="Times New Roman" panose="02020603050405020304" pitchFamily="18" charset="0"/>
              </a:rPr>
              <a:t>”,</a:t>
            </a:r>
            <a:r>
              <a:rPr lang="zh-CN" altLang="en-US" sz="2000" dirty="0">
                <a:latin typeface="Times New Roman" panose="02020603050405020304" pitchFamily="18" charset="0"/>
              </a:rPr>
              <a:t>则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为</a:t>
            </a:r>
            <a:r>
              <a:rPr lang="zh-CN" altLang="en-US" sz="2000" u="sng" dirty="0">
                <a:latin typeface="Times New Roman" panose="02020603050405020304" pitchFamily="18" charset="0"/>
              </a:rPr>
              <a:t>前向边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  <a:p>
            <a:r>
              <a:rPr lang="zh-CN" altLang="en-US" sz="20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横跨边</a:t>
            </a:r>
            <a:r>
              <a:rPr lang="en-US" altLang="zh-CN" sz="20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(Cross edges)</a:t>
            </a:r>
            <a:r>
              <a:rPr lang="zh-CN" altLang="en-US" sz="2000" dirty="0">
                <a:latin typeface="Times New Roman" panose="02020603050405020304" pitchFamily="18" charset="0"/>
              </a:rPr>
              <a:t>－所有其他的边。</a:t>
            </a:r>
          </a:p>
        </p:txBody>
      </p:sp>
      <p:sp>
        <p:nvSpPr>
          <p:cNvPr id="32771" name="Slide Number Placeholder 1">
            <a:extLst>
              <a:ext uri="{FF2B5EF4-FFF2-40B4-BE49-F238E27FC236}">
                <a16:creationId xmlns:a16="http://schemas.microsoft.com/office/drawing/2014/main" id="{0E90FEC4-437F-4A4C-BA25-24B6052C6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D96472-2F5D-DD48-8319-4646BE6629C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2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Oval 4">
            <a:extLst>
              <a:ext uri="{FF2B5EF4-FFF2-40B4-BE49-F238E27FC236}">
                <a16:creationId xmlns:a16="http://schemas.microsoft.com/office/drawing/2014/main" id="{A4545F66-E843-4D48-AC2C-D9975BD83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446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50181" name="Oval 5">
            <a:extLst>
              <a:ext uri="{FF2B5EF4-FFF2-40B4-BE49-F238E27FC236}">
                <a16:creationId xmlns:a16="http://schemas.microsoft.com/office/drawing/2014/main" id="{5C42A510-B053-C34A-A07B-98901886F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84467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50182" name="Oval 6">
            <a:extLst>
              <a:ext uri="{FF2B5EF4-FFF2-40B4-BE49-F238E27FC236}">
                <a16:creationId xmlns:a16="http://schemas.microsoft.com/office/drawing/2014/main" id="{C2BD9C1F-31A6-A54B-895D-A5FB5623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90805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50183" name="Oval 7">
            <a:extLst>
              <a:ext uri="{FF2B5EF4-FFF2-40B4-BE49-F238E27FC236}">
                <a16:creationId xmlns:a16="http://schemas.microsoft.com/office/drawing/2014/main" id="{882230C6-82DF-C04C-B31E-5998A54A6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90805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50184" name="Oval 8">
            <a:extLst>
              <a:ext uri="{FF2B5EF4-FFF2-40B4-BE49-F238E27FC236}">
                <a16:creationId xmlns:a16="http://schemas.microsoft.com/office/drawing/2014/main" id="{6F9A79C8-FD1D-9A42-BE19-57E1E33EC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90805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50185" name="Oval 9">
            <a:extLst>
              <a:ext uri="{FF2B5EF4-FFF2-40B4-BE49-F238E27FC236}">
                <a16:creationId xmlns:a16="http://schemas.microsoft.com/office/drawing/2014/main" id="{F996B15F-5CE2-D840-A684-2CE6CD2A1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8446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50187" name="Line 11">
            <a:extLst>
              <a:ext uri="{FF2B5EF4-FFF2-40B4-BE49-F238E27FC236}">
                <a16:creationId xmlns:a16="http://schemas.microsoft.com/office/drawing/2014/main" id="{26D2828A-6244-514E-A240-CA434DC00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1125538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188" name="Line 12">
            <a:extLst>
              <a:ext uri="{FF2B5EF4-FFF2-40B4-BE49-F238E27FC236}">
                <a16:creationId xmlns:a16="http://schemas.microsoft.com/office/drawing/2014/main" id="{369079CE-9276-8041-873D-FC21391D1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13414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192" name="Line 16">
            <a:extLst>
              <a:ext uri="{FF2B5EF4-FFF2-40B4-BE49-F238E27FC236}">
                <a16:creationId xmlns:a16="http://schemas.microsoft.com/office/drawing/2014/main" id="{F12A2F2A-E0D4-F242-8AEC-E4584BB26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1144588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193" name="Line 17">
            <a:extLst>
              <a:ext uri="{FF2B5EF4-FFF2-40B4-BE49-F238E27FC236}">
                <a16:creationId xmlns:a16="http://schemas.microsoft.com/office/drawing/2014/main" id="{12351A12-F3AC-2249-A04C-7B818563D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13414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194" name="Line 18">
            <a:extLst>
              <a:ext uri="{FF2B5EF4-FFF2-40B4-BE49-F238E27FC236}">
                <a16:creationId xmlns:a16="http://schemas.microsoft.com/office/drawing/2014/main" id="{4140FEB1-24DE-A148-8272-2AEF2255C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2060575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195" name="Line 19">
            <a:extLst>
              <a:ext uri="{FF2B5EF4-FFF2-40B4-BE49-F238E27FC236}">
                <a16:creationId xmlns:a16="http://schemas.microsoft.com/office/drawing/2014/main" id="{812999DF-4C5E-2D45-9295-9CFDB775C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06057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196" name="Line 20">
            <a:extLst>
              <a:ext uri="{FF2B5EF4-FFF2-40B4-BE49-F238E27FC236}">
                <a16:creationId xmlns:a16="http://schemas.microsoft.com/office/drawing/2014/main" id="{EAA7C185-18C9-6F4D-A350-5BE217D21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13414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197" name="Line 21">
            <a:extLst>
              <a:ext uri="{FF2B5EF4-FFF2-40B4-BE49-F238E27FC236}">
                <a16:creationId xmlns:a16="http://schemas.microsoft.com/office/drawing/2014/main" id="{FA1AB666-07D9-CA46-80A5-BC85DB9E0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1268413"/>
            <a:ext cx="8636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198" name="Line 22">
            <a:extLst>
              <a:ext uri="{FF2B5EF4-FFF2-40B4-BE49-F238E27FC236}">
                <a16:creationId xmlns:a16="http://schemas.microsoft.com/office/drawing/2014/main" id="{99350D2A-F0D4-A94A-9E96-F2E90D1BC8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9488" y="1268413"/>
            <a:ext cx="79057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199" name="Line 23">
            <a:extLst>
              <a:ext uri="{FF2B5EF4-FFF2-40B4-BE49-F238E27FC236}">
                <a16:creationId xmlns:a16="http://schemas.microsoft.com/office/drawing/2014/main" id="{4CADF8A9-32AB-3749-AEC9-283E4BB93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5" y="2781300"/>
            <a:ext cx="6477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00" name="Text Box 24">
            <a:extLst>
              <a:ext uri="{FF2B5EF4-FFF2-40B4-BE49-F238E27FC236}">
                <a16:creationId xmlns:a16="http://schemas.microsoft.com/office/drawing/2014/main" id="{C1140BD3-84B2-724F-BC2C-4126CB28C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56540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树边</a:t>
            </a:r>
          </a:p>
        </p:txBody>
      </p:sp>
      <p:sp>
        <p:nvSpPr>
          <p:cNvPr id="50201" name="Line 25">
            <a:extLst>
              <a:ext uri="{FF2B5EF4-FFF2-40B4-BE49-F238E27FC236}">
                <a16:creationId xmlns:a16="http://schemas.microsoft.com/office/drawing/2014/main" id="{9C552468-C188-7745-B6B9-9443D9860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2781300"/>
            <a:ext cx="647700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02" name="Text Box 26">
            <a:extLst>
              <a:ext uri="{FF2B5EF4-FFF2-40B4-BE49-F238E27FC236}">
                <a16:creationId xmlns:a16="http://schemas.microsoft.com/office/drawing/2014/main" id="{15A31A01-308B-1946-97C8-F12B51182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25" y="25654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前向边</a:t>
            </a:r>
          </a:p>
        </p:txBody>
      </p:sp>
      <p:sp>
        <p:nvSpPr>
          <p:cNvPr id="50203" name="Line 27">
            <a:extLst>
              <a:ext uri="{FF2B5EF4-FFF2-40B4-BE49-F238E27FC236}">
                <a16:creationId xmlns:a16="http://schemas.microsoft.com/office/drawing/2014/main" id="{27033C63-3A48-CF4B-AA21-40DEC71B8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7563" y="2781300"/>
            <a:ext cx="647700" cy="0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04" name="Text Box 28">
            <a:extLst>
              <a:ext uri="{FF2B5EF4-FFF2-40B4-BE49-F238E27FC236}">
                <a16:creationId xmlns:a16="http://schemas.microsoft.com/office/drawing/2014/main" id="{F594F05F-6016-214F-A6EA-D71D44F4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256540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回边</a:t>
            </a:r>
          </a:p>
        </p:txBody>
      </p:sp>
      <p:sp>
        <p:nvSpPr>
          <p:cNvPr id="50205" name="Line 29">
            <a:extLst>
              <a:ext uri="{FF2B5EF4-FFF2-40B4-BE49-F238E27FC236}">
                <a16:creationId xmlns:a16="http://schemas.microsoft.com/office/drawing/2014/main" id="{13728ACD-CD62-DF41-8FAC-3F90F1872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6350" y="2781300"/>
            <a:ext cx="647700" cy="0"/>
          </a:xfrm>
          <a:prstGeom prst="line">
            <a:avLst/>
          </a:prstGeom>
          <a:noFill/>
          <a:ln w="15875">
            <a:solidFill>
              <a:srgbClr val="F1212B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06" name="Text Box 30">
            <a:extLst>
              <a:ext uri="{FF2B5EF4-FFF2-40B4-BE49-F238E27FC236}">
                <a16:creationId xmlns:a16="http://schemas.microsoft.com/office/drawing/2014/main" id="{FAF0CE53-CFEE-F74A-8C46-FDF01DF89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5" y="25654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横跨边</a:t>
            </a:r>
          </a:p>
        </p:txBody>
      </p:sp>
      <p:sp>
        <p:nvSpPr>
          <p:cNvPr id="50207" name="Text Box 31">
            <a:extLst>
              <a:ext uri="{FF2B5EF4-FFF2-40B4-BE49-F238E27FC236}">
                <a16:creationId xmlns:a16="http://schemas.microsoft.com/office/drawing/2014/main" id="{06A487F0-2089-BA48-949A-B1FB195F2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3089275"/>
            <a:ext cx="253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Case 1: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从顶点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开始，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依次访问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a,b,e,f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c,d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09" name="Oval 33">
            <a:extLst>
              <a:ext uri="{FF2B5EF4-FFF2-40B4-BE49-F238E27FC236}">
                <a16:creationId xmlns:a16="http://schemas.microsoft.com/office/drawing/2014/main" id="{A016B6D2-83A0-5E4D-82A8-C62ABEA11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47" y="586105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50210" name="Oval 34">
            <a:extLst>
              <a:ext uri="{FF2B5EF4-FFF2-40B4-BE49-F238E27FC236}">
                <a16:creationId xmlns:a16="http://schemas.microsoft.com/office/drawing/2014/main" id="{5B3B3C54-0BA1-934C-9F3A-810A9EF11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409" y="52863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50211" name="Oval 35">
            <a:extLst>
              <a:ext uri="{FF2B5EF4-FFF2-40B4-BE49-F238E27FC236}">
                <a16:creationId xmlns:a16="http://schemas.microsoft.com/office/drawing/2014/main" id="{47B4D243-8E9B-4F46-91DB-5BD2BF8D7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47" y="478155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50212" name="Oval 36">
            <a:extLst>
              <a:ext uri="{FF2B5EF4-FFF2-40B4-BE49-F238E27FC236}">
                <a16:creationId xmlns:a16="http://schemas.microsoft.com/office/drawing/2014/main" id="{07639740-97B0-D641-AF33-DA8EAD275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47" y="478155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50213" name="Oval 37">
            <a:extLst>
              <a:ext uri="{FF2B5EF4-FFF2-40B4-BE49-F238E27FC236}">
                <a16:creationId xmlns:a16="http://schemas.microsoft.com/office/drawing/2014/main" id="{B148E0C6-7F0A-4D47-9D56-8FAB5B106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047" y="391795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50214" name="Oval 38">
            <a:extLst>
              <a:ext uri="{FF2B5EF4-FFF2-40B4-BE49-F238E27FC236}">
                <a16:creationId xmlns:a16="http://schemas.microsoft.com/office/drawing/2014/main" id="{4D7C89C4-5CAB-F74D-A661-F325E2AAF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47" y="586105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50224" name="Line 48">
            <a:extLst>
              <a:ext uri="{FF2B5EF4-FFF2-40B4-BE49-F238E27FC236}">
                <a16:creationId xmlns:a16="http://schemas.microsoft.com/office/drawing/2014/main" id="{AD7406C9-D0D9-E540-BBBF-E1951A8CC9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88147" y="4278313"/>
            <a:ext cx="287337" cy="5032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25" name="Line 49">
            <a:extLst>
              <a:ext uri="{FF2B5EF4-FFF2-40B4-BE49-F238E27FC236}">
                <a16:creationId xmlns:a16="http://schemas.microsoft.com/office/drawing/2014/main" id="{367B00C6-7573-6746-A2BA-8DDDFCF089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86559" y="5214938"/>
            <a:ext cx="1588" cy="6461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26" name="Freeform 50">
            <a:extLst>
              <a:ext uri="{FF2B5EF4-FFF2-40B4-BE49-F238E27FC236}">
                <a16:creationId xmlns:a16="http://schemas.microsoft.com/office/drawing/2014/main" id="{D65A23A5-3A7C-784D-BEF2-690024646DF3}"/>
              </a:ext>
            </a:extLst>
          </p:cNvPr>
          <p:cNvSpPr>
            <a:spLocks/>
          </p:cNvSpPr>
          <p:nvPr/>
        </p:nvSpPr>
        <p:spPr bwMode="auto">
          <a:xfrm>
            <a:off x="1504047" y="5070475"/>
            <a:ext cx="436562" cy="265113"/>
          </a:xfrm>
          <a:custGeom>
            <a:avLst/>
            <a:gdLst>
              <a:gd name="T0" fmla="*/ 2147483646 w 275"/>
              <a:gd name="T1" fmla="*/ 2147483646 h 167"/>
              <a:gd name="T2" fmla="*/ 0 w 275"/>
              <a:gd name="T3" fmla="*/ 0 h 16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75" h="167">
                <a:moveTo>
                  <a:pt x="275" y="167"/>
                </a:move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227" name="Line 51">
            <a:extLst>
              <a:ext uri="{FF2B5EF4-FFF2-40B4-BE49-F238E27FC236}">
                <a16:creationId xmlns:a16="http://schemas.microsoft.com/office/drawing/2014/main" id="{0B3F0F81-E36F-A847-97A5-71FB86117A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2609" y="4349750"/>
            <a:ext cx="287338" cy="1584325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28" name="Freeform 52">
            <a:extLst>
              <a:ext uri="{FF2B5EF4-FFF2-40B4-BE49-F238E27FC236}">
                <a16:creationId xmlns:a16="http://schemas.microsoft.com/office/drawing/2014/main" id="{E8C962DA-BCEB-1840-AAC9-D3B1E54E2FFF}"/>
              </a:ext>
            </a:extLst>
          </p:cNvPr>
          <p:cNvSpPr>
            <a:spLocks/>
          </p:cNvSpPr>
          <p:nvPr/>
        </p:nvSpPr>
        <p:spPr bwMode="auto">
          <a:xfrm>
            <a:off x="1504047" y="5649913"/>
            <a:ext cx="407987" cy="357187"/>
          </a:xfrm>
          <a:custGeom>
            <a:avLst/>
            <a:gdLst>
              <a:gd name="T0" fmla="*/ 0 w 257"/>
              <a:gd name="T1" fmla="*/ 2147483646 h 225"/>
              <a:gd name="T2" fmla="*/ 2147483646 w 257"/>
              <a:gd name="T3" fmla="*/ 0 h 2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7" h="225">
                <a:moveTo>
                  <a:pt x="0" y="225"/>
                </a:moveTo>
                <a:lnTo>
                  <a:pt x="257" y="0"/>
                </a:lnTo>
              </a:path>
            </a:pathLst>
          </a:custGeom>
          <a:noFill/>
          <a:ln w="15875" cap="flat">
            <a:solidFill>
              <a:srgbClr val="F1212B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229" name="Line 53">
            <a:extLst>
              <a:ext uri="{FF2B5EF4-FFF2-40B4-BE49-F238E27FC236}">
                <a16:creationId xmlns:a16="http://schemas.microsoft.com/office/drawing/2014/main" id="{7FC01127-1644-184C-95D8-7BA446F3C7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91384" y="4349750"/>
            <a:ext cx="217488" cy="936625"/>
          </a:xfrm>
          <a:prstGeom prst="line">
            <a:avLst/>
          </a:prstGeom>
          <a:noFill/>
          <a:ln w="1587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30" name="Line 54">
            <a:extLst>
              <a:ext uri="{FF2B5EF4-FFF2-40B4-BE49-F238E27FC236}">
                <a16:creationId xmlns:a16="http://schemas.microsoft.com/office/drawing/2014/main" id="{0FBE8583-9037-D14E-95B9-21DCC2CA99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15359" y="5214938"/>
            <a:ext cx="1588" cy="6461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31" name="Freeform 55">
            <a:extLst>
              <a:ext uri="{FF2B5EF4-FFF2-40B4-BE49-F238E27FC236}">
                <a16:creationId xmlns:a16="http://schemas.microsoft.com/office/drawing/2014/main" id="{E86A485B-0FF2-7D45-9258-4DC02BA2C99B}"/>
              </a:ext>
            </a:extLst>
          </p:cNvPr>
          <p:cNvSpPr>
            <a:spLocks/>
          </p:cNvSpPr>
          <p:nvPr/>
        </p:nvSpPr>
        <p:spPr bwMode="auto">
          <a:xfrm>
            <a:off x="2264459" y="5640388"/>
            <a:ext cx="638175" cy="371475"/>
          </a:xfrm>
          <a:custGeom>
            <a:avLst/>
            <a:gdLst>
              <a:gd name="T0" fmla="*/ 2147483646 w 402"/>
              <a:gd name="T1" fmla="*/ 2147483646 h 234"/>
              <a:gd name="T2" fmla="*/ 0 w 402"/>
              <a:gd name="T3" fmla="*/ 0 h 23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02" h="234">
                <a:moveTo>
                  <a:pt x="402" y="234"/>
                </a:move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F1212B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232" name="Freeform 56">
            <a:extLst>
              <a:ext uri="{FF2B5EF4-FFF2-40B4-BE49-F238E27FC236}">
                <a16:creationId xmlns:a16="http://schemas.microsoft.com/office/drawing/2014/main" id="{4FC7CDB5-5663-4045-AE95-85B09B562BA7}"/>
              </a:ext>
            </a:extLst>
          </p:cNvPr>
          <p:cNvSpPr>
            <a:spLocks/>
          </p:cNvSpPr>
          <p:nvPr/>
        </p:nvSpPr>
        <p:spPr bwMode="auto">
          <a:xfrm>
            <a:off x="1492934" y="4983163"/>
            <a:ext cx="1411288" cy="17462"/>
          </a:xfrm>
          <a:custGeom>
            <a:avLst/>
            <a:gdLst>
              <a:gd name="T0" fmla="*/ 2147483646 w 889"/>
              <a:gd name="T1" fmla="*/ 2147483646 h 11"/>
              <a:gd name="T2" fmla="*/ 0 w 889"/>
              <a:gd name="T3" fmla="*/ 0 h 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89" h="11">
                <a:moveTo>
                  <a:pt x="889" y="11"/>
                </a:move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F1212B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233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222" y="391795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1,4</a:t>
            </a:r>
          </a:p>
        </p:txBody>
      </p:sp>
      <p:sp>
        <p:nvSpPr>
          <p:cNvPr id="50234" name="Text Box 58">
            <a:extLst>
              <a:ext uri="{FF2B5EF4-FFF2-40B4-BE49-F238E27FC236}">
                <a16:creationId xmlns:a16="http://schemas.microsoft.com/office/drawing/2014/main" id="{A849D60F-F81E-1949-82C0-9BDF4DA6C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47" y="4852988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2,3</a:t>
            </a:r>
          </a:p>
        </p:txBody>
      </p:sp>
      <p:sp>
        <p:nvSpPr>
          <p:cNvPr id="50235" name="Text Box 59">
            <a:extLst>
              <a:ext uri="{FF2B5EF4-FFF2-40B4-BE49-F238E27FC236}">
                <a16:creationId xmlns:a16="http://schemas.microsoft.com/office/drawing/2014/main" id="{59E0A4DE-A5E1-C048-BC40-5704CAA63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534" y="5957888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4,2</a:t>
            </a:r>
          </a:p>
        </p:txBody>
      </p:sp>
      <p:sp>
        <p:nvSpPr>
          <p:cNvPr id="50236" name="Text Box 60">
            <a:extLst>
              <a:ext uri="{FF2B5EF4-FFF2-40B4-BE49-F238E27FC236}">
                <a16:creationId xmlns:a16="http://schemas.microsoft.com/office/drawing/2014/main" id="{D6CCD75F-D86F-6147-A6C7-C5E48A63D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772" y="528637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3,1</a:t>
            </a:r>
          </a:p>
        </p:txBody>
      </p:sp>
      <p:sp>
        <p:nvSpPr>
          <p:cNvPr id="50237" name="Text Box 61">
            <a:extLst>
              <a:ext uri="{FF2B5EF4-FFF2-40B4-BE49-F238E27FC236}">
                <a16:creationId xmlns:a16="http://schemas.microsoft.com/office/drawing/2014/main" id="{5170D62E-7BA5-7F4A-9445-98A51FAE5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909" y="4421188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5,6</a:t>
            </a:r>
          </a:p>
        </p:txBody>
      </p:sp>
      <p:sp>
        <p:nvSpPr>
          <p:cNvPr id="50238" name="Text Box 62">
            <a:extLst>
              <a:ext uri="{FF2B5EF4-FFF2-40B4-BE49-F238E27FC236}">
                <a16:creationId xmlns:a16="http://schemas.microsoft.com/office/drawing/2014/main" id="{C379DEEA-EEBB-FC4A-AE16-AB54C8695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472" y="6294438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6,5</a:t>
            </a:r>
          </a:p>
        </p:txBody>
      </p:sp>
      <p:sp>
        <p:nvSpPr>
          <p:cNvPr id="50239" name="Text Box 63">
            <a:extLst>
              <a:ext uri="{FF2B5EF4-FFF2-40B4-BE49-F238E27FC236}">
                <a16:creationId xmlns:a16="http://schemas.microsoft.com/office/drawing/2014/main" id="{8DF909B2-7B77-F344-A992-82587F749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3068638"/>
            <a:ext cx="253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Case 2: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从顶点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开始，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依次访问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a,f,e,b; c,d</a:t>
            </a:r>
          </a:p>
        </p:txBody>
      </p:sp>
      <p:sp>
        <p:nvSpPr>
          <p:cNvPr id="50240" name="Oval 64">
            <a:extLst>
              <a:ext uri="{FF2B5EF4-FFF2-40B4-BE49-F238E27FC236}">
                <a16:creationId xmlns:a16="http://schemas.microsoft.com/office/drawing/2014/main" id="{BC101B33-C99D-8844-AC84-731DA363B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283" y="587851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50241" name="Oval 65">
            <a:extLst>
              <a:ext uri="{FF2B5EF4-FFF2-40B4-BE49-F238E27FC236}">
                <a16:creationId xmlns:a16="http://schemas.microsoft.com/office/drawing/2014/main" id="{A381D486-ACE7-814B-A2A4-3FD1C2D77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645" y="530383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50242" name="Oval 66">
            <a:extLst>
              <a:ext uri="{FF2B5EF4-FFF2-40B4-BE49-F238E27FC236}">
                <a16:creationId xmlns:a16="http://schemas.microsoft.com/office/drawing/2014/main" id="{98ADDDBD-006F-174C-9334-472D3DBE9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283" y="479901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50243" name="Oval 67">
            <a:extLst>
              <a:ext uri="{FF2B5EF4-FFF2-40B4-BE49-F238E27FC236}">
                <a16:creationId xmlns:a16="http://schemas.microsoft.com/office/drawing/2014/main" id="{37090B00-5DE8-4A48-9B35-F8A0F5CE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483" y="479901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50244" name="Oval 68">
            <a:extLst>
              <a:ext uri="{FF2B5EF4-FFF2-40B4-BE49-F238E27FC236}">
                <a16:creationId xmlns:a16="http://schemas.microsoft.com/office/drawing/2014/main" id="{B615E678-0765-B648-B922-4510229FE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283" y="393541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50245" name="Oval 69">
            <a:extLst>
              <a:ext uri="{FF2B5EF4-FFF2-40B4-BE49-F238E27FC236}">
                <a16:creationId xmlns:a16="http://schemas.microsoft.com/office/drawing/2014/main" id="{AD2A4988-F117-9544-B8DC-5F85A580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483" y="587851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50246" name="Line 70">
            <a:extLst>
              <a:ext uri="{FF2B5EF4-FFF2-40B4-BE49-F238E27FC236}">
                <a16:creationId xmlns:a16="http://schemas.microsoft.com/office/drawing/2014/main" id="{22F1F1B9-0F36-374E-9397-F54689C636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0383" y="4295775"/>
            <a:ext cx="287337" cy="5032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47" name="Line 71">
            <a:extLst>
              <a:ext uri="{FF2B5EF4-FFF2-40B4-BE49-F238E27FC236}">
                <a16:creationId xmlns:a16="http://schemas.microsoft.com/office/drawing/2014/main" id="{936C509D-0C9B-3A40-A5DA-F7EF744DA8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18795" y="5232400"/>
            <a:ext cx="1588" cy="6461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50" name="Freeform 74">
            <a:extLst>
              <a:ext uri="{FF2B5EF4-FFF2-40B4-BE49-F238E27FC236}">
                <a16:creationId xmlns:a16="http://schemas.microsoft.com/office/drawing/2014/main" id="{95D8CDA5-9E33-DF4D-9197-35885A671A97}"/>
              </a:ext>
            </a:extLst>
          </p:cNvPr>
          <p:cNvSpPr>
            <a:spLocks/>
          </p:cNvSpPr>
          <p:nvPr/>
        </p:nvSpPr>
        <p:spPr bwMode="auto">
          <a:xfrm>
            <a:off x="5428345" y="5657850"/>
            <a:ext cx="428625" cy="361950"/>
          </a:xfrm>
          <a:custGeom>
            <a:avLst/>
            <a:gdLst>
              <a:gd name="T0" fmla="*/ 2147483646 w 270"/>
              <a:gd name="T1" fmla="*/ 0 h 228"/>
              <a:gd name="T2" fmla="*/ 0 w 270"/>
              <a:gd name="T3" fmla="*/ 2147483646 h 22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70" h="228">
                <a:moveTo>
                  <a:pt x="270" y="0"/>
                </a:moveTo>
                <a:lnTo>
                  <a:pt x="0" y="228"/>
                </a:lnTo>
              </a:path>
            </a:pathLst>
          </a:custGeom>
          <a:noFill/>
          <a:ln w="15875" cap="flat">
            <a:solidFill>
              <a:srgbClr val="F1212B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252" name="Line 76">
            <a:extLst>
              <a:ext uri="{FF2B5EF4-FFF2-40B4-BE49-F238E27FC236}">
                <a16:creationId xmlns:a16="http://schemas.microsoft.com/office/drawing/2014/main" id="{ED91A92A-1F27-A64C-8A84-3BBB753C5C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47595" y="5232400"/>
            <a:ext cx="1588" cy="6461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53" name="Freeform 77">
            <a:extLst>
              <a:ext uri="{FF2B5EF4-FFF2-40B4-BE49-F238E27FC236}">
                <a16:creationId xmlns:a16="http://schemas.microsoft.com/office/drawing/2014/main" id="{BD6EF458-9ED0-F342-A94D-6024B3B3A5F2}"/>
              </a:ext>
            </a:extLst>
          </p:cNvPr>
          <p:cNvSpPr>
            <a:spLocks/>
          </p:cNvSpPr>
          <p:nvPr/>
        </p:nvSpPr>
        <p:spPr bwMode="auto">
          <a:xfrm>
            <a:off x="5441045" y="6076950"/>
            <a:ext cx="1406525" cy="23813"/>
          </a:xfrm>
          <a:custGeom>
            <a:avLst/>
            <a:gdLst>
              <a:gd name="T0" fmla="*/ 2147483646 w 886"/>
              <a:gd name="T1" fmla="*/ 0 h 15"/>
              <a:gd name="T2" fmla="*/ 0 w 886"/>
              <a:gd name="T3" fmla="*/ 2147483646 h 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86" h="15">
                <a:moveTo>
                  <a:pt x="886" y="0"/>
                </a:moveTo>
                <a:lnTo>
                  <a:pt x="0" y="15"/>
                </a:lnTo>
              </a:path>
            </a:pathLst>
          </a:custGeom>
          <a:noFill/>
          <a:ln w="15875" cap="flat">
            <a:solidFill>
              <a:srgbClr val="F1212B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254" name="Freeform 78">
            <a:extLst>
              <a:ext uri="{FF2B5EF4-FFF2-40B4-BE49-F238E27FC236}">
                <a16:creationId xmlns:a16="http://schemas.microsoft.com/office/drawing/2014/main" id="{32178B10-186B-0A4E-A60F-DEAF2F1F5DA3}"/>
              </a:ext>
            </a:extLst>
          </p:cNvPr>
          <p:cNvSpPr>
            <a:spLocks/>
          </p:cNvSpPr>
          <p:nvPr/>
        </p:nvSpPr>
        <p:spPr bwMode="auto">
          <a:xfrm>
            <a:off x="6161770" y="5018088"/>
            <a:ext cx="674688" cy="325437"/>
          </a:xfrm>
          <a:custGeom>
            <a:avLst/>
            <a:gdLst>
              <a:gd name="T0" fmla="*/ 2147483646 w 425"/>
              <a:gd name="T1" fmla="*/ 0 h 205"/>
              <a:gd name="T2" fmla="*/ 0 w 425"/>
              <a:gd name="T3" fmla="*/ 2147483646 h 2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25" h="205">
                <a:moveTo>
                  <a:pt x="425" y="0"/>
                </a:moveTo>
                <a:lnTo>
                  <a:pt x="0" y="205"/>
                </a:lnTo>
              </a:path>
            </a:pathLst>
          </a:custGeom>
          <a:noFill/>
          <a:ln w="15875" cap="flat">
            <a:solidFill>
              <a:srgbClr val="F1212B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255" name="Text Box 79">
            <a:extLst>
              <a:ext uri="{FF2B5EF4-FFF2-40B4-BE49-F238E27FC236}">
                <a16:creationId xmlns:a16="http://schemas.microsoft.com/office/drawing/2014/main" id="{1393370F-EC2B-DC47-96CA-15ED7E31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458" y="3935413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1,4</a:t>
            </a:r>
          </a:p>
        </p:txBody>
      </p:sp>
      <p:sp>
        <p:nvSpPr>
          <p:cNvPr id="50256" name="Text Box 80">
            <a:extLst>
              <a:ext uri="{FF2B5EF4-FFF2-40B4-BE49-F238E27FC236}">
                <a16:creationId xmlns:a16="http://schemas.microsoft.com/office/drawing/2014/main" id="{99BEAFE9-5F82-8947-837B-326EA81DC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683" y="487045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2,2</a:t>
            </a:r>
          </a:p>
        </p:txBody>
      </p:sp>
      <p:sp>
        <p:nvSpPr>
          <p:cNvPr id="50257" name="Text Box 81">
            <a:extLst>
              <a:ext uri="{FF2B5EF4-FFF2-40B4-BE49-F238E27FC236}">
                <a16:creationId xmlns:a16="http://schemas.microsoft.com/office/drawing/2014/main" id="{14D4E16E-0039-584B-A22E-734229453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770" y="597535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3,1</a:t>
            </a:r>
          </a:p>
        </p:txBody>
      </p:sp>
      <p:sp>
        <p:nvSpPr>
          <p:cNvPr id="50258" name="Text Box 82">
            <a:extLst>
              <a:ext uri="{FF2B5EF4-FFF2-40B4-BE49-F238E27FC236}">
                <a16:creationId xmlns:a16="http://schemas.microsoft.com/office/drawing/2014/main" id="{4BEE6BF4-607A-7F47-B624-7D04601A4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008" y="5303838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4,3</a:t>
            </a:r>
          </a:p>
        </p:txBody>
      </p:sp>
      <p:sp>
        <p:nvSpPr>
          <p:cNvPr id="50259" name="Text Box 83">
            <a:extLst>
              <a:ext uri="{FF2B5EF4-FFF2-40B4-BE49-F238E27FC236}">
                <a16:creationId xmlns:a16="http://schemas.microsoft.com/office/drawing/2014/main" id="{A3413FA9-14A0-A842-97B8-84BCAD678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145" y="443865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5,6</a:t>
            </a:r>
          </a:p>
        </p:txBody>
      </p:sp>
      <p:sp>
        <p:nvSpPr>
          <p:cNvPr id="50260" name="Text Box 84">
            <a:extLst>
              <a:ext uri="{FF2B5EF4-FFF2-40B4-BE49-F238E27FC236}">
                <a16:creationId xmlns:a16="http://schemas.microsoft.com/office/drawing/2014/main" id="{3F6977CF-3D7C-B54B-9CE8-0217E0404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708" y="631190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6,5</a:t>
            </a:r>
          </a:p>
        </p:txBody>
      </p:sp>
      <p:sp>
        <p:nvSpPr>
          <p:cNvPr id="50261" name="Freeform 85">
            <a:extLst>
              <a:ext uri="{FF2B5EF4-FFF2-40B4-BE49-F238E27FC236}">
                <a16:creationId xmlns:a16="http://schemas.microsoft.com/office/drawing/2014/main" id="{5A722506-03C3-9C47-A24F-45C890DBC5B4}"/>
              </a:ext>
            </a:extLst>
          </p:cNvPr>
          <p:cNvSpPr>
            <a:spLocks/>
          </p:cNvSpPr>
          <p:nvPr/>
        </p:nvSpPr>
        <p:spPr bwMode="auto">
          <a:xfrm>
            <a:off x="5428345" y="4972050"/>
            <a:ext cx="409575" cy="381000"/>
          </a:xfrm>
          <a:custGeom>
            <a:avLst/>
            <a:gdLst>
              <a:gd name="T0" fmla="*/ 2147483646 w 258"/>
              <a:gd name="T1" fmla="*/ 2147483646 h 240"/>
              <a:gd name="T2" fmla="*/ 0 w 258"/>
              <a:gd name="T3" fmla="*/ 0 h 2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8" h="240">
                <a:moveTo>
                  <a:pt x="258" y="240"/>
                </a:move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F1212B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262" name="Line 86">
            <a:extLst>
              <a:ext uri="{FF2B5EF4-FFF2-40B4-BE49-F238E27FC236}">
                <a16:creationId xmlns:a16="http://schemas.microsoft.com/office/drawing/2014/main" id="{7E7AF5D4-7A97-144D-B5C7-964A5A7875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23620" y="4365625"/>
            <a:ext cx="293688" cy="9350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263" name="Line 87">
            <a:extLst>
              <a:ext uri="{FF2B5EF4-FFF2-40B4-BE49-F238E27FC236}">
                <a16:creationId xmlns:a16="http://schemas.microsoft.com/office/drawing/2014/main" id="{733552A1-52C2-E24C-BA92-D1A7CA1240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0083" y="4365625"/>
            <a:ext cx="296862" cy="1568450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4884" name="Slide Number Placeholder 1">
            <a:extLst>
              <a:ext uri="{FF2B5EF4-FFF2-40B4-BE49-F238E27FC236}">
                <a16:creationId xmlns:a16="http://schemas.microsoft.com/office/drawing/2014/main" id="{E576AE65-629E-E24D-AA52-CD139B5BF6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A772F4-4AA1-CE42-AE5C-16961CE9CA2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70" name="Text Box 30">
            <a:extLst>
              <a:ext uri="{FF2B5EF4-FFF2-40B4-BE49-F238E27FC236}">
                <a16:creationId xmlns:a16="http://schemas.microsoft.com/office/drawing/2014/main" id="{FAF0CE53-CFEE-F74A-8C46-FDF01DF89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766" y="3493353"/>
            <a:ext cx="143351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ja-JP" altLang="en-US" sz="1600" dirty="0">
                <a:latin typeface="Arial" charset="0"/>
                <a:cs typeface="SimSun" panose="02010600030101010101" pitchFamily="2" charset="-122"/>
              </a:rPr>
              <a:t>设</a:t>
            </a:r>
            <a:r>
              <a:rPr kumimoji="1" lang="en-US" altLang="zh-CN" sz="1600" dirty="0">
                <a:latin typeface="Arial" charset="0"/>
                <a:cs typeface="SimSun" panose="02010600030101010101" pitchFamily="2" charset="-122"/>
              </a:rPr>
              <a:t>x</a:t>
            </a:r>
            <a:r>
              <a:rPr kumimoji="1" lang="ja-JP" altLang="en-US" sz="1600" dirty="0">
                <a:latin typeface="Arial" charset="0"/>
                <a:cs typeface="SimSun" panose="02010600030101010101" pitchFamily="2" charset="-122"/>
              </a:rPr>
              <a:t>和</a:t>
            </a:r>
            <a:r>
              <a:rPr kumimoji="1" lang="en-US" altLang="zh-CN" sz="1600" dirty="0">
                <a:latin typeface="Arial" charset="0"/>
                <a:cs typeface="SimSun" panose="02010600030101010101" pitchFamily="2" charset="-122"/>
              </a:rPr>
              <a:t>y</a:t>
            </a:r>
            <a:r>
              <a:rPr kumimoji="1" lang="ja-JP" altLang="en-US" sz="1600" dirty="0">
                <a:latin typeface="Arial" charset="0"/>
                <a:cs typeface="SimSun" panose="02010600030101010101" pitchFamily="2" charset="-122"/>
              </a:rPr>
              <a:t>是二叉树中的任意两个节点，若</a:t>
            </a:r>
            <a:r>
              <a:rPr kumimoji="1" lang="ja-JP" altLang="en-US" sz="1600" dirty="0" smtClean="0">
                <a:latin typeface="Arial" charset="0"/>
                <a:cs typeface="SimSun" panose="02010600030101010101" pitchFamily="2" charset="-122"/>
              </a:rPr>
              <a:t>在</a:t>
            </a:r>
            <a:r>
              <a:rPr kumimoji="1" lang="zh-CN" altLang="en-US" sz="1600" dirty="0" smtClean="0">
                <a:latin typeface="Arial" charset="0"/>
                <a:cs typeface="SimSun" panose="02010600030101010101" pitchFamily="2" charset="-122"/>
              </a:rPr>
              <a:t>先序</a:t>
            </a:r>
            <a:r>
              <a:rPr kumimoji="1" lang="ja-JP" altLang="en-US" sz="1600" dirty="0" smtClean="0">
                <a:latin typeface="Arial" charset="0"/>
                <a:cs typeface="SimSun" panose="02010600030101010101" pitchFamily="2" charset="-122"/>
              </a:rPr>
              <a:t>序列</a:t>
            </a:r>
            <a:r>
              <a:rPr kumimoji="1" lang="ja-JP" altLang="en-US" sz="1600" dirty="0">
                <a:latin typeface="Arial" charset="0"/>
                <a:cs typeface="SimSun" panose="02010600030101010101" pitchFamily="2" charset="-122"/>
              </a:rPr>
              <a:t>中</a:t>
            </a:r>
            <a:r>
              <a:rPr kumimoji="1" lang="en-US" altLang="zh-CN" sz="1600" dirty="0">
                <a:latin typeface="Arial" charset="0"/>
                <a:cs typeface="SimSun" panose="02010600030101010101" pitchFamily="2" charset="-122"/>
              </a:rPr>
              <a:t>x</a:t>
            </a:r>
            <a:r>
              <a:rPr kumimoji="1" lang="ja-JP" altLang="en-US" sz="1600" dirty="0">
                <a:latin typeface="Arial" charset="0"/>
                <a:cs typeface="SimSun" panose="02010600030101010101" pitchFamily="2" charset="-122"/>
              </a:rPr>
              <a:t>在</a:t>
            </a:r>
            <a:r>
              <a:rPr kumimoji="1" lang="en-US" altLang="zh-CN" sz="1600" dirty="0">
                <a:latin typeface="Arial" charset="0"/>
                <a:cs typeface="SimSun" panose="02010600030101010101" pitchFamily="2" charset="-122"/>
              </a:rPr>
              <a:t>y</a:t>
            </a:r>
            <a:r>
              <a:rPr kumimoji="1" lang="ja-JP" altLang="en-US" sz="1600" dirty="0">
                <a:latin typeface="Arial" charset="0"/>
                <a:cs typeface="SimSun" panose="02010600030101010101" pitchFamily="2" charset="-122"/>
              </a:rPr>
              <a:t>之前，而</a:t>
            </a:r>
            <a:r>
              <a:rPr kumimoji="1" lang="ja-JP" altLang="en-US" sz="1600" dirty="0" smtClean="0">
                <a:latin typeface="Arial" charset="0"/>
                <a:cs typeface="SimSun" panose="02010600030101010101" pitchFamily="2" charset="-122"/>
              </a:rPr>
              <a:t>在</a:t>
            </a:r>
            <a:r>
              <a:rPr kumimoji="1" lang="zh-CN" altLang="en-US" sz="1600" dirty="0" smtClean="0">
                <a:latin typeface="Arial" charset="0"/>
                <a:cs typeface="SimSun" panose="02010600030101010101" pitchFamily="2" charset="-122"/>
              </a:rPr>
              <a:t>后序</a:t>
            </a:r>
            <a:r>
              <a:rPr kumimoji="1" lang="ja-JP" altLang="en-US" sz="1600" dirty="0" smtClean="0">
                <a:latin typeface="Arial" charset="0"/>
                <a:cs typeface="SimSun" panose="02010600030101010101" pitchFamily="2" charset="-122"/>
              </a:rPr>
              <a:t>序列</a:t>
            </a:r>
            <a:r>
              <a:rPr kumimoji="1" lang="ja-JP" altLang="en-US" sz="1600" dirty="0">
                <a:latin typeface="Arial" charset="0"/>
                <a:cs typeface="SimSun" panose="02010600030101010101" pitchFamily="2" charset="-122"/>
              </a:rPr>
              <a:t>中</a:t>
            </a:r>
            <a:r>
              <a:rPr kumimoji="1" lang="en-US" altLang="zh-CN" sz="1600" dirty="0">
                <a:latin typeface="Arial" charset="0"/>
                <a:cs typeface="SimSun" panose="02010600030101010101" pitchFamily="2" charset="-122"/>
              </a:rPr>
              <a:t>x</a:t>
            </a:r>
            <a:r>
              <a:rPr kumimoji="1" lang="ja-JP" altLang="en-US" sz="1600" dirty="0">
                <a:latin typeface="Arial" charset="0"/>
                <a:cs typeface="SimSun" panose="02010600030101010101" pitchFamily="2" charset="-122"/>
              </a:rPr>
              <a:t>在</a:t>
            </a:r>
            <a:r>
              <a:rPr kumimoji="1" lang="en-US" altLang="zh-CN" sz="1600" dirty="0">
                <a:latin typeface="Arial" charset="0"/>
                <a:cs typeface="SimSun" panose="02010600030101010101" pitchFamily="2" charset="-122"/>
              </a:rPr>
              <a:t>y</a:t>
            </a:r>
            <a:r>
              <a:rPr kumimoji="1" lang="ja-JP" altLang="en-US" sz="1600" dirty="0">
                <a:latin typeface="Arial" charset="0"/>
                <a:cs typeface="SimSun" panose="02010600030101010101" pitchFamily="2" charset="-122"/>
              </a:rPr>
              <a:t>之后</a:t>
            </a:r>
            <a:r>
              <a:rPr kumimoji="1" lang="zh-CN" altLang="en-US" sz="1600" dirty="0">
                <a:latin typeface="Arial" charset="0"/>
                <a:cs typeface="SimSun" panose="02010600030101010101" pitchFamily="2" charset="-122"/>
              </a:rPr>
              <a:t>， </a:t>
            </a:r>
            <a:r>
              <a:rPr kumimoji="1" lang="en-US" altLang="zh-CN" sz="1600" dirty="0">
                <a:latin typeface="Arial" charset="0"/>
                <a:cs typeface="SimSun" panose="02010600030101010101" pitchFamily="2" charset="-122"/>
              </a:rPr>
              <a:t>x</a:t>
            </a:r>
            <a:r>
              <a:rPr kumimoji="1" lang="ja-JP" altLang="en-US" sz="1600" dirty="0">
                <a:latin typeface="Arial" charset="0"/>
                <a:cs typeface="SimSun" panose="02010600030101010101" pitchFamily="2" charset="-122"/>
              </a:rPr>
              <a:t>是</a:t>
            </a:r>
            <a:r>
              <a:rPr kumimoji="1" lang="en-US" altLang="zh-CN" sz="1600" dirty="0">
                <a:latin typeface="Arial" charset="0"/>
                <a:cs typeface="SimSun" panose="02010600030101010101" pitchFamily="2" charset="-122"/>
              </a:rPr>
              <a:t>y</a:t>
            </a:r>
            <a:r>
              <a:rPr kumimoji="1" lang="ja-JP" altLang="en-US" sz="1600" dirty="0">
                <a:latin typeface="Arial" charset="0"/>
                <a:cs typeface="SimSun" panose="02010600030101010101" pitchFamily="2" charset="-122"/>
              </a:rPr>
              <a:t>的祖先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81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0" grpId="0"/>
      <p:bldP spid="50202" grpId="0"/>
      <p:bldP spid="50204" grpId="0"/>
      <p:bldP spid="50206" grpId="0"/>
      <p:bldP spid="50207" grpId="0"/>
      <p:bldP spid="50209" grpId="0" animBg="1"/>
      <p:bldP spid="50210" grpId="0" animBg="1"/>
      <p:bldP spid="50211" grpId="0" animBg="1"/>
      <p:bldP spid="50212" grpId="0" animBg="1"/>
      <p:bldP spid="50213" grpId="0" animBg="1"/>
      <p:bldP spid="50214" grpId="0" animBg="1"/>
      <p:bldP spid="50233" grpId="0"/>
      <p:bldP spid="50234" grpId="0"/>
      <p:bldP spid="50235" grpId="0"/>
      <p:bldP spid="50236" grpId="0"/>
      <p:bldP spid="50237" grpId="0"/>
      <p:bldP spid="50238" grpId="0"/>
      <p:bldP spid="50239" grpId="0"/>
      <p:bldP spid="50240" grpId="0" animBg="1"/>
      <p:bldP spid="50241" grpId="0" animBg="1"/>
      <p:bldP spid="50242" grpId="0" animBg="1"/>
      <p:bldP spid="50243" grpId="0" animBg="1"/>
      <p:bldP spid="50244" grpId="0" animBg="1"/>
      <p:bldP spid="50245" grpId="0" animBg="1"/>
      <p:bldP spid="50255" grpId="0"/>
      <p:bldP spid="50256" grpId="0"/>
      <p:bldP spid="50257" grpId="0"/>
      <p:bldP spid="50258" grpId="0"/>
      <p:bldP spid="50259" grpId="0"/>
      <p:bldP spid="50260" grpId="0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FBBF1B8-2D90-D14E-9732-1C247F75A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75" y="695325"/>
            <a:ext cx="8229600" cy="1143000"/>
          </a:xfrm>
        </p:spPr>
        <p:txBody>
          <a:bodyPr/>
          <a:lstStyle/>
          <a:p>
            <a:r>
              <a:rPr lang="zh-CN" altLang="en-US" dirty="0"/>
              <a:t>为何</a:t>
            </a:r>
            <a:r>
              <a:rPr lang="en-US" altLang="zh-CN" dirty="0"/>
              <a:t>DFS</a:t>
            </a:r>
            <a:r>
              <a:rPr lang="zh-CN" altLang="en-US" dirty="0"/>
              <a:t>用于无向图时，不存在前向边及横跨边</a:t>
            </a:r>
            <a:r>
              <a:rPr lang="en-US" altLang="zh-CN" dirty="0"/>
              <a:t>?</a:t>
            </a: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7594204C-510A-F446-A439-AD316C85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52" y="2209737"/>
            <a:ext cx="798408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(1)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  假设存在前向边，则由前向边定义可知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的后裔，且探索（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,w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已被访问。由于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为无向图，故（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,w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）即（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w,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），当深度优先搜索树构建到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时，首先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考虑从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出发的边，故（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w,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）在（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,w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）之前被探索，则该边被记为回边，而非前向边。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9BD07AA9-79B8-2F41-A89D-3E9C4EDE3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26" y="4648263"/>
            <a:ext cx="832517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(2)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 假设存在横跨边，则存在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v, 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都不互为祖先，且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之前被访问，否则（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,w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）将成树边；由于访问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时，未访问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，故（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w,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）不存在，矛盾。故无横跨边。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6870" name="Slide Number Placeholder 1">
            <a:extLst>
              <a:ext uri="{FF2B5EF4-FFF2-40B4-BE49-F238E27FC236}">
                <a16:creationId xmlns:a16="http://schemas.microsoft.com/office/drawing/2014/main" id="{F8A1EFD2-8795-7C47-AAF1-262086038C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E3129E-2ABA-CE49-B920-B736B5EBB7B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83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8E81-4855-FB4F-988B-D8100D71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边的判断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8644-79FC-E342-9CF1-F76AE31F6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11" y="2017713"/>
            <a:ext cx="8169477" cy="4114800"/>
          </a:xfrm>
        </p:spPr>
        <p:txBody>
          <a:bodyPr/>
          <a:lstStyle/>
          <a:p>
            <a:r>
              <a:rPr lang="ja-JP" altLang="en-US" dirty="0"/>
              <a:t>定义</a:t>
            </a:r>
            <a:r>
              <a:rPr lang="en-US" altLang="ja-JP" dirty="0"/>
              <a:t>color</a:t>
            </a:r>
            <a:r>
              <a:rPr lang="en-US" altLang="zh-CN" dirty="0"/>
              <a:t>[v]</a:t>
            </a:r>
            <a:r>
              <a:rPr lang="zh-CN" altLang="en-US" dirty="0"/>
              <a:t>和</a:t>
            </a:r>
            <a:r>
              <a:rPr lang="en-US" altLang="zh-CN" dirty="0"/>
              <a:t>d[v]</a:t>
            </a:r>
          </a:p>
          <a:p>
            <a:r>
              <a:rPr lang="en-US" altLang="zh-CN" dirty="0"/>
              <a:t>color[v]</a:t>
            </a:r>
            <a:r>
              <a:rPr lang="zh-CN" altLang="en-US" dirty="0"/>
              <a:t>表示访问到点</a:t>
            </a:r>
            <a:r>
              <a:rPr lang="en-US" altLang="zh-CN" dirty="0"/>
              <a:t>v</a:t>
            </a:r>
            <a:r>
              <a:rPr lang="zh-CN" altLang="en-US" dirty="0"/>
              <a:t>的状态</a:t>
            </a:r>
            <a:endParaRPr lang="en-US" altLang="zh-CN" dirty="0"/>
          </a:p>
          <a:p>
            <a:r>
              <a:rPr lang="en-US" altLang="zh-CN" dirty="0"/>
              <a:t>d[v]</a:t>
            </a:r>
            <a:r>
              <a:rPr lang="zh-CN" altLang="en-US" dirty="0"/>
              <a:t>表示访问时间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14293-0292-1F42-8CAF-33DCF101E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D443E-2BE8-6041-80CC-ABA0106C180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23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27BF8-2F43-1A47-8895-1A7251FDB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D443E-2BE8-6041-80CC-ABA0106C180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63FB72-20BB-7346-9B1F-12C10BE0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11" y="2017713"/>
            <a:ext cx="8169477" cy="4114800"/>
          </a:xfrm>
        </p:spPr>
        <p:txBody>
          <a:bodyPr/>
          <a:lstStyle/>
          <a:p>
            <a:r>
              <a:rPr lang="en-US" dirty="0"/>
              <a:t>（</a:t>
            </a:r>
            <a:r>
              <a:rPr lang="en-US" dirty="0" err="1"/>
              <a:t>colour</a:t>
            </a:r>
            <a:r>
              <a:rPr lang="en-US" dirty="0"/>
              <a:t>[v] == -1）</a:t>
            </a:r>
            <a:r>
              <a:rPr lang="ja-JP" altLang="en-US" dirty="0" smtClean="0"/>
              <a:t>表示它是</a:t>
            </a:r>
            <a:r>
              <a:rPr lang="ja-JP" altLang="en-US" dirty="0"/>
              <a:t>一条树边</a:t>
            </a:r>
          </a:p>
          <a:p>
            <a:r>
              <a:rPr lang="ja-JP" altLang="en-US" dirty="0"/>
              <a:t>（</a:t>
            </a:r>
            <a:r>
              <a:rPr lang="en-US" dirty="0" err="1"/>
              <a:t>colour</a:t>
            </a:r>
            <a:r>
              <a:rPr lang="en-US" dirty="0"/>
              <a:t>[v] == 0）</a:t>
            </a:r>
            <a:r>
              <a:rPr lang="ja-JP" altLang="en-US" dirty="0"/>
              <a:t>表示它是一条回边。</a:t>
            </a:r>
          </a:p>
          <a:p>
            <a:r>
              <a:rPr lang="ja-JP" altLang="en-US" dirty="0"/>
              <a:t>（</a:t>
            </a:r>
            <a:r>
              <a:rPr lang="en-US" dirty="0" err="1"/>
              <a:t>colour</a:t>
            </a:r>
            <a:r>
              <a:rPr lang="en-US" dirty="0"/>
              <a:t>[v] == 1）&amp;&amp;（d[u] &lt; d[v]）</a:t>
            </a:r>
            <a:r>
              <a:rPr lang="ja-JP" altLang="en-US" dirty="0"/>
              <a:t>表示它是一条前向边。</a:t>
            </a:r>
          </a:p>
          <a:p>
            <a:r>
              <a:rPr lang="ja-JP" altLang="en-US" dirty="0"/>
              <a:t>（</a:t>
            </a:r>
            <a:r>
              <a:rPr lang="en-US" dirty="0" err="1"/>
              <a:t>colour</a:t>
            </a:r>
            <a:r>
              <a:rPr lang="en-US" dirty="0"/>
              <a:t>[v] == 1）&amp;&amp;（d[u] &gt; d[v]）</a:t>
            </a:r>
            <a:r>
              <a:rPr lang="ja-JP" altLang="en-US" dirty="0"/>
              <a:t>表示它是一条横跨边。</a:t>
            </a:r>
          </a:p>
          <a:p>
            <a:endParaRPr lang="ja-JP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4F3C52-2861-674A-B2C0-FB36117879AA}"/>
              </a:ext>
            </a:extLst>
          </p:cNvPr>
          <p:cNvSpPr txBox="1">
            <a:spLocks/>
          </p:cNvSpPr>
          <p:nvPr/>
        </p:nvSpPr>
        <p:spPr bwMode="auto">
          <a:xfrm>
            <a:off x="1303338" y="3667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CN" sz="44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SimSun" panose="02010600030101010101" pitchFamily="2" charset="-122"/>
              </a:rPr>
              <a:t>边的判断</a:t>
            </a:r>
            <a:endParaRPr kumimoji="1" lang="en-CN" sz="44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宋体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8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5435-B9DA-4344-8A4C-280244E6A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30592"/>
            <a:ext cx="7772400" cy="4114800"/>
          </a:xfrm>
        </p:spPr>
        <p:txBody>
          <a:bodyPr/>
          <a:lstStyle/>
          <a:p>
            <a:r>
              <a:rPr lang="en-CN" dirty="0"/>
              <a:t>代码实现</a:t>
            </a:r>
          </a:p>
          <a:p>
            <a:r>
              <a:rPr lang="en-US" dirty="0"/>
              <a:t>https://</a:t>
            </a:r>
            <a:r>
              <a:rPr lang="en-US" dirty="0" err="1"/>
              <a:t>blog.csdn.net</a:t>
            </a:r>
            <a:r>
              <a:rPr lang="en-US" dirty="0"/>
              <a:t>/wshish920907/article/details/73276813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3A50-B44B-2446-8EDE-BE36494D4A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D443E-2BE8-6041-80CC-ABA0106C180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7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>
            <a:extLst>
              <a:ext uri="{FF2B5EF4-FFF2-40B4-BE49-F238E27FC236}">
                <a16:creationId xmlns:a16="http://schemas.microsoft.com/office/drawing/2014/main" id="{F48FDAC4-4200-8D4D-BE05-6C63D4D35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0" y="1138741"/>
            <a:ext cx="7924800" cy="4801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输入：无向图或有向图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G= (V,E)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输出：深度优先搜索树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森林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中每个顶点的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1212B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先序号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、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1212B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后序号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1.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predfn←0; postdfn←0  //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2. for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v∈V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3.   visited[v] ← false    //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4. end for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5. for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v∈V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 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从一个顶点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出发，可能无法遍历全部顶点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6.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if visited[v] = false  then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(v)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7. end for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(v)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1.     visited[v] ←true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2.     predfn←predfn+1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3.     for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v,w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)∈E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总共的循环次数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4.          if visited[w]=false then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(w)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5.     end for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6.     postdfn←postdfn+1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39938" name="Object 5">
            <a:extLst>
              <a:ext uri="{FF2B5EF4-FFF2-40B4-BE49-F238E27FC236}">
                <a16:creationId xmlns:a16="http://schemas.microsoft.com/office/drawing/2014/main" id="{C8A9A0D8-5A99-2448-B086-EC12A9FDB69D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740150" y="2333625"/>
          <a:ext cx="4318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0" name="Equation" r:id="rId4" imgW="6438900" imgH="4102100" progId="Equation.DSMT4">
                  <p:embed/>
                </p:oleObj>
              </mc:Choice>
              <mc:Fallback>
                <p:oleObj name="Equation" r:id="rId4" imgW="6438900" imgH="4102100" progId="Equation.DSMT4">
                  <p:embed/>
                  <p:pic>
                    <p:nvPicPr>
                      <p:cNvPr id="39938" name="Object 5">
                        <a:extLst>
                          <a:ext uri="{FF2B5EF4-FFF2-40B4-BE49-F238E27FC236}">
                            <a16:creationId xmlns:a16="http://schemas.microsoft.com/office/drawing/2014/main" id="{C8A9A0D8-5A99-2448-B086-EC12A9FDB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2333625"/>
                        <a:ext cx="4318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14">
            <a:extLst>
              <a:ext uri="{FF2B5EF4-FFF2-40B4-BE49-F238E27FC236}">
                <a16:creationId xmlns:a16="http://schemas.microsoft.com/office/drawing/2014/main" id="{7214C0B4-2648-104A-B021-5A5007945B4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819650" y="4852988"/>
          <a:ext cx="431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1" name="Equation" r:id="rId6" imgW="7315200" imgH="4102100" progId="Equation.DSMT4">
                  <p:embed/>
                </p:oleObj>
              </mc:Choice>
              <mc:Fallback>
                <p:oleObj name="Equation" r:id="rId6" imgW="7315200" imgH="4102100" progId="Equation.DSMT4">
                  <p:embed/>
                  <p:pic>
                    <p:nvPicPr>
                      <p:cNvPr id="39939" name="Object 14">
                        <a:extLst>
                          <a:ext uri="{FF2B5EF4-FFF2-40B4-BE49-F238E27FC236}">
                            <a16:creationId xmlns:a16="http://schemas.microsoft.com/office/drawing/2014/main" id="{7214C0B4-2648-104A-B021-5A5007945B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4852988"/>
                        <a:ext cx="431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Slide Number Placeholder 1">
            <a:extLst>
              <a:ext uri="{FF2B5EF4-FFF2-40B4-BE49-F238E27FC236}">
                <a16:creationId xmlns:a16="http://schemas.microsoft.com/office/drawing/2014/main" id="{4EFE853B-C9D6-8B44-9309-4E373591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0FA6C-A53F-8840-8B21-FDA1FF84B0A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0D97C6-ED68-0645-ADE4-3435AB4DB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671" y="-226218"/>
            <a:ext cx="7793037" cy="1462087"/>
          </a:xfrm>
        </p:spPr>
        <p:txBody>
          <a:bodyPr/>
          <a:lstStyle/>
          <a:p>
            <a:r>
              <a:rPr lang="zh-CN" altLang="en-US" dirty="0"/>
              <a:t>时间复杂度分析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164859" y="5940055"/>
            <a:ext cx="568398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dirty="0" smtClean="0">
                <a:latin typeface="Times New Roman" panose="02020603050405020304" pitchFamily="18" charset="0"/>
              </a:rPr>
              <a:t>第一个</a:t>
            </a:r>
            <a:r>
              <a:rPr kumimoji="0" lang="en-US" altLang="zh-CN" sz="1400" dirty="0" smtClean="0">
                <a:latin typeface="Times New Roman" panose="02020603050405020304" pitchFamily="18" charset="0"/>
              </a:rPr>
              <a:t>for</a:t>
            </a:r>
            <a:r>
              <a:rPr kumimoji="0" lang="zh-CN" altLang="en-US" sz="1400" dirty="0" smtClean="0">
                <a:latin typeface="Times New Roman" panose="02020603050405020304" pitchFamily="18" charset="0"/>
              </a:rPr>
              <a:t>循环是</a:t>
            </a:r>
            <a:r>
              <a:rPr kumimoji="0" lang="en-US" altLang="zh-CN" sz="1400" dirty="0" smtClean="0">
                <a:latin typeface="Times New Roman" panose="02020603050405020304" pitchFamily="18" charset="0"/>
              </a:rPr>
              <a:t>Θ(n)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400" dirty="0" err="1" smtClean="0">
                <a:latin typeface="Times New Roman" panose="02020603050405020304" pitchFamily="18" charset="0"/>
              </a:rPr>
              <a:t>Dfs</a:t>
            </a:r>
            <a:r>
              <a:rPr kumimoji="0" lang="en-US" altLang="zh-CN" sz="1400" dirty="0" smtClean="0">
                <a:latin typeface="Times New Roman" panose="02020603050405020304" pitchFamily="18" charset="0"/>
              </a:rPr>
              <a:t>()</a:t>
            </a:r>
            <a:r>
              <a:rPr kumimoji="0" lang="en-US" altLang="en-US" sz="1400" dirty="0" err="1" smtClean="0">
                <a:latin typeface="Times New Roman" panose="02020603050405020304" pitchFamily="18" charset="0"/>
              </a:rPr>
              <a:t>的复杂度为</a:t>
            </a:r>
            <a:r>
              <a:rPr kumimoji="0" lang="en-US" altLang="zh-CN" sz="1400" dirty="0" err="1" smtClean="0">
                <a:latin typeface="Times New Roman" panose="02020603050405020304" pitchFamily="18" charset="0"/>
              </a:rPr>
              <a:t>Θ</a:t>
            </a:r>
            <a:r>
              <a:rPr kumimoji="0" lang="en-US" altLang="zh-CN" sz="1400" dirty="0" smtClean="0">
                <a:latin typeface="Times New Roman" panose="02020603050405020304" pitchFamily="18" charset="0"/>
              </a:rPr>
              <a:t>(1)</a:t>
            </a:r>
            <a:r>
              <a:rPr kumimoji="0" lang="zh-CN" altLang="en-US" sz="1400" dirty="0" smtClean="0">
                <a:latin typeface="Times New Roman" panose="02020603050405020304" pitchFamily="18" charset="0"/>
              </a:rPr>
              <a:t>（不考虑</a:t>
            </a:r>
            <a:r>
              <a:rPr kumimoji="0" lang="en-US" altLang="zh-CN" sz="1400" dirty="0" smtClean="0">
                <a:latin typeface="Times New Roman" panose="02020603050405020304" pitchFamily="18" charset="0"/>
              </a:rPr>
              <a:t>for</a:t>
            </a:r>
            <a:r>
              <a:rPr kumimoji="0" lang="zh-CN" altLang="en-US" sz="1400" dirty="0" smtClean="0">
                <a:latin typeface="Times New Roman" panose="02020603050405020304" pitchFamily="18" charset="0"/>
              </a:rPr>
              <a:t>循环），</a:t>
            </a:r>
            <a:r>
              <a:rPr kumimoji="0" lang="en-US" altLang="zh-CN" sz="1400" dirty="0" err="1" smtClean="0">
                <a:latin typeface="Times New Roman" panose="02020603050405020304" pitchFamily="18" charset="0"/>
              </a:rPr>
              <a:t>dfs</a:t>
            </a:r>
            <a:r>
              <a:rPr kumimoji="0" lang="en-US" altLang="zh-CN" sz="1400" dirty="0" smtClean="0">
                <a:latin typeface="Times New Roman" panose="02020603050405020304" pitchFamily="18" charset="0"/>
              </a:rPr>
              <a:t>()</a:t>
            </a:r>
            <a:r>
              <a:rPr kumimoji="0" lang="zh-CN" altLang="en-US" sz="1400" dirty="0" smtClean="0">
                <a:latin typeface="Times New Roman" panose="02020603050405020304" pitchFamily="18" charset="0"/>
              </a:rPr>
              <a:t>总共被调用了</a:t>
            </a:r>
            <a:r>
              <a:rPr kumimoji="0" lang="en-US" altLang="zh-CN" sz="1400" dirty="0" smtClean="0">
                <a:latin typeface="Times New Roman" panose="02020603050405020304" pitchFamily="18" charset="0"/>
              </a:rPr>
              <a:t>n</a:t>
            </a:r>
            <a:r>
              <a:rPr kumimoji="0" lang="zh-CN" altLang="en-US" sz="1400" dirty="0" smtClean="0">
                <a:latin typeface="Times New Roman" panose="02020603050405020304" pitchFamily="18" charset="0"/>
              </a:rPr>
              <a:t>次</a:t>
            </a:r>
            <a:endParaRPr kumimoji="0" lang="en-US" altLang="zh-CN" sz="1400" dirty="0" smtClean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400" dirty="0" err="1" smtClean="0">
                <a:latin typeface="Times New Roman" panose="02020603050405020304" pitchFamily="18" charset="0"/>
              </a:rPr>
              <a:t>Dfs</a:t>
            </a:r>
            <a:r>
              <a:rPr kumimoji="0" lang="en-US" altLang="zh-CN" sz="1400" dirty="0" smtClean="0">
                <a:latin typeface="Times New Roman" panose="02020603050405020304" pitchFamily="18" charset="0"/>
              </a:rPr>
              <a:t>()</a:t>
            </a:r>
            <a:r>
              <a:rPr kumimoji="0" lang="zh-CN" altLang="en-US" sz="1400" dirty="0" smtClean="0">
                <a:latin typeface="Times New Roman" panose="02020603050405020304" pitchFamily="18" charset="0"/>
              </a:rPr>
              <a:t>中的</a:t>
            </a:r>
            <a:r>
              <a:rPr kumimoji="0" lang="en-US" altLang="zh-CN" sz="1400" dirty="0" smtClean="0">
                <a:latin typeface="Times New Roman" panose="02020603050405020304" pitchFamily="18" charset="0"/>
              </a:rPr>
              <a:t>for</a:t>
            </a:r>
            <a:r>
              <a:rPr kumimoji="0" lang="zh-CN" altLang="en-US" sz="1400" dirty="0" smtClean="0">
                <a:latin typeface="Times New Roman" panose="02020603050405020304" pitchFamily="18" charset="0"/>
              </a:rPr>
              <a:t>循环一共执行了</a:t>
            </a:r>
            <a:r>
              <a:rPr kumimoji="0" lang="en-US" altLang="zh-CN" sz="1400" dirty="0" smtClean="0">
                <a:latin typeface="Times New Roman" panose="02020603050405020304" pitchFamily="18" charset="0"/>
              </a:rPr>
              <a:t>2m</a:t>
            </a:r>
            <a:r>
              <a:rPr kumimoji="0" lang="zh-CN" altLang="en-US" sz="1400" dirty="0" smtClean="0">
                <a:latin typeface="Times New Roman" panose="02020603050405020304" pitchFamily="18" charset="0"/>
              </a:rPr>
              <a:t>次（如果是有向图，则是</a:t>
            </a:r>
            <a:r>
              <a:rPr kumimoji="0" lang="en-US" altLang="zh-CN" sz="1400" dirty="0" smtClean="0">
                <a:latin typeface="Times New Roman" panose="02020603050405020304" pitchFamily="18" charset="0"/>
              </a:rPr>
              <a:t>m</a:t>
            </a:r>
            <a:r>
              <a:rPr kumimoji="0" lang="zh-CN" altLang="en-US" sz="1400" dirty="0" smtClean="0">
                <a:latin typeface="Times New Roman" panose="02020603050405020304" pitchFamily="18" charset="0"/>
              </a:rPr>
              <a:t>次）</a:t>
            </a:r>
            <a:endParaRPr kumimoji="0" lang="en-US" altLang="zh-CN" sz="1400" dirty="0" smtClean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dirty="0" smtClean="0">
                <a:latin typeface="Times New Roman" panose="02020603050405020304" pitchFamily="18" charset="0"/>
              </a:rPr>
              <a:t>所以总复杂度为</a:t>
            </a:r>
            <a:r>
              <a:rPr kumimoji="0" lang="en-US" altLang="zh-CN" sz="1400" dirty="0" smtClean="0">
                <a:latin typeface="Times New Roman" panose="02020603050405020304" pitchFamily="18" charset="0"/>
              </a:rPr>
              <a:t>Θ(</a:t>
            </a:r>
            <a:r>
              <a:rPr kumimoji="0" lang="en-US" altLang="zh-CN" sz="1400" dirty="0" err="1" smtClean="0">
                <a:latin typeface="Times New Roman" panose="02020603050405020304" pitchFamily="18" charset="0"/>
              </a:rPr>
              <a:t>m+n</a:t>
            </a:r>
            <a:r>
              <a:rPr kumimoji="0" lang="en-US" altLang="zh-CN" sz="1400" dirty="0" smtClean="0">
                <a:latin typeface="Times New Roman" panose="02020603050405020304" pitchFamily="18" charset="0"/>
              </a:rPr>
              <a:t>)</a:t>
            </a:r>
            <a:endParaRPr kumimoji="0" lang="zh-CN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>
            <a:extLst>
              <a:ext uri="{FF2B5EF4-FFF2-40B4-BE49-F238E27FC236}">
                <a16:creationId xmlns:a16="http://schemas.microsoft.com/office/drawing/2014/main" id="{2062AFE8-F9C7-EF40-B82F-034224C79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350" y="2159000"/>
            <a:ext cx="8442138" cy="521811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图的遍历</a:t>
            </a:r>
            <a:r>
              <a:rPr lang="zh-CN" altLang="en-US" dirty="0"/>
              <a:t>是求解图问题的基础。</a:t>
            </a:r>
          </a:p>
          <a:p>
            <a:r>
              <a:rPr lang="zh-CN" altLang="en-US" dirty="0"/>
              <a:t>和树的遍历类似，图的遍历希望从图中某一顶点出发，对其余各个顶点都访问一次，但比树的遍历要复杂得多。</a:t>
            </a:r>
          </a:p>
          <a:p>
            <a:r>
              <a:rPr lang="zh-CN" altLang="en-US" dirty="0"/>
              <a:t>图的任一顶点都有可能和其余顶点相邻接，因此在访问了某顶点后，可能沿着某条路径搜索以后，又回到该顶点。</a:t>
            </a:r>
          </a:p>
        </p:txBody>
      </p:sp>
      <p:sp>
        <p:nvSpPr>
          <p:cNvPr id="18434" name="Slide Number Placeholder 1">
            <a:extLst>
              <a:ext uri="{FF2B5EF4-FFF2-40B4-BE49-F238E27FC236}">
                <a16:creationId xmlns:a16="http://schemas.microsoft.com/office/drawing/2014/main" id="{8BDB8C34-F681-5848-9F76-B4A325F509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C4CAC2-C889-214B-B14B-B8A92BECF75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9B1E77-8854-BB41-A83B-68FE029DF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</p:spPr>
        <p:txBody>
          <a:bodyPr/>
          <a:lstStyle/>
          <a:p>
            <a:r>
              <a:rPr lang="zh-CN" altLang="en-US" dirty="0"/>
              <a:t>图</a:t>
            </a:r>
            <a:r>
              <a:rPr lang="zh-CN" altLang="en-US" dirty="0" smtClean="0"/>
              <a:t>的遍历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4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2D598FC8-DC0C-4A4B-8598-DE718BCA1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altLang="en-US" dirty="0"/>
          </a:p>
        </p:txBody>
      </p:sp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CBC4404A-DDB2-6940-8AE6-644D5EC125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17305" y="5930302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27F9B1-57E5-EA42-913A-017DDBCAE63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FB75B1-09EA-8941-817D-876AE875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666" y="3639983"/>
            <a:ext cx="433387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5DD45E-FCF5-8A49-A0E7-532700F6B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903" y="3628871"/>
            <a:ext cx="431800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D3EF93-EFF4-7440-ACDA-E6ADD25AF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6" y="4495646"/>
            <a:ext cx="433387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CDB963C-F492-6746-9AC6-38C01B943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378" y="5178271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903" y="5178271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9FAB7E1C-F681-4E40-8DCB-2D6352842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0766" y="3817783"/>
            <a:ext cx="12255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B241FF03-1A81-874A-A2E0-271714A8AC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2166" y="4035271"/>
            <a:ext cx="39687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0EC10AEC-D21D-7040-B26E-5AFC4B73C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353" y="3928908"/>
            <a:ext cx="719138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2BEE5B64-0E1C-A245-A26B-293B0117F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241" y="4929033"/>
            <a:ext cx="719137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6" name="Line 20">
            <a:extLst>
              <a:ext uri="{FF2B5EF4-FFF2-40B4-BE49-F238E27FC236}">
                <a16:creationId xmlns:a16="http://schemas.microsoft.com/office/drawing/2014/main" id="{FEF5B0B1-BE0B-4048-A8EB-500AB8435A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6709" y="4062258"/>
            <a:ext cx="1270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7" name="Line 22">
            <a:extLst>
              <a:ext uri="{FF2B5EF4-FFF2-40B4-BE49-F238E27FC236}">
                <a16:creationId xmlns:a16="http://schemas.microsoft.com/office/drawing/2014/main" id="{D1B35A10-A26B-1649-908F-0CE6C31E2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5366" y="4035271"/>
            <a:ext cx="1365250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8" name="Line 11">
            <a:extLst>
              <a:ext uri="{FF2B5EF4-FFF2-40B4-BE49-F238E27FC236}">
                <a16:creationId xmlns:a16="http://schemas.microsoft.com/office/drawing/2014/main" id="{2F5D7433-5A96-E74B-8E7A-D1A8BC1CE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0766" y="5395758"/>
            <a:ext cx="12255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42B17D8-1076-8A4F-806F-CBDEACA71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416" y="4381346"/>
            <a:ext cx="433387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</a:p>
        </p:txBody>
      </p:sp>
      <p:sp>
        <p:nvSpPr>
          <p:cNvPr id="52" name="Line 16">
            <a:extLst>
              <a:ext uri="{FF2B5EF4-FFF2-40B4-BE49-F238E27FC236}">
                <a16:creationId xmlns:a16="http://schemas.microsoft.com/office/drawing/2014/main" id="{2913150E-FA4F-C748-A6DF-4C0BED19E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7641" y="4770283"/>
            <a:ext cx="719137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3" name="Line 18">
            <a:extLst>
              <a:ext uri="{FF2B5EF4-FFF2-40B4-BE49-F238E27FC236}">
                <a16:creationId xmlns:a16="http://schemas.microsoft.com/office/drawing/2014/main" id="{7745AF37-A28C-CB4C-9D59-1FF22406D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9866" y="3900333"/>
            <a:ext cx="69691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" name="Line 12">
            <a:extLst>
              <a:ext uri="{FF2B5EF4-FFF2-40B4-BE49-F238E27FC236}">
                <a16:creationId xmlns:a16="http://schemas.microsoft.com/office/drawing/2014/main" id="{41B69D96-53B0-1549-8BD7-DF1C71B6E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9016" y="4008283"/>
            <a:ext cx="1371600" cy="1192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F65A1CE4-4BBA-4D4D-A464-22597DC23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71" y="1977076"/>
            <a:ext cx="9020541" cy="112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从顶点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开始运行深度优先搜索的结果，给出前后序号，并给出边分类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charset="2"/>
              <a:buChar char="n"/>
              <a:tabLst/>
              <a:defRPr/>
            </a:pP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9" name="Oval 26">
            <a:extLst>
              <a:ext uri="{FF2B5EF4-FFF2-40B4-BE49-F238E27FC236}">
                <a16:creationId xmlns:a16="http://schemas.microsoft.com/office/drawing/2014/main" id="{23FB75B1-09EA-8941-817D-876AE875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945" y="2573749"/>
            <a:ext cx="433387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</a:p>
        </p:txBody>
      </p:sp>
      <p:sp>
        <p:nvSpPr>
          <p:cNvPr id="60" name="Oval 27">
            <a:extLst>
              <a:ext uri="{FF2B5EF4-FFF2-40B4-BE49-F238E27FC236}">
                <a16:creationId xmlns:a16="http://schemas.microsoft.com/office/drawing/2014/main" id="{105DD45E-FCF5-8A49-A0E7-532700F6B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182" y="2562637"/>
            <a:ext cx="431800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</a:p>
        </p:txBody>
      </p:sp>
      <p:sp>
        <p:nvSpPr>
          <p:cNvPr id="61" name="Oval 28">
            <a:extLst>
              <a:ext uri="{FF2B5EF4-FFF2-40B4-BE49-F238E27FC236}">
                <a16:creationId xmlns:a16="http://schemas.microsoft.com/office/drawing/2014/main" id="{BDD3EF93-EFF4-7440-ACDA-E6ADD25AF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495" y="3429412"/>
            <a:ext cx="433387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</a:p>
        </p:txBody>
      </p:sp>
      <p:sp>
        <p:nvSpPr>
          <p:cNvPr id="62" name="Oval 29">
            <a:extLst>
              <a:ext uri="{FF2B5EF4-FFF2-40B4-BE49-F238E27FC236}">
                <a16:creationId xmlns:a16="http://schemas.microsoft.com/office/drawing/2014/main" id="{7CDB963C-F492-6746-9AC6-38C01B943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657" y="4112037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</a:p>
        </p:txBody>
      </p:sp>
      <p:sp>
        <p:nvSpPr>
          <p:cNvPr id="63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182" y="4112037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</a:p>
        </p:txBody>
      </p:sp>
      <p:sp>
        <p:nvSpPr>
          <p:cNvPr id="64" name="Line 11">
            <a:extLst>
              <a:ext uri="{FF2B5EF4-FFF2-40B4-BE49-F238E27FC236}">
                <a16:creationId xmlns:a16="http://schemas.microsoft.com/office/drawing/2014/main" id="{9FAB7E1C-F681-4E40-8DCB-2D6352842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6045" y="2751549"/>
            <a:ext cx="1225550" cy="1588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B241FF03-1A81-874A-A2E0-271714A8AC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7445" y="2969037"/>
            <a:ext cx="39687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0EC10AEC-D21D-7040-B26E-5AFC4B73C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4632" y="2862674"/>
            <a:ext cx="719138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7" name="Line 18">
            <a:extLst>
              <a:ext uri="{FF2B5EF4-FFF2-40B4-BE49-F238E27FC236}">
                <a16:creationId xmlns:a16="http://schemas.microsoft.com/office/drawing/2014/main" id="{2BEE5B64-0E1C-A245-A26B-293B0117F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3520" y="3862799"/>
            <a:ext cx="719137" cy="43815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68" name="Line 20">
            <a:extLst>
              <a:ext uri="{FF2B5EF4-FFF2-40B4-BE49-F238E27FC236}">
                <a16:creationId xmlns:a16="http://schemas.microsoft.com/office/drawing/2014/main" id="{FEF5B0B1-BE0B-4048-A8EB-500AB8435A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01988" y="2996024"/>
            <a:ext cx="1270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9" name="Line 22">
            <a:extLst>
              <a:ext uri="{FF2B5EF4-FFF2-40B4-BE49-F238E27FC236}">
                <a16:creationId xmlns:a16="http://schemas.microsoft.com/office/drawing/2014/main" id="{D1B35A10-A26B-1649-908F-0CE6C31E2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0645" y="2969037"/>
            <a:ext cx="1365250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0" name="Line 11">
            <a:extLst>
              <a:ext uri="{FF2B5EF4-FFF2-40B4-BE49-F238E27FC236}">
                <a16:creationId xmlns:a16="http://schemas.microsoft.com/office/drawing/2014/main" id="{2F5D7433-5A96-E74B-8E7A-D1A8BC1CE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6045" y="4329524"/>
            <a:ext cx="1225550" cy="1588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71" name="Oval 49">
            <a:extLst>
              <a:ext uri="{FF2B5EF4-FFF2-40B4-BE49-F238E27FC236}">
                <a16:creationId xmlns:a16="http://schemas.microsoft.com/office/drawing/2014/main" id="{C42B17D8-1076-8A4F-806F-CBDEACA71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5695" y="3315112"/>
            <a:ext cx="433387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</a:p>
        </p:txBody>
      </p:sp>
      <p:sp>
        <p:nvSpPr>
          <p:cNvPr id="72" name="Line 16">
            <a:extLst>
              <a:ext uri="{FF2B5EF4-FFF2-40B4-BE49-F238E27FC236}">
                <a16:creationId xmlns:a16="http://schemas.microsoft.com/office/drawing/2014/main" id="{2913150E-FA4F-C748-A6DF-4C0BED19E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2920" y="3704049"/>
            <a:ext cx="719137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" name="Line 18">
            <a:extLst>
              <a:ext uri="{FF2B5EF4-FFF2-40B4-BE49-F238E27FC236}">
                <a16:creationId xmlns:a16="http://schemas.microsoft.com/office/drawing/2014/main" id="{7745AF37-A28C-CB4C-9D59-1FF22406D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5145" y="2834099"/>
            <a:ext cx="696912" cy="534988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id="{41B69D96-53B0-1549-8BD7-DF1C71B6E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4295" y="2942049"/>
            <a:ext cx="1371600" cy="1192213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75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621" y="3839573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1,6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6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525" y="2583860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2,5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7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331" y="4282693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3,4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8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718" y="2553042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4,3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9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455" y="4300949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5,2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80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1159" y="3729449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6,1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81" name="Line 23">
            <a:extLst>
              <a:ext uri="{FF2B5EF4-FFF2-40B4-BE49-F238E27FC236}">
                <a16:creationId xmlns:a16="http://schemas.microsoft.com/office/drawing/2014/main" id="{4CADF8A9-32AB-3749-AEC9-283E4BB93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513" y="6012745"/>
            <a:ext cx="6477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82" name="Text Box 24">
            <a:extLst>
              <a:ext uri="{FF2B5EF4-FFF2-40B4-BE49-F238E27FC236}">
                <a16:creationId xmlns:a16="http://schemas.microsoft.com/office/drawing/2014/main" id="{C1140BD3-84B2-724F-BC2C-4126CB28C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238" y="579684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树边</a:t>
            </a:r>
          </a:p>
        </p:txBody>
      </p:sp>
      <p:sp>
        <p:nvSpPr>
          <p:cNvPr id="83" name="Line 25">
            <a:extLst>
              <a:ext uri="{FF2B5EF4-FFF2-40B4-BE49-F238E27FC236}">
                <a16:creationId xmlns:a16="http://schemas.microsoft.com/office/drawing/2014/main" id="{9C552468-C188-7745-B6B9-9443D9860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513" y="6236373"/>
            <a:ext cx="647700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84" name="Text Box 26">
            <a:extLst>
              <a:ext uri="{FF2B5EF4-FFF2-40B4-BE49-F238E27FC236}">
                <a16:creationId xmlns:a16="http://schemas.microsoft.com/office/drawing/2014/main" id="{15A31A01-308B-1946-97C8-F12B51182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63" y="6059309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前向边</a:t>
            </a:r>
          </a:p>
        </p:txBody>
      </p:sp>
      <p:sp>
        <p:nvSpPr>
          <p:cNvPr id="85" name="Line 27">
            <a:extLst>
              <a:ext uri="{FF2B5EF4-FFF2-40B4-BE49-F238E27FC236}">
                <a16:creationId xmlns:a16="http://schemas.microsoft.com/office/drawing/2014/main" id="{27033C63-3A48-CF4B-AA21-40DEC71B8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09" y="6495310"/>
            <a:ext cx="647700" cy="0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86" name="Text Box 28">
            <a:extLst>
              <a:ext uri="{FF2B5EF4-FFF2-40B4-BE49-F238E27FC236}">
                <a16:creationId xmlns:a16="http://schemas.microsoft.com/office/drawing/2014/main" id="{F594F05F-6016-214F-A6EA-D71D44F4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79" y="6303784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回边</a:t>
            </a:r>
          </a:p>
        </p:txBody>
      </p:sp>
      <p:sp>
        <p:nvSpPr>
          <p:cNvPr id="87" name="Line 29">
            <a:extLst>
              <a:ext uri="{FF2B5EF4-FFF2-40B4-BE49-F238E27FC236}">
                <a16:creationId xmlns:a16="http://schemas.microsoft.com/office/drawing/2014/main" id="{13728ACD-CD62-DF41-8FAC-3F90F1872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25" y="6719525"/>
            <a:ext cx="647700" cy="0"/>
          </a:xfrm>
          <a:prstGeom prst="line">
            <a:avLst/>
          </a:prstGeom>
          <a:noFill/>
          <a:ln w="15875">
            <a:solidFill>
              <a:srgbClr val="F1212B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88" name="Text Box 30">
            <a:extLst>
              <a:ext uri="{FF2B5EF4-FFF2-40B4-BE49-F238E27FC236}">
                <a16:creationId xmlns:a16="http://schemas.microsoft.com/office/drawing/2014/main" id="{FAF0CE53-CFEE-F74A-8C46-FDF01DF89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46" y="6538652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横跨边</a:t>
            </a:r>
          </a:p>
        </p:txBody>
      </p:sp>
      <p:sp>
        <p:nvSpPr>
          <p:cNvPr id="89" name="Text Box 31">
            <a:extLst>
              <a:ext uri="{FF2B5EF4-FFF2-40B4-BE49-F238E27FC236}">
                <a16:creationId xmlns:a16="http://schemas.microsoft.com/office/drawing/2014/main" id="{06A487F0-2089-BA48-949A-B1FB195F2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420" y="2590710"/>
            <a:ext cx="23257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Case 1: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从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开始，依次访问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A,B,C,D,E,F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113" name="Text Box 31">
            <a:extLst>
              <a:ext uri="{FF2B5EF4-FFF2-40B4-BE49-F238E27FC236}">
                <a16:creationId xmlns:a16="http://schemas.microsoft.com/office/drawing/2014/main" id="{06A487F0-2089-BA48-949A-B1FB195F2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414" y="6242179"/>
            <a:ext cx="24130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Case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从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开始，依次访问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A,C,D,E,F</a:t>
            </a:r>
            <a:r>
              <a:rPr lang="en-US" altLang="zh-CN" dirty="0" smtClean="0">
                <a:solidFill>
                  <a:srgbClr val="000000"/>
                </a:solidFill>
                <a:latin typeface="Times New Roman" charset="0"/>
                <a:ea typeface="SimSun" charset="-122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  <a:ea typeface="SimSun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charset="0"/>
                <a:ea typeface="SimSun" charset="-122"/>
              </a:rPr>
              <a:t>B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114" name="Oval 26">
            <a:extLst>
              <a:ext uri="{FF2B5EF4-FFF2-40B4-BE49-F238E27FC236}">
                <a16:creationId xmlns:a16="http://schemas.microsoft.com/office/drawing/2014/main" id="{23FB75B1-09EA-8941-817D-876AE875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873" y="4798873"/>
            <a:ext cx="433387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</a:p>
        </p:txBody>
      </p:sp>
      <p:sp>
        <p:nvSpPr>
          <p:cNvPr id="115" name="Oval 27">
            <a:extLst>
              <a:ext uri="{FF2B5EF4-FFF2-40B4-BE49-F238E27FC236}">
                <a16:creationId xmlns:a16="http://schemas.microsoft.com/office/drawing/2014/main" id="{105DD45E-FCF5-8A49-A0E7-532700F6B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110" y="4787761"/>
            <a:ext cx="431800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</a:p>
        </p:txBody>
      </p:sp>
      <p:sp>
        <p:nvSpPr>
          <p:cNvPr id="116" name="Oval 28">
            <a:extLst>
              <a:ext uri="{FF2B5EF4-FFF2-40B4-BE49-F238E27FC236}">
                <a16:creationId xmlns:a16="http://schemas.microsoft.com/office/drawing/2014/main" id="{BDD3EF93-EFF4-7440-ACDA-E6ADD25AF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423" y="5654536"/>
            <a:ext cx="433387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</a:p>
        </p:txBody>
      </p:sp>
      <p:sp>
        <p:nvSpPr>
          <p:cNvPr id="117" name="Oval 29">
            <a:extLst>
              <a:ext uri="{FF2B5EF4-FFF2-40B4-BE49-F238E27FC236}">
                <a16:creationId xmlns:a16="http://schemas.microsoft.com/office/drawing/2014/main" id="{7CDB963C-F492-6746-9AC6-38C01B943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585" y="6337161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</a:p>
        </p:txBody>
      </p:sp>
      <p:sp>
        <p:nvSpPr>
          <p:cNvPr id="118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110" y="6337161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</a:p>
        </p:txBody>
      </p:sp>
      <p:sp>
        <p:nvSpPr>
          <p:cNvPr id="119" name="Line 11">
            <a:extLst>
              <a:ext uri="{FF2B5EF4-FFF2-40B4-BE49-F238E27FC236}">
                <a16:creationId xmlns:a16="http://schemas.microsoft.com/office/drawing/2014/main" id="{9FAB7E1C-F681-4E40-8DCB-2D6352842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2973" y="4976673"/>
            <a:ext cx="1225550" cy="1588"/>
          </a:xfrm>
          <a:prstGeom prst="line">
            <a:avLst/>
          </a:prstGeom>
          <a:noFill/>
          <a:ln w="15875">
            <a:solidFill>
              <a:srgbClr val="F1212B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20" name="Line 12">
            <a:extLst>
              <a:ext uri="{FF2B5EF4-FFF2-40B4-BE49-F238E27FC236}">
                <a16:creationId xmlns:a16="http://schemas.microsoft.com/office/drawing/2014/main" id="{B241FF03-1A81-874A-A2E0-271714A8AC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4373" y="5194161"/>
            <a:ext cx="39687" cy="1143000"/>
          </a:xfrm>
          <a:prstGeom prst="line">
            <a:avLst/>
          </a:prstGeom>
          <a:noFill/>
          <a:ln w="15875">
            <a:solidFill>
              <a:srgbClr val="F1212B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21" name="Line 16">
            <a:extLst>
              <a:ext uri="{FF2B5EF4-FFF2-40B4-BE49-F238E27FC236}">
                <a16:creationId xmlns:a16="http://schemas.microsoft.com/office/drawing/2014/main" id="{0EC10AEC-D21D-7040-B26E-5AFC4B73C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1560" y="5087798"/>
            <a:ext cx="719138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122" name="Line 18">
            <a:extLst>
              <a:ext uri="{FF2B5EF4-FFF2-40B4-BE49-F238E27FC236}">
                <a16:creationId xmlns:a16="http://schemas.microsoft.com/office/drawing/2014/main" id="{2BEE5B64-0E1C-A245-A26B-293B0117F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0448" y="6087923"/>
            <a:ext cx="719137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23" name="Line 20">
            <a:extLst>
              <a:ext uri="{FF2B5EF4-FFF2-40B4-BE49-F238E27FC236}">
                <a16:creationId xmlns:a16="http://schemas.microsoft.com/office/drawing/2014/main" id="{FEF5B0B1-BE0B-4048-A8EB-500AB8435A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916" y="5221148"/>
            <a:ext cx="1270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124" name="Line 22">
            <a:extLst>
              <a:ext uri="{FF2B5EF4-FFF2-40B4-BE49-F238E27FC236}">
                <a16:creationId xmlns:a16="http://schemas.microsoft.com/office/drawing/2014/main" id="{D1B35A10-A26B-1649-908F-0CE6C31E2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7573" y="5194161"/>
            <a:ext cx="1365250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125" name="Line 11">
            <a:extLst>
              <a:ext uri="{FF2B5EF4-FFF2-40B4-BE49-F238E27FC236}">
                <a16:creationId xmlns:a16="http://schemas.microsoft.com/office/drawing/2014/main" id="{2F5D7433-5A96-E74B-8E7A-D1A8BC1CE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2973" y="6554648"/>
            <a:ext cx="1225550" cy="1588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26" name="Oval 49">
            <a:extLst>
              <a:ext uri="{FF2B5EF4-FFF2-40B4-BE49-F238E27FC236}">
                <a16:creationId xmlns:a16="http://schemas.microsoft.com/office/drawing/2014/main" id="{C42B17D8-1076-8A4F-806F-CBDEACA71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623" y="5540236"/>
            <a:ext cx="433387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</a:p>
        </p:txBody>
      </p:sp>
      <p:sp>
        <p:nvSpPr>
          <p:cNvPr id="127" name="Line 16">
            <a:extLst>
              <a:ext uri="{FF2B5EF4-FFF2-40B4-BE49-F238E27FC236}">
                <a16:creationId xmlns:a16="http://schemas.microsoft.com/office/drawing/2014/main" id="{2913150E-FA4F-C748-A6DF-4C0BED19E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9848" y="5929173"/>
            <a:ext cx="719137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128" name="Line 18">
            <a:extLst>
              <a:ext uri="{FF2B5EF4-FFF2-40B4-BE49-F238E27FC236}">
                <a16:creationId xmlns:a16="http://schemas.microsoft.com/office/drawing/2014/main" id="{7745AF37-A28C-CB4C-9D59-1FF22406D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2073" y="5059223"/>
            <a:ext cx="696912" cy="534988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29" name="Line 12">
            <a:extLst>
              <a:ext uri="{FF2B5EF4-FFF2-40B4-BE49-F238E27FC236}">
                <a16:creationId xmlns:a16="http://schemas.microsoft.com/office/drawing/2014/main" id="{41B69D96-53B0-1549-8BD7-DF1C71B6E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1223" y="5167173"/>
            <a:ext cx="1371600" cy="1192213"/>
          </a:xfrm>
          <a:prstGeom prst="line">
            <a:avLst/>
          </a:prstGeom>
          <a:noFill/>
          <a:ln w="15875">
            <a:solidFill>
              <a:srgbClr val="F1212B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30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549" y="6064697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1,6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131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453" y="4808984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6,5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133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46" y="4778166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3,3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134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9383" y="6526073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4,2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135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815" y="5180470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5,1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136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993" y="6537650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2,4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36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/>
      <p:bldP spid="77" grpId="0"/>
      <p:bldP spid="78" grpId="0"/>
      <p:bldP spid="79" grpId="0"/>
      <p:bldP spid="80" grpId="0"/>
      <p:bldP spid="89" grpId="0"/>
      <p:bldP spid="113" grpId="0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/>
      <p:bldP spid="133" grpId="0"/>
      <p:bldP spid="134" grpId="0"/>
      <p:bldP spid="135" grpId="0"/>
      <p:bldP spid="1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87371B14-5FAD-414D-B89D-4825D7F2B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深度优先搜索的应用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4DFDFC54-7C97-004F-96F9-7F7BEF5EE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图的无回路性判定</a:t>
            </a:r>
          </a:p>
          <a:p>
            <a:r>
              <a:rPr lang="zh-CN" altLang="en-US" dirty="0"/>
              <a:t>拓扑排序</a:t>
            </a:r>
          </a:p>
          <a:p>
            <a:r>
              <a:rPr lang="zh-CN" altLang="en-US" dirty="0"/>
              <a:t>寻找图的</a:t>
            </a:r>
            <a:r>
              <a:rPr lang="zh-CN" altLang="en-US" dirty="0" smtClean="0"/>
              <a:t>关节点</a:t>
            </a:r>
            <a:endParaRPr lang="en-US" altLang="zh-CN" dirty="0" smtClean="0"/>
          </a:p>
          <a:p>
            <a:r>
              <a:rPr lang="zh-CN" altLang="en-US" dirty="0" smtClean="0"/>
              <a:t>强连通</a:t>
            </a:r>
            <a:r>
              <a:rPr lang="zh-CN" altLang="en-US" dirty="0"/>
              <a:t>分支</a:t>
            </a:r>
          </a:p>
          <a:p>
            <a:r>
              <a:rPr lang="zh-CN" altLang="en-US" dirty="0"/>
              <a:t>网络页面检索</a:t>
            </a:r>
          </a:p>
          <a:p>
            <a:endParaRPr lang="zh-CN" altLang="en-US" dirty="0"/>
          </a:p>
        </p:txBody>
      </p:sp>
      <p:sp>
        <p:nvSpPr>
          <p:cNvPr id="41987" name="Slide Number Placeholder 1">
            <a:extLst>
              <a:ext uri="{FF2B5EF4-FFF2-40B4-BE49-F238E27FC236}">
                <a16:creationId xmlns:a16="http://schemas.microsoft.com/office/drawing/2014/main" id="{27FB38E1-042C-0442-B76E-E40BC40AC3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644304-7E2D-B242-8C6E-EFC0D0425F1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8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C713F43B-07A5-5040-AD3D-028FF213D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图回路判定</a:t>
            </a:r>
            <a:endParaRPr lang="en-US" altLang="zh-CN"/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FAC1113C-177B-C648-B1A5-D0F09876E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874" y="1932263"/>
            <a:ext cx="8348384" cy="2440642"/>
          </a:xfrm>
        </p:spPr>
        <p:txBody>
          <a:bodyPr/>
          <a:lstStyle/>
          <a:p>
            <a:r>
              <a:rPr lang="zh-CN" altLang="en-US" sz="24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</a:rPr>
              <a:t>G= (V,E)</a:t>
            </a:r>
            <a:r>
              <a:rPr lang="zh-CN" altLang="en-US" sz="2400" dirty="0">
                <a:latin typeface="Times New Roman" panose="02020603050405020304" pitchFamily="18" charset="0"/>
              </a:rPr>
              <a:t>为一个有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个顶点和</a:t>
            </a:r>
            <a:r>
              <a:rPr lang="en-US" altLang="zh-CN" sz="2400" dirty="0"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</a:rPr>
              <a:t>条边的有向或是无向图。要测试</a:t>
            </a:r>
            <a:r>
              <a:rPr lang="en-US" altLang="zh-CN" sz="2400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中是否包含有一个回路。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方法：对</a:t>
            </a:r>
            <a:r>
              <a:rPr lang="en-US" altLang="zh-CN" sz="2400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施加深度优先搜索，如果探测到一个回边，那么可以判定</a:t>
            </a:r>
            <a:r>
              <a:rPr lang="en-US" altLang="zh-CN" sz="2400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中含有回路；否则</a:t>
            </a:r>
            <a:r>
              <a:rPr lang="en-US" altLang="zh-CN" sz="2400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中无回路。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注意：如果</a:t>
            </a:r>
            <a:r>
              <a:rPr lang="en-US" altLang="zh-CN" sz="2400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是连通的无向图，则不需要对</a:t>
            </a:r>
            <a:r>
              <a:rPr lang="en-US" altLang="zh-CN" sz="2400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进行深度优先搜索来判定是否有回路。</a:t>
            </a:r>
            <a:r>
              <a:rPr lang="en-US" altLang="zh-CN" sz="2400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无回路，当且仅当</a:t>
            </a:r>
            <a:r>
              <a:rPr lang="en-US" altLang="zh-CN" sz="2400" dirty="0">
                <a:latin typeface="Times New Roman" panose="02020603050405020304" pitchFamily="18" charset="0"/>
              </a:rPr>
              <a:t>|E|=|V|-1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44035" name="Slide Number Placeholder 1">
            <a:extLst>
              <a:ext uri="{FF2B5EF4-FFF2-40B4-BE49-F238E27FC236}">
                <a16:creationId xmlns:a16="http://schemas.microsoft.com/office/drawing/2014/main" id="{059A3064-C178-2443-AB06-1E481EE81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13EF83-5E6A-7D40-B5F5-3BB593138D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57" y="4306899"/>
            <a:ext cx="1435439" cy="25511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414" y="4844617"/>
            <a:ext cx="1918736" cy="18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E77CDA5E-7593-F143-BDD9-BE73D7DE5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拓扑排序</a:t>
            </a:r>
            <a:r>
              <a:rPr lang="en-US" altLang="zh-CN">
                <a:latin typeface="Times New Roman" panose="02020603050405020304" pitchFamily="18" charset="0"/>
              </a:rPr>
              <a:t>(Topological sorting)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4278129E-DBD2-DA48-B845-A661D7089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1998265"/>
            <a:ext cx="8229600" cy="1468437"/>
          </a:xfrm>
        </p:spPr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给定一个有向无回路图</a:t>
            </a:r>
            <a:r>
              <a:rPr lang="en-US" altLang="zh-CN" sz="2400" dirty="0">
                <a:latin typeface="Times New Roman" panose="02020603050405020304" pitchFamily="18" charset="0"/>
              </a:rPr>
              <a:t>(Directed Acyclic Graph, DAG) G=(V,E)</a:t>
            </a:r>
            <a:r>
              <a:rPr lang="zh-CN" altLang="en-US" sz="2400" dirty="0">
                <a:latin typeface="Times New Roman" panose="02020603050405020304" pitchFamily="18" charset="0"/>
              </a:rPr>
              <a:t>。拓扑排序是为了找到图顶点的一个线性序，使得：如果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400" dirty="0">
                <a:latin typeface="Times New Roman" panose="02020603050405020304" pitchFamily="18" charset="0"/>
              </a:rPr>
              <a:t>) ∈E,</a:t>
            </a:r>
            <a:r>
              <a:rPr lang="zh-CN" altLang="en-US" sz="2400" dirty="0">
                <a:latin typeface="Times New Roman" panose="02020603050405020304" pitchFamily="18" charset="0"/>
              </a:rPr>
              <a:t>那么，在线性序中，</a:t>
            </a:r>
            <a:r>
              <a:rPr lang="en-US" altLang="zh-CN" sz="2400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</a:rPr>
              <a:t>之前出现。</a:t>
            </a:r>
          </a:p>
        </p:txBody>
      </p:sp>
      <p:sp>
        <p:nvSpPr>
          <p:cNvPr id="54276" name="Oval 4">
            <a:extLst>
              <a:ext uri="{FF2B5EF4-FFF2-40B4-BE49-F238E27FC236}">
                <a16:creationId xmlns:a16="http://schemas.microsoft.com/office/drawing/2014/main" id="{51D1F509-1871-6B41-816F-4480A2D47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686" y="4239418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54277" name="Oval 5">
            <a:extLst>
              <a:ext uri="{FF2B5EF4-FFF2-40B4-BE49-F238E27FC236}">
                <a16:creationId xmlns:a16="http://schemas.microsoft.com/office/drawing/2014/main" id="{D5911309-2585-5246-AA01-9719444C8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186" y="3302793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54278" name="Oval 6">
            <a:extLst>
              <a:ext uri="{FF2B5EF4-FFF2-40B4-BE49-F238E27FC236}">
                <a16:creationId xmlns:a16="http://schemas.microsoft.com/office/drawing/2014/main" id="{12306F36-4378-A247-9E4F-BD329BE4D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686" y="3302793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54279" name="Oval 7">
            <a:extLst>
              <a:ext uri="{FF2B5EF4-FFF2-40B4-BE49-F238E27FC236}">
                <a16:creationId xmlns:a16="http://schemas.microsoft.com/office/drawing/2014/main" id="{B3CF9086-AA92-924C-A891-6291AC0F5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161" y="4239418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54280" name="Oval 8">
            <a:extLst>
              <a:ext uri="{FF2B5EF4-FFF2-40B4-BE49-F238E27FC236}">
                <a16:creationId xmlns:a16="http://schemas.microsoft.com/office/drawing/2014/main" id="{E3E5892C-E0E1-F04A-B65A-D39C2839A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161" y="3302793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54281" name="Oval 9">
            <a:extLst>
              <a:ext uri="{FF2B5EF4-FFF2-40B4-BE49-F238E27FC236}">
                <a16:creationId xmlns:a16="http://schemas.microsoft.com/office/drawing/2014/main" id="{50120C8E-84B8-5B48-B0BF-E6A1EFEA2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773" y="4239418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54282" name="Line 10">
            <a:extLst>
              <a:ext uri="{FF2B5EF4-FFF2-40B4-BE49-F238E27FC236}">
                <a16:creationId xmlns:a16="http://schemas.microsoft.com/office/drawing/2014/main" id="{E5EF3B1B-C36E-484C-8D51-5A09065042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5073" y="3518693"/>
            <a:ext cx="646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283" name="Line 11">
            <a:extLst>
              <a:ext uri="{FF2B5EF4-FFF2-40B4-BE49-F238E27FC236}">
                <a16:creationId xmlns:a16="http://schemas.microsoft.com/office/drawing/2014/main" id="{2D2CE746-8ECB-E04D-A2C6-6CE504DB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9523" y="3663156"/>
            <a:ext cx="8636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284" name="Line 12">
            <a:extLst>
              <a:ext uri="{FF2B5EF4-FFF2-40B4-BE49-F238E27FC236}">
                <a16:creationId xmlns:a16="http://schemas.microsoft.com/office/drawing/2014/main" id="{F013899A-B4A6-CE41-8864-723CEC449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548" y="3539331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286" name="Line 14">
            <a:extLst>
              <a:ext uri="{FF2B5EF4-FFF2-40B4-BE49-F238E27FC236}">
                <a16:creationId xmlns:a16="http://schemas.microsoft.com/office/drawing/2014/main" id="{D569A4DB-FE01-8245-8481-131558D4C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548" y="4455318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289" name="Line 17">
            <a:extLst>
              <a:ext uri="{FF2B5EF4-FFF2-40B4-BE49-F238E27FC236}">
                <a16:creationId xmlns:a16="http://schemas.microsoft.com/office/drawing/2014/main" id="{B9BF7694-151E-044D-A461-7BF52AA6C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2048" y="3663156"/>
            <a:ext cx="8636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291" name="Line 19">
            <a:extLst>
              <a:ext uri="{FF2B5EF4-FFF2-40B4-BE49-F238E27FC236}">
                <a16:creationId xmlns:a16="http://schemas.microsoft.com/office/drawing/2014/main" id="{BCC514ED-06EE-3A4F-9DA6-2ED2895516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3486" y="4455318"/>
            <a:ext cx="646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292" name="Oval 20">
            <a:extLst>
              <a:ext uri="{FF2B5EF4-FFF2-40B4-BE49-F238E27FC236}">
                <a16:creationId xmlns:a16="http://schemas.microsoft.com/office/drawing/2014/main" id="{B48199D5-97D6-2B47-9515-DB2F50103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23" y="3733006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54293" name="Line 21">
            <a:extLst>
              <a:ext uri="{FF2B5EF4-FFF2-40B4-BE49-F238E27FC236}">
                <a16:creationId xmlns:a16="http://schemas.microsoft.com/office/drawing/2014/main" id="{656EA523-8282-A843-90FF-B4D1D7D305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84573" y="3518693"/>
            <a:ext cx="43021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CF9C8812-AAAD-E849-A125-0F38A1B2A2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84573" y="4166393"/>
            <a:ext cx="43021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295" name="Text Box 23">
            <a:extLst>
              <a:ext uri="{FF2B5EF4-FFF2-40B4-BE49-F238E27FC236}">
                <a16:creationId xmlns:a16="http://schemas.microsoft.com/office/drawing/2014/main" id="{48C8BC78-2E28-BE46-8AC8-EE94576BD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398" y="3658393"/>
            <a:ext cx="170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  b   d  c   e  f  g</a:t>
            </a:r>
          </a:p>
        </p:txBody>
      </p:sp>
      <p:sp>
        <p:nvSpPr>
          <p:cNvPr id="54296" name="AutoShape 24">
            <a:extLst>
              <a:ext uri="{FF2B5EF4-FFF2-40B4-BE49-F238E27FC236}">
                <a16:creationId xmlns:a16="http://schemas.microsoft.com/office/drawing/2014/main" id="{F98BC26E-EBC6-DB45-812A-0ABEB6EE9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361" y="3807618"/>
            <a:ext cx="792162" cy="144463"/>
          </a:xfrm>
          <a:prstGeom prst="rightArrow">
            <a:avLst>
              <a:gd name="adj1" fmla="val 50000"/>
              <a:gd name="adj2" fmla="val 1370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297" name="Rectangle 25">
            <a:extLst>
              <a:ext uri="{FF2B5EF4-FFF2-40B4-BE49-F238E27FC236}">
                <a16:creationId xmlns:a16="http://schemas.microsoft.com/office/drawing/2014/main" id="{45A91F0A-325A-174A-BED1-1A9943F1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56188"/>
            <a:ext cx="8229600" cy="146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我们假设在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DAG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中只有唯一一个入度为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的顶点；如果有一个以上的顶点入度为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，可以通过添加一个新的顶点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，然后将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指向所有入度为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的顶点，这样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就成为唯一一个入度为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的顶点。</a:t>
            </a:r>
          </a:p>
        </p:txBody>
      </p:sp>
      <p:sp>
        <p:nvSpPr>
          <p:cNvPr id="45077" name="Slide Number Placeholder 1">
            <a:extLst>
              <a:ext uri="{FF2B5EF4-FFF2-40B4-BE49-F238E27FC236}">
                <a16:creationId xmlns:a16="http://schemas.microsoft.com/office/drawing/2014/main" id="{F3E5A103-010F-0B4A-9B61-D45E42F15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24BDA8-DBC6-5240-B91C-570DBBDBECA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48C8BC78-2E28-BE46-8AC8-EE94576BD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398" y="4061221"/>
            <a:ext cx="1723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 charset="0"/>
                <a:ea typeface="SimSun" charset="-122"/>
              </a:rPr>
              <a:t>b  a   c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  </a:t>
            </a:r>
            <a:r>
              <a:rPr kumimoji="0" lang="en-US" altLang="zh-CN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  e  g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8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>
            <a:extLst>
              <a:ext uri="{FF2B5EF4-FFF2-40B4-BE49-F238E27FC236}">
                <a16:creationId xmlns:a16="http://schemas.microsoft.com/office/drawing/2014/main" id="{37F60A94-AD86-934D-9093-D5E3C5275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2925" y="2006601"/>
            <a:ext cx="8601075" cy="4465637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拓扑排序的实现：</a:t>
            </a:r>
          </a:p>
          <a:p>
            <a:pPr marL="540000" lvl="2"/>
            <a:r>
              <a:rPr lang="zh-CN" altLang="en-US" dirty="0">
                <a:latin typeface="Times New Roman" panose="02020603050405020304" pitchFamily="18" charset="0"/>
              </a:rPr>
              <a:t>从入度为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的顶点开始，对</a:t>
            </a:r>
            <a:r>
              <a:rPr lang="en-US" altLang="zh-CN" dirty="0">
                <a:latin typeface="Times New Roman" panose="02020603050405020304" pitchFamily="18" charset="0"/>
              </a:rPr>
              <a:t>DAG</a:t>
            </a:r>
            <a:r>
              <a:rPr lang="zh-CN" altLang="en-US" dirty="0">
                <a:latin typeface="Times New Roman" panose="02020603050405020304" pitchFamily="18" charset="0"/>
              </a:rPr>
              <a:t>实施深度优先搜索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540000" lvl="2"/>
            <a:r>
              <a:rPr lang="zh-CN" altLang="en-US" dirty="0" smtClean="0">
                <a:latin typeface="Times New Roman" panose="02020603050405020304" pitchFamily="18" charset="0"/>
              </a:rPr>
              <a:t>遍历</a:t>
            </a:r>
            <a:r>
              <a:rPr lang="zh-CN" altLang="en-US" dirty="0">
                <a:latin typeface="Times New Roman" panose="02020603050405020304" pitchFamily="18" charset="0"/>
              </a:rPr>
              <a:t>完成后，计数器</a:t>
            </a:r>
            <a:r>
              <a:rPr lang="en-US" altLang="zh-CN" dirty="0" err="1">
                <a:latin typeface="Times New Roman" panose="02020603050405020304" pitchFamily="18" charset="0"/>
              </a:rPr>
              <a:t>postdfn</a:t>
            </a:r>
            <a:r>
              <a:rPr lang="zh-CN" altLang="en-US" dirty="0">
                <a:latin typeface="Times New Roman" panose="02020603050405020304" pitchFamily="18" charset="0"/>
              </a:rPr>
              <a:t>恰好对应于一个在</a:t>
            </a:r>
            <a:r>
              <a:rPr lang="en-US" altLang="zh-CN" dirty="0">
                <a:latin typeface="Times New Roman" panose="02020603050405020304" pitchFamily="18" charset="0"/>
              </a:rPr>
              <a:t>DAG</a:t>
            </a:r>
            <a:r>
              <a:rPr lang="zh-CN" altLang="en-US" dirty="0">
                <a:latin typeface="Times New Roman" panose="02020603050405020304" pitchFamily="18" charset="0"/>
              </a:rPr>
              <a:t>中顶点的反拓扑序。</a:t>
            </a: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得到拓扑序：</a:t>
            </a:r>
          </a:p>
          <a:p>
            <a:pPr marL="540000" lvl="2"/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</a:rPr>
              <a:t>DFS</a:t>
            </a:r>
            <a:r>
              <a:rPr lang="zh-CN" altLang="en-US" dirty="0">
                <a:latin typeface="Times New Roman" panose="02020603050405020304" pitchFamily="18" charset="0"/>
              </a:rPr>
              <a:t>算法中恰当位置增加输出语句</a:t>
            </a:r>
            <a:r>
              <a:rPr lang="en-US" altLang="zh-CN" dirty="0">
                <a:latin typeface="Times New Roman" panose="02020603050405020304" pitchFamily="18" charset="0"/>
              </a:rPr>
              <a:t>(step 6)</a:t>
            </a:r>
            <a:r>
              <a:rPr lang="zh-CN" altLang="en-US" dirty="0">
                <a:latin typeface="Times New Roman" panose="02020603050405020304" pitchFamily="18" charset="0"/>
              </a:rPr>
              <a:t>，然后将输出结果反转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540000" lvl="2"/>
            <a:r>
              <a:rPr lang="zh-CN" altLang="en-US" dirty="0" smtClean="0">
                <a:latin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</a:rPr>
              <a:t>DFS</a:t>
            </a:r>
            <a:r>
              <a:rPr lang="zh-CN" altLang="en-US" dirty="0">
                <a:latin typeface="Times New Roman" panose="02020603050405020304" pitchFamily="18" charset="0"/>
              </a:rPr>
              <a:t>算法中恰当位置增加顶点入栈</a:t>
            </a:r>
            <a:r>
              <a:rPr lang="en-US" altLang="zh-CN" dirty="0">
                <a:latin typeface="Times New Roman" panose="02020603050405020304" pitchFamily="18" charset="0"/>
              </a:rPr>
              <a:t>(step 6)</a:t>
            </a:r>
            <a:r>
              <a:rPr lang="zh-CN" altLang="en-US" dirty="0">
                <a:latin typeface="Times New Roman" panose="02020603050405020304" pitchFamily="18" charset="0"/>
              </a:rPr>
              <a:t>操作，然后依次取栈顶元素输出。</a:t>
            </a:r>
          </a:p>
          <a:p>
            <a:pPr lvl="1"/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ACA28F8-5C20-8C4E-9E9C-9D7A05491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拓扑排序</a:t>
            </a:r>
            <a:r>
              <a:rPr lang="en-US" altLang="zh-CN">
                <a:latin typeface="Times New Roman" panose="02020603050405020304" pitchFamily="18" charset="0"/>
              </a:rPr>
              <a:t>(Topological sorting)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6083" name="Slide Number Placeholder 1">
            <a:extLst>
              <a:ext uri="{FF2B5EF4-FFF2-40B4-BE49-F238E27FC236}">
                <a16:creationId xmlns:a16="http://schemas.microsoft.com/office/drawing/2014/main" id="{06BF10F9-F8F2-F444-AB19-FE6CD8A17B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F416A3-4D84-CE4E-85E5-7F17D2288AB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1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Oval 4">
            <a:extLst>
              <a:ext uri="{FF2B5EF4-FFF2-40B4-BE49-F238E27FC236}">
                <a16:creationId xmlns:a16="http://schemas.microsoft.com/office/drawing/2014/main" id="{A873D01B-88F9-B242-BECB-A0DBCDD3F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180022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73733" name="Oval 5">
            <a:extLst>
              <a:ext uri="{FF2B5EF4-FFF2-40B4-BE49-F238E27FC236}">
                <a16:creationId xmlns:a16="http://schemas.microsoft.com/office/drawing/2014/main" id="{F340388C-4372-344D-B1B3-845C638C1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8636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73734" name="Oval 6">
            <a:extLst>
              <a:ext uri="{FF2B5EF4-FFF2-40B4-BE49-F238E27FC236}">
                <a16:creationId xmlns:a16="http://schemas.microsoft.com/office/drawing/2014/main" id="{F071CFF2-343E-BA40-BB06-428F83C25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8636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73735" name="Oval 7">
            <a:extLst>
              <a:ext uri="{FF2B5EF4-FFF2-40B4-BE49-F238E27FC236}">
                <a16:creationId xmlns:a16="http://schemas.microsoft.com/office/drawing/2014/main" id="{92FEAB22-84D4-9A4E-9EC2-2E69DDCF1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180022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73736" name="Oval 8">
            <a:extLst>
              <a:ext uri="{FF2B5EF4-FFF2-40B4-BE49-F238E27FC236}">
                <a16:creationId xmlns:a16="http://schemas.microsoft.com/office/drawing/2014/main" id="{77CCDFD8-81B6-F146-ACC6-8F861B136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8636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73737" name="Oval 9">
            <a:extLst>
              <a:ext uri="{FF2B5EF4-FFF2-40B4-BE49-F238E27FC236}">
                <a16:creationId xmlns:a16="http://schemas.microsoft.com/office/drawing/2014/main" id="{263A6591-1DFF-7049-9F30-2474EC6A0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63" y="180022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73738" name="Line 10">
            <a:extLst>
              <a:ext uri="{FF2B5EF4-FFF2-40B4-BE49-F238E27FC236}">
                <a16:creationId xmlns:a16="http://schemas.microsoft.com/office/drawing/2014/main" id="{EDDEF183-3F2C-ED40-9E0C-24D13127A9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6363" y="1079500"/>
            <a:ext cx="646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39" name="Line 11">
            <a:extLst>
              <a:ext uri="{FF2B5EF4-FFF2-40B4-BE49-F238E27FC236}">
                <a16:creationId xmlns:a16="http://schemas.microsoft.com/office/drawing/2014/main" id="{46886660-6561-5A4F-B66A-37BA741A40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0813" y="1223963"/>
            <a:ext cx="8636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40" name="Line 12">
            <a:extLst>
              <a:ext uri="{FF2B5EF4-FFF2-40B4-BE49-F238E27FC236}">
                <a16:creationId xmlns:a16="http://schemas.microsoft.com/office/drawing/2014/main" id="{83004346-11F4-FE4F-A7AD-9D3F2282A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3838" y="110013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41" name="Line 13">
            <a:extLst>
              <a:ext uri="{FF2B5EF4-FFF2-40B4-BE49-F238E27FC236}">
                <a16:creationId xmlns:a16="http://schemas.microsoft.com/office/drawing/2014/main" id="{1FCE5034-DC8A-2C4B-87DC-9505273C2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3838" y="201612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42" name="Line 14">
            <a:extLst>
              <a:ext uri="{FF2B5EF4-FFF2-40B4-BE49-F238E27FC236}">
                <a16:creationId xmlns:a16="http://schemas.microsoft.com/office/drawing/2014/main" id="{1DA746DF-858E-324F-A739-AB3B82FD3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3338" y="1223963"/>
            <a:ext cx="8636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43" name="Line 15">
            <a:extLst>
              <a:ext uri="{FF2B5EF4-FFF2-40B4-BE49-F238E27FC236}">
                <a16:creationId xmlns:a16="http://schemas.microsoft.com/office/drawing/2014/main" id="{CFAD7459-B82D-AE47-BDB0-BA1CDE0C03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4775" y="2016125"/>
            <a:ext cx="646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44" name="Oval 16">
            <a:extLst>
              <a:ext uri="{FF2B5EF4-FFF2-40B4-BE49-F238E27FC236}">
                <a16:creationId xmlns:a16="http://schemas.microsoft.com/office/drawing/2014/main" id="{F6A1DA87-43A5-144A-8292-F2FE49BE4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129381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73745" name="Line 17">
            <a:extLst>
              <a:ext uri="{FF2B5EF4-FFF2-40B4-BE49-F238E27FC236}">
                <a16:creationId xmlns:a16="http://schemas.microsoft.com/office/drawing/2014/main" id="{D2C5B56D-7E25-9446-8815-D3C6532FB7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25863" y="1079500"/>
            <a:ext cx="43021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46" name="Line 18">
            <a:extLst>
              <a:ext uri="{FF2B5EF4-FFF2-40B4-BE49-F238E27FC236}">
                <a16:creationId xmlns:a16="http://schemas.microsoft.com/office/drawing/2014/main" id="{288060B4-0BBC-724A-8706-B70EBC89A7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5863" y="1727200"/>
            <a:ext cx="43021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47" name="Oval 19">
            <a:extLst>
              <a:ext uri="{FF2B5EF4-FFF2-40B4-BE49-F238E27FC236}">
                <a16:creationId xmlns:a16="http://schemas.microsoft.com/office/drawing/2014/main" id="{F5812A5A-2FC4-F846-BED9-5144CBD5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374332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73748" name="Oval 20">
            <a:extLst>
              <a:ext uri="{FF2B5EF4-FFF2-40B4-BE49-F238E27FC236}">
                <a16:creationId xmlns:a16="http://schemas.microsoft.com/office/drawing/2014/main" id="{B5930B08-2A1A-6649-810E-451AEDF9A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8067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73749" name="Oval 21">
            <a:extLst>
              <a:ext uri="{FF2B5EF4-FFF2-40B4-BE49-F238E27FC236}">
                <a16:creationId xmlns:a16="http://schemas.microsoft.com/office/drawing/2014/main" id="{C36C3692-035B-7746-912B-20D38579B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28067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73750" name="Oval 22">
            <a:extLst>
              <a:ext uri="{FF2B5EF4-FFF2-40B4-BE49-F238E27FC236}">
                <a16:creationId xmlns:a16="http://schemas.microsoft.com/office/drawing/2014/main" id="{7341F512-35A8-C848-A6D5-E90011712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374332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73751" name="Oval 23">
            <a:extLst>
              <a:ext uri="{FF2B5EF4-FFF2-40B4-BE49-F238E27FC236}">
                <a16:creationId xmlns:a16="http://schemas.microsoft.com/office/drawing/2014/main" id="{A241969D-D96A-6948-83EB-3EBDE45AD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28067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73752" name="Oval 24">
            <a:extLst>
              <a:ext uri="{FF2B5EF4-FFF2-40B4-BE49-F238E27FC236}">
                <a16:creationId xmlns:a16="http://schemas.microsoft.com/office/drawing/2014/main" id="{220D26C1-01E6-AB47-8BC2-6B642D7E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63" y="374332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73753" name="Line 25">
            <a:extLst>
              <a:ext uri="{FF2B5EF4-FFF2-40B4-BE49-F238E27FC236}">
                <a16:creationId xmlns:a16="http://schemas.microsoft.com/office/drawing/2014/main" id="{31E12710-0ECD-5340-BD3D-28A6078029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6363" y="3022600"/>
            <a:ext cx="646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54" name="Line 26">
            <a:extLst>
              <a:ext uri="{FF2B5EF4-FFF2-40B4-BE49-F238E27FC236}">
                <a16:creationId xmlns:a16="http://schemas.microsoft.com/office/drawing/2014/main" id="{C54E41CC-A803-3B4A-BDBF-8D415C4399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0813" y="3167063"/>
            <a:ext cx="8636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55" name="Line 27">
            <a:extLst>
              <a:ext uri="{FF2B5EF4-FFF2-40B4-BE49-F238E27FC236}">
                <a16:creationId xmlns:a16="http://schemas.microsoft.com/office/drawing/2014/main" id="{2F527CE8-68D4-0345-9055-43A45942A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3838" y="304323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56" name="Line 28">
            <a:extLst>
              <a:ext uri="{FF2B5EF4-FFF2-40B4-BE49-F238E27FC236}">
                <a16:creationId xmlns:a16="http://schemas.microsoft.com/office/drawing/2014/main" id="{D99AD29F-D962-D74F-8508-09BE95956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3838" y="395922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57" name="Line 29">
            <a:extLst>
              <a:ext uri="{FF2B5EF4-FFF2-40B4-BE49-F238E27FC236}">
                <a16:creationId xmlns:a16="http://schemas.microsoft.com/office/drawing/2014/main" id="{017E5239-BE62-9646-941F-261544DB6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3338" y="3167063"/>
            <a:ext cx="8636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58" name="Line 30">
            <a:extLst>
              <a:ext uri="{FF2B5EF4-FFF2-40B4-BE49-F238E27FC236}">
                <a16:creationId xmlns:a16="http://schemas.microsoft.com/office/drawing/2014/main" id="{42E0A249-085D-FF46-9297-C88415EF45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4775" y="3959225"/>
            <a:ext cx="646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59" name="Oval 31">
            <a:extLst>
              <a:ext uri="{FF2B5EF4-FFF2-40B4-BE49-F238E27FC236}">
                <a16:creationId xmlns:a16="http://schemas.microsoft.com/office/drawing/2014/main" id="{D4A51D33-7A9A-A34A-BB0F-95F2391B0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323691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73760" name="Line 32">
            <a:extLst>
              <a:ext uri="{FF2B5EF4-FFF2-40B4-BE49-F238E27FC236}">
                <a16:creationId xmlns:a16="http://schemas.microsoft.com/office/drawing/2014/main" id="{48680088-FBF4-4A4A-B108-13E3D1B978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25863" y="3022600"/>
            <a:ext cx="43021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61" name="Line 33">
            <a:extLst>
              <a:ext uri="{FF2B5EF4-FFF2-40B4-BE49-F238E27FC236}">
                <a16:creationId xmlns:a16="http://schemas.microsoft.com/office/drawing/2014/main" id="{626953B5-B0A7-C645-9282-F19B3443DE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5863" y="3670300"/>
            <a:ext cx="43021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63" name="Oval 35">
            <a:extLst>
              <a:ext uri="{FF2B5EF4-FFF2-40B4-BE49-F238E27FC236}">
                <a16:creationId xmlns:a16="http://schemas.microsoft.com/office/drawing/2014/main" id="{7ABFFF89-7DDB-C34A-B529-6F65B2FAC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330993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s</a:t>
            </a:r>
          </a:p>
        </p:txBody>
      </p:sp>
      <p:sp>
        <p:nvSpPr>
          <p:cNvPr id="73764" name="Line 36">
            <a:extLst>
              <a:ext uri="{FF2B5EF4-FFF2-40B4-BE49-F238E27FC236}">
                <a16:creationId xmlns:a16="http://schemas.microsoft.com/office/drawing/2014/main" id="{2836AFF2-B961-AC4C-A373-0D1BB8EB8D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588" y="318135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65" name="Line 37">
            <a:extLst>
              <a:ext uri="{FF2B5EF4-FFF2-40B4-BE49-F238E27FC236}">
                <a16:creationId xmlns:a16="http://schemas.microsoft.com/office/drawing/2014/main" id="{362C9325-A750-C145-88AD-631B9357A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650" y="3709988"/>
            <a:ext cx="215900" cy="106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66" name="Oval 38">
            <a:extLst>
              <a:ext uri="{FF2B5EF4-FFF2-40B4-BE49-F238E27FC236}">
                <a16:creationId xmlns:a16="http://schemas.microsoft.com/office/drawing/2014/main" id="{65E60E50-F60A-254B-816C-23527DE1F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4826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s</a:t>
            </a:r>
          </a:p>
        </p:txBody>
      </p:sp>
      <p:sp>
        <p:nvSpPr>
          <p:cNvPr id="73767" name="Oval 39">
            <a:extLst>
              <a:ext uri="{FF2B5EF4-FFF2-40B4-BE49-F238E27FC236}">
                <a16:creationId xmlns:a16="http://schemas.microsoft.com/office/drawing/2014/main" id="{6C7953C2-ED13-0847-BD63-CBD4B6EA7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38" y="185102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73769" name="Oval 41">
            <a:extLst>
              <a:ext uri="{FF2B5EF4-FFF2-40B4-BE49-F238E27FC236}">
                <a16:creationId xmlns:a16="http://schemas.microsoft.com/office/drawing/2014/main" id="{3270B9E3-ABEE-1042-9574-A539A12F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185102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73770" name="Oval 42">
            <a:extLst>
              <a:ext uri="{FF2B5EF4-FFF2-40B4-BE49-F238E27FC236}">
                <a16:creationId xmlns:a16="http://schemas.microsoft.com/office/drawing/2014/main" id="{4AB6B19E-4BF7-E14C-A8DF-965019F88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63" y="113030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73771" name="Oval 43">
            <a:extLst>
              <a:ext uri="{FF2B5EF4-FFF2-40B4-BE49-F238E27FC236}">
                <a16:creationId xmlns:a16="http://schemas.microsoft.com/office/drawing/2014/main" id="{7EEE56EB-C47A-4745-BA1F-D0F26C0B2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1130300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73772" name="Oval 44">
            <a:extLst>
              <a:ext uri="{FF2B5EF4-FFF2-40B4-BE49-F238E27FC236}">
                <a16:creationId xmlns:a16="http://schemas.microsoft.com/office/drawing/2014/main" id="{63C6642A-23E6-5A41-880D-7A73777C4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738" y="2643188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73779" name="Oval 51">
            <a:extLst>
              <a:ext uri="{FF2B5EF4-FFF2-40B4-BE49-F238E27FC236}">
                <a16:creationId xmlns:a16="http://schemas.microsoft.com/office/drawing/2014/main" id="{F83472AF-B565-3647-B6D0-7F5FA981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38" y="343535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73784" name="Line 56">
            <a:extLst>
              <a:ext uri="{FF2B5EF4-FFF2-40B4-BE49-F238E27FC236}">
                <a16:creationId xmlns:a16="http://schemas.microsoft.com/office/drawing/2014/main" id="{790C4A2D-CC12-EA4B-8CCD-84C733D36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2125" y="914400"/>
            <a:ext cx="714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85" name="Line 57">
            <a:extLst>
              <a:ext uri="{FF2B5EF4-FFF2-40B4-BE49-F238E27FC236}">
                <a16:creationId xmlns:a16="http://schemas.microsoft.com/office/drawing/2014/main" id="{946E2BF6-3C7C-3840-A9A9-ACA7FB28F7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4000" y="1563688"/>
            <a:ext cx="730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86" name="Line 58">
            <a:extLst>
              <a:ext uri="{FF2B5EF4-FFF2-40B4-BE49-F238E27FC236}">
                <a16:creationId xmlns:a16="http://schemas.microsoft.com/office/drawing/2014/main" id="{8C475B2A-E948-2149-9639-F7078CB156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3" y="2282825"/>
            <a:ext cx="714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87" name="Line 59">
            <a:extLst>
              <a:ext uri="{FF2B5EF4-FFF2-40B4-BE49-F238E27FC236}">
                <a16:creationId xmlns:a16="http://schemas.microsoft.com/office/drawing/2014/main" id="{621CD2FE-6B8F-A144-9605-970F763140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0763" y="3074988"/>
            <a:ext cx="714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88" name="Line 60">
            <a:extLst>
              <a:ext uri="{FF2B5EF4-FFF2-40B4-BE49-F238E27FC236}">
                <a16:creationId xmlns:a16="http://schemas.microsoft.com/office/drawing/2014/main" id="{66A9B98B-4353-A34C-A417-1AD26BE57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2925" y="1490663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89" name="Oval 61">
            <a:extLst>
              <a:ext uri="{FF2B5EF4-FFF2-40B4-BE49-F238E27FC236}">
                <a16:creationId xmlns:a16="http://schemas.microsoft.com/office/drawing/2014/main" id="{A1F56667-48DE-1942-A9D7-2D0575CE7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264318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73790" name="Line 62">
            <a:extLst>
              <a:ext uri="{FF2B5EF4-FFF2-40B4-BE49-F238E27FC236}">
                <a16:creationId xmlns:a16="http://schemas.microsoft.com/office/drawing/2014/main" id="{95BF5278-DFB1-0C49-85C0-BE35B8A818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35800" y="2282825"/>
            <a:ext cx="730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91" name="Line 63">
            <a:extLst>
              <a:ext uri="{FF2B5EF4-FFF2-40B4-BE49-F238E27FC236}">
                <a16:creationId xmlns:a16="http://schemas.microsoft.com/office/drawing/2014/main" id="{F8C5C578-63F6-684B-A0BD-96E936B85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0263" y="842963"/>
            <a:ext cx="2889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793" name="Text Box 65">
            <a:extLst>
              <a:ext uri="{FF2B5EF4-FFF2-40B4-BE49-F238E27FC236}">
                <a16:creationId xmlns:a16="http://schemas.microsoft.com/office/drawing/2014/main" id="{D3A68A4E-6A78-3C42-B713-12206D823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444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8</a:t>
            </a:r>
          </a:p>
        </p:txBody>
      </p:sp>
      <p:sp>
        <p:nvSpPr>
          <p:cNvPr id="73794" name="Text Box 66">
            <a:extLst>
              <a:ext uri="{FF2B5EF4-FFF2-40B4-BE49-F238E27FC236}">
                <a16:creationId xmlns:a16="http://schemas.microsoft.com/office/drawing/2014/main" id="{B94F8B58-14DB-4542-9189-4449C7E7E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3" y="9080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</a:t>
            </a:r>
          </a:p>
        </p:txBody>
      </p:sp>
      <p:sp>
        <p:nvSpPr>
          <p:cNvPr id="73795" name="Text Box 67">
            <a:extLst>
              <a:ext uri="{FF2B5EF4-FFF2-40B4-BE49-F238E27FC236}">
                <a16:creationId xmlns:a16="http://schemas.microsoft.com/office/drawing/2014/main" id="{5EB364D2-DDE2-8F45-BDD3-3F461FC31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838" y="914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7</a:t>
            </a:r>
          </a:p>
        </p:txBody>
      </p:sp>
      <p:sp>
        <p:nvSpPr>
          <p:cNvPr id="73796" name="Text Box 68">
            <a:extLst>
              <a:ext uri="{FF2B5EF4-FFF2-40B4-BE49-F238E27FC236}">
                <a16:creationId xmlns:a16="http://schemas.microsoft.com/office/drawing/2014/main" id="{20C373F9-0B7A-504B-9F90-418BD110C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1" y="170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</a:t>
            </a:r>
          </a:p>
        </p:txBody>
      </p:sp>
      <p:sp>
        <p:nvSpPr>
          <p:cNvPr id="73797" name="Text Box 69">
            <a:extLst>
              <a:ext uri="{FF2B5EF4-FFF2-40B4-BE49-F238E27FC236}">
                <a16:creationId xmlns:a16="http://schemas.microsoft.com/office/drawing/2014/main" id="{C54BFEDA-609C-9E4D-A077-997ED735F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288" y="17065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</a:t>
            </a:r>
          </a:p>
        </p:txBody>
      </p:sp>
      <p:sp>
        <p:nvSpPr>
          <p:cNvPr id="73798" name="Text Box 70">
            <a:extLst>
              <a:ext uri="{FF2B5EF4-FFF2-40B4-BE49-F238E27FC236}">
                <a16:creationId xmlns:a16="http://schemas.microsoft.com/office/drawing/2014/main" id="{944D033D-C1F6-3E4E-B88B-9882795CE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1" y="28527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</a:t>
            </a:r>
          </a:p>
        </p:txBody>
      </p:sp>
      <p:sp>
        <p:nvSpPr>
          <p:cNvPr id="73799" name="Text Box 71">
            <a:extLst>
              <a:ext uri="{FF2B5EF4-FFF2-40B4-BE49-F238E27FC236}">
                <a16:creationId xmlns:a16="http://schemas.microsoft.com/office/drawing/2014/main" id="{8D2B688D-C5E5-1D43-8502-82BB50034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951" y="36449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</a:t>
            </a:r>
          </a:p>
        </p:txBody>
      </p:sp>
      <p:sp>
        <p:nvSpPr>
          <p:cNvPr id="73800" name="Text Box 72">
            <a:extLst>
              <a:ext uri="{FF2B5EF4-FFF2-40B4-BE49-F238E27FC236}">
                <a16:creationId xmlns:a16="http://schemas.microsoft.com/office/drawing/2014/main" id="{47ADFDE9-19EF-B140-A5CD-068DE0C3B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488" y="2859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</a:t>
            </a:r>
          </a:p>
        </p:txBody>
      </p:sp>
      <p:sp>
        <p:nvSpPr>
          <p:cNvPr id="73801" name="Text Box 73">
            <a:extLst>
              <a:ext uri="{FF2B5EF4-FFF2-40B4-BE49-F238E27FC236}">
                <a16:creationId xmlns:a16="http://schemas.microsoft.com/office/drawing/2014/main" id="{ABDEE6F0-3B03-5F44-8BD9-8A992F5D2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163" y="4032250"/>
            <a:ext cx="170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  b   c  e   d  f  g</a:t>
            </a:r>
          </a:p>
        </p:txBody>
      </p:sp>
      <p:sp>
        <p:nvSpPr>
          <p:cNvPr id="73802" name="Oval 74">
            <a:extLst>
              <a:ext uri="{FF2B5EF4-FFF2-40B4-BE49-F238E27FC236}">
                <a16:creationId xmlns:a16="http://schemas.microsoft.com/office/drawing/2014/main" id="{4C119C1A-85B4-1C4A-BC67-443032A5A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088" y="3240088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s</a:t>
            </a:r>
          </a:p>
        </p:txBody>
      </p:sp>
      <p:sp>
        <p:nvSpPr>
          <p:cNvPr id="73803" name="Oval 75">
            <a:extLst>
              <a:ext uri="{FF2B5EF4-FFF2-40B4-BE49-F238E27FC236}">
                <a16:creationId xmlns:a16="http://schemas.microsoft.com/office/drawing/2014/main" id="{51D3A96F-917D-CB40-8D4F-316072118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4608513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73805" name="Oval 77">
            <a:extLst>
              <a:ext uri="{FF2B5EF4-FFF2-40B4-BE49-F238E27FC236}">
                <a16:creationId xmlns:a16="http://schemas.microsoft.com/office/drawing/2014/main" id="{710EA857-1521-864C-9605-0014CCE44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388778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73806" name="Oval 78">
            <a:extLst>
              <a:ext uri="{FF2B5EF4-FFF2-40B4-BE49-F238E27FC236}">
                <a16:creationId xmlns:a16="http://schemas.microsoft.com/office/drawing/2014/main" id="{E8F2DB14-1DF4-9D44-8FBB-1CFE48973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713" y="3887788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73807" name="Oval 79">
            <a:extLst>
              <a:ext uri="{FF2B5EF4-FFF2-40B4-BE49-F238E27FC236}">
                <a16:creationId xmlns:a16="http://schemas.microsoft.com/office/drawing/2014/main" id="{B49D0EF6-C58F-A94B-BE53-FF7343768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5400675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73808" name="Oval 80">
            <a:extLst>
              <a:ext uri="{FF2B5EF4-FFF2-40B4-BE49-F238E27FC236}">
                <a16:creationId xmlns:a16="http://schemas.microsoft.com/office/drawing/2014/main" id="{DC441137-5B6C-AF40-97E5-74F9FFDEE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369" y="6191251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73809" name="Line 81">
            <a:extLst>
              <a:ext uri="{FF2B5EF4-FFF2-40B4-BE49-F238E27FC236}">
                <a16:creationId xmlns:a16="http://schemas.microsoft.com/office/drawing/2014/main" id="{04FECC3C-8177-EF4E-8FBE-BDD03D2BD2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113" y="3671888"/>
            <a:ext cx="714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810" name="Line 82">
            <a:extLst>
              <a:ext uri="{FF2B5EF4-FFF2-40B4-BE49-F238E27FC236}">
                <a16:creationId xmlns:a16="http://schemas.microsoft.com/office/drawing/2014/main" id="{E497C7BE-D0C0-BA4A-A9E4-2116DA8AD2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00988" y="4321175"/>
            <a:ext cx="730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811" name="Line 83">
            <a:extLst>
              <a:ext uri="{FF2B5EF4-FFF2-40B4-BE49-F238E27FC236}">
                <a16:creationId xmlns:a16="http://schemas.microsoft.com/office/drawing/2014/main" id="{C602F74E-4AA9-D944-BEF4-2B0D385A6B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3650" y="5040313"/>
            <a:ext cx="714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812" name="Line 84">
            <a:extLst>
              <a:ext uri="{FF2B5EF4-FFF2-40B4-BE49-F238E27FC236}">
                <a16:creationId xmlns:a16="http://schemas.microsoft.com/office/drawing/2014/main" id="{AC40E004-18BC-BA45-8265-9141D976F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7750" y="5832475"/>
            <a:ext cx="714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816" name="Line 88">
            <a:extLst>
              <a:ext uri="{FF2B5EF4-FFF2-40B4-BE49-F238E27FC236}">
                <a16:creationId xmlns:a16="http://schemas.microsoft.com/office/drawing/2014/main" id="{C71D8348-588D-9F42-B494-ECE01646D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7250" y="3600450"/>
            <a:ext cx="2889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824" name="Oval 96">
            <a:extLst>
              <a:ext uri="{FF2B5EF4-FFF2-40B4-BE49-F238E27FC236}">
                <a16:creationId xmlns:a16="http://schemas.microsoft.com/office/drawing/2014/main" id="{62914238-BACD-B647-92BE-F287E55D7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539908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73825" name="Line 97">
            <a:extLst>
              <a:ext uri="{FF2B5EF4-FFF2-40B4-BE49-F238E27FC236}">
                <a16:creationId xmlns:a16="http://schemas.microsoft.com/office/drawing/2014/main" id="{D5C08882-71F6-7B4F-B899-ADFAA5ABC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0988" y="5040313"/>
            <a:ext cx="1444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3826" name="Oval 98">
            <a:extLst>
              <a:ext uri="{FF2B5EF4-FFF2-40B4-BE49-F238E27FC236}">
                <a16:creationId xmlns:a16="http://schemas.microsoft.com/office/drawing/2014/main" id="{07C1555B-7546-0548-B1B4-C73AAB25E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913" y="4606925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73827" name="Line 99">
            <a:extLst>
              <a:ext uri="{FF2B5EF4-FFF2-40B4-BE49-F238E27FC236}">
                <a16:creationId xmlns:a16="http://schemas.microsoft.com/office/drawing/2014/main" id="{94541182-B314-C842-9369-4025903AD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1350" y="4248150"/>
            <a:ext cx="1444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8202" name="Slide Number Placeholder 1">
            <a:extLst>
              <a:ext uri="{FF2B5EF4-FFF2-40B4-BE49-F238E27FC236}">
                <a16:creationId xmlns:a16="http://schemas.microsoft.com/office/drawing/2014/main" id="{35EDD355-6F04-E843-86F3-47098B2463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A5C45D-A4FA-9448-A37C-CDCEB808F3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76" name="Text Box 65">
            <a:extLst>
              <a:ext uri="{FF2B5EF4-FFF2-40B4-BE49-F238E27FC236}">
                <a16:creationId xmlns:a16="http://schemas.microsoft.com/office/drawing/2014/main" id="{D3A68A4E-6A78-3C42-B713-12206D823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955" y="302666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8</a:t>
            </a:r>
          </a:p>
        </p:txBody>
      </p:sp>
      <p:sp>
        <p:nvSpPr>
          <p:cNvPr id="77" name="Text Box 66">
            <a:extLst>
              <a:ext uri="{FF2B5EF4-FFF2-40B4-BE49-F238E27FC236}">
                <a16:creationId xmlns:a16="http://schemas.microsoft.com/office/drawing/2014/main" id="{B94F8B58-14DB-4542-9189-4449C7E7E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707" y="365204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</a:t>
            </a:r>
          </a:p>
        </p:txBody>
      </p:sp>
      <p:sp>
        <p:nvSpPr>
          <p:cNvPr id="78" name="Text Box 67">
            <a:extLst>
              <a:ext uri="{FF2B5EF4-FFF2-40B4-BE49-F238E27FC236}">
                <a16:creationId xmlns:a16="http://schemas.microsoft.com/office/drawing/2014/main" id="{5EB364D2-DDE2-8F45-BDD3-3F461FC31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638" y="344832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7</a:t>
            </a:r>
          </a:p>
        </p:txBody>
      </p:sp>
      <p:sp>
        <p:nvSpPr>
          <p:cNvPr id="79" name="Text Box 68">
            <a:extLst>
              <a:ext uri="{FF2B5EF4-FFF2-40B4-BE49-F238E27FC236}">
                <a16:creationId xmlns:a16="http://schemas.microsoft.com/office/drawing/2014/main" id="{20C373F9-0B7A-504B-9F90-418BD110C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1527" y="439275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80" name="Text Box 69">
            <a:extLst>
              <a:ext uri="{FF2B5EF4-FFF2-40B4-BE49-F238E27FC236}">
                <a16:creationId xmlns:a16="http://schemas.microsoft.com/office/drawing/2014/main" id="{C54BFEDA-609C-9E4D-A077-997ED735F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088" y="4240492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</a:t>
            </a:r>
          </a:p>
        </p:txBody>
      </p:sp>
      <p:sp>
        <p:nvSpPr>
          <p:cNvPr id="81" name="Text Box 70">
            <a:extLst>
              <a:ext uri="{FF2B5EF4-FFF2-40B4-BE49-F238E27FC236}">
                <a16:creationId xmlns:a16="http://schemas.microsoft.com/office/drawing/2014/main" id="{944D033D-C1F6-3E4E-B88B-9882795CE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1" y="5386667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</a:t>
            </a:r>
          </a:p>
        </p:txBody>
      </p:sp>
      <p:sp>
        <p:nvSpPr>
          <p:cNvPr id="82" name="Text Box 71">
            <a:extLst>
              <a:ext uri="{FF2B5EF4-FFF2-40B4-BE49-F238E27FC236}">
                <a16:creationId xmlns:a16="http://schemas.microsoft.com/office/drawing/2014/main" id="{8D2B688D-C5E5-1D43-8502-82BB50034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1" y="617882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</a:t>
            </a:r>
          </a:p>
        </p:txBody>
      </p:sp>
      <p:sp>
        <p:nvSpPr>
          <p:cNvPr id="83" name="Text Box 72">
            <a:extLst>
              <a:ext uri="{FF2B5EF4-FFF2-40B4-BE49-F238E27FC236}">
                <a16:creationId xmlns:a16="http://schemas.microsoft.com/office/drawing/2014/main" id="{47ADFDE9-19EF-B140-A5CD-068DE0C3B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6288" y="5393017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84" name="Text Box 73">
            <a:extLst>
              <a:ext uri="{FF2B5EF4-FFF2-40B4-BE49-F238E27FC236}">
                <a16:creationId xmlns:a16="http://schemas.microsoft.com/office/drawing/2014/main" id="{ABDEE6F0-3B03-5F44-8BD9-8A992F5D2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0631" y="6322497"/>
            <a:ext cx="1723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  b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   c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21555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7" grpId="0" animBg="1"/>
      <p:bldP spid="73748" grpId="0" animBg="1"/>
      <p:bldP spid="73749" grpId="0" animBg="1"/>
      <p:bldP spid="73750" grpId="0" animBg="1"/>
      <p:bldP spid="73751" grpId="0" animBg="1"/>
      <p:bldP spid="73752" grpId="0" animBg="1"/>
      <p:bldP spid="73759" grpId="0" animBg="1"/>
      <p:bldP spid="73763" grpId="0" animBg="1"/>
      <p:bldP spid="73766" grpId="0" animBg="1"/>
      <p:bldP spid="73767" grpId="0" animBg="1"/>
      <p:bldP spid="73769" grpId="0" animBg="1"/>
      <p:bldP spid="73770" grpId="0" animBg="1"/>
      <p:bldP spid="73771" grpId="0" animBg="1"/>
      <p:bldP spid="73772" grpId="0" animBg="1"/>
      <p:bldP spid="73779" grpId="0" animBg="1"/>
      <p:bldP spid="73789" grpId="0" animBg="1"/>
      <p:bldP spid="73793" grpId="0"/>
      <p:bldP spid="73794" grpId="0"/>
      <p:bldP spid="73795" grpId="0"/>
      <p:bldP spid="73796" grpId="0"/>
      <p:bldP spid="73797" grpId="0"/>
      <p:bldP spid="73798" grpId="0"/>
      <p:bldP spid="73799" grpId="0"/>
      <p:bldP spid="73800" grpId="0"/>
      <p:bldP spid="73801" grpId="0"/>
      <p:bldP spid="73802" grpId="0" animBg="1"/>
      <p:bldP spid="73803" grpId="0" animBg="1"/>
      <p:bldP spid="73805" grpId="0" animBg="1"/>
      <p:bldP spid="73806" grpId="0" animBg="1"/>
      <p:bldP spid="73807" grpId="0" animBg="1"/>
      <p:bldP spid="73808" grpId="0" animBg="1"/>
      <p:bldP spid="73824" grpId="0" animBg="1"/>
      <p:bldP spid="73826" grpId="0" animBg="1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2D598FC8-DC0C-4A4B-8598-DE718BCA1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en-US" altLang="en-US"/>
          </a:p>
        </p:txBody>
      </p:sp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CBC4404A-DDB2-6940-8AE6-644D5EC125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27F9B1-57E5-EA42-913A-017DDBCAE63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FB75B1-09EA-8941-817D-876AE875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3183126"/>
            <a:ext cx="433387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5DD45E-FCF5-8A49-A0E7-532700F6B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3172014"/>
            <a:ext cx="431800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D3EF93-EFF4-7440-ACDA-E6ADD25AF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4038789"/>
            <a:ext cx="433387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CDB963C-F492-6746-9AC6-38C01B943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4721414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4721414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9FAB7E1C-F681-4E40-8DCB-2D6352842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6288" y="3360926"/>
            <a:ext cx="12255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B241FF03-1A81-874A-A2E0-271714A8AC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7688" y="3578414"/>
            <a:ext cx="39687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0EC10AEC-D21D-7040-B26E-5AFC4B73C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4875" y="3472051"/>
            <a:ext cx="719138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2BEE5B64-0E1C-A245-A26B-293B0117F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763" y="4472176"/>
            <a:ext cx="719137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6" name="Line 20">
            <a:extLst>
              <a:ext uri="{FF2B5EF4-FFF2-40B4-BE49-F238E27FC236}">
                <a16:creationId xmlns:a16="http://schemas.microsoft.com/office/drawing/2014/main" id="{FEF5B0B1-BE0B-4048-A8EB-500AB8435A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5675" y="3605401"/>
            <a:ext cx="1270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7" name="Line 22">
            <a:extLst>
              <a:ext uri="{FF2B5EF4-FFF2-40B4-BE49-F238E27FC236}">
                <a16:creationId xmlns:a16="http://schemas.microsoft.com/office/drawing/2014/main" id="{D1B35A10-A26B-1649-908F-0CE6C31E2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0888" y="3578414"/>
            <a:ext cx="1365250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8" name="Line 11">
            <a:extLst>
              <a:ext uri="{FF2B5EF4-FFF2-40B4-BE49-F238E27FC236}">
                <a16:creationId xmlns:a16="http://schemas.microsoft.com/office/drawing/2014/main" id="{2F5D7433-5A96-E74B-8E7A-D1A8BC1CE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6288" y="4938901"/>
            <a:ext cx="12255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42B17D8-1076-8A4F-806F-CBDEACA71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3924489"/>
            <a:ext cx="433387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</a:p>
        </p:txBody>
      </p:sp>
      <p:sp>
        <p:nvSpPr>
          <p:cNvPr id="52" name="Line 16">
            <a:extLst>
              <a:ext uri="{FF2B5EF4-FFF2-40B4-BE49-F238E27FC236}">
                <a16:creationId xmlns:a16="http://schemas.microsoft.com/office/drawing/2014/main" id="{2913150E-FA4F-C748-A6DF-4C0BED19E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3163" y="4313426"/>
            <a:ext cx="719137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3" name="Line 18">
            <a:extLst>
              <a:ext uri="{FF2B5EF4-FFF2-40B4-BE49-F238E27FC236}">
                <a16:creationId xmlns:a16="http://schemas.microsoft.com/office/drawing/2014/main" id="{7745AF37-A28C-CB4C-9D59-1FF22406D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3443476"/>
            <a:ext cx="696912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4" name="Line 12">
            <a:extLst>
              <a:ext uri="{FF2B5EF4-FFF2-40B4-BE49-F238E27FC236}">
                <a16:creationId xmlns:a16="http://schemas.microsoft.com/office/drawing/2014/main" id="{41B69D96-53B0-1549-8BD7-DF1C71B6E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4538" y="3551426"/>
            <a:ext cx="1371600" cy="1192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F65A1CE4-4BBA-4D4D-A464-22597DC23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156619"/>
            <a:ext cx="8601075" cy="81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下图的拓扑排序是什么？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charset="2"/>
              <a:buChar char="n"/>
              <a:tabLst/>
              <a:defRPr/>
            </a:pP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1" name="Oval 26">
            <a:extLst>
              <a:ext uri="{FF2B5EF4-FFF2-40B4-BE49-F238E27FC236}">
                <a16:creationId xmlns:a16="http://schemas.microsoft.com/office/drawing/2014/main" id="{23FB75B1-09EA-8941-817D-876AE875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638" y="3137089"/>
            <a:ext cx="433387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</a:p>
        </p:txBody>
      </p:sp>
      <p:sp>
        <p:nvSpPr>
          <p:cNvPr id="22" name="Oval 27">
            <a:extLst>
              <a:ext uri="{FF2B5EF4-FFF2-40B4-BE49-F238E27FC236}">
                <a16:creationId xmlns:a16="http://schemas.microsoft.com/office/drawing/2014/main" id="{105DD45E-FCF5-8A49-A0E7-532700F6B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875" y="3125977"/>
            <a:ext cx="431800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</a:p>
        </p:txBody>
      </p:sp>
      <p:sp>
        <p:nvSpPr>
          <p:cNvPr id="23" name="Oval 28">
            <a:extLst>
              <a:ext uri="{FF2B5EF4-FFF2-40B4-BE49-F238E27FC236}">
                <a16:creationId xmlns:a16="http://schemas.microsoft.com/office/drawing/2014/main" id="{BDD3EF93-EFF4-7440-ACDA-E6ADD25AF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188" y="3992752"/>
            <a:ext cx="433387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</a:p>
        </p:txBody>
      </p:sp>
      <p:sp>
        <p:nvSpPr>
          <p:cNvPr id="24" name="Oval 29">
            <a:extLst>
              <a:ext uri="{FF2B5EF4-FFF2-40B4-BE49-F238E27FC236}">
                <a16:creationId xmlns:a16="http://schemas.microsoft.com/office/drawing/2014/main" id="{7CDB963C-F492-6746-9AC6-38C01B943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350" y="4675377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</a:p>
        </p:txBody>
      </p:sp>
      <p:sp>
        <p:nvSpPr>
          <p:cNvPr id="25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875" y="4675377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</a:p>
        </p:txBody>
      </p:sp>
      <p:sp>
        <p:nvSpPr>
          <p:cNvPr id="39" name="Line 12">
            <a:extLst>
              <a:ext uri="{FF2B5EF4-FFF2-40B4-BE49-F238E27FC236}">
                <a16:creationId xmlns:a16="http://schemas.microsoft.com/office/drawing/2014/main" id="{B241FF03-1A81-874A-A2E0-271714A8AC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8138" y="3532377"/>
            <a:ext cx="39687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0" name="Line 16">
            <a:extLst>
              <a:ext uri="{FF2B5EF4-FFF2-40B4-BE49-F238E27FC236}">
                <a16:creationId xmlns:a16="http://schemas.microsoft.com/office/drawing/2014/main" id="{0EC10AEC-D21D-7040-B26E-5AFC4B73C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45325" y="3426014"/>
            <a:ext cx="719138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2" name="Line 20">
            <a:extLst>
              <a:ext uri="{FF2B5EF4-FFF2-40B4-BE49-F238E27FC236}">
                <a16:creationId xmlns:a16="http://schemas.microsoft.com/office/drawing/2014/main" id="{FEF5B0B1-BE0B-4048-A8EB-500AB8435A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2681" y="3559364"/>
            <a:ext cx="1270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4" name="Line 22">
            <a:extLst>
              <a:ext uri="{FF2B5EF4-FFF2-40B4-BE49-F238E27FC236}">
                <a16:creationId xmlns:a16="http://schemas.microsoft.com/office/drawing/2014/main" id="{D1B35A10-A26B-1649-908F-0CE6C31E2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1338" y="3532377"/>
            <a:ext cx="1365250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6" name="Oval 49">
            <a:extLst>
              <a:ext uri="{FF2B5EF4-FFF2-40B4-BE49-F238E27FC236}">
                <a16:creationId xmlns:a16="http://schemas.microsoft.com/office/drawing/2014/main" id="{C42B17D8-1076-8A4F-806F-CBDEACA71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7558" y="3878452"/>
            <a:ext cx="433387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</a:p>
        </p:txBody>
      </p:sp>
      <p:sp>
        <p:nvSpPr>
          <p:cNvPr id="47" name="Line 16">
            <a:extLst>
              <a:ext uri="{FF2B5EF4-FFF2-40B4-BE49-F238E27FC236}">
                <a16:creationId xmlns:a16="http://schemas.microsoft.com/office/drawing/2014/main" id="{2913150E-FA4F-C748-A6DF-4C0BED19E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3613" y="4267389"/>
            <a:ext cx="719137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1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314" y="4402913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5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218" y="3147200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6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24" y="4846033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7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411" y="3116382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8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148" y="4864289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9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852" y="4292789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0" name="Text Box 31">
            <a:extLst>
              <a:ext uri="{FF2B5EF4-FFF2-40B4-BE49-F238E27FC236}">
                <a16:creationId xmlns:a16="http://schemas.microsoft.com/office/drawing/2014/main" id="{06A487F0-2089-BA48-949A-B1FB195F2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825" y="5660510"/>
            <a:ext cx="17254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A,B,C,D,E,F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47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39" grpId="0" animBg="1"/>
      <p:bldP spid="40" grpId="0" animBg="1"/>
      <p:bldP spid="42" grpId="0" animBg="1"/>
      <p:bldP spid="44" grpId="0" animBg="1"/>
      <p:bldP spid="46" grpId="0" animBg="1"/>
      <p:bldP spid="47" grpId="0" animBg="1"/>
      <p:bldP spid="51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03CF9461-A170-0743-A025-F771EF1AD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050" y="400050"/>
            <a:ext cx="7793038" cy="146208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寻找关节点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F99589DD-C53E-DD48-BC3A-52301DA2A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2070100"/>
            <a:ext cx="7772400" cy="41148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关节点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给定</a:t>
            </a:r>
            <a:r>
              <a:rPr lang="zh-CN" altLang="en-US" dirty="0">
                <a:solidFill>
                  <a:srgbClr val="F1212B"/>
                </a:solidFill>
                <a:latin typeface="Times New Roman" panose="02020603050405020304" pitchFamily="18" charset="0"/>
              </a:rPr>
              <a:t>无向图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(V,E)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|V|&gt;2</a:t>
            </a:r>
            <a:r>
              <a:rPr lang="zh-CN" altLang="en-US" dirty="0">
                <a:latin typeface="Times New Roman" panose="02020603050405020304" pitchFamily="18" charset="0"/>
              </a:rPr>
              <a:t>。称</a:t>
            </a:r>
            <a:r>
              <a:rPr lang="en-US" altLang="zh-CN" dirty="0">
                <a:latin typeface="Times New Roman" panose="02020603050405020304" pitchFamily="18" charset="0"/>
              </a:rPr>
              <a:t>v ∈G </a:t>
            </a:r>
            <a:r>
              <a:rPr lang="zh-CN" altLang="en-US" dirty="0">
                <a:latin typeface="Times New Roman" panose="02020603050405020304" pitchFamily="18" charset="0"/>
              </a:rPr>
              <a:t>为一关节点，当且仅当存在另外两个不同的顶点</a:t>
            </a:r>
            <a:r>
              <a:rPr lang="en-US" altLang="zh-CN" dirty="0">
                <a:latin typeface="Times New Roman" panose="02020603050405020304" pitchFamily="18" charset="0"/>
              </a:rPr>
              <a:t>u ∈G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w ∈G,</a:t>
            </a:r>
            <a:r>
              <a:rPr lang="zh-CN" altLang="en-US" dirty="0">
                <a:latin typeface="Times New Roman" panose="02020603050405020304" pitchFamily="18" charset="0"/>
              </a:rPr>
              <a:t>并且</a:t>
            </a:r>
            <a:r>
              <a:rPr lang="en-US" altLang="zh-CN" dirty="0">
                <a:latin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</a:rPr>
              <a:t>之间的任意路径均必须经由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通过。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显然，如果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是连通的，那么在移除关节点和与其关联的边后，图变为不连通的。</a:t>
            </a:r>
          </a:p>
        </p:txBody>
      </p:sp>
      <p:sp>
        <p:nvSpPr>
          <p:cNvPr id="51203" name="Slide Number Placeholder 1">
            <a:extLst>
              <a:ext uri="{FF2B5EF4-FFF2-40B4-BE49-F238E27FC236}">
                <a16:creationId xmlns:a16="http://schemas.microsoft.com/office/drawing/2014/main" id="{5E28C470-1CC1-4F48-9A2E-8DDC92FAEB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ACCC05-2522-0D45-9F1F-3FEFD119A9A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1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65D452BD-4403-6F46-863D-B72DACABF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寻找关节点</a:t>
            </a:r>
            <a:endParaRPr lang="en-US" altLang="en-US"/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2490AAF6-4AA7-DC4A-82FC-0D7444B4A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A48F88-444C-E041-BE16-83247D7F3A5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3" y="5050450"/>
            <a:ext cx="5690866" cy="1807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63" y="1837517"/>
            <a:ext cx="5977583" cy="306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2796F5DB-1BB6-514B-BA0D-94BD94FA2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</a:t>
            </a:r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6C7A3AA2-8AFE-A449-9737-A258DD7C7F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5570AF-6AE1-3E42-A375-6EF743A134E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C66CB4C1-EA53-7946-A2F8-BAD5FF7F8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2017713"/>
            <a:ext cx="6507162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0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1B8DD85D-88BB-844F-A1EB-05829216DA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0561" y="2010597"/>
            <a:ext cx="8324202" cy="411480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通常有两种遍历图的方法：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深度优先搜索、广度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宽度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优先搜索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。他们都适合于无向图和有向图。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重点内容是介绍两种图遍历算法，并学习图遍历算法的一些应用。</a:t>
            </a:r>
          </a:p>
          <a:p>
            <a:endParaRPr lang="en-US" altLang="en-US" dirty="0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5C925FF8-F5BC-214B-B07C-0B8F97124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0F90A0-CA0A-334B-A11C-279923A776A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9B1E77-8854-BB41-A83B-68FE029DF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noFill/>
        </p:spPr>
        <p:txBody>
          <a:bodyPr/>
          <a:lstStyle/>
          <a:p>
            <a:r>
              <a:rPr lang="zh-CN" altLang="en-US" dirty="0"/>
              <a:t>图的两种遍历方法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1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570BB007-10D0-834C-9482-6FBDA17AC2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0FDC99-A7EE-424F-A5DD-EB4E1D92224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71838" y="551348"/>
            <a:ext cx="5386387" cy="6164262"/>
            <a:chOff x="3271838" y="551348"/>
            <a:chExt cx="5386387" cy="6164262"/>
          </a:xfrm>
        </p:grpSpPr>
        <p:pic>
          <p:nvPicPr>
            <p:cNvPr id="57348" name="Picture 4">
              <a:extLst>
                <a:ext uri="{FF2B5EF4-FFF2-40B4-BE49-F238E27FC236}">
                  <a16:creationId xmlns:a16="http://schemas.microsoft.com/office/drawing/2014/main" id="{EBB5E214-0AFD-5940-8FB6-AC9A0CE87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1838" y="551348"/>
              <a:ext cx="5340350" cy="273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49" name="Picture 5">
              <a:extLst>
                <a:ext uri="{FF2B5EF4-FFF2-40B4-BE49-F238E27FC236}">
                  <a16:creationId xmlns:a16="http://schemas.microsoft.com/office/drawing/2014/main" id="{12074B74-D859-E44D-9068-035C33828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3788" y="3281848"/>
              <a:ext cx="5024437" cy="3433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7350" name="Picture 6">
            <a:extLst>
              <a:ext uri="{FF2B5EF4-FFF2-40B4-BE49-F238E27FC236}">
                <a16:creationId xmlns:a16="http://schemas.microsoft.com/office/drawing/2014/main" id="{819FE6C7-2E61-2743-BB53-626E77815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9888"/>
            <a:ext cx="3398838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1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98E6FBCE-1057-CC47-BE66-E0114894B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寻找关节点</a:t>
            </a:r>
            <a:endParaRPr lang="en-US" altLang="en-US"/>
          </a:p>
        </p:txBody>
      </p:sp>
      <p:pic>
        <p:nvPicPr>
          <p:cNvPr id="59394" name="Content Placeholder 4">
            <a:extLst>
              <a:ext uri="{FF2B5EF4-FFF2-40B4-BE49-F238E27FC236}">
                <a16:creationId xmlns:a16="http://schemas.microsoft.com/office/drawing/2014/main" id="{61EAC9C2-4510-364D-A2ED-8242F267C7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017713"/>
            <a:ext cx="7156450" cy="4114800"/>
          </a:xfrm>
        </p:spPr>
      </p:pic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A06365BA-C2AE-014C-B4C8-1FD251C466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120EC-3F24-6E49-BA9A-08BD6F891A4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DED2F7A-2B30-A942-8D57-1888759AA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0" y="3219450"/>
            <a:ext cx="666750" cy="4953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415750-7766-704C-A7C2-90E4E40BD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0" y="2554288"/>
            <a:ext cx="666750" cy="4953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F2C404-E4BD-8744-8B60-D33DBB657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008438"/>
            <a:ext cx="666750" cy="4953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9A8F6D-7391-4C42-8FA1-2069158E3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300" y="3435350"/>
            <a:ext cx="666750" cy="4953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47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4FB778B3-0773-6141-8F71-C43EB6EE4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强连通分支</a:t>
            </a:r>
            <a:endParaRPr lang="en-US" altLang="en-US" dirty="0"/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5BE4BEAA-0F29-C049-A26A-2209850474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1611" y="2128838"/>
            <a:ext cx="8164897" cy="4114800"/>
          </a:xfrm>
        </p:spPr>
        <p:txBody>
          <a:bodyPr/>
          <a:lstStyle/>
          <a:p>
            <a:r>
              <a:rPr lang="zh-CN" altLang="en-US" dirty="0"/>
              <a:t>有向图</a:t>
            </a:r>
            <a:r>
              <a:rPr lang="en-US" altLang="zh-CN" dirty="0"/>
              <a:t>G=(V,E)</a:t>
            </a:r>
            <a:r>
              <a:rPr lang="zh-CN" altLang="en-US" dirty="0"/>
              <a:t>，强连通集为顶点的极大集</a:t>
            </a:r>
            <a:endParaRPr lang="en-US" altLang="zh-CN" dirty="0"/>
          </a:p>
          <a:p>
            <a:r>
              <a:rPr lang="zh-CN" altLang="en-US" dirty="0"/>
              <a:t>在该集合中，每一对顶点都存在一条路径</a:t>
            </a:r>
            <a:endParaRPr lang="en-US" altLang="en-US" dirty="0"/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1CBAF281-BBEF-694C-B839-30460F057D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3EE7D4-E5D6-A243-846B-2DBAD71D780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1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4EC01ED2-57E2-A046-8F5C-FBE165FF2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</a:t>
            </a:r>
            <a:endParaRPr lang="en-US" altLang="en-US"/>
          </a:p>
        </p:txBody>
      </p:sp>
      <p:pic>
        <p:nvPicPr>
          <p:cNvPr id="62466" name="Content Placeholder 4">
            <a:extLst>
              <a:ext uri="{FF2B5EF4-FFF2-40B4-BE49-F238E27FC236}">
                <a16:creationId xmlns:a16="http://schemas.microsoft.com/office/drawing/2014/main" id="{5A274F17-1814-B348-9819-8D676B0F31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413" y="2290763"/>
            <a:ext cx="8548687" cy="2903537"/>
          </a:xfrm>
        </p:spPr>
      </p:pic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5C3AAB1B-4131-7A4A-9CAD-6CC6E7423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50A25F-A771-1D4D-AC2C-DDB55299AAB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7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3865B661-C6CF-7546-8AE3-B9B6A1F93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</a:t>
            </a:r>
            <a:endParaRPr lang="en-US" altLang="en-US"/>
          </a:p>
        </p:txBody>
      </p:sp>
      <p:pic>
        <p:nvPicPr>
          <p:cNvPr id="63490" name="Content Placeholder 4">
            <a:extLst>
              <a:ext uri="{FF2B5EF4-FFF2-40B4-BE49-F238E27FC236}">
                <a16:creationId xmlns:a16="http://schemas.microsoft.com/office/drawing/2014/main" id="{AE3A6C44-1934-7D45-A20B-4A5AE96936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5938" y="1817688"/>
            <a:ext cx="4338637" cy="2486025"/>
          </a:xfrm>
        </p:spPr>
      </p:pic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70AB857A-1EEB-C343-AFDB-4D5E208A96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BBB4D2-FC35-644D-AB11-352120A8164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4E819-425E-064A-9D35-D26B89965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1820863"/>
            <a:ext cx="2265362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40A1E1-E58B-EB42-AC68-15E18907D4FD}"/>
              </a:ext>
            </a:extLst>
          </p:cNvPr>
          <p:cNvCxnSpPr/>
          <p:nvPr/>
        </p:nvCxnSpPr>
        <p:spPr bwMode="auto">
          <a:xfrm>
            <a:off x="4391025" y="2622550"/>
            <a:ext cx="927100" cy="127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5DAFFF-07A8-F248-80A2-BC3CA5F5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4446588"/>
            <a:ext cx="327660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35C89B-8C75-4842-B2CD-C2B441197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063" y="2752725"/>
            <a:ext cx="1509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CED523-51CD-A44C-B0F8-4D01E476C2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16238" y="419100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876ACB-2772-E54F-87C9-A5AC0B295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4260850"/>
            <a:ext cx="1136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反向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0C1720-7CF0-5446-AECE-C423DF7E0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4443413"/>
            <a:ext cx="2128837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759F90-7370-CF4F-8F83-3E099B9A1CC4}"/>
              </a:ext>
            </a:extLst>
          </p:cNvPr>
          <p:cNvCxnSpPr/>
          <p:nvPr/>
        </p:nvCxnSpPr>
        <p:spPr bwMode="auto">
          <a:xfrm>
            <a:off x="4311650" y="5276850"/>
            <a:ext cx="928688" cy="127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F2FAC2-91E7-BA4C-85A0-99706662D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5326063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DFS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44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0F1F36A4-D58C-F44A-9C6B-AC08941A3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网络页面检索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CE8C80CF-849A-7846-986E-90C14E491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1998663"/>
            <a:ext cx="8229600" cy="3921125"/>
          </a:xfrm>
        </p:spPr>
        <p:txBody>
          <a:bodyPr/>
          <a:lstStyle/>
          <a:p>
            <a:r>
              <a:rPr lang="zh-CN" altLang="en-US" sz="2200" dirty="0">
                <a:latin typeface="Times New Roman" panose="02020603050405020304" pitchFamily="18" charset="0"/>
              </a:rPr>
              <a:t>深度优先搜索是一种在开发爬虫早期使用较多的方法。它的目的是要达到被搜索结构的叶结点</a:t>
            </a:r>
            <a:r>
              <a:rPr lang="en-US" altLang="zh-CN" sz="2200" dirty="0">
                <a:latin typeface="Times New Roman" panose="02020603050405020304" pitchFamily="18" charset="0"/>
              </a:rPr>
              <a:t>(</a:t>
            </a:r>
            <a:r>
              <a:rPr lang="zh-CN" altLang="en-US" sz="2200" dirty="0">
                <a:latin typeface="Times New Roman" panose="02020603050405020304" pitchFamily="18" charset="0"/>
              </a:rPr>
              <a:t>即那些不包含任何超链的</a:t>
            </a:r>
            <a:r>
              <a:rPr lang="en-US" altLang="zh-CN" sz="2200" dirty="0">
                <a:latin typeface="Times New Roman" panose="02020603050405020304" pitchFamily="18" charset="0"/>
              </a:rPr>
              <a:t>HTML</a:t>
            </a:r>
            <a:r>
              <a:rPr lang="zh-CN" altLang="en-US" sz="2200" dirty="0">
                <a:latin typeface="Times New Roman" panose="02020603050405020304" pitchFamily="18" charset="0"/>
              </a:rPr>
              <a:t>文件</a:t>
            </a:r>
            <a:r>
              <a:rPr lang="en-US" altLang="zh-CN" sz="2200" dirty="0">
                <a:latin typeface="Times New Roman" panose="02020603050405020304" pitchFamily="18" charset="0"/>
              </a:rPr>
              <a:t>) </a:t>
            </a:r>
            <a:r>
              <a:rPr lang="zh-CN" altLang="en-US" sz="2200" dirty="0">
                <a:latin typeface="Times New Roman" panose="02020603050405020304" pitchFamily="18" charset="0"/>
              </a:rPr>
              <a:t>。在一个</a:t>
            </a:r>
            <a:r>
              <a:rPr lang="en-US" altLang="zh-CN" sz="2200" dirty="0">
                <a:latin typeface="Times New Roman" panose="02020603050405020304" pitchFamily="18" charset="0"/>
              </a:rPr>
              <a:t>HTML</a:t>
            </a:r>
            <a:r>
              <a:rPr lang="zh-CN" altLang="en-US" sz="2200" dirty="0">
                <a:latin typeface="Times New Roman" panose="02020603050405020304" pitchFamily="18" charset="0"/>
              </a:rPr>
              <a:t>文件中，当一个超链被选择后，被链接的</a:t>
            </a:r>
            <a:r>
              <a:rPr lang="en-US" altLang="zh-CN" sz="2200" dirty="0">
                <a:latin typeface="Times New Roman" panose="02020603050405020304" pitchFamily="18" charset="0"/>
              </a:rPr>
              <a:t>HTML</a:t>
            </a:r>
            <a:r>
              <a:rPr lang="zh-CN" altLang="en-US" sz="2200" dirty="0">
                <a:latin typeface="Times New Roman" panose="02020603050405020304" pitchFamily="18" charset="0"/>
              </a:rPr>
              <a:t>文件将执行深度优先搜索，即在搜索其余的超链接结果之前必须先完整地搜索单独的一条链。深度优先搜索沿着</a:t>
            </a:r>
            <a:r>
              <a:rPr lang="en-US" altLang="zh-CN" sz="2200" dirty="0">
                <a:latin typeface="Times New Roman" panose="02020603050405020304" pitchFamily="18" charset="0"/>
              </a:rPr>
              <a:t>HTML</a:t>
            </a:r>
            <a:r>
              <a:rPr lang="zh-CN" altLang="en-US" sz="2200" dirty="0">
                <a:latin typeface="Times New Roman" panose="02020603050405020304" pitchFamily="18" charset="0"/>
              </a:rPr>
              <a:t>文件上的超链走到不能再深入为止，然后返回到某一个</a:t>
            </a:r>
            <a:r>
              <a:rPr lang="en-US" altLang="zh-CN" sz="2200" dirty="0">
                <a:latin typeface="Times New Roman" panose="02020603050405020304" pitchFamily="18" charset="0"/>
              </a:rPr>
              <a:t>HTML</a:t>
            </a:r>
            <a:r>
              <a:rPr lang="zh-CN" altLang="en-US" sz="2200" dirty="0">
                <a:latin typeface="Times New Roman" panose="02020603050405020304" pitchFamily="18" charset="0"/>
              </a:rPr>
              <a:t>文件，再继续选择该</a:t>
            </a:r>
            <a:r>
              <a:rPr lang="en-US" altLang="zh-CN" sz="2200" dirty="0">
                <a:latin typeface="Times New Roman" panose="02020603050405020304" pitchFamily="18" charset="0"/>
              </a:rPr>
              <a:t>HTML</a:t>
            </a:r>
            <a:r>
              <a:rPr lang="zh-CN" altLang="en-US" sz="2200" dirty="0">
                <a:latin typeface="Times New Roman" panose="02020603050405020304" pitchFamily="18" charset="0"/>
              </a:rPr>
              <a:t>文件中的其他超链。当不再有其他超链可选择时，说明搜索已经结束。</a:t>
            </a:r>
          </a:p>
          <a:p>
            <a:r>
              <a:rPr lang="zh-CN" altLang="en-US" sz="2200" dirty="0">
                <a:latin typeface="Times New Roman" panose="02020603050405020304" pitchFamily="18" charset="0"/>
              </a:rPr>
              <a:t>优点是能遍历一个</a:t>
            </a:r>
            <a:r>
              <a:rPr lang="en-US" altLang="zh-CN" sz="2200" dirty="0">
                <a:latin typeface="Times New Roman" panose="02020603050405020304" pitchFamily="18" charset="0"/>
              </a:rPr>
              <a:t>Web </a:t>
            </a:r>
            <a:r>
              <a:rPr lang="zh-CN" altLang="en-US" sz="2200" dirty="0">
                <a:latin typeface="Times New Roman" panose="02020603050405020304" pitchFamily="18" charset="0"/>
              </a:rPr>
              <a:t>站点或深层嵌套的文档集合；缺点是因为</a:t>
            </a:r>
            <a:r>
              <a:rPr lang="en-US" altLang="zh-CN" sz="2200" dirty="0">
                <a:latin typeface="Times New Roman" panose="02020603050405020304" pitchFamily="18" charset="0"/>
              </a:rPr>
              <a:t>Web</a:t>
            </a:r>
            <a:r>
              <a:rPr lang="zh-CN" altLang="en-US" sz="2200" dirty="0">
                <a:latin typeface="Times New Roman" panose="02020603050405020304" pitchFamily="18" charset="0"/>
              </a:rPr>
              <a:t>结构相当深</a:t>
            </a:r>
            <a:r>
              <a:rPr lang="en-US" altLang="zh-CN" sz="2200" dirty="0">
                <a:latin typeface="Times New Roman" panose="02020603050405020304" pitchFamily="18" charset="0"/>
              </a:rPr>
              <a:t>,</a:t>
            </a:r>
            <a:r>
              <a:rPr lang="zh-CN" altLang="en-US" sz="2200" dirty="0">
                <a:latin typeface="Times New Roman" panose="02020603050405020304" pitchFamily="18" charset="0"/>
              </a:rPr>
              <a:t>，有可能造成一旦进去，再也出不来的情况发生。</a:t>
            </a:r>
          </a:p>
        </p:txBody>
      </p:sp>
      <p:sp>
        <p:nvSpPr>
          <p:cNvPr id="64515" name="Slide Number Placeholder 1">
            <a:extLst>
              <a:ext uri="{FF2B5EF4-FFF2-40B4-BE49-F238E27FC236}">
                <a16:creationId xmlns:a16="http://schemas.microsoft.com/office/drawing/2014/main" id="{4EC8D4B3-9E5C-0F44-AB0D-37525C4809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659973-7F98-4048-9B13-DD29DC0BA8E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>
            <a:extLst>
              <a:ext uri="{FF2B5EF4-FFF2-40B4-BE49-F238E27FC236}">
                <a16:creationId xmlns:a16="http://schemas.microsoft.com/office/drawing/2014/main" id="{06117277-7D24-6A44-9E84-A11DA2AAC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913" y="2114550"/>
            <a:ext cx="7772400" cy="41148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深度优先搜索</a:t>
            </a:r>
            <a:r>
              <a:rPr lang="en-US" altLang="zh-CN" dirty="0">
                <a:latin typeface="Times New Roman" panose="02020603050405020304" pitchFamily="18" charset="0"/>
              </a:rPr>
              <a:t>(Depth-First Search, DFS)</a:t>
            </a: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宽度优先搜索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(Breadth-First Search, BFS)</a:t>
            </a:r>
          </a:p>
        </p:txBody>
      </p:sp>
      <p:sp>
        <p:nvSpPr>
          <p:cNvPr id="20482" name="Rectangle 4">
            <a:extLst>
              <a:ext uri="{FF2B5EF4-FFF2-40B4-BE49-F238E27FC236}">
                <a16:creationId xmlns:a16="http://schemas.microsoft.com/office/drawing/2014/main" id="{D79B1E77-8854-BB41-A83B-68FE029DF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图的两种遍历方法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0483" name="Slide Number Placeholder 1">
            <a:extLst>
              <a:ext uri="{FF2B5EF4-FFF2-40B4-BE49-F238E27FC236}">
                <a16:creationId xmlns:a16="http://schemas.microsoft.com/office/drawing/2014/main" id="{E4DC7D79-774A-8745-AC09-73B268D476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EA0C7A-110B-924C-B4A5-F1803207002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4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7061896F-BE5B-7549-9264-5A0D3318B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4113" y="209550"/>
            <a:ext cx="7793037" cy="146208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广度优先搜索</a:t>
            </a:r>
            <a:r>
              <a:rPr lang="en-US" altLang="zh-CN" dirty="0">
                <a:latin typeface="Times New Roman" panose="02020603050405020304" pitchFamily="18" charset="0"/>
              </a:rPr>
              <a:t>(BFS)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C522F562-A2AF-A344-A25E-3705DBEB3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958" y="2128838"/>
            <a:ext cx="7772400" cy="4114800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思路：在访问一个顶点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后，接下来依次访问邻接于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的所有顶点。对应的搜索树称之为广度优先搜索生成树。</a:t>
            </a: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实现：使用队列</a:t>
            </a:r>
            <a:r>
              <a:rPr lang="en-US" altLang="zh-CN" sz="2800" dirty="0">
                <a:latin typeface="Times New Roman" panose="02020603050405020304" pitchFamily="18" charset="0"/>
              </a:rPr>
              <a:t>(Queue)</a:t>
            </a: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BFS</a:t>
            </a:r>
            <a:r>
              <a:rPr lang="zh-CN" altLang="en-US" sz="2800" dirty="0">
                <a:latin typeface="Times New Roman" panose="02020603050405020304" pitchFamily="18" charset="0"/>
              </a:rPr>
              <a:t>同样既适用于有向图，亦适用于无向图。</a:t>
            </a: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在无向图中，边分为：树边或者是横跨边。</a:t>
            </a: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在有向图中，边分为：树边，回边及横跨边。不存在前向边。</a:t>
            </a:r>
          </a:p>
          <a:p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65539" name="Slide Number Placeholder 1">
            <a:extLst>
              <a:ext uri="{FF2B5EF4-FFF2-40B4-BE49-F238E27FC236}">
                <a16:creationId xmlns:a16="http://schemas.microsoft.com/office/drawing/2014/main" id="{379260BB-6242-A044-8600-5BF999784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B89AFC-B902-194E-A9EF-E8CE74842F6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8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348FCE4B-0878-D448-84C0-273EA02FC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4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6562" name="Text Box 101">
            <a:extLst>
              <a:ext uri="{FF2B5EF4-FFF2-40B4-BE49-F238E27FC236}">
                <a16:creationId xmlns:a16="http://schemas.microsoft.com/office/drawing/2014/main" id="{59520107-4B9C-BB4F-84EC-63198496D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297238"/>
            <a:ext cx="237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=2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BFS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序列：</a:t>
            </a:r>
          </a:p>
        </p:txBody>
      </p:sp>
      <p:sp>
        <p:nvSpPr>
          <p:cNvPr id="260198" name="Text Box 102">
            <a:extLst>
              <a:ext uri="{FF2B5EF4-FFF2-40B4-BE49-F238E27FC236}">
                <a16:creationId xmlns:a16="http://schemas.microsoft.com/office/drawing/2014/main" id="{9E3EDAE2-AE41-EC46-BE7B-8BC1A1297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163" y="3932238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260199" name="Text Box 103">
            <a:extLst>
              <a:ext uri="{FF2B5EF4-FFF2-40B4-BE49-F238E27FC236}">
                <a16:creationId xmlns:a16="http://schemas.microsoft.com/office/drawing/2014/main" id="{BC00A123-8784-2242-BB1E-1C9BBE866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4300" y="3932238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260200" name="Text Box 104">
            <a:extLst>
              <a:ext uri="{FF2B5EF4-FFF2-40B4-BE49-F238E27FC236}">
                <a16:creationId xmlns:a16="http://schemas.microsoft.com/office/drawing/2014/main" id="{73C0B8AA-F771-054B-B67E-615158376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588" y="3932238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60201" name="Text Box 105">
            <a:extLst>
              <a:ext uri="{FF2B5EF4-FFF2-40B4-BE49-F238E27FC236}">
                <a16:creationId xmlns:a16="http://schemas.microsoft.com/office/drawing/2014/main" id="{A4EE151A-CAA7-3B44-9DAB-EF70DAE67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725" y="3932238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60202" name="Text Box 106">
            <a:extLst>
              <a:ext uri="{FF2B5EF4-FFF2-40B4-BE49-F238E27FC236}">
                <a16:creationId xmlns:a16="http://schemas.microsoft.com/office/drawing/2014/main" id="{BAF92BD9-F238-CE48-8352-3311CAEDF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013" y="3932238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60203" name="Text Box 107">
            <a:extLst>
              <a:ext uri="{FF2B5EF4-FFF2-40B4-BE49-F238E27FC236}">
                <a16:creationId xmlns:a16="http://schemas.microsoft.com/office/drawing/2014/main" id="{3ACBC6F2-D5E6-1E4B-95C9-941CDC912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4440238"/>
            <a:ext cx="2376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遍历过程结束</a:t>
            </a:r>
          </a:p>
        </p:txBody>
      </p:sp>
      <p:sp>
        <p:nvSpPr>
          <p:cNvPr id="110" name="Oval 7">
            <a:extLst>
              <a:ext uri="{FF2B5EF4-FFF2-40B4-BE49-F238E27FC236}">
                <a16:creationId xmlns:a16="http://schemas.microsoft.com/office/drawing/2014/main" id="{48B75D4F-19C5-AD4E-AFF1-88832A421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4144963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64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9F9F9"/>
            </a:solidFill>
            <a:round/>
            <a:headEnd/>
            <a:tailEnd type="none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3</a:t>
            </a:r>
          </a:p>
        </p:txBody>
      </p:sp>
      <p:sp>
        <p:nvSpPr>
          <p:cNvPr id="111" name="Oval 8">
            <a:extLst>
              <a:ext uri="{FF2B5EF4-FFF2-40B4-BE49-F238E27FC236}">
                <a16:creationId xmlns:a16="http://schemas.microsoft.com/office/drawing/2014/main" id="{FE293E9A-C844-504E-80DA-E7D445D5F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4144963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64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9F9F9"/>
            </a:solidFill>
            <a:round/>
            <a:headEnd/>
            <a:tailEnd type="none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2</a:t>
            </a:r>
          </a:p>
        </p:txBody>
      </p:sp>
      <p:sp>
        <p:nvSpPr>
          <p:cNvPr id="112" name="Oval 9">
            <a:extLst>
              <a:ext uri="{FF2B5EF4-FFF2-40B4-BE49-F238E27FC236}">
                <a16:creationId xmlns:a16="http://schemas.microsoft.com/office/drawing/2014/main" id="{F4E67C2E-DF1F-8143-BAAF-B5F86A57A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25" y="4144963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64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9F9F9"/>
            </a:solidFill>
            <a:round/>
            <a:headEnd/>
            <a:tailEnd type="none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0</a:t>
            </a:r>
          </a:p>
        </p:txBody>
      </p:sp>
      <p:sp>
        <p:nvSpPr>
          <p:cNvPr id="113" name="Oval 10">
            <a:extLst>
              <a:ext uri="{FF2B5EF4-FFF2-40B4-BE49-F238E27FC236}">
                <a16:creationId xmlns:a16="http://schemas.microsoft.com/office/drawing/2014/main" id="{84EE013C-BD9B-014D-95FA-127C4DBF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3281363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64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9F9F9"/>
            </a:solidFill>
            <a:round/>
            <a:headEnd/>
            <a:tailEnd type="none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1</a:t>
            </a:r>
          </a:p>
        </p:txBody>
      </p:sp>
      <p:sp>
        <p:nvSpPr>
          <p:cNvPr id="114" name="Oval 11">
            <a:extLst>
              <a:ext uri="{FF2B5EF4-FFF2-40B4-BE49-F238E27FC236}">
                <a16:creationId xmlns:a16="http://schemas.microsoft.com/office/drawing/2014/main" id="{1BC165E7-08A8-9943-A920-58F3FCECB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5008563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64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9F9F9"/>
            </a:solidFill>
            <a:round/>
            <a:headEnd/>
            <a:tailEnd type="none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4</a:t>
            </a:r>
          </a:p>
        </p:txBody>
      </p:sp>
      <p:sp>
        <p:nvSpPr>
          <p:cNvPr id="66575" name="Freeform 12">
            <a:extLst>
              <a:ext uri="{FF2B5EF4-FFF2-40B4-BE49-F238E27FC236}">
                <a16:creationId xmlns:a16="http://schemas.microsoft.com/office/drawing/2014/main" id="{D2F17D21-EF34-A04D-A46B-3A1FC9182EF9}"/>
              </a:ext>
            </a:extLst>
          </p:cNvPr>
          <p:cNvSpPr>
            <a:spLocks/>
          </p:cNvSpPr>
          <p:nvPr/>
        </p:nvSpPr>
        <p:spPr bwMode="auto">
          <a:xfrm>
            <a:off x="806450" y="3568700"/>
            <a:ext cx="630238" cy="588963"/>
          </a:xfrm>
          <a:custGeom>
            <a:avLst/>
            <a:gdLst>
              <a:gd name="T0" fmla="*/ 0 w 397"/>
              <a:gd name="T1" fmla="*/ 2147483646 h 371"/>
              <a:gd name="T2" fmla="*/ 2147483646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6576" name="Freeform 13">
            <a:extLst>
              <a:ext uri="{FF2B5EF4-FFF2-40B4-BE49-F238E27FC236}">
                <a16:creationId xmlns:a16="http://schemas.microsoft.com/office/drawing/2014/main" id="{76A88885-43D9-804E-8F21-B22F6A369460}"/>
              </a:ext>
            </a:extLst>
          </p:cNvPr>
          <p:cNvSpPr>
            <a:spLocks/>
          </p:cNvSpPr>
          <p:nvPr/>
        </p:nvSpPr>
        <p:spPr bwMode="auto">
          <a:xfrm>
            <a:off x="931863" y="4360863"/>
            <a:ext cx="503237" cy="1587"/>
          </a:xfrm>
          <a:custGeom>
            <a:avLst/>
            <a:gdLst>
              <a:gd name="T0" fmla="*/ 0 w 317"/>
              <a:gd name="T1" fmla="*/ 0 h 1"/>
              <a:gd name="T2" fmla="*/ 2147483646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6577" name="Line 14">
            <a:extLst>
              <a:ext uri="{FF2B5EF4-FFF2-40B4-BE49-F238E27FC236}">
                <a16:creationId xmlns:a16="http://schemas.microsoft.com/office/drawing/2014/main" id="{44243E7C-EB23-1440-AE45-55B51E8D3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8488" y="4360863"/>
            <a:ext cx="503237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6578" name="Freeform 15">
            <a:extLst>
              <a:ext uri="{FF2B5EF4-FFF2-40B4-BE49-F238E27FC236}">
                <a16:creationId xmlns:a16="http://schemas.microsoft.com/office/drawing/2014/main" id="{C312338C-EE59-0145-9A04-6D5E1B8F9BED}"/>
              </a:ext>
            </a:extLst>
          </p:cNvPr>
          <p:cNvSpPr>
            <a:spLocks/>
          </p:cNvSpPr>
          <p:nvPr/>
        </p:nvSpPr>
        <p:spPr bwMode="auto">
          <a:xfrm>
            <a:off x="812800" y="4551363"/>
            <a:ext cx="623888" cy="601662"/>
          </a:xfrm>
          <a:custGeom>
            <a:avLst/>
            <a:gdLst>
              <a:gd name="T0" fmla="*/ 0 w 393"/>
              <a:gd name="T1" fmla="*/ 0 h 379"/>
              <a:gd name="T2" fmla="*/ 2147483646 w 393"/>
              <a:gd name="T3" fmla="*/ 2147483646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6579" name="Line 17">
            <a:extLst>
              <a:ext uri="{FF2B5EF4-FFF2-40B4-BE49-F238E27FC236}">
                <a16:creationId xmlns:a16="http://schemas.microsoft.com/office/drawing/2014/main" id="{2A10EC96-7C3C-B642-A031-24F6D626E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8488" y="3568700"/>
            <a:ext cx="647700" cy="5762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6580" name="Freeform 18">
            <a:extLst>
              <a:ext uri="{FF2B5EF4-FFF2-40B4-BE49-F238E27FC236}">
                <a16:creationId xmlns:a16="http://schemas.microsoft.com/office/drawing/2014/main" id="{5E0E4488-63A9-2142-802C-C0B78307F4D1}"/>
              </a:ext>
            </a:extLst>
          </p:cNvPr>
          <p:cNvSpPr>
            <a:spLocks/>
          </p:cNvSpPr>
          <p:nvPr/>
        </p:nvSpPr>
        <p:spPr bwMode="auto">
          <a:xfrm>
            <a:off x="1868488" y="4551363"/>
            <a:ext cx="620712" cy="603250"/>
          </a:xfrm>
          <a:custGeom>
            <a:avLst/>
            <a:gdLst>
              <a:gd name="T0" fmla="*/ 0 w 391"/>
              <a:gd name="T1" fmla="*/ 2147483646 h 380"/>
              <a:gd name="T2" fmla="*/ 2147483646 w 391"/>
              <a:gd name="T3" fmla="*/ 0 h 380"/>
              <a:gd name="T4" fmla="*/ 0 60000 65536"/>
              <a:gd name="T5" fmla="*/ 0 60000 65536"/>
              <a:gd name="T6" fmla="*/ 0 w 391"/>
              <a:gd name="T7" fmla="*/ 0 h 380"/>
              <a:gd name="T8" fmla="*/ 391 w 391"/>
              <a:gd name="T9" fmla="*/ 380 h 3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1" h="380">
                <a:moveTo>
                  <a:pt x="0" y="380"/>
                </a:moveTo>
                <a:lnTo>
                  <a:pt x="391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6581" name="Line 19">
            <a:extLst>
              <a:ext uri="{FF2B5EF4-FFF2-40B4-BE49-F238E27FC236}">
                <a16:creationId xmlns:a16="http://schemas.microsoft.com/office/drawing/2014/main" id="{4496B9DC-FAD0-7841-9940-5C3254B26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2588" y="4576763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6582" name="Line 20">
            <a:extLst>
              <a:ext uri="{FF2B5EF4-FFF2-40B4-BE49-F238E27FC236}">
                <a16:creationId xmlns:a16="http://schemas.microsoft.com/office/drawing/2014/main" id="{5B7FA100-F222-A745-A8F1-7630201BE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2588" y="3713163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10" name="Oval 7">
            <a:extLst>
              <a:ext uri="{FF2B5EF4-FFF2-40B4-BE49-F238E27FC236}">
                <a16:creationId xmlns:a16="http://schemas.microsoft.com/office/drawing/2014/main" id="{AE1A38F0-8549-414B-A491-450361F7F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4157663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776"/>
              </a:gs>
              <a:gs pos="100000">
                <a:srgbClr val="FFD000"/>
              </a:gs>
            </a:gsLst>
            <a:lin ang="5400000"/>
          </a:gradFill>
          <a:ln w="9525">
            <a:solidFill>
              <a:srgbClr val="E7BA00"/>
            </a:solidFill>
            <a:round/>
            <a:headEnd/>
            <a:tailEnd type="none" w="med" len="lg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3</a:t>
            </a:r>
          </a:p>
        </p:txBody>
      </p:sp>
      <p:sp>
        <p:nvSpPr>
          <p:cNvPr id="211" name="Oval 8">
            <a:extLst>
              <a:ext uri="{FF2B5EF4-FFF2-40B4-BE49-F238E27FC236}">
                <a16:creationId xmlns:a16="http://schemas.microsoft.com/office/drawing/2014/main" id="{718D50CF-0713-1543-B908-C03FD1AA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4157663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776"/>
              </a:gs>
              <a:gs pos="100000">
                <a:srgbClr val="FFD000"/>
              </a:gs>
            </a:gsLst>
            <a:lin ang="5400000"/>
          </a:gradFill>
          <a:ln w="9525">
            <a:solidFill>
              <a:srgbClr val="E7BA00"/>
            </a:solidFill>
            <a:round/>
            <a:headEnd/>
            <a:tailEnd type="none" w="med" len="lg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2</a:t>
            </a:r>
          </a:p>
        </p:txBody>
      </p:sp>
      <p:sp>
        <p:nvSpPr>
          <p:cNvPr id="212" name="Oval 9">
            <a:extLst>
              <a:ext uri="{FF2B5EF4-FFF2-40B4-BE49-F238E27FC236}">
                <a16:creationId xmlns:a16="http://schemas.microsoft.com/office/drawing/2014/main" id="{8BE8ACA2-61E1-AA43-90F1-27E5E7617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25" y="4157663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776"/>
              </a:gs>
              <a:gs pos="100000">
                <a:srgbClr val="FFD000"/>
              </a:gs>
            </a:gsLst>
            <a:lin ang="5400000"/>
          </a:gradFill>
          <a:ln w="9525">
            <a:solidFill>
              <a:srgbClr val="E7BA00"/>
            </a:solidFill>
            <a:round/>
            <a:headEnd/>
            <a:tailEnd type="none" w="med" len="lg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0</a:t>
            </a:r>
          </a:p>
        </p:txBody>
      </p:sp>
      <p:sp>
        <p:nvSpPr>
          <p:cNvPr id="213" name="Oval 10">
            <a:extLst>
              <a:ext uri="{FF2B5EF4-FFF2-40B4-BE49-F238E27FC236}">
                <a16:creationId xmlns:a16="http://schemas.microsoft.com/office/drawing/2014/main" id="{23CEF02D-B5B3-F64A-AD03-9A1D26AA9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3294063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776"/>
              </a:gs>
              <a:gs pos="100000">
                <a:srgbClr val="FFD000"/>
              </a:gs>
            </a:gsLst>
            <a:lin ang="5400000"/>
          </a:gradFill>
          <a:ln w="9525">
            <a:solidFill>
              <a:srgbClr val="E7BA00"/>
            </a:solidFill>
            <a:round/>
            <a:headEnd/>
            <a:tailEnd type="none" w="med" len="lg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1</a:t>
            </a:r>
          </a:p>
        </p:txBody>
      </p:sp>
      <p:sp>
        <p:nvSpPr>
          <p:cNvPr id="214" name="Oval 11">
            <a:extLst>
              <a:ext uri="{FF2B5EF4-FFF2-40B4-BE49-F238E27FC236}">
                <a16:creationId xmlns:a16="http://schemas.microsoft.com/office/drawing/2014/main" id="{775B33D8-F13E-F143-B9F9-F77BCECDE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5021263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776"/>
              </a:gs>
              <a:gs pos="100000">
                <a:srgbClr val="FFD000"/>
              </a:gs>
            </a:gsLst>
            <a:lin ang="5400000"/>
          </a:gradFill>
          <a:ln w="9525">
            <a:solidFill>
              <a:srgbClr val="E7BA00"/>
            </a:solidFill>
            <a:round/>
            <a:headEnd/>
            <a:tailEnd type="none" w="med" len="lg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4</a:t>
            </a:r>
          </a:p>
        </p:txBody>
      </p:sp>
      <p:sp>
        <p:nvSpPr>
          <p:cNvPr id="215" name="Freeform 12">
            <a:extLst>
              <a:ext uri="{FF2B5EF4-FFF2-40B4-BE49-F238E27FC236}">
                <a16:creationId xmlns:a16="http://schemas.microsoft.com/office/drawing/2014/main" id="{E7BA9280-EDCC-9748-B252-C7794F9881EB}"/>
              </a:ext>
            </a:extLst>
          </p:cNvPr>
          <p:cNvSpPr>
            <a:spLocks/>
          </p:cNvSpPr>
          <p:nvPr/>
        </p:nvSpPr>
        <p:spPr bwMode="auto">
          <a:xfrm>
            <a:off x="890588" y="3608388"/>
            <a:ext cx="630237" cy="588962"/>
          </a:xfrm>
          <a:custGeom>
            <a:avLst/>
            <a:gdLst>
              <a:gd name="T0" fmla="*/ 0 w 397"/>
              <a:gd name="T1" fmla="*/ 2147483646 h 371"/>
              <a:gd name="T2" fmla="*/ 2147483646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16" name="Freeform 13">
            <a:extLst>
              <a:ext uri="{FF2B5EF4-FFF2-40B4-BE49-F238E27FC236}">
                <a16:creationId xmlns:a16="http://schemas.microsoft.com/office/drawing/2014/main" id="{46A29630-BD9A-C543-A573-025DE7F6B030}"/>
              </a:ext>
            </a:extLst>
          </p:cNvPr>
          <p:cNvSpPr>
            <a:spLocks/>
          </p:cNvSpPr>
          <p:nvPr/>
        </p:nvSpPr>
        <p:spPr bwMode="auto">
          <a:xfrm>
            <a:off x="928688" y="4440238"/>
            <a:ext cx="503237" cy="1587"/>
          </a:xfrm>
          <a:custGeom>
            <a:avLst/>
            <a:gdLst>
              <a:gd name="T0" fmla="*/ 0 w 317"/>
              <a:gd name="T1" fmla="*/ 0 h 1"/>
              <a:gd name="T2" fmla="*/ 2147483646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D4428C27-E0EE-1545-B892-FD32702CB9F2}"/>
              </a:ext>
            </a:extLst>
          </p:cNvPr>
          <p:cNvSpPr>
            <a:spLocks/>
          </p:cNvSpPr>
          <p:nvPr/>
        </p:nvSpPr>
        <p:spPr bwMode="auto">
          <a:xfrm>
            <a:off x="890588" y="4486275"/>
            <a:ext cx="623887" cy="601663"/>
          </a:xfrm>
          <a:custGeom>
            <a:avLst/>
            <a:gdLst>
              <a:gd name="T0" fmla="*/ 0 w 393"/>
              <a:gd name="T1" fmla="*/ 0 h 379"/>
              <a:gd name="T2" fmla="*/ 2147483646 w 393"/>
              <a:gd name="T3" fmla="*/ 2147483646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18" name="Line 17">
            <a:extLst>
              <a:ext uri="{FF2B5EF4-FFF2-40B4-BE49-F238E27FC236}">
                <a16:creationId xmlns:a16="http://schemas.microsoft.com/office/drawing/2014/main" id="{9BA2C4B7-1659-0B47-BC88-AE6D025AA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0" y="3498850"/>
            <a:ext cx="647700" cy="5762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C472850D-C7DE-9A48-8E37-259EA49A9C9D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4975225"/>
            <a:ext cx="6048375" cy="785813"/>
            <a:chOff x="2502743" y="5429264"/>
            <a:chExt cx="6253829" cy="785818"/>
          </a:xfrm>
        </p:grpSpPr>
        <p:sp>
          <p:nvSpPr>
            <p:cNvPr id="66597" name="TextBox 124">
              <a:extLst>
                <a:ext uri="{FF2B5EF4-FFF2-40B4-BE49-F238E27FC236}">
                  <a16:creationId xmlns:a16="http://schemas.microsoft.com/office/drawing/2014/main" id="{1638D4A1-AF96-044F-8E6F-E0F49C3A6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2743" y="5753417"/>
              <a:ext cx="62538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charset="-122"/>
                  <a:cs typeface="Times New Roman" panose="02020603050405020304" pitchFamily="18" charset="0"/>
                </a:rPr>
                <a:t>BFS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charset="-122"/>
                  <a:cs typeface="Times New Roman" panose="02020603050405020304" pitchFamily="18" charset="0"/>
                </a:rPr>
                <a:t>思路：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charset="-122"/>
                  <a:ea typeface="楷体" charset="-122"/>
                  <a:cs typeface="Times New Roman" panose="02020603050405020304" pitchFamily="18" charset="0"/>
                </a:rPr>
                <a:t>距离初始顶点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" charset="-122"/>
                  <a:ea typeface="楷体" charset="-122"/>
                  <a:cs typeface="Times New Roman" panose="02020603050405020304" pitchFamily="18" charset="0"/>
                </a:rPr>
                <a:t>越近越优先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charset="-122"/>
                  <a:ea typeface="楷体" charset="-122"/>
                  <a:cs typeface="Times New Roman" panose="02020603050405020304" pitchFamily="18" charset="0"/>
                </a:rPr>
                <a:t>访问！</a:t>
              </a:r>
            </a:p>
          </p:txBody>
        </p:sp>
        <p:sp>
          <p:nvSpPr>
            <p:cNvPr id="126" name="下箭头 125">
              <a:extLst>
                <a:ext uri="{FF2B5EF4-FFF2-40B4-BE49-F238E27FC236}">
                  <a16:creationId xmlns:a16="http://schemas.microsoft.com/office/drawing/2014/main" id="{C02BA118-DA68-5545-944C-14A230F02CCB}"/>
                </a:ext>
              </a:extLst>
            </p:cNvPr>
            <p:cNvSpPr/>
            <p:nvPr/>
          </p:nvSpPr>
          <p:spPr>
            <a:xfrm>
              <a:off x="5067300" y="5429264"/>
              <a:ext cx="142876" cy="288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endParaRPr>
            </a:p>
          </p:txBody>
        </p:sp>
      </p:grp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40444AC7-EAF5-B44E-AB54-507E4CC23A45}"/>
              </a:ext>
            </a:extLst>
          </p:cNvPr>
          <p:cNvCxnSpPr/>
          <p:nvPr/>
        </p:nvCxnSpPr>
        <p:spPr>
          <a:xfrm rot="5400000">
            <a:off x="-677862" y="4332288"/>
            <a:ext cx="2643187" cy="1587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B74B8729-7BC0-4E49-BC5C-45A0652193EB}"/>
              </a:ext>
            </a:extLst>
          </p:cNvPr>
          <p:cNvCxnSpPr/>
          <p:nvPr/>
        </p:nvCxnSpPr>
        <p:spPr>
          <a:xfrm rot="5400000">
            <a:off x="252413" y="4332288"/>
            <a:ext cx="2643187" cy="1587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8651170-67B5-1245-A507-654CC783A739}"/>
              </a:ext>
            </a:extLst>
          </p:cNvPr>
          <p:cNvCxnSpPr/>
          <p:nvPr/>
        </p:nvCxnSpPr>
        <p:spPr>
          <a:xfrm rot="5400000">
            <a:off x="1267472" y="4296569"/>
            <a:ext cx="2643187" cy="1587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96" name="灯片编号占位符 130">
            <a:extLst>
              <a:ext uri="{FF2B5EF4-FFF2-40B4-BE49-F238E27FC236}">
                <a16:creationId xmlns:a16="http://schemas.microsoft.com/office/drawing/2014/main" id="{A9BCFEA6-C1B0-6D45-AC90-0953BC30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F09133-E8CD-C647-ADBD-FD26E32FCB8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8B160F7F-0BA0-0A42-A261-03112B14F59A}"/>
              </a:ext>
            </a:extLst>
          </p:cNvPr>
          <p:cNvSpPr txBox="1">
            <a:spLocks noChangeArrowheads="1"/>
          </p:cNvSpPr>
          <p:nvPr/>
        </p:nvSpPr>
        <p:spPr>
          <a:xfrm>
            <a:off x="1121569" y="890106"/>
            <a:ext cx="7793037" cy="14620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广度优先搜索</a:t>
            </a: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(BFS)</a:t>
            </a:r>
            <a:endParaRPr kumimoji="1" lang="en-US" altLang="zh-CN" sz="44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0" name="Text Box 108"/>
          <p:cNvSpPr txBox="1">
            <a:spLocks noChangeArrowheads="1"/>
          </p:cNvSpPr>
          <p:nvPr/>
        </p:nvSpPr>
        <p:spPr bwMode="auto">
          <a:xfrm>
            <a:off x="500063" y="2108201"/>
            <a:ext cx="2631555" cy="369332"/>
          </a:xfrm>
          <a:prstGeom prst="rect">
            <a:avLst/>
          </a:prstGeom>
          <a:solidFill>
            <a:srgbClr val="3399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广度优先遍历过程演示</a:t>
            </a:r>
            <a:endParaRPr kumimoji="0" lang="zh-CN" altLang="en-US" sz="180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1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98" grpId="0"/>
      <p:bldP spid="260199" grpId="0"/>
      <p:bldP spid="260200" grpId="0"/>
      <p:bldP spid="260201" grpId="0"/>
      <p:bldP spid="260202" grpId="0"/>
      <p:bldP spid="260203" grpId="0"/>
      <p:bldP spid="210" grpId="0" animBg="1"/>
      <p:bldP spid="211" grpId="0" animBg="1"/>
      <p:bldP spid="212" grpId="0" animBg="1"/>
      <p:bldP spid="213" grpId="0" animBg="1"/>
      <p:bldP spid="2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4">
            <a:extLst>
              <a:ext uri="{FF2B5EF4-FFF2-40B4-BE49-F238E27FC236}">
                <a16:creationId xmlns:a16="http://schemas.microsoft.com/office/drawing/2014/main" id="{38DFADC1-5E41-D14B-8C40-0DDB33BD3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24063"/>
            <a:ext cx="4535487" cy="339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BFS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算法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输入：无向图或有向图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G= (V,E)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输出：广度优先搜索树中每个顶点的编号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编号：按广度优先的原则，该顶点被访问的次序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1. bfn←0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2. for v∈V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3.   visited[v] ←false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4. end for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5. for v∈V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6.    if visited[v] = false then bfs(v)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7. end for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9E896061-4C12-EA47-B3DB-CC001FBF5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024063"/>
            <a:ext cx="3748088" cy="394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bfs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(v)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1.  Q←{v}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2.  visited[v] ←true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3.  while Q≠{} //to be visited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4.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v←pop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(Q)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bfn←bfn+1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for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v,w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)∈E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    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 visited[w]=false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 then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 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Push(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w,Q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9.      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visited[w]←true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    end if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end for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12. end while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7587" name="Slide Number Placeholder 1">
            <a:extLst>
              <a:ext uri="{FF2B5EF4-FFF2-40B4-BE49-F238E27FC236}">
                <a16:creationId xmlns:a16="http://schemas.microsoft.com/office/drawing/2014/main" id="{8E1DE7D6-370B-FA40-8F66-CF8B2A49DA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9F59EB-123A-FF4E-811F-14DCB5079F2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Text Box 88">
            <a:extLst>
              <a:ext uri="{FF2B5EF4-FFF2-40B4-BE49-F238E27FC236}">
                <a16:creationId xmlns:a16="http://schemas.microsoft.com/office/drawing/2014/main" id="{6BA0868B-6510-154D-A41F-86A1E5B67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014" y="5876926"/>
            <a:ext cx="241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时间复杂度：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  <a:sym typeface="Symbol" charset="2"/>
              </a:rPr>
              <a:t>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(m+n)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9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>
            <a:extLst>
              <a:ext uri="{FF2B5EF4-FFF2-40B4-BE49-F238E27FC236}">
                <a16:creationId xmlns:a16="http://schemas.microsoft.com/office/drawing/2014/main" id="{06117277-7D24-6A44-9E84-A11DA2AAC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913" y="2114550"/>
            <a:ext cx="7772400" cy="41148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深度优先搜索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(Depth-First Search, DFS)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宽度优先搜索</a:t>
            </a:r>
            <a:r>
              <a:rPr lang="en-US" altLang="zh-CN" dirty="0">
                <a:latin typeface="Times New Roman" panose="02020603050405020304" pitchFamily="18" charset="0"/>
              </a:rPr>
              <a:t>(Breadth-First Search, BFS)</a:t>
            </a:r>
          </a:p>
        </p:txBody>
      </p:sp>
      <p:sp>
        <p:nvSpPr>
          <p:cNvPr id="20482" name="Rectangle 4">
            <a:extLst>
              <a:ext uri="{FF2B5EF4-FFF2-40B4-BE49-F238E27FC236}">
                <a16:creationId xmlns:a16="http://schemas.microsoft.com/office/drawing/2014/main" id="{D79B1E77-8854-BB41-A83B-68FE029DF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图的两种遍历方法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0483" name="Slide Number Placeholder 1">
            <a:extLst>
              <a:ext uri="{FF2B5EF4-FFF2-40B4-BE49-F238E27FC236}">
                <a16:creationId xmlns:a16="http://schemas.microsoft.com/office/drawing/2014/main" id="{E4DC7D79-774A-8745-AC09-73B268D476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EA0C7A-110B-924C-B4A5-F1803207002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7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Oval 4">
            <a:extLst>
              <a:ext uri="{FF2B5EF4-FFF2-40B4-BE49-F238E27FC236}">
                <a16:creationId xmlns:a16="http://schemas.microsoft.com/office/drawing/2014/main" id="{1839E15E-9C34-0C46-8C91-F2CECA68F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062" y="577788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60421" name="Oval 5">
            <a:extLst>
              <a:ext uri="{FF2B5EF4-FFF2-40B4-BE49-F238E27FC236}">
                <a16:creationId xmlns:a16="http://schemas.microsoft.com/office/drawing/2014/main" id="{9D49E000-54A4-334E-B4CA-C85B924F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062" y="1369951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60422" name="Oval 6">
            <a:extLst>
              <a:ext uri="{FF2B5EF4-FFF2-40B4-BE49-F238E27FC236}">
                <a16:creationId xmlns:a16="http://schemas.microsoft.com/office/drawing/2014/main" id="{C92F924C-C13F-D74B-A75B-49E1BABE4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7" y="938151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60423" name="Oval 7">
            <a:extLst>
              <a:ext uri="{FF2B5EF4-FFF2-40B4-BE49-F238E27FC236}">
                <a16:creationId xmlns:a16="http://schemas.microsoft.com/office/drawing/2014/main" id="{C1627053-9191-B24A-9537-C3BC3F5E5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938151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60424" name="Oval 8">
            <a:extLst>
              <a:ext uri="{FF2B5EF4-FFF2-40B4-BE49-F238E27FC236}">
                <a16:creationId xmlns:a16="http://schemas.microsoft.com/office/drawing/2014/main" id="{D4677BFD-1752-4C44-BE17-601479DC2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577788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60425" name="Oval 9">
            <a:extLst>
              <a:ext uri="{FF2B5EF4-FFF2-40B4-BE49-F238E27FC236}">
                <a16:creationId xmlns:a16="http://schemas.microsoft.com/office/drawing/2014/main" id="{E69B7929-A25F-4946-95F9-82B105ACB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1369951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60426" name="Oval 10">
            <a:extLst>
              <a:ext uri="{FF2B5EF4-FFF2-40B4-BE49-F238E27FC236}">
                <a16:creationId xmlns:a16="http://schemas.microsoft.com/office/drawing/2014/main" id="{035C7A7D-D25B-C041-8934-6EC17A82E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587" y="938151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0427" name="Oval 11">
            <a:extLst>
              <a:ext uri="{FF2B5EF4-FFF2-40B4-BE49-F238E27FC236}">
                <a16:creationId xmlns:a16="http://schemas.microsoft.com/office/drawing/2014/main" id="{2599C89A-A607-9944-840C-5B2AB5A71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938151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</a:t>
            </a:r>
          </a:p>
        </p:txBody>
      </p:sp>
      <p:sp>
        <p:nvSpPr>
          <p:cNvPr id="60428" name="Oval 12">
            <a:extLst>
              <a:ext uri="{FF2B5EF4-FFF2-40B4-BE49-F238E27FC236}">
                <a16:creationId xmlns:a16="http://schemas.microsoft.com/office/drawing/2014/main" id="{26E4451B-72A5-AB4A-A0A1-5505AC456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7" y="506351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i</a:t>
            </a:r>
          </a:p>
        </p:txBody>
      </p:sp>
      <p:sp>
        <p:nvSpPr>
          <p:cNvPr id="60429" name="Oval 13">
            <a:extLst>
              <a:ext uri="{FF2B5EF4-FFF2-40B4-BE49-F238E27FC236}">
                <a16:creationId xmlns:a16="http://schemas.microsoft.com/office/drawing/2014/main" id="{4BD3D618-564D-B647-9A19-E9C7601DB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7" y="1298513"/>
            <a:ext cx="4333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j</a:t>
            </a:r>
          </a:p>
        </p:txBody>
      </p:sp>
      <p:sp>
        <p:nvSpPr>
          <p:cNvPr id="60430" name="Line 14">
            <a:extLst>
              <a:ext uri="{FF2B5EF4-FFF2-40B4-BE49-F238E27FC236}">
                <a16:creationId xmlns:a16="http://schemas.microsoft.com/office/drawing/2014/main" id="{1F198A2E-4384-2444-96F8-DFF778AD2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450" y="865126"/>
            <a:ext cx="5032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0431" name="Line 15">
            <a:extLst>
              <a:ext uri="{FF2B5EF4-FFF2-40B4-BE49-F238E27FC236}">
                <a16:creationId xmlns:a16="http://schemas.microsoft.com/office/drawing/2014/main" id="{5D0362A7-15CA-E84A-9C1E-90E900984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8487" y="1154051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0432" name="Line 16">
            <a:extLst>
              <a:ext uri="{FF2B5EF4-FFF2-40B4-BE49-F238E27FC236}">
                <a16:creationId xmlns:a16="http://schemas.microsoft.com/office/drawing/2014/main" id="{9691E59F-A3E2-004F-B82A-6552344CC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1009588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0433" name="Line 17">
            <a:extLst>
              <a:ext uri="{FF2B5EF4-FFF2-40B4-BE49-F238E27FC236}">
                <a16:creationId xmlns:a16="http://schemas.microsoft.com/office/drawing/2014/main" id="{3554576D-E65F-CB47-A882-A2A6FAE44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3450" y="1225488"/>
            <a:ext cx="5032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0434" name="Freeform 18">
            <a:extLst>
              <a:ext uri="{FF2B5EF4-FFF2-40B4-BE49-F238E27FC236}">
                <a16:creationId xmlns:a16="http://schemas.microsoft.com/office/drawing/2014/main" id="{09B18A5F-C0C3-C04E-9BC8-F9B200B2D3CC}"/>
              </a:ext>
            </a:extLst>
          </p:cNvPr>
          <p:cNvSpPr>
            <a:spLocks/>
          </p:cNvSpPr>
          <p:nvPr/>
        </p:nvSpPr>
        <p:spPr bwMode="auto">
          <a:xfrm>
            <a:off x="5200650" y="1225488"/>
            <a:ext cx="452437" cy="263525"/>
          </a:xfrm>
          <a:custGeom>
            <a:avLst/>
            <a:gdLst>
              <a:gd name="T0" fmla="*/ 0 w 285"/>
              <a:gd name="T1" fmla="*/ 0 h 166"/>
              <a:gd name="T2" fmla="*/ 2147483646 w 285"/>
              <a:gd name="T3" fmla="*/ 2147483646 h 1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5" h="166">
                <a:moveTo>
                  <a:pt x="0" y="0"/>
                </a:moveTo>
                <a:lnTo>
                  <a:pt x="285" y="16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435" name="Line 19">
            <a:extLst>
              <a:ext uri="{FF2B5EF4-FFF2-40B4-BE49-F238E27FC236}">
                <a16:creationId xmlns:a16="http://schemas.microsoft.com/office/drawing/2014/main" id="{8C262537-7462-7648-B35D-C86AB646F9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0650" y="865126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0436" name="Line 20">
            <a:extLst>
              <a:ext uri="{FF2B5EF4-FFF2-40B4-BE49-F238E27FC236}">
                <a16:creationId xmlns:a16="http://schemas.microsoft.com/office/drawing/2014/main" id="{9BCCB958-DB2F-8940-AA74-3C093535D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6312" y="858776"/>
            <a:ext cx="3587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0437" name="Freeform 21">
            <a:extLst>
              <a:ext uri="{FF2B5EF4-FFF2-40B4-BE49-F238E27FC236}">
                <a16:creationId xmlns:a16="http://schemas.microsoft.com/office/drawing/2014/main" id="{A4283E42-A526-6E4B-9F23-02634CF687E9}"/>
              </a:ext>
            </a:extLst>
          </p:cNvPr>
          <p:cNvSpPr>
            <a:spLocks/>
          </p:cNvSpPr>
          <p:nvPr/>
        </p:nvSpPr>
        <p:spPr bwMode="auto">
          <a:xfrm>
            <a:off x="6049962" y="1257238"/>
            <a:ext cx="333375" cy="266700"/>
          </a:xfrm>
          <a:custGeom>
            <a:avLst/>
            <a:gdLst>
              <a:gd name="T0" fmla="*/ 0 w 210"/>
              <a:gd name="T1" fmla="*/ 2147483646 h 168"/>
              <a:gd name="T2" fmla="*/ 2147483646 w 210"/>
              <a:gd name="T3" fmla="*/ 0 h 16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0" h="168">
                <a:moveTo>
                  <a:pt x="0" y="168"/>
                </a:moveTo>
                <a:lnTo>
                  <a:pt x="21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438" name="Line 22">
            <a:extLst>
              <a:ext uri="{FF2B5EF4-FFF2-40B4-BE49-F238E27FC236}">
                <a16:creationId xmlns:a16="http://schemas.microsoft.com/office/drawing/2014/main" id="{AC10038F-F68B-2543-99B3-624AB02E2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975" y="1154051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0439" name="Line 23">
            <a:extLst>
              <a:ext uri="{FF2B5EF4-FFF2-40B4-BE49-F238E27FC236}">
                <a16:creationId xmlns:a16="http://schemas.microsoft.com/office/drawing/2014/main" id="{456B8F06-00DC-654B-949F-9A33FA4C70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7137" y="793688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0440" name="Line 24">
            <a:extLst>
              <a:ext uri="{FF2B5EF4-FFF2-40B4-BE49-F238E27FC236}">
                <a16:creationId xmlns:a16="http://schemas.microsoft.com/office/drawing/2014/main" id="{478BBA1E-1E25-F54C-AAA7-0CF200C7D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7137" y="1209613"/>
            <a:ext cx="5048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0441" name="Line 25">
            <a:extLst>
              <a:ext uri="{FF2B5EF4-FFF2-40B4-BE49-F238E27FC236}">
                <a16:creationId xmlns:a16="http://schemas.microsoft.com/office/drawing/2014/main" id="{7F6CEEE6-275B-5449-8E3B-1D0D9C6F2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4837" y="938151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0442" name="Oval 26">
            <a:extLst>
              <a:ext uri="{FF2B5EF4-FFF2-40B4-BE49-F238E27FC236}">
                <a16:creationId xmlns:a16="http://schemas.microsoft.com/office/drawing/2014/main" id="{247FD3B4-FAC5-7442-A65A-F4442B7AA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086350"/>
            <a:ext cx="43338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60443" name="Oval 27">
            <a:extLst>
              <a:ext uri="{FF2B5EF4-FFF2-40B4-BE49-F238E27FC236}">
                <a16:creationId xmlns:a16="http://schemas.microsoft.com/office/drawing/2014/main" id="{EDB8EAD1-42CF-EB4C-8CD9-811125274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15778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60444" name="Oval 28">
            <a:extLst>
              <a:ext uri="{FF2B5EF4-FFF2-40B4-BE49-F238E27FC236}">
                <a16:creationId xmlns:a16="http://schemas.microsoft.com/office/drawing/2014/main" id="{74006E59-C952-0240-810C-DF0BC58E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221163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60445" name="Oval 29">
            <a:extLst>
              <a:ext uri="{FF2B5EF4-FFF2-40B4-BE49-F238E27FC236}">
                <a16:creationId xmlns:a16="http://schemas.microsoft.com/office/drawing/2014/main" id="{F854A63E-1DB4-1C49-A2F7-09ABC8ACA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3357563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60446" name="Oval 30">
            <a:extLst>
              <a:ext uri="{FF2B5EF4-FFF2-40B4-BE49-F238E27FC236}">
                <a16:creationId xmlns:a16="http://schemas.microsoft.com/office/drawing/2014/main" id="{A8797119-755D-F345-A962-D6095A196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85273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60447" name="Oval 31">
            <a:extLst>
              <a:ext uri="{FF2B5EF4-FFF2-40B4-BE49-F238E27FC236}">
                <a16:creationId xmlns:a16="http://schemas.microsoft.com/office/drawing/2014/main" id="{3B43B9C2-33EF-9A49-9AFE-70DDDF04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221163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60448" name="Oval 32">
            <a:extLst>
              <a:ext uri="{FF2B5EF4-FFF2-40B4-BE49-F238E27FC236}">
                <a16:creationId xmlns:a16="http://schemas.microsoft.com/office/drawing/2014/main" id="{8D93C90E-5C9C-4D42-B919-0ED490D0E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335756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0449" name="Oval 33">
            <a:extLst>
              <a:ext uri="{FF2B5EF4-FFF2-40B4-BE49-F238E27FC236}">
                <a16:creationId xmlns:a16="http://schemas.microsoft.com/office/drawing/2014/main" id="{99DE7500-0CF1-8142-8EAE-F91575EA1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221163"/>
            <a:ext cx="43338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</a:t>
            </a:r>
          </a:p>
        </p:txBody>
      </p:sp>
      <p:sp>
        <p:nvSpPr>
          <p:cNvPr id="60450" name="Oval 34">
            <a:extLst>
              <a:ext uri="{FF2B5EF4-FFF2-40B4-BE49-F238E27FC236}">
                <a16:creationId xmlns:a16="http://schemas.microsoft.com/office/drawing/2014/main" id="{787618F3-1628-6948-B598-216B2C83B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15778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i</a:t>
            </a:r>
          </a:p>
        </p:txBody>
      </p:sp>
      <p:sp>
        <p:nvSpPr>
          <p:cNvPr id="60451" name="Oval 35">
            <a:extLst>
              <a:ext uri="{FF2B5EF4-FFF2-40B4-BE49-F238E27FC236}">
                <a16:creationId xmlns:a16="http://schemas.microsoft.com/office/drawing/2014/main" id="{603CD02B-8CBC-764C-965A-B33FFDE3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5157788"/>
            <a:ext cx="4333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j</a:t>
            </a:r>
          </a:p>
        </p:txBody>
      </p:sp>
      <p:sp>
        <p:nvSpPr>
          <p:cNvPr id="60464" name="Freeform 48">
            <a:extLst>
              <a:ext uri="{FF2B5EF4-FFF2-40B4-BE49-F238E27FC236}">
                <a16:creationId xmlns:a16="http://schemas.microsoft.com/office/drawing/2014/main" id="{88FB8D07-E252-9644-A17A-51CF336E553D}"/>
              </a:ext>
            </a:extLst>
          </p:cNvPr>
          <p:cNvSpPr>
            <a:spLocks/>
          </p:cNvSpPr>
          <p:nvPr/>
        </p:nvSpPr>
        <p:spPr bwMode="auto">
          <a:xfrm>
            <a:off x="6119813" y="3179763"/>
            <a:ext cx="495300" cy="279400"/>
          </a:xfrm>
          <a:custGeom>
            <a:avLst/>
            <a:gdLst>
              <a:gd name="T0" fmla="*/ 0 w 312"/>
              <a:gd name="T1" fmla="*/ 2147483646 h 176"/>
              <a:gd name="T2" fmla="*/ 2147483646 w 312"/>
              <a:gd name="T3" fmla="*/ 0 h 17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2" h="176">
                <a:moveTo>
                  <a:pt x="0" y="176"/>
                </a:moveTo>
                <a:lnTo>
                  <a:pt x="31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465" name="Freeform 49">
            <a:extLst>
              <a:ext uri="{FF2B5EF4-FFF2-40B4-BE49-F238E27FC236}">
                <a16:creationId xmlns:a16="http://schemas.microsoft.com/office/drawing/2014/main" id="{BA399583-13A4-5B4F-B855-8D94588893FB}"/>
              </a:ext>
            </a:extLst>
          </p:cNvPr>
          <p:cNvSpPr>
            <a:spLocks/>
          </p:cNvSpPr>
          <p:nvPr/>
        </p:nvSpPr>
        <p:spPr bwMode="auto">
          <a:xfrm>
            <a:off x="5332413" y="3717925"/>
            <a:ext cx="450850" cy="528638"/>
          </a:xfrm>
          <a:custGeom>
            <a:avLst/>
            <a:gdLst>
              <a:gd name="T0" fmla="*/ 0 w 284"/>
              <a:gd name="T1" fmla="*/ 2147483646 h 333"/>
              <a:gd name="T2" fmla="*/ 2147483646 w 284"/>
              <a:gd name="T3" fmla="*/ 0 h 33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4" h="333">
                <a:moveTo>
                  <a:pt x="0" y="333"/>
                </a:moveTo>
                <a:lnTo>
                  <a:pt x="28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466" name="Freeform 50">
            <a:extLst>
              <a:ext uri="{FF2B5EF4-FFF2-40B4-BE49-F238E27FC236}">
                <a16:creationId xmlns:a16="http://schemas.microsoft.com/office/drawing/2014/main" id="{36D319AF-8024-444A-8634-215E458B5C92}"/>
              </a:ext>
            </a:extLst>
          </p:cNvPr>
          <p:cNvSpPr>
            <a:spLocks/>
          </p:cNvSpPr>
          <p:nvPr/>
        </p:nvSpPr>
        <p:spPr bwMode="auto">
          <a:xfrm>
            <a:off x="4818063" y="4629150"/>
            <a:ext cx="303212" cy="493713"/>
          </a:xfrm>
          <a:custGeom>
            <a:avLst/>
            <a:gdLst>
              <a:gd name="T0" fmla="*/ 0 w 191"/>
              <a:gd name="T1" fmla="*/ 2147483646 h 311"/>
              <a:gd name="T2" fmla="*/ 2147483646 w 191"/>
              <a:gd name="T3" fmla="*/ 0 h 3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1" h="311">
                <a:moveTo>
                  <a:pt x="0" y="311"/>
                </a:moveTo>
                <a:lnTo>
                  <a:pt x="19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467" name="Freeform 51">
            <a:extLst>
              <a:ext uri="{FF2B5EF4-FFF2-40B4-BE49-F238E27FC236}">
                <a16:creationId xmlns:a16="http://schemas.microsoft.com/office/drawing/2014/main" id="{1C832759-048F-9746-A37F-219BB7A6EBBA}"/>
              </a:ext>
            </a:extLst>
          </p:cNvPr>
          <p:cNvSpPr>
            <a:spLocks/>
          </p:cNvSpPr>
          <p:nvPr/>
        </p:nvSpPr>
        <p:spPr bwMode="auto">
          <a:xfrm>
            <a:off x="5337175" y="4606925"/>
            <a:ext cx="515938" cy="566738"/>
          </a:xfrm>
          <a:custGeom>
            <a:avLst/>
            <a:gdLst>
              <a:gd name="T0" fmla="*/ 2147483646 w 325"/>
              <a:gd name="T1" fmla="*/ 2147483646 h 357"/>
              <a:gd name="T2" fmla="*/ 0 w 325"/>
              <a:gd name="T3" fmla="*/ 0 h 35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5" h="357">
                <a:moveTo>
                  <a:pt x="325" y="357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468" name="Freeform 52">
            <a:extLst>
              <a:ext uri="{FF2B5EF4-FFF2-40B4-BE49-F238E27FC236}">
                <a16:creationId xmlns:a16="http://schemas.microsoft.com/office/drawing/2014/main" id="{401023E0-3E83-A74A-824C-B3523FD57775}"/>
              </a:ext>
            </a:extLst>
          </p:cNvPr>
          <p:cNvSpPr>
            <a:spLocks/>
          </p:cNvSpPr>
          <p:nvPr/>
        </p:nvSpPr>
        <p:spPr bwMode="auto">
          <a:xfrm>
            <a:off x="6043613" y="3770313"/>
            <a:ext cx="279400" cy="469900"/>
          </a:xfrm>
          <a:custGeom>
            <a:avLst/>
            <a:gdLst>
              <a:gd name="T0" fmla="*/ 2147483646 w 176"/>
              <a:gd name="T1" fmla="*/ 2147483646 h 296"/>
              <a:gd name="T2" fmla="*/ 0 w 176"/>
              <a:gd name="T3" fmla="*/ 0 h 29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6" h="296">
                <a:moveTo>
                  <a:pt x="176" y="296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469" name="Line 53">
            <a:extLst>
              <a:ext uri="{FF2B5EF4-FFF2-40B4-BE49-F238E27FC236}">
                <a16:creationId xmlns:a16="http://schemas.microsoft.com/office/drawing/2014/main" id="{A4FC007B-A9F5-CC4C-A241-D2B46CE36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5373688"/>
            <a:ext cx="792162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0470" name="Line 54">
            <a:extLst>
              <a:ext uri="{FF2B5EF4-FFF2-40B4-BE49-F238E27FC236}">
                <a16:creationId xmlns:a16="http://schemas.microsoft.com/office/drawing/2014/main" id="{4D25EFCA-2EAA-044D-BF7B-67217AC32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5373688"/>
            <a:ext cx="6477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0471" name="Line 55">
            <a:extLst>
              <a:ext uri="{FF2B5EF4-FFF2-40B4-BE49-F238E27FC236}">
                <a16:creationId xmlns:a16="http://schemas.microsoft.com/office/drawing/2014/main" id="{834776B3-996C-B948-BB1D-7827D2E90A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7488" y="3717925"/>
            <a:ext cx="957262" cy="6477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60472" name="Freeform 56">
            <a:extLst>
              <a:ext uri="{FF2B5EF4-FFF2-40B4-BE49-F238E27FC236}">
                <a16:creationId xmlns:a16="http://schemas.microsoft.com/office/drawing/2014/main" id="{753D4DD5-8B22-6E4B-A78E-45F19FDE15E6}"/>
              </a:ext>
            </a:extLst>
          </p:cNvPr>
          <p:cNvSpPr>
            <a:spLocks/>
          </p:cNvSpPr>
          <p:nvPr/>
        </p:nvSpPr>
        <p:spPr bwMode="auto">
          <a:xfrm>
            <a:off x="7004050" y="3141663"/>
            <a:ext cx="550863" cy="241300"/>
          </a:xfrm>
          <a:custGeom>
            <a:avLst/>
            <a:gdLst>
              <a:gd name="T0" fmla="*/ 2147483646 w 347"/>
              <a:gd name="T1" fmla="*/ 2147483646 h 152"/>
              <a:gd name="T2" fmla="*/ 0 w 347"/>
              <a:gd name="T3" fmla="*/ 0 h 15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7" h="152">
                <a:moveTo>
                  <a:pt x="347" y="152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473" name="Line 57">
            <a:extLst>
              <a:ext uri="{FF2B5EF4-FFF2-40B4-BE49-F238E27FC236}">
                <a16:creationId xmlns:a16="http://schemas.microsoft.com/office/drawing/2014/main" id="{2EE7D02C-89D9-6042-A325-9BBBD3248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9213" y="37893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0474" name="Freeform 58">
            <a:extLst>
              <a:ext uri="{FF2B5EF4-FFF2-40B4-BE49-F238E27FC236}">
                <a16:creationId xmlns:a16="http://schemas.microsoft.com/office/drawing/2014/main" id="{F76809FB-48E4-A144-9685-CCECA9AC2DAC}"/>
              </a:ext>
            </a:extLst>
          </p:cNvPr>
          <p:cNvSpPr>
            <a:spLocks/>
          </p:cNvSpPr>
          <p:nvPr/>
        </p:nvSpPr>
        <p:spPr bwMode="auto">
          <a:xfrm>
            <a:off x="7783513" y="4621213"/>
            <a:ext cx="361950" cy="533400"/>
          </a:xfrm>
          <a:custGeom>
            <a:avLst/>
            <a:gdLst>
              <a:gd name="T0" fmla="*/ 2147483646 w 228"/>
              <a:gd name="T1" fmla="*/ 2147483646 h 336"/>
              <a:gd name="T2" fmla="*/ 0 w 228"/>
              <a:gd name="T3" fmla="*/ 0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28" h="336">
                <a:moveTo>
                  <a:pt x="228" y="336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475" name="Freeform 59">
            <a:extLst>
              <a:ext uri="{FF2B5EF4-FFF2-40B4-BE49-F238E27FC236}">
                <a16:creationId xmlns:a16="http://schemas.microsoft.com/office/drawing/2014/main" id="{0DE4AB9E-2724-4F4B-8C86-AAFEDAA0E45E}"/>
              </a:ext>
            </a:extLst>
          </p:cNvPr>
          <p:cNvSpPr>
            <a:spLocks/>
          </p:cNvSpPr>
          <p:nvPr/>
        </p:nvSpPr>
        <p:spPr bwMode="auto">
          <a:xfrm>
            <a:off x="7205663" y="4637088"/>
            <a:ext cx="388937" cy="555625"/>
          </a:xfrm>
          <a:custGeom>
            <a:avLst/>
            <a:gdLst>
              <a:gd name="T0" fmla="*/ 0 w 245"/>
              <a:gd name="T1" fmla="*/ 2147483646 h 350"/>
              <a:gd name="T2" fmla="*/ 2147483646 w 245"/>
              <a:gd name="T3" fmla="*/ 0 h 3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5" h="350">
                <a:moveTo>
                  <a:pt x="0" y="350"/>
                </a:moveTo>
                <a:lnTo>
                  <a:pt x="24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476" name="Text Box 60">
            <a:extLst>
              <a:ext uri="{FF2B5EF4-FFF2-40B4-BE49-F238E27FC236}">
                <a16:creationId xmlns:a16="http://schemas.microsoft.com/office/drawing/2014/main" id="{1A7060D2-8B2E-EF4F-80DA-CAEA7B08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7114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</a:t>
            </a:r>
          </a:p>
        </p:txBody>
      </p:sp>
      <p:sp>
        <p:nvSpPr>
          <p:cNvPr id="60477" name="Text Box 61">
            <a:extLst>
              <a:ext uri="{FF2B5EF4-FFF2-40B4-BE49-F238E27FC236}">
                <a16:creationId xmlns:a16="http://schemas.microsoft.com/office/drawing/2014/main" id="{3D472361-CD89-2642-A3EC-3F8A5C4A4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3623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</a:t>
            </a:r>
          </a:p>
        </p:txBody>
      </p:sp>
      <p:sp>
        <p:nvSpPr>
          <p:cNvPr id="60478" name="Text Box 62">
            <a:extLst>
              <a:ext uri="{FF2B5EF4-FFF2-40B4-BE49-F238E27FC236}">
                <a16:creationId xmlns:a16="http://schemas.microsoft.com/office/drawing/2014/main" id="{3B42FD41-30E7-8040-84D1-538E0F88E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33591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</a:t>
            </a:r>
          </a:p>
        </p:txBody>
      </p:sp>
      <p:sp>
        <p:nvSpPr>
          <p:cNvPr id="60479" name="Text Box 63">
            <a:extLst>
              <a:ext uri="{FF2B5EF4-FFF2-40B4-BE49-F238E27FC236}">
                <a16:creationId xmlns:a16="http://schemas.microsoft.com/office/drawing/2014/main" id="{2E5ADFE5-1354-824D-AEA6-6448BEF54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421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</a:t>
            </a:r>
          </a:p>
        </p:txBody>
      </p:sp>
      <p:sp>
        <p:nvSpPr>
          <p:cNvPr id="60480" name="Text Box 64">
            <a:extLst>
              <a:ext uri="{FF2B5EF4-FFF2-40B4-BE49-F238E27FC236}">
                <a16:creationId xmlns:a16="http://schemas.microsoft.com/office/drawing/2014/main" id="{D365F544-4A7C-D94A-90BD-594119289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2227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</a:t>
            </a:r>
          </a:p>
        </p:txBody>
      </p:sp>
      <p:sp>
        <p:nvSpPr>
          <p:cNvPr id="60481" name="Text Box 65">
            <a:extLst>
              <a:ext uri="{FF2B5EF4-FFF2-40B4-BE49-F238E27FC236}">
                <a16:creationId xmlns:a16="http://schemas.microsoft.com/office/drawing/2014/main" id="{1D47085E-7F8F-1647-B1A9-977CB54C0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42227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</a:t>
            </a:r>
          </a:p>
        </p:txBody>
      </p:sp>
      <p:sp>
        <p:nvSpPr>
          <p:cNvPr id="60482" name="Text Box 66">
            <a:extLst>
              <a:ext uri="{FF2B5EF4-FFF2-40B4-BE49-F238E27FC236}">
                <a16:creationId xmlns:a16="http://schemas.microsoft.com/office/drawing/2014/main" id="{E063089C-73B2-BC4F-AAA1-D1CFE398F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08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7</a:t>
            </a:r>
          </a:p>
        </p:txBody>
      </p:sp>
      <p:sp>
        <p:nvSpPr>
          <p:cNvPr id="60483" name="Text Box 67">
            <a:extLst>
              <a:ext uri="{FF2B5EF4-FFF2-40B4-BE49-F238E27FC236}">
                <a16:creationId xmlns:a16="http://schemas.microsoft.com/office/drawing/2014/main" id="{29C74A1D-33C4-DB41-A145-DE915592F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5081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8</a:t>
            </a:r>
          </a:p>
        </p:txBody>
      </p:sp>
      <p:sp>
        <p:nvSpPr>
          <p:cNvPr id="60484" name="Text Box 68">
            <a:extLst>
              <a:ext uri="{FF2B5EF4-FFF2-40B4-BE49-F238E27FC236}">
                <a16:creationId xmlns:a16="http://schemas.microsoft.com/office/drawing/2014/main" id="{EE29B082-7CB2-F44E-8A15-09CC6FA8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7338" y="50784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9</a:t>
            </a:r>
          </a:p>
        </p:txBody>
      </p:sp>
      <p:sp>
        <p:nvSpPr>
          <p:cNvPr id="60485" name="Text Box 69">
            <a:extLst>
              <a:ext uri="{FF2B5EF4-FFF2-40B4-BE49-F238E27FC236}">
                <a16:creationId xmlns:a16="http://schemas.microsoft.com/office/drawing/2014/main" id="{315BF5E1-756C-9F49-A1F0-17C52AF65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3" y="5080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10</a:t>
            </a:r>
          </a:p>
        </p:txBody>
      </p:sp>
      <p:sp>
        <p:nvSpPr>
          <p:cNvPr id="60488" name="Rectangle 72">
            <a:extLst>
              <a:ext uri="{FF2B5EF4-FFF2-40B4-BE49-F238E27FC236}">
                <a16:creationId xmlns:a16="http://schemas.microsoft.com/office/drawing/2014/main" id="{F71FBAC8-03A4-384A-BA55-964AC20AD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754" y="2270291"/>
            <a:ext cx="433879" cy="43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</a:t>
            </a:r>
          </a:p>
        </p:txBody>
      </p:sp>
      <p:sp>
        <p:nvSpPr>
          <p:cNvPr id="60489" name="Rectangle 73">
            <a:extLst>
              <a:ext uri="{FF2B5EF4-FFF2-40B4-BE49-F238E27FC236}">
                <a16:creationId xmlns:a16="http://schemas.microsoft.com/office/drawing/2014/main" id="{86228201-6893-B445-9CF1-BB6201AB6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117" y="2270291"/>
            <a:ext cx="377663" cy="43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60497" name="Text Box 81">
            <a:extLst>
              <a:ext uri="{FF2B5EF4-FFF2-40B4-BE49-F238E27FC236}">
                <a16:creationId xmlns:a16="http://schemas.microsoft.com/office/drawing/2014/main" id="{98DA71AE-360C-0D4B-B899-C8E5115C3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28" y="1970837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Queue</a:t>
            </a:r>
          </a:p>
        </p:txBody>
      </p:sp>
      <p:sp>
        <p:nvSpPr>
          <p:cNvPr id="60498" name="Line 82">
            <a:extLst>
              <a:ext uri="{FF2B5EF4-FFF2-40B4-BE49-F238E27FC236}">
                <a16:creationId xmlns:a16="http://schemas.microsoft.com/office/drawing/2014/main" id="{4886FE99-8961-CB42-8C11-FED61BECB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8769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0499" name="Line 83">
            <a:extLst>
              <a:ext uri="{FF2B5EF4-FFF2-40B4-BE49-F238E27FC236}">
                <a16:creationId xmlns:a16="http://schemas.microsoft.com/office/drawing/2014/main" id="{1A5A2C25-7FA7-FF4F-A67F-00B0A4833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092825"/>
            <a:ext cx="792163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0500" name="Text Box 84">
            <a:extLst>
              <a:ext uri="{FF2B5EF4-FFF2-40B4-BE49-F238E27FC236}">
                <a16:creationId xmlns:a16="http://schemas.microsoft.com/office/drawing/2014/main" id="{F5AA7434-5D7D-3341-99E2-D72D74C27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450" y="565467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树边</a:t>
            </a:r>
          </a:p>
        </p:txBody>
      </p:sp>
      <p:sp>
        <p:nvSpPr>
          <p:cNvPr id="60501" name="Text Box 85">
            <a:extLst>
              <a:ext uri="{FF2B5EF4-FFF2-40B4-BE49-F238E27FC236}">
                <a16:creationId xmlns:a16="http://schemas.microsoft.com/office/drawing/2014/main" id="{391F53C1-F297-2548-88A6-46963A1E5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863" y="58705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横跨边</a:t>
            </a:r>
          </a:p>
        </p:txBody>
      </p:sp>
      <p:sp>
        <p:nvSpPr>
          <p:cNvPr id="60502" name="AutoShape 86">
            <a:extLst>
              <a:ext uri="{FF2B5EF4-FFF2-40B4-BE49-F238E27FC236}">
                <a16:creationId xmlns:a16="http://schemas.microsoft.com/office/drawing/2014/main" id="{287EE163-5109-6748-A5F4-3B354BF00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708" y="1764046"/>
            <a:ext cx="291096" cy="508379"/>
          </a:xfrm>
          <a:prstGeom prst="downArrow">
            <a:avLst>
              <a:gd name="adj1" fmla="val 50000"/>
              <a:gd name="adj2" fmla="val 62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0503" name="AutoShape 87">
            <a:extLst>
              <a:ext uri="{FF2B5EF4-FFF2-40B4-BE49-F238E27FC236}">
                <a16:creationId xmlns:a16="http://schemas.microsoft.com/office/drawing/2014/main" id="{FD5EC757-AD05-444A-8F4F-317A204F0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644900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0505" name="Text Box 89">
            <a:extLst>
              <a:ext uri="{FF2B5EF4-FFF2-40B4-BE49-F238E27FC236}">
                <a16:creationId xmlns:a16="http://schemas.microsoft.com/office/drawing/2014/main" id="{38D4F5B0-3B63-7C47-962E-6CD091915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230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无向图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BFS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实例</a:t>
            </a:r>
          </a:p>
        </p:txBody>
      </p:sp>
      <p:sp>
        <p:nvSpPr>
          <p:cNvPr id="68682" name="Slide Number Placeholder 1">
            <a:extLst>
              <a:ext uri="{FF2B5EF4-FFF2-40B4-BE49-F238E27FC236}">
                <a16:creationId xmlns:a16="http://schemas.microsoft.com/office/drawing/2014/main" id="{F0A44127-E04D-E74E-9442-15606F3F15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4213B-F308-714B-A9F4-25160FB4346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78" name="Rectangle 73">
            <a:extLst>
              <a:ext uri="{FF2B5EF4-FFF2-40B4-BE49-F238E27FC236}">
                <a16:creationId xmlns:a16="http://schemas.microsoft.com/office/drawing/2014/main" id="{86228201-6893-B445-9CF1-BB6201AB6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055" y="2786859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g</a:t>
            </a:r>
          </a:p>
        </p:txBody>
      </p:sp>
      <p:sp>
        <p:nvSpPr>
          <p:cNvPr id="79" name="Rectangle 74">
            <a:extLst>
              <a:ext uri="{FF2B5EF4-FFF2-40B4-BE49-F238E27FC236}">
                <a16:creationId xmlns:a16="http://schemas.microsoft.com/office/drawing/2014/main" id="{83439F08-F777-0647-BD6B-0A111DE1C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417" y="2786859"/>
            <a:ext cx="3603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80" name="Rectangle 75">
            <a:extLst>
              <a:ext uri="{FF2B5EF4-FFF2-40B4-BE49-F238E27FC236}">
                <a16:creationId xmlns:a16="http://schemas.microsoft.com/office/drawing/2014/main" id="{57D9ACC4-2D5D-5E45-B4C5-2E91A4A4E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780" y="2786859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89" name="Rectangle 74">
            <a:extLst>
              <a:ext uri="{FF2B5EF4-FFF2-40B4-BE49-F238E27FC236}">
                <a16:creationId xmlns:a16="http://schemas.microsoft.com/office/drawing/2014/main" id="{83439F08-F777-0647-BD6B-0A111DE1C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888" y="3298428"/>
            <a:ext cx="3603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c</a:t>
            </a:r>
          </a:p>
        </p:txBody>
      </p:sp>
      <p:sp>
        <p:nvSpPr>
          <p:cNvPr id="90" name="Rectangle 75">
            <a:extLst>
              <a:ext uri="{FF2B5EF4-FFF2-40B4-BE49-F238E27FC236}">
                <a16:creationId xmlns:a16="http://schemas.microsoft.com/office/drawing/2014/main" id="{57D9ACC4-2D5D-5E45-B4C5-2E91A4A4E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251" y="3298428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91" name="Rectangle 76">
            <a:extLst>
              <a:ext uri="{FF2B5EF4-FFF2-40B4-BE49-F238E27FC236}">
                <a16:creationId xmlns:a16="http://schemas.microsoft.com/office/drawing/2014/main" id="{65CA6292-6BE5-6E41-8CE6-811CE43C8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026" y="3298428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</a:t>
            </a:r>
          </a:p>
        </p:txBody>
      </p:sp>
      <p:sp>
        <p:nvSpPr>
          <p:cNvPr id="100" name="Rectangle 75">
            <a:extLst>
              <a:ext uri="{FF2B5EF4-FFF2-40B4-BE49-F238E27FC236}">
                <a16:creationId xmlns:a16="http://schemas.microsoft.com/office/drawing/2014/main" id="{57D9ACC4-2D5D-5E45-B4C5-2E91A4A4E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295" y="3818103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</a:t>
            </a:r>
          </a:p>
        </p:txBody>
      </p:sp>
      <p:sp>
        <p:nvSpPr>
          <p:cNvPr id="101" name="Rectangle 76">
            <a:extLst>
              <a:ext uri="{FF2B5EF4-FFF2-40B4-BE49-F238E27FC236}">
                <a16:creationId xmlns:a16="http://schemas.microsoft.com/office/drawing/2014/main" id="{65CA6292-6BE5-6E41-8CE6-811CE43C8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070" y="3818103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</a:t>
            </a:r>
          </a:p>
        </p:txBody>
      </p:sp>
      <p:sp>
        <p:nvSpPr>
          <p:cNvPr id="102" name="Rectangle 77">
            <a:extLst>
              <a:ext uri="{FF2B5EF4-FFF2-40B4-BE49-F238E27FC236}">
                <a16:creationId xmlns:a16="http://schemas.microsoft.com/office/drawing/2014/main" id="{7AC62919-A8E4-4B44-877F-7CB60A1F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432" y="3818103"/>
            <a:ext cx="3603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103" name="Rectangle 78">
            <a:extLst>
              <a:ext uri="{FF2B5EF4-FFF2-40B4-BE49-F238E27FC236}">
                <a16:creationId xmlns:a16="http://schemas.microsoft.com/office/drawing/2014/main" id="{0A0F471E-5AE4-7F47-8266-6AFC8965B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795" y="3818103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111" name="Rectangle 76">
            <a:extLst>
              <a:ext uri="{FF2B5EF4-FFF2-40B4-BE49-F238E27FC236}">
                <a16:creationId xmlns:a16="http://schemas.microsoft.com/office/drawing/2014/main" id="{65CA6292-6BE5-6E41-8CE6-811CE43C8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295" y="4309178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</a:t>
            </a:r>
          </a:p>
        </p:txBody>
      </p:sp>
      <p:sp>
        <p:nvSpPr>
          <p:cNvPr id="112" name="Rectangle 77">
            <a:extLst>
              <a:ext uri="{FF2B5EF4-FFF2-40B4-BE49-F238E27FC236}">
                <a16:creationId xmlns:a16="http://schemas.microsoft.com/office/drawing/2014/main" id="{7AC62919-A8E4-4B44-877F-7CB60A1F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657" y="4309178"/>
            <a:ext cx="3603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113" name="Rectangle 78">
            <a:extLst>
              <a:ext uri="{FF2B5EF4-FFF2-40B4-BE49-F238E27FC236}">
                <a16:creationId xmlns:a16="http://schemas.microsoft.com/office/drawing/2014/main" id="{0A0F471E-5AE4-7F47-8266-6AFC8965B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020" y="4309178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114" name="Rectangle 79">
            <a:extLst>
              <a:ext uri="{FF2B5EF4-FFF2-40B4-BE49-F238E27FC236}">
                <a16:creationId xmlns:a16="http://schemas.microsoft.com/office/drawing/2014/main" id="{C7A39297-89A0-B548-962E-1F75CB367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421" y="4798746"/>
            <a:ext cx="3603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i</a:t>
            </a:r>
          </a:p>
        </p:txBody>
      </p:sp>
      <p:sp>
        <p:nvSpPr>
          <p:cNvPr id="115" name="Rectangle 80">
            <a:extLst>
              <a:ext uri="{FF2B5EF4-FFF2-40B4-BE49-F238E27FC236}">
                <a16:creationId xmlns:a16="http://schemas.microsoft.com/office/drawing/2014/main" id="{23CCE91B-1C2C-8844-B549-730C38CE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784" y="4798746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j</a:t>
            </a:r>
          </a:p>
        </p:txBody>
      </p:sp>
      <p:sp>
        <p:nvSpPr>
          <p:cNvPr id="116" name="Rectangle 70">
            <a:extLst>
              <a:ext uri="{FF2B5EF4-FFF2-40B4-BE49-F238E27FC236}">
                <a16:creationId xmlns:a16="http://schemas.microsoft.com/office/drawing/2014/main" id="{B69F5A67-3F4E-6346-976C-7EEBEE5D3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518" y="1780032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a</a:t>
            </a:r>
          </a:p>
        </p:txBody>
      </p:sp>
      <p:sp>
        <p:nvSpPr>
          <p:cNvPr id="126" name="Rectangle 77">
            <a:extLst>
              <a:ext uri="{FF2B5EF4-FFF2-40B4-BE49-F238E27FC236}">
                <a16:creationId xmlns:a16="http://schemas.microsoft.com/office/drawing/2014/main" id="{7AC62919-A8E4-4B44-877F-7CB60A1F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707" y="4798746"/>
            <a:ext cx="3603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</a:t>
            </a:r>
          </a:p>
        </p:txBody>
      </p:sp>
      <p:sp>
        <p:nvSpPr>
          <p:cNvPr id="127" name="Rectangle 78">
            <a:extLst>
              <a:ext uri="{FF2B5EF4-FFF2-40B4-BE49-F238E27FC236}">
                <a16:creationId xmlns:a16="http://schemas.microsoft.com/office/drawing/2014/main" id="{0A0F471E-5AE4-7F47-8266-6AFC8965B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070" y="4798746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128" name="Rectangle 79">
            <a:extLst>
              <a:ext uri="{FF2B5EF4-FFF2-40B4-BE49-F238E27FC236}">
                <a16:creationId xmlns:a16="http://schemas.microsoft.com/office/drawing/2014/main" id="{C7A39297-89A0-B548-962E-1F75CB367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663" y="5318421"/>
            <a:ext cx="3603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i</a:t>
            </a:r>
          </a:p>
        </p:txBody>
      </p:sp>
      <p:sp>
        <p:nvSpPr>
          <p:cNvPr id="129" name="Rectangle 80">
            <a:extLst>
              <a:ext uri="{FF2B5EF4-FFF2-40B4-BE49-F238E27FC236}">
                <a16:creationId xmlns:a16="http://schemas.microsoft.com/office/drawing/2014/main" id="{23CCE91B-1C2C-8844-B549-730C38CE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026" y="5318421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j</a:t>
            </a:r>
          </a:p>
        </p:txBody>
      </p:sp>
      <p:sp>
        <p:nvSpPr>
          <p:cNvPr id="130" name="Rectangle 78">
            <a:extLst>
              <a:ext uri="{FF2B5EF4-FFF2-40B4-BE49-F238E27FC236}">
                <a16:creationId xmlns:a16="http://schemas.microsoft.com/office/drawing/2014/main" id="{0A0F471E-5AE4-7F47-8266-6AFC8965B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312" y="5318421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e</a:t>
            </a:r>
          </a:p>
        </p:txBody>
      </p:sp>
      <p:sp>
        <p:nvSpPr>
          <p:cNvPr id="131" name="Rectangle 79">
            <a:extLst>
              <a:ext uri="{FF2B5EF4-FFF2-40B4-BE49-F238E27FC236}">
                <a16:creationId xmlns:a16="http://schemas.microsoft.com/office/drawing/2014/main" id="{C7A39297-89A0-B548-962E-1F75CB367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798" y="5838096"/>
            <a:ext cx="3603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i</a:t>
            </a:r>
          </a:p>
        </p:txBody>
      </p:sp>
      <p:sp>
        <p:nvSpPr>
          <p:cNvPr id="132" name="Rectangle 80">
            <a:extLst>
              <a:ext uri="{FF2B5EF4-FFF2-40B4-BE49-F238E27FC236}">
                <a16:creationId xmlns:a16="http://schemas.microsoft.com/office/drawing/2014/main" id="{23CCE91B-1C2C-8844-B549-730C38CE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161" y="5838096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j</a:t>
            </a:r>
          </a:p>
        </p:txBody>
      </p:sp>
      <p:sp>
        <p:nvSpPr>
          <p:cNvPr id="134" name="Rectangle 80">
            <a:extLst>
              <a:ext uri="{FF2B5EF4-FFF2-40B4-BE49-F238E27FC236}">
                <a16:creationId xmlns:a16="http://schemas.microsoft.com/office/drawing/2014/main" id="{23CCE91B-1C2C-8844-B549-730C38CE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301" y="6327664"/>
            <a:ext cx="3603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6235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2" grpId="0" animBg="1"/>
      <p:bldP spid="60443" grpId="0" animBg="1"/>
      <p:bldP spid="60444" grpId="0" animBg="1"/>
      <p:bldP spid="60445" grpId="0" animBg="1"/>
      <p:bldP spid="60446" grpId="0" animBg="1"/>
      <p:bldP spid="60447" grpId="0" animBg="1"/>
      <p:bldP spid="60448" grpId="0" animBg="1"/>
      <p:bldP spid="60449" grpId="0" animBg="1"/>
      <p:bldP spid="60450" grpId="0" animBg="1"/>
      <p:bldP spid="60451" grpId="0" animBg="1"/>
      <p:bldP spid="60476" grpId="0"/>
      <p:bldP spid="60477" grpId="0"/>
      <p:bldP spid="60478" grpId="0"/>
      <p:bldP spid="60479" grpId="0"/>
      <p:bldP spid="60480" grpId="0"/>
      <p:bldP spid="60481" grpId="0"/>
      <p:bldP spid="60482" grpId="0"/>
      <p:bldP spid="60483" grpId="0"/>
      <p:bldP spid="60484" grpId="0"/>
      <p:bldP spid="60485" grpId="0"/>
      <p:bldP spid="60488" grpId="0" animBg="1"/>
      <p:bldP spid="60489" grpId="0" animBg="1"/>
      <p:bldP spid="60497" grpId="0"/>
      <p:bldP spid="60500" grpId="0"/>
      <p:bldP spid="60501" grpId="0"/>
      <p:bldP spid="60502" grpId="0" animBg="1"/>
      <p:bldP spid="60503" grpId="0" animBg="1"/>
      <p:bldP spid="78" grpId="0" animBg="1"/>
      <p:bldP spid="79" grpId="0" animBg="1"/>
      <p:bldP spid="80" grpId="0" animBg="1"/>
      <p:bldP spid="89" grpId="0" animBg="1"/>
      <p:bldP spid="90" grpId="0" animBg="1"/>
      <p:bldP spid="91" grpId="0" animBg="1"/>
      <p:bldP spid="100" grpId="0" animBg="1"/>
      <p:bldP spid="101" grpId="0" animBg="1"/>
      <p:bldP spid="102" grpId="0" animBg="1"/>
      <p:bldP spid="103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3" name="Group 4">
            <a:extLst>
              <a:ext uri="{FF2B5EF4-FFF2-40B4-BE49-F238E27FC236}">
                <a16:creationId xmlns:a16="http://schemas.microsoft.com/office/drawing/2014/main" id="{E6240D8C-E75E-0144-A1CC-433371AF52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1188" y="981075"/>
            <a:ext cx="7129462" cy="3297238"/>
            <a:chOff x="4830" y="1287"/>
            <a:chExt cx="7013" cy="3402"/>
          </a:xfrm>
        </p:grpSpPr>
        <p:sp>
          <p:nvSpPr>
            <p:cNvPr id="69638" name="AutoShape 5">
              <a:extLst>
                <a:ext uri="{FF2B5EF4-FFF2-40B4-BE49-F238E27FC236}">
                  <a16:creationId xmlns:a16="http://schemas.microsoft.com/office/drawing/2014/main" id="{12643AF0-6EE0-3B4E-8C7F-F0BCBA977A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30" y="1287"/>
              <a:ext cx="7013" cy="3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pSp>
          <p:nvGrpSpPr>
            <p:cNvPr id="69639" name="Group 6">
              <a:extLst>
                <a:ext uri="{FF2B5EF4-FFF2-40B4-BE49-F238E27FC236}">
                  <a16:creationId xmlns:a16="http://schemas.microsoft.com/office/drawing/2014/main" id="{940DE80C-1540-754A-8260-51F5B2A12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4" y="1611"/>
              <a:ext cx="2618" cy="2997"/>
              <a:chOff x="5204" y="1611"/>
              <a:chExt cx="2618" cy="2997"/>
            </a:xfrm>
          </p:grpSpPr>
          <p:sp>
            <p:nvSpPr>
              <p:cNvPr id="69663" name="Oval 7">
                <a:extLst>
                  <a:ext uri="{FF2B5EF4-FFF2-40B4-BE49-F238E27FC236}">
                    <a16:creationId xmlns:a16="http://schemas.microsoft.com/office/drawing/2014/main" id="{1F6E63B9-66CE-F543-BD16-C77D4D998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2" y="1611"/>
                <a:ext cx="561" cy="567"/>
              </a:xfrm>
              <a:prstGeom prst="ellipse">
                <a:avLst/>
              </a:prstGeom>
              <a:solidFill>
                <a:srgbClr val="0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64" name="Oval 8">
                <a:extLst>
                  <a:ext uri="{FF2B5EF4-FFF2-40B4-BE49-F238E27FC236}">
                    <a16:creationId xmlns:a16="http://schemas.microsoft.com/office/drawing/2014/main" id="{B9C96A56-E7BC-FA46-BECB-86E4BA147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2" y="2826"/>
                <a:ext cx="561" cy="5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65" name="Oval 9">
                <a:extLst>
                  <a:ext uri="{FF2B5EF4-FFF2-40B4-BE49-F238E27FC236}">
                    <a16:creationId xmlns:a16="http://schemas.microsoft.com/office/drawing/2014/main" id="{6910DD0C-0538-B14B-9572-9476FB804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1" y="1611"/>
                <a:ext cx="561" cy="5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66" name="Oval 10">
                <a:extLst>
                  <a:ext uri="{FF2B5EF4-FFF2-40B4-BE49-F238E27FC236}">
                    <a16:creationId xmlns:a16="http://schemas.microsoft.com/office/drawing/2014/main" id="{6AF2C7E5-0BF1-6745-9564-4A86864ED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1" y="2826"/>
                <a:ext cx="561" cy="5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67" name="Line 11">
                <a:extLst>
                  <a:ext uri="{FF2B5EF4-FFF2-40B4-BE49-F238E27FC236}">
                    <a16:creationId xmlns:a16="http://schemas.microsoft.com/office/drawing/2014/main" id="{C17F78F3-A071-2643-9BBC-1E4EC2059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33" y="1854"/>
                <a:ext cx="1028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68" name="Line 12">
                <a:extLst>
                  <a:ext uri="{FF2B5EF4-FFF2-40B4-BE49-F238E27FC236}">
                    <a16:creationId xmlns:a16="http://schemas.microsoft.com/office/drawing/2014/main" id="{6DB45D8D-5EB3-F041-B01F-60E39B9B1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33" y="3069"/>
                <a:ext cx="1028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69" name="Line 13">
                <a:extLst>
                  <a:ext uri="{FF2B5EF4-FFF2-40B4-BE49-F238E27FC236}">
                    <a16:creationId xmlns:a16="http://schemas.microsoft.com/office/drawing/2014/main" id="{7601018F-4A88-E444-A7A6-CEE5DC992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52" y="2178"/>
                <a:ext cx="1" cy="6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70" name="Line 14">
                <a:extLst>
                  <a:ext uri="{FF2B5EF4-FFF2-40B4-BE49-F238E27FC236}">
                    <a16:creationId xmlns:a16="http://schemas.microsoft.com/office/drawing/2014/main" id="{48C8F0E6-D8C1-324B-BDCA-40AC822E2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42" y="2178"/>
                <a:ext cx="1" cy="6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71" name="Line 15">
                <a:extLst>
                  <a:ext uri="{FF2B5EF4-FFF2-40B4-BE49-F238E27FC236}">
                    <a16:creationId xmlns:a16="http://schemas.microsoft.com/office/drawing/2014/main" id="{17CC0CD7-E6A0-8840-8847-377AC9C22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39" y="2097"/>
                <a:ext cx="1216" cy="81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cxnSp>
            <p:nvCxnSpPr>
              <p:cNvPr id="69672" name="AutoShape 16">
                <a:extLst>
                  <a:ext uri="{FF2B5EF4-FFF2-40B4-BE49-F238E27FC236}">
                    <a16:creationId xmlns:a16="http://schemas.microsoft.com/office/drawing/2014/main" id="{74B75252-A440-E644-A034-D8F6B962491E}"/>
                  </a:ext>
                </a:extLst>
              </p:cNvPr>
              <p:cNvCxnSpPr>
                <a:cxnSpLocks noChangeShapeType="1"/>
                <a:stCxn id="69666" idx="3"/>
                <a:endCxn id="69664" idx="5"/>
              </p:cNvCxnSpPr>
              <p:nvPr/>
            </p:nvCxnSpPr>
            <p:spPr bwMode="auto">
              <a:xfrm rot="5400000">
                <a:off x="6746" y="2715"/>
                <a:ext cx="1" cy="1192"/>
              </a:xfrm>
              <a:prstGeom prst="curvedConnector3">
                <a:avLst>
                  <a:gd name="adj1" fmla="val 23050000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73" name="AutoShape 17">
                <a:extLst>
                  <a:ext uri="{FF2B5EF4-FFF2-40B4-BE49-F238E27FC236}">
                    <a16:creationId xmlns:a16="http://schemas.microsoft.com/office/drawing/2014/main" id="{08E365F0-AF18-CA4A-AD98-8A8929DDC377}"/>
                  </a:ext>
                </a:extLst>
              </p:cNvPr>
              <p:cNvCxnSpPr>
                <a:cxnSpLocks noChangeShapeType="1"/>
                <a:stCxn id="69664" idx="2"/>
                <a:endCxn id="69663" idx="2"/>
              </p:cNvCxnSpPr>
              <p:nvPr/>
            </p:nvCxnSpPr>
            <p:spPr bwMode="auto">
              <a:xfrm rot="10800000" flipH="1">
                <a:off x="5672" y="1895"/>
                <a:ext cx="1" cy="1215"/>
              </a:xfrm>
              <a:prstGeom prst="curvedConnector3">
                <a:avLst>
                  <a:gd name="adj1" fmla="val -36000000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9674" name="Oval 18">
                <a:extLst>
                  <a:ext uri="{FF2B5EF4-FFF2-40B4-BE49-F238E27FC236}">
                    <a16:creationId xmlns:a16="http://schemas.microsoft.com/office/drawing/2014/main" id="{7206C4AC-23ED-FD41-8684-391E4A19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3717"/>
                <a:ext cx="561" cy="5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75" name="Line 19">
                <a:extLst>
                  <a:ext uri="{FF2B5EF4-FFF2-40B4-BE49-F238E27FC236}">
                    <a16:creationId xmlns:a16="http://schemas.microsoft.com/office/drawing/2014/main" id="{23EE70E6-957F-E94C-8FDC-03590C06E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72" y="3392"/>
                <a:ext cx="280" cy="40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76" name="Oval 20">
                <a:extLst>
                  <a:ext uri="{FF2B5EF4-FFF2-40B4-BE49-F238E27FC236}">
                    <a16:creationId xmlns:a16="http://schemas.microsoft.com/office/drawing/2014/main" id="{B4F7AC6E-9F2E-9F49-B710-A30F0A103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8" y="4041"/>
                <a:ext cx="561" cy="5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77" name="Line 21">
                <a:extLst>
                  <a:ext uri="{FF2B5EF4-FFF2-40B4-BE49-F238E27FC236}">
                    <a16:creationId xmlns:a16="http://schemas.microsoft.com/office/drawing/2014/main" id="{D8ECE6C5-740C-DB43-9EA9-92D6BBE9C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5" y="4041"/>
                <a:ext cx="1403" cy="24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cxnSp>
            <p:nvCxnSpPr>
              <p:cNvPr id="69678" name="AutoShape 22">
                <a:extLst>
                  <a:ext uri="{FF2B5EF4-FFF2-40B4-BE49-F238E27FC236}">
                    <a16:creationId xmlns:a16="http://schemas.microsoft.com/office/drawing/2014/main" id="{478FC8E0-A45D-FA42-903C-3EB710A17B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729" y="3150"/>
                <a:ext cx="93" cy="1215"/>
              </a:xfrm>
              <a:prstGeom prst="curvedConnector3">
                <a:avLst>
                  <a:gd name="adj1" fmla="val -201116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9640" name="Group 23">
              <a:extLst>
                <a:ext uri="{FF2B5EF4-FFF2-40B4-BE49-F238E27FC236}">
                  <a16:creationId xmlns:a16="http://schemas.microsoft.com/office/drawing/2014/main" id="{F93343E3-C572-8B4F-BF53-2478F1BE75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38" y="1368"/>
              <a:ext cx="2805" cy="3240"/>
              <a:chOff x="9038" y="1287"/>
              <a:chExt cx="2805" cy="3240"/>
            </a:xfrm>
          </p:grpSpPr>
          <p:sp>
            <p:nvSpPr>
              <p:cNvPr id="69641" name="Rectangle 24">
                <a:extLst>
                  <a:ext uri="{FF2B5EF4-FFF2-40B4-BE49-F238E27FC236}">
                    <a16:creationId xmlns:a16="http://schemas.microsoft.com/office/drawing/2014/main" id="{CA1C1BBC-72B4-4B48-82E8-D7DBD2AAC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8" y="4041"/>
                <a:ext cx="281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42" name="Rectangle 25">
                <a:extLst>
                  <a:ext uri="{FF2B5EF4-FFF2-40B4-BE49-F238E27FC236}">
                    <a16:creationId xmlns:a16="http://schemas.microsoft.com/office/drawing/2014/main" id="{C28F55A9-D65E-7642-BC7C-4E874CDB4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0" y="3555"/>
                <a:ext cx="281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43" name="Rectangle 26">
                <a:extLst>
                  <a:ext uri="{FF2B5EF4-FFF2-40B4-BE49-F238E27FC236}">
                    <a16:creationId xmlns:a16="http://schemas.microsoft.com/office/drawing/2014/main" id="{6675AB03-22CA-284E-97A1-C01E537F3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8" y="2259"/>
                <a:ext cx="281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44" name="Rectangle 27">
                <a:extLst>
                  <a:ext uri="{FF2B5EF4-FFF2-40B4-BE49-F238E27FC236}">
                    <a16:creationId xmlns:a16="http://schemas.microsoft.com/office/drawing/2014/main" id="{FC29E70D-FB21-034E-A60C-9A427A180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6" y="1287"/>
                <a:ext cx="281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45" name="Oval 28">
                <a:extLst>
                  <a:ext uri="{FF2B5EF4-FFF2-40B4-BE49-F238E27FC236}">
                    <a16:creationId xmlns:a16="http://schemas.microsoft.com/office/drawing/2014/main" id="{3D4EDEEC-C7C3-8D4B-9103-AB7ABC9E2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6" y="1449"/>
                <a:ext cx="561" cy="567"/>
              </a:xfrm>
              <a:prstGeom prst="ellipse">
                <a:avLst/>
              </a:prstGeom>
              <a:solidFill>
                <a:srgbClr val="0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46" name="Oval 29">
                <a:extLst>
                  <a:ext uri="{FF2B5EF4-FFF2-40B4-BE49-F238E27FC236}">
                    <a16:creationId xmlns:a16="http://schemas.microsoft.com/office/drawing/2014/main" id="{98590618-B8AE-B44F-BFA5-0B7FA173A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8" y="2340"/>
                <a:ext cx="561" cy="5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47" name="Oval 30">
                <a:extLst>
                  <a:ext uri="{FF2B5EF4-FFF2-40B4-BE49-F238E27FC236}">
                    <a16:creationId xmlns:a16="http://schemas.microsoft.com/office/drawing/2014/main" id="{F403460B-665C-5547-B647-7DCF41ABA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" y="2340"/>
                <a:ext cx="561" cy="5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48" name="Line 31">
                <a:extLst>
                  <a:ext uri="{FF2B5EF4-FFF2-40B4-BE49-F238E27FC236}">
                    <a16:creationId xmlns:a16="http://schemas.microsoft.com/office/drawing/2014/main" id="{8CD49B52-332B-4A4D-84B7-753FD400D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786" y="1935"/>
                <a:ext cx="374" cy="48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49" name="Line 32">
                <a:extLst>
                  <a:ext uri="{FF2B5EF4-FFF2-40B4-BE49-F238E27FC236}">
                    <a16:creationId xmlns:a16="http://schemas.microsoft.com/office/drawing/2014/main" id="{C7A13F27-C0AD-7A4F-9621-ADCD80EE1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34" y="1935"/>
                <a:ext cx="374" cy="40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50" name="Oval 33">
                <a:extLst>
                  <a:ext uri="{FF2B5EF4-FFF2-40B4-BE49-F238E27FC236}">
                    <a16:creationId xmlns:a16="http://schemas.microsoft.com/office/drawing/2014/main" id="{ECFDE262-8958-4549-AE3F-275ED7D40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73" y="3231"/>
                <a:ext cx="561" cy="5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51" name="Line 34">
                <a:extLst>
                  <a:ext uri="{FF2B5EF4-FFF2-40B4-BE49-F238E27FC236}">
                    <a16:creationId xmlns:a16="http://schemas.microsoft.com/office/drawing/2014/main" id="{F905E3B1-A22B-CA4D-AD81-4E6AB7FE9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40" y="2826"/>
                <a:ext cx="374" cy="48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52" name="Line 35">
                <a:extLst>
                  <a:ext uri="{FF2B5EF4-FFF2-40B4-BE49-F238E27FC236}">
                    <a16:creationId xmlns:a16="http://schemas.microsoft.com/office/drawing/2014/main" id="{F1C2FB48-1CF1-B043-A41E-2140C2E22C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599" y="2907"/>
                <a:ext cx="374" cy="48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cxnSp>
            <p:nvCxnSpPr>
              <p:cNvPr id="69653" name="AutoShape 36">
                <a:extLst>
                  <a:ext uri="{FF2B5EF4-FFF2-40B4-BE49-F238E27FC236}">
                    <a16:creationId xmlns:a16="http://schemas.microsoft.com/office/drawing/2014/main" id="{9E864374-4E89-EE41-89E8-DD8A4CF12E87}"/>
                  </a:ext>
                </a:extLst>
              </p:cNvPr>
              <p:cNvCxnSpPr>
                <a:cxnSpLocks noChangeShapeType="1"/>
                <a:stCxn id="69647" idx="7"/>
                <a:endCxn id="69645" idx="6"/>
              </p:cNvCxnSpPr>
              <p:nvPr/>
            </p:nvCxnSpPr>
            <p:spPr bwMode="auto">
              <a:xfrm rot="5400000" flipH="1">
                <a:off x="10569" y="1791"/>
                <a:ext cx="690" cy="573"/>
              </a:xfrm>
              <a:prstGeom prst="curvedConnector2">
                <a:avLst/>
              </a:prstGeom>
              <a:noFill/>
              <a:ln w="28575">
                <a:solidFill>
                  <a:srgbClr val="FF6600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54" name="AutoShape 37">
                <a:extLst>
                  <a:ext uri="{FF2B5EF4-FFF2-40B4-BE49-F238E27FC236}">
                    <a16:creationId xmlns:a16="http://schemas.microsoft.com/office/drawing/2014/main" id="{1C168FE8-FD28-ED4B-972A-BAA0DE9D4272}"/>
                  </a:ext>
                </a:extLst>
              </p:cNvPr>
              <p:cNvCxnSpPr>
                <a:cxnSpLocks noChangeShapeType="1"/>
                <a:stCxn id="69650" idx="6"/>
                <a:endCxn id="69647" idx="4"/>
              </p:cNvCxnSpPr>
              <p:nvPr/>
            </p:nvCxnSpPr>
            <p:spPr bwMode="auto">
              <a:xfrm flipV="1">
                <a:off x="10534" y="2907"/>
                <a:ext cx="467" cy="608"/>
              </a:xfrm>
              <a:prstGeom prst="curvedConnector2">
                <a:avLst/>
              </a:prstGeom>
              <a:noFill/>
              <a:ln w="28575">
                <a:solidFill>
                  <a:srgbClr val="FF6600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9655" name="Line 38">
                <a:extLst>
                  <a:ext uri="{FF2B5EF4-FFF2-40B4-BE49-F238E27FC236}">
                    <a16:creationId xmlns:a16="http://schemas.microsoft.com/office/drawing/2014/main" id="{19B04DF7-E11B-2348-93F6-EB425E02CB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253" y="2016"/>
                <a:ext cx="94" cy="1215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56" name="Oval 39">
                <a:extLst>
                  <a:ext uri="{FF2B5EF4-FFF2-40B4-BE49-F238E27FC236}">
                    <a16:creationId xmlns:a16="http://schemas.microsoft.com/office/drawing/2014/main" id="{A0412A79-92A6-C047-A7EC-D5D9DC6EC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8" y="3960"/>
                <a:ext cx="561" cy="5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57" name="Line 40">
                <a:extLst>
                  <a:ext uri="{FF2B5EF4-FFF2-40B4-BE49-F238E27FC236}">
                    <a16:creationId xmlns:a16="http://schemas.microsoft.com/office/drawing/2014/main" id="{CCFFBCFC-7442-0547-A452-36F0B6780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786" y="3717"/>
                <a:ext cx="280" cy="3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58" name="Oval 41">
                <a:extLst>
                  <a:ext uri="{FF2B5EF4-FFF2-40B4-BE49-F238E27FC236}">
                    <a16:creationId xmlns:a16="http://schemas.microsoft.com/office/drawing/2014/main" id="{106A890E-DCA9-8148-8FDE-1D11AD9D7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01" y="3879"/>
                <a:ext cx="561" cy="56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59" name="Line 42">
                <a:extLst>
                  <a:ext uri="{FF2B5EF4-FFF2-40B4-BE49-F238E27FC236}">
                    <a16:creationId xmlns:a16="http://schemas.microsoft.com/office/drawing/2014/main" id="{D3CE2133-17F6-F541-A102-EED421076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188" y="2826"/>
                <a:ext cx="95" cy="10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60" name="Line 43">
                <a:extLst>
                  <a:ext uri="{FF2B5EF4-FFF2-40B4-BE49-F238E27FC236}">
                    <a16:creationId xmlns:a16="http://schemas.microsoft.com/office/drawing/2014/main" id="{AF0727E0-8CC9-BD49-A536-1CD1551F1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879" y="4203"/>
                <a:ext cx="1124" cy="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61" name="Rectangle 44">
                <a:extLst>
                  <a:ext uri="{FF2B5EF4-FFF2-40B4-BE49-F238E27FC236}">
                    <a16:creationId xmlns:a16="http://schemas.microsoft.com/office/drawing/2014/main" id="{F0FA5542-5FCE-7940-97A7-F5B189619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2" y="3960"/>
                <a:ext cx="281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6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662" name="Rectangle 45">
                <a:extLst>
                  <a:ext uri="{FF2B5EF4-FFF2-40B4-BE49-F238E27FC236}">
                    <a16:creationId xmlns:a16="http://schemas.microsoft.com/office/drawing/2014/main" id="{C7B4E97B-6CDC-E645-8D0A-62ED4EEE9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2" y="2340"/>
                <a:ext cx="281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</p:grpSp>
      <p:sp>
        <p:nvSpPr>
          <p:cNvPr id="61486" name="Text Box 46">
            <a:extLst>
              <a:ext uri="{FF2B5EF4-FFF2-40B4-BE49-F238E27FC236}">
                <a16:creationId xmlns:a16="http://schemas.microsoft.com/office/drawing/2014/main" id="{BE93BC78-DE9A-5B4D-9CBD-00E238189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620713"/>
            <a:ext cx="230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有向图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BFS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实例</a:t>
            </a:r>
          </a:p>
        </p:txBody>
      </p:sp>
      <p:sp>
        <p:nvSpPr>
          <p:cNvPr id="61487" name="Text Box 47">
            <a:extLst>
              <a:ext uri="{FF2B5EF4-FFF2-40B4-BE49-F238E27FC236}">
                <a16:creationId xmlns:a16="http://schemas.microsoft.com/office/drawing/2014/main" id="{DC739C47-7A0C-D74C-A1C8-C3E4DEC21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581525"/>
            <a:ext cx="4991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思考：为什么有向图的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BFS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中不会出现前向边。 </a:t>
            </a:r>
          </a:p>
        </p:txBody>
      </p:sp>
      <p:sp>
        <p:nvSpPr>
          <p:cNvPr id="61488" name="Text Box 48">
            <a:extLst>
              <a:ext uri="{FF2B5EF4-FFF2-40B4-BE49-F238E27FC236}">
                <a16:creationId xmlns:a16="http://schemas.microsoft.com/office/drawing/2014/main" id="{A8A5485D-E6A4-FF40-9D04-393EF9C2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000625"/>
            <a:ext cx="762465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前向边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(Forward edges)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－在迄今为止所构建的搜索生成树中，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1212B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后裔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，并且在探测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v,w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时，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已经被标记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为</a:t>
            </a:r>
            <a:r>
              <a:rPr kumimoji="0" lang="zh-CN" altLang="en-US" sz="1800" noProof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1212B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visited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”,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v,w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为前向边。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既然要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的后裔，那么可以断定，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所在层较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所在的层要低；另一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方面，广度优先搜索生成树是逐层产生的，即后裔顶点总是在祖先顶点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之后访问。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9637" name="Slide Number Placeholder 1">
            <a:extLst>
              <a:ext uri="{FF2B5EF4-FFF2-40B4-BE49-F238E27FC236}">
                <a16:creationId xmlns:a16="http://schemas.microsoft.com/office/drawing/2014/main" id="{94A98562-FA82-FD4D-8F83-CB40DB4213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A2C4AB-B68C-8C42-830F-6CBEC79AE9C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02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CB2908E8-7F23-244D-AA69-006A80FE0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广度优先搜索应用</a:t>
            </a:r>
            <a:endParaRPr lang="en-US" altLang="en-US"/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4706BB98-70F7-F142-A0AE-F2AF6F243C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030592"/>
            <a:ext cx="7772400" cy="4114800"/>
          </a:xfrm>
        </p:spPr>
        <p:txBody>
          <a:bodyPr/>
          <a:lstStyle/>
          <a:p>
            <a:r>
              <a:rPr lang="en-US" altLang="zh-CN" dirty="0"/>
              <a:t>G=(V,E), s</a:t>
            </a:r>
            <a:r>
              <a:rPr lang="zh-CN" altLang="en-US" dirty="0"/>
              <a:t>是</a:t>
            </a:r>
            <a:r>
              <a:rPr lang="en-US" altLang="zh-CN" dirty="0"/>
              <a:t>V</a:t>
            </a:r>
            <a:r>
              <a:rPr lang="zh-CN" altLang="en-US" dirty="0"/>
              <a:t>中一个顶点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S</a:t>
            </a:r>
            <a:r>
              <a:rPr lang="zh-CN" altLang="en-US" dirty="0"/>
              <a:t>作为起始点时，产生的广度优先搜索树中从</a:t>
            </a:r>
            <a:r>
              <a:rPr lang="en-US" altLang="zh-CN" dirty="0"/>
              <a:t>s</a:t>
            </a:r>
            <a:r>
              <a:rPr lang="zh-CN" altLang="en-US" dirty="0"/>
              <a:t>点到其他任意顶点的路径有最少的边数。</a:t>
            </a:r>
            <a:endParaRPr lang="en-US" altLang="en-US" dirty="0"/>
          </a:p>
          <a:p>
            <a:r>
              <a:rPr lang="zh-CN" altLang="en-US" dirty="0"/>
              <a:t>问题：找出从</a:t>
            </a:r>
            <a:r>
              <a:rPr lang="en-US" altLang="zh-CN" dirty="0"/>
              <a:t>s</a:t>
            </a:r>
            <a:r>
              <a:rPr lang="zh-CN" altLang="en-US" dirty="0"/>
              <a:t>到其他每一顶点的距离，这里从</a:t>
            </a:r>
            <a:r>
              <a:rPr lang="en-US" altLang="zh-CN" dirty="0"/>
              <a:t>s</a:t>
            </a:r>
            <a:r>
              <a:rPr lang="zh-CN" altLang="en-US" dirty="0"/>
              <a:t>到一个顶点</a:t>
            </a:r>
            <a:r>
              <a:rPr lang="en-US" altLang="zh-CN" dirty="0"/>
              <a:t>v</a:t>
            </a:r>
            <a:r>
              <a:rPr lang="zh-CN" altLang="en-US" dirty="0"/>
              <a:t>的距离定义为：从</a:t>
            </a:r>
            <a:r>
              <a:rPr lang="en-US" altLang="zh-CN" dirty="0"/>
              <a:t>s</a:t>
            </a:r>
            <a:r>
              <a:rPr lang="zh-CN" altLang="en-US" dirty="0"/>
              <a:t>到任意路径的最少边数</a:t>
            </a:r>
            <a:endParaRPr lang="en-US" altLang="en-US" dirty="0"/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F2A66E16-5834-5644-8B46-33AD1DD20E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19758C-CAC6-B04D-B40D-259C687009A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6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1595E056-805F-1349-8819-A8A5655D4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思路</a:t>
            </a:r>
            <a:endParaRPr lang="en-US" altLang="en-US"/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44956798-6D78-274F-BB2A-B3D6F7BCA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0720" y="1965855"/>
            <a:ext cx="8243255" cy="4114800"/>
          </a:xfrm>
        </p:spPr>
        <p:txBody>
          <a:bodyPr/>
          <a:lstStyle/>
          <a:p>
            <a:r>
              <a:rPr lang="zh-CN" altLang="en-US" dirty="0"/>
              <a:t>在每个顶点压人队列前，标上它的距离就可以了。</a:t>
            </a:r>
            <a:endParaRPr lang="en-US" altLang="zh-CN" dirty="0"/>
          </a:p>
          <a:p>
            <a:r>
              <a:rPr lang="zh-CN" altLang="en-US" dirty="0"/>
              <a:t>这样，起始点将标上</a:t>
            </a:r>
            <a:r>
              <a:rPr lang="en-US" altLang="zh-CN" dirty="0"/>
              <a:t>0</a:t>
            </a:r>
            <a:r>
              <a:rPr lang="zh-CN" altLang="en-US" dirty="0"/>
              <a:t>，它的邻接点是</a:t>
            </a:r>
            <a:r>
              <a:rPr lang="en-US" altLang="zh-CN" dirty="0"/>
              <a:t>1</a:t>
            </a:r>
            <a:r>
              <a:rPr lang="zh-CN" altLang="en-US" dirty="0"/>
              <a:t>，依次类推。</a:t>
            </a:r>
            <a:endParaRPr lang="en-US" altLang="zh-CN" dirty="0"/>
          </a:p>
          <a:p>
            <a:r>
              <a:rPr lang="zh-CN" altLang="en-US" dirty="0"/>
              <a:t>很明显，每个顶点的标号是它到起始点的最短距离。</a:t>
            </a:r>
            <a:endParaRPr lang="en-US" altLang="en-US" dirty="0"/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F4E6FFB1-7DE8-6E40-8B8C-FFBB54BCDC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87B42E-BDCD-5248-AC37-827AB7EEC5A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407" y="4912011"/>
            <a:ext cx="3068118" cy="1889344"/>
          </a:xfrm>
          <a:prstGeom prst="rect">
            <a:avLst/>
          </a:prstGeom>
        </p:spPr>
      </p:pic>
      <p:sp>
        <p:nvSpPr>
          <p:cNvPr id="6" name="Text Box 60">
            <a:extLst>
              <a:ext uri="{FF2B5EF4-FFF2-40B4-BE49-F238E27FC236}">
                <a16:creationId xmlns:a16="http://schemas.microsoft.com/office/drawing/2014/main" id="{1A7060D2-8B2E-EF4F-80DA-CAEA7B08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843" y="472865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" name="Text Box 60">
            <a:extLst>
              <a:ext uri="{FF2B5EF4-FFF2-40B4-BE49-F238E27FC236}">
                <a16:creationId xmlns:a16="http://schemas.microsoft.com/office/drawing/2014/main" id="{1A7060D2-8B2E-EF4F-80DA-CAEA7B08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122" y="522091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8" name="Text Box 60">
            <a:extLst>
              <a:ext uri="{FF2B5EF4-FFF2-40B4-BE49-F238E27FC236}">
                <a16:creationId xmlns:a16="http://schemas.microsoft.com/office/drawing/2014/main" id="{1A7060D2-8B2E-EF4F-80DA-CAEA7B08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280" y="52283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9" name="Text Box 60">
            <a:extLst>
              <a:ext uri="{FF2B5EF4-FFF2-40B4-BE49-F238E27FC236}">
                <a16:creationId xmlns:a16="http://schemas.microsoft.com/office/drawing/2014/main" id="{1A7060D2-8B2E-EF4F-80DA-CAEA7B08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239" y="5795433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11" name="Text Box 60">
            <a:extLst>
              <a:ext uri="{FF2B5EF4-FFF2-40B4-BE49-F238E27FC236}">
                <a16:creationId xmlns:a16="http://schemas.microsoft.com/office/drawing/2014/main" id="{1A7060D2-8B2E-EF4F-80DA-CAEA7B08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8231" y="583651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2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12" name="Text Box 60">
            <a:extLst>
              <a:ext uri="{FF2B5EF4-FFF2-40B4-BE49-F238E27FC236}">
                <a16:creationId xmlns:a16="http://schemas.microsoft.com/office/drawing/2014/main" id="{1A7060D2-8B2E-EF4F-80DA-CAEA7B08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303" y="577844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13" name="Text Box 60">
            <a:extLst>
              <a:ext uri="{FF2B5EF4-FFF2-40B4-BE49-F238E27FC236}">
                <a16:creationId xmlns:a16="http://schemas.microsoft.com/office/drawing/2014/main" id="{1A7060D2-8B2E-EF4F-80DA-CAEA7B08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52" y="643464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14" name="Text Box 60">
            <a:extLst>
              <a:ext uri="{FF2B5EF4-FFF2-40B4-BE49-F238E27FC236}">
                <a16:creationId xmlns:a16="http://schemas.microsoft.com/office/drawing/2014/main" id="{1A7060D2-8B2E-EF4F-80DA-CAEA7B08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170" y="645210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15" name="Text Box 60">
            <a:extLst>
              <a:ext uri="{FF2B5EF4-FFF2-40B4-BE49-F238E27FC236}">
                <a16:creationId xmlns:a16="http://schemas.microsoft.com/office/drawing/2014/main" id="{1A7060D2-8B2E-EF4F-80DA-CAEA7B08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763" y="649128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16" name="Text Box 60">
            <a:extLst>
              <a:ext uri="{FF2B5EF4-FFF2-40B4-BE49-F238E27FC236}">
                <a16:creationId xmlns:a16="http://schemas.microsoft.com/office/drawing/2014/main" id="{1A7060D2-8B2E-EF4F-80DA-CAEA7B08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300" y="646164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2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087D0624-69D3-7C44-99F6-B6A10F17D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7613" y="141288"/>
            <a:ext cx="7793037" cy="1462087"/>
          </a:xfrm>
        </p:spPr>
        <p:txBody>
          <a:bodyPr/>
          <a:lstStyle/>
          <a:p>
            <a:r>
              <a:rPr lang="zh-CN" altLang="en-US" dirty="0"/>
              <a:t>练习</a:t>
            </a:r>
            <a:endParaRPr lang="en-US" altLang="en-US" dirty="0"/>
          </a:p>
        </p:txBody>
      </p:sp>
      <p:pic>
        <p:nvPicPr>
          <p:cNvPr id="73730" name="Content Placeholder 4">
            <a:extLst>
              <a:ext uri="{FF2B5EF4-FFF2-40B4-BE49-F238E27FC236}">
                <a16:creationId xmlns:a16="http://schemas.microsoft.com/office/drawing/2014/main" id="{DF468DD8-9282-5244-9A84-87F04E4BBB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0938" y="1866196"/>
            <a:ext cx="6118225" cy="2886075"/>
          </a:xfrm>
        </p:spPr>
      </p:pic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9802527F-5A5F-D040-837E-7A1C5C64E3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C6E34-65F9-794B-8459-3E8DA1AF9DB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73732" name="TextBox 5">
            <a:extLst>
              <a:ext uri="{FF2B5EF4-FFF2-40B4-BE49-F238E27FC236}">
                <a16:creationId xmlns:a16="http://schemas.microsoft.com/office/drawing/2014/main" id="{31ABB68F-A9DE-044D-A6AD-F0D095B2A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392" y="4897790"/>
            <a:ext cx="61842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从顶点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开始运行深度优先搜索的结果，并给出边的分类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从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顶点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开始运行广度优先搜索的结果，并给出边的分类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应用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强连通分支的算法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假设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图是无向图，应用寻找关节点算法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087D0624-69D3-7C44-99F6-B6A10F17D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7613" y="141288"/>
            <a:ext cx="7793037" cy="1462087"/>
          </a:xfrm>
        </p:spPr>
        <p:txBody>
          <a:bodyPr/>
          <a:lstStyle/>
          <a:p>
            <a:r>
              <a:rPr lang="zh-CN" altLang="en-US" dirty="0"/>
              <a:t>练习</a:t>
            </a:r>
            <a:endParaRPr lang="en-US" altLang="en-US" dirty="0"/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9802527F-5A5F-D040-837E-7A1C5C64E3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C6E34-65F9-794B-8459-3E8DA1AF9DB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1ABB68F-A9DE-044D-A6AD-F0D095B2A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166" y="2595321"/>
            <a:ext cx="6184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从顶点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开始运行深度优先搜索的结果，并给出边的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分类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Oval 26">
            <a:extLst>
              <a:ext uri="{FF2B5EF4-FFF2-40B4-BE49-F238E27FC236}">
                <a16:creationId xmlns:a16="http://schemas.microsoft.com/office/drawing/2014/main" id="{23FB75B1-09EA-8941-817D-876AE875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948" y="3730305"/>
            <a:ext cx="433387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Oval 27">
            <a:extLst>
              <a:ext uri="{FF2B5EF4-FFF2-40B4-BE49-F238E27FC236}">
                <a16:creationId xmlns:a16="http://schemas.microsoft.com/office/drawing/2014/main" id="{105DD45E-FCF5-8A49-A0E7-532700F6B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185" y="3719193"/>
            <a:ext cx="431800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" name="Oval 28">
            <a:extLst>
              <a:ext uri="{FF2B5EF4-FFF2-40B4-BE49-F238E27FC236}">
                <a16:creationId xmlns:a16="http://schemas.microsoft.com/office/drawing/2014/main" id="{BDD3EF93-EFF4-7440-ACDA-E6ADD25AF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498" y="4585968"/>
            <a:ext cx="433387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" name="Oval 29">
            <a:extLst>
              <a:ext uri="{FF2B5EF4-FFF2-40B4-BE49-F238E27FC236}">
                <a16:creationId xmlns:a16="http://schemas.microsoft.com/office/drawing/2014/main" id="{7CDB963C-F492-6746-9AC6-38C01B943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660" y="5268593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185" y="5268593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9FAB7E1C-F681-4E40-8DCB-2D6352842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2048" y="3908105"/>
            <a:ext cx="1225550" cy="1588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B241FF03-1A81-874A-A2E0-271714A8AC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3447" y="4180653"/>
            <a:ext cx="10155" cy="1087940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0EC10AEC-D21D-7040-B26E-5AFC4B73C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0635" y="4019230"/>
            <a:ext cx="719138" cy="579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2BEE5B64-0E1C-A245-A26B-293B0117F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9523" y="5019355"/>
            <a:ext cx="719137" cy="4381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FEF5B0B1-BE0B-4048-A8EB-500AB8435A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7991" y="4152580"/>
            <a:ext cx="12700" cy="1150938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D1B35A10-A26B-1649-908F-0CE6C31E2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6648" y="4125593"/>
            <a:ext cx="1365250" cy="12128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id="{2F5D7433-5A96-E74B-8E7A-D1A8BC1CE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2048" y="5486080"/>
            <a:ext cx="122555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20" name="Oval 49">
            <a:extLst>
              <a:ext uri="{FF2B5EF4-FFF2-40B4-BE49-F238E27FC236}">
                <a16:creationId xmlns:a16="http://schemas.microsoft.com/office/drawing/2014/main" id="{C42B17D8-1076-8A4F-806F-CBDEACA71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967" y="3747266"/>
            <a:ext cx="433387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2913150E-FA4F-C748-A6DF-4C0BED19E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8923" y="4125593"/>
            <a:ext cx="1144401" cy="1314450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7745AF37-A28C-CB4C-9D59-1FF22406D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419" y="4050980"/>
            <a:ext cx="696912" cy="5349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24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624" y="4996129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5,2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5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9528" y="3740416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6,1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6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2334" y="5439249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4,4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7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064" y="3568761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3,5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8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458" y="5457505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7,3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192" y="3667248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2,7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4CADF8A9-32AB-3749-AEC9-283E4BB93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56" y="4756114"/>
            <a:ext cx="6477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1" name="Text Box 24">
            <a:extLst>
              <a:ext uri="{FF2B5EF4-FFF2-40B4-BE49-F238E27FC236}">
                <a16:creationId xmlns:a16="http://schemas.microsoft.com/office/drawing/2014/main" id="{C1140BD3-84B2-724F-BC2C-4126CB28C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81" y="4540214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树边</a:t>
            </a: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9C552468-C188-7745-B6B9-9443D9860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56" y="4979742"/>
            <a:ext cx="647700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3" name="Text Box 26">
            <a:extLst>
              <a:ext uri="{FF2B5EF4-FFF2-40B4-BE49-F238E27FC236}">
                <a16:creationId xmlns:a16="http://schemas.microsoft.com/office/drawing/2014/main" id="{15A31A01-308B-1946-97C8-F12B51182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906" y="4802678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前向边</a:t>
            </a:r>
          </a:p>
        </p:txBody>
      </p:sp>
      <p:sp>
        <p:nvSpPr>
          <p:cNvPr id="34" name="Line 27">
            <a:extLst>
              <a:ext uri="{FF2B5EF4-FFF2-40B4-BE49-F238E27FC236}">
                <a16:creationId xmlns:a16="http://schemas.microsoft.com/office/drawing/2014/main" id="{27033C63-3A48-CF4B-AA21-40DEC71B8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352" y="5238679"/>
            <a:ext cx="647700" cy="0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F594F05F-6016-214F-A6EA-D71D44F4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22" y="504715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回边</a:t>
            </a:r>
          </a:p>
        </p:txBody>
      </p:sp>
      <p:sp>
        <p:nvSpPr>
          <p:cNvPr id="36" name="Line 29">
            <a:extLst>
              <a:ext uri="{FF2B5EF4-FFF2-40B4-BE49-F238E27FC236}">
                <a16:creationId xmlns:a16="http://schemas.microsoft.com/office/drawing/2014/main" id="{13728ACD-CD62-DF41-8FAC-3F90F1872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368" y="5462894"/>
            <a:ext cx="647700" cy="0"/>
          </a:xfrm>
          <a:prstGeom prst="line">
            <a:avLst/>
          </a:prstGeom>
          <a:noFill/>
          <a:ln w="15875">
            <a:solidFill>
              <a:srgbClr val="F1212B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FAF0CE53-CFEE-F74A-8C46-FDF01DF89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189" y="5282021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横跨边</a:t>
            </a:r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06A487F0-2089-BA48-949A-B1FB195F2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74" y="3746248"/>
            <a:ext cx="28655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从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开始，依次访问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h,f,d,c,a,b,e,g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9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016" y="5260176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0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503" y="4478017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1" name="Line 11">
            <a:extLst>
              <a:ext uri="{FF2B5EF4-FFF2-40B4-BE49-F238E27FC236}">
                <a16:creationId xmlns:a16="http://schemas.microsoft.com/office/drawing/2014/main" id="{9FAB7E1C-F681-4E40-8DCB-2D63528421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8923" y="3923366"/>
            <a:ext cx="10524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42" name="Line 11">
            <a:extLst>
              <a:ext uri="{FF2B5EF4-FFF2-40B4-BE49-F238E27FC236}">
                <a16:creationId xmlns:a16="http://schemas.microsoft.com/office/drawing/2014/main" id="{2F5D7433-5A96-E74B-8E7A-D1A8BC1CE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0985" y="5457505"/>
            <a:ext cx="999788" cy="794"/>
          </a:xfrm>
          <a:prstGeom prst="line">
            <a:avLst/>
          </a:prstGeom>
          <a:noFill/>
          <a:ln w="15875">
            <a:solidFill>
              <a:srgbClr val="F1212B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43" name="Line 20">
            <a:extLst>
              <a:ext uri="{FF2B5EF4-FFF2-40B4-BE49-F238E27FC236}">
                <a16:creationId xmlns:a16="http://schemas.microsoft.com/office/drawing/2014/main" id="{FEF5B0B1-BE0B-4048-A8EB-500AB8435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6281" y="4191881"/>
            <a:ext cx="2466" cy="105706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44" name="Line 16">
            <a:extLst>
              <a:ext uri="{FF2B5EF4-FFF2-40B4-BE49-F238E27FC236}">
                <a16:creationId xmlns:a16="http://schemas.microsoft.com/office/drawing/2014/main" id="{2913150E-FA4F-C748-A6DF-4C0BED19E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3690" y="4889681"/>
            <a:ext cx="749933" cy="560615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45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10" y="4223157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1,8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6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774" y="5426685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8,6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pic>
        <p:nvPicPr>
          <p:cNvPr id="73730" name="Content Placeholder 4">
            <a:extLst>
              <a:ext uri="{FF2B5EF4-FFF2-40B4-BE49-F238E27FC236}">
                <a16:creationId xmlns:a16="http://schemas.microsoft.com/office/drawing/2014/main" id="{DF468DD8-9282-5244-9A84-87F04E4BBB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948" y="45507"/>
            <a:ext cx="5173682" cy="2440517"/>
          </a:xfrm>
        </p:spPr>
      </p:pic>
    </p:spTree>
    <p:extLst>
      <p:ext uri="{BB962C8B-B14F-4D97-AF65-F5344CB8AC3E}">
        <p14:creationId xmlns:p14="http://schemas.microsoft.com/office/powerpoint/2010/main" val="319511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26" grpId="0"/>
      <p:bldP spid="27" grpId="0"/>
      <p:bldP spid="28" grpId="0"/>
      <p:bldP spid="29" grpId="0"/>
      <p:bldP spid="31" grpId="0"/>
      <p:bldP spid="33" grpId="0"/>
      <p:bldP spid="35" grpId="0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087D0624-69D3-7C44-99F6-B6A10F17D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7613" y="141288"/>
            <a:ext cx="7793037" cy="1462087"/>
          </a:xfrm>
        </p:spPr>
        <p:txBody>
          <a:bodyPr/>
          <a:lstStyle/>
          <a:p>
            <a:r>
              <a:rPr lang="zh-CN" altLang="en-US" dirty="0"/>
              <a:t>练习</a:t>
            </a:r>
            <a:endParaRPr lang="en-US" altLang="en-US" dirty="0"/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9802527F-5A5F-D040-837E-7A1C5C64E3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C6E34-65F9-794B-8459-3E8DA1AF9DB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1ABB68F-A9DE-044D-A6AD-F0D095B2A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238" y="2666666"/>
            <a:ext cx="6184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0"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kumimoji="0"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从</a:t>
            </a:r>
            <a:r>
              <a:rPr kumimoji="0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顶点</a:t>
            </a:r>
            <a:r>
              <a:rPr kumimoji="0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kumimoji="0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开始运行广度优先搜索的结果，并给出边的分类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Oval 26">
            <a:extLst>
              <a:ext uri="{FF2B5EF4-FFF2-40B4-BE49-F238E27FC236}">
                <a16:creationId xmlns:a16="http://schemas.microsoft.com/office/drawing/2014/main" id="{23FB75B1-09EA-8941-817D-876AE875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512" y="3827431"/>
            <a:ext cx="433387" cy="433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Oval 27">
            <a:extLst>
              <a:ext uri="{FF2B5EF4-FFF2-40B4-BE49-F238E27FC236}">
                <a16:creationId xmlns:a16="http://schemas.microsoft.com/office/drawing/2014/main" id="{105DD45E-FCF5-8A49-A0E7-532700F6B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749" y="3816319"/>
            <a:ext cx="431800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" name="Oval 28">
            <a:extLst>
              <a:ext uri="{FF2B5EF4-FFF2-40B4-BE49-F238E27FC236}">
                <a16:creationId xmlns:a16="http://schemas.microsoft.com/office/drawing/2014/main" id="{BDD3EF93-EFF4-7440-ACDA-E6ADD25AF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062" y="4683094"/>
            <a:ext cx="433387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" name="Oval 29">
            <a:extLst>
              <a:ext uri="{FF2B5EF4-FFF2-40B4-BE49-F238E27FC236}">
                <a16:creationId xmlns:a16="http://schemas.microsoft.com/office/drawing/2014/main" id="{7CDB963C-F492-6746-9AC6-38C01B943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224" y="5365719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749" y="5365719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9FAB7E1C-F681-4E40-8DCB-2D6352842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1612" y="4005231"/>
            <a:ext cx="1225550" cy="1588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B241FF03-1A81-874A-A2E0-271714A8AC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3011" y="4277779"/>
            <a:ext cx="10155" cy="1087940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0EC10AEC-D21D-7040-B26E-5AFC4B73C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0199" y="4116356"/>
            <a:ext cx="719138" cy="579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2BEE5B64-0E1C-A245-A26B-293B0117F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9087" y="5116481"/>
            <a:ext cx="719137" cy="4381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FEF5B0B1-BE0B-4048-A8EB-500AB8435A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7555" y="4249706"/>
            <a:ext cx="12700" cy="11509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D1B35A10-A26B-1649-908F-0CE6C31E2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6212" y="4222719"/>
            <a:ext cx="1365250" cy="12128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id="{2F5D7433-5A96-E74B-8E7A-D1A8BC1CE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1612" y="5583206"/>
            <a:ext cx="1225550" cy="1588"/>
          </a:xfrm>
          <a:prstGeom prst="line">
            <a:avLst/>
          </a:prstGeom>
          <a:noFill/>
          <a:ln w="15875">
            <a:solidFill>
              <a:srgbClr val="F1212B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20" name="Oval 49">
            <a:extLst>
              <a:ext uri="{FF2B5EF4-FFF2-40B4-BE49-F238E27FC236}">
                <a16:creationId xmlns:a16="http://schemas.microsoft.com/office/drawing/2014/main" id="{C42B17D8-1076-8A4F-806F-CBDEACA71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531" y="3844392"/>
            <a:ext cx="433387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2913150E-FA4F-C748-A6DF-4C0BED19E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8487" y="4222719"/>
            <a:ext cx="1144401" cy="1314450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7745AF37-A28C-CB4C-9D59-1FF22406D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1983" y="4148106"/>
            <a:ext cx="696912" cy="5349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24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188" y="5093255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7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5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57" y="3788468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8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6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898" y="5536375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7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628" y="3665887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8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022" y="5554631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0756" y="3764374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4CADF8A9-32AB-3749-AEC9-283E4BB93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01" y="5082437"/>
            <a:ext cx="6477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1" name="Text Box 24">
            <a:extLst>
              <a:ext uri="{FF2B5EF4-FFF2-40B4-BE49-F238E27FC236}">
                <a16:creationId xmlns:a16="http://schemas.microsoft.com/office/drawing/2014/main" id="{C1140BD3-84B2-724F-BC2C-4126CB28C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626" y="4866537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树边</a:t>
            </a:r>
          </a:p>
        </p:txBody>
      </p:sp>
      <p:sp>
        <p:nvSpPr>
          <p:cNvPr id="34" name="Line 27">
            <a:extLst>
              <a:ext uri="{FF2B5EF4-FFF2-40B4-BE49-F238E27FC236}">
                <a16:creationId xmlns:a16="http://schemas.microsoft.com/office/drawing/2014/main" id="{27033C63-3A48-CF4B-AA21-40DEC71B8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916" y="5335805"/>
            <a:ext cx="647700" cy="0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F594F05F-6016-214F-A6EA-D71D44F4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786" y="5144279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回边</a:t>
            </a:r>
          </a:p>
        </p:txBody>
      </p:sp>
      <p:sp>
        <p:nvSpPr>
          <p:cNvPr id="36" name="Line 29">
            <a:extLst>
              <a:ext uri="{FF2B5EF4-FFF2-40B4-BE49-F238E27FC236}">
                <a16:creationId xmlns:a16="http://schemas.microsoft.com/office/drawing/2014/main" id="{13728ACD-CD62-DF41-8FAC-3F90F1872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932" y="5560020"/>
            <a:ext cx="647700" cy="0"/>
          </a:xfrm>
          <a:prstGeom prst="line">
            <a:avLst/>
          </a:prstGeom>
          <a:noFill/>
          <a:ln w="15875">
            <a:solidFill>
              <a:srgbClr val="F1212B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FAF0CE53-CFEE-F74A-8C46-FDF01DF89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753" y="5379147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横跨边</a:t>
            </a:r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06A487F0-2089-BA48-949A-B1FB195F2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238" y="3843374"/>
            <a:ext cx="28655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从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开始，依次访问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charset="0"/>
                <a:ea typeface="SimSun" charset="-122"/>
              </a:rPr>
              <a:t>h,f,d,g,c,e,a,b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9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580" y="5357302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0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067" y="4575143"/>
            <a:ext cx="433388" cy="433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1" name="Line 11">
            <a:extLst>
              <a:ext uri="{FF2B5EF4-FFF2-40B4-BE49-F238E27FC236}">
                <a16:creationId xmlns:a16="http://schemas.microsoft.com/office/drawing/2014/main" id="{9FAB7E1C-F681-4E40-8DCB-2D63528421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68487" y="4020492"/>
            <a:ext cx="10524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42" name="Line 11">
            <a:extLst>
              <a:ext uri="{FF2B5EF4-FFF2-40B4-BE49-F238E27FC236}">
                <a16:creationId xmlns:a16="http://schemas.microsoft.com/office/drawing/2014/main" id="{2F5D7433-5A96-E74B-8E7A-D1A8BC1CE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0549" y="5554631"/>
            <a:ext cx="999788" cy="794"/>
          </a:xfrm>
          <a:prstGeom prst="line">
            <a:avLst/>
          </a:prstGeom>
          <a:noFill/>
          <a:ln w="15875">
            <a:solidFill>
              <a:srgbClr val="F1212B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43" name="Line 20">
            <a:extLst>
              <a:ext uri="{FF2B5EF4-FFF2-40B4-BE49-F238E27FC236}">
                <a16:creationId xmlns:a16="http://schemas.microsoft.com/office/drawing/2014/main" id="{FEF5B0B1-BE0B-4048-A8EB-500AB8435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5845" y="4289007"/>
            <a:ext cx="2466" cy="105706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44" name="Line 16">
            <a:extLst>
              <a:ext uri="{FF2B5EF4-FFF2-40B4-BE49-F238E27FC236}">
                <a16:creationId xmlns:a16="http://schemas.microsoft.com/office/drawing/2014/main" id="{2913150E-FA4F-C748-A6DF-4C0BED19E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3254" y="4986807"/>
            <a:ext cx="749933" cy="560615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45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0774" y="4320283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6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338" y="5523811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pic>
        <p:nvPicPr>
          <p:cNvPr id="73730" name="Content Placeholder 4">
            <a:extLst>
              <a:ext uri="{FF2B5EF4-FFF2-40B4-BE49-F238E27FC236}">
                <a16:creationId xmlns:a16="http://schemas.microsoft.com/office/drawing/2014/main" id="{DF468DD8-9282-5244-9A84-87F04E4BBB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196" y="-6367"/>
            <a:ext cx="5464849" cy="2577866"/>
          </a:xfrm>
        </p:spPr>
      </p:pic>
    </p:spTree>
    <p:extLst>
      <p:ext uri="{BB962C8B-B14F-4D97-AF65-F5344CB8AC3E}">
        <p14:creationId xmlns:p14="http://schemas.microsoft.com/office/powerpoint/2010/main" val="222506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26" grpId="0"/>
      <p:bldP spid="27" grpId="0"/>
      <p:bldP spid="28" grpId="0"/>
      <p:bldP spid="29" grpId="0"/>
      <p:bldP spid="31" grpId="0"/>
      <p:bldP spid="35" grpId="0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087D0624-69D3-7C44-99F6-B6A10F17D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7613" y="141288"/>
            <a:ext cx="7793037" cy="1462087"/>
          </a:xfrm>
        </p:spPr>
        <p:txBody>
          <a:bodyPr/>
          <a:lstStyle/>
          <a:p>
            <a:r>
              <a:rPr lang="zh-CN" altLang="en-US" dirty="0"/>
              <a:t>练习</a:t>
            </a:r>
            <a:endParaRPr lang="en-US" altLang="en-US" dirty="0"/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9802527F-5A5F-D040-837E-7A1C5C64E3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C6E34-65F9-794B-8459-3E8DA1AF9DB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1ABB68F-A9DE-044D-A6AD-F0D095B2A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06" y="2024062"/>
            <a:ext cx="3296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0"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3. </a:t>
            </a:r>
            <a:r>
              <a:rPr kumimoji="0"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应用</a:t>
            </a:r>
            <a:r>
              <a:rPr kumimoji="0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强连通分支的算法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79572" y="2923404"/>
            <a:ext cx="1497587" cy="1078357"/>
            <a:chOff x="517499" y="5656319"/>
            <a:chExt cx="1497587" cy="1078357"/>
          </a:xfrm>
        </p:grpSpPr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4CADF8A9-32AB-3749-AEC9-283E4BB93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903" y="5872219"/>
              <a:ext cx="6477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endParaRPr>
            </a:p>
          </p:txBody>
        </p:sp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C1140BD3-84B2-724F-BC2C-4126CB28C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2628" y="5656319"/>
              <a:ext cx="5905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SimSun" charset="-122"/>
                </a:rPr>
                <a:t>树边</a:t>
              </a:r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9C552468-C188-7745-B6B9-9443D9860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903" y="6095847"/>
              <a:ext cx="6477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endParaRPr>
            </a:p>
          </p:txBody>
        </p:sp>
        <p:sp>
          <p:nvSpPr>
            <p:cNvPr id="33" name="Text Box 26">
              <a:extLst>
                <a:ext uri="{FF2B5EF4-FFF2-40B4-BE49-F238E27FC236}">
                  <a16:creationId xmlns:a16="http://schemas.microsoft.com/office/drawing/2014/main" id="{15A31A01-308B-1946-97C8-F12B51182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053" y="5918783"/>
              <a:ext cx="793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SimSun" charset="-122"/>
                </a:rPr>
                <a:t>前向边</a:t>
              </a:r>
            </a:p>
          </p:txBody>
        </p:sp>
        <p:sp>
          <p:nvSpPr>
            <p:cNvPr id="34" name="Line 27">
              <a:extLst>
                <a:ext uri="{FF2B5EF4-FFF2-40B4-BE49-F238E27FC236}">
                  <a16:creationId xmlns:a16="http://schemas.microsoft.com/office/drawing/2014/main" id="{27033C63-3A48-CF4B-AA21-40DEC71B8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499" y="6354784"/>
              <a:ext cx="647700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endParaRPr>
            </a:p>
          </p:txBody>
        </p:sp>
        <p:sp>
          <p:nvSpPr>
            <p:cNvPr id="35" name="Text Box 28">
              <a:extLst>
                <a:ext uri="{FF2B5EF4-FFF2-40B4-BE49-F238E27FC236}">
                  <a16:creationId xmlns:a16="http://schemas.microsoft.com/office/drawing/2014/main" id="{F594F05F-6016-214F-A6EA-D71D44F4D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1369" y="6163258"/>
              <a:ext cx="5905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SimSun" charset="-122"/>
                </a:rPr>
                <a:t>回边</a:t>
              </a:r>
            </a:p>
          </p:txBody>
        </p:sp>
        <p:sp>
          <p:nvSpPr>
            <p:cNvPr id="36" name="Line 29">
              <a:extLst>
                <a:ext uri="{FF2B5EF4-FFF2-40B4-BE49-F238E27FC236}">
                  <a16:creationId xmlns:a16="http://schemas.microsoft.com/office/drawing/2014/main" id="{13728ACD-CD62-DF41-8FAC-3F90F1872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515" y="6578999"/>
              <a:ext cx="647700" cy="0"/>
            </a:xfrm>
            <a:prstGeom prst="line">
              <a:avLst/>
            </a:prstGeom>
            <a:noFill/>
            <a:ln w="15875">
              <a:solidFill>
                <a:srgbClr val="F1212B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endParaRPr>
            </a:p>
          </p:txBody>
        </p:sp>
        <p:sp>
          <p:nvSpPr>
            <p:cNvPr id="37" name="Text Box 30">
              <a:extLst>
                <a:ext uri="{FF2B5EF4-FFF2-40B4-BE49-F238E27FC236}">
                  <a16:creationId xmlns:a16="http://schemas.microsoft.com/office/drawing/2014/main" id="{FAF0CE53-CFEE-F74A-8C46-FDF01DF89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1336" y="6398126"/>
              <a:ext cx="793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SimSun" charset="-122"/>
                </a:rPr>
                <a:t>横跨边</a:t>
              </a:r>
            </a:p>
          </p:txBody>
        </p:sp>
      </p:grpSp>
      <p:sp>
        <p:nvSpPr>
          <p:cNvPr id="38" name="Text Box 31">
            <a:extLst>
              <a:ext uri="{FF2B5EF4-FFF2-40B4-BE49-F238E27FC236}">
                <a16:creationId xmlns:a16="http://schemas.microsoft.com/office/drawing/2014/main" id="{06A487F0-2089-BA48-949A-B1FB195F2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840" y="2523405"/>
            <a:ext cx="28655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DFS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5894" y="2758478"/>
            <a:ext cx="5101635" cy="1743557"/>
            <a:chOff x="89000" y="2625642"/>
            <a:chExt cx="5804347" cy="2270405"/>
          </a:xfrm>
        </p:grpSpPr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23FB75B1-09EA-8941-817D-876AE875D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324" y="2830293"/>
              <a:ext cx="433387" cy="4333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Oval 27">
              <a:extLst>
                <a:ext uri="{FF2B5EF4-FFF2-40B4-BE49-F238E27FC236}">
                  <a16:creationId xmlns:a16="http://schemas.microsoft.com/office/drawing/2014/main" id="{105DD45E-FCF5-8A49-A0E7-532700F6B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561" y="2819181"/>
              <a:ext cx="431800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" name="Oval 28">
              <a:extLst>
                <a:ext uri="{FF2B5EF4-FFF2-40B4-BE49-F238E27FC236}">
                  <a16:creationId xmlns:a16="http://schemas.microsoft.com/office/drawing/2014/main" id="{BDD3EF93-EFF4-7440-ACDA-E6ADD25AF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74" y="3685956"/>
              <a:ext cx="433387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" name="Oval 29">
              <a:extLst>
                <a:ext uri="{FF2B5EF4-FFF2-40B4-BE49-F238E27FC236}">
                  <a16:creationId xmlns:a16="http://schemas.microsoft.com/office/drawing/2014/main" id="{7CDB963C-F492-6746-9AC6-38C01B943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036" y="4368581"/>
              <a:ext cx="433388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2" name="Oval 30">
              <a:extLst>
                <a:ext uri="{FF2B5EF4-FFF2-40B4-BE49-F238E27FC236}">
                  <a16:creationId xmlns:a16="http://schemas.microsoft.com/office/drawing/2014/main" id="{090313F3-2BB8-8A42-96BB-3DF89E746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561" y="4368581"/>
              <a:ext cx="433388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9FAB7E1C-F681-4E40-8DCB-2D6352842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6424" y="3008093"/>
              <a:ext cx="1225550" cy="1588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sysDot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B241FF03-1A81-874A-A2E0-271714A8AC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7823" y="3280641"/>
              <a:ext cx="10155" cy="108794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0EC10AEC-D21D-7040-B26E-5AFC4B73C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011" y="3119218"/>
              <a:ext cx="719138" cy="579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2BEE5B64-0E1C-A245-A26B-293B0117F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99" y="4119343"/>
              <a:ext cx="719137" cy="4381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FEF5B0B1-BE0B-4048-A8EB-500AB8435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2367" y="3252568"/>
              <a:ext cx="12700" cy="11509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D1B35A10-A26B-1649-908F-0CE6C31E2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1024" y="3225581"/>
              <a:ext cx="1365250" cy="12128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2F5D7433-5A96-E74B-8E7A-D1A8BC1CE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6424" y="4586068"/>
              <a:ext cx="1225550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20" name="Oval 49">
              <a:extLst>
                <a:ext uri="{FF2B5EF4-FFF2-40B4-BE49-F238E27FC236}">
                  <a16:creationId xmlns:a16="http://schemas.microsoft.com/office/drawing/2014/main" id="{C42B17D8-1076-8A4F-806F-CBDEACA71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343" y="2847254"/>
              <a:ext cx="433387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f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2913150E-FA4F-C748-A6DF-4C0BED19E2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3299" y="3225581"/>
              <a:ext cx="1144401" cy="131445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22" name="Line 18">
              <a:extLst>
                <a:ext uri="{FF2B5EF4-FFF2-40B4-BE49-F238E27FC236}">
                  <a16:creationId xmlns:a16="http://schemas.microsoft.com/office/drawing/2014/main" id="{7745AF37-A28C-CB4C-9D59-1FF22406D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6795" y="3150968"/>
              <a:ext cx="696912" cy="5349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24" name="Text Box 57">
              <a:extLst>
                <a:ext uri="{FF2B5EF4-FFF2-40B4-BE49-F238E27FC236}">
                  <a16:creationId xmlns:a16="http://schemas.microsoft.com/office/drawing/2014/main" id="{235ACAD3-6749-6943-AB95-D038E1D1D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00" y="4096117"/>
              <a:ext cx="4411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SimSun" charset="-122"/>
                </a:rPr>
                <a:t>5,2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endParaRPr>
            </a:p>
          </p:txBody>
        </p:sp>
        <p:sp>
          <p:nvSpPr>
            <p:cNvPr id="25" name="Text Box 57">
              <a:extLst>
                <a:ext uri="{FF2B5EF4-FFF2-40B4-BE49-F238E27FC236}">
                  <a16:creationId xmlns:a16="http://schemas.microsoft.com/office/drawing/2014/main" id="{235ACAD3-6749-6943-AB95-D038E1D1D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80" y="2794729"/>
              <a:ext cx="441146" cy="338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SimSun" charset="-122"/>
                </a:rPr>
                <a:t>6,1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endParaRPr>
            </a:p>
          </p:txBody>
        </p:sp>
        <p:sp>
          <p:nvSpPr>
            <p:cNvPr id="26" name="Text Box 57">
              <a:extLst>
                <a:ext uri="{FF2B5EF4-FFF2-40B4-BE49-F238E27FC236}">
                  <a16:creationId xmlns:a16="http://schemas.microsoft.com/office/drawing/2014/main" id="{235ACAD3-6749-6943-AB95-D038E1D1D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6710" y="4539237"/>
              <a:ext cx="438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SimSun" charset="-122"/>
                </a:rPr>
                <a:t>4,4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endParaRPr>
            </a:p>
          </p:txBody>
        </p:sp>
        <p:sp>
          <p:nvSpPr>
            <p:cNvPr id="27" name="Text Box 57">
              <a:extLst>
                <a:ext uri="{FF2B5EF4-FFF2-40B4-BE49-F238E27FC236}">
                  <a16:creationId xmlns:a16="http://schemas.microsoft.com/office/drawing/2014/main" id="{235ACAD3-6749-6943-AB95-D038E1D1D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1716" y="2625642"/>
              <a:ext cx="441146" cy="338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SimSun" charset="-122"/>
                </a:rPr>
                <a:t>3,5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endParaRPr>
            </a:p>
          </p:txBody>
        </p:sp>
        <p:sp>
          <p:nvSpPr>
            <p:cNvPr id="28" name="Text Box 57">
              <a:extLst>
                <a:ext uri="{FF2B5EF4-FFF2-40B4-BE49-F238E27FC236}">
                  <a16:creationId xmlns:a16="http://schemas.microsoft.com/office/drawing/2014/main" id="{235ACAD3-6749-6943-AB95-D038E1D1D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834" y="4557493"/>
              <a:ext cx="4411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SimSun" charset="-122"/>
                </a:rPr>
                <a:t>7,3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endParaRPr>
            </a:p>
          </p:txBody>
        </p:sp>
        <p:sp>
          <p:nvSpPr>
            <p:cNvPr id="29" name="Text Box 57">
              <a:extLst>
                <a:ext uri="{FF2B5EF4-FFF2-40B4-BE49-F238E27FC236}">
                  <a16:creationId xmlns:a16="http://schemas.microsoft.com/office/drawing/2014/main" id="{235ACAD3-6749-6943-AB95-D038E1D1D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568" y="2767236"/>
              <a:ext cx="4411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SimSun" charset="-122"/>
                </a:rPr>
                <a:t>2,7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endParaRPr>
            </a:p>
          </p:txBody>
        </p:sp>
        <p:sp>
          <p:nvSpPr>
            <p:cNvPr id="39" name="Oval 30">
              <a:extLst>
                <a:ext uri="{FF2B5EF4-FFF2-40B4-BE49-F238E27FC236}">
                  <a16:creationId xmlns:a16="http://schemas.microsoft.com/office/drawing/2014/main" id="{090313F3-2BB8-8A42-96BB-3DF89E746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392" y="4360164"/>
              <a:ext cx="433388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g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0" name="Oval 30">
              <a:extLst>
                <a:ext uri="{FF2B5EF4-FFF2-40B4-BE49-F238E27FC236}">
                  <a16:creationId xmlns:a16="http://schemas.microsoft.com/office/drawing/2014/main" id="{090313F3-2BB8-8A42-96BB-3DF89E746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879" y="3578005"/>
              <a:ext cx="433388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h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1" name="Line 11">
              <a:extLst>
                <a:ext uri="{FF2B5EF4-FFF2-40B4-BE49-F238E27FC236}">
                  <a16:creationId xmlns:a16="http://schemas.microsoft.com/office/drawing/2014/main" id="{9FAB7E1C-F681-4E40-8DCB-2D6352842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3299" y="3023354"/>
              <a:ext cx="1052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42" name="Line 11">
              <a:extLst>
                <a:ext uri="{FF2B5EF4-FFF2-40B4-BE49-F238E27FC236}">
                  <a16:creationId xmlns:a16="http://schemas.microsoft.com/office/drawing/2014/main" id="{2F5D7433-5A96-E74B-8E7A-D1A8BC1CE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5361" y="4557493"/>
              <a:ext cx="999788" cy="794"/>
            </a:xfrm>
            <a:prstGeom prst="line">
              <a:avLst/>
            </a:prstGeom>
            <a:noFill/>
            <a:ln w="15875">
              <a:solidFill>
                <a:srgbClr val="F1212B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43" name="Line 20">
              <a:extLst>
                <a:ext uri="{FF2B5EF4-FFF2-40B4-BE49-F238E27FC236}">
                  <a16:creationId xmlns:a16="http://schemas.microsoft.com/office/drawing/2014/main" id="{FEF5B0B1-BE0B-4048-A8EB-500AB8435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0657" y="3291869"/>
              <a:ext cx="2466" cy="10570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44" name="Line 16">
              <a:extLst>
                <a:ext uri="{FF2B5EF4-FFF2-40B4-BE49-F238E27FC236}">
                  <a16:creationId xmlns:a16="http://schemas.microsoft.com/office/drawing/2014/main" id="{2913150E-FA4F-C748-A6DF-4C0BED19E2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8066" y="3989669"/>
              <a:ext cx="749933" cy="560615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45" name="Text Box 57">
              <a:extLst>
                <a:ext uri="{FF2B5EF4-FFF2-40B4-BE49-F238E27FC236}">
                  <a16:creationId xmlns:a16="http://schemas.microsoft.com/office/drawing/2014/main" id="{235ACAD3-6749-6943-AB95-D038E1D1D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2201" y="3216863"/>
              <a:ext cx="441146" cy="338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SimSun" charset="-122"/>
                </a:rPr>
                <a:t>1,8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endParaRPr>
            </a:p>
          </p:txBody>
        </p:sp>
        <p:sp>
          <p:nvSpPr>
            <p:cNvPr id="46" name="Text Box 57">
              <a:extLst>
                <a:ext uri="{FF2B5EF4-FFF2-40B4-BE49-F238E27FC236}">
                  <a16:creationId xmlns:a16="http://schemas.microsoft.com/office/drawing/2014/main" id="{235ACAD3-6749-6943-AB95-D038E1D1D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5150" y="4526673"/>
              <a:ext cx="4411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SimSun" charset="-122"/>
                </a:rPr>
                <a:t>8,6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endParaRPr>
            </a:p>
          </p:txBody>
        </p:sp>
      </p:grpSp>
      <p:pic>
        <p:nvPicPr>
          <p:cNvPr id="47" name="Content Placeholder 4">
            <a:extLst>
              <a:ext uri="{FF2B5EF4-FFF2-40B4-BE49-F238E27FC236}">
                <a16:creationId xmlns:a16="http://schemas.microsoft.com/office/drawing/2014/main" id="{5A274F17-1814-B348-9819-8D676B0F3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392" y="183649"/>
            <a:ext cx="4826608" cy="163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0" name="Content Placeholder 4">
            <a:extLst>
              <a:ext uri="{FF2B5EF4-FFF2-40B4-BE49-F238E27FC236}">
                <a16:creationId xmlns:a16="http://schemas.microsoft.com/office/drawing/2014/main" id="{DF468DD8-9282-5244-9A84-87F04E4BBB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58" y="-5347"/>
            <a:ext cx="4341491" cy="2047958"/>
          </a:xfrm>
        </p:spPr>
      </p:pic>
      <p:sp>
        <p:nvSpPr>
          <p:cNvPr id="49" name="Text Box 31">
            <a:extLst>
              <a:ext uri="{FF2B5EF4-FFF2-40B4-BE49-F238E27FC236}">
                <a16:creationId xmlns:a16="http://schemas.microsoft.com/office/drawing/2014/main" id="{06A487F0-2089-BA48-949A-B1FB195F2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840" y="4626897"/>
            <a:ext cx="28655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）反向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1" name="Oval 26">
            <a:extLst>
              <a:ext uri="{FF2B5EF4-FFF2-40B4-BE49-F238E27FC236}">
                <a16:creationId xmlns:a16="http://schemas.microsoft.com/office/drawing/2014/main" id="{23FB75B1-09EA-8941-817D-876AE875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459" y="4946763"/>
            <a:ext cx="380918" cy="3328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2" name="Oval 27">
            <a:extLst>
              <a:ext uri="{FF2B5EF4-FFF2-40B4-BE49-F238E27FC236}">
                <a16:creationId xmlns:a16="http://schemas.microsoft.com/office/drawing/2014/main" id="{105DD45E-FCF5-8A49-A0E7-532700F6B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392" y="4938230"/>
            <a:ext cx="379524" cy="3328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3" name="Oval 28">
            <a:extLst>
              <a:ext uri="{FF2B5EF4-FFF2-40B4-BE49-F238E27FC236}">
                <a16:creationId xmlns:a16="http://schemas.microsoft.com/office/drawing/2014/main" id="{BDD3EF93-EFF4-7440-ACDA-E6ADD25AF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394" y="5603870"/>
            <a:ext cx="380918" cy="3328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4" name="Oval 29">
            <a:extLst>
              <a:ext uri="{FF2B5EF4-FFF2-40B4-BE49-F238E27FC236}">
                <a16:creationId xmlns:a16="http://schemas.microsoft.com/office/drawing/2014/main" id="{7CDB963C-F492-6746-9AC6-38C01B943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901" y="6128092"/>
            <a:ext cx="380919" cy="3328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5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392" y="6128092"/>
            <a:ext cx="380919" cy="3328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9FAB7E1C-F681-4E40-8DCB-2D6352842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7820" y="5083305"/>
            <a:ext cx="1077177" cy="122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B241FF03-1A81-874A-A2E0-271714A8AC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6895" y="5292608"/>
            <a:ext cx="8926" cy="835484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58" name="Line 16">
            <a:extLst>
              <a:ext uri="{FF2B5EF4-FFF2-40B4-BE49-F238E27FC236}">
                <a16:creationId xmlns:a16="http://schemas.microsoft.com/office/drawing/2014/main" id="{0EC10AEC-D21D-7040-B26E-5AFC4B73C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4594" y="5168644"/>
            <a:ext cx="632075" cy="4449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59" name="Line 18">
            <a:extLst>
              <a:ext uri="{FF2B5EF4-FFF2-40B4-BE49-F238E27FC236}">
                <a16:creationId xmlns:a16="http://schemas.microsoft.com/office/drawing/2014/main" id="{2BEE5B64-0E1C-A245-A26B-293B0117F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4827" y="5936690"/>
            <a:ext cx="632074" cy="3364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FEF5B0B1-BE0B-4048-A8EB-500AB8435A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9919" y="5271050"/>
            <a:ext cx="11162" cy="8838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61" name="Line 22">
            <a:extLst>
              <a:ext uri="{FF2B5EF4-FFF2-40B4-BE49-F238E27FC236}">
                <a16:creationId xmlns:a16="http://schemas.microsoft.com/office/drawing/2014/main" id="{D1B35A10-A26B-1649-908F-0CE6C31E2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5495" y="5250325"/>
            <a:ext cx="1199964" cy="931409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62" name="Line 11">
            <a:extLst>
              <a:ext uri="{FF2B5EF4-FFF2-40B4-BE49-F238E27FC236}">
                <a16:creationId xmlns:a16="http://schemas.microsoft.com/office/drawing/2014/main" id="{2F5D7433-5A96-E74B-8E7A-D1A8BC1CE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7820" y="6295112"/>
            <a:ext cx="1077177" cy="122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63" name="Oval 49">
            <a:extLst>
              <a:ext uri="{FF2B5EF4-FFF2-40B4-BE49-F238E27FC236}">
                <a16:creationId xmlns:a16="http://schemas.microsoft.com/office/drawing/2014/main" id="{C42B17D8-1076-8A4F-806F-CBDEACA71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480" y="4959789"/>
            <a:ext cx="380918" cy="3328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2913150E-FA4F-C748-A6DF-4C0BED19E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95916" y="5249632"/>
            <a:ext cx="1005852" cy="100943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65" name="Line 18">
            <a:extLst>
              <a:ext uri="{FF2B5EF4-FFF2-40B4-BE49-F238E27FC236}">
                <a16:creationId xmlns:a16="http://schemas.microsoft.com/office/drawing/2014/main" id="{7745AF37-A28C-CB4C-9D59-1FF22406D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6787" y="5193026"/>
            <a:ext cx="612539" cy="410844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72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424" y="6121628"/>
            <a:ext cx="380919" cy="3328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3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9594" y="5520969"/>
            <a:ext cx="380919" cy="3328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4" name="Line 11">
            <a:extLst>
              <a:ext uri="{FF2B5EF4-FFF2-40B4-BE49-F238E27FC236}">
                <a16:creationId xmlns:a16="http://schemas.microsoft.com/office/drawing/2014/main" id="{9FAB7E1C-F681-4E40-8DCB-2D63528421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02893" y="5095025"/>
            <a:ext cx="925034" cy="0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75" name="Line 11">
            <a:extLst>
              <a:ext uri="{FF2B5EF4-FFF2-40B4-BE49-F238E27FC236}">
                <a16:creationId xmlns:a16="http://schemas.microsoft.com/office/drawing/2014/main" id="{2F5D7433-5A96-E74B-8E7A-D1A8BC1CE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5916" y="6273167"/>
            <a:ext cx="878747" cy="610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76" name="Line 20">
            <a:extLst>
              <a:ext uri="{FF2B5EF4-FFF2-40B4-BE49-F238E27FC236}">
                <a16:creationId xmlns:a16="http://schemas.microsoft.com/office/drawing/2014/main" id="{FEF5B0B1-BE0B-4048-A8EB-500AB8435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0448" y="5301231"/>
            <a:ext cx="2167" cy="81177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77" name="Line 16">
            <a:extLst>
              <a:ext uri="{FF2B5EF4-FFF2-40B4-BE49-F238E27FC236}">
                <a16:creationId xmlns:a16="http://schemas.microsoft.com/office/drawing/2014/main" id="{2913150E-FA4F-C748-A6DF-4C0BED19E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81536" y="5837107"/>
            <a:ext cx="659141" cy="43052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725" y="5124982"/>
            <a:ext cx="3820391" cy="1150751"/>
            <a:chOff x="5517525" y="4613544"/>
            <a:chExt cx="5033119" cy="1522682"/>
          </a:xfrm>
        </p:grpSpPr>
        <p:sp>
          <p:nvSpPr>
            <p:cNvPr id="80" name="Oval 26">
              <a:extLst>
                <a:ext uri="{FF2B5EF4-FFF2-40B4-BE49-F238E27FC236}">
                  <a16:creationId xmlns:a16="http://schemas.microsoft.com/office/drawing/2014/main" id="{23FB75B1-09EA-8941-817D-876AE875D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590" y="4622077"/>
              <a:ext cx="380918" cy="3328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1" name="Oval 27">
              <a:extLst>
                <a:ext uri="{FF2B5EF4-FFF2-40B4-BE49-F238E27FC236}">
                  <a16:creationId xmlns:a16="http://schemas.microsoft.com/office/drawing/2014/main" id="{105DD45E-FCF5-8A49-A0E7-532700F6B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6523" y="4613544"/>
              <a:ext cx="379524" cy="3328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" name="Oval 28">
              <a:extLst>
                <a:ext uri="{FF2B5EF4-FFF2-40B4-BE49-F238E27FC236}">
                  <a16:creationId xmlns:a16="http://schemas.microsoft.com/office/drawing/2014/main" id="{BDD3EF93-EFF4-7440-ACDA-E6ADD25AF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525" y="5279184"/>
              <a:ext cx="380918" cy="3328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3" name="Oval 29">
              <a:extLst>
                <a:ext uri="{FF2B5EF4-FFF2-40B4-BE49-F238E27FC236}">
                  <a16:creationId xmlns:a16="http://schemas.microsoft.com/office/drawing/2014/main" id="{7CDB963C-F492-6746-9AC6-38C01B943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032" y="5803406"/>
              <a:ext cx="380919" cy="3328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4" name="Oval 30">
              <a:extLst>
                <a:ext uri="{FF2B5EF4-FFF2-40B4-BE49-F238E27FC236}">
                  <a16:creationId xmlns:a16="http://schemas.microsoft.com/office/drawing/2014/main" id="{090313F3-2BB8-8A42-96BB-3DF89E746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6523" y="5803406"/>
              <a:ext cx="380919" cy="3328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" name="Line 11">
              <a:extLst>
                <a:ext uri="{FF2B5EF4-FFF2-40B4-BE49-F238E27FC236}">
                  <a16:creationId xmlns:a16="http://schemas.microsoft.com/office/drawing/2014/main" id="{9FAB7E1C-F681-4E40-8DCB-2D6352842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7951" y="4758619"/>
              <a:ext cx="1077177" cy="12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86" name="Line 12">
              <a:extLst>
                <a:ext uri="{FF2B5EF4-FFF2-40B4-BE49-F238E27FC236}">
                  <a16:creationId xmlns:a16="http://schemas.microsoft.com/office/drawing/2014/main" id="{B241FF03-1A81-874A-A2E0-271714A8AC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17026" y="4967922"/>
              <a:ext cx="8926" cy="8354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0EC10AEC-D21D-7040-B26E-5AFC4B73C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4725" y="4843958"/>
              <a:ext cx="632075" cy="4449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88" name="Line 18">
              <a:extLst>
                <a:ext uri="{FF2B5EF4-FFF2-40B4-BE49-F238E27FC236}">
                  <a16:creationId xmlns:a16="http://schemas.microsoft.com/office/drawing/2014/main" id="{2BEE5B64-0E1C-A245-A26B-293B0117F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4958" y="5612004"/>
              <a:ext cx="632074" cy="33647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89" name="Line 20">
              <a:extLst>
                <a:ext uri="{FF2B5EF4-FFF2-40B4-BE49-F238E27FC236}">
                  <a16:creationId xmlns:a16="http://schemas.microsoft.com/office/drawing/2014/main" id="{FEF5B0B1-BE0B-4048-A8EB-500AB8435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0050" y="4946364"/>
              <a:ext cx="11162" cy="8838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90" name="Line 22">
              <a:extLst>
                <a:ext uri="{FF2B5EF4-FFF2-40B4-BE49-F238E27FC236}">
                  <a16:creationId xmlns:a16="http://schemas.microsoft.com/office/drawing/2014/main" id="{D1B35A10-A26B-1649-908F-0CE6C31E2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95626" y="4925639"/>
              <a:ext cx="1199964" cy="93140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91" name="Line 11">
              <a:extLst>
                <a:ext uri="{FF2B5EF4-FFF2-40B4-BE49-F238E27FC236}">
                  <a16:creationId xmlns:a16="http://schemas.microsoft.com/office/drawing/2014/main" id="{2F5D7433-5A96-E74B-8E7A-D1A8BC1CE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7951" y="5970426"/>
              <a:ext cx="1077177" cy="12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92" name="Oval 49">
              <a:extLst>
                <a:ext uri="{FF2B5EF4-FFF2-40B4-BE49-F238E27FC236}">
                  <a16:creationId xmlns:a16="http://schemas.microsoft.com/office/drawing/2014/main" id="{C42B17D8-1076-8A4F-806F-CBDEACA71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5611" y="4635103"/>
              <a:ext cx="380918" cy="3328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f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2913150E-FA4F-C748-A6DF-4C0BED19E2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76047" y="4924946"/>
              <a:ext cx="1005852" cy="1009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94" name="Line 18">
              <a:extLst>
                <a:ext uri="{FF2B5EF4-FFF2-40B4-BE49-F238E27FC236}">
                  <a16:creationId xmlns:a16="http://schemas.microsoft.com/office/drawing/2014/main" id="{7745AF37-A28C-CB4C-9D59-1FF22406D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86918" y="4868340"/>
              <a:ext cx="612539" cy="4108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95" name="Oval 30">
              <a:extLst>
                <a:ext uri="{FF2B5EF4-FFF2-40B4-BE49-F238E27FC236}">
                  <a16:creationId xmlns:a16="http://schemas.microsoft.com/office/drawing/2014/main" id="{090313F3-2BB8-8A42-96BB-3DF89E746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5555" y="5796942"/>
              <a:ext cx="380919" cy="3328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g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6" name="Oval 30">
              <a:extLst>
                <a:ext uri="{FF2B5EF4-FFF2-40B4-BE49-F238E27FC236}">
                  <a16:creationId xmlns:a16="http://schemas.microsoft.com/office/drawing/2014/main" id="{090313F3-2BB8-8A42-96BB-3DF89E746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9725" y="5196283"/>
              <a:ext cx="380919" cy="3328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h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7" name="Line 11">
              <a:extLst>
                <a:ext uri="{FF2B5EF4-FFF2-40B4-BE49-F238E27FC236}">
                  <a16:creationId xmlns:a16="http://schemas.microsoft.com/office/drawing/2014/main" id="{9FAB7E1C-F681-4E40-8DCB-2D6352842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83024" y="4770339"/>
              <a:ext cx="92503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98" name="Line 11">
              <a:extLst>
                <a:ext uri="{FF2B5EF4-FFF2-40B4-BE49-F238E27FC236}">
                  <a16:creationId xmlns:a16="http://schemas.microsoft.com/office/drawing/2014/main" id="{2F5D7433-5A96-E74B-8E7A-D1A8BC1CE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76047" y="5948481"/>
              <a:ext cx="878747" cy="6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99" name="Line 20">
              <a:extLst>
                <a:ext uri="{FF2B5EF4-FFF2-40B4-BE49-F238E27FC236}">
                  <a16:creationId xmlns:a16="http://schemas.microsoft.com/office/drawing/2014/main" id="{FEF5B0B1-BE0B-4048-A8EB-500AB8435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0579" y="4976545"/>
              <a:ext cx="2167" cy="8117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  <p:sp>
          <p:nvSpPr>
            <p:cNvPr id="100" name="Line 16">
              <a:extLst>
                <a:ext uri="{FF2B5EF4-FFF2-40B4-BE49-F238E27FC236}">
                  <a16:creationId xmlns:a16="http://schemas.microsoft.com/office/drawing/2014/main" id="{2913150E-FA4F-C748-A6DF-4C0BED19E2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61667" y="5512421"/>
              <a:ext cx="659141" cy="4305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Times New Roman" charset="0"/>
                <a:ea typeface="SimSun" charset="-122"/>
              </a:endParaRPr>
            </a:p>
          </p:txBody>
        </p:sp>
      </p:grpSp>
      <p:sp>
        <p:nvSpPr>
          <p:cNvPr id="101" name="Text Box 31">
            <a:extLst>
              <a:ext uri="{FF2B5EF4-FFF2-40B4-BE49-F238E27FC236}">
                <a16:creationId xmlns:a16="http://schemas.microsoft.com/office/drawing/2014/main" id="{06A487F0-2089-BA48-949A-B1FB195F2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771" y="4612017"/>
            <a:ext cx="28655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DFS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447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9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0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087D0624-69D3-7C44-99F6-B6A10F17D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7613" y="141288"/>
            <a:ext cx="7793037" cy="1462087"/>
          </a:xfrm>
        </p:spPr>
        <p:txBody>
          <a:bodyPr/>
          <a:lstStyle/>
          <a:p>
            <a:r>
              <a:rPr lang="zh-CN" altLang="en-US" dirty="0"/>
              <a:t>练习</a:t>
            </a:r>
            <a:endParaRPr lang="en-US" altLang="en-US" dirty="0"/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9802527F-5A5F-D040-837E-7A1C5C64E3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C6E34-65F9-794B-8459-3E8DA1AF9DB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1ABB68F-A9DE-044D-A6AD-F0D095B2A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99" y="2318428"/>
            <a:ext cx="49741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0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4. </a:t>
            </a:r>
            <a:r>
              <a:rPr kumimoji="0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假设图是无向图，应用寻找关节点算法</a:t>
            </a:r>
            <a:endParaRPr kumimoji="0" lang="en-US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4CADF8A9-32AB-3749-AEC9-283E4BB93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1717" y="3483115"/>
            <a:ext cx="6477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1" name="Text Box 24">
            <a:extLst>
              <a:ext uri="{FF2B5EF4-FFF2-40B4-BE49-F238E27FC236}">
                <a16:creationId xmlns:a16="http://schemas.microsoft.com/office/drawing/2014/main" id="{C1140BD3-84B2-724F-BC2C-4126CB28C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2442" y="326721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树边</a:t>
            </a:r>
          </a:p>
        </p:txBody>
      </p:sp>
      <p:sp>
        <p:nvSpPr>
          <p:cNvPr id="34" name="Line 27">
            <a:extLst>
              <a:ext uri="{FF2B5EF4-FFF2-40B4-BE49-F238E27FC236}">
                <a16:creationId xmlns:a16="http://schemas.microsoft.com/office/drawing/2014/main" id="{27033C63-3A48-CF4B-AA21-40DEC71B8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1717" y="3723130"/>
            <a:ext cx="647700" cy="0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F594F05F-6016-214F-A6EA-D71D44F4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763" y="3555857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回边</a:t>
            </a:r>
          </a:p>
        </p:txBody>
      </p:sp>
      <p:sp>
        <p:nvSpPr>
          <p:cNvPr id="8" name="Oval 26">
            <a:extLst>
              <a:ext uri="{FF2B5EF4-FFF2-40B4-BE49-F238E27FC236}">
                <a16:creationId xmlns:a16="http://schemas.microsoft.com/office/drawing/2014/main" id="{23FB75B1-09EA-8941-817D-876AE875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503" y="2842884"/>
            <a:ext cx="414800" cy="35481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Oval 27">
            <a:extLst>
              <a:ext uri="{FF2B5EF4-FFF2-40B4-BE49-F238E27FC236}">
                <a16:creationId xmlns:a16="http://schemas.microsoft.com/office/drawing/2014/main" id="{105DD45E-FCF5-8A49-A0E7-532700F6B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136" y="2833786"/>
            <a:ext cx="413281" cy="3548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" name="Oval 28">
            <a:extLst>
              <a:ext uri="{FF2B5EF4-FFF2-40B4-BE49-F238E27FC236}">
                <a16:creationId xmlns:a16="http://schemas.microsoft.com/office/drawing/2014/main" id="{BDD3EF93-EFF4-7440-ACDA-E6ADD25AF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4" y="3543423"/>
            <a:ext cx="414800" cy="3548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" name="Oval 29">
            <a:extLst>
              <a:ext uri="{FF2B5EF4-FFF2-40B4-BE49-F238E27FC236}">
                <a16:creationId xmlns:a16="http://schemas.microsoft.com/office/drawing/2014/main" id="{7CDB963C-F492-6746-9AC6-38C01B943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828" y="4102295"/>
            <a:ext cx="414801" cy="3548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136" y="4102295"/>
            <a:ext cx="414801" cy="3548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9FAB7E1C-F681-4E40-8DCB-2D6352842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0629" y="2988450"/>
            <a:ext cx="1172988" cy="13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B241FF03-1A81-874A-A2E0-271714A8AC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1832" y="3211588"/>
            <a:ext cx="9719" cy="890707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0EC10AEC-D21D-7040-B26E-5AFC4B73C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8169" y="3079429"/>
            <a:ext cx="688295" cy="47439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2BEE5B64-0E1C-A245-A26B-293B0117F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534" y="3898241"/>
            <a:ext cx="688294" cy="35871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FEF5B0B1-BE0B-4048-A8EB-500AB8435A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64986" y="3188604"/>
            <a:ext cx="12155" cy="942284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D1B35A10-A26B-1649-908F-0CE6C31E2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6318" y="3166510"/>
            <a:ext cx="1306697" cy="992972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id="{2F5D7433-5A96-E74B-8E7A-D1A8BC1CE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0629" y="4280353"/>
            <a:ext cx="1172988" cy="13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20" name="Oval 49">
            <a:extLst>
              <a:ext uri="{FF2B5EF4-FFF2-40B4-BE49-F238E27FC236}">
                <a16:creationId xmlns:a16="http://schemas.microsoft.com/office/drawing/2014/main" id="{C42B17D8-1076-8A4F-806F-CBDEACA71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552" y="2856770"/>
            <a:ext cx="414800" cy="3548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2913150E-FA4F-C748-A6DF-4C0BED19E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6014" y="3166510"/>
            <a:ext cx="1095320" cy="1076153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7745AF37-A28C-CB4C-9D59-1FF22406D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885" y="3105423"/>
            <a:ext cx="667023" cy="43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24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79226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5,5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5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56" y="2851162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4,4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6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762" y="4242012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6,6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7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637" y="2710626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3,3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8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571" y="4256959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7,7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998" y="2791258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2,2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39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043" y="4095404"/>
            <a:ext cx="414801" cy="3548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0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531" y="3455043"/>
            <a:ext cx="414801" cy="3548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1" name="Line 11">
            <a:extLst>
              <a:ext uri="{FF2B5EF4-FFF2-40B4-BE49-F238E27FC236}">
                <a16:creationId xmlns:a16="http://schemas.microsoft.com/office/drawing/2014/main" id="{9FAB7E1C-F681-4E40-8DCB-2D63528421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86014" y="3000944"/>
            <a:ext cx="10073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42" name="Line 11">
            <a:extLst>
              <a:ext uri="{FF2B5EF4-FFF2-40B4-BE49-F238E27FC236}">
                <a16:creationId xmlns:a16="http://schemas.microsoft.com/office/drawing/2014/main" id="{2F5D7433-5A96-E74B-8E7A-D1A8BC1CE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8417" y="4256959"/>
            <a:ext cx="956909" cy="6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43" name="Line 20">
            <a:extLst>
              <a:ext uri="{FF2B5EF4-FFF2-40B4-BE49-F238E27FC236}">
                <a16:creationId xmlns:a16="http://schemas.microsoft.com/office/drawing/2014/main" id="{FEF5B0B1-BE0B-4048-A8EB-500AB8435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304" y="3220780"/>
            <a:ext cx="2360" cy="865430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44" name="Line 16">
            <a:extLst>
              <a:ext uri="{FF2B5EF4-FFF2-40B4-BE49-F238E27FC236}">
                <a16:creationId xmlns:a16="http://schemas.microsoft.com/office/drawing/2014/main" id="{2913150E-FA4F-C748-A6DF-4C0BED19E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8389" y="3792076"/>
            <a:ext cx="717770" cy="458981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45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129" y="3246386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1,1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6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455" y="4231726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8,8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pic>
        <p:nvPicPr>
          <p:cNvPr id="73730" name="Content Placeholder 4">
            <a:extLst>
              <a:ext uri="{FF2B5EF4-FFF2-40B4-BE49-F238E27FC236}">
                <a16:creationId xmlns:a16="http://schemas.microsoft.com/office/drawing/2014/main" id="{DF468DD8-9282-5244-9A84-87F04E4BBB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82" y="-13013"/>
            <a:ext cx="4753288" cy="2242210"/>
          </a:xfrm>
        </p:spPr>
      </p:pic>
      <p:grpSp>
        <p:nvGrpSpPr>
          <p:cNvPr id="47" name="组合 46"/>
          <p:cNvGrpSpPr/>
          <p:nvPr/>
        </p:nvGrpSpPr>
        <p:grpSpPr>
          <a:xfrm>
            <a:off x="5302558" y="51584"/>
            <a:ext cx="3651437" cy="3127857"/>
            <a:chOff x="3271838" y="551348"/>
            <a:chExt cx="5386387" cy="6164262"/>
          </a:xfrm>
        </p:grpSpPr>
        <p:pic>
          <p:nvPicPr>
            <p:cNvPr id="48" name="Picture 4">
              <a:extLst>
                <a:ext uri="{FF2B5EF4-FFF2-40B4-BE49-F238E27FC236}">
                  <a16:creationId xmlns:a16="http://schemas.microsoft.com/office/drawing/2014/main" id="{EBB5E214-0AFD-5940-8FB6-AC9A0CE87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1838" y="551348"/>
              <a:ext cx="5340350" cy="273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5">
              <a:extLst>
                <a:ext uri="{FF2B5EF4-FFF2-40B4-BE49-F238E27FC236}">
                  <a16:creationId xmlns:a16="http://schemas.microsoft.com/office/drawing/2014/main" id="{12074B74-D859-E44D-9068-035C33828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3788" y="3281848"/>
              <a:ext cx="5024437" cy="3433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Text Box 31">
            <a:extLst>
              <a:ext uri="{FF2B5EF4-FFF2-40B4-BE49-F238E27FC236}">
                <a16:creationId xmlns:a16="http://schemas.microsoft.com/office/drawing/2014/main" id="{06A487F0-2089-BA48-949A-B1FB195F2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6285" y="3833237"/>
            <a:ext cx="21700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从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h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开始，依次访问</a:t>
            </a:r>
            <a:r>
              <a:rPr lang="en-US" altLang="zh-CN" dirty="0" smtClean="0">
                <a:solidFill>
                  <a:srgbClr val="000000"/>
                </a:solidFill>
                <a:latin typeface="Times New Roman" charset="0"/>
                <a:ea typeface="SimSun" charset="-122"/>
              </a:rPr>
              <a:t>h,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f,d,b,a,c,e,g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1" name="Oval 26">
            <a:extLst>
              <a:ext uri="{FF2B5EF4-FFF2-40B4-BE49-F238E27FC236}">
                <a16:creationId xmlns:a16="http://schemas.microsoft.com/office/drawing/2014/main" id="{23FB75B1-09EA-8941-817D-876AE875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382" y="4793503"/>
            <a:ext cx="414800" cy="35481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2" name="Oval 27">
            <a:extLst>
              <a:ext uri="{FF2B5EF4-FFF2-40B4-BE49-F238E27FC236}">
                <a16:creationId xmlns:a16="http://schemas.microsoft.com/office/drawing/2014/main" id="{105DD45E-FCF5-8A49-A0E7-532700F6B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015" y="4784405"/>
            <a:ext cx="413281" cy="3548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3" name="Oval 28">
            <a:extLst>
              <a:ext uri="{FF2B5EF4-FFF2-40B4-BE49-F238E27FC236}">
                <a16:creationId xmlns:a16="http://schemas.microsoft.com/office/drawing/2014/main" id="{BDD3EF93-EFF4-7440-ACDA-E6ADD25AF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3" y="5494042"/>
            <a:ext cx="414800" cy="3548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4" name="Oval 29">
            <a:extLst>
              <a:ext uri="{FF2B5EF4-FFF2-40B4-BE49-F238E27FC236}">
                <a16:creationId xmlns:a16="http://schemas.microsoft.com/office/drawing/2014/main" id="{7CDB963C-F492-6746-9AC6-38C01B943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707" y="6052914"/>
            <a:ext cx="414801" cy="3548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5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015" y="6052914"/>
            <a:ext cx="414801" cy="3548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9FAB7E1C-F681-4E40-8DCB-2D6352842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3508" y="4939069"/>
            <a:ext cx="1172988" cy="13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B241FF03-1A81-874A-A2E0-271714A8AC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4711" y="5162207"/>
            <a:ext cx="9719" cy="890707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58" name="Line 16">
            <a:extLst>
              <a:ext uri="{FF2B5EF4-FFF2-40B4-BE49-F238E27FC236}">
                <a16:creationId xmlns:a16="http://schemas.microsoft.com/office/drawing/2014/main" id="{0EC10AEC-D21D-7040-B26E-5AFC4B73C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048" y="5030048"/>
            <a:ext cx="688295" cy="47439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59" name="Line 18">
            <a:extLst>
              <a:ext uri="{FF2B5EF4-FFF2-40B4-BE49-F238E27FC236}">
                <a16:creationId xmlns:a16="http://schemas.microsoft.com/office/drawing/2014/main" id="{2BEE5B64-0E1C-A245-A26B-293B0117F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413" y="5848860"/>
            <a:ext cx="688294" cy="35871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FEF5B0B1-BE0B-4048-A8EB-500AB8435A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7865" y="5139223"/>
            <a:ext cx="12155" cy="942284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61" name="Line 22">
            <a:extLst>
              <a:ext uri="{FF2B5EF4-FFF2-40B4-BE49-F238E27FC236}">
                <a16:creationId xmlns:a16="http://schemas.microsoft.com/office/drawing/2014/main" id="{D1B35A10-A26B-1649-908F-0CE6C31E2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9197" y="5117129"/>
            <a:ext cx="1306697" cy="992972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62" name="Line 11">
            <a:extLst>
              <a:ext uri="{FF2B5EF4-FFF2-40B4-BE49-F238E27FC236}">
                <a16:creationId xmlns:a16="http://schemas.microsoft.com/office/drawing/2014/main" id="{2F5D7433-5A96-E74B-8E7A-D1A8BC1CE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3508" y="6230972"/>
            <a:ext cx="1172988" cy="13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63" name="Oval 49">
            <a:extLst>
              <a:ext uri="{FF2B5EF4-FFF2-40B4-BE49-F238E27FC236}">
                <a16:creationId xmlns:a16="http://schemas.microsoft.com/office/drawing/2014/main" id="{C42B17D8-1076-8A4F-806F-CBDEACA71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4431" y="4807389"/>
            <a:ext cx="414800" cy="3548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2913150E-FA4F-C748-A6DF-4C0BED19E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8893" y="5117129"/>
            <a:ext cx="1095320" cy="1076153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65" name="Line 18">
            <a:extLst>
              <a:ext uri="{FF2B5EF4-FFF2-40B4-BE49-F238E27FC236}">
                <a16:creationId xmlns:a16="http://schemas.microsoft.com/office/drawing/2014/main" id="{7745AF37-A28C-CB4C-9D59-1FF22406D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8764" y="5056042"/>
            <a:ext cx="667023" cy="43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66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121" y="5829845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5,1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7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35" y="4801781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4,1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8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641" y="6192631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6,1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69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16" y="4661245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3,1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0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1450" y="6207578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7,1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1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877" y="4741877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2,1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2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922" y="6046023"/>
            <a:ext cx="414801" cy="3548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3" name="Oval 30">
            <a:extLst>
              <a:ext uri="{FF2B5EF4-FFF2-40B4-BE49-F238E27FC236}">
                <a16:creationId xmlns:a16="http://schemas.microsoft.com/office/drawing/2014/main" id="{090313F3-2BB8-8A42-96BB-3DF89E74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410" y="5405662"/>
            <a:ext cx="414801" cy="3548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4" name="Line 11">
            <a:extLst>
              <a:ext uri="{FF2B5EF4-FFF2-40B4-BE49-F238E27FC236}">
                <a16:creationId xmlns:a16="http://schemas.microsoft.com/office/drawing/2014/main" id="{9FAB7E1C-F681-4E40-8DCB-2D63528421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58893" y="4951563"/>
            <a:ext cx="10073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75" name="Line 11">
            <a:extLst>
              <a:ext uri="{FF2B5EF4-FFF2-40B4-BE49-F238E27FC236}">
                <a16:creationId xmlns:a16="http://schemas.microsoft.com/office/drawing/2014/main" id="{2F5D7433-5A96-E74B-8E7A-D1A8BC1CE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1296" y="6207578"/>
            <a:ext cx="956909" cy="6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76" name="Line 20">
            <a:extLst>
              <a:ext uri="{FF2B5EF4-FFF2-40B4-BE49-F238E27FC236}">
                <a16:creationId xmlns:a16="http://schemas.microsoft.com/office/drawing/2014/main" id="{FEF5B0B1-BE0B-4048-A8EB-500AB8435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183" y="5171399"/>
            <a:ext cx="2360" cy="865430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77" name="Line 16">
            <a:extLst>
              <a:ext uri="{FF2B5EF4-FFF2-40B4-BE49-F238E27FC236}">
                <a16:creationId xmlns:a16="http://schemas.microsoft.com/office/drawing/2014/main" id="{2913150E-FA4F-C748-A6DF-4C0BED19E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1268" y="5742695"/>
            <a:ext cx="717770" cy="458981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charset="0"/>
              <a:ea typeface="SimSun" charset="-122"/>
            </a:endParaRPr>
          </a:p>
        </p:txBody>
      </p:sp>
      <p:sp>
        <p:nvSpPr>
          <p:cNvPr id="78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008" y="5197005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1,1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9" name="Text Box 57">
            <a:extLst>
              <a:ext uri="{FF2B5EF4-FFF2-40B4-BE49-F238E27FC236}">
                <a16:creationId xmlns:a16="http://schemas.microsoft.com/office/drawing/2014/main" id="{235ACAD3-6749-6943-AB95-D038E1D1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334" y="6182345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8,1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06A487F0-2089-BA48-949A-B1FB195F2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105" y="5463770"/>
            <a:ext cx="21700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Times New Roman" charset="0"/>
                <a:ea typeface="SimSun" charset="-122"/>
              </a:rPr>
              <a:t>无关节点</a:t>
            </a:r>
            <a:r>
              <a:rPr lang="en-US" altLang="zh-CN" dirty="0" smtClean="0">
                <a:solidFill>
                  <a:srgbClr val="000000"/>
                </a:solidFill>
                <a:latin typeface="Times New Roman" charset="0"/>
                <a:ea typeface="SimSun" charset="-122"/>
              </a:rPr>
              <a:t>-</a:t>
            </a:r>
            <a:r>
              <a:rPr lang="zh-CN" altLang="en-US" dirty="0" smtClean="0">
                <a:solidFill>
                  <a:srgbClr val="000000"/>
                </a:solidFill>
                <a:latin typeface="Times New Roman" charset="0"/>
                <a:ea typeface="SimSun" charset="-122"/>
              </a:rPr>
              <a:t>双连通图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4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4" grpId="0" animBg="1"/>
      <p:bldP spid="35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26" grpId="0"/>
      <p:bldP spid="27" grpId="0"/>
      <p:bldP spid="28" grpId="0"/>
      <p:bldP spid="29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/>
      <p:bldP spid="70" grpId="0"/>
      <p:bldP spid="71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/>
      <p:bldP spid="79" grpId="0"/>
      <p:bldP spid="8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10342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P170-172: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9.2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9.13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9.20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27" name="幻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6EAB2-BAF1-4525-9BA0-70958EE7C17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23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A0CDAC7-41DC-F540-91B4-D46A4A7F1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185738"/>
            <a:ext cx="7793037" cy="146208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深度优先搜索(</a:t>
            </a:r>
            <a:r>
              <a:rPr lang="en-US" altLang="zh-CN" dirty="0">
                <a:latin typeface="Times New Roman" panose="02020603050405020304" pitchFamily="18" charset="0"/>
              </a:rPr>
              <a:t>DFS)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E78BACD6-A312-B542-9C55-D78A58881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2963" y="2233613"/>
            <a:ext cx="7772400" cy="4114800"/>
          </a:xfrm>
        </p:spPr>
        <p:txBody>
          <a:bodyPr/>
          <a:lstStyle/>
          <a:p>
            <a:pPr marL="419100" indent="-419100"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给定有向或是无向图</a:t>
            </a:r>
            <a:r>
              <a:rPr lang="en-US" altLang="zh-CN" sz="2000" dirty="0"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</a:rPr>
              <a:t>＝</a:t>
            </a:r>
            <a:r>
              <a:rPr lang="en-US" altLang="zh-CN" sz="2000" dirty="0">
                <a:latin typeface="Times New Roman" panose="02020603050405020304" pitchFamily="18" charset="0"/>
              </a:rPr>
              <a:t>(V,E)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DFS</a:t>
            </a:r>
            <a:r>
              <a:rPr lang="zh-CN" altLang="en-US" sz="2000" dirty="0">
                <a:latin typeface="Times New Roman" panose="02020603050405020304" pitchFamily="18" charset="0"/>
              </a:rPr>
              <a:t>工作过程如下：</a:t>
            </a:r>
          </a:p>
          <a:p>
            <a:pPr marL="419100" indent="-419100"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1.   </a:t>
            </a:r>
            <a:r>
              <a:rPr lang="zh-CN" altLang="en-US" sz="2000" dirty="0">
                <a:latin typeface="Times New Roman" panose="02020603050405020304" pitchFamily="18" charset="0"/>
              </a:rPr>
              <a:t>将所有的顶点标记为“</a:t>
            </a:r>
            <a:r>
              <a:rPr lang="en-US" altLang="zh-CN" sz="2000" dirty="0">
                <a:latin typeface="Times New Roman" panose="02020603050405020304" pitchFamily="18" charset="0"/>
              </a:rPr>
              <a:t>unvisited”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419100" indent="-419100"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2.   </a:t>
            </a:r>
            <a:r>
              <a:rPr lang="zh-CN" altLang="en-US" sz="2000" dirty="0">
                <a:latin typeface="Times New Roman" panose="02020603050405020304" pitchFamily="18" charset="0"/>
              </a:rPr>
              <a:t>选择一个起始顶点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</a:rPr>
              <a:t>不妨称为</a:t>
            </a:r>
            <a:r>
              <a:rPr lang="en-US" altLang="zh-CN" sz="2000" dirty="0">
                <a:latin typeface="Times New Roman" panose="02020603050405020304" pitchFamily="18" charset="0"/>
              </a:rPr>
              <a:t>v ∈V,</a:t>
            </a:r>
            <a:r>
              <a:rPr lang="zh-CN" altLang="en-US" sz="2000" dirty="0">
                <a:latin typeface="Times New Roman" panose="02020603050405020304" pitchFamily="18" charset="0"/>
              </a:rPr>
              <a:t>并将之标记为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“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visited</a:t>
            </a:r>
            <a:r>
              <a:rPr lang="en-US" altLang="zh-CN" sz="2000" dirty="0">
                <a:latin typeface="Times New Roman" panose="02020603050405020304" pitchFamily="18" charset="0"/>
              </a:rPr>
              <a:t>”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419100" indent="-419100"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3.   </a:t>
            </a:r>
            <a:r>
              <a:rPr lang="zh-CN" altLang="en-US" sz="2000" dirty="0">
                <a:latin typeface="Times New Roman" panose="02020603050405020304" pitchFamily="18" charset="0"/>
              </a:rPr>
              <a:t>选择与</a:t>
            </a:r>
            <a:r>
              <a:rPr lang="en-US" altLang="zh-CN" sz="2000" dirty="0">
                <a:latin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</a:rPr>
              <a:t>相邻的任一顶点，不妨称之为</a:t>
            </a:r>
            <a:r>
              <a:rPr lang="en-US" altLang="zh-CN" sz="2000" dirty="0">
                <a:latin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</a:rPr>
              <a:t>，将</a:t>
            </a:r>
            <a:r>
              <a:rPr lang="en-US" altLang="zh-CN" sz="2000" dirty="0">
                <a:latin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</a:rPr>
              <a:t>标记为“</a:t>
            </a:r>
            <a:r>
              <a:rPr lang="en-US" altLang="zh-CN" sz="2000" dirty="0">
                <a:latin typeface="Times New Roman" panose="02020603050405020304" pitchFamily="18" charset="0"/>
              </a:rPr>
              <a:t>visited”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419100" indent="-41910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000" dirty="0" smtClean="0"/>
              <a:t>.   </a:t>
            </a:r>
            <a:r>
              <a:rPr lang="zh-CN" altLang="en-US" sz="2000" dirty="0" smtClean="0"/>
              <a:t>继续</a:t>
            </a:r>
            <a:r>
              <a:rPr lang="zh-CN" altLang="en-US" sz="2000" dirty="0"/>
              <a:t>选择一个与</a:t>
            </a:r>
            <a:r>
              <a:rPr lang="en-US" altLang="zh-CN" sz="2000" dirty="0">
                <a:latin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</a:rPr>
              <a:t>相邻且未被访问的顶点作为</a:t>
            </a:r>
            <a:r>
              <a:rPr lang="en-US" altLang="zh-CN" sz="2000" dirty="0">
                <a:latin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</a:rPr>
              <a:t>；将</a:t>
            </a:r>
            <a:r>
              <a:rPr lang="en-US" altLang="zh-CN" sz="2000" dirty="0">
                <a:latin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</a:rPr>
              <a:t>标记为“</a:t>
            </a:r>
            <a:r>
              <a:rPr lang="en-US" altLang="zh-CN" sz="2000" dirty="0">
                <a:latin typeface="Times New Roman" panose="02020603050405020304" pitchFamily="18" charset="0"/>
              </a:rPr>
              <a:t>visited”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2000" dirty="0">
                <a:latin typeface="Times New Roman" panose="02020603050405020304" pitchFamily="18" charset="0"/>
              </a:rPr>
              <a:t>继续选择与</a:t>
            </a:r>
            <a:r>
              <a:rPr lang="en-US" altLang="zh-CN" sz="2000" dirty="0">
                <a:latin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</a:rPr>
              <a:t>相邻且未被访问的顶点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419100" indent="-41910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5. 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此</a:t>
            </a:r>
            <a:r>
              <a:rPr lang="zh-CN" altLang="en-US" sz="2000" dirty="0">
                <a:latin typeface="Times New Roman" panose="02020603050405020304" pitchFamily="18" charset="0"/>
              </a:rPr>
              <a:t>过程一直进行，直到发现一个顶点</a:t>
            </a:r>
            <a:r>
              <a:rPr lang="en-US" altLang="zh-CN" sz="2000" dirty="0">
                <a:latin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</a:rPr>
              <a:t>，邻接于</a:t>
            </a:r>
            <a:r>
              <a:rPr lang="en-US" altLang="zh-CN" sz="2000" dirty="0">
                <a:latin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</a:rPr>
              <a:t>的所有顶点都已经被标记为“</a:t>
            </a:r>
            <a:r>
              <a:rPr lang="en-US" altLang="zh-CN" sz="2000" dirty="0">
                <a:latin typeface="Times New Roman" panose="02020603050405020304" pitchFamily="18" charset="0"/>
              </a:rPr>
              <a:t>visited”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2000" dirty="0">
                <a:latin typeface="Times New Roman" panose="02020603050405020304" pitchFamily="18" charset="0"/>
              </a:rPr>
              <a:t>此时，返回到最近访问的顶点，不妨称之为</a:t>
            </a:r>
            <a:r>
              <a:rPr lang="en-US" altLang="zh-CN" sz="2000" dirty="0">
                <a:latin typeface="Times New Roman" panose="02020603050405020304" pitchFamily="18" charset="0"/>
              </a:rPr>
              <a:t>z</a:t>
            </a:r>
            <a:r>
              <a:rPr lang="zh-CN" altLang="en-US" sz="2000" dirty="0">
                <a:latin typeface="Times New Roman" panose="02020603050405020304" pitchFamily="18" charset="0"/>
              </a:rPr>
              <a:t>，然后访问和</a:t>
            </a:r>
            <a:r>
              <a:rPr lang="en-US" altLang="zh-CN" sz="2000" dirty="0">
                <a:latin typeface="Times New Roman" panose="02020603050405020304" pitchFamily="18" charset="0"/>
              </a:rPr>
              <a:t>z</a:t>
            </a:r>
            <a:r>
              <a:rPr lang="zh-CN" altLang="en-US" sz="2000" dirty="0">
                <a:latin typeface="Times New Roman" panose="02020603050405020304" pitchFamily="18" charset="0"/>
              </a:rPr>
              <a:t>相邻且标记为“</a:t>
            </a:r>
            <a:r>
              <a:rPr lang="en-US" altLang="zh-CN" sz="2000" dirty="0">
                <a:latin typeface="Times New Roman" panose="02020603050405020304" pitchFamily="18" charset="0"/>
              </a:rPr>
              <a:t>unvisited”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000" dirty="0">
                <a:latin typeface="Times New Roman" panose="02020603050405020304" pitchFamily="18" charset="0"/>
              </a:rPr>
              <a:t>顶点。</a:t>
            </a:r>
          </a:p>
          <a:p>
            <a:pPr marL="419100" indent="-419100"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6.    </a:t>
            </a:r>
            <a:r>
              <a:rPr lang="zh-CN" altLang="en-US" sz="2000" dirty="0">
                <a:latin typeface="Times New Roman" panose="02020603050405020304" pitchFamily="18" charset="0"/>
              </a:rPr>
              <a:t>上述过程一直进行，直到返回到起始顶点</a:t>
            </a:r>
            <a:r>
              <a:rPr lang="en-US" altLang="zh-CN" sz="2000" dirty="0">
                <a:latin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</a:rPr>
              <a:t>。 </a:t>
            </a:r>
          </a:p>
          <a:p>
            <a:pPr marL="419100" indent="-419100">
              <a:buFont typeface="Wingdings" pitchFamily="2" charset="2"/>
              <a:buNone/>
            </a:pP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1507" name="Slide Number Placeholder 1">
            <a:extLst>
              <a:ext uri="{FF2B5EF4-FFF2-40B4-BE49-F238E27FC236}">
                <a16:creationId xmlns:a16="http://schemas.microsoft.com/office/drawing/2014/main" id="{D4C538E9-8AA2-C943-B38F-29E16AAF50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94A557-48A0-8A4E-8107-490BE0411A0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>
            <a:extLst>
              <a:ext uri="{FF2B5EF4-FFF2-40B4-BE49-F238E27FC236}">
                <a16:creationId xmlns:a16="http://schemas.microsoft.com/office/drawing/2014/main" id="{FC741E58-CAD0-0142-ADCB-8D6FB3FDA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8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240" name="Oval 7">
            <a:extLst>
              <a:ext uri="{FF2B5EF4-FFF2-40B4-BE49-F238E27FC236}">
                <a16:creationId xmlns:a16="http://schemas.microsoft.com/office/drawing/2014/main" id="{C7333190-CFAE-6D43-879C-472B910A9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4041775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64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9F9F9"/>
            </a:solidFill>
            <a:round/>
            <a:headEnd/>
            <a:tailEnd type="none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3</a:t>
            </a:r>
          </a:p>
        </p:txBody>
      </p:sp>
      <p:sp>
        <p:nvSpPr>
          <p:cNvPr id="6241" name="Oval 8">
            <a:extLst>
              <a:ext uri="{FF2B5EF4-FFF2-40B4-BE49-F238E27FC236}">
                <a16:creationId xmlns:a16="http://schemas.microsoft.com/office/drawing/2014/main" id="{AB507CA4-529D-5E42-B156-49EBD9D85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4041775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64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9F9F9"/>
            </a:solidFill>
            <a:round/>
            <a:headEnd/>
            <a:tailEnd type="none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2</a:t>
            </a:r>
          </a:p>
        </p:txBody>
      </p:sp>
      <p:sp>
        <p:nvSpPr>
          <p:cNvPr id="6242" name="Oval 9">
            <a:extLst>
              <a:ext uri="{FF2B5EF4-FFF2-40B4-BE49-F238E27FC236}">
                <a16:creationId xmlns:a16="http://schemas.microsoft.com/office/drawing/2014/main" id="{15D18F99-FECD-A84A-8953-F3E60B394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7" y="4041775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64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9F9F9"/>
            </a:solidFill>
            <a:round/>
            <a:headEnd/>
            <a:tailEnd type="none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0</a:t>
            </a:r>
          </a:p>
        </p:txBody>
      </p:sp>
      <p:sp>
        <p:nvSpPr>
          <p:cNvPr id="6243" name="Oval 10">
            <a:extLst>
              <a:ext uri="{FF2B5EF4-FFF2-40B4-BE49-F238E27FC236}">
                <a16:creationId xmlns:a16="http://schemas.microsoft.com/office/drawing/2014/main" id="{6C755127-F827-1443-AF7D-0668889E8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3178175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64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9F9F9"/>
            </a:solidFill>
            <a:round/>
            <a:headEnd/>
            <a:tailEnd type="none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1</a:t>
            </a:r>
          </a:p>
        </p:txBody>
      </p:sp>
      <p:sp>
        <p:nvSpPr>
          <p:cNvPr id="6244" name="Oval 11">
            <a:extLst>
              <a:ext uri="{FF2B5EF4-FFF2-40B4-BE49-F238E27FC236}">
                <a16:creationId xmlns:a16="http://schemas.microsoft.com/office/drawing/2014/main" id="{03B6464F-C8F4-8E4B-AEDD-1FAB9B12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4905375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64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9F9F9"/>
            </a:solidFill>
            <a:round/>
            <a:headEnd/>
            <a:tailEnd type="none" w="med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4</a:t>
            </a:r>
          </a:p>
        </p:txBody>
      </p:sp>
      <p:sp>
        <p:nvSpPr>
          <p:cNvPr id="23559" name="Freeform 12">
            <a:extLst>
              <a:ext uri="{FF2B5EF4-FFF2-40B4-BE49-F238E27FC236}">
                <a16:creationId xmlns:a16="http://schemas.microsoft.com/office/drawing/2014/main" id="{A88744F1-017E-1D43-AA2A-C0F39263E3A1}"/>
              </a:ext>
            </a:extLst>
          </p:cNvPr>
          <p:cNvSpPr>
            <a:spLocks/>
          </p:cNvSpPr>
          <p:nvPr/>
        </p:nvSpPr>
        <p:spPr bwMode="auto">
          <a:xfrm>
            <a:off x="747712" y="3465512"/>
            <a:ext cx="630238" cy="588963"/>
          </a:xfrm>
          <a:custGeom>
            <a:avLst/>
            <a:gdLst>
              <a:gd name="T0" fmla="*/ 0 w 397"/>
              <a:gd name="T1" fmla="*/ 2147483646 h 371"/>
              <a:gd name="T2" fmla="*/ 2147483646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3560" name="Freeform 13">
            <a:extLst>
              <a:ext uri="{FF2B5EF4-FFF2-40B4-BE49-F238E27FC236}">
                <a16:creationId xmlns:a16="http://schemas.microsoft.com/office/drawing/2014/main" id="{0235270F-1493-9347-A755-9E713BEEA683}"/>
              </a:ext>
            </a:extLst>
          </p:cNvPr>
          <p:cNvSpPr>
            <a:spLocks/>
          </p:cNvSpPr>
          <p:nvPr/>
        </p:nvSpPr>
        <p:spPr bwMode="auto">
          <a:xfrm>
            <a:off x="873125" y="4257675"/>
            <a:ext cx="503237" cy="1587"/>
          </a:xfrm>
          <a:custGeom>
            <a:avLst/>
            <a:gdLst>
              <a:gd name="T0" fmla="*/ 0 w 317"/>
              <a:gd name="T1" fmla="*/ 0 h 1"/>
              <a:gd name="T2" fmla="*/ 2147483646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3561" name="Line 14">
            <a:extLst>
              <a:ext uri="{FF2B5EF4-FFF2-40B4-BE49-F238E27FC236}">
                <a16:creationId xmlns:a16="http://schemas.microsoft.com/office/drawing/2014/main" id="{779C98F4-3C6F-CC4A-9C65-CD6656B7B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9750" y="4257675"/>
            <a:ext cx="503237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3562" name="Freeform 15">
            <a:extLst>
              <a:ext uri="{FF2B5EF4-FFF2-40B4-BE49-F238E27FC236}">
                <a16:creationId xmlns:a16="http://schemas.microsoft.com/office/drawing/2014/main" id="{F9E7AD24-C6E4-BE42-96AC-7F5AE4D93419}"/>
              </a:ext>
            </a:extLst>
          </p:cNvPr>
          <p:cNvSpPr>
            <a:spLocks/>
          </p:cNvSpPr>
          <p:nvPr/>
        </p:nvSpPr>
        <p:spPr bwMode="auto">
          <a:xfrm>
            <a:off x="754062" y="4448175"/>
            <a:ext cx="623888" cy="601662"/>
          </a:xfrm>
          <a:custGeom>
            <a:avLst/>
            <a:gdLst>
              <a:gd name="T0" fmla="*/ 0 w 393"/>
              <a:gd name="T1" fmla="*/ 0 h 379"/>
              <a:gd name="T2" fmla="*/ 2147483646 w 393"/>
              <a:gd name="T3" fmla="*/ 2147483646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3563" name="Line 17">
            <a:extLst>
              <a:ext uri="{FF2B5EF4-FFF2-40B4-BE49-F238E27FC236}">
                <a16:creationId xmlns:a16="http://schemas.microsoft.com/office/drawing/2014/main" id="{CA82CDF2-68A5-5F45-8CFA-1242F0F14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9750" y="3465512"/>
            <a:ext cx="647700" cy="5762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3564" name="Freeform 18">
            <a:extLst>
              <a:ext uri="{FF2B5EF4-FFF2-40B4-BE49-F238E27FC236}">
                <a16:creationId xmlns:a16="http://schemas.microsoft.com/office/drawing/2014/main" id="{0007D715-9B42-3643-A4D7-66114482F2A6}"/>
              </a:ext>
            </a:extLst>
          </p:cNvPr>
          <p:cNvSpPr>
            <a:spLocks/>
          </p:cNvSpPr>
          <p:nvPr/>
        </p:nvSpPr>
        <p:spPr bwMode="auto">
          <a:xfrm>
            <a:off x="1809750" y="4448175"/>
            <a:ext cx="620712" cy="603250"/>
          </a:xfrm>
          <a:custGeom>
            <a:avLst/>
            <a:gdLst>
              <a:gd name="T0" fmla="*/ 0 w 391"/>
              <a:gd name="T1" fmla="*/ 2147483646 h 380"/>
              <a:gd name="T2" fmla="*/ 2147483646 w 391"/>
              <a:gd name="T3" fmla="*/ 0 h 380"/>
              <a:gd name="T4" fmla="*/ 0 60000 65536"/>
              <a:gd name="T5" fmla="*/ 0 60000 65536"/>
              <a:gd name="T6" fmla="*/ 0 w 391"/>
              <a:gd name="T7" fmla="*/ 0 h 380"/>
              <a:gd name="T8" fmla="*/ 391 w 391"/>
              <a:gd name="T9" fmla="*/ 380 h 3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1" h="380">
                <a:moveTo>
                  <a:pt x="0" y="380"/>
                </a:moveTo>
                <a:lnTo>
                  <a:pt x="391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3565" name="Line 19">
            <a:extLst>
              <a:ext uri="{FF2B5EF4-FFF2-40B4-BE49-F238E27FC236}">
                <a16:creationId xmlns:a16="http://schemas.microsoft.com/office/drawing/2014/main" id="{2696ABA6-B0FB-5D4D-AAD2-491E806BE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3850" y="4473575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3566" name="Line 20">
            <a:extLst>
              <a:ext uri="{FF2B5EF4-FFF2-40B4-BE49-F238E27FC236}">
                <a16:creationId xmlns:a16="http://schemas.microsoft.com/office/drawing/2014/main" id="{26AF3BC0-9AA5-9848-AD87-8A3B36595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3850" y="3609975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3567" name="Text Box 85">
            <a:extLst>
              <a:ext uri="{FF2B5EF4-FFF2-40B4-BE49-F238E27FC236}">
                <a16:creationId xmlns:a16="http://schemas.microsoft.com/office/drawing/2014/main" id="{D96CEAE4-B906-1240-8408-E441EEDD6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2" y="3392487"/>
            <a:ext cx="237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=2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DFS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序列：</a:t>
            </a:r>
          </a:p>
        </p:txBody>
      </p:sp>
      <p:sp>
        <p:nvSpPr>
          <p:cNvPr id="33878" name="Text Box 86">
            <a:extLst>
              <a:ext uri="{FF2B5EF4-FFF2-40B4-BE49-F238E27FC236}">
                <a16:creationId xmlns:a16="http://schemas.microsoft.com/office/drawing/2014/main" id="{CC2A5410-9906-7144-BAE5-43FE27F1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675" y="3892550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33879" name="Text Box 87">
            <a:extLst>
              <a:ext uri="{FF2B5EF4-FFF2-40B4-BE49-F238E27FC236}">
                <a16:creationId xmlns:a16="http://schemas.microsoft.com/office/drawing/2014/main" id="{E2D3C1A1-7A48-664D-BC85-744820CDF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2" y="3892550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33880" name="Text Box 88">
            <a:extLst>
              <a:ext uri="{FF2B5EF4-FFF2-40B4-BE49-F238E27FC236}">
                <a16:creationId xmlns:a16="http://schemas.microsoft.com/office/drawing/2014/main" id="{962B2ED6-CBD2-DF42-92A6-5319EFDC4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892550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3881" name="Text Box 89">
            <a:extLst>
              <a:ext uri="{FF2B5EF4-FFF2-40B4-BE49-F238E27FC236}">
                <a16:creationId xmlns:a16="http://schemas.microsoft.com/office/drawing/2014/main" id="{33BD7100-D70F-EE47-9773-16398B09E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237" y="3892550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3882" name="Text Box 90">
            <a:extLst>
              <a:ext uri="{FF2B5EF4-FFF2-40B4-BE49-F238E27FC236}">
                <a16:creationId xmlns:a16="http://schemas.microsoft.com/office/drawing/2014/main" id="{1F41AA54-D697-2840-BE0F-9F593BA75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3892550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3883" name="Text Box 91">
            <a:extLst>
              <a:ext uri="{FF2B5EF4-FFF2-40B4-BE49-F238E27FC236}">
                <a16:creationId xmlns:a16="http://schemas.microsoft.com/office/drawing/2014/main" id="{957696F8-D072-4D44-AD52-B181CC627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1700" y="4392612"/>
            <a:ext cx="2376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遍历过程结束</a:t>
            </a:r>
          </a:p>
        </p:txBody>
      </p:sp>
      <p:sp>
        <p:nvSpPr>
          <p:cNvPr id="112" name="Freeform 12">
            <a:extLst>
              <a:ext uri="{FF2B5EF4-FFF2-40B4-BE49-F238E27FC236}">
                <a16:creationId xmlns:a16="http://schemas.microsoft.com/office/drawing/2014/main" id="{B558D315-A7AB-D14D-8802-ABB0ACA8B11D}"/>
              </a:ext>
            </a:extLst>
          </p:cNvPr>
          <p:cNvSpPr>
            <a:spLocks/>
          </p:cNvSpPr>
          <p:nvPr/>
        </p:nvSpPr>
        <p:spPr bwMode="auto">
          <a:xfrm>
            <a:off x="701675" y="3392487"/>
            <a:ext cx="630237" cy="588963"/>
          </a:xfrm>
          <a:custGeom>
            <a:avLst/>
            <a:gdLst>
              <a:gd name="T0" fmla="*/ 0 w 397"/>
              <a:gd name="T1" fmla="*/ 2147483646 h 371"/>
              <a:gd name="T2" fmla="*/ 2147483646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3" name="Line 17">
            <a:extLst>
              <a:ext uri="{FF2B5EF4-FFF2-40B4-BE49-F238E27FC236}">
                <a16:creationId xmlns:a16="http://schemas.microsoft.com/office/drawing/2014/main" id="{B440390B-908B-0D4F-9973-98752051A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0075" y="3405187"/>
            <a:ext cx="647700" cy="57626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4" name="Line 14">
            <a:extLst>
              <a:ext uri="{FF2B5EF4-FFF2-40B4-BE49-F238E27FC236}">
                <a16:creationId xmlns:a16="http://schemas.microsoft.com/office/drawing/2014/main" id="{4E77D4C2-0FB7-1F43-B2B6-1E64BAFEC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4675" y="4178300"/>
            <a:ext cx="503237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arrow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5" name="Line 19">
            <a:extLst>
              <a:ext uri="{FF2B5EF4-FFF2-40B4-BE49-F238E27FC236}">
                <a16:creationId xmlns:a16="http://schemas.microsoft.com/office/drawing/2014/main" id="{9EB13665-9BB9-B447-8B5C-6F351A908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8462" y="4497387"/>
            <a:ext cx="0" cy="4318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6" name="Line 19">
            <a:extLst>
              <a:ext uri="{FF2B5EF4-FFF2-40B4-BE49-F238E27FC236}">
                <a16:creationId xmlns:a16="http://schemas.microsoft.com/office/drawing/2014/main" id="{CED4CBF5-CE82-6645-92F5-BE43CA7C3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5587" y="4484687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7" name="Line 14">
            <a:extLst>
              <a:ext uri="{FF2B5EF4-FFF2-40B4-BE49-F238E27FC236}">
                <a16:creationId xmlns:a16="http://schemas.microsoft.com/office/drawing/2014/main" id="{DF6338DB-E41E-FE43-9930-167365A80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4333875"/>
            <a:ext cx="50323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8" name="Line 17">
            <a:extLst>
              <a:ext uri="{FF2B5EF4-FFF2-40B4-BE49-F238E27FC236}">
                <a16:creationId xmlns:a16="http://schemas.microsoft.com/office/drawing/2014/main" id="{646FCF19-D435-C344-8637-3D8C8B872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7" y="3573462"/>
            <a:ext cx="584200" cy="533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9" name="Freeform 12">
            <a:extLst>
              <a:ext uri="{FF2B5EF4-FFF2-40B4-BE49-F238E27FC236}">
                <a16:creationId xmlns:a16="http://schemas.microsoft.com/office/drawing/2014/main" id="{A71D73FE-877F-B144-BECE-3F4FA38D533B}"/>
              </a:ext>
            </a:extLst>
          </p:cNvPr>
          <p:cNvSpPr>
            <a:spLocks/>
          </p:cNvSpPr>
          <p:nvPr/>
        </p:nvSpPr>
        <p:spPr bwMode="auto">
          <a:xfrm>
            <a:off x="793750" y="3535362"/>
            <a:ext cx="630237" cy="588963"/>
          </a:xfrm>
          <a:custGeom>
            <a:avLst/>
            <a:gdLst>
              <a:gd name="T0" fmla="*/ 0 w 397"/>
              <a:gd name="T1" fmla="*/ 2147483646 h 371"/>
              <a:gd name="T2" fmla="*/ 2147483646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  <a:round/>
            <a:headEnd type="arrow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0" name="Oval 7">
            <a:extLst>
              <a:ext uri="{FF2B5EF4-FFF2-40B4-BE49-F238E27FC236}">
                <a16:creationId xmlns:a16="http://schemas.microsoft.com/office/drawing/2014/main" id="{03E526C7-154A-2B47-8600-67B5D525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7" y="4041775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776"/>
              </a:gs>
              <a:gs pos="100000">
                <a:srgbClr val="FFD000"/>
              </a:gs>
            </a:gsLst>
            <a:lin ang="5400000"/>
          </a:gradFill>
          <a:ln w="9525">
            <a:solidFill>
              <a:srgbClr val="E7BA00"/>
            </a:solidFill>
            <a:round/>
            <a:headEnd/>
            <a:tailEnd type="none" w="med" len="lg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3</a:t>
            </a:r>
          </a:p>
        </p:txBody>
      </p:sp>
      <p:sp>
        <p:nvSpPr>
          <p:cNvPr id="121" name="Oval 8">
            <a:extLst>
              <a:ext uri="{FF2B5EF4-FFF2-40B4-BE49-F238E27FC236}">
                <a16:creationId xmlns:a16="http://schemas.microsoft.com/office/drawing/2014/main" id="{A0BC9000-609B-B14E-84D3-54B533630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2" y="4041775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776"/>
              </a:gs>
              <a:gs pos="100000">
                <a:srgbClr val="FFD000"/>
              </a:gs>
            </a:gsLst>
            <a:lin ang="5400000"/>
          </a:gradFill>
          <a:ln w="9525">
            <a:solidFill>
              <a:srgbClr val="E7BA00"/>
            </a:solidFill>
            <a:round/>
            <a:headEnd/>
            <a:tailEnd type="none" w="med" len="lg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2</a:t>
            </a:r>
          </a:p>
        </p:txBody>
      </p:sp>
      <p:sp>
        <p:nvSpPr>
          <p:cNvPr id="122" name="Oval 9">
            <a:extLst>
              <a:ext uri="{FF2B5EF4-FFF2-40B4-BE49-F238E27FC236}">
                <a16:creationId xmlns:a16="http://schemas.microsoft.com/office/drawing/2014/main" id="{51202953-443B-5044-8553-443B90D1A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25" y="4041775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776"/>
              </a:gs>
              <a:gs pos="100000">
                <a:srgbClr val="FFD000"/>
              </a:gs>
            </a:gsLst>
            <a:lin ang="5400000"/>
          </a:gradFill>
          <a:ln w="9525">
            <a:solidFill>
              <a:srgbClr val="E7BA00"/>
            </a:solidFill>
            <a:round/>
            <a:headEnd/>
            <a:tailEnd type="none" w="med" len="lg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0</a:t>
            </a:r>
          </a:p>
        </p:txBody>
      </p:sp>
      <p:sp>
        <p:nvSpPr>
          <p:cNvPr id="123" name="Oval 10">
            <a:extLst>
              <a:ext uri="{FF2B5EF4-FFF2-40B4-BE49-F238E27FC236}">
                <a16:creationId xmlns:a16="http://schemas.microsoft.com/office/drawing/2014/main" id="{7A564071-6890-F644-B502-86118184E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7" y="3178175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776"/>
              </a:gs>
              <a:gs pos="100000">
                <a:srgbClr val="FFD000"/>
              </a:gs>
            </a:gsLst>
            <a:lin ang="5400000"/>
          </a:gradFill>
          <a:ln w="9525">
            <a:solidFill>
              <a:srgbClr val="E7BA00"/>
            </a:solidFill>
            <a:round/>
            <a:headEnd/>
            <a:tailEnd type="none" w="med" len="lg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1</a:t>
            </a:r>
          </a:p>
        </p:txBody>
      </p:sp>
      <p:sp>
        <p:nvSpPr>
          <p:cNvPr id="124" name="Oval 11">
            <a:extLst>
              <a:ext uri="{FF2B5EF4-FFF2-40B4-BE49-F238E27FC236}">
                <a16:creationId xmlns:a16="http://schemas.microsoft.com/office/drawing/2014/main" id="{2D5D4F03-E6E0-8349-9914-9BD841E3D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7" y="4905375"/>
            <a:ext cx="431800" cy="431800"/>
          </a:xfrm>
          <a:prstGeom prst="ellipse">
            <a:avLst/>
          </a:prstGeom>
          <a:gradFill rotWithShape="1">
            <a:gsLst>
              <a:gs pos="0">
                <a:srgbClr val="FFF776"/>
              </a:gs>
              <a:gs pos="100000">
                <a:srgbClr val="FFD000"/>
              </a:gs>
            </a:gsLst>
            <a:lin ang="5400000"/>
          </a:gradFill>
          <a:ln w="9525">
            <a:solidFill>
              <a:srgbClr val="E7BA00"/>
            </a:solidFill>
            <a:round/>
            <a:headEnd/>
            <a:tailEnd type="none" w="med" len="lg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itchFamily="18" charset="0"/>
              </a:rPr>
              <a:t>4</a:t>
            </a: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60A3938A-D92F-6F41-90C4-67AD0078FACB}"/>
              </a:ext>
            </a:extLst>
          </p:cNvPr>
          <p:cNvGrpSpPr>
            <a:grpSpLocks/>
          </p:cNvGrpSpPr>
          <p:nvPr/>
        </p:nvGrpSpPr>
        <p:grpSpPr bwMode="auto">
          <a:xfrm>
            <a:off x="2298700" y="4821237"/>
            <a:ext cx="6357937" cy="747713"/>
            <a:chOff x="2214546" y="5286388"/>
            <a:chExt cx="6357982" cy="747417"/>
          </a:xfrm>
        </p:grpSpPr>
        <p:sp>
          <p:nvSpPr>
            <p:cNvPr id="23590" name="TextBox 124">
              <a:extLst>
                <a:ext uri="{FF2B5EF4-FFF2-40B4-BE49-F238E27FC236}">
                  <a16:creationId xmlns:a16="http://schemas.microsoft.com/office/drawing/2014/main" id="{A052E5AE-8EBC-F940-B461-66E2E5680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546" y="5572140"/>
              <a:ext cx="63579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charset="-122"/>
                  <a:cs typeface="Times New Roman" panose="02020603050405020304" pitchFamily="18" charset="0"/>
                </a:rPr>
                <a:t>DFS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charset="-122"/>
                  <a:cs typeface="Times New Roman" panose="02020603050405020304" pitchFamily="18" charset="0"/>
                </a:rPr>
                <a:t>思路：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charset="-122"/>
                  <a:ea typeface="楷体" charset="-122"/>
                  <a:cs typeface="Times New Roman" panose="02020603050405020304" pitchFamily="18" charset="0"/>
                </a:rPr>
                <a:t>距离初始顶点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" charset="-122"/>
                  <a:ea typeface="楷体" charset="-122"/>
                  <a:cs typeface="Times New Roman" panose="02020603050405020304" pitchFamily="18" charset="0"/>
                </a:rPr>
                <a:t>越远越优先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charset="-122"/>
                  <a:ea typeface="楷体" charset="-122"/>
                  <a:cs typeface="Times New Roman" panose="02020603050405020304" pitchFamily="18" charset="0"/>
                </a:rPr>
                <a:t>访问！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下箭头 125">
              <a:extLst>
                <a:ext uri="{FF2B5EF4-FFF2-40B4-BE49-F238E27FC236}">
                  <a16:creationId xmlns:a16="http://schemas.microsoft.com/office/drawing/2014/main" id="{09E42B2E-7A9F-CC44-8EA1-BFD848062132}"/>
                </a:ext>
              </a:extLst>
            </p:cNvPr>
            <p:cNvSpPr/>
            <p:nvPr/>
          </p:nvSpPr>
          <p:spPr>
            <a:xfrm>
              <a:off x="4572000" y="5286388"/>
              <a:ext cx="142876" cy="28575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23589" name="灯片编号占位符 128">
            <a:extLst>
              <a:ext uri="{FF2B5EF4-FFF2-40B4-BE49-F238E27FC236}">
                <a16:creationId xmlns:a16="http://schemas.microsoft.com/office/drawing/2014/main" id="{4950CD08-4198-F94C-91DD-5503EBB5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2313" y="62103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4E6FCC-E188-9D41-849E-CD8837873CC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D027DDC2-DC42-1A43-8D29-7091FA23BA60}"/>
              </a:ext>
            </a:extLst>
          </p:cNvPr>
          <p:cNvSpPr txBox="1">
            <a:spLocks noChangeArrowheads="1"/>
          </p:cNvSpPr>
          <p:nvPr/>
        </p:nvSpPr>
        <p:spPr>
          <a:xfrm>
            <a:off x="1158081" y="907135"/>
            <a:ext cx="7793037" cy="14620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深度优先搜索(</a:t>
            </a: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DFS) 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" name="Text Box 113"/>
          <p:cNvSpPr txBox="1">
            <a:spLocks noChangeArrowheads="1"/>
          </p:cNvSpPr>
          <p:nvPr/>
        </p:nvSpPr>
        <p:spPr bwMode="auto">
          <a:xfrm>
            <a:off x="802481" y="2175316"/>
            <a:ext cx="2662238" cy="369332"/>
          </a:xfrm>
          <a:prstGeom prst="rect">
            <a:avLst/>
          </a:prstGeom>
          <a:solidFill>
            <a:srgbClr val="3399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深度优先</a:t>
            </a:r>
            <a:r>
              <a:rPr kumimoji="0"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搜索</a:t>
            </a:r>
            <a:r>
              <a:rPr kumimoji="0" lang="zh-CN" alt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过程</a:t>
            </a:r>
            <a:r>
              <a:rPr kumimoji="0"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演示</a:t>
            </a:r>
            <a:endParaRPr kumimoji="0" lang="zh-CN" altLang="en-US" sz="1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7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78" grpId="0"/>
      <p:bldP spid="33879" grpId="0"/>
      <p:bldP spid="33880" grpId="0"/>
      <p:bldP spid="33881" grpId="0"/>
      <p:bldP spid="33882" grpId="0"/>
      <p:bldP spid="33883" grpId="0"/>
      <p:bldP spid="120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>
            <a:extLst>
              <a:ext uri="{FF2B5EF4-FFF2-40B4-BE49-F238E27FC236}">
                <a16:creationId xmlns:a16="http://schemas.microsoft.com/office/drawing/2014/main" id="{D8EF68DB-748F-2F44-862F-D46149A22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2058761"/>
            <a:ext cx="8229600" cy="3168650"/>
          </a:xfrm>
        </p:spPr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深度优先搜索生成树</a:t>
            </a:r>
            <a:r>
              <a:rPr lang="en-US" altLang="zh-CN" sz="2400" dirty="0">
                <a:latin typeface="Times New Roman" panose="02020603050405020304" pitchFamily="18" charset="0"/>
              </a:rPr>
              <a:t>(depth-first search spanning tree)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深度优先搜索生成森林</a:t>
            </a:r>
            <a:r>
              <a:rPr lang="en-US" altLang="zh-CN" sz="2400" dirty="0">
                <a:latin typeface="Times New Roman" panose="02020603050405020304" pitchFamily="18" charset="0"/>
              </a:rPr>
              <a:t>(depth-first search spanning forest)</a:t>
            </a:r>
          </a:p>
          <a:p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predfn</a:t>
            </a:r>
            <a:r>
              <a:rPr lang="zh-CN" altLang="en-US" sz="2400" dirty="0">
                <a:latin typeface="Times New Roman" panose="02020603050405020304" pitchFamily="18" charset="0"/>
              </a:rPr>
              <a:t>：在图的深度优先搜索生成树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森林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中顶点的先序号。所谓先序号，是指按照先序方式访问该生成树，该顶点的序号。</a:t>
            </a:r>
          </a:p>
          <a:p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postdfn</a:t>
            </a:r>
            <a:r>
              <a:rPr lang="zh-CN" altLang="en-US" sz="2400" dirty="0">
                <a:latin typeface="Times New Roman" panose="02020603050405020304" pitchFamily="18" charset="0"/>
              </a:rPr>
              <a:t>：在图的深度优先搜索生成树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森林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中顶点的后序号。所谓后序号，是指按照后序方式访问该生成树，该顶点的序号。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对边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进行</a:t>
            </a:r>
            <a:r>
              <a:rPr lang="zh-CN" altLang="en-US" sz="2400" u="sng" dirty="0">
                <a:solidFill>
                  <a:srgbClr val="F1212B"/>
                </a:solidFill>
                <a:latin typeface="Times New Roman" panose="02020603050405020304" pitchFamily="18" charset="0"/>
              </a:rPr>
              <a:t>探测</a:t>
            </a:r>
            <a:r>
              <a:rPr lang="zh-CN" altLang="en-US" sz="2400" dirty="0">
                <a:latin typeface="Times New Roman" panose="02020603050405020304" pitchFamily="18" charset="0"/>
              </a:rPr>
              <a:t>的含义是：在调用</a:t>
            </a:r>
            <a:r>
              <a:rPr lang="en-US" altLang="zh-CN" sz="2400" dirty="0" err="1">
                <a:latin typeface="Times New Roman" panose="02020603050405020304" pitchFamily="18" charset="0"/>
              </a:rPr>
              <a:t>dfs</a:t>
            </a:r>
            <a:r>
              <a:rPr lang="en-US" altLang="zh-CN" sz="2400" dirty="0">
                <a:latin typeface="Times New Roman" panose="02020603050405020304" pitchFamily="18" charset="0"/>
              </a:rPr>
              <a:t>(v)</a:t>
            </a:r>
            <a:r>
              <a:rPr lang="zh-CN" altLang="en-US" sz="2400" dirty="0">
                <a:latin typeface="Times New Roman" panose="02020603050405020304" pitchFamily="18" charset="0"/>
              </a:rPr>
              <a:t>的过程中，检查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以测试</a:t>
            </a:r>
            <a:r>
              <a:rPr lang="en-US" altLang="zh-CN" sz="2400" dirty="0">
                <a:latin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</a:rPr>
              <a:t>是否已经被访问过</a:t>
            </a:r>
            <a:r>
              <a:rPr lang="en-US" altLang="zh-CN" sz="2400" dirty="0">
                <a:latin typeface="Times New Roman" panose="02020603050405020304" pitchFamily="18" charset="0"/>
              </a:rPr>
              <a:t>(”visited”)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52152ED7-19FD-3344-9ACD-3315662EB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185738"/>
            <a:ext cx="7793037" cy="1462087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深度优先搜索(</a:t>
            </a:r>
            <a:r>
              <a:rPr lang="en-US" altLang="zh-CN">
                <a:latin typeface="Times New Roman" panose="02020603050405020304" pitchFamily="18" charset="0"/>
              </a:rPr>
              <a:t>DFS)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4579" name="Slide Number Placeholder 1">
            <a:extLst>
              <a:ext uri="{FF2B5EF4-FFF2-40B4-BE49-F238E27FC236}">
                <a16:creationId xmlns:a16="http://schemas.microsoft.com/office/drawing/2014/main" id="{9DA2481A-450C-F44F-A07D-4A746B53E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775EAC-E7CA-D34B-A7DD-2FD489E06BB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2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3"/>
          <p:cNvSpPr txBox="1">
            <a:spLocks noChangeArrowheads="1"/>
          </p:cNvSpPr>
          <p:nvPr/>
        </p:nvSpPr>
        <p:spPr bwMode="auto">
          <a:xfrm>
            <a:off x="1022350" y="1900238"/>
            <a:ext cx="7330621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输入：无向图或有向图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G= (V,E)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输出：深度优先搜索树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森林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中每个顶点的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1212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先序号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1212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后序号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predfn←0; postdfn←0  //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计数器，在使用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DFS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解决某些实际问题时用到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2. for v∈V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3.   visited[v] ← false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4. end for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5. for v∈V     //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从一个顶点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出发，可能无法遍历全部顶点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6.  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if visited[v] = false  then dfs(v)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7. end for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dfs(v)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1.     visited[v] ←true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2.     predfn←predfn+1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3.     for (v,w)∈E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4.      if visited[w]=false then dfs(w)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5.     end for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6.     postdfn←postdfn+1.</a:t>
            </a:r>
          </a:p>
        </p:txBody>
      </p:sp>
      <p:sp>
        <p:nvSpPr>
          <p:cNvPr id="2560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EA0ADA-DE0B-43DD-989F-CC03A1759EA5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152ED7-19FD-3344-9ACD-3315662EBB7F}"/>
              </a:ext>
            </a:extLst>
          </p:cNvPr>
          <p:cNvSpPr txBox="1">
            <a:spLocks noChangeArrowheads="1"/>
          </p:cNvSpPr>
          <p:nvPr/>
        </p:nvSpPr>
        <p:spPr>
          <a:xfrm>
            <a:off x="1150938" y="793376"/>
            <a:ext cx="7793037" cy="85444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宋体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宋体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宋体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宋体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kern="0" smtClean="0">
                <a:latin typeface="Times New Roman" panose="02020603050405020304" pitchFamily="18" charset="0"/>
              </a:rPr>
              <a:t>深度优先搜索(</a:t>
            </a:r>
            <a:r>
              <a:rPr lang="en-US" altLang="zh-CN" kern="0" smtClean="0">
                <a:latin typeface="Times New Roman" panose="02020603050405020304" pitchFamily="18" charset="0"/>
              </a:rPr>
              <a:t>DFS) </a:t>
            </a:r>
            <a:endParaRPr lang="zh-CN" altLang="en-US" ker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>
            <a:extLst>
              <a:ext uri="{FF2B5EF4-FFF2-40B4-BE49-F238E27FC236}">
                <a16:creationId xmlns:a16="http://schemas.microsoft.com/office/drawing/2014/main" id="{E356003A-E48E-564B-A04A-43674D881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无向图情形</a:t>
            </a:r>
          </a:p>
        </p:txBody>
      </p:sp>
      <p:sp>
        <p:nvSpPr>
          <p:cNvPr id="28674" name="Rectangle 5">
            <a:extLst>
              <a:ext uri="{FF2B5EF4-FFF2-40B4-BE49-F238E27FC236}">
                <a16:creationId xmlns:a16="http://schemas.microsoft.com/office/drawing/2014/main" id="{09D8A9DA-B084-754D-B09D-981A6C557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2059781"/>
            <a:ext cx="8229600" cy="1900237"/>
          </a:xfrm>
          <a:noFill/>
        </p:spPr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无向图</a:t>
            </a:r>
            <a:r>
              <a:rPr lang="en-US" altLang="zh-CN" sz="2400" dirty="0">
                <a:latin typeface="Times New Roman" panose="02020603050405020304" pitchFamily="18" charset="0"/>
              </a:rPr>
              <a:t>G= (V,E)</a:t>
            </a:r>
            <a:r>
              <a:rPr lang="zh-CN" altLang="en-US" sz="2400" dirty="0">
                <a:latin typeface="Times New Roman" panose="02020603050405020304" pitchFamily="18" charset="0"/>
              </a:rPr>
              <a:t>，深度优先遍历后，</a:t>
            </a:r>
            <a:r>
              <a:rPr lang="en-US" altLang="zh-CN" sz="2400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中的边可以分为如下类型：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树边</a:t>
            </a:r>
            <a:r>
              <a:rPr lang="en-US" altLang="zh-CN" sz="2400" dirty="0">
                <a:latin typeface="Times New Roman" panose="02020603050405020304" pitchFamily="18" charset="0"/>
              </a:rPr>
              <a:t>(Tree edges)</a:t>
            </a:r>
            <a:r>
              <a:rPr lang="zh-CN" altLang="en-US" sz="2400" dirty="0">
                <a:latin typeface="Times New Roman" panose="02020603050405020304" pitchFamily="18" charset="0"/>
              </a:rPr>
              <a:t>－ 深度优先搜索生成树中的边：探测边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时，</a:t>
            </a:r>
            <a:r>
              <a:rPr lang="en-US" altLang="zh-CN" sz="2400" dirty="0">
                <a:latin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</a:rPr>
              <a:t>是“</a:t>
            </a:r>
            <a:r>
              <a:rPr lang="en-US" altLang="zh-CN" sz="2400" dirty="0">
                <a:latin typeface="Times New Roman" panose="02020603050405020304" pitchFamily="18" charset="0"/>
              </a:rPr>
              <a:t>unvisited”</a:t>
            </a:r>
            <a:r>
              <a:rPr lang="zh-CN" altLang="en-US" sz="2400" dirty="0">
                <a:latin typeface="Times New Roman" panose="02020603050405020304" pitchFamily="18" charset="0"/>
              </a:rPr>
              <a:t>状态，则边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v,w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是树边。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回边</a:t>
            </a:r>
            <a:r>
              <a:rPr lang="en-US" altLang="zh-CN" sz="2400" dirty="0">
                <a:latin typeface="Times New Roman" panose="02020603050405020304" pitchFamily="18" charset="0"/>
              </a:rPr>
              <a:t>(Back edges)</a:t>
            </a:r>
            <a:r>
              <a:rPr lang="zh-CN" altLang="en-US" sz="2400" dirty="0">
                <a:latin typeface="Times New Roman" panose="02020603050405020304" pitchFamily="18" charset="0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中除却树边的所有其它边。</a:t>
            </a:r>
          </a:p>
        </p:txBody>
      </p:sp>
      <p:sp>
        <p:nvSpPr>
          <p:cNvPr id="28675" name="Slide Number Placeholder 1">
            <a:extLst>
              <a:ext uri="{FF2B5EF4-FFF2-40B4-BE49-F238E27FC236}">
                <a16:creationId xmlns:a16="http://schemas.microsoft.com/office/drawing/2014/main" id="{E3F28C5D-519B-484D-9584-6AA22B0185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A45705-781D-734B-A32C-2D5D2CD9E88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7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40795</TotalTime>
  <Words>3716</Words>
  <Application>Microsoft Office PowerPoint</Application>
  <PresentationFormat>全屏显示(4:3)</PresentationFormat>
  <Paragraphs>819</Paragraphs>
  <Slides>49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楷体</vt:lpstr>
      <vt:lpstr>宋体</vt:lpstr>
      <vt:lpstr>宋体</vt:lpstr>
      <vt:lpstr>Arial</vt:lpstr>
      <vt:lpstr>Symbol</vt:lpstr>
      <vt:lpstr>Tahoma</vt:lpstr>
      <vt:lpstr>Times New Roman</vt:lpstr>
      <vt:lpstr>Wingdings</vt:lpstr>
      <vt:lpstr>5_Blends</vt:lpstr>
      <vt:lpstr>Blends</vt:lpstr>
      <vt:lpstr>1_Blends</vt:lpstr>
      <vt:lpstr>4_Blends</vt:lpstr>
      <vt:lpstr>Equation</vt:lpstr>
      <vt:lpstr>PowerPoint 演示文稿</vt:lpstr>
      <vt:lpstr>图的遍历</vt:lpstr>
      <vt:lpstr>图的两种遍历方法 </vt:lpstr>
      <vt:lpstr>图的两种遍历方法 </vt:lpstr>
      <vt:lpstr>深度优先搜索(DFS) </vt:lpstr>
      <vt:lpstr>PowerPoint 演示文稿</vt:lpstr>
      <vt:lpstr>深度优先搜索(DFS) </vt:lpstr>
      <vt:lpstr>PowerPoint 演示文稿</vt:lpstr>
      <vt:lpstr>无向图情形</vt:lpstr>
      <vt:lpstr>PowerPoint 演示文稿</vt:lpstr>
      <vt:lpstr>PowerPoint 演示文稿</vt:lpstr>
      <vt:lpstr>借助一个堆栈实现迭代形式的DFS</vt:lpstr>
      <vt:lpstr>有向图情形</vt:lpstr>
      <vt:lpstr>PowerPoint 演示文稿</vt:lpstr>
      <vt:lpstr>为何DFS用于无向图时，不存在前向边及横跨边?</vt:lpstr>
      <vt:lpstr>边的判断</vt:lpstr>
      <vt:lpstr>PowerPoint 演示文稿</vt:lpstr>
      <vt:lpstr>PowerPoint 演示文稿</vt:lpstr>
      <vt:lpstr>时间复杂度分析</vt:lpstr>
      <vt:lpstr>练习</vt:lpstr>
      <vt:lpstr>深度优先搜索的应用</vt:lpstr>
      <vt:lpstr>图回路判定</vt:lpstr>
      <vt:lpstr>拓扑排序(Topological sorting) </vt:lpstr>
      <vt:lpstr>拓扑排序(Topological sorting) </vt:lpstr>
      <vt:lpstr>PowerPoint 演示文稿</vt:lpstr>
      <vt:lpstr>练习</vt:lpstr>
      <vt:lpstr>寻找关节点</vt:lpstr>
      <vt:lpstr>寻找关节点</vt:lpstr>
      <vt:lpstr>算法</vt:lpstr>
      <vt:lpstr>PowerPoint 演示文稿</vt:lpstr>
      <vt:lpstr>寻找关节点</vt:lpstr>
      <vt:lpstr>强连通分支</vt:lpstr>
      <vt:lpstr>算法</vt:lpstr>
      <vt:lpstr>举例</vt:lpstr>
      <vt:lpstr>网络页面检索</vt:lpstr>
      <vt:lpstr>图的两种遍历方法 </vt:lpstr>
      <vt:lpstr>广度优先搜索(BFS)</vt:lpstr>
      <vt:lpstr>PowerPoint 演示文稿</vt:lpstr>
      <vt:lpstr>PowerPoint 演示文稿</vt:lpstr>
      <vt:lpstr>PowerPoint 演示文稿</vt:lpstr>
      <vt:lpstr>PowerPoint 演示文稿</vt:lpstr>
      <vt:lpstr>广度优先搜索应用</vt:lpstr>
      <vt:lpstr>思路</vt:lpstr>
      <vt:lpstr>练习</vt:lpstr>
      <vt:lpstr>练习</vt:lpstr>
      <vt:lpstr>练习</vt:lpstr>
      <vt:lpstr>练习</vt:lpstr>
      <vt:lpstr>练习</vt:lpstr>
      <vt:lpstr>作业</vt:lpstr>
    </vt:vector>
  </TitlesOfParts>
  <Company>WHU ISS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 散 数 学</dc:title>
  <dc:creator>cctang, fliu</dc:creator>
  <cp:lastModifiedBy>Li Yuqing</cp:lastModifiedBy>
  <cp:revision>1329</cp:revision>
  <cp:lastPrinted>2020-03-26T13:02:39Z</cp:lastPrinted>
  <dcterms:created xsi:type="dcterms:W3CDTF">2003-07-02T00:00:48Z</dcterms:created>
  <dcterms:modified xsi:type="dcterms:W3CDTF">2022-11-20T11:44:28Z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