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90" r:id="rId3"/>
    <p:sldId id="470" r:id="rId4"/>
    <p:sldId id="472" r:id="rId5"/>
    <p:sldId id="471" r:id="rId6"/>
    <p:sldId id="435" r:id="rId7"/>
    <p:sldId id="463" r:id="rId8"/>
    <p:sldId id="464" r:id="rId9"/>
    <p:sldId id="465" r:id="rId10"/>
    <p:sldId id="490" r:id="rId11"/>
    <p:sldId id="491" r:id="rId12"/>
    <p:sldId id="492" r:id="rId13"/>
    <p:sldId id="493" r:id="rId14"/>
    <p:sldId id="494" r:id="rId15"/>
    <p:sldId id="495" r:id="rId16"/>
    <p:sldId id="496" r:id="rId17"/>
    <p:sldId id="497" r:id="rId18"/>
    <p:sldId id="498" r:id="rId19"/>
    <p:sldId id="499" r:id="rId20"/>
    <p:sldId id="500" r:id="rId21"/>
    <p:sldId id="501" r:id="rId22"/>
    <p:sldId id="502" r:id="rId23"/>
    <p:sldId id="503" r:id="rId24"/>
    <p:sldId id="504" r:id="rId25"/>
    <p:sldId id="505" r:id="rId26"/>
    <p:sldId id="506" r:id="rId27"/>
    <p:sldId id="507" r:id="rId28"/>
    <p:sldId id="508" r:id="rId29"/>
    <p:sldId id="509" r:id="rId30"/>
    <p:sldId id="510" r:id="rId31"/>
    <p:sldId id="511" r:id="rId32"/>
    <p:sldId id="512" r:id="rId33"/>
    <p:sldId id="513" r:id="rId34"/>
    <p:sldId id="514" r:id="rId35"/>
    <p:sldId id="515" r:id="rId36"/>
    <p:sldId id="516" r:id="rId37"/>
    <p:sldId id="517" r:id="rId38"/>
    <p:sldId id="518" r:id="rId39"/>
    <p:sldId id="519" r:id="rId40"/>
    <p:sldId id="520" r:id="rId41"/>
    <p:sldId id="521" r:id="rId42"/>
    <p:sldId id="522" r:id="rId43"/>
    <p:sldId id="523" r:id="rId44"/>
    <p:sldId id="524" r:id="rId45"/>
  </p:sldIdLst>
  <p:sldSz cx="10287000" cy="6858000" type="35mm"/>
  <p:notesSz cx="6858000" cy="9144000"/>
  <p:custDataLst>
    <p:tags r:id="rId5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99"/>
    <a:srgbClr val="CCECFF"/>
    <a:srgbClr val="9999FF"/>
    <a:srgbClr val="FF00FF"/>
    <a:srgbClr val="7C4F95"/>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34"/>
    <p:restoredTop sz="97415"/>
  </p:normalViewPr>
  <p:slideViewPr>
    <p:cSldViewPr showGuides="1">
      <p:cViewPr varScale="1">
        <p:scale>
          <a:sx n="69" d="100"/>
          <a:sy n="69" d="100"/>
        </p:scale>
        <p:origin x="-1128" y="-102"/>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latinLnBrk="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6" name="Rectangle 4"/>
          <p:cNvSpPr>
            <a:spLocks noTextEdit="1"/>
          </p:cNvSpPr>
          <p:nvPr>
            <p:ph type="sldImg" idx="2"/>
          </p:nvPr>
        </p:nvSpPr>
        <p:spPr>
          <a:xfrm>
            <a:off x="857250" y="685800"/>
            <a:ext cx="5143500" cy="3429000"/>
          </a:xfrm>
          <a:prstGeom prst="rect">
            <a:avLst/>
          </a:prstGeom>
          <a:noFill/>
          <a:ln w="9525" cap="flat" cmpd="sng">
            <a:solidFill>
              <a:srgbClr val="000000"/>
            </a:solidFill>
            <a:prstDash val="solid"/>
            <a:miter/>
            <a:headEnd type="none" w="med" len="med"/>
            <a:tailEnd type="none" w="med" len="me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latinLnBrk="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latin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CCECFF"/>
            </a:gs>
            <a:gs pos="100000">
              <a:schemeClr val="bg1"/>
            </a:gs>
          </a:gsLst>
          <a:path path="rect">
            <a:fillToRect r="100000" b="100000"/>
          </a:path>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10134600" cy="1052513"/>
            <a:chOff x="0" y="1536"/>
            <a:chExt cx="5675" cy="663"/>
          </a:xfrm>
        </p:grpSpPr>
        <p:grpSp>
          <p:nvGrpSpPr>
            <p:cNvPr id="2057" name="Group 3"/>
            <p:cNvGrpSpPr/>
            <p:nvPr/>
          </p:nvGrpSpPr>
          <p:grpSpPr>
            <a:xfrm>
              <a:off x="185" y="1604"/>
              <a:ext cx="449" cy="299"/>
              <a:chOff x="720" y="336"/>
              <a:chExt cx="624" cy="432"/>
            </a:xfrm>
          </p:grpSpPr>
          <p:sp>
            <p:nvSpPr>
              <p:cNvPr id="2064" name="Rectangle 4"/>
              <p:cNvSpPr/>
              <p:nvPr/>
            </p:nvSpPr>
            <p:spPr>
              <a:xfrm>
                <a:off x="720" y="336"/>
                <a:ext cx="384" cy="432"/>
              </a:xfrm>
              <a:prstGeom prst="rect">
                <a:avLst/>
              </a:prstGeom>
              <a:solidFill>
                <a:schemeClr val="folHlink"/>
              </a:solidFill>
              <a:ln w="9525">
                <a:noFill/>
              </a:ln>
            </p:spPr>
            <p:txBody>
              <a:bodyPr wrap="none" anchor="ctr" anchorCtr="0"/>
              <a:p>
                <a:pPr lvl="0" eaLnBrk="1" hangingPunct="1"/>
                <a:endParaRPr lang="zh-CN" altLang="en-US" dirty="0">
                  <a:latin typeface="Tahoma" panose="020B0604030504040204" pitchFamily="34" charset="0"/>
                </a:endParaRPr>
              </a:p>
            </p:txBody>
          </p:sp>
          <p:sp>
            <p:nvSpPr>
              <p:cNvPr id="206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eaLnBrk="1" hangingPunct="1"/>
                <a:endParaRPr lang="zh-CN" altLang="en-US" dirty="0">
                  <a:latin typeface="Tahoma" panose="020B0604030504040204" pitchFamily="34" charset="0"/>
                </a:endParaRPr>
              </a:p>
            </p:txBody>
          </p:sp>
        </p:grpSp>
        <p:grpSp>
          <p:nvGrpSpPr>
            <p:cNvPr id="2058" name="Group 6"/>
            <p:cNvGrpSpPr/>
            <p:nvPr/>
          </p:nvGrpSpPr>
          <p:grpSpPr>
            <a:xfrm>
              <a:off x="264" y="1870"/>
              <a:ext cx="467" cy="299"/>
              <a:chOff x="912" y="2640"/>
              <a:chExt cx="672" cy="432"/>
            </a:xfrm>
          </p:grpSpPr>
          <p:sp>
            <p:nvSpPr>
              <p:cNvPr id="2062" name="Rectangle 7"/>
              <p:cNvSpPr/>
              <p:nvPr/>
            </p:nvSpPr>
            <p:spPr>
              <a:xfrm>
                <a:off x="912" y="2640"/>
                <a:ext cx="382" cy="432"/>
              </a:xfrm>
              <a:prstGeom prst="rect">
                <a:avLst/>
              </a:prstGeom>
              <a:solidFill>
                <a:schemeClr val="accent2"/>
              </a:solidFill>
              <a:ln w="9525">
                <a:noFill/>
              </a:ln>
            </p:spPr>
            <p:txBody>
              <a:bodyPr wrap="none" anchor="ctr" anchorCtr="0"/>
              <a:p>
                <a:pPr lvl="0" eaLnBrk="1" hangingPunct="1"/>
                <a:endParaRPr lang="zh-CN" altLang="en-US" dirty="0">
                  <a:latin typeface="Tahoma" panose="020B0604030504040204" pitchFamily="34" charset="0"/>
                </a:endParaRPr>
              </a:p>
            </p:txBody>
          </p:sp>
          <p:sp>
            <p:nvSpPr>
              <p:cNvPr id="2063" name="Rectangle 8"/>
              <p:cNvSpPr/>
              <p:nvPr/>
            </p:nvSpPr>
            <p:spPr>
              <a:xfrm>
                <a:off x="1248" y="2640"/>
                <a:ext cx="335"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eaLnBrk="1" hangingPunct="1"/>
                <a:endParaRPr lang="zh-CN" altLang="en-US" dirty="0">
                  <a:latin typeface="Tahoma" panose="020B0604030504040204" pitchFamily="34" charset="0"/>
                </a:endParaRPr>
              </a:p>
            </p:txBody>
          </p:sp>
        </p:grpSp>
        <p:sp>
          <p:nvSpPr>
            <p:cNvPr id="205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eaLnBrk="1" hangingPunct="1"/>
              <a:endParaRPr lang="zh-CN" altLang="en-US" dirty="0">
                <a:latin typeface="Tahoma" panose="020B0604030504040204" pitchFamily="34" charset="0"/>
              </a:endParaRPr>
            </a:p>
          </p:txBody>
        </p:sp>
        <p:sp>
          <p:nvSpPr>
            <p:cNvPr id="2060" name="Rectangle 10"/>
            <p:cNvSpPr/>
            <p:nvPr/>
          </p:nvSpPr>
          <p:spPr>
            <a:xfrm>
              <a:off x="400" y="1536"/>
              <a:ext cx="20" cy="663"/>
            </a:xfrm>
            <a:prstGeom prst="rect">
              <a:avLst/>
            </a:prstGeom>
            <a:solidFill>
              <a:schemeClr val="bg2"/>
            </a:solidFill>
            <a:ln w="9525">
              <a:noFill/>
            </a:ln>
          </p:spPr>
          <p:txBody>
            <a:bodyPr wrap="none" anchor="ctr" anchorCtr="0"/>
            <a:p>
              <a:pPr lvl="0" eaLnBrk="1" hangingPunct="1"/>
              <a:endParaRPr lang="zh-CN" altLang="en-US" dirty="0">
                <a:latin typeface="Tahoma" panose="020B0604030504040204" pitchFamily="34" charset="0"/>
              </a:endParaRPr>
            </a:p>
          </p:txBody>
        </p:sp>
        <p:sp>
          <p:nvSpPr>
            <p:cNvPr id="206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eaLnBrk="1" hangingPunct="1"/>
              <a:endParaRPr lang="zh-CN" altLang="en-US" dirty="0">
                <a:latin typeface="Tahoma" panose="020B0604030504040204" pitchFamily="34" charset="0"/>
              </a:endParaRPr>
            </a:p>
          </p:txBody>
        </p:sp>
      </p:grpSp>
      <p:pic>
        <p:nvPicPr>
          <p:cNvPr id="2051" name="Picture 18" descr="武汉大学"/>
          <p:cNvPicPr>
            <a:picLocks noChangeAspect="1"/>
          </p:cNvPicPr>
          <p:nvPr/>
        </p:nvPicPr>
        <p:blipFill>
          <a:blip r:embed="rId2"/>
          <a:stretch>
            <a:fillRect/>
          </a:stretch>
        </p:blipFill>
        <p:spPr>
          <a:xfrm>
            <a:off x="0" y="0"/>
            <a:ext cx="10287000" cy="692150"/>
          </a:xfrm>
          <a:prstGeom prst="rect">
            <a:avLst/>
          </a:prstGeom>
          <a:noFill/>
          <a:ln w="9525">
            <a:noFill/>
          </a:ln>
        </p:spPr>
      </p:pic>
      <p:sp>
        <p:nvSpPr>
          <p:cNvPr id="74764" name="Rectangle 12"/>
          <p:cNvSpPr>
            <a:spLocks noGrp="1" noChangeArrowheads="1"/>
          </p:cNvSpPr>
          <p:nvPr>
            <p:ph type="ctrTitle"/>
          </p:nvPr>
        </p:nvSpPr>
        <p:spPr>
          <a:xfrm>
            <a:off x="1114425" y="2060575"/>
            <a:ext cx="8743950" cy="1077913"/>
          </a:xfrm>
        </p:spPr>
        <p:txBody>
          <a:bodyPr/>
          <a:lstStyle>
            <a:lvl1pPr>
              <a:defRPr/>
            </a:lvl1pPr>
          </a:lstStyle>
          <a:p>
            <a:r>
              <a:rPr lang="zh-CN" altLang="en-US"/>
              <a:t>单击此处编辑母版标题样式</a:t>
            </a:r>
            <a:endParaRPr lang="zh-CN" altLang="en-US"/>
          </a:p>
        </p:txBody>
      </p:sp>
      <p:sp>
        <p:nvSpPr>
          <p:cNvPr id="74765" name="Rectangle 13"/>
          <p:cNvSpPr>
            <a:spLocks noGrp="1" noChangeArrowheads="1"/>
          </p:cNvSpPr>
          <p:nvPr>
            <p:ph type="subTitle" idx="1"/>
          </p:nvPr>
        </p:nvSpPr>
        <p:spPr>
          <a:xfrm>
            <a:off x="1543050" y="3886200"/>
            <a:ext cx="72009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6" name="Rectangle 14"/>
          <p:cNvSpPr>
            <a:spLocks noGrp="1" noChangeArrowheads="1"/>
          </p:cNvSpPr>
          <p:nvPr>
            <p:ph type="dt" sz="half" idx="2"/>
          </p:nvPr>
        </p:nvSpPr>
        <p:spPr bwMode="auto">
          <a:xfrm>
            <a:off x="1114425" y="6248400"/>
            <a:ext cx="2143125"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7DAB4FD-37E5-4B03-9B70-71DB989FF1E9}" type="datetime1">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7" name="Rectangle 15"/>
          <p:cNvSpPr>
            <a:spLocks noGrp="1" noChangeArrowheads="1"/>
          </p:cNvSpPr>
          <p:nvPr>
            <p:ph type="ftr" sz="quarter" idx="3"/>
          </p:nvPr>
        </p:nvSpPr>
        <p:spPr bwMode="auto">
          <a:xfrm>
            <a:off x="3857625" y="6248400"/>
            <a:ext cx="325755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8" name="Rectangle 16"/>
          <p:cNvSpPr>
            <a:spLocks noGrp="1" noChangeArrowheads="1"/>
          </p:cNvSpPr>
          <p:nvPr>
            <p:ph type="sldNum" sz="quarter" idx="4"/>
          </p:nvPr>
        </p:nvSpPr>
        <p:spPr bwMode="auto">
          <a:xfrm>
            <a:off x="7715250" y="6248400"/>
            <a:ext cx="2143125"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solidFill>
                  <a:schemeClr val="bg2"/>
                </a:solidFill>
              </a:rPr>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80350" y="908050"/>
            <a:ext cx="2193925" cy="5224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908050"/>
            <a:ext cx="6432550" cy="52244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4406900"/>
            <a:ext cx="874395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0325" y="2017713"/>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778500" y="2017713"/>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4350" y="274638"/>
            <a:ext cx="92583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273050"/>
            <a:ext cx="3384550"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125" y="4800600"/>
            <a:ext cx="6172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6125" y="612775"/>
            <a:ext cx="6172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100000">
              <a:schemeClr val="bg1"/>
            </a:gs>
          </a:gsLst>
          <a:path path="rect">
            <a:fillToRect r="100000" b="100000"/>
          </a:path>
          <a:tileRect/>
        </a:gradFill>
        <a:effectLst/>
      </p:bgPr>
    </p:bg>
    <p:spTree>
      <p:nvGrpSpPr>
        <p:cNvPr id="1" name=""/>
        <p:cNvGrpSpPr/>
        <p:nvPr/>
      </p:nvGrpSpPr>
      <p:grpSpPr/>
      <p:sp>
        <p:nvSpPr>
          <p:cNvPr id="1026" name="Rectangle 2"/>
          <p:cNvSpPr/>
          <p:nvPr/>
        </p:nvSpPr>
        <p:spPr>
          <a:xfrm>
            <a:off x="469900" y="1098550"/>
            <a:ext cx="492125" cy="474663"/>
          </a:xfrm>
          <a:prstGeom prst="rect">
            <a:avLst/>
          </a:prstGeom>
          <a:solidFill>
            <a:schemeClr val="accent2"/>
          </a:soli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27" name="Rectangle 3"/>
          <p:cNvSpPr/>
          <p:nvPr/>
        </p:nvSpPr>
        <p:spPr>
          <a:xfrm>
            <a:off x="900113" y="1098550"/>
            <a:ext cx="369887"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28" name="Rectangle 4"/>
          <p:cNvSpPr/>
          <p:nvPr/>
        </p:nvSpPr>
        <p:spPr>
          <a:xfrm>
            <a:off x="609600" y="1520825"/>
            <a:ext cx="474663" cy="474663"/>
          </a:xfrm>
          <a:prstGeom prst="rect">
            <a:avLst/>
          </a:prstGeom>
          <a:solidFill>
            <a:schemeClr val="folHlink"/>
          </a:soli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29" name="Rectangle 5"/>
          <p:cNvSpPr/>
          <p:nvPr/>
        </p:nvSpPr>
        <p:spPr>
          <a:xfrm>
            <a:off x="1025525" y="1520825"/>
            <a:ext cx="414338"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30" name="Rectangle 6"/>
          <p:cNvSpPr/>
          <p:nvPr/>
        </p:nvSpPr>
        <p:spPr>
          <a:xfrm>
            <a:off x="142875" y="1447800"/>
            <a:ext cx="63023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31" name="Rectangle 7"/>
          <p:cNvSpPr/>
          <p:nvPr/>
        </p:nvSpPr>
        <p:spPr>
          <a:xfrm>
            <a:off x="857250" y="990600"/>
            <a:ext cx="36513" cy="1052513"/>
          </a:xfrm>
          <a:prstGeom prst="rect">
            <a:avLst/>
          </a:prstGeom>
          <a:solidFill>
            <a:schemeClr val="bg2"/>
          </a:soli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32" name="Rectangle 8"/>
          <p:cNvSpPr/>
          <p:nvPr/>
        </p:nvSpPr>
        <p:spPr>
          <a:xfrm>
            <a:off x="498475" y="1781175"/>
            <a:ext cx="92551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eaLnBrk="1" hangingPunct="1"/>
            <a:endParaRPr lang="zh-CN" altLang="zh-CN" sz="2400" dirty="0">
              <a:latin typeface="Tahoma" panose="020B0604030504040204" pitchFamily="34" charset="0"/>
            </a:endParaRPr>
          </a:p>
        </p:txBody>
      </p:sp>
      <p:sp>
        <p:nvSpPr>
          <p:cNvPr id="1033" name="Rectangle 9"/>
          <p:cNvSpPr>
            <a:spLocks noGrp="1"/>
          </p:cNvSpPr>
          <p:nvPr>
            <p:ph type="title"/>
          </p:nvPr>
        </p:nvSpPr>
        <p:spPr>
          <a:xfrm>
            <a:off x="1295400" y="908050"/>
            <a:ext cx="8766175" cy="76835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330325" y="2017713"/>
            <a:ext cx="874395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3739" name="Rectangle 11"/>
          <p:cNvSpPr>
            <a:spLocks noGrp="1" noChangeArrowheads="1"/>
          </p:cNvSpPr>
          <p:nvPr>
            <p:ph type="dt" sz="half" idx="2"/>
          </p:nvPr>
        </p:nvSpPr>
        <p:spPr bwMode="auto">
          <a:xfrm>
            <a:off x="1308100" y="6243638"/>
            <a:ext cx="2143125" cy="457200"/>
          </a:xfrm>
          <a:prstGeom prst="rect">
            <a:avLst/>
          </a:prstGeom>
          <a:noFill/>
          <a:ln w="9525">
            <a:noFill/>
            <a:miter lim="800000"/>
          </a:ln>
          <a:effectLst/>
        </p:spPr>
        <p:txBody>
          <a:bodyPr vert="horz" wrap="square" lIns="91440" tIns="45720" rIns="91440" bIns="45720" numCol="1" anchor="b"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B55D880-07A0-4958-A209-1A900F13110C}"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3740" name="Rectangle 12"/>
          <p:cNvSpPr>
            <a:spLocks noGrp="1" noChangeArrowheads="1"/>
          </p:cNvSpPr>
          <p:nvPr>
            <p:ph type="ftr" sz="quarter" idx="3"/>
          </p:nvPr>
        </p:nvSpPr>
        <p:spPr bwMode="auto">
          <a:xfrm>
            <a:off x="4114800" y="6243638"/>
            <a:ext cx="3257550" cy="457200"/>
          </a:xfrm>
          <a:prstGeom prst="rect">
            <a:avLst/>
          </a:prstGeom>
          <a:noFill/>
          <a:ln w="9525">
            <a:noFill/>
            <a:miter lim="800000"/>
          </a:ln>
          <a:effectLst/>
        </p:spPr>
        <p:txBody>
          <a:bodyPr vert="horz" wrap="square" lIns="91440" tIns="45720" rIns="91440" bIns="45720" numCol="1" anchor="b"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3741" name="Rectangle 13"/>
          <p:cNvSpPr>
            <a:spLocks noGrp="1" noChangeArrowheads="1"/>
          </p:cNvSpPr>
          <p:nvPr>
            <p:ph type="sldNum" sz="quarter" idx="4"/>
          </p:nvPr>
        </p:nvSpPr>
        <p:spPr bwMode="auto">
          <a:xfrm>
            <a:off x="7923213" y="6243638"/>
            <a:ext cx="2143125"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pic>
        <p:nvPicPr>
          <p:cNvPr id="1038" name="Picture 14" descr="武汉大学"/>
          <p:cNvPicPr>
            <a:picLocks noChangeAspect="1"/>
          </p:cNvPicPr>
          <p:nvPr/>
        </p:nvPicPr>
        <p:blipFill>
          <a:blip r:embed="rId12"/>
          <a:stretch>
            <a:fillRect/>
          </a:stretch>
        </p:blipFill>
        <p:spPr>
          <a:xfrm>
            <a:off x="0" y="0"/>
            <a:ext cx="10287000" cy="6921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5" name="Rectangle 2"/>
          <p:cNvSpPr>
            <a:spLocks noGrp="1"/>
          </p:cNvSpPr>
          <p:nvPr>
            <p:ph type="title"/>
          </p:nvPr>
        </p:nvSpPr>
        <p:spPr>
          <a:ln/>
        </p:spPr>
        <p:txBody>
          <a:bodyPr vert="horz" wrap="square" lIns="91440" tIns="45720" rIns="91440" bIns="45720" anchor="b" anchorCtr="0"/>
          <a:p>
            <a:pPr eaLnBrk="1" hangingPunct="1"/>
            <a:r>
              <a:rPr lang="en-US" altLang="zh-CN" dirty="0"/>
              <a:t>Unit 2  Exercises </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b" anchorCtr="0"/>
          <a:p>
            <a:endParaRPr lang="zh-CN" altLang="en-US" dirty="0"/>
          </a:p>
        </p:txBody>
      </p:sp>
      <p:sp>
        <p:nvSpPr>
          <p:cNvPr id="4099" name="内容占位符 2"/>
          <p:cNvSpPr>
            <a:spLocks noGrp="1"/>
          </p:cNvSpPr>
          <p:nvPr>
            <p:ph idx="1"/>
          </p:nvPr>
        </p:nvSpPr>
        <p:spPr/>
        <p:txBody>
          <a:bodyPr vert="horz" wrap="square" lIns="91440" tIns="45720" rIns="91440" bIns="45720" anchor="t" anchorCtr="0"/>
          <a:p>
            <a:pPr marL="0" indent="0">
              <a:buNone/>
            </a:pPr>
            <a:r>
              <a:rPr lang="en-US" altLang="zh-CN" sz="2800" dirty="0"/>
              <a:t>4. The architectural designs of the Capitol Building, which is a fine example of 9th-century classical architecture, are derived from ancient Greece and Rome.</a:t>
            </a:r>
            <a:endParaRPr lang="en-US" altLang="zh-CN" sz="2800" dirty="0"/>
          </a:p>
          <a:p>
            <a:pPr marL="0" indent="0">
              <a:buNone/>
            </a:pPr>
            <a:endParaRPr lang="zh-CN" altLang="zh-CN" sz="2800" dirty="0"/>
          </a:p>
          <a:p>
            <a:pPr marL="0" indent="0">
              <a:buNone/>
            </a:pPr>
            <a:r>
              <a:rPr lang="en-US" altLang="zh-CN" sz="2800" dirty="0"/>
              <a:t>5. The U.S. Capitol Building is divided into five levels. Visitors can visit the chambers of the House of Representatives and the Senate as well as the Congress in session on the third floor.</a:t>
            </a:r>
            <a:endParaRPr lang="zh-CN" altLang="zh-CN" sz="2800" dirty="0"/>
          </a:p>
          <a:p>
            <a:pPr marL="0" indent="0">
              <a:buNone/>
            </a:pPr>
            <a:endParaRPr lang="zh-CN" altLang="en-US" sz="2800" dirty="0"/>
          </a:p>
        </p:txBody>
      </p:sp>
      <p:sp>
        <p:nvSpPr>
          <p:cNvPr id="410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b" anchorCtr="0"/>
          <a:p>
            <a:endParaRPr lang="zh-CN" altLang="en-US" dirty="0"/>
          </a:p>
        </p:txBody>
      </p:sp>
      <p:sp>
        <p:nvSpPr>
          <p:cNvPr id="5123" name="内容占位符 2"/>
          <p:cNvSpPr>
            <a:spLocks noGrp="1"/>
          </p:cNvSpPr>
          <p:nvPr>
            <p:ph idx="1"/>
          </p:nvPr>
        </p:nvSpPr>
        <p:spPr/>
        <p:txBody>
          <a:bodyPr vert="horz" wrap="square" lIns="91440" tIns="45720" rIns="91440" bIns="45720" anchor="t" anchorCtr="0"/>
          <a:p>
            <a:pPr marL="0" indent="0">
              <a:buNone/>
            </a:pPr>
            <a:r>
              <a:rPr lang="en-US" altLang="zh-CN" sz="2800" dirty="0">
                <a:latin typeface="Georgia" panose="02040502050405020303" pitchFamily="18" charset="0"/>
              </a:rPr>
              <a:t>6. The U.S. Capital Rotunda is used for important ceremonial events as authorized by concurrent resolution of the House of Representatives and the Senate, such as the lying in state of eminent citizens and the dedication of works of art.</a:t>
            </a:r>
            <a:r>
              <a:rPr lang="en-US" altLang="zh-CN" sz="2800" dirty="0"/>
              <a:t> </a:t>
            </a:r>
            <a:endParaRPr lang="en-US" altLang="zh-CN" sz="2800" dirty="0"/>
          </a:p>
          <a:p>
            <a:pPr marL="0" indent="0">
              <a:buNone/>
            </a:pPr>
            <a:r>
              <a:rPr lang="en-US" altLang="zh-CN" sz="2800" dirty="0">
                <a:latin typeface="Georgia" panose="02040502050405020303" pitchFamily="18" charset="0"/>
              </a:rPr>
              <a:t>7. The U.S. Capitol Rotunda was designed by Dr. William Thornton in 1793 and the construction began shortly thereafter and completed by Charles Bulfinch  in 1824.</a:t>
            </a:r>
            <a:endParaRPr lang="en-US" altLang="zh-CN" sz="2800" dirty="0">
              <a:latin typeface="Georgia" panose="02040502050405020303" pitchFamily="18" charset="0"/>
            </a:endParaRPr>
          </a:p>
          <a:p>
            <a:pPr marL="0" indent="0">
              <a:buNone/>
            </a:pPr>
            <a:endParaRPr lang="zh-CN" altLang="en-US" dirty="0"/>
          </a:p>
        </p:txBody>
      </p:sp>
      <p:sp>
        <p:nvSpPr>
          <p:cNvPr id="51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a:xfrm>
            <a:off x="1182688" y="1700213"/>
            <a:ext cx="8743950" cy="4114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8.Charles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Bulfinch created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an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ambitious orchestration of architecture, sculpture, and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painting in the U.S. Capitol Rotunda.</a:t>
            </a:r>
            <a:r>
              <a:rPr kumimoji="0" lang="en-US" altLang="zh-CN" sz="2400" b="0" i="1" u="none" strike="noStrike" kern="0" cap="none" spc="0" normalizeH="0" baseline="0" noProof="0" dirty="0" smtClean="0">
                <a:ln>
                  <a:noFill/>
                </a:ln>
                <a:solidFill>
                  <a:schemeClr val="tx1"/>
                </a:solidFill>
                <a:effectLst/>
                <a:uLnTx/>
                <a:uFillTx/>
                <a:latin typeface="Georgia" panose="02040502050405020303" pitchFamily="18" charset="0"/>
                <a:ea typeface="+mn-ea"/>
                <a:cs typeface="+mn-cs"/>
                <a:sym typeface="+mn-ea"/>
              </a:rPr>
              <a:t> </a:t>
            </a:r>
            <a:endParaRPr kumimoji="0" lang="en-US" altLang="zh-CN" sz="2400" b="0" i="1" u="none" strike="noStrike" kern="0" cap="none" spc="0" normalizeH="0" baseline="0" noProof="0" dirty="0" smtClean="0">
              <a:ln>
                <a:noFill/>
              </a:ln>
              <a:solidFill>
                <a:schemeClr val="tx1"/>
              </a:solidFill>
              <a:effectLst/>
              <a:uLnTx/>
              <a:uFillTx/>
              <a:latin typeface="Georgia" panose="02040502050405020303" pitchFamily="18" charset="0"/>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mn-ea"/>
              </a:rPr>
              <a:t>9.</a:t>
            </a:r>
            <a:r>
              <a:rPr kumimoji="0" lang="en-US" altLang="zh-CN" sz="2400" b="0" i="1" u="none" strike="noStrike" kern="0" cap="none" spc="0" normalizeH="0" baseline="0" noProof="0" dirty="0" smtClean="0">
                <a:ln>
                  <a:noFill/>
                </a:ln>
                <a:solidFill>
                  <a:schemeClr val="tx1"/>
                </a:solidFill>
                <a:effectLst/>
                <a:uLnTx/>
                <a:uFillTx/>
                <a:latin typeface="+mn-lt"/>
                <a:ea typeface="+mn-ea"/>
                <a:cs typeface="+mn-cs"/>
                <a:sym typeface="+mn-ea"/>
              </a:rPr>
              <a:t>The </a:t>
            </a:r>
            <a:r>
              <a:rPr kumimoji="0" lang="en-US" altLang="zh-CN" sz="2400" b="0" i="1" u="none" strike="noStrike" kern="0" cap="none" spc="0" normalizeH="0" baseline="0" noProof="0" dirty="0">
                <a:ln>
                  <a:noFill/>
                </a:ln>
                <a:solidFill>
                  <a:schemeClr val="tx1"/>
                </a:solidFill>
                <a:effectLst/>
                <a:uLnTx/>
                <a:uFillTx/>
                <a:latin typeface="+mn-lt"/>
                <a:ea typeface="+mn-ea"/>
                <a:cs typeface="+mn-cs"/>
                <a:sym typeface="+mn-ea"/>
              </a:rPr>
              <a:t>Apotheosis of Washington </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mn-ea"/>
              </a:rPr>
              <a:t>was painted on the canopy. The figures of it were painted to be intelligible from close up,  but unrecognizable from 180 feet below. </a:t>
            </a:r>
            <a:endParaRPr kumimoji="0" lang="en-US" altLang="zh-CN" sz="24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mn-ea"/>
              </a:rPr>
              <a:t>10</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.The frescoed frieze traces America's history from its discovery by Columbus to the discovery of gold in California, with emphasis on Spanish explorers and the Revolutionary War.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14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b" anchorCtr="0"/>
          <a:p>
            <a:r>
              <a:rPr lang="en-US" altLang="zh-CN" dirty="0"/>
              <a:t>Reading B True or False?</a:t>
            </a:r>
            <a:endParaRPr lang="zh-CN" altLang="en-US" dirty="0"/>
          </a:p>
        </p:txBody>
      </p:sp>
      <p:sp>
        <p:nvSpPr>
          <p:cNvPr id="7171" name="内容占位符 2"/>
          <p:cNvSpPr>
            <a:spLocks noGrp="1"/>
          </p:cNvSpPr>
          <p:nvPr>
            <p:ph idx="1"/>
          </p:nvPr>
        </p:nvSpPr>
        <p:spPr/>
        <p:txBody>
          <a:bodyPr vert="horz" wrap="square" lIns="91440" tIns="45720" rIns="91440" bIns="45720" anchor="t" anchorCtr="0"/>
          <a:p>
            <a:pPr marL="0" indent="0">
              <a:buNone/>
            </a:pPr>
            <a:r>
              <a:rPr lang="en-US" altLang="zh-CN" dirty="0"/>
              <a:t>1. Nero committed suicide several years after he had built a huge pleasure palace for himself right in the center of the city.</a:t>
            </a:r>
            <a:endParaRPr lang="en-US" altLang="zh-CN" dirty="0"/>
          </a:p>
          <a:p>
            <a:pPr marL="0" indent="0">
              <a:buNone/>
            </a:pPr>
            <a:r>
              <a:rPr lang="en-US" altLang="zh-CN" dirty="0"/>
              <a:t>2. The Roman Emperor Vespasian built an amphitheater in order to shore up his shaky regime on the site of the lake far away from Nero’s palace.</a:t>
            </a:r>
            <a:endParaRPr lang="zh-CN" altLang="en-US" dirty="0"/>
          </a:p>
        </p:txBody>
      </p:sp>
      <p:sp>
        <p:nvSpPr>
          <p:cNvPr id="717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b" anchorCtr="0"/>
          <a:p>
            <a:endParaRPr lang="zh-CN" altLang="en-US" dirty="0"/>
          </a:p>
        </p:txBody>
      </p:sp>
      <p:sp>
        <p:nvSpPr>
          <p:cNvPr id="8195" name="内容占位符 2"/>
          <p:cNvSpPr>
            <a:spLocks noGrp="1"/>
          </p:cNvSpPr>
          <p:nvPr>
            <p:ph idx="1"/>
          </p:nvPr>
        </p:nvSpPr>
        <p:spPr/>
        <p:txBody>
          <a:bodyPr vert="horz" wrap="square" lIns="91440" tIns="45720" rIns="91440" bIns="45720" anchor="t" anchorCtr="0"/>
          <a:p>
            <a:pPr marL="0" indent="0">
              <a:buNone/>
            </a:pPr>
            <a:r>
              <a:rPr lang="en-US" altLang="zh-CN" dirty="0"/>
              <a:t>3.The Colosseum was built for the political purpose and was the largest amphitheater in the world, so it was regarded as a symbol of Roman culture.</a:t>
            </a:r>
            <a:endParaRPr lang="en-US" altLang="zh-CN" dirty="0"/>
          </a:p>
          <a:p>
            <a:pPr marL="0" indent="0">
              <a:buNone/>
            </a:pPr>
            <a:r>
              <a:rPr lang="en-US" altLang="zh-CN" dirty="0"/>
              <a:t>4. The Colosseum was built in a valley where there was previously a lake, so it was planned carefully.</a:t>
            </a:r>
            <a:endParaRPr lang="zh-CN" altLang="en-US" dirty="0"/>
          </a:p>
        </p:txBody>
      </p:sp>
      <p:sp>
        <p:nvSpPr>
          <p:cNvPr id="819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5.</a:t>
            </a: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 The design process involved floor plans drawn to scale, 3-dimensional scale models, perspective drawings, and for the artisans some full-size design sketches, but the name of the architect was unknown to us.</a:t>
            </a:r>
            <a:endPar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6. Due to the huge scale and complexity of the building, much of the detail was worked out before the building started.</a:t>
            </a:r>
            <a:endParaRPr kumimoji="0" lang="zh-CN" altLang="en-US"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922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7.</a:t>
            </a: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 The </a:t>
            </a:r>
            <a:r>
              <a:rPr kumimoji="0" lang="en-GB" altLang="zh-CN" sz="3200" b="0" i="0" u="none" strike="noStrike" kern="0" cap="none" spc="0" normalizeH="0" baseline="0" noProof="0" dirty="0" err="1" smtClean="0">
                <a:ln>
                  <a:noFill/>
                </a:ln>
                <a:solidFill>
                  <a:schemeClr val="tx1"/>
                </a:solidFill>
                <a:effectLst/>
                <a:uLnTx/>
                <a:uFillTx/>
                <a:latin typeface="Georgia" panose="02040502050405020303" pitchFamily="18" charset="0"/>
                <a:ea typeface="+mn-ea"/>
                <a:cs typeface="+mn-ea"/>
                <a:sym typeface="Georgia" panose="02040502050405020303" pitchFamily="18" charset="0"/>
              </a:rPr>
              <a:t>Colosseum's</a:t>
            </a: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 partial destruction allows us to see into the bowels of the amphitheatre, in a way that ancient could.</a:t>
            </a:r>
            <a:endPar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8. The </a:t>
            </a:r>
            <a:r>
              <a:rPr kumimoji="0" lang="en-GB" altLang="zh-CN" sz="3200" b="0" i="0" u="none" strike="noStrike" kern="0" cap="none" spc="0" normalizeH="0" baseline="0" noProof="0" dirty="0" err="1" smtClean="0">
                <a:ln>
                  <a:noFill/>
                </a:ln>
                <a:solidFill>
                  <a:schemeClr val="tx1"/>
                </a:solidFill>
                <a:effectLst/>
                <a:uLnTx/>
                <a:uFillTx/>
                <a:latin typeface="Georgia" panose="02040502050405020303" pitchFamily="18" charset="0"/>
                <a:ea typeface="+mn-ea"/>
                <a:cs typeface="+mn-ea"/>
                <a:sym typeface="Georgia" panose="02040502050405020303" pitchFamily="18" charset="0"/>
              </a:rPr>
              <a:t>Colosseum</a:t>
            </a: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 works by a robust balance of pressure in term of structure.</a:t>
            </a:r>
            <a:endPar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p:txBody>
      </p:sp>
      <p:sp>
        <p:nvSpPr>
          <p:cNvPr id="1024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9. The construction is slightly different from most Greek and Roman public buildings.</a:t>
            </a:r>
            <a:endPar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GB" altLang="zh-CN" sz="32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ea"/>
                <a:sym typeface="Georgia" panose="02040502050405020303" pitchFamily="18" charset="0"/>
              </a:rPr>
              <a:t>10. The Roman architects have much greater span and more visual variety thanks to the invention of arches and vaults.</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126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1"/>
          <p:cNvSpPr>
            <a:spLocks noGrp="1"/>
          </p:cNvSpPr>
          <p:nvPr>
            <p:ph type="title"/>
          </p:nvPr>
        </p:nvSpPr>
        <p:spPr/>
        <p:txBody>
          <a:bodyPr vert="horz" wrap="square" lIns="91440" tIns="45720" rIns="91440" bIns="45720" anchor="b" anchorCtr="0"/>
          <a:p>
            <a:r>
              <a:rPr lang="en-US" altLang="zh-CN" dirty="0"/>
              <a:t>Reading A and Reading B</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1"/>
                </a:solidFill>
                <a:effectLst/>
                <a:uLnTx/>
                <a:uFillTx/>
                <a:latin typeface="+mn-lt"/>
                <a:ea typeface="+mn-ea"/>
                <a:cs typeface="+mn-cs"/>
              </a:rPr>
              <a:t>True or False?</a:t>
            </a:r>
            <a:endParaRPr kumimoji="0" lang="en-US" altLang="zh-CN" sz="40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Directions</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Decide the following statements true or false according to Reading A and Reading B.</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07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b" anchorCtr="0"/>
          <a:p>
            <a:endParaRPr lang="zh-CN" altLang="en-US" dirty="0"/>
          </a:p>
        </p:txBody>
      </p:sp>
      <p:sp>
        <p:nvSpPr>
          <p:cNvPr id="4099" name="内容占位符 2"/>
          <p:cNvSpPr>
            <a:spLocks noGrp="1"/>
          </p:cNvSpPr>
          <p:nvPr>
            <p:ph idx="1"/>
          </p:nvPr>
        </p:nvSpPr>
        <p:spPr>
          <a:xfrm>
            <a:off x="1327150" y="2060575"/>
            <a:ext cx="8743950" cy="4114800"/>
          </a:xfrm>
        </p:spPr>
        <p:txBody>
          <a:bodyPr vert="horz" wrap="square" lIns="91440" tIns="45720" rIns="91440" bIns="45720" anchor="t" anchorCtr="0"/>
          <a:p>
            <a:pPr marL="0" indent="0">
              <a:buNone/>
            </a:pPr>
            <a:r>
              <a:rPr lang="en-US" altLang="zh-CN" sz="2400" dirty="0"/>
              <a:t>1.Utensils are placed in the order of use, from the inside to outside, with forks going to the left of the plate, knives and spoons to the right. </a:t>
            </a:r>
            <a:endParaRPr lang="en-US" altLang="zh-CN" sz="2400" dirty="0"/>
          </a:p>
          <a:p>
            <a:pPr marL="0" indent="0">
              <a:buNone/>
            </a:pPr>
            <a:r>
              <a:rPr lang="en-US" altLang="zh-CN" sz="2400" dirty="0"/>
              <a:t>2. When used routinely, table manners become second nature, reducing the chances of any mistakes whether you dine inside or outside your home.   </a:t>
            </a:r>
            <a:endParaRPr lang="en-US" altLang="zh-CN" sz="2400" dirty="0"/>
          </a:p>
          <a:p>
            <a:pPr marL="0" indent="0">
              <a:buNone/>
            </a:pPr>
            <a:r>
              <a:rPr lang="en-US" altLang="zh-CN" sz="2400" dirty="0"/>
              <a:t>3. At an informal table, everything is spaced geometrically: the centerpiece in the exact center, the place settings at equal distances and the utensils balanced.  </a:t>
            </a:r>
            <a:endParaRPr lang="zh-CN" altLang="zh-CN" sz="2400" dirty="0"/>
          </a:p>
          <a:p>
            <a:pPr marL="0" indent="0">
              <a:buNone/>
            </a:pPr>
            <a:endParaRPr lang="zh-CN" altLang="zh-CN" sz="2400" dirty="0"/>
          </a:p>
          <a:p>
            <a:pPr marL="0" indent="0">
              <a:buNone/>
            </a:pPr>
            <a:endParaRPr lang="zh-CN" altLang="zh-CN" sz="2400" dirty="0"/>
          </a:p>
        </p:txBody>
      </p:sp>
      <p:sp>
        <p:nvSpPr>
          <p:cNvPr id="410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ln/>
        </p:spPr>
        <p:txBody>
          <a:bodyPr vert="horz" wrap="square" lIns="91440" tIns="45720" rIns="91440" bIns="45720" anchor="b" anchorCtr="0"/>
          <a:p>
            <a:br>
              <a:rPr lang="zh-CN" altLang="zh-CN" dirty="0"/>
            </a:br>
            <a:r>
              <a:rPr lang="en-US" altLang="zh-CN" dirty="0"/>
              <a:t>True or False? Reading A</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1.Mythology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recounts the experiences of human or semi-divine heroes, and touches upon the fundamental issues of existence.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2.The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belief systems of ancient societies, such as the Egyptians and Greeks, are </a:t>
            </a:r>
            <a:r>
              <a:rPr kumimoji="0" lang="en-US" altLang="zh-CN" sz="2800" b="0" i="0" u="none" strike="noStrike" kern="0" cap="none" spc="0" normalizeH="0" baseline="0" noProof="0" dirty="0" err="1">
                <a:ln>
                  <a:noFill/>
                </a:ln>
                <a:solidFill>
                  <a:schemeClr val="tx1"/>
                </a:solidFill>
                <a:effectLst/>
                <a:uLnTx/>
                <a:uFillTx/>
                <a:latin typeface="+mn-lt"/>
                <a:ea typeface="+mn-ea"/>
                <a:cs typeface="+mn-cs"/>
              </a:rPr>
              <a:t>unaccessible</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in Mesopotamia, the cradle of Western civilization.</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10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4</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Knife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blades are not always placed with the cutting edge toward the plate.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5</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Ramadan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is the ninth month of the Islamic calendar. This time of the year is a time for reflection, devotion to God, and self-control.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6</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Many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religions except Christianity encourage some kind of fasting for religious purposes.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1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nchorCtr="0"/>
          <a:p>
            <a:endParaRPr lang="zh-CN" altLang="en-US" dirty="0"/>
          </a:p>
        </p:txBody>
      </p:sp>
      <p:sp>
        <p:nvSpPr>
          <p:cNvPr id="7171"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7</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For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Muslims, Ramadan is a month of blessing that includes prayer, fasting and charity.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8</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Muslims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participate in the fast from the age of 18.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9</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Muslims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may not eat or drink anything including water while the sun is shining during Ramadan.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
        <p:nvSpPr>
          <p:cNvPr id="614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b" anchorCtr="0"/>
          <a:p>
            <a:endParaRPr lang="zh-CN" altLang="en-US" sz="2800" dirty="0"/>
          </a:p>
        </p:txBody>
      </p:sp>
      <p:sp>
        <p:nvSpPr>
          <p:cNvPr id="9219"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10. Ramadan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is an important time for Muslims, not simply because it helps develop a closer relationship with God, but also because Ramadan is a time to think about those who are less fortunate. Another goal of fasting for Ramadan is to experience hunger in sympathy for those without food. It is a way that many Muslims learn thankfulness and appreciation for what they have.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17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5" name="Rectangle 2"/>
          <p:cNvSpPr>
            <a:spLocks noGrp="1"/>
          </p:cNvSpPr>
          <p:nvPr>
            <p:ph type="title"/>
          </p:nvPr>
        </p:nvSpPr>
        <p:spPr/>
        <p:txBody>
          <a:bodyPr vert="horz" wrap="square" lIns="91440" tIns="45720" rIns="91440" bIns="45720" anchor="b" anchorCtr="0"/>
          <a:p>
            <a:pPr eaLnBrk="1" hangingPunct="1"/>
            <a:r>
              <a:rPr lang="en-US" altLang="zh-CN" dirty="0"/>
              <a:t>Reading A</a:t>
            </a:r>
            <a:endParaRPr lang="zh-CN" altLang="zh-CN" dirty="0"/>
          </a:p>
        </p:txBody>
      </p:sp>
      <p:sp>
        <p:nvSpPr>
          <p:cNvPr id="3076" name="Rectangle 3"/>
          <p:cNvSpPr>
            <a:spLocks noGrp="1"/>
          </p:cNvSpPr>
          <p:nvPr>
            <p:ph idx="1"/>
          </p:nvPr>
        </p:nvSpPr>
        <p:spPr>
          <a:xfrm>
            <a:off x="1039813" y="1916113"/>
            <a:ext cx="8743950" cy="4114800"/>
          </a:xfrm>
        </p:spPr>
        <p:txBody>
          <a:bodyPr vert="horz" wrap="square" lIns="91440" tIns="45720" rIns="91440" bIns="45720" anchor="t" anchorCtr="0"/>
          <a:p>
            <a:pPr marL="0" indent="0">
              <a:buNone/>
            </a:pPr>
            <a:r>
              <a:rPr lang="en-US" altLang="zh-CN" sz="2400" dirty="0"/>
              <a:t>I.</a:t>
            </a:r>
            <a:r>
              <a:rPr lang="en-US" altLang="zh-CN" sz="2400" b="1" dirty="0"/>
              <a:t> Answer the following questions:</a:t>
            </a:r>
            <a:endParaRPr lang="zh-CN" altLang="zh-CN" sz="2400" dirty="0"/>
          </a:p>
          <a:p>
            <a:pPr marL="0" indent="0">
              <a:buNone/>
            </a:pPr>
            <a:r>
              <a:rPr lang="en-US" altLang="zh-CN" sz="2400" dirty="0"/>
              <a:t>1.What is the main idea of the passage?</a:t>
            </a:r>
            <a:endParaRPr lang="zh-CN" altLang="zh-CN" sz="2400" dirty="0"/>
          </a:p>
          <a:p>
            <a:pPr marL="0" indent="0">
              <a:buNone/>
            </a:pPr>
            <a:r>
              <a:rPr lang="en-US" altLang="zh-CN" sz="2400" dirty="0"/>
              <a:t>2. When and how were aqueducts in Rome first built and what is the value of these aqueducts?</a:t>
            </a:r>
            <a:endParaRPr lang="zh-CN" altLang="zh-CN" sz="2400" dirty="0"/>
          </a:p>
          <a:p>
            <a:pPr marL="0" indent="0">
              <a:buNone/>
            </a:pPr>
            <a:r>
              <a:rPr lang="en-US" altLang="zh-CN" sz="2400" dirty="0"/>
              <a:t>3. When and how were Roman cement and concrete first developed? Why was Roman concrete durable? </a:t>
            </a:r>
            <a:endParaRPr lang="zh-CN" altLang="zh-CN" sz="2400" dirty="0"/>
          </a:p>
          <a:p>
            <a:pPr marL="0" indent="0">
              <a:buNone/>
            </a:pPr>
            <a:r>
              <a:rPr lang="en-US" altLang="zh-CN" sz="2400" dirty="0"/>
              <a:t>4. Where were early Roman newspapers written or posted?     What reform did Julius Caesar institute?</a:t>
            </a:r>
            <a:endParaRPr lang="zh-CN" altLang="zh-CN" sz="2400" dirty="0"/>
          </a:p>
          <a:p>
            <a:pPr marL="0" indent="0">
              <a:buNone/>
            </a:pPr>
            <a:r>
              <a:rPr lang="en-US" altLang="zh-CN" sz="2400" dirty="0"/>
              <a:t>5. Explain briefly the entitlement programs that Gaius Gracchus and Trajan implemented. </a:t>
            </a:r>
            <a:endParaRPr lang="zh-CN" altLang="zh-CN" sz="2400" dirty="0"/>
          </a:p>
          <a:p>
            <a:pPr marL="0" indent="0">
              <a:lnSpc>
                <a:spcPct val="90000"/>
              </a:lnSpc>
              <a:buNone/>
            </a:pPr>
            <a:endParaRPr lang="en-US" altLang="zh-CN" sz="2400" dirty="0"/>
          </a:p>
          <a:p>
            <a:pPr marL="0" indent="0">
              <a:lnSpc>
                <a:spcPct val="90000"/>
              </a:lnSpc>
              <a:buNone/>
            </a:pP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6. What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were ancient Roman codices made of? When did bound codices become popular?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7. Why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did Romans build so many roads and highways</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What functions did they perform?</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8. What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do you know about the Julian Calendar? When was Gregorian calendar adopted?</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9. What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are ancient Roman's contributions to medicine? Why did Romans soldiers live longer than the average citizens?</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10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II. True or False?</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 Although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the Western Roman Empire may have fallen more than 1500 years ago, its rich legacy of innovation and invention can still be seen today</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AutoNum type="arabicPeriod"/>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2. 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Romans were prodigious builders and expert civil engineers, and their thriving civilization produced advances in technology, culture and architecture that remained unequaled even today.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1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3. Without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the Roman aqueducts these</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aquatic innovations such as public toilets, underground sewage system and fountains would have been impossible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4. Aqueducts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liberated Roman cities from a reliance on nearby water supplies and proved extremely useful in promoting public health and sanitation.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14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5. Roman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concrete has proved remarkably durable thanks to its unique recipe and was considerably even stronger than its modern counterpart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6. 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Romans were known to make contribution to public discourse through newspapers detailing military, legal and civil issues.</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717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b" anchorCtr="0"/>
          <a:p>
            <a:endParaRPr lang="zh-CN" altLang="en-US" dirty="0"/>
          </a:p>
        </p:txBody>
      </p:sp>
      <p:sp>
        <p:nvSpPr>
          <p:cNvPr id="8195" name="内容占位符 2"/>
          <p:cNvSpPr>
            <a:spLocks noGrp="1"/>
          </p:cNvSpPr>
          <p:nvPr>
            <p:ph idx="1"/>
          </p:nvPr>
        </p:nvSpPr>
        <p:spPr/>
        <p:txBody>
          <a:bodyPr vert="horz" wrap="square" lIns="91440" tIns="45720" rIns="91440" bIns="45720" anchor="t" anchorCtr="0"/>
          <a:p>
            <a:pPr marL="0" indent="0">
              <a:buNone/>
            </a:pPr>
            <a:r>
              <a:rPr lang="en-US" altLang="zh-CN" sz="2800" dirty="0"/>
              <a:t>7. Ancient Rome was the wellspring for many modern government programs, including measures that subsidized food, education and other expenses for all the citizens.</a:t>
            </a:r>
            <a:endParaRPr lang="en-US" altLang="zh-CN" sz="2800" dirty="0"/>
          </a:p>
          <a:p>
            <a:pPr marL="0" indent="0">
              <a:buNone/>
            </a:pPr>
            <a:r>
              <a:rPr lang="en-US" altLang="zh-CN" sz="2800" dirty="0"/>
              <a:t> </a:t>
            </a:r>
            <a:endParaRPr lang="zh-CN" altLang="zh-CN" sz="2800" dirty="0"/>
          </a:p>
          <a:p>
            <a:pPr marL="0" indent="0">
              <a:buNone/>
            </a:pPr>
            <a:r>
              <a:rPr lang="en-US" altLang="zh-CN" sz="2800" dirty="0"/>
              <a:t>8. The Romans created the codex, a stack of bound pages which is recognized as the latest incarnation of the book.  </a:t>
            </a:r>
            <a:endParaRPr lang="zh-CN" altLang="zh-CN" sz="2800" dirty="0"/>
          </a:p>
          <a:p>
            <a:pPr marL="0" indent="0">
              <a:buNone/>
            </a:pPr>
            <a:endParaRPr lang="zh-CN" altLang="en-US" dirty="0"/>
          </a:p>
        </p:txBody>
      </p:sp>
      <p:sp>
        <p:nvSpPr>
          <p:cNvPr id="819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9.The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Romans built the most sophisticated system of roads the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present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world had ever seen to ensure the effective administration of the large area of land</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10. 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modern Gregorian calendar is modeled very closely on a Roman version dating back to over 2000 years.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922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ln/>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3. Whether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the myths recounted belong to current or long-vanished cultures, they continue to exert their influence on the civilizations of the world, as their themes are explored in literature and the visual arts, and the archetypes they present help to deepen our understanding of human psychology</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4. All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human societies recognize powers that are greater than themselves and invest such powers with spirits that have a unrecognizably human nature.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12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11.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Although the Romans invented many</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surgical tools and pioneered the use of the cesarean section, their most valuable contributions to medicine came on the battlefield.</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12. Roman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military medicine proved so advanced at treating wounds and promoting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health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that soldiers tended to have longer lifespan than the average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citizens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despite constantly facing the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dangers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of combat.</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024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b" anchorCtr="0"/>
          <a:p>
            <a:r>
              <a:rPr lang="en-US" altLang="zh-CN" dirty="0"/>
              <a:t>II. True or False?</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 Ancient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Greece was a mosaic of separate and very different components, most of which were called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poleis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or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city-states.</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AutoNum type="arabicPeriod"/>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2. 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transformational turning point came in the first decades of the fifth century BC, in the course of the epic conflict known as the Persian Wars from the Greek standpoint.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07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3.The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Greeks won the victories over the Persians unexpectedly, which unleashed an era of paralleled cultural creativity in term of literature and mathematics.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4. Much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of our everyday political language is derived from ancient Greek: monarchy, tyranny, oligarchy, aristocracy, plutocracy, democracy – not to mention the word "politics" itself.</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174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5. Our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manifold and multifarious legacy from the ancient Greeks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also includes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their polytheistic religion – which was superseded and suppressed by various forms of </a:t>
            </a:r>
            <a:r>
              <a:rPr kumimoji="0" lang="en-US" altLang="zh-CN" sz="2800" b="0" i="0" u="none" strike="noStrike" kern="0" cap="none" spc="0" normalizeH="0" baseline="0" noProof="0" dirty="0" err="1">
                <a:ln>
                  <a:noFill/>
                </a:ln>
                <a:solidFill>
                  <a:schemeClr val="tx1"/>
                </a:solidFill>
                <a:effectLst/>
                <a:uLnTx/>
                <a:uFillTx/>
                <a:latin typeface="+mn-lt"/>
                <a:ea typeface="+mn-ea"/>
                <a:cs typeface="+mn-cs"/>
              </a:rPr>
              <a:t>Judaeo</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-Christianity and then Islam.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6.Most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ordinary Greeks were persuaded to adopt a rationalist, non-theistic world outlook, so were they always tolerant of the eccentric intellectuals.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277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7. As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much as 80% of the typical population of a typical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city-state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were employed in peasant-style, non-market-oriented agriculture, working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not to meet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needs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 but to maximize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profit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8. Greek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women were economically crucial within the household although their public valuation by men was often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distressingly low.</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379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9.Greek</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women's property rights were severely limited.</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It would have been common for a rich Greek house-lord to regard his womenfolk as little better than the slaves he owned.</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10. All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slaves were individually and privately owned and were bought on the market as commodities. </a:t>
            </a:r>
            <a:endParaRPr kumimoji="0" lang="zh-CN"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3482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5" name="Rectangle 3"/>
          <p:cNvSpPr>
            <a:spLocks noGrp="1"/>
          </p:cNvSpPr>
          <p:nvPr>
            <p:ph idx="1"/>
          </p:nvPr>
        </p:nvSpPr>
        <p:spPr>
          <a:xfrm>
            <a:off x="1039813" y="1916113"/>
            <a:ext cx="8743950" cy="4114800"/>
          </a:xfrm>
        </p:spPr>
        <p:txBody>
          <a:bodyPr vert="horz" wrap="square" lIns="91440" tIns="45720" rIns="91440" bIns="45720" anchor="t" anchorCtr="0"/>
          <a:p>
            <a:pPr marL="0" indent="0">
              <a:buNone/>
            </a:pPr>
            <a:r>
              <a:rPr lang="en-US" altLang="zh-CN" sz="2400" dirty="0"/>
              <a:t>1. Although the development of the stationary steam engine was an important element of the Industrial Revolution, the majority of industrial Power was still supplied by water and wind for a short period of the Industrial Revolution</a:t>
            </a:r>
            <a:endParaRPr lang="en-US" altLang="zh-CN" sz="2400" dirty="0"/>
          </a:p>
          <a:p>
            <a:pPr marL="0" indent="0">
              <a:buNone/>
            </a:pPr>
            <a:endParaRPr lang="en-US" altLang="zh-CN" sz="2400" dirty="0"/>
          </a:p>
          <a:p>
            <a:pPr marL="0" indent="0">
              <a:buNone/>
            </a:pPr>
            <a:r>
              <a:rPr lang="en-US" altLang="zh-CN" sz="2400" dirty="0"/>
              <a:t>2. It was Thomas Savery who made a real attempt for the first time to use steam power in industry in 1698.</a:t>
            </a:r>
            <a:endParaRPr lang="en-US" altLang="zh-CN" sz="2400" dirty="0"/>
          </a:p>
          <a:p>
            <a:pPr marL="0" indent="0">
              <a:buNone/>
            </a:pPr>
            <a:endParaRPr lang="zh-CN" altLang="zh-CN" sz="2400" dirty="0"/>
          </a:p>
          <a:p>
            <a:pPr marL="0" indent="0">
              <a:buNone/>
            </a:pPr>
            <a:r>
              <a:rPr lang="en-US" altLang="zh-CN" sz="2400" dirty="0"/>
              <a:t>3. Thomas Savery's pump was economical in small horsepower ranges, but was easy to cause boiler explosions in larger sizes. As a result, Savery pumps were not produced ever since.  </a:t>
            </a:r>
            <a:endParaRPr lang="zh-CN" altLang="zh-CN" sz="2800" dirty="0"/>
          </a:p>
        </p:txBody>
      </p:sp>
      <p:sp>
        <p:nvSpPr>
          <p:cNvPr id="3076" name="标题 1"/>
          <p:cNvSpPr>
            <a:spLocks noGrp="1"/>
          </p:cNvSpPr>
          <p:nvPr>
            <p:ph type="title"/>
          </p:nvPr>
        </p:nvSpPr>
        <p:spPr>
          <a:xfrm>
            <a:off x="1182688" y="908050"/>
            <a:ext cx="8766175" cy="768350"/>
          </a:xfrm>
        </p:spPr>
        <p:txBody>
          <a:bodyPr vert="horz" wrap="square" lIns="91440" tIns="45720" rIns="91440" bIns="45720" anchor="b" anchorCtr="0"/>
          <a:p>
            <a:r>
              <a:rPr lang="en-US" altLang="zh-CN" sz="2800" b="1" dirty="0"/>
              <a:t>Reading A  True or False?</a:t>
            </a:r>
            <a:br>
              <a:rPr lang="zh-CN" altLang="zh-CN" sz="2800" b="1" dirty="0"/>
            </a:br>
            <a:endParaRPr lang="zh-CN" altLang="en-US" sz="2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4. The first safe and successful steam power plant was introduced by Thomas </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Newcomen</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5. </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Newcomen</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engines were extremely inefficient by modern standards, but when located where coal was cheap at pit heads, opened up a great expansion in coal mining by allowing mines to go deeper.</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6. In spite of their disadvantages, </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Newcomen</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engines were reliable and easy to maintain and continued to be used in the coalfields until the late decades of 18th century. </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10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7. It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was James Watt who brought about a fundamental change in working principles of steam engines</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8. In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close collaboration with Matthew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Boulton</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James Watt had succeeded in perfecting his steam engine, which incorporated a series of radical improvements notably by 1778</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9. James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Watt and Matthew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Boulton</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made decisive improvements on the engine system so that the engines could work more efficiently with much less coal.</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51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10. 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the beginning of the 19th century, the British engineers Richard Trevithick and Oliver Evans began to improve steam engines, sending exhaust into the atmosphere. The newly improved engine contributed a lot to the transportation tools.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11.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steam engine underwent many improvements by a host of inventors and engineers after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Watts patent expired.</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14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ln/>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5. Different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myths tackle the great questions in distinct ways, and the heroes and heroines of every civilization find themselves facing the different basic problems</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6. Though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the great myths concern gods, heroes, and monsters, much of their fascination lies in the human values they illuminate.</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7.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abiding interest of mythology is its frankness about basic human drives and it can never be described as sacred literature.</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14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1440" tIns="45720" rIns="91440" bIns="45720" anchor="b" anchorCtr="0"/>
          <a:p>
            <a:r>
              <a:rPr lang="en-US" altLang="zh-CN" sz="2800" b="1" dirty="0"/>
              <a:t>True or False?</a:t>
            </a:r>
            <a:br>
              <a:rPr lang="zh-CN" altLang="zh-CN" sz="2800" dirty="0"/>
            </a:br>
            <a:endParaRPr lang="zh-CN" altLang="en-US" sz="2800"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Information Age, also known as the Computer Age, Digital Age, or New Media Age, is a period in human history characterized by the shift from traditional industry that the Industrial Revolution brought through industrialization, to an economy based on information computerization. The start of the Information Age is associated with the Digital Revolution.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AutoNum type="arabicPeriod"/>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2. Web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1.0 involved go search, get data and some unlimited interactivity; Web 2.0 involves real identities and real relationships; Web 3.0 will involve real identities generating massive amounts of data.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662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91440" tIns="45720" rIns="91440" bIns="45720" anchor="b" anchorCtr="0"/>
          <a:p>
            <a:endParaRPr lang="zh-CN" altLang="en-US" dirty="0"/>
          </a:p>
        </p:txBody>
      </p:sp>
      <p:sp>
        <p:nvSpPr>
          <p:cNvPr id="27651" name="内容占位符 2"/>
          <p:cNvSpPr>
            <a:spLocks noGrp="1"/>
          </p:cNvSpPr>
          <p:nvPr>
            <p:ph idx="1"/>
          </p:nvPr>
        </p:nvSpPr>
        <p:spPr/>
        <p:txBody>
          <a:bodyPr vert="horz" wrap="square" lIns="91440" tIns="45720" rIns="91440" bIns="45720" anchor="t" anchorCtr="0"/>
          <a:p>
            <a:pPr marL="0" indent="0">
              <a:buNone/>
            </a:pPr>
            <a:r>
              <a:rPr lang="en-US" altLang="zh-CN" sz="2400" dirty="0"/>
              <a:t>4. The growth is exponential, and the innovation opportunities are even beyond the imagination of Silicon Valley.</a:t>
            </a:r>
            <a:endParaRPr lang="en-US" altLang="zh-CN" sz="2400" dirty="0"/>
          </a:p>
          <a:p>
            <a:pPr marL="0" indent="0">
              <a:buNone/>
            </a:pPr>
            <a:endParaRPr lang="zh-CN" altLang="zh-CN" sz="2400" dirty="0"/>
          </a:p>
          <a:p>
            <a:pPr marL="0" indent="0">
              <a:buNone/>
            </a:pPr>
            <a:r>
              <a:rPr lang="en-US" altLang="zh-CN" sz="2400" dirty="0"/>
              <a:t>5. Web 1.0 made it possible to get large quantities of information and data from different places in the world.</a:t>
            </a:r>
            <a:endParaRPr lang="en-US" altLang="zh-CN" sz="2400" dirty="0"/>
          </a:p>
          <a:p>
            <a:pPr marL="0" indent="0">
              <a:buNone/>
            </a:pPr>
            <a:endParaRPr lang="zh-CN" altLang="zh-CN" sz="2400" dirty="0"/>
          </a:p>
          <a:p>
            <a:pPr marL="0" indent="0">
              <a:buNone/>
            </a:pPr>
            <a:r>
              <a:rPr lang="en-US" altLang="zh-CN" sz="2400" dirty="0"/>
              <a:t>6. An ambitious program launched in America to modernize their healthcare system by making all health records standardized and electronic is an example of Web 2.0.   </a:t>
            </a:r>
            <a:endParaRPr lang="zh-CN" altLang="zh-CN" sz="2400" dirty="0"/>
          </a:p>
          <a:p>
            <a:pPr marL="0" indent="0">
              <a:buNone/>
            </a:pPr>
            <a:endParaRPr lang="zh-CN" altLang="en-US" dirty="0"/>
          </a:p>
        </p:txBody>
      </p:sp>
      <p:sp>
        <p:nvSpPr>
          <p:cNvPr id="2765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6.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government is also opening up its massive datasets of information with the Data.gov initiative so that we can hold the government more accountable by analyzing its spending and wastage</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7.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most ambitious information collection project in the world is not in America but in India. This will lead to the creation of the largest, most complex identity database in the world</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867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8.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information age is full of all wines and roses and the technology will advance regardless of the risks and security implications.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9. The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Information Age makes available instant access to knowledge that would not have been easy or possible to find previously</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10. IBM</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Microsoft, and other high-tech companies which were established in the preceding years will vanish in the next period of the information age.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a:ln>
                  <a:noFill/>
                </a:ln>
                <a:solidFill>
                  <a:schemeClr val="tx1"/>
                </a:solidFill>
                <a:effectLst/>
                <a:uLnTx/>
                <a:uFillTx/>
                <a:latin typeface="+mn-lt"/>
                <a:ea typeface="+mn-ea"/>
                <a:cs typeface="+mn-cs"/>
              </a:rPr>
              <a:t> </a:t>
            </a: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970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b" anchorCtr="0"/>
          <a:p>
            <a:r>
              <a:rPr lang="en-US" altLang="zh-CN" dirty="0"/>
              <a:t>True or False? Reading B</a:t>
            </a:r>
            <a:endParaRPr lang="zh-CN" altLang="en-US" dirty="0"/>
          </a:p>
        </p:txBody>
      </p:sp>
      <p:sp>
        <p:nvSpPr>
          <p:cNvPr id="4099"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 </a:t>
            </a:r>
            <a:r>
              <a:rPr kumimoji="0" lang="en-US" altLang="zh-CN" sz="2400" b="1" i="1" u="none" strike="noStrike" kern="0" cap="none" spc="0" normalizeH="0" baseline="0" noProof="0" dirty="0" smtClean="0">
                <a:ln>
                  <a:noFill/>
                </a:ln>
                <a:solidFill>
                  <a:schemeClr val="tx1"/>
                </a:solidFill>
                <a:effectLst/>
                <a:uLnTx/>
                <a:uFillTx/>
                <a:latin typeface="+mn-lt"/>
                <a:ea typeface="+mn-ea"/>
                <a:cs typeface="+mn-cs"/>
              </a:rPr>
              <a:t>The </a:t>
            </a:r>
            <a:r>
              <a:rPr kumimoji="0" lang="en-US" altLang="zh-CN" sz="2400" b="1" i="1" u="none" strike="noStrike" kern="0" cap="none" spc="0" normalizeH="0" baseline="0" noProof="0" dirty="0">
                <a:ln>
                  <a:noFill/>
                </a:ln>
                <a:solidFill>
                  <a:schemeClr val="tx1"/>
                </a:solidFill>
                <a:effectLst/>
                <a:uLnTx/>
                <a:uFillTx/>
                <a:latin typeface="+mn-lt"/>
                <a:ea typeface="+mn-ea"/>
                <a:cs typeface="+mn-cs"/>
              </a:rPr>
              <a:t>Exodus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is the birth of Israel as a people. Moses leads the children of Israel out of Egyptian bondage to safety.</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2.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The promised land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in the Bible was that geographic area God the Father swore to give to his chosen people, the descendants of Abraham. The territory was located in ancient Canaan, on the eastern end of the Mediterranean Sea.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17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ln/>
        </p:spPr>
        <p:txBody>
          <a:bodyPr vert="horz" wrap="square" lIns="91440" tIns="45720" rIns="91440" bIns="45720" anchor="b" anchorCtr="0"/>
          <a:p>
            <a:endParaRPr lang="zh-CN" altLang="en-US" dirty="0"/>
          </a:p>
        </p:txBody>
      </p:sp>
      <p:sp>
        <p:nvSpPr>
          <p:cNvPr id="8195" name="内容占位符 2"/>
          <p:cNvSpPr>
            <a:spLocks noGrp="1"/>
          </p:cNvSpPr>
          <p:nvPr>
            <p:ph idx="1"/>
          </p:nvPr>
        </p:nvSpPr>
        <p:spPr>
          <a:ln/>
        </p:spPr>
        <p:txBody>
          <a:bodyPr vert="horz" wrap="square" lIns="91440" tIns="45720" rIns="91440" bIns="45720" anchor="t" anchorCtr="0"/>
          <a:p>
            <a:pPr marL="0" indent="0">
              <a:buNone/>
            </a:pPr>
            <a:r>
              <a:rPr lang="en-US" altLang="zh-CN" sz="2400" dirty="0"/>
              <a:t>3. </a:t>
            </a:r>
            <a:r>
              <a:rPr lang="en-US" altLang="zh-CN" sz="2400" b="1" dirty="0"/>
              <a:t>The Old Testament </a:t>
            </a:r>
            <a:r>
              <a:rPr lang="en-US" altLang="zh-CN" sz="2400" dirty="0"/>
              <a:t>is the second part of the Bible. It deals especially with the relationship between God and the Jewish people. </a:t>
            </a:r>
            <a:endParaRPr lang="en-US" altLang="zh-CN" sz="2400" dirty="0"/>
          </a:p>
          <a:p>
            <a:pPr marL="0" indent="0">
              <a:buNone/>
            </a:pPr>
            <a:endParaRPr lang="en-US" altLang="zh-CN" sz="2400" dirty="0"/>
          </a:p>
          <a:p>
            <a:pPr marL="0" indent="0">
              <a:buNone/>
            </a:pPr>
            <a:r>
              <a:rPr lang="en-US" altLang="zh-CN" sz="2400" b="1" dirty="0"/>
              <a:t>4. The New Testament </a:t>
            </a:r>
            <a:r>
              <a:rPr lang="en-US" altLang="zh-CN" sz="2400" dirty="0"/>
              <a:t>is the part of the Bible that deals with the life and teachings of Jesus Christ and with Christianity in the early Church.</a:t>
            </a:r>
            <a:endParaRPr lang="en-US" altLang="zh-CN" sz="2400" dirty="0"/>
          </a:p>
          <a:p>
            <a:pPr marL="0" indent="0">
              <a:buNone/>
            </a:pPr>
            <a:endParaRPr lang="en-US" altLang="zh-CN" sz="2400" dirty="0"/>
          </a:p>
          <a:p>
            <a:pPr marL="0" indent="0">
              <a:buNone/>
            </a:pPr>
            <a:endParaRPr lang="en-US" altLang="zh-CN" sz="2400" dirty="0"/>
          </a:p>
        </p:txBody>
      </p:sp>
      <p:sp>
        <p:nvSpPr>
          <p:cNvPr id="819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b" anchorCtr="0"/>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5. </a:t>
            </a:r>
            <a:r>
              <a:rPr kumimoji="0" lang="en-US" altLang="zh-CN" sz="2400" b="0" i="1" u="none" strike="noStrike" kern="0" cap="none" spc="0" normalizeH="0" baseline="0" noProof="0" dirty="0" smtClean="0">
                <a:ln>
                  <a:noFill/>
                </a:ln>
                <a:solidFill>
                  <a:schemeClr val="tx1"/>
                </a:solidFill>
                <a:effectLst/>
                <a:uLnTx/>
                <a:uFillTx/>
                <a:latin typeface="+mn-lt"/>
                <a:ea typeface="+mn-ea"/>
                <a:cs typeface="+mn-cs"/>
              </a:rPr>
              <a:t>Genesis</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is the first book of the Old Testament recounting the events from the Creation of the world to the sojourning of the Israelites in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Egypt.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6. Noah's Ark is the vessel in the Genesis flood narrative by which God saves Noah, his family, and a remnant of all the world's animals from the flood</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7. The story of the Israelites begins with the story of Abraham about 2000 years after the birth of Jesus.</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922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b" anchorCtr="0"/>
          <a:p>
            <a:endParaRPr lang="zh-CN" altLang="en-US" dirty="0"/>
          </a:p>
        </p:txBody>
      </p:sp>
      <p:sp>
        <p:nvSpPr>
          <p:cNvPr id="10243" name="内容占位符 2"/>
          <p:cNvSpPr>
            <a:spLocks noGrp="1"/>
          </p:cNvSpPr>
          <p:nvPr>
            <p:ph idx="1"/>
          </p:nvPr>
        </p:nvSpPr>
        <p:spPr>
          <a:ln/>
        </p:spPr>
        <p:txBody>
          <a:bodyPr vert="horz" wrap="square" lIns="91440" tIns="45720" rIns="91440" bIns="45720" anchor="t" anchorCtr="0"/>
          <a:p>
            <a:pPr marL="0" indent="0">
              <a:buNone/>
            </a:pPr>
            <a:r>
              <a:rPr lang="en-US" altLang="zh-CN" sz="2400" dirty="0"/>
              <a:t>8. Abraham, whose name means “father of multitudes”, was the forefather of the Israelites.  </a:t>
            </a:r>
            <a:endParaRPr lang="en-US" altLang="zh-CN" sz="2400" dirty="0"/>
          </a:p>
          <a:p>
            <a:pPr marL="0" indent="0">
              <a:buNone/>
            </a:pPr>
            <a:r>
              <a:rPr lang="en-US" altLang="zh-CN" sz="2400" dirty="0"/>
              <a:t>9. Sumer is the southern part of ancient Mesopotamia which saw the rise of one of the earliest civilizations. The wheel, units of weights and measures, and writing all originated in Mesopotamia. </a:t>
            </a:r>
            <a:endParaRPr lang="en-US" altLang="zh-CN" sz="2400" dirty="0"/>
          </a:p>
          <a:p>
            <a:pPr marL="0" indent="0">
              <a:buNone/>
            </a:pPr>
            <a:r>
              <a:rPr lang="en-US" altLang="zh-CN" sz="2400" dirty="0"/>
              <a:t>10. The Tigris and the Euphrates in western Asia are the two great rivers of the ancient region of Mesopotamia. </a:t>
            </a:r>
            <a:endParaRPr lang="zh-CN" altLang="en-US" sz="2400" dirty="0"/>
          </a:p>
        </p:txBody>
      </p:sp>
      <p:sp>
        <p:nvSpPr>
          <p:cNvPr id="1024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5" name="Rectangle 2"/>
          <p:cNvSpPr>
            <a:spLocks noGrp="1"/>
          </p:cNvSpPr>
          <p:nvPr>
            <p:ph type="title"/>
          </p:nvPr>
        </p:nvSpPr>
        <p:spPr/>
        <p:txBody>
          <a:bodyPr vert="horz" wrap="square" lIns="91440" tIns="45720" rIns="91440" bIns="45720" anchor="b" anchorCtr="0"/>
          <a:p>
            <a:pPr eaLnBrk="1" hangingPunct="1"/>
            <a:r>
              <a:rPr lang="en-US" altLang="zh-CN" dirty="0"/>
              <a:t>Unit 4 Reading A  True or  False?</a:t>
            </a:r>
            <a:endParaRPr lang="zh-CN" altLang="zh-CN" dirty="0"/>
          </a:p>
        </p:txBody>
      </p:sp>
      <p:sp>
        <p:nvSpPr>
          <p:cNvPr id="3076" name="Rectangle 3"/>
          <p:cNvSpPr>
            <a:spLocks noGrp="1" noChangeArrowheads="1"/>
          </p:cNvSpPr>
          <p:nvPr>
            <p:ph idx="1"/>
          </p:nvPr>
        </p:nvSpPr>
        <p:spPr>
          <a:xfrm>
            <a:off x="1039813" y="1916113"/>
            <a:ext cx="8743950" cy="4114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ts val="6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 The United States Capitol Building, located in Washington D.C., lies 2. 2 miles to the west of Lincoln Memorial.</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ts val="6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2.</a:t>
            </a:r>
            <a:r>
              <a:rPr kumimoji="0" lang="en-US" altLang="zh-CN" sz="2400" b="0" i="0" u="none" strike="noStrike" kern="0" cap="none" spc="0" normalizeH="0" baseline="0" noProof="0" dirty="0" smtClean="0">
                <a:ln>
                  <a:noFill/>
                </a:ln>
                <a:solidFill>
                  <a:schemeClr val="tx1"/>
                </a:solidFill>
                <a:effectLst/>
                <a:uLnTx/>
                <a:uFillTx/>
                <a:latin typeface="Georgia" panose="02040502050405020303" pitchFamily="18" charset="0"/>
                <a:ea typeface="+mn-ea"/>
                <a:cs typeface="+mn-cs"/>
              </a:rPr>
              <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the U.S. Capitol Building the Senate and the House of Representatives come together to discuss, debate, and deliberate national policy, develop consensus, and craft the country’s laws. </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ts val="6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mn-ea"/>
              </a:rPr>
              <a:t>3. The U.S. Capitol Building is the most architecturally impressive and symbolically important buildings in the world and is regarded as a monument to its builders as well as the American people and government.</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ts val="600"/>
              </a:spcAft>
              <a:buClr>
                <a:schemeClr val="folHlink"/>
              </a:buClr>
              <a:buSzPct val="60000"/>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600"/>
              </a:spcBef>
              <a:spcAft>
                <a:spcPts val="600"/>
              </a:spcAft>
              <a:buClr>
                <a:schemeClr val="folHlink"/>
              </a:buClr>
              <a:buSzPct val="60000"/>
              <a:buFont typeface="Wingdings" panose="05000000000000000000" pitchFamily="2" charset="2"/>
              <a:buChar char="n"/>
              <a:defRPr/>
            </a:pP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PP_MARK_KEY" val="dd11f4fa-4dcf-4691-af0c-0a6f0cbcded8"/>
  <p:tag name="COMMONDATA" val="eyJoZGlkIjoiNDBhNjJhYTA1Mjg5YmMyMWI3ZjQxMGVjZjAzYzM2OGYifQ=="/>
</p:tagLst>
</file>

<file path=ppt/theme/theme1.xml><?xml version="1.0" encoding="utf-8"?>
<a:theme xmlns:a="http://schemas.openxmlformats.org/drawingml/2006/main" name="whu-1">
  <a:themeElements>
    <a:clrScheme name="whu-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whu-1">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whu-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whu-1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whu-1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whu-1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whu-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whu-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whu-1</Template>
  <TotalTime>0</TotalTime>
  <Words>15048</Words>
  <Application>WPS 演示</Application>
  <PresentationFormat>35 毫米幻灯片</PresentationFormat>
  <Paragraphs>341</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宋体</vt:lpstr>
      <vt:lpstr>Wingdings</vt:lpstr>
      <vt:lpstr>Tahoma</vt:lpstr>
      <vt:lpstr>Times New Roman</vt:lpstr>
      <vt:lpstr>微软雅黑</vt:lpstr>
      <vt:lpstr>Arial Unicode MS</vt:lpstr>
      <vt:lpstr>Georgia</vt:lpstr>
      <vt:lpstr>whu-1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 4 Reading A  True or  False?</vt:lpstr>
      <vt:lpstr>PowerPoint 演示文稿</vt:lpstr>
      <vt:lpstr>PowerPoint 演示文稿</vt:lpstr>
      <vt:lpstr>PowerPoint 演示文稿</vt:lpstr>
      <vt:lpstr>Reading B True or False?</vt:lpstr>
      <vt:lpstr>PowerPoint 演示文稿</vt:lpstr>
      <vt:lpstr>PowerPoint 演示文稿</vt:lpstr>
      <vt:lpstr>PowerPoint 演示文稿</vt:lpstr>
      <vt:lpstr>PowerPoint 演示文稿</vt:lpstr>
      <vt:lpstr>Reading A and Reading B</vt:lpstr>
      <vt:lpstr>PowerPoint 演示文稿</vt:lpstr>
      <vt:lpstr>PowerPoint 演示文稿</vt:lpstr>
      <vt:lpstr>PowerPoint 演示文稿</vt:lpstr>
      <vt:lpstr>PowerPoint 演示文稿</vt:lpstr>
      <vt:lpstr>Reading 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True or False?</vt:lpstr>
      <vt:lpstr>PowerPoint 演示文稿</vt:lpstr>
      <vt:lpstr>PowerPoint 演示文稿</vt:lpstr>
      <vt:lpstr>PowerPoint 演示文稿</vt:lpstr>
      <vt:lpstr>PowerPoint 演示文稿</vt:lpstr>
      <vt:lpstr>Reading A  True or False? </vt:lpstr>
      <vt:lpstr>PowerPoint 演示文稿</vt:lpstr>
      <vt:lpstr>PowerPoint 演示文稿</vt:lpstr>
      <vt:lpstr>PowerPoint 演示文稿</vt:lpstr>
      <vt:lpstr>True or False? </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Reece You</dc:creator>
  <cp:lastModifiedBy>RICHARD</cp:lastModifiedBy>
  <cp:revision>281</cp:revision>
  <dcterms:created xsi:type="dcterms:W3CDTF">2008-04-03T15:07:52Z</dcterms:created>
  <dcterms:modified xsi:type="dcterms:W3CDTF">2023-06-04T00:12:31Z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924E2410A4DF492485130EDFEADDE8A5_13</vt:lpwstr>
  </property>
  <property fmtid="{D5CDD505-2E9C-101B-9397-08002B2CF9AE}" pid="3" name="KSOProductBuildVer">
    <vt:lpwstr>2052-11.1.0.14309</vt:lpwstr>
  </property>
</Properties>
</file>