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p:notesSz cx="6858000" cy="9144000"/>
  <p:embeddedFontLst>
    <p:embeddedFont>
      <p:font typeface="Raleway" charset="0"/>
      <p:regular r:id="rId21"/>
      <p:bold r:id="rId22"/>
      <p:italic r:id="rId23"/>
      <p:boldItalic r:id="rId24"/>
    </p:embeddedFont>
    <p:embeddedFont>
      <p:font typeface="Lato"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Shape 3"/>
          <p:cNvSpPr/>
          <p:nvPr>
            <p:ph type="sldImg" idx="2"/>
          </p:nvPr>
        </p:nvSpPr>
        <p:spPr>
          <a:xfrm>
            <a:off x="381300" y="685800"/>
            <a:ext cx="6096075" cy="3429000"/>
          </a:xfrm>
          <a:custGeom>
            <a:avLst/>
            <a:gdLst/>
            <a:ahLst/>
            <a:cxnLst/>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Shape 83"/>
          <p:cNvSpPr/>
          <p:nvPr>
            <p:ph type="sldImg" idx="2"/>
          </p:nvPr>
        </p:nvSpPr>
        <p:spPr>
          <a:xfrm>
            <a:off x="381300" y="685800"/>
            <a:ext cx="6096075" cy="3429000"/>
          </a:xfrm>
          <a:custGeom>
            <a:avLst/>
            <a:gdLst/>
            <a:ahLst/>
            <a:cxnLst/>
            <a:pathLst>
              <a:path w="120000" h="120000" extrusionOk="0">
                <a:moveTo>
                  <a:pt x="0" y="0"/>
                </a:moveTo>
                <a:lnTo>
                  <a:pt x="120000" y="0"/>
                </a:lnTo>
                <a:lnTo>
                  <a:pt x="120000" y="120000"/>
                </a:lnTo>
                <a:lnTo>
                  <a:pt x="0" y="120000"/>
                </a:lnTo>
                <a:close/>
              </a:path>
            </a:pathLst>
          </a:custGeom>
        </p:spPr>
      </p:sp>
      <p:sp>
        <p:nvSpPr>
          <p:cNvPr id="84" name="Shape 84"/>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Shape 154"/>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55" name="Shape 15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Shape 162"/>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63" name="Shape 163"/>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Shape 170"/>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71" name="Shape 17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Shape 177"/>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78" name="Shape 178"/>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3" name="Shape 183"/>
        <p:cNvGrpSpPr/>
        <p:nvPr/>
      </p:nvGrpSpPr>
      <p:grpSpPr>
        <a:xfrm>
          <a:off x="0" y="0"/>
          <a:ext cx="0" cy="0"/>
          <a:chOff x="0" y="0"/>
          <a:chExt cx="0" cy="0"/>
        </a:xfrm>
      </p:grpSpPr>
      <p:sp>
        <p:nvSpPr>
          <p:cNvPr id="184" name="Shape 184"/>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85" name="Shape 18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Shape 88"/>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89" name="Shape 89"/>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Shape 94"/>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95" name="Shape 9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Shape 103"/>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04" name="Shape 104"/>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Shape 112"/>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13" name="Shape 113"/>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Shape 122"/>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23" name="Shape 123"/>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Shape 130"/>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31" name="Shape 13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Shape 137"/>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38" name="Shape 138"/>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Shape 144"/>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45" name="Shape 14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 name="Shape 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14" name="Shape 14"/>
          <p:cNvSpPr txBox="1"/>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77" name="Shape 77"/>
          <p:cNvSpPr txBox="1"/>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80"/>
        <p:cNvGrpSpPr/>
        <p:nvPr/>
      </p:nvGrpSpPr>
      <p:grpSpPr>
        <a:xfrm>
          <a:off x="0" y="0"/>
          <a:ext cx="0" cy="0"/>
          <a:chOff x="0" y="0"/>
          <a:chExt cx="0" cy="0"/>
        </a:xfrm>
      </p:grpSpPr>
      <p:sp>
        <p:nvSpPr>
          <p:cNvPr id="81" name="Shape 81"/>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 name="Shape 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21" name="Shape 21"/>
          <p:cNvSpPr txBox="1"/>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7" name="Shape 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28" name="Shape 28"/>
          <p:cNvSpPr txBox="1"/>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30" name="Shape 30"/>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36" name="Shape 36"/>
          <p:cNvSpPr txBox="1"/>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38" name="Shape 38"/>
          <p:cNvSpPr txBox="1"/>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39" name="Shape 39"/>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45" name="Shape 45"/>
          <p:cNvSpPr txBox="1"/>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52" name="Shape 52"/>
          <p:cNvSpPr txBox="1"/>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54" name="Shape 54"/>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8" name="Shape 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59" name="Shape 59"/>
          <p:cNvSpPr txBox="1"/>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5" name="Shape 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66" name="Shape 66"/>
          <p:cNvSpPr txBox="1"/>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69" name="Shape 69"/>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0" name="Shape 70"/>
        <p:cNvGrpSpPr/>
        <p:nvPr/>
      </p:nvGrpSpPr>
      <p:grpSpPr>
        <a:xfrm>
          <a:off x="0" y="0"/>
          <a:ext cx="0" cy="0"/>
          <a:chOff x="0" y="0"/>
          <a:chExt cx="0" cy="0"/>
        </a:xfrm>
      </p:grpSpPr>
      <p:sp>
        <p:nvSpPr>
          <p:cNvPr id="71" name="Shape 71"/>
          <p:cNvSpPr txBox="1"/>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p:txBody>
      </p:sp>
      <p:sp>
        <p:nvSpPr>
          <p:cNvPr id="72" name="Shape 72"/>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p:txBody>
      </p:sp>
      <p:sp>
        <p:nvSpPr>
          <p:cNvPr id="7" name="Shape 7"/>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1600"/>
              </a:spcBef>
              <a:spcAft>
                <a:spcPts val="160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Shape 8"/>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spcBef>
                <a:spcPts val="0"/>
              </a:spcBef>
              <a:spcAft>
                <a:spcPts val="0"/>
              </a:spcAft>
              <a:buNone/>
            </a:pPr>
            <a:fld id="{00000000-1234-1234-1234-123412341234}" type="slidenum">
              <a:rPr lang="zh-CN"/>
            </a:fld>
            <a:endParaRPr lang="zh-C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Shape 86"/>
          <p:cNvSpPr txBox="1"/>
          <p:nvPr>
            <p:ph type="ctrTitle"/>
          </p:nvPr>
        </p:nvSpPr>
        <p:spPr>
          <a:xfrm>
            <a:off x="1485252" y="1794300"/>
            <a:ext cx="5783400" cy="145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sz="4800">
                <a:latin typeface="Arial" panose="020B0604020202020204"/>
                <a:ea typeface="Arial" panose="020B0604020202020204"/>
                <a:cs typeface="Arial" panose="020B0604020202020204"/>
                <a:sym typeface="Arial" panose="020B0604020202020204"/>
              </a:rPr>
              <a:t>模型</a:t>
            </a:r>
            <a:r>
              <a:rPr lang="zh-CN" sz="6000">
                <a:solidFill>
                  <a:schemeClr val="accent3"/>
                </a:solidFill>
                <a:latin typeface="Arial" panose="020B0604020202020204"/>
                <a:ea typeface="Arial" panose="020B0604020202020204"/>
                <a:cs typeface="Arial" panose="020B0604020202020204"/>
                <a:sym typeface="Arial" panose="020B0604020202020204"/>
              </a:rPr>
              <a:t>微</a:t>
            </a:r>
            <a:r>
              <a:rPr lang="zh-CN" sz="6000">
                <a:latin typeface="Arial" panose="020B0604020202020204"/>
                <a:ea typeface="Arial" panose="020B0604020202020204"/>
                <a:cs typeface="Arial" panose="020B0604020202020204"/>
                <a:sym typeface="Arial" panose="020B0604020202020204"/>
              </a:rPr>
              <a:t>调</a:t>
            </a:r>
            <a:endParaRPr sz="6000">
              <a:latin typeface="Arial" panose="020B0604020202020204"/>
              <a:ea typeface="Arial" panose="020B0604020202020204"/>
              <a:cs typeface="Arial" panose="020B0604020202020204"/>
              <a:sym typeface="Arial" panose="020B0604020202020204"/>
            </a:endParaRPr>
          </a:p>
          <a:p>
            <a:pPr marL="0" lvl="0" indent="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F</a:t>
            </a:r>
            <a:r>
              <a:rPr lang="zh-CN">
                <a:solidFill>
                  <a:schemeClr val="dk1"/>
                </a:solidFill>
                <a:latin typeface="Arial" panose="020B0604020202020204"/>
                <a:ea typeface="Arial" panose="020B0604020202020204"/>
                <a:cs typeface="Arial" panose="020B0604020202020204"/>
                <a:sym typeface="Arial" panose="020B0604020202020204"/>
              </a:rPr>
              <a:t>i</a:t>
            </a:r>
            <a:r>
              <a:rPr lang="zh-CN">
                <a:latin typeface="Arial" panose="020B0604020202020204"/>
                <a:ea typeface="Arial" panose="020B0604020202020204"/>
                <a:cs typeface="Arial" panose="020B0604020202020204"/>
                <a:sym typeface="Arial" panose="020B0604020202020204"/>
              </a:rPr>
              <a:t>ne T</a:t>
            </a:r>
            <a:r>
              <a:rPr lang="zh-CN">
                <a:solidFill>
                  <a:schemeClr val="dk1"/>
                </a:solidFill>
                <a:latin typeface="Arial" panose="020B0604020202020204"/>
                <a:ea typeface="Arial" panose="020B0604020202020204"/>
                <a:cs typeface="Arial" panose="020B0604020202020204"/>
                <a:sym typeface="Arial" panose="020B0604020202020204"/>
              </a:rPr>
              <a:t>u</a:t>
            </a:r>
            <a:r>
              <a:rPr lang="zh-CN">
                <a:latin typeface="Arial" panose="020B0604020202020204"/>
                <a:ea typeface="Arial" panose="020B0604020202020204"/>
                <a:cs typeface="Arial" panose="020B0604020202020204"/>
                <a:sym typeface="Arial" panose="020B0604020202020204"/>
              </a:rPr>
              <a:t>ne</a:t>
            </a: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Shape 157"/>
          <p:cNvSpPr txBox="1"/>
          <p:nvPr/>
        </p:nvSpPr>
        <p:spPr>
          <a:xfrm>
            <a:off x="6827500" y="4678475"/>
            <a:ext cx="4681800" cy="54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zh-CN"/>
              <a:t>卷积神经网络入门讲解</a:t>
            </a:r>
            <a:endParaRPr lang="zh-CN"/>
          </a:p>
        </p:txBody>
      </p:sp>
      <p:sp>
        <p:nvSpPr>
          <p:cNvPr id="158" name="Shape 158"/>
          <p:cNvSpPr txBox="1"/>
          <p:nvPr/>
        </p:nvSpPr>
        <p:spPr>
          <a:xfrm>
            <a:off x="674625" y="-536475"/>
            <a:ext cx="53727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zh-CN" sz="2800" b="1">
                <a:solidFill>
                  <a:schemeClr val="accent3"/>
                </a:solidFill>
              </a:rPr>
              <a:t>为什么</a:t>
            </a:r>
            <a:r>
              <a:rPr lang="zh-CN" sz="2800" b="1"/>
              <a:t>要</a:t>
            </a:r>
            <a:r>
              <a:rPr lang="zh-CN" sz="2800" b="1">
                <a:solidFill>
                  <a:schemeClr val="dk1"/>
                </a:solidFill>
              </a:rPr>
              <a:t>微调</a:t>
            </a:r>
            <a:r>
              <a:rPr lang="zh-CN" sz="2800" b="1"/>
              <a:t>？</a:t>
            </a:r>
            <a:endParaRPr lang="zh-CN" sz="2800" b="1"/>
          </a:p>
        </p:txBody>
      </p:sp>
      <p:sp>
        <p:nvSpPr>
          <p:cNvPr id="159" name="Shape 159"/>
          <p:cNvSpPr txBox="1"/>
          <p:nvPr/>
        </p:nvSpPr>
        <p:spPr>
          <a:xfrm>
            <a:off x="830100" y="1630500"/>
            <a:ext cx="4269000" cy="498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p>
        </p:txBody>
      </p:sp>
      <p:sp>
        <p:nvSpPr>
          <p:cNvPr id="160" name="Shape 160"/>
          <p:cNvSpPr txBox="1"/>
          <p:nvPr/>
        </p:nvSpPr>
        <p:spPr>
          <a:xfrm>
            <a:off x="770800" y="2038100"/>
            <a:ext cx="7618800" cy="1964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zh-CN"/>
              <a:t>普通</a:t>
            </a:r>
            <a:r>
              <a:rPr lang="zh-CN"/>
              <a:t>预训练模型的特点是：</a:t>
            </a:r>
            <a:endParaRPr lang="zh-CN"/>
          </a:p>
          <a:p>
            <a:pPr marL="0" lvl="0" indent="0">
              <a:spcBef>
                <a:spcPts val="0"/>
              </a:spcBef>
              <a:spcAft>
                <a:spcPts val="0"/>
              </a:spcAft>
              <a:buNone/>
            </a:pPr>
            <a:r>
              <a:rPr lang="zh-CN"/>
              <a:t>用了大型数据集做训练，已经具备了</a:t>
            </a:r>
            <a:r>
              <a:rPr lang="zh-CN" sz="2200">
                <a:solidFill>
                  <a:schemeClr val="accent3"/>
                </a:solidFill>
              </a:rPr>
              <a:t>提取浅层基础特征和</a:t>
            </a:r>
            <a:r>
              <a:rPr lang="zh-CN" sz="2200">
                <a:solidFill>
                  <a:schemeClr val="accent3"/>
                </a:solidFill>
              </a:rPr>
              <a:t>深层抽象</a:t>
            </a:r>
            <a:r>
              <a:rPr lang="zh-CN" sz="2200">
                <a:solidFill>
                  <a:schemeClr val="accent3"/>
                </a:solidFill>
              </a:rPr>
              <a:t>特征的能力</a:t>
            </a:r>
            <a:r>
              <a:rPr lang="zh-CN"/>
              <a:t>。</a:t>
            </a:r>
            <a:endParaRPr lang="zh-CN"/>
          </a:p>
          <a:p>
            <a:pPr marL="0" lvl="0" indent="0">
              <a:spcBef>
                <a:spcPts val="0"/>
              </a:spcBef>
              <a:spcAft>
                <a:spcPts val="0"/>
              </a:spcAft>
              <a:buNone/>
            </a:pPr>
          </a:p>
          <a:p>
            <a:pPr marL="0" lvl="0" indent="0">
              <a:spcBef>
                <a:spcPts val="0"/>
              </a:spcBef>
              <a:spcAft>
                <a:spcPts val="0"/>
              </a:spcAft>
              <a:buNone/>
            </a:pPr>
            <a:r>
              <a:rPr lang="zh-CN"/>
              <a:t>结论：</a:t>
            </a:r>
            <a:endParaRPr lang="zh-CN"/>
          </a:p>
          <a:p>
            <a:pPr marL="0" lvl="0" indent="0">
              <a:spcBef>
                <a:spcPts val="0"/>
              </a:spcBef>
              <a:spcAft>
                <a:spcPts val="0"/>
              </a:spcAft>
              <a:buNone/>
            </a:pPr>
            <a:r>
              <a:rPr lang="zh-CN"/>
              <a:t>不做微调：</a:t>
            </a:r>
            <a:endParaRPr lang="zh-CN"/>
          </a:p>
          <a:p>
            <a:pPr marL="0" lvl="0" indent="0">
              <a:spcBef>
                <a:spcPts val="0"/>
              </a:spcBef>
              <a:spcAft>
                <a:spcPts val="0"/>
              </a:spcAft>
              <a:buNone/>
            </a:pPr>
          </a:p>
          <a:p>
            <a:pPr marL="0" lvl="0" indent="0">
              <a:spcBef>
                <a:spcPts val="0"/>
              </a:spcBef>
              <a:spcAft>
                <a:spcPts val="0"/>
              </a:spcAft>
              <a:buNone/>
            </a:pPr>
            <a:r>
              <a:rPr lang="zh-CN"/>
              <a:t>（1）从头开始训练，需要大量的数据，计算时间和计算资源。</a:t>
            </a:r>
            <a:endParaRPr lang="zh-CN"/>
          </a:p>
          <a:p>
            <a:pPr marL="0" lvl="0" indent="0">
              <a:spcBef>
                <a:spcPts val="0"/>
              </a:spcBef>
              <a:spcAft>
                <a:spcPts val="0"/>
              </a:spcAft>
              <a:buNone/>
            </a:pPr>
          </a:p>
          <a:p>
            <a:pPr marL="0" lvl="0" indent="0">
              <a:spcBef>
                <a:spcPts val="0"/>
              </a:spcBef>
              <a:spcAft>
                <a:spcPts val="0"/>
              </a:spcAft>
              <a:buNone/>
            </a:pPr>
            <a:r>
              <a:rPr lang="zh-CN"/>
              <a:t>（2）存在模型不收敛，参数不够优化，准确率低，模型泛化能力低，容易过拟合等风险。</a:t>
            </a:r>
            <a:endParaRPr lang="zh-CN"/>
          </a:p>
          <a:p>
            <a:pPr marL="0" lvl="0" indent="0">
              <a:spcBef>
                <a:spcPts val="0"/>
              </a:spcBef>
              <a:spcAft>
                <a:spcPts val="0"/>
              </a:spcAft>
              <a:buNone/>
            </a:pPr>
          </a:p>
          <a:p>
            <a:pPr marL="0" lvl="0" indent="0">
              <a:spcBef>
                <a:spcPts val="0"/>
              </a:spcBef>
              <a:spcAft>
                <a:spcPts val="0"/>
              </a:spcAft>
              <a:buNone/>
            </a:pPr>
            <a:r>
              <a:rPr lang="zh-CN"/>
              <a:t>使用微调：</a:t>
            </a:r>
            <a:endParaRPr lang="zh-CN"/>
          </a:p>
          <a:p>
            <a:pPr marL="0" lvl="0" indent="0">
              <a:spcBef>
                <a:spcPts val="0"/>
              </a:spcBef>
              <a:spcAft>
                <a:spcPts val="0"/>
              </a:spcAft>
              <a:buNone/>
            </a:pPr>
          </a:p>
          <a:p>
            <a:pPr marL="0" lvl="0" indent="0" rtl="0">
              <a:spcBef>
                <a:spcPts val="0"/>
              </a:spcBef>
              <a:spcAft>
                <a:spcPts val="0"/>
              </a:spcAft>
              <a:buNone/>
            </a:pPr>
            <a:r>
              <a:rPr lang="zh-CN"/>
              <a:t>（1）有效避免了上述可能存在的问题。</a:t>
            </a:r>
            <a:endParaRPr 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Shape 165"/>
          <p:cNvSpPr txBox="1"/>
          <p:nvPr/>
        </p:nvSpPr>
        <p:spPr>
          <a:xfrm>
            <a:off x="6827500" y="4678475"/>
            <a:ext cx="4681800" cy="54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zh-CN"/>
              <a:t>卷积神经网络入门讲解</a:t>
            </a:r>
            <a:endParaRPr lang="zh-CN"/>
          </a:p>
        </p:txBody>
      </p:sp>
      <p:sp>
        <p:nvSpPr>
          <p:cNvPr id="166" name="Shape 166"/>
          <p:cNvSpPr txBox="1"/>
          <p:nvPr/>
        </p:nvSpPr>
        <p:spPr>
          <a:xfrm>
            <a:off x="719100" y="-529075"/>
            <a:ext cx="53727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zh-CN" sz="2800" b="1"/>
              <a:t>什么</a:t>
            </a:r>
            <a:r>
              <a:rPr lang="zh-CN" sz="2800" b="1">
                <a:solidFill>
                  <a:schemeClr val="dk1"/>
                </a:solidFill>
              </a:rPr>
              <a:t>情况</a:t>
            </a:r>
            <a:r>
              <a:rPr lang="zh-CN" sz="2800" b="1"/>
              <a:t>下使用</a:t>
            </a:r>
            <a:r>
              <a:rPr lang="zh-CN" sz="2800" b="1">
                <a:solidFill>
                  <a:schemeClr val="accent3"/>
                </a:solidFill>
              </a:rPr>
              <a:t>微调</a:t>
            </a:r>
            <a:endParaRPr>
              <a:solidFill>
                <a:schemeClr val="accent3"/>
              </a:solidFill>
            </a:endParaRPr>
          </a:p>
        </p:txBody>
      </p:sp>
      <p:sp>
        <p:nvSpPr>
          <p:cNvPr id="167" name="Shape 167"/>
          <p:cNvSpPr txBox="1"/>
          <p:nvPr/>
        </p:nvSpPr>
        <p:spPr>
          <a:xfrm>
            <a:off x="770775" y="1563800"/>
            <a:ext cx="7203900" cy="498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zh-CN"/>
              <a:t>（1） 你要使用的数据集和预训练模型的</a:t>
            </a:r>
            <a:r>
              <a:rPr lang="zh-CN" sz="2400">
                <a:solidFill>
                  <a:schemeClr val="accent3"/>
                </a:solidFill>
              </a:rPr>
              <a:t>数据集相似</a:t>
            </a:r>
            <a:r>
              <a:rPr lang="zh-CN"/>
              <a:t>，如果不太相似，</a:t>
            </a:r>
            <a:r>
              <a:rPr lang="zh-CN">
                <a:solidFill>
                  <a:srgbClr val="1A1A1A"/>
                </a:solidFill>
                <a:highlight>
                  <a:srgbClr val="FFFFFF"/>
                </a:highlight>
              </a:rPr>
              <a:t>比如你用的预训练的参数是自然景物的图片，你却要做人脸的识别，效果可能就没有那么好了，因为人脸的特征和自然景物的特征提取是不同的，所以相应的参数训练后也是不同的。</a:t>
            </a:r>
            <a:endParaRPr lang="zh-CN">
              <a:solidFill>
                <a:srgbClr val="1A1A1A"/>
              </a:solidFill>
              <a:highlight>
                <a:srgbClr val="FFFFFF"/>
              </a:highlight>
            </a:endParaRPr>
          </a:p>
        </p:txBody>
      </p:sp>
      <p:sp>
        <p:nvSpPr>
          <p:cNvPr id="168" name="Shape 168"/>
          <p:cNvSpPr txBox="1"/>
          <p:nvPr/>
        </p:nvSpPr>
        <p:spPr>
          <a:xfrm>
            <a:off x="770775" y="2627800"/>
            <a:ext cx="7203900" cy="498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zh-CN"/>
              <a:t>（2） </a:t>
            </a:r>
            <a:r>
              <a:rPr lang="zh-CN"/>
              <a:t>自己搭建或者使用的CNN模型</a:t>
            </a:r>
            <a:r>
              <a:rPr lang="zh-CN" sz="2400">
                <a:solidFill>
                  <a:schemeClr val="accent3"/>
                </a:solidFill>
              </a:rPr>
              <a:t>正确率太低</a:t>
            </a:r>
            <a:r>
              <a:rPr lang="zh-CN">
                <a:solidFill>
                  <a:srgbClr val="1A1A1A"/>
                </a:solidFill>
                <a:highlight>
                  <a:srgbClr val="FFFFFF"/>
                </a:highlight>
              </a:rPr>
              <a:t>。</a:t>
            </a:r>
            <a:endParaRPr>
              <a:solidFill>
                <a:srgbClr val="1A1A1A"/>
              </a:solidFill>
              <a:highlight>
                <a:srgbClr val="FFFFFF"/>
              </a:highlight>
            </a:endParaRPr>
          </a:p>
          <a:p>
            <a:pPr marL="0" lvl="0" indent="0">
              <a:spcBef>
                <a:spcPts val="0"/>
              </a:spcBef>
              <a:spcAft>
                <a:spcPts val="0"/>
              </a:spcAft>
              <a:buNone/>
            </a:pPr>
            <a:endParaRPr>
              <a:solidFill>
                <a:srgbClr val="1A1A1A"/>
              </a:solidFill>
              <a:highlight>
                <a:srgbClr val="FFFFFF"/>
              </a:highlight>
            </a:endParaRPr>
          </a:p>
          <a:p>
            <a:pPr marL="0" lvl="0" indent="0">
              <a:spcBef>
                <a:spcPts val="0"/>
              </a:spcBef>
              <a:spcAft>
                <a:spcPts val="0"/>
              </a:spcAft>
              <a:buNone/>
            </a:pPr>
            <a:r>
              <a:rPr lang="zh-CN">
                <a:solidFill>
                  <a:srgbClr val="1A1A1A"/>
                </a:solidFill>
                <a:highlight>
                  <a:srgbClr val="FFFFFF"/>
                </a:highlight>
              </a:rPr>
              <a:t>（3）</a:t>
            </a:r>
            <a:r>
              <a:rPr lang="zh-CN" sz="1600"/>
              <a:t>数据集相似，但</a:t>
            </a:r>
            <a:r>
              <a:rPr lang="zh-CN" sz="2400">
                <a:solidFill>
                  <a:schemeClr val="accent3"/>
                </a:solidFill>
              </a:rPr>
              <a:t>数据集数量太少</a:t>
            </a:r>
            <a:r>
              <a:rPr lang="zh-CN" sz="1600">
                <a:solidFill>
                  <a:schemeClr val="dk2"/>
                </a:solidFill>
              </a:rPr>
              <a:t>。</a:t>
            </a:r>
            <a:endParaRPr sz="1600">
              <a:solidFill>
                <a:schemeClr val="dk2"/>
              </a:solidFill>
            </a:endParaRPr>
          </a:p>
          <a:p>
            <a:pPr marL="0" lvl="0" indent="0">
              <a:spcBef>
                <a:spcPts val="0"/>
              </a:spcBef>
              <a:spcAft>
                <a:spcPts val="0"/>
              </a:spcAft>
              <a:buNone/>
            </a:pPr>
            <a:endParaRPr sz="2400">
              <a:solidFill>
                <a:schemeClr val="dk2"/>
              </a:solidFill>
            </a:endParaRPr>
          </a:p>
          <a:p>
            <a:pPr marL="0" lvl="0" indent="0" rtl="0">
              <a:spcBef>
                <a:spcPts val="0"/>
              </a:spcBef>
              <a:spcAft>
                <a:spcPts val="0"/>
              </a:spcAft>
              <a:buNone/>
            </a:pPr>
            <a:r>
              <a:rPr lang="zh-CN" sz="1600">
                <a:solidFill>
                  <a:schemeClr val="dk2"/>
                </a:solidFill>
              </a:rPr>
              <a:t>（4）计算资源太少。</a:t>
            </a:r>
            <a:endParaRPr sz="16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Shape 173"/>
          <p:cNvSpPr txBox="1"/>
          <p:nvPr>
            <p:ph type="body" idx="1"/>
          </p:nvPr>
        </p:nvSpPr>
        <p:spPr>
          <a:xfrm>
            <a:off x="647925" y="1352550"/>
            <a:ext cx="7688700" cy="2261100"/>
          </a:xfrm>
          <a:prstGeom prst="rect">
            <a:avLst/>
          </a:prstGeom>
        </p:spPr>
        <p:txBody>
          <a:bodyPr spcFirstLastPara="1" wrap="square" lIns="91425" tIns="91425" rIns="91425" bIns="91425" anchor="t" anchorCtr="0">
            <a:noAutofit/>
          </a:bodyPr>
          <a:lstStyle/>
          <a:p>
            <a:pPr marL="0" marR="50800" lvl="0" indent="0" rtl="0">
              <a:spcBef>
                <a:spcPts val="0"/>
              </a:spcBef>
              <a:spcAft>
                <a:spcPts val="0"/>
              </a:spcAft>
              <a:buNone/>
            </a:pPr>
            <a:r>
              <a:rPr lang="zh-CN" sz="1200">
                <a:solidFill>
                  <a:srgbClr val="212121"/>
                </a:solidFill>
                <a:highlight>
                  <a:srgbClr val="FFFFFF"/>
                </a:highlight>
                <a:latin typeface="Arial" panose="020B0604020202020204"/>
                <a:ea typeface="Arial" panose="020B0604020202020204"/>
                <a:cs typeface="Arial" panose="020B0604020202020204"/>
                <a:sym typeface="Arial" panose="020B0604020202020204"/>
              </a:rPr>
              <a:t>数据集1  - </a:t>
            </a:r>
            <a:r>
              <a:rPr lang="zh-CN" sz="1200">
                <a:solidFill>
                  <a:schemeClr val="dk1"/>
                </a:solidFill>
                <a:highlight>
                  <a:srgbClr val="FFFFFF"/>
                </a:highlight>
                <a:latin typeface="Arial" panose="020B0604020202020204"/>
                <a:ea typeface="Arial" panose="020B0604020202020204"/>
                <a:cs typeface="Arial" panose="020B0604020202020204"/>
                <a:sym typeface="Arial" panose="020B0604020202020204"/>
              </a:rPr>
              <a:t>数据量少，但数据相似度非常高</a:t>
            </a:r>
            <a:r>
              <a:rPr lang="zh-CN" sz="1200">
                <a:solidFill>
                  <a:srgbClr val="212121"/>
                </a:solidFill>
                <a:highlight>
                  <a:srgbClr val="FFFFFF"/>
                </a:highlight>
                <a:latin typeface="Arial" panose="020B0604020202020204"/>
                <a:ea typeface="Arial" panose="020B0604020202020204"/>
                <a:cs typeface="Arial" panose="020B0604020202020204"/>
                <a:sym typeface="Arial" panose="020B0604020202020204"/>
              </a:rPr>
              <a:t> - 在这种情况下，我们所做的只是修改</a:t>
            </a:r>
            <a:r>
              <a:rPr lang="zh-CN" sz="1600">
                <a:solidFill>
                  <a:schemeClr val="accent3"/>
                </a:solidFill>
                <a:highlight>
                  <a:srgbClr val="FFFFFF"/>
                </a:highlight>
                <a:latin typeface="Arial" panose="020B0604020202020204"/>
                <a:ea typeface="Arial" panose="020B0604020202020204"/>
                <a:cs typeface="Arial" panose="020B0604020202020204"/>
                <a:sym typeface="Arial" panose="020B0604020202020204"/>
              </a:rPr>
              <a:t>最后几层</a:t>
            </a:r>
            <a:r>
              <a:rPr lang="zh-CN" sz="1200">
                <a:solidFill>
                  <a:srgbClr val="212121"/>
                </a:solidFill>
                <a:highlight>
                  <a:srgbClr val="FFFFFF"/>
                </a:highlight>
                <a:latin typeface="Arial" panose="020B0604020202020204"/>
                <a:ea typeface="Arial" panose="020B0604020202020204"/>
                <a:cs typeface="Arial" panose="020B0604020202020204"/>
                <a:sym typeface="Arial" panose="020B0604020202020204"/>
              </a:rPr>
              <a:t>或</a:t>
            </a:r>
            <a:r>
              <a:rPr lang="zh-CN" sz="1600">
                <a:solidFill>
                  <a:schemeClr val="accent3"/>
                </a:solidFill>
                <a:highlight>
                  <a:srgbClr val="FFFFFF"/>
                </a:highlight>
                <a:latin typeface="Arial" panose="020B0604020202020204"/>
                <a:ea typeface="Arial" panose="020B0604020202020204"/>
                <a:cs typeface="Arial" panose="020B0604020202020204"/>
                <a:sym typeface="Arial" panose="020B0604020202020204"/>
              </a:rPr>
              <a:t>最终的softmax图层</a:t>
            </a:r>
            <a:r>
              <a:rPr lang="zh-CN" sz="1200">
                <a:solidFill>
                  <a:srgbClr val="212121"/>
                </a:solidFill>
                <a:highlight>
                  <a:srgbClr val="FFFFFF"/>
                </a:highlight>
                <a:latin typeface="Arial" panose="020B0604020202020204"/>
                <a:ea typeface="Arial" panose="020B0604020202020204"/>
                <a:cs typeface="Arial" panose="020B0604020202020204"/>
                <a:sym typeface="Arial" panose="020B0604020202020204"/>
              </a:rPr>
              <a:t>的输出类别。</a:t>
            </a:r>
            <a:br>
              <a:rPr lang="zh-CN" sz="1200">
                <a:solidFill>
                  <a:srgbClr val="212121"/>
                </a:solidFill>
                <a:highlight>
                  <a:srgbClr val="FFFFFF"/>
                </a:highlight>
                <a:latin typeface="Arial" panose="020B0604020202020204"/>
                <a:ea typeface="Arial" panose="020B0604020202020204"/>
                <a:cs typeface="Arial" panose="020B0604020202020204"/>
                <a:sym typeface="Arial" panose="020B0604020202020204"/>
              </a:rPr>
            </a:br>
            <a:br>
              <a:rPr lang="zh-CN" sz="1200">
                <a:solidFill>
                  <a:srgbClr val="212121"/>
                </a:solidFill>
                <a:highlight>
                  <a:srgbClr val="FFFFFF"/>
                </a:highlight>
                <a:latin typeface="Arial" panose="020B0604020202020204"/>
                <a:ea typeface="Arial" panose="020B0604020202020204"/>
                <a:cs typeface="Arial" panose="020B0604020202020204"/>
                <a:sym typeface="Arial" panose="020B0604020202020204"/>
              </a:rPr>
            </a:br>
            <a:r>
              <a:rPr lang="zh-CN" sz="1200">
                <a:solidFill>
                  <a:srgbClr val="212121"/>
                </a:solidFill>
                <a:highlight>
                  <a:srgbClr val="FFFFFF"/>
                </a:highlight>
                <a:latin typeface="Arial" panose="020B0604020202020204"/>
                <a:ea typeface="Arial" panose="020B0604020202020204"/>
                <a:cs typeface="Arial" panose="020B0604020202020204"/>
                <a:sym typeface="Arial" panose="020B0604020202020204"/>
              </a:rPr>
              <a:t>数据集2 - </a:t>
            </a:r>
            <a:r>
              <a:rPr lang="zh-CN" sz="1200">
                <a:solidFill>
                  <a:schemeClr val="dk1"/>
                </a:solidFill>
                <a:highlight>
                  <a:srgbClr val="FFFFFF"/>
                </a:highlight>
                <a:latin typeface="Arial" panose="020B0604020202020204"/>
                <a:ea typeface="Arial" panose="020B0604020202020204"/>
                <a:cs typeface="Arial" panose="020B0604020202020204"/>
                <a:sym typeface="Arial" panose="020B0604020202020204"/>
              </a:rPr>
              <a:t>数据量少，数据相似度低</a:t>
            </a:r>
            <a:r>
              <a:rPr lang="zh-CN" sz="1200">
                <a:solidFill>
                  <a:srgbClr val="212121"/>
                </a:solidFill>
                <a:highlight>
                  <a:srgbClr val="FFFFFF"/>
                </a:highlight>
                <a:latin typeface="Arial" panose="020B0604020202020204"/>
                <a:ea typeface="Arial" panose="020B0604020202020204"/>
                <a:cs typeface="Arial" panose="020B0604020202020204"/>
                <a:sym typeface="Arial" panose="020B0604020202020204"/>
              </a:rPr>
              <a:t> - 在这种情况下，我们可以</a:t>
            </a:r>
            <a:r>
              <a:rPr lang="zh-CN" sz="1600">
                <a:solidFill>
                  <a:schemeClr val="accent3"/>
                </a:solidFill>
                <a:highlight>
                  <a:srgbClr val="FFFFFF"/>
                </a:highlight>
                <a:latin typeface="Arial" panose="020B0604020202020204"/>
                <a:ea typeface="Arial" panose="020B0604020202020204"/>
                <a:cs typeface="Arial" panose="020B0604020202020204"/>
                <a:sym typeface="Arial" panose="020B0604020202020204"/>
              </a:rPr>
              <a:t>冻结预训练模型的初始层（比如k层），并再次训练剩余的（n-k）层</a:t>
            </a:r>
            <a:r>
              <a:rPr lang="zh-CN" sz="1200">
                <a:solidFill>
                  <a:srgbClr val="212121"/>
                </a:solidFill>
                <a:highlight>
                  <a:srgbClr val="FFFFFF"/>
                </a:highlight>
                <a:latin typeface="Arial" panose="020B0604020202020204"/>
                <a:ea typeface="Arial" panose="020B0604020202020204"/>
                <a:cs typeface="Arial" panose="020B0604020202020204"/>
                <a:sym typeface="Arial" panose="020B0604020202020204"/>
              </a:rPr>
              <a:t>。由于新数据集的相似度较低，因此根据新数据集对较高层进行重新训练具有重要意义。</a:t>
            </a:r>
            <a:br>
              <a:rPr lang="zh-CN" sz="1200">
                <a:solidFill>
                  <a:srgbClr val="212121"/>
                </a:solidFill>
                <a:highlight>
                  <a:srgbClr val="FFFFFF"/>
                </a:highlight>
                <a:latin typeface="Arial" panose="020B0604020202020204"/>
                <a:ea typeface="Arial" panose="020B0604020202020204"/>
                <a:cs typeface="Arial" panose="020B0604020202020204"/>
                <a:sym typeface="Arial" panose="020B0604020202020204"/>
              </a:rPr>
            </a:br>
            <a:br>
              <a:rPr lang="zh-CN" sz="1200">
                <a:solidFill>
                  <a:srgbClr val="212121"/>
                </a:solidFill>
                <a:highlight>
                  <a:srgbClr val="FFFFFF"/>
                </a:highlight>
                <a:latin typeface="Arial" panose="020B0604020202020204"/>
                <a:ea typeface="Arial" panose="020B0604020202020204"/>
                <a:cs typeface="Arial" panose="020B0604020202020204"/>
                <a:sym typeface="Arial" panose="020B0604020202020204"/>
              </a:rPr>
            </a:br>
            <a:r>
              <a:rPr lang="zh-CN" sz="1200">
                <a:solidFill>
                  <a:srgbClr val="212121"/>
                </a:solidFill>
                <a:highlight>
                  <a:srgbClr val="FFFFFF"/>
                </a:highlight>
                <a:latin typeface="Arial" panose="020B0604020202020204"/>
                <a:ea typeface="Arial" panose="020B0604020202020204"/>
                <a:cs typeface="Arial" panose="020B0604020202020204"/>
                <a:sym typeface="Arial" panose="020B0604020202020204"/>
              </a:rPr>
              <a:t>数据集3  - </a:t>
            </a:r>
            <a:r>
              <a:rPr lang="zh-CN" sz="1200">
                <a:solidFill>
                  <a:schemeClr val="dk1"/>
                </a:solidFill>
                <a:highlight>
                  <a:srgbClr val="FFFFFF"/>
                </a:highlight>
                <a:latin typeface="Arial" panose="020B0604020202020204"/>
                <a:ea typeface="Arial" panose="020B0604020202020204"/>
                <a:cs typeface="Arial" panose="020B0604020202020204"/>
                <a:sym typeface="Arial" panose="020B0604020202020204"/>
              </a:rPr>
              <a:t>数据量大，数据相似度低</a:t>
            </a:r>
            <a:r>
              <a:rPr lang="zh-CN" sz="1200">
                <a:solidFill>
                  <a:srgbClr val="212121"/>
                </a:solidFill>
                <a:highlight>
                  <a:srgbClr val="FFFFFF"/>
                </a:highlight>
                <a:latin typeface="Arial" panose="020B0604020202020204"/>
                <a:ea typeface="Arial" panose="020B0604020202020204"/>
                <a:cs typeface="Arial" panose="020B0604020202020204"/>
                <a:sym typeface="Arial" panose="020B0604020202020204"/>
              </a:rPr>
              <a:t> - 在这种情况下，由于我们有一个大的数据集，我们的神经网络训练将会很有效。但是，由于我们的数据与用于训练我们的预训练模型的数据相比有很大不同。使用预训练模型进行的预测不会有效。因此，最好根据你的数据</a:t>
            </a:r>
            <a:r>
              <a:rPr lang="zh-CN" sz="1600">
                <a:solidFill>
                  <a:schemeClr val="accent3"/>
                </a:solidFill>
                <a:highlight>
                  <a:srgbClr val="FFFFFF"/>
                </a:highlight>
                <a:latin typeface="Arial" panose="020B0604020202020204"/>
                <a:ea typeface="Arial" panose="020B0604020202020204"/>
                <a:cs typeface="Arial" panose="020B0604020202020204"/>
                <a:sym typeface="Arial" panose="020B0604020202020204"/>
              </a:rPr>
              <a:t>从头开始训练神经网络（Training from scatch）</a:t>
            </a:r>
            <a:r>
              <a:rPr lang="zh-CN" sz="1200">
                <a:solidFill>
                  <a:srgbClr val="212121"/>
                </a:solidFill>
                <a:highlight>
                  <a:srgbClr val="FFFFFF"/>
                </a:highlight>
                <a:latin typeface="Arial" panose="020B0604020202020204"/>
                <a:ea typeface="Arial" panose="020B0604020202020204"/>
                <a:cs typeface="Arial" panose="020B0604020202020204"/>
                <a:sym typeface="Arial" panose="020B0604020202020204"/>
              </a:rPr>
              <a:t>。</a:t>
            </a:r>
            <a:br>
              <a:rPr lang="zh-CN" sz="1200">
                <a:solidFill>
                  <a:srgbClr val="212121"/>
                </a:solidFill>
                <a:highlight>
                  <a:srgbClr val="FFFFFF"/>
                </a:highlight>
                <a:latin typeface="Arial" panose="020B0604020202020204"/>
                <a:ea typeface="Arial" panose="020B0604020202020204"/>
                <a:cs typeface="Arial" panose="020B0604020202020204"/>
                <a:sym typeface="Arial" panose="020B0604020202020204"/>
              </a:rPr>
            </a:br>
            <a:br>
              <a:rPr lang="zh-CN" sz="1200">
                <a:solidFill>
                  <a:srgbClr val="212121"/>
                </a:solidFill>
                <a:highlight>
                  <a:srgbClr val="FFFFFF"/>
                </a:highlight>
                <a:latin typeface="Arial" panose="020B0604020202020204"/>
                <a:ea typeface="Arial" panose="020B0604020202020204"/>
                <a:cs typeface="Arial" panose="020B0604020202020204"/>
                <a:sym typeface="Arial" panose="020B0604020202020204"/>
              </a:rPr>
            </a:br>
            <a:r>
              <a:rPr lang="zh-CN" sz="1200">
                <a:solidFill>
                  <a:srgbClr val="212121"/>
                </a:solidFill>
                <a:highlight>
                  <a:srgbClr val="FFFFFF"/>
                </a:highlight>
                <a:latin typeface="Arial" panose="020B0604020202020204"/>
                <a:ea typeface="Arial" panose="020B0604020202020204"/>
                <a:cs typeface="Arial" panose="020B0604020202020204"/>
                <a:sym typeface="Arial" panose="020B0604020202020204"/>
              </a:rPr>
              <a:t>数据集4  - </a:t>
            </a:r>
            <a:r>
              <a:rPr lang="zh-CN" sz="1200">
                <a:solidFill>
                  <a:schemeClr val="dk1"/>
                </a:solidFill>
                <a:highlight>
                  <a:srgbClr val="FFFFFF"/>
                </a:highlight>
                <a:latin typeface="Arial" panose="020B0604020202020204"/>
                <a:ea typeface="Arial" panose="020B0604020202020204"/>
                <a:cs typeface="Arial" panose="020B0604020202020204"/>
                <a:sym typeface="Arial" panose="020B0604020202020204"/>
              </a:rPr>
              <a:t>数据量大，数据相似度高</a:t>
            </a:r>
            <a:r>
              <a:rPr lang="zh-CN" sz="1200">
                <a:solidFill>
                  <a:srgbClr val="212121"/>
                </a:solidFill>
                <a:highlight>
                  <a:srgbClr val="FFFFFF"/>
                </a:highlight>
                <a:latin typeface="Arial" panose="020B0604020202020204"/>
                <a:ea typeface="Arial" panose="020B0604020202020204"/>
                <a:cs typeface="Arial" panose="020B0604020202020204"/>
                <a:sym typeface="Arial" panose="020B0604020202020204"/>
              </a:rPr>
              <a:t> - 这是理想情况。在这种情况下，预训练模型应该是最有效的。使用模型的最好方法是保留模型的体系结构和模型的初始权重。然后，我们可以</a:t>
            </a:r>
            <a:r>
              <a:rPr lang="zh-CN" sz="1600">
                <a:solidFill>
                  <a:schemeClr val="accent3"/>
                </a:solidFill>
                <a:highlight>
                  <a:srgbClr val="FFFFFF"/>
                </a:highlight>
                <a:latin typeface="Arial" panose="020B0604020202020204"/>
                <a:ea typeface="Arial" panose="020B0604020202020204"/>
                <a:cs typeface="Arial" panose="020B0604020202020204"/>
                <a:sym typeface="Arial" panose="020B0604020202020204"/>
              </a:rPr>
              <a:t>使用在预先训练的模型中的权重来重新训练该模型</a:t>
            </a:r>
            <a:r>
              <a:rPr lang="zh-CN" sz="1200">
                <a:solidFill>
                  <a:srgbClr val="212121"/>
                </a:solidFill>
                <a:highlight>
                  <a:srgbClr val="FFFFFF"/>
                </a:highlight>
                <a:latin typeface="Arial" panose="020B0604020202020204"/>
                <a:ea typeface="Arial" panose="020B0604020202020204"/>
                <a:cs typeface="Arial" panose="020B0604020202020204"/>
                <a:sym typeface="Arial" panose="020B0604020202020204"/>
              </a:rPr>
              <a:t>。</a:t>
            </a:r>
            <a:endParaRPr sz="1200">
              <a:solidFill>
                <a:srgbClr val="212121"/>
              </a:solidFill>
              <a:highlight>
                <a:srgbClr val="FFFFFF"/>
              </a:highlight>
              <a:latin typeface="Arial" panose="020B0604020202020204"/>
              <a:ea typeface="Arial" panose="020B0604020202020204"/>
              <a:cs typeface="Arial" panose="020B0604020202020204"/>
              <a:sym typeface="Arial" panose="020B0604020202020204"/>
            </a:endParaRPr>
          </a:p>
          <a:p>
            <a:pPr marL="0" lvl="0" indent="0" rtl="0">
              <a:lnSpc>
                <a:spcPct val="100000"/>
              </a:lnSpc>
              <a:spcBef>
                <a:spcPts val="0"/>
              </a:spcBef>
              <a:spcAft>
                <a:spcPts val="0"/>
              </a:spcAft>
              <a:buNone/>
            </a:pPr>
            <a:endParaRPr sz="1200"/>
          </a:p>
          <a:p>
            <a:pPr marL="0" lvl="0" indent="0">
              <a:spcBef>
                <a:spcPts val="0"/>
              </a:spcBef>
              <a:spcAft>
                <a:spcPts val="1600"/>
              </a:spcAft>
              <a:buNone/>
            </a:pPr>
            <a:endParaRPr sz="1200"/>
          </a:p>
        </p:txBody>
      </p:sp>
      <p:sp>
        <p:nvSpPr>
          <p:cNvPr id="174" name="Shape 174"/>
          <p:cNvSpPr txBox="1"/>
          <p:nvPr/>
        </p:nvSpPr>
        <p:spPr>
          <a:xfrm>
            <a:off x="689500" y="438000"/>
            <a:ext cx="5372700" cy="951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zh-CN" sz="2800" b="1"/>
              <a:t>不同</a:t>
            </a:r>
            <a:r>
              <a:rPr lang="zh-CN" sz="2800" b="1">
                <a:solidFill>
                  <a:schemeClr val="dk1"/>
                </a:solidFill>
              </a:rPr>
              <a:t>数据集</a:t>
            </a:r>
            <a:r>
              <a:rPr lang="zh-CN" sz="2800" b="1"/>
              <a:t>下使用</a:t>
            </a:r>
            <a:r>
              <a:rPr lang="zh-CN" sz="2800" b="1">
                <a:solidFill>
                  <a:schemeClr val="accent3"/>
                </a:solidFill>
              </a:rPr>
              <a:t>微调</a:t>
            </a:r>
            <a:endParaRPr>
              <a:solidFill>
                <a:schemeClr val="accent3"/>
              </a:solidFill>
            </a:endParaRPr>
          </a:p>
        </p:txBody>
      </p:sp>
      <p:sp>
        <p:nvSpPr>
          <p:cNvPr id="175" name="Shape 175"/>
          <p:cNvSpPr txBox="1"/>
          <p:nvPr/>
        </p:nvSpPr>
        <p:spPr>
          <a:xfrm>
            <a:off x="6827500" y="4678475"/>
            <a:ext cx="4681800" cy="54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zh-CN"/>
              <a:t>卷积神经网络入门讲解</a:t>
            </a:r>
            <a:endParaRPr 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Shape 180"/>
          <p:cNvSpPr txBox="1"/>
          <p:nvPr/>
        </p:nvSpPr>
        <p:spPr>
          <a:xfrm>
            <a:off x="6827500" y="4678475"/>
            <a:ext cx="4681800" cy="54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zh-CN"/>
              <a:t>卷积神经网络入门讲解</a:t>
            </a:r>
            <a:endParaRPr lang="zh-CN"/>
          </a:p>
        </p:txBody>
      </p:sp>
      <p:sp>
        <p:nvSpPr>
          <p:cNvPr id="181" name="Shape 181"/>
          <p:cNvSpPr txBox="1"/>
          <p:nvPr/>
        </p:nvSpPr>
        <p:spPr>
          <a:xfrm>
            <a:off x="719100" y="-529075"/>
            <a:ext cx="53727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zh-CN" sz="2800" b="1">
                <a:solidFill>
                  <a:schemeClr val="accent3"/>
                </a:solidFill>
              </a:rPr>
              <a:t>微调</a:t>
            </a:r>
            <a:r>
              <a:rPr lang="zh-CN" sz="2800" b="1"/>
              <a:t>指导事项</a:t>
            </a:r>
            <a:endParaRPr lang="zh-CN" sz="2800" b="1"/>
          </a:p>
        </p:txBody>
      </p:sp>
      <p:sp>
        <p:nvSpPr>
          <p:cNvPr id="182" name="Shape 182"/>
          <p:cNvSpPr txBox="1"/>
          <p:nvPr/>
        </p:nvSpPr>
        <p:spPr>
          <a:xfrm>
            <a:off x="719100" y="1445200"/>
            <a:ext cx="7796700" cy="33222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zh-CN">
                <a:solidFill>
                  <a:srgbClr val="333333"/>
                </a:solidFill>
                <a:highlight>
                  <a:srgbClr val="FFFFFF"/>
                </a:highlight>
              </a:rPr>
              <a:t>1.通常的做法是截断预先训练好的网络的</a:t>
            </a:r>
            <a:r>
              <a:rPr lang="zh-CN" sz="1800">
                <a:solidFill>
                  <a:schemeClr val="accent3"/>
                </a:solidFill>
                <a:highlight>
                  <a:srgbClr val="FFFFFF"/>
                </a:highlight>
              </a:rPr>
              <a:t>最后一层（softmax层）</a:t>
            </a:r>
            <a:r>
              <a:rPr lang="zh-CN">
                <a:solidFill>
                  <a:srgbClr val="333333"/>
                </a:solidFill>
                <a:highlight>
                  <a:srgbClr val="FFFFFF"/>
                </a:highlight>
              </a:rPr>
              <a:t>，并用与我们自己的问题相关的新的softmax层替换它。例如，ImageNet上预先训练好的网络带有1000个类别的softmax图层。</a:t>
            </a:r>
            <a:r>
              <a:rPr lang="zh-CN">
                <a:solidFill>
                  <a:schemeClr val="accent3"/>
                </a:solidFill>
                <a:highlight>
                  <a:srgbClr val="FFFFFF"/>
                </a:highlight>
              </a:rPr>
              <a:t>如果我们的任务是对10个类别的分类，则网络的新softmax层将由10个类别组成</a:t>
            </a:r>
            <a:r>
              <a:rPr lang="zh-CN">
                <a:solidFill>
                  <a:srgbClr val="333333"/>
                </a:solidFill>
                <a:highlight>
                  <a:srgbClr val="FFFFFF"/>
                </a:highlight>
              </a:rPr>
              <a:t>，而不是1000个类别。然后，我们在网络上运行预先训练的权重。确保执行交叉验证，以便网络能够很好地推广。</a:t>
            </a:r>
            <a:br>
              <a:rPr lang="zh-CN">
                <a:solidFill>
                  <a:srgbClr val="333333"/>
                </a:solidFill>
                <a:highlight>
                  <a:srgbClr val="FFFFFF"/>
                </a:highlight>
              </a:rPr>
            </a:br>
            <a:br>
              <a:rPr lang="zh-CN">
                <a:solidFill>
                  <a:srgbClr val="333333"/>
                </a:solidFill>
                <a:highlight>
                  <a:srgbClr val="FFFFFF"/>
                </a:highlight>
              </a:rPr>
            </a:br>
            <a:r>
              <a:rPr lang="zh-CN">
                <a:solidFill>
                  <a:srgbClr val="333333"/>
                </a:solidFill>
                <a:highlight>
                  <a:srgbClr val="FFFFFF"/>
                </a:highlight>
              </a:rPr>
              <a:t>2.使用</a:t>
            </a:r>
            <a:r>
              <a:rPr lang="zh-CN">
                <a:solidFill>
                  <a:schemeClr val="dk1"/>
                </a:solidFill>
                <a:highlight>
                  <a:srgbClr val="FFFFFF"/>
                </a:highlight>
              </a:rPr>
              <a:t>较小的学习率</a:t>
            </a:r>
            <a:r>
              <a:rPr lang="zh-CN">
                <a:solidFill>
                  <a:srgbClr val="333333"/>
                </a:solidFill>
                <a:highlight>
                  <a:srgbClr val="FFFFFF"/>
                </a:highlight>
              </a:rPr>
              <a:t>来训练网络。由于我们预计预先训练的权重相对于随机初始化的权重已经相当不错，我们不想过快地扭曲它们太多。通常的做法是使</a:t>
            </a:r>
            <a:r>
              <a:rPr lang="zh-CN" sz="1800">
                <a:solidFill>
                  <a:schemeClr val="dk1"/>
                </a:solidFill>
                <a:highlight>
                  <a:srgbClr val="FFFFFF"/>
                </a:highlight>
              </a:rPr>
              <a:t>初始学习率</a:t>
            </a:r>
            <a:r>
              <a:rPr lang="zh-CN">
                <a:solidFill>
                  <a:srgbClr val="333333"/>
                </a:solidFill>
                <a:highlight>
                  <a:srgbClr val="FFFFFF"/>
                </a:highlight>
              </a:rPr>
              <a:t>比用于从头</a:t>
            </a:r>
            <a:r>
              <a:rPr lang="zh-CN">
                <a:solidFill>
                  <a:srgbClr val="333333"/>
                </a:solidFill>
                <a:highlight>
                  <a:srgbClr val="FFFFFF"/>
                </a:highlight>
              </a:rPr>
              <a:t>开始</a:t>
            </a:r>
            <a:r>
              <a:rPr lang="zh-CN">
                <a:solidFill>
                  <a:srgbClr val="333333"/>
                </a:solidFill>
                <a:highlight>
                  <a:srgbClr val="FFFFFF"/>
                </a:highlight>
              </a:rPr>
              <a:t>训练</a:t>
            </a:r>
            <a:r>
              <a:rPr lang="zh-CN">
                <a:solidFill>
                  <a:srgbClr val="333333"/>
                </a:solidFill>
                <a:highlight>
                  <a:srgbClr val="FFFFFF"/>
                </a:highlight>
              </a:rPr>
              <a:t>（Training from scratch）</a:t>
            </a:r>
            <a:r>
              <a:rPr lang="zh-CN">
                <a:solidFill>
                  <a:srgbClr val="333333"/>
                </a:solidFill>
                <a:highlight>
                  <a:srgbClr val="FFFFFF"/>
                </a:highlight>
              </a:rPr>
              <a:t>的初始学习率</a:t>
            </a:r>
            <a:r>
              <a:rPr lang="zh-CN">
                <a:solidFill>
                  <a:schemeClr val="dk1"/>
                </a:solidFill>
                <a:highlight>
                  <a:srgbClr val="FFFFFF"/>
                </a:highlight>
              </a:rPr>
              <a:t>小10倍</a:t>
            </a:r>
            <a:r>
              <a:rPr lang="zh-CN">
                <a:solidFill>
                  <a:srgbClr val="333333"/>
                </a:solidFill>
                <a:highlight>
                  <a:srgbClr val="FFFFFF"/>
                </a:highlight>
              </a:rPr>
              <a:t>。</a:t>
            </a:r>
            <a:br>
              <a:rPr lang="zh-CN">
                <a:solidFill>
                  <a:srgbClr val="333333"/>
                </a:solidFill>
                <a:highlight>
                  <a:srgbClr val="FFFFFF"/>
                </a:highlight>
              </a:rPr>
            </a:br>
            <a:br>
              <a:rPr lang="zh-CN">
                <a:solidFill>
                  <a:srgbClr val="333333"/>
                </a:solidFill>
                <a:highlight>
                  <a:srgbClr val="FFFFFF"/>
                </a:highlight>
              </a:rPr>
            </a:br>
            <a:r>
              <a:rPr lang="zh-CN">
                <a:solidFill>
                  <a:srgbClr val="333333"/>
                </a:solidFill>
                <a:highlight>
                  <a:srgbClr val="FFFFFF"/>
                </a:highlight>
              </a:rPr>
              <a:t>3.</a:t>
            </a:r>
            <a:r>
              <a:rPr lang="zh-CN">
                <a:solidFill>
                  <a:srgbClr val="333333"/>
                </a:solidFill>
                <a:highlight>
                  <a:srgbClr val="FFFFFF"/>
                </a:highlight>
              </a:rPr>
              <a:t> 如果数据集数量过少，我们进来只训练最后一层，如果数据集数量中等，</a:t>
            </a:r>
            <a:r>
              <a:rPr lang="zh-CN" sz="1800">
                <a:solidFill>
                  <a:schemeClr val="dk1"/>
                </a:solidFill>
                <a:highlight>
                  <a:srgbClr val="FFFFFF"/>
                </a:highlight>
              </a:rPr>
              <a:t>冻结预训练网络的前几层的权重也是一种常见做法</a:t>
            </a:r>
            <a:r>
              <a:rPr lang="zh-CN">
                <a:solidFill>
                  <a:srgbClr val="333333"/>
                </a:solidFill>
                <a:highlight>
                  <a:srgbClr val="FFFFFF"/>
                </a:highlight>
              </a:rPr>
              <a:t>。这是因为前几个图层捕捉了与我们的新问题相关的通用特征，如曲线和边。我们希望保持这些权重不变。相反，我们会让网络专注于学习后续深层中特定于数据集的</a:t>
            </a:r>
            <a:r>
              <a:rPr lang="zh-CN">
                <a:solidFill>
                  <a:srgbClr val="333333"/>
                </a:solidFill>
                <a:highlight>
                  <a:srgbClr val="FFFFFF"/>
                </a:highlight>
              </a:rPr>
              <a:t>特征</a:t>
            </a:r>
            <a:r>
              <a:rPr lang="zh-CN">
                <a:solidFill>
                  <a:srgbClr val="333333"/>
                </a:solidFill>
                <a:highlight>
                  <a:srgbClr val="FFFFFF"/>
                </a:highlight>
              </a:rPr>
              <a:t>。</a:t>
            </a:r>
            <a:endParaRPr>
              <a:solidFill>
                <a:srgbClr val="333333"/>
              </a:solidFill>
              <a:highlight>
                <a:srgbClr val="FFFFFF"/>
              </a:highlight>
            </a:endParaRPr>
          </a:p>
          <a:p>
            <a:pPr marL="0" lvl="0" indent="0">
              <a:spcBef>
                <a:spcPts val="0"/>
              </a:spcBef>
              <a:spcAft>
                <a:spcPts val="0"/>
              </a:spcAft>
              <a:buNone/>
            </a:pPr>
            <a:endParaRPr>
              <a:solidFill>
                <a:srgbClr val="333333"/>
              </a:solidFill>
              <a:highlight>
                <a:srgbClr val="FFFFFF"/>
              </a:highlight>
            </a:endParaRPr>
          </a:p>
          <a:p>
            <a:pPr marL="0" lvl="0" indent="0" rtl="0">
              <a:spcBef>
                <a:spcPts val="0"/>
              </a:spcBef>
              <a:spcAft>
                <a:spcPts val="0"/>
              </a:spcAft>
              <a:buNone/>
            </a:pPr>
            <a:endParaRPr>
              <a:solidFill>
                <a:srgbClr val="333333"/>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86" name="Shape 186"/>
        <p:cNvGrpSpPr/>
        <p:nvPr/>
      </p:nvGrpSpPr>
      <p:grpSpPr>
        <a:xfrm>
          <a:off x="0" y="0"/>
          <a:ext cx="0" cy="0"/>
          <a:chOff x="0" y="0"/>
          <a:chExt cx="0" cy="0"/>
        </a:xfrm>
      </p:grpSpPr>
      <p:sp>
        <p:nvSpPr>
          <p:cNvPr id="187" name="Shape 187"/>
          <p:cNvSpPr txBox="1"/>
          <p:nvPr/>
        </p:nvSpPr>
        <p:spPr>
          <a:xfrm>
            <a:off x="6827500" y="4678475"/>
            <a:ext cx="4681800" cy="54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zh-CN"/>
              <a:t>卷积神经网络入门讲解</a:t>
            </a:r>
            <a:endParaRPr lang="zh-CN"/>
          </a:p>
        </p:txBody>
      </p:sp>
      <p:sp>
        <p:nvSpPr>
          <p:cNvPr id="188" name="Shape 188"/>
          <p:cNvSpPr txBox="1"/>
          <p:nvPr/>
        </p:nvSpPr>
        <p:spPr>
          <a:xfrm>
            <a:off x="689500" y="438000"/>
            <a:ext cx="5372700" cy="951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zh-CN" sz="2800" b="1"/>
              <a:t>结束语</a:t>
            </a:r>
            <a:endParaRPr>
              <a:solidFill>
                <a:schemeClr val="accent3"/>
              </a:solidFill>
            </a:endParaRPr>
          </a:p>
        </p:txBody>
      </p:sp>
      <p:sp>
        <p:nvSpPr>
          <p:cNvPr id="189" name="Shape 189"/>
          <p:cNvSpPr txBox="1"/>
          <p:nvPr/>
        </p:nvSpPr>
        <p:spPr>
          <a:xfrm>
            <a:off x="1215475" y="1467450"/>
            <a:ext cx="22200" cy="7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p>
        </p:txBody>
      </p:sp>
      <p:sp>
        <p:nvSpPr>
          <p:cNvPr id="190" name="Shape 190"/>
          <p:cNvSpPr txBox="1"/>
          <p:nvPr/>
        </p:nvSpPr>
        <p:spPr>
          <a:xfrm>
            <a:off x="793025" y="1389600"/>
            <a:ext cx="6484800" cy="498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zh-CN"/>
              <a:t>文章全文，</a:t>
            </a:r>
            <a:r>
              <a:rPr lang="zh-CN"/>
              <a:t>更多文章请关注知乎, 以及</a:t>
            </a:r>
            <a:r>
              <a:rPr lang="zh-CN"/>
              <a:t>所以文章</a:t>
            </a:r>
            <a:r>
              <a:rPr lang="zh-CN">
                <a:solidFill>
                  <a:srgbClr val="FF0000"/>
                </a:solidFill>
              </a:rPr>
              <a:t>首发</a:t>
            </a:r>
            <a:r>
              <a:rPr lang="zh-CN"/>
              <a:t>都在知乎：</a:t>
            </a:r>
            <a:r>
              <a:rPr lang="zh-CN">
                <a:solidFill>
                  <a:srgbClr val="FF0000"/>
                </a:solidFill>
              </a:rPr>
              <a:t>蒋竺波</a:t>
            </a:r>
            <a:endParaRPr>
              <a:solidFill>
                <a:srgbClr val="FF0000"/>
              </a:solidFill>
            </a:endParaRPr>
          </a:p>
          <a:p>
            <a:pPr marL="0" lvl="0" indent="0">
              <a:spcBef>
                <a:spcPts val="0"/>
              </a:spcBef>
              <a:spcAft>
                <a:spcPts val="0"/>
              </a:spcAft>
              <a:buNone/>
            </a:pPr>
          </a:p>
          <a:p>
            <a:pPr marL="0" lvl="0" indent="0">
              <a:spcBef>
                <a:spcPts val="0"/>
              </a:spcBef>
              <a:spcAft>
                <a:spcPts val="0"/>
              </a:spcAft>
              <a:buNone/>
            </a:pPr>
            <a:r>
              <a:rPr lang="zh-CN"/>
              <a:t>高清PPT下载, 请关注公众号：</a:t>
            </a:r>
            <a:r>
              <a:rPr lang="zh-CN">
                <a:solidFill>
                  <a:schemeClr val="dk1"/>
                </a:solidFill>
              </a:rPr>
              <a:t>follow_bobo</a:t>
            </a:r>
            <a:r>
              <a:rPr lang="zh-CN"/>
              <a:t>, 回复’</a:t>
            </a:r>
            <a:r>
              <a:rPr lang="zh-CN">
                <a:solidFill>
                  <a:schemeClr val="accent3"/>
                </a:solidFill>
              </a:rPr>
              <a:t>微调</a:t>
            </a:r>
            <a:r>
              <a:rPr lang="zh-CN"/>
              <a:t>’即可获得下载地址</a:t>
            </a:r>
            <a:endParaRPr lang="zh-CN"/>
          </a:p>
          <a:p>
            <a:pPr marL="0" lvl="0" indent="0">
              <a:spcBef>
                <a:spcPts val="0"/>
              </a:spcBef>
              <a:spcAft>
                <a:spcPts val="0"/>
              </a:spcAft>
              <a:buNone/>
            </a:pPr>
          </a:p>
          <a:p>
            <a:pPr marL="0" lvl="0" indent="0">
              <a:spcBef>
                <a:spcPts val="0"/>
              </a:spcBef>
              <a:spcAft>
                <a:spcPts val="0"/>
              </a:spcAft>
              <a:buNone/>
            </a:pPr>
            <a:r>
              <a:rPr lang="zh-CN"/>
              <a:t>有问题，在知乎下提问，都会被回复。</a:t>
            </a:r>
            <a:endParaRPr lang="zh-CN"/>
          </a:p>
          <a:p>
            <a:pPr marL="0" lvl="0" indent="0">
              <a:spcBef>
                <a:spcPts val="0"/>
              </a:spcBef>
              <a:spcAft>
                <a:spcPts val="0"/>
              </a:spcAft>
              <a:buNone/>
            </a:pPr>
          </a:p>
          <a:p>
            <a:pPr marL="0" lvl="0" indent="0">
              <a:spcBef>
                <a:spcPts val="0"/>
              </a:spcBef>
              <a:spcAft>
                <a:spcPts val="0"/>
              </a:spcAft>
              <a:buNone/>
            </a:pPr>
            <a:r>
              <a:rPr lang="zh-CN"/>
              <a:t>希望大大多多点赞。</a:t>
            </a:r>
            <a:endParaRPr lang="zh-CN"/>
          </a:p>
          <a:p>
            <a:pPr marL="0" lvl="0" indent="0">
              <a:spcBef>
                <a:spcPts val="0"/>
              </a:spcBef>
              <a:spcAft>
                <a:spcPts val="0"/>
              </a:spcAft>
              <a:buNone/>
            </a:pPr>
          </a:p>
          <a:p>
            <a:pPr marL="0" lvl="0" indent="0">
              <a:spcBef>
                <a:spcPts val="0"/>
              </a:spcBef>
              <a:spcAft>
                <a:spcPts val="0"/>
              </a:spcAft>
              <a:buNone/>
            </a:pPr>
            <a:r>
              <a:rPr lang="zh-CN"/>
              <a:t>谢谢!^ - ^</a:t>
            </a:r>
            <a:endParaRPr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Shape 91"/>
          <p:cNvSpPr txBox="1"/>
          <p:nvPr>
            <p:ph type="ctrTitle" idx="4294967295"/>
          </p:nvPr>
        </p:nvSpPr>
        <p:spPr>
          <a:xfrm>
            <a:off x="628849" y="1843050"/>
            <a:ext cx="7658700" cy="145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（1）什么是模型</a:t>
            </a:r>
            <a:r>
              <a:rPr lang="zh-CN">
                <a:solidFill>
                  <a:schemeClr val="dk1"/>
                </a:solidFill>
                <a:latin typeface="Arial" panose="020B0604020202020204"/>
                <a:ea typeface="Arial" panose="020B0604020202020204"/>
                <a:cs typeface="Arial" panose="020B0604020202020204"/>
                <a:sym typeface="Arial" panose="020B0604020202020204"/>
              </a:rPr>
              <a:t>微调</a:t>
            </a:r>
            <a:r>
              <a:rPr lang="zh-CN">
                <a:latin typeface="Arial" panose="020B0604020202020204"/>
                <a:ea typeface="Arial" panose="020B0604020202020204"/>
                <a:cs typeface="Arial" panose="020B0604020202020204"/>
                <a:sym typeface="Arial" panose="020B0604020202020204"/>
              </a:rPr>
              <a:t>？</a:t>
            </a:r>
            <a:endParaRPr>
              <a:latin typeface="Arial" panose="020B0604020202020204"/>
              <a:ea typeface="Arial" panose="020B0604020202020204"/>
              <a:cs typeface="Arial" panose="020B0604020202020204"/>
              <a:sym typeface="Arial" panose="020B0604020202020204"/>
            </a:endParaRPr>
          </a:p>
          <a:p>
            <a:pPr marL="0" lvl="0" indent="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（2）</a:t>
            </a:r>
            <a:r>
              <a:rPr lang="zh-CN">
                <a:solidFill>
                  <a:schemeClr val="accent3"/>
                </a:solidFill>
                <a:latin typeface="Arial" panose="020B0604020202020204"/>
                <a:ea typeface="Arial" panose="020B0604020202020204"/>
                <a:cs typeface="Arial" panose="020B0604020202020204"/>
                <a:sym typeface="Arial" panose="020B0604020202020204"/>
              </a:rPr>
              <a:t>为什么</a:t>
            </a:r>
            <a:r>
              <a:rPr lang="zh-CN">
                <a:latin typeface="Arial" panose="020B0604020202020204"/>
                <a:ea typeface="Arial" panose="020B0604020202020204"/>
                <a:cs typeface="Arial" panose="020B0604020202020204"/>
                <a:sym typeface="Arial" panose="020B0604020202020204"/>
              </a:rPr>
              <a:t>要</a:t>
            </a:r>
            <a:r>
              <a:rPr lang="zh-CN">
                <a:solidFill>
                  <a:schemeClr val="dk1"/>
                </a:solidFill>
                <a:latin typeface="Arial" panose="020B0604020202020204"/>
                <a:ea typeface="Arial" panose="020B0604020202020204"/>
                <a:cs typeface="Arial" panose="020B0604020202020204"/>
                <a:sym typeface="Arial" panose="020B0604020202020204"/>
              </a:rPr>
              <a:t>微调</a:t>
            </a:r>
            <a:r>
              <a:rPr lang="zh-CN">
                <a:latin typeface="Arial" panose="020B0604020202020204"/>
                <a:ea typeface="Arial" panose="020B0604020202020204"/>
                <a:cs typeface="Arial" panose="020B0604020202020204"/>
                <a:sym typeface="Arial" panose="020B0604020202020204"/>
              </a:rPr>
              <a:t>？</a:t>
            </a:r>
            <a:endParaRPr>
              <a:latin typeface="Arial" panose="020B0604020202020204"/>
              <a:ea typeface="Arial" panose="020B0604020202020204"/>
              <a:cs typeface="Arial" panose="020B0604020202020204"/>
              <a:sym typeface="Arial" panose="020B0604020202020204"/>
            </a:endParaRPr>
          </a:p>
          <a:p>
            <a:pPr marL="0" lvl="0" indent="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（3）</a:t>
            </a:r>
            <a:r>
              <a:rPr lang="zh-CN">
                <a:latin typeface="Arial" panose="020B0604020202020204"/>
                <a:ea typeface="Arial" panose="020B0604020202020204"/>
                <a:cs typeface="Arial" panose="020B0604020202020204"/>
                <a:sym typeface="Arial" panose="020B0604020202020204"/>
              </a:rPr>
              <a:t>什么</a:t>
            </a:r>
            <a:r>
              <a:rPr lang="zh-CN">
                <a:solidFill>
                  <a:schemeClr val="dk1"/>
                </a:solidFill>
                <a:latin typeface="Arial" panose="020B0604020202020204"/>
                <a:ea typeface="Arial" panose="020B0604020202020204"/>
                <a:cs typeface="Arial" panose="020B0604020202020204"/>
                <a:sym typeface="Arial" panose="020B0604020202020204"/>
              </a:rPr>
              <a:t>情况</a:t>
            </a:r>
            <a:r>
              <a:rPr lang="zh-CN">
                <a:latin typeface="Arial" panose="020B0604020202020204"/>
                <a:ea typeface="Arial" panose="020B0604020202020204"/>
                <a:cs typeface="Arial" panose="020B0604020202020204"/>
                <a:sym typeface="Arial" panose="020B0604020202020204"/>
              </a:rPr>
              <a:t>下使用</a:t>
            </a:r>
            <a:r>
              <a:rPr lang="zh-CN">
                <a:solidFill>
                  <a:schemeClr val="accent3"/>
                </a:solidFill>
                <a:latin typeface="Arial" panose="020B0604020202020204"/>
                <a:ea typeface="Arial" panose="020B0604020202020204"/>
                <a:cs typeface="Arial" panose="020B0604020202020204"/>
                <a:sym typeface="Arial" panose="020B0604020202020204"/>
              </a:rPr>
              <a:t>微调？</a:t>
            </a:r>
            <a:endParaRPr>
              <a:solidFill>
                <a:schemeClr val="accent3"/>
              </a:solidFill>
              <a:latin typeface="Arial" panose="020B0604020202020204"/>
              <a:ea typeface="Arial" panose="020B0604020202020204"/>
              <a:cs typeface="Arial" panose="020B0604020202020204"/>
              <a:sym typeface="Arial" panose="020B0604020202020204"/>
            </a:endParaRPr>
          </a:p>
          <a:p>
            <a:pPr marL="0" lvl="0" indent="0" rtl="0">
              <a:spcBef>
                <a:spcPts val="0"/>
              </a:spcBef>
              <a:spcAft>
                <a:spcPts val="0"/>
              </a:spcAft>
              <a:buNone/>
            </a:pPr>
            <a:r>
              <a:rPr lang="zh-CN">
                <a:solidFill>
                  <a:schemeClr val="dk2"/>
                </a:solidFill>
                <a:latin typeface="Arial" panose="020B0604020202020204"/>
                <a:ea typeface="Arial" panose="020B0604020202020204"/>
                <a:cs typeface="Arial" panose="020B0604020202020204"/>
                <a:sym typeface="Arial" panose="020B0604020202020204"/>
              </a:rPr>
              <a:t>（4）</a:t>
            </a:r>
            <a:r>
              <a:rPr lang="zh-CN">
                <a:solidFill>
                  <a:schemeClr val="accent3"/>
                </a:solidFill>
                <a:latin typeface="Arial" panose="020B0604020202020204"/>
                <a:ea typeface="Arial" panose="020B0604020202020204"/>
                <a:cs typeface="Arial" panose="020B0604020202020204"/>
                <a:sym typeface="Arial" panose="020B0604020202020204"/>
              </a:rPr>
              <a:t>微调</a:t>
            </a:r>
            <a:r>
              <a:rPr lang="zh-CN">
                <a:latin typeface="Arial" panose="020B0604020202020204"/>
                <a:ea typeface="Arial" panose="020B0604020202020204"/>
                <a:cs typeface="Arial" panose="020B0604020202020204"/>
                <a:sym typeface="Arial" panose="020B0604020202020204"/>
              </a:rPr>
              <a:t>指导事项</a:t>
            </a:r>
            <a:endParaRPr>
              <a:solidFill>
                <a:schemeClr val="accent3"/>
              </a:solidFill>
              <a:latin typeface="Arial" panose="020B0604020202020204"/>
              <a:ea typeface="Arial" panose="020B0604020202020204"/>
              <a:cs typeface="Arial" panose="020B0604020202020204"/>
              <a:sym typeface="Arial" panose="020B0604020202020204"/>
            </a:endParaRPr>
          </a:p>
          <a:p>
            <a:pPr marL="0" lvl="0" indent="0" rtl="0">
              <a:spcBef>
                <a:spcPts val="0"/>
              </a:spcBef>
              <a:spcAft>
                <a:spcPts val="0"/>
              </a:spcAft>
              <a:buNone/>
            </a:pPr>
            <a:endParaRPr>
              <a:latin typeface="Arial" panose="020B0604020202020204"/>
              <a:ea typeface="Arial" panose="020B0604020202020204"/>
              <a:cs typeface="Arial" panose="020B0604020202020204"/>
              <a:sym typeface="Arial" panose="020B0604020202020204"/>
            </a:endParaRPr>
          </a:p>
        </p:txBody>
      </p:sp>
      <p:sp>
        <p:nvSpPr>
          <p:cNvPr id="92" name="Shape 92"/>
          <p:cNvSpPr txBox="1"/>
          <p:nvPr>
            <p:ph type="ctrTitle" idx="4294967295"/>
          </p:nvPr>
        </p:nvSpPr>
        <p:spPr>
          <a:xfrm>
            <a:off x="742649" y="629950"/>
            <a:ext cx="7658700" cy="145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solidFill>
                  <a:schemeClr val="accent3"/>
                </a:solidFill>
                <a:latin typeface="Arial" panose="020B0604020202020204"/>
                <a:ea typeface="Arial" panose="020B0604020202020204"/>
                <a:cs typeface="Arial" panose="020B0604020202020204"/>
                <a:sym typeface="Arial" panose="020B0604020202020204"/>
              </a:rPr>
              <a:t>问</a:t>
            </a:r>
            <a:r>
              <a:rPr lang="zh-CN">
                <a:solidFill>
                  <a:schemeClr val="dk1"/>
                </a:solidFill>
                <a:latin typeface="Arial" panose="020B0604020202020204"/>
                <a:ea typeface="Arial" panose="020B0604020202020204"/>
                <a:cs typeface="Arial" panose="020B0604020202020204"/>
                <a:sym typeface="Arial" panose="020B0604020202020204"/>
              </a:rPr>
              <a:t>题</a:t>
            </a:r>
            <a:endParaRPr>
              <a:solidFill>
                <a:schemeClr val="dk1"/>
              </a:solidFill>
              <a:latin typeface="Arial" panose="020B0604020202020204"/>
              <a:ea typeface="Arial" panose="020B0604020202020204"/>
              <a:cs typeface="Arial" panose="020B0604020202020204"/>
              <a:sym typeface="Arial" panose="020B0604020202020204"/>
            </a:endParaRPr>
          </a:p>
          <a:p>
            <a:pPr marL="0" lvl="0" indent="0" rtl="0">
              <a:spcBef>
                <a:spcPts val="0"/>
              </a:spcBef>
              <a:spcAft>
                <a:spcPts val="0"/>
              </a:spcAft>
              <a:buNone/>
            </a:pPr>
            <a:endParaRPr>
              <a:latin typeface="Arial" panose="020B0604020202020204"/>
              <a:ea typeface="Arial" panose="020B0604020202020204"/>
              <a:cs typeface="Arial" panose="020B0604020202020204"/>
              <a:sym typeface="Arial" panose="020B0604020202020204"/>
            </a:endParaRPr>
          </a:p>
          <a:p>
            <a:pPr marL="0" lvl="0" indent="0" rtl="0">
              <a:spcBef>
                <a:spcPts val="0"/>
              </a:spcBef>
              <a:spcAft>
                <a:spcPts val="0"/>
              </a:spcAft>
              <a:buNone/>
            </a:pP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Shape 97"/>
          <p:cNvSpPr txBox="1"/>
          <p:nvPr/>
        </p:nvSpPr>
        <p:spPr>
          <a:xfrm>
            <a:off x="6827500" y="4678475"/>
            <a:ext cx="4681800" cy="54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zh-CN"/>
              <a:t>卷积神经网络入门讲解</a:t>
            </a:r>
            <a:endParaRPr lang="zh-CN"/>
          </a:p>
        </p:txBody>
      </p:sp>
      <p:sp>
        <p:nvSpPr>
          <p:cNvPr id="98" name="Shape 98"/>
          <p:cNvSpPr txBox="1"/>
          <p:nvPr/>
        </p:nvSpPr>
        <p:spPr>
          <a:xfrm>
            <a:off x="674625" y="-536475"/>
            <a:ext cx="53727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zh-CN" sz="2800" b="1"/>
              <a:t>什么是模型</a:t>
            </a:r>
            <a:r>
              <a:rPr lang="zh-CN" sz="2800" b="1">
                <a:solidFill>
                  <a:schemeClr val="dk1"/>
                </a:solidFill>
              </a:rPr>
              <a:t>微调</a:t>
            </a:r>
            <a:r>
              <a:rPr lang="zh-CN" sz="2800" b="1"/>
              <a:t>？</a:t>
            </a:r>
            <a:endParaRPr lang="zh-CN" sz="2800" b="1"/>
          </a:p>
        </p:txBody>
      </p:sp>
      <p:sp>
        <p:nvSpPr>
          <p:cNvPr id="99" name="Shape 99"/>
          <p:cNvSpPr txBox="1"/>
          <p:nvPr/>
        </p:nvSpPr>
        <p:spPr>
          <a:xfrm>
            <a:off x="414500" y="1354325"/>
            <a:ext cx="4681800" cy="546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zh-CN"/>
              <a:t>Step 1 :</a:t>
            </a:r>
            <a:r>
              <a:rPr lang="zh-CN"/>
              <a:t>假设我们的神经网络符合下面形式：</a:t>
            </a:r>
            <a:endParaRPr lang="zh-CN"/>
          </a:p>
          <a:p>
            <a:pPr marL="0" lvl="0" indent="0">
              <a:spcBef>
                <a:spcPts val="0"/>
              </a:spcBef>
              <a:spcAft>
                <a:spcPts val="0"/>
              </a:spcAft>
              <a:buNone/>
            </a:pPr>
          </a:p>
          <a:p>
            <a:pPr marL="1828800" lvl="0" indent="457200">
              <a:spcBef>
                <a:spcPts val="0"/>
              </a:spcBef>
              <a:spcAft>
                <a:spcPts val="0"/>
              </a:spcAft>
              <a:buNone/>
            </a:pPr>
            <a:r>
              <a:rPr lang="zh-CN" sz="2400"/>
              <a:t>Y = W * X</a:t>
            </a:r>
            <a:r>
              <a:rPr lang="zh-CN"/>
              <a:t> </a:t>
            </a:r>
            <a:endParaRPr lang="zh-CN"/>
          </a:p>
        </p:txBody>
      </p:sp>
      <p:sp>
        <p:nvSpPr>
          <p:cNvPr id="100" name="Shape 100"/>
          <p:cNvSpPr txBox="1"/>
          <p:nvPr/>
        </p:nvSpPr>
        <p:spPr>
          <a:xfrm>
            <a:off x="414500" y="2298600"/>
            <a:ext cx="7374900" cy="54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zh-CN"/>
              <a:t>Step 2 :</a:t>
            </a:r>
            <a:r>
              <a:rPr lang="zh-CN"/>
              <a:t>现在我们要找到一个W, 使得当 输入X = 2 时，输出Y = 1，也就是希望W = 0.5:</a:t>
            </a:r>
            <a:endParaRPr lang="zh-CN"/>
          </a:p>
          <a:p>
            <a:pPr marL="0" lvl="0" indent="0" rtl="0">
              <a:spcBef>
                <a:spcPts val="0"/>
              </a:spcBef>
              <a:spcAft>
                <a:spcPts val="0"/>
              </a:spcAft>
              <a:buNone/>
            </a:pPr>
          </a:p>
          <a:p>
            <a:pPr marL="1828800" lvl="0" indent="457200" rtl="0">
              <a:spcBef>
                <a:spcPts val="0"/>
              </a:spcBef>
              <a:spcAft>
                <a:spcPts val="0"/>
              </a:spcAft>
              <a:buNone/>
            </a:pPr>
            <a:r>
              <a:rPr lang="zh-CN" sz="2400"/>
              <a:t>1</a:t>
            </a:r>
            <a:r>
              <a:rPr lang="zh-CN" sz="2400"/>
              <a:t> = W * 2</a:t>
            </a:r>
            <a:endParaRPr lang="zh-CN" sz="2400"/>
          </a:p>
        </p:txBody>
      </p:sp>
      <p:sp>
        <p:nvSpPr>
          <p:cNvPr id="101" name="Shape 101"/>
          <p:cNvSpPr txBox="1"/>
          <p:nvPr/>
        </p:nvSpPr>
        <p:spPr>
          <a:xfrm>
            <a:off x="414500" y="3280075"/>
            <a:ext cx="8079300" cy="54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zh-CN"/>
              <a:t>Step 3: </a:t>
            </a:r>
            <a:r>
              <a:rPr lang="zh-CN"/>
              <a:t>首先对W 要进行初始化， 初始化的值服从均值为0，方差为1的分布，假设W初始化为0.1：</a:t>
            </a:r>
            <a:endParaRPr lang="zh-CN"/>
          </a:p>
          <a:p>
            <a:pPr marL="0" lvl="0" indent="0" rtl="0">
              <a:spcBef>
                <a:spcPts val="0"/>
              </a:spcBef>
              <a:spcAft>
                <a:spcPts val="0"/>
              </a:spcAft>
              <a:buNone/>
            </a:pPr>
          </a:p>
          <a:p>
            <a:pPr marL="1828800" lvl="0" indent="457200" rtl="0">
              <a:spcBef>
                <a:spcPts val="0"/>
              </a:spcBef>
              <a:spcAft>
                <a:spcPts val="0"/>
              </a:spcAft>
              <a:buNone/>
            </a:pPr>
            <a:r>
              <a:rPr lang="zh-CN" sz="2400"/>
              <a:t> Y = 0.1 * X</a:t>
            </a:r>
            <a:endParaRPr lang="zh-CN"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Shape 106"/>
          <p:cNvSpPr txBox="1"/>
          <p:nvPr/>
        </p:nvSpPr>
        <p:spPr>
          <a:xfrm>
            <a:off x="6827500" y="4678475"/>
            <a:ext cx="4681800" cy="54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zh-CN"/>
              <a:t>卷积神经网络入门讲解</a:t>
            </a:r>
            <a:endParaRPr lang="zh-CN"/>
          </a:p>
        </p:txBody>
      </p:sp>
      <p:sp>
        <p:nvSpPr>
          <p:cNvPr id="107" name="Shape 107"/>
          <p:cNvSpPr txBox="1"/>
          <p:nvPr/>
        </p:nvSpPr>
        <p:spPr>
          <a:xfrm>
            <a:off x="674625" y="-536475"/>
            <a:ext cx="53727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zh-CN" sz="2800" b="1"/>
              <a:t>什么是模型</a:t>
            </a:r>
            <a:r>
              <a:rPr lang="zh-CN" sz="2800" b="1">
                <a:solidFill>
                  <a:schemeClr val="dk1"/>
                </a:solidFill>
              </a:rPr>
              <a:t>微调</a:t>
            </a:r>
            <a:r>
              <a:rPr lang="zh-CN" sz="2800" b="1"/>
              <a:t>？</a:t>
            </a:r>
            <a:endParaRPr lang="zh-CN" sz="2800" b="1"/>
          </a:p>
        </p:txBody>
      </p:sp>
      <p:sp>
        <p:nvSpPr>
          <p:cNvPr id="108" name="Shape 108"/>
          <p:cNvSpPr txBox="1"/>
          <p:nvPr/>
        </p:nvSpPr>
        <p:spPr>
          <a:xfrm>
            <a:off x="479525" y="1518300"/>
            <a:ext cx="7957200" cy="54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zh-CN"/>
              <a:t>Step 4 :当 输入X = 2 时, W = 0.1, 输出Y = 0.2, </a:t>
            </a:r>
            <a:r>
              <a:rPr lang="zh-CN"/>
              <a:t>这个时候实际值和目标值1的误差是0.8</a:t>
            </a:r>
            <a:r>
              <a:rPr lang="zh-CN"/>
              <a:t> :</a:t>
            </a:r>
            <a:endParaRPr lang="zh-CN"/>
          </a:p>
          <a:p>
            <a:pPr marL="0" lvl="0" indent="0" rtl="0">
              <a:spcBef>
                <a:spcPts val="0"/>
              </a:spcBef>
              <a:spcAft>
                <a:spcPts val="0"/>
              </a:spcAft>
              <a:buNone/>
            </a:pPr>
          </a:p>
          <a:p>
            <a:pPr marL="1828800" lvl="0" indent="457200" rtl="0">
              <a:spcBef>
                <a:spcPts val="0"/>
              </a:spcBef>
              <a:spcAft>
                <a:spcPts val="0"/>
              </a:spcAft>
              <a:buNone/>
            </a:pPr>
            <a:r>
              <a:rPr lang="zh-CN" sz="2400"/>
              <a:t>1&lt;-----0.2</a:t>
            </a:r>
            <a:r>
              <a:rPr lang="zh-CN" sz="2400"/>
              <a:t> = 0.1 * 2</a:t>
            </a:r>
            <a:endParaRPr lang="zh-CN" sz="2400"/>
          </a:p>
        </p:txBody>
      </p:sp>
      <p:sp>
        <p:nvSpPr>
          <p:cNvPr id="109" name="Shape 109"/>
          <p:cNvSpPr txBox="1"/>
          <p:nvPr/>
        </p:nvSpPr>
        <p:spPr>
          <a:xfrm>
            <a:off x="520175" y="3794825"/>
            <a:ext cx="7729800" cy="54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zh-CN"/>
              <a:t>Step 6 : </a:t>
            </a:r>
            <a:r>
              <a:rPr lang="zh-CN"/>
              <a:t>可能经过十次或二十次反向传播，W 终于等于我们想要的0.5：</a:t>
            </a:r>
            <a:endParaRPr lang="zh-CN"/>
          </a:p>
          <a:p>
            <a:pPr marL="1828800" lvl="0" indent="0" rtl="0">
              <a:spcBef>
                <a:spcPts val="0"/>
              </a:spcBef>
              <a:spcAft>
                <a:spcPts val="0"/>
              </a:spcAft>
              <a:buNone/>
            </a:pPr>
            <a:r>
              <a:rPr lang="zh-CN" sz="2400"/>
              <a:t>      Y </a:t>
            </a:r>
            <a:r>
              <a:rPr lang="zh-CN" sz="2400"/>
              <a:t> = 0.5 * X</a:t>
            </a:r>
            <a:endParaRPr lang="zh-CN" sz="2400"/>
          </a:p>
        </p:txBody>
      </p:sp>
      <p:sp>
        <p:nvSpPr>
          <p:cNvPr id="110" name="Shape 110"/>
          <p:cNvSpPr txBox="1"/>
          <p:nvPr/>
        </p:nvSpPr>
        <p:spPr>
          <a:xfrm>
            <a:off x="479525" y="2615925"/>
            <a:ext cx="8729400" cy="54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zh-CN"/>
              <a:t>Step 5 :0.8 的误差</a:t>
            </a:r>
            <a:r>
              <a:rPr lang="zh-CN"/>
              <a:t>经过反向传播去</a:t>
            </a:r>
            <a:r>
              <a:rPr lang="zh-CN"/>
              <a:t>更新权值W，假如这次更新为W = 0.2，输出为0.4，与目标值的误差为0.6:</a:t>
            </a:r>
            <a:endParaRPr lang="zh-CN"/>
          </a:p>
          <a:p>
            <a:pPr marL="0" lvl="0" indent="0" rtl="0">
              <a:spcBef>
                <a:spcPts val="0"/>
              </a:spcBef>
              <a:spcAft>
                <a:spcPts val="0"/>
              </a:spcAft>
              <a:buNone/>
            </a:pPr>
          </a:p>
          <a:p>
            <a:pPr marL="1828800" lvl="0" indent="457200" rtl="0">
              <a:spcBef>
                <a:spcPts val="0"/>
              </a:spcBef>
              <a:spcAft>
                <a:spcPts val="0"/>
              </a:spcAft>
              <a:buNone/>
            </a:pPr>
            <a:r>
              <a:rPr lang="zh-CN" sz="2400"/>
              <a:t>1&lt;-----0.4 = 0.2 * 2</a:t>
            </a:r>
            <a:endParaRPr lang="zh-CN"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Shape 115"/>
          <p:cNvSpPr txBox="1"/>
          <p:nvPr/>
        </p:nvSpPr>
        <p:spPr>
          <a:xfrm>
            <a:off x="6827500" y="4678475"/>
            <a:ext cx="4681800" cy="54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zh-CN"/>
              <a:t>卷积神经网络入门讲解</a:t>
            </a:r>
            <a:endParaRPr lang="zh-CN"/>
          </a:p>
        </p:txBody>
      </p:sp>
      <p:sp>
        <p:nvSpPr>
          <p:cNvPr id="116" name="Shape 116"/>
          <p:cNvSpPr txBox="1"/>
          <p:nvPr/>
        </p:nvSpPr>
        <p:spPr>
          <a:xfrm>
            <a:off x="674625" y="-536475"/>
            <a:ext cx="53727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zh-CN" sz="2800" b="1"/>
              <a:t>什么是模型</a:t>
            </a:r>
            <a:r>
              <a:rPr lang="zh-CN" sz="2800" b="1">
                <a:solidFill>
                  <a:schemeClr val="dk1"/>
                </a:solidFill>
              </a:rPr>
              <a:t>微调</a:t>
            </a:r>
            <a:r>
              <a:rPr lang="zh-CN" sz="2800" b="1"/>
              <a:t>？</a:t>
            </a:r>
            <a:endParaRPr lang="zh-CN" sz="2800" b="1"/>
          </a:p>
        </p:txBody>
      </p:sp>
      <p:sp>
        <p:nvSpPr>
          <p:cNvPr id="117" name="Shape 117"/>
          <p:cNvSpPr txBox="1"/>
          <p:nvPr/>
        </p:nvSpPr>
        <p:spPr>
          <a:xfrm>
            <a:off x="463275" y="1502050"/>
            <a:ext cx="7957200" cy="54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zh-CN"/>
              <a:t>Step 7 : </a:t>
            </a:r>
            <a:r>
              <a:rPr lang="zh-CN"/>
              <a:t>如果在更新模型最开始有人告诉你，W的值应该在0.47附近:</a:t>
            </a:r>
            <a:endParaRPr lang="zh-CN"/>
          </a:p>
          <a:p>
            <a:pPr marL="0" lvl="0" indent="0" rtl="0">
              <a:spcBef>
                <a:spcPts val="0"/>
              </a:spcBef>
              <a:spcAft>
                <a:spcPts val="0"/>
              </a:spcAft>
              <a:buNone/>
            </a:pPr>
          </a:p>
          <a:p>
            <a:pPr marL="1828800" lvl="0" indent="457200" rtl="0">
              <a:spcBef>
                <a:spcPts val="0"/>
              </a:spcBef>
              <a:spcAft>
                <a:spcPts val="0"/>
              </a:spcAft>
              <a:buNone/>
            </a:pPr>
            <a:r>
              <a:rPr lang="zh-CN" sz="2400"/>
              <a:t> Y </a:t>
            </a:r>
            <a:r>
              <a:rPr lang="zh-CN" sz="2400"/>
              <a:t> = 0.47 * X </a:t>
            </a:r>
            <a:endParaRPr lang="zh-CN" sz="2400"/>
          </a:p>
        </p:txBody>
      </p:sp>
      <p:sp>
        <p:nvSpPr>
          <p:cNvPr id="118" name="Shape 118"/>
          <p:cNvSpPr txBox="1"/>
          <p:nvPr/>
        </p:nvSpPr>
        <p:spPr>
          <a:xfrm>
            <a:off x="463275" y="2532300"/>
            <a:ext cx="7957200" cy="54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zh-CN"/>
              <a:t>Step 8 : </a:t>
            </a:r>
            <a:r>
              <a:rPr lang="zh-CN"/>
              <a:t>那么从最开始训练，你与目标值的误差就只有0.06了，那么可能只要一步两步*，就能将w训练到0.5：</a:t>
            </a:r>
            <a:endParaRPr lang="zh-CN"/>
          </a:p>
          <a:p>
            <a:pPr marL="457200" lvl="0" indent="457200" rtl="0">
              <a:spcBef>
                <a:spcPts val="0"/>
              </a:spcBef>
              <a:spcAft>
                <a:spcPts val="0"/>
              </a:spcAft>
              <a:buNone/>
            </a:pPr>
          </a:p>
          <a:p>
            <a:pPr marL="1371600" lvl="0" indent="457200" rtl="0">
              <a:spcBef>
                <a:spcPts val="0"/>
              </a:spcBef>
              <a:spcAft>
                <a:spcPts val="0"/>
              </a:spcAft>
              <a:buNone/>
            </a:pPr>
            <a:r>
              <a:rPr lang="zh-CN" sz="2400"/>
              <a:t>1&lt;--------0.94</a:t>
            </a:r>
            <a:r>
              <a:rPr lang="zh-CN" sz="2400"/>
              <a:t>  = 0.47 * 2 </a:t>
            </a:r>
            <a:endParaRPr lang="zh-CN" sz="2400"/>
          </a:p>
        </p:txBody>
      </p:sp>
      <p:sp>
        <p:nvSpPr>
          <p:cNvPr id="119" name="Shape 119"/>
          <p:cNvSpPr txBox="1"/>
          <p:nvPr/>
        </p:nvSpPr>
        <p:spPr>
          <a:xfrm>
            <a:off x="0" y="4795525"/>
            <a:ext cx="4681800" cy="546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zh-CN" sz="600"/>
              <a:t>*</a:t>
            </a:r>
            <a:r>
              <a:rPr lang="zh-CN" sz="600"/>
              <a:t>似</a:t>
            </a:r>
            <a:r>
              <a:rPr lang="zh-CN" sz="600"/>
              <a:t>魔鬼的步伐</a:t>
            </a:r>
            <a:endParaRPr sz="600"/>
          </a:p>
        </p:txBody>
      </p:sp>
      <p:sp>
        <p:nvSpPr>
          <p:cNvPr id="120" name="Shape 120"/>
          <p:cNvSpPr txBox="1"/>
          <p:nvPr/>
        </p:nvSpPr>
        <p:spPr>
          <a:xfrm>
            <a:off x="443950" y="3757600"/>
            <a:ext cx="7957200" cy="54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zh-CN"/>
              <a:t>总结</a:t>
            </a:r>
            <a:r>
              <a:rPr lang="zh-CN"/>
              <a:t>: Step 7</a:t>
            </a:r>
            <a:r>
              <a:rPr lang="zh-CN"/>
              <a:t>就是相当于</a:t>
            </a:r>
            <a:r>
              <a:rPr lang="zh-CN">
                <a:solidFill>
                  <a:schemeClr val="dk2"/>
                </a:solidFill>
              </a:rPr>
              <a:t>给你一个</a:t>
            </a:r>
            <a:r>
              <a:rPr lang="zh-CN" sz="2000">
                <a:solidFill>
                  <a:schemeClr val="accent3"/>
                </a:solidFill>
              </a:rPr>
              <a:t>预训练模型（Pre-trained model）</a:t>
            </a:r>
            <a:r>
              <a:rPr lang="zh-CN"/>
              <a:t>，Step 8 就是基于这个模型</a:t>
            </a:r>
            <a:r>
              <a:rPr lang="zh-CN" sz="2000">
                <a:solidFill>
                  <a:schemeClr val="dk1"/>
                </a:solidFill>
              </a:rPr>
              <a:t>微调（Fine Tune）</a:t>
            </a:r>
            <a:r>
              <a:rPr lang="zh-CN"/>
              <a:t>。相对于你</a:t>
            </a:r>
            <a:r>
              <a:rPr lang="zh-CN">
                <a:solidFill>
                  <a:schemeClr val="accent3"/>
                </a:solidFill>
              </a:rPr>
              <a:t>从头开始训练(Training a model from scatch)</a:t>
            </a:r>
            <a:r>
              <a:rPr lang="zh-CN"/>
              <a:t>，</a:t>
            </a:r>
            <a:r>
              <a:rPr lang="zh-CN">
                <a:solidFill>
                  <a:schemeClr val="dk1"/>
                </a:solidFill>
              </a:rPr>
              <a:t>微调</a:t>
            </a:r>
            <a:r>
              <a:rPr lang="zh-CN"/>
              <a:t>为你省去大量计算资源和计算时间，提高了计算效率,甚至提高准确率。</a:t>
            </a:r>
            <a:endParaRPr lang="zh-CN"/>
          </a:p>
          <a:p>
            <a:pPr marL="457200" lvl="0" indent="457200" rtl="0">
              <a:spcBef>
                <a:spcPts val="0"/>
              </a:spcBef>
              <a:spcAft>
                <a:spcPts val="0"/>
              </a:spcAft>
              <a:buNone/>
            </a:pPr>
          </a:p>
          <a:p>
            <a:pPr marL="1371600" lvl="0" indent="457200" rtl="0">
              <a:spcBef>
                <a:spcPts val="0"/>
              </a:spcBef>
              <a:spcAft>
                <a:spcPts val="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Shape 125"/>
          <p:cNvSpPr txBox="1"/>
          <p:nvPr/>
        </p:nvSpPr>
        <p:spPr>
          <a:xfrm>
            <a:off x="6827500" y="4678475"/>
            <a:ext cx="4681800" cy="54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zh-CN"/>
              <a:t>卷积神经网络入门讲解</a:t>
            </a:r>
            <a:endParaRPr lang="zh-CN"/>
          </a:p>
        </p:txBody>
      </p:sp>
      <p:sp>
        <p:nvSpPr>
          <p:cNvPr id="126" name="Shape 126"/>
          <p:cNvSpPr txBox="1"/>
          <p:nvPr/>
        </p:nvSpPr>
        <p:spPr>
          <a:xfrm>
            <a:off x="674625" y="-536475"/>
            <a:ext cx="53727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zh-CN" sz="2800" b="1"/>
              <a:t>什么是 </a:t>
            </a:r>
            <a:r>
              <a:rPr lang="zh-CN" sz="2800" b="1">
                <a:solidFill>
                  <a:schemeClr val="dk1"/>
                </a:solidFill>
              </a:rPr>
              <a:t>Imagenet</a:t>
            </a:r>
            <a:r>
              <a:rPr lang="zh-CN" sz="2800" b="1"/>
              <a:t> </a:t>
            </a:r>
            <a:r>
              <a:rPr lang="zh-CN" sz="2800" b="1"/>
              <a:t>数据集</a:t>
            </a:r>
            <a:endParaRPr lang="zh-CN" sz="2800" b="1"/>
          </a:p>
        </p:txBody>
      </p:sp>
      <p:sp>
        <p:nvSpPr>
          <p:cNvPr id="127" name="Shape 127"/>
          <p:cNvSpPr txBox="1"/>
          <p:nvPr/>
        </p:nvSpPr>
        <p:spPr>
          <a:xfrm>
            <a:off x="491150" y="1054900"/>
            <a:ext cx="8549100" cy="1788600"/>
          </a:xfrm>
          <a:prstGeom prst="rect">
            <a:avLst/>
          </a:prstGeom>
          <a:noFill/>
          <a:ln>
            <a:noFill/>
          </a:ln>
        </p:spPr>
        <p:txBody>
          <a:bodyPr spcFirstLastPara="1" wrap="square" lIns="91425" tIns="91425" rIns="91425" bIns="91425" anchor="b" anchorCtr="0">
            <a:noAutofit/>
          </a:bodyPr>
          <a:lstStyle/>
          <a:p>
            <a:pPr marL="0" marR="50800" lvl="0" indent="0" rtl="0">
              <a:lnSpc>
                <a:spcPct val="150000"/>
              </a:lnSpc>
              <a:spcBef>
                <a:spcPts val="0"/>
              </a:spcBef>
              <a:spcAft>
                <a:spcPts val="0"/>
              </a:spcAft>
              <a:buNone/>
            </a:pPr>
            <a:r>
              <a:rPr lang="zh-CN" sz="1200">
                <a:solidFill>
                  <a:srgbClr val="4F4F4F"/>
                </a:solidFill>
                <a:highlight>
                  <a:srgbClr val="FFFFFF"/>
                </a:highlight>
              </a:rPr>
              <a:t>ImageNet 是一个计算机视觉系统识别项目， 是目前世界上图像识别最大的数据库。是美国斯坦福的计算机科学家，模拟人类的识别系统建立的. </a:t>
            </a:r>
            <a:r>
              <a:rPr lang="zh-CN" sz="1200">
                <a:solidFill>
                  <a:srgbClr val="212121"/>
                </a:solidFill>
                <a:highlight>
                  <a:srgbClr val="FFFFFF"/>
                </a:highlight>
              </a:rPr>
              <a:t>ImageNet是根据WordNet层次结构组织的图像数据集。 WordNet中每个有意义的概念，可能由多个单词或单词短语描述，被称为“同义词集合”或“synset”，平均提供1000张图像来说明每个synset。每个概念的图像都是人工注释和控制质量的。整个数据集大概1500万张，2.2万个种类。</a:t>
            </a:r>
            <a:endParaRPr sz="2800">
              <a:solidFill>
                <a:srgbClr val="212121"/>
              </a:solidFill>
              <a:highlight>
                <a:srgbClr val="FFFFFF"/>
              </a:highlight>
            </a:endParaRPr>
          </a:p>
          <a:p>
            <a:pPr marL="0" lvl="0" indent="0" rtl="0">
              <a:spcBef>
                <a:spcPts val="0"/>
              </a:spcBef>
              <a:spcAft>
                <a:spcPts val="0"/>
              </a:spcAft>
              <a:buNone/>
            </a:pPr>
          </a:p>
        </p:txBody>
      </p:sp>
      <p:pic>
        <p:nvPicPr>
          <p:cNvPr id="128" name="Shape 128"/>
          <p:cNvPicPr preferRelativeResize="0"/>
          <p:nvPr/>
        </p:nvPicPr>
        <p:blipFill rotWithShape="1">
          <a:blip r:embed="rId1"/>
          <a:srcRect t="11300"/>
          <a:stretch>
            <a:fillRect/>
          </a:stretch>
        </p:blipFill>
        <p:spPr>
          <a:xfrm>
            <a:off x="536925" y="2463525"/>
            <a:ext cx="5080900" cy="2567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Shape 133"/>
          <p:cNvSpPr txBox="1"/>
          <p:nvPr/>
        </p:nvSpPr>
        <p:spPr>
          <a:xfrm>
            <a:off x="6827500" y="4678475"/>
            <a:ext cx="4681800" cy="54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zh-CN"/>
              <a:t>卷积神经网络入门讲解</a:t>
            </a:r>
            <a:endParaRPr lang="zh-CN"/>
          </a:p>
        </p:txBody>
      </p:sp>
      <p:sp>
        <p:nvSpPr>
          <p:cNvPr id="134" name="Shape 134"/>
          <p:cNvSpPr txBox="1"/>
          <p:nvPr/>
        </p:nvSpPr>
        <p:spPr>
          <a:xfrm>
            <a:off x="696850" y="-32500"/>
            <a:ext cx="6885000" cy="1863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zh-CN" sz="2800" b="1">
                <a:solidFill>
                  <a:schemeClr val="accent3"/>
                </a:solidFill>
              </a:rPr>
              <a:t>什么是</a:t>
            </a:r>
            <a:r>
              <a:rPr lang="zh-CN" sz="2800" b="1">
                <a:solidFill>
                  <a:schemeClr val="dk1"/>
                </a:solidFill>
              </a:rPr>
              <a:t>预训练模型（Pre-trained Model）</a:t>
            </a:r>
            <a:endParaRPr>
              <a:solidFill>
                <a:schemeClr val="dk1"/>
              </a:solidFill>
            </a:endParaRPr>
          </a:p>
        </p:txBody>
      </p:sp>
      <p:sp>
        <p:nvSpPr>
          <p:cNvPr id="135" name="Shape 135"/>
          <p:cNvSpPr txBox="1"/>
          <p:nvPr/>
        </p:nvSpPr>
        <p:spPr>
          <a:xfrm>
            <a:off x="793000" y="1563800"/>
            <a:ext cx="7070400" cy="498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zh-CN"/>
              <a:t>（1） </a:t>
            </a:r>
            <a:r>
              <a:rPr lang="zh-CN" sz="2800" b="1">
                <a:solidFill>
                  <a:schemeClr val="dk1"/>
                </a:solidFill>
              </a:rPr>
              <a:t>预训练模型</a:t>
            </a:r>
            <a:r>
              <a:rPr lang="zh-CN" b="1">
                <a:solidFill>
                  <a:srgbClr val="4F4F4F"/>
                </a:solidFill>
              </a:rPr>
              <a:t>就是</a:t>
            </a:r>
            <a:r>
              <a:rPr lang="zh-CN"/>
              <a:t>已经用数据集训练好了的模型。</a:t>
            </a:r>
            <a:endParaRPr lang="zh-CN"/>
          </a:p>
          <a:p>
            <a:pPr marL="0" lvl="0" indent="0" rtl="0">
              <a:spcBef>
                <a:spcPts val="0"/>
              </a:spcBef>
              <a:spcAft>
                <a:spcPts val="0"/>
              </a:spcAft>
              <a:buNone/>
            </a:pPr>
          </a:p>
          <a:p>
            <a:pPr marL="0" lvl="0" indent="0">
              <a:spcBef>
                <a:spcPts val="0"/>
              </a:spcBef>
              <a:spcAft>
                <a:spcPts val="0"/>
              </a:spcAft>
              <a:buNone/>
            </a:pPr>
            <a:r>
              <a:rPr lang="zh-CN"/>
              <a:t>（2） </a:t>
            </a:r>
            <a:r>
              <a:rPr lang="zh-CN"/>
              <a:t>现在我们常用的预训练模型就是他人用常用模型，比如VGG16/19，Resnet等模型，并用大型数据集来做训练集，比如Imagenet, COCO等</a:t>
            </a:r>
            <a:r>
              <a:rPr lang="zh-CN" sz="2400">
                <a:solidFill>
                  <a:schemeClr val="accent3"/>
                </a:solidFill>
              </a:rPr>
              <a:t>训练好的模型参数</a:t>
            </a:r>
            <a:r>
              <a:rPr lang="zh-CN"/>
              <a:t>。</a:t>
            </a:r>
            <a:endParaRPr lang="zh-CN"/>
          </a:p>
          <a:p>
            <a:pPr marL="0" lvl="0" indent="0">
              <a:spcBef>
                <a:spcPts val="0"/>
              </a:spcBef>
              <a:spcAft>
                <a:spcPts val="0"/>
              </a:spcAft>
              <a:buNone/>
            </a:pPr>
            <a:r>
              <a:rPr lang="zh-CN"/>
              <a:t> </a:t>
            </a:r>
            <a:endParaRPr lang="zh-CN"/>
          </a:p>
          <a:p>
            <a:pPr marL="0" lvl="0" indent="0" rtl="0">
              <a:spcBef>
                <a:spcPts val="0"/>
              </a:spcBef>
              <a:spcAft>
                <a:spcPts val="0"/>
              </a:spcAft>
              <a:buNone/>
            </a:pPr>
            <a:r>
              <a:rPr lang="zh-CN"/>
              <a:t> ( 3 )  正常情况下，我们常用的VGG16/19等网络已经是他人调试好的优秀网络，我们无需再修改其网络结构。</a:t>
            </a:r>
            <a:endParaRPr lang="zh-CN"/>
          </a:p>
          <a:p>
            <a:pPr marL="0" lvl="0" indent="0" rtl="0">
              <a:spcBef>
                <a:spcPts val="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Shape 140"/>
          <p:cNvSpPr txBox="1"/>
          <p:nvPr/>
        </p:nvSpPr>
        <p:spPr>
          <a:xfrm>
            <a:off x="696850" y="-32500"/>
            <a:ext cx="6885000" cy="1863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zh-CN" sz="2800" b="1">
                <a:solidFill>
                  <a:schemeClr val="accent3"/>
                </a:solidFill>
              </a:rPr>
              <a:t>常用</a:t>
            </a:r>
            <a:r>
              <a:rPr lang="zh-CN" sz="2800" b="1">
                <a:solidFill>
                  <a:schemeClr val="dk1"/>
                </a:solidFill>
              </a:rPr>
              <a:t>模型</a:t>
            </a:r>
            <a:endParaRPr>
              <a:solidFill>
                <a:schemeClr val="dk1"/>
              </a:solidFill>
            </a:endParaRPr>
          </a:p>
        </p:txBody>
      </p:sp>
      <p:pic>
        <p:nvPicPr>
          <p:cNvPr id="141" name="Shape 141"/>
          <p:cNvPicPr preferRelativeResize="0"/>
          <p:nvPr/>
        </p:nvPicPr>
        <p:blipFill>
          <a:blip r:embed="rId1"/>
          <a:stretch>
            <a:fillRect/>
          </a:stretch>
        </p:blipFill>
        <p:spPr>
          <a:xfrm>
            <a:off x="1664375" y="1212100"/>
            <a:ext cx="6423750" cy="3523774"/>
          </a:xfrm>
          <a:prstGeom prst="rect">
            <a:avLst/>
          </a:prstGeom>
          <a:noFill/>
          <a:ln>
            <a:noFill/>
          </a:ln>
        </p:spPr>
      </p:pic>
      <p:sp>
        <p:nvSpPr>
          <p:cNvPr id="142" name="Shape 142"/>
          <p:cNvSpPr txBox="1"/>
          <p:nvPr/>
        </p:nvSpPr>
        <p:spPr>
          <a:xfrm>
            <a:off x="6827500" y="4678475"/>
            <a:ext cx="4681800" cy="54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zh-CN"/>
              <a:t>卷积神经网络入门讲解</a:t>
            </a:r>
            <a:endParaRPr 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Shape 147"/>
          <p:cNvSpPr txBox="1"/>
          <p:nvPr/>
        </p:nvSpPr>
        <p:spPr>
          <a:xfrm>
            <a:off x="273200" y="4537650"/>
            <a:ext cx="4681800" cy="54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zh-CN"/>
              <a:t>卷积神经网络入门讲解</a:t>
            </a:r>
            <a:endParaRPr lang="zh-CN"/>
          </a:p>
        </p:txBody>
      </p:sp>
      <p:sp>
        <p:nvSpPr>
          <p:cNvPr id="148" name="Shape 148"/>
          <p:cNvSpPr txBox="1"/>
          <p:nvPr/>
        </p:nvSpPr>
        <p:spPr>
          <a:xfrm>
            <a:off x="674625" y="-536475"/>
            <a:ext cx="53727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zh-CN" sz="2800" b="1">
                <a:solidFill>
                  <a:schemeClr val="accent3"/>
                </a:solidFill>
              </a:rPr>
              <a:t>为什么</a:t>
            </a:r>
            <a:r>
              <a:rPr lang="zh-CN" sz="2800" b="1"/>
              <a:t>要</a:t>
            </a:r>
            <a:r>
              <a:rPr lang="zh-CN" sz="2800" b="1">
                <a:solidFill>
                  <a:schemeClr val="dk1"/>
                </a:solidFill>
              </a:rPr>
              <a:t>微调</a:t>
            </a:r>
            <a:r>
              <a:rPr lang="zh-CN" sz="2800" b="1"/>
              <a:t>？</a:t>
            </a:r>
            <a:endParaRPr lang="zh-CN" sz="2800" b="1"/>
          </a:p>
        </p:txBody>
      </p:sp>
      <p:sp>
        <p:nvSpPr>
          <p:cNvPr id="149" name="Shape 149"/>
          <p:cNvSpPr txBox="1"/>
          <p:nvPr/>
        </p:nvSpPr>
        <p:spPr>
          <a:xfrm>
            <a:off x="830100" y="1630500"/>
            <a:ext cx="4269000" cy="498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p>
        </p:txBody>
      </p:sp>
      <p:sp>
        <p:nvSpPr>
          <p:cNvPr id="150" name="Shape 150"/>
          <p:cNvSpPr txBox="1"/>
          <p:nvPr/>
        </p:nvSpPr>
        <p:spPr>
          <a:xfrm>
            <a:off x="422475" y="1452625"/>
            <a:ext cx="7381800" cy="498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zh-CN"/>
              <a:t>卷积神经网络的</a:t>
            </a:r>
            <a:r>
              <a:rPr lang="zh-CN">
                <a:solidFill>
                  <a:srgbClr val="FF0000"/>
                </a:solidFill>
              </a:rPr>
              <a:t>核心</a:t>
            </a:r>
            <a:r>
              <a:rPr lang="zh-CN"/>
              <a:t>是：</a:t>
            </a:r>
            <a:endParaRPr lang="zh-CN"/>
          </a:p>
          <a:p>
            <a:pPr marL="0" lvl="0" indent="0">
              <a:spcBef>
                <a:spcPts val="0"/>
              </a:spcBef>
              <a:spcAft>
                <a:spcPts val="0"/>
              </a:spcAft>
              <a:buNone/>
            </a:pPr>
          </a:p>
          <a:p>
            <a:pPr marL="0" lvl="0" indent="0">
              <a:spcBef>
                <a:spcPts val="0"/>
              </a:spcBef>
              <a:spcAft>
                <a:spcPts val="0"/>
              </a:spcAft>
              <a:buNone/>
            </a:pPr>
            <a:r>
              <a:rPr lang="zh-CN"/>
              <a:t>（1）浅层卷积层提取</a:t>
            </a:r>
            <a:r>
              <a:rPr lang="zh-CN" sz="2200">
                <a:solidFill>
                  <a:schemeClr val="dk1"/>
                </a:solidFill>
              </a:rPr>
              <a:t>基础特征</a:t>
            </a:r>
            <a:r>
              <a:rPr lang="zh-CN"/>
              <a:t>，比如边缘，轮廓等基础特征。</a:t>
            </a:r>
            <a:endParaRPr lang="zh-CN"/>
          </a:p>
          <a:p>
            <a:pPr marL="0" lvl="0" indent="0">
              <a:spcBef>
                <a:spcPts val="0"/>
              </a:spcBef>
              <a:spcAft>
                <a:spcPts val="0"/>
              </a:spcAft>
              <a:buNone/>
            </a:pPr>
          </a:p>
          <a:p>
            <a:pPr marL="0" lvl="0" indent="0">
              <a:spcBef>
                <a:spcPts val="0"/>
              </a:spcBef>
              <a:spcAft>
                <a:spcPts val="0"/>
              </a:spcAft>
              <a:buNone/>
            </a:pPr>
            <a:r>
              <a:rPr lang="zh-CN"/>
              <a:t>（2）深层卷积层提取</a:t>
            </a:r>
            <a:r>
              <a:rPr lang="zh-CN" sz="2200">
                <a:solidFill>
                  <a:schemeClr val="dk1"/>
                </a:solidFill>
              </a:rPr>
              <a:t>抽象特征</a:t>
            </a:r>
            <a:r>
              <a:rPr lang="zh-CN"/>
              <a:t>，比如整个脸型。</a:t>
            </a:r>
            <a:endParaRPr lang="zh-CN"/>
          </a:p>
          <a:p>
            <a:pPr marL="0" lvl="0" indent="0">
              <a:spcBef>
                <a:spcPts val="0"/>
              </a:spcBef>
              <a:spcAft>
                <a:spcPts val="0"/>
              </a:spcAft>
              <a:buNone/>
            </a:pPr>
          </a:p>
          <a:p>
            <a:pPr marL="0" lvl="0" indent="0">
              <a:spcBef>
                <a:spcPts val="0"/>
              </a:spcBef>
              <a:spcAft>
                <a:spcPts val="0"/>
              </a:spcAft>
              <a:buNone/>
            </a:pPr>
            <a:r>
              <a:rPr lang="zh-CN"/>
              <a:t>（3）全连接层根据</a:t>
            </a:r>
            <a:r>
              <a:rPr lang="zh-CN">
                <a:solidFill>
                  <a:schemeClr val="dk1"/>
                </a:solidFill>
              </a:rPr>
              <a:t>特征组合</a:t>
            </a:r>
            <a:r>
              <a:rPr lang="zh-CN"/>
              <a:t>进行评分分类。</a:t>
            </a:r>
            <a:endParaRPr lang="zh-CN"/>
          </a:p>
          <a:p>
            <a:pPr marL="0" lvl="0" indent="0">
              <a:spcBef>
                <a:spcPts val="0"/>
              </a:spcBef>
              <a:spcAft>
                <a:spcPts val="0"/>
              </a:spcAft>
              <a:buNone/>
            </a:pPr>
          </a:p>
          <a:p>
            <a:pPr marL="0" lvl="0" indent="0">
              <a:spcBef>
                <a:spcPts val="0"/>
              </a:spcBef>
              <a:spcAft>
                <a:spcPts val="0"/>
              </a:spcAft>
              <a:buNone/>
            </a:pPr>
          </a:p>
          <a:p>
            <a:pPr marL="0" lvl="0" indent="0">
              <a:spcBef>
                <a:spcPts val="0"/>
              </a:spcBef>
              <a:spcAft>
                <a:spcPts val="0"/>
              </a:spcAft>
              <a:buNone/>
            </a:pPr>
          </a:p>
        </p:txBody>
      </p:sp>
      <p:pic>
        <p:nvPicPr>
          <p:cNvPr id="151" name="Shape 151"/>
          <p:cNvPicPr preferRelativeResize="0"/>
          <p:nvPr/>
        </p:nvPicPr>
        <p:blipFill>
          <a:blip r:embed="rId1"/>
          <a:stretch>
            <a:fillRect/>
          </a:stretch>
        </p:blipFill>
        <p:spPr>
          <a:xfrm>
            <a:off x="4895700" y="2463525"/>
            <a:ext cx="4105464" cy="2375174"/>
          </a:xfrm>
          <a:prstGeom prst="rect">
            <a:avLst/>
          </a:prstGeom>
          <a:noFill/>
          <a:ln>
            <a:noFill/>
          </a:ln>
        </p:spPr>
      </p:pic>
      <p:sp>
        <p:nvSpPr>
          <p:cNvPr id="152" name="Shape 152"/>
          <p:cNvSpPr txBox="1"/>
          <p:nvPr/>
        </p:nvSpPr>
        <p:spPr>
          <a:xfrm>
            <a:off x="6144000" y="3407175"/>
            <a:ext cx="30000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zh-CN" sz="1200" i="1">
                <a:solidFill>
                  <a:srgbClr val="3E3E3E"/>
                </a:solidFill>
                <a:highlight>
                  <a:srgbClr val="FFFFFF"/>
                </a:highlight>
                <a:latin typeface="Microsoft Yahei"/>
                <a:ea typeface="Microsoft Yahei"/>
                <a:cs typeface="Microsoft Yahei"/>
                <a:sym typeface="Microsoft Yahei"/>
              </a:rPr>
              <a:t>神经网络的分层示意图</a:t>
            </a:r>
            <a:endParaRPr lang="zh-CN" sz="1200" i="1">
              <a:solidFill>
                <a:srgbClr val="3E3E3E"/>
              </a:solidFill>
              <a:highlight>
                <a:srgbClr val="FFFFFF"/>
              </a:highlight>
              <a:latin typeface="Microsoft Yahei"/>
              <a:ea typeface="Microsoft Yahei"/>
              <a:cs typeface="Microsoft Yahei"/>
              <a:sym typeface="Microsoft Yahei"/>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2743</Words>
  <Application>WPS 演示</Application>
  <PresentationFormat/>
  <Paragraphs>161</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宋体</vt:lpstr>
      <vt:lpstr>Wingdings</vt:lpstr>
      <vt:lpstr>Arial</vt:lpstr>
      <vt:lpstr>Raleway</vt:lpstr>
      <vt:lpstr>Gubbi</vt:lpstr>
      <vt:lpstr>Lato</vt:lpstr>
      <vt:lpstr>Microsoft Yahei</vt:lpstr>
      <vt:lpstr>宋体</vt:lpstr>
      <vt:lpstr>Droid Sans Fallback</vt:lpstr>
      <vt:lpstr>微软雅黑</vt:lpstr>
      <vt:lpstr>Arial Unicode MS</vt:lpstr>
      <vt:lpstr>Streamline</vt:lpstr>
      <vt:lpstr>Fine Tune</vt:lpstr>
      <vt:lpstr>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模型微调Fine Tune</dc:title>
  <dc:creator/>
  <cp:lastModifiedBy>wit</cp:lastModifiedBy>
  <cp:revision>1</cp:revision>
  <dcterms:created xsi:type="dcterms:W3CDTF">2023-03-01T06:29:02Z</dcterms:created>
  <dcterms:modified xsi:type="dcterms:W3CDTF">2023-03-01T06:29:02Z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2052-11.1.0.10702</vt:lpwstr>
  </property>
</Properties>
</file>