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8" r:id="rId3"/>
    <p:sldId id="259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88" r:id="rId13"/>
    <p:sldId id="289" r:id="rId14"/>
    <p:sldId id="290" r:id="rId15"/>
    <p:sldId id="281" r:id="rId16"/>
    <p:sldId id="291" r:id="rId17"/>
    <p:sldId id="292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966"/>
    <a:srgbClr val="5B9BD5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6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1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8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4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79424" y="119063"/>
            <a:ext cx="2580407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第三章 数据的输入和输出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2" name="AutoShape 2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308850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 返回目录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第三章 数据的输入和输出</a:t>
            </a:r>
            <a:endParaRPr lang="zh-CN" altLang="en-US" sz="3600"/>
          </a:p>
        </p:txBody>
      </p:sp>
      <p:sp>
        <p:nvSpPr>
          <p:cNvPr id="6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>
                <a:cs typeface="Arial" pitchFamily="34" charset="0"/>
              </a:rPr>
              <a:t>范例  “</a:t>
            </a:r>
            <a:r>
              <a:rPr lang="en-US" altLang="zh-CN" smtClean="0">
                <a:cs typeface="Arial" pitchFamily="34" charset="0"/>
              </a:rPr>
              <a:t>m.n</a:t>
            </a:r>
            <a:r>
              <a:rPr lang="zh-CN" altLang="en-US" smtClean="0">
                <a:cs typeface="Arial" pitchFamily="34" charset="0"/>
              </a:rPr>
              <a:t>”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367644" y="1052736"/>
            <a:ext cx="6480720" cy="381642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int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a=1234;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float f=123.456;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char ch=‘a’;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printf(“%8d,%2d\n”,a,a);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printf(“%f,%8f,%8.1f,%.2f,%.2e\n”,f,f,f,f,f);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printf(“%3c\n”,ch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运行结果：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1234,1234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123.456000,123.456000,     123.5,123.46,1.23e+02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a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007604" y="1052736"/>
            <a:ext cx="7200800" cy="324036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static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 a[]=“Hello,world!”</a:t>
            </a:r>
          </a:p>
          <a:p>
            <a:pPr>
              <a:lnSpc>
                <a:spcPct val="120000"/>
              </a:lnSpc>
            </a:pP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(“%s\n%15s\n%10.5s\n%2.5s\n%.3s\n”,a,a,a,a,a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pt-BR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运行结果：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Hello,world!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Hello,world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Hello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792088"/>
          </a:xfrm>
        </p:spPr>
        <p:txBody>
          <a:bodyPr/>
          <a:lstStyle/>
          <a:p>
            <a:pPr lvl="1"/>
            <a:r>
              <a:rPr lang="zh-CN" altLang="en-US" smtClean="0">
                <a:cs typeface="Arial" pitchFamily="34" charset="0"/>
              </a:rPr>
              <a:t>范例  “</a:t>
            </a:r>
            <a:r>
              <a:rPr lang="en-US" altLang="zh-CN" smtClean="0">
                <a:cs typeface="Arial" pitchFamily="34" charset="0"/>
              </a:rPr>
              <a:t>-</a:t>
            </a:r>
            <a:r>
              <a:rPr lang="zh-CN" altLang="en-US" smtClean="0">
                <a:cs typeface="Arial" pitchFamily="34" charset="0"/>
              </a:rPr>
              <a:t>”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835696" y="1412776"/>
            <a:ext cx="6408712" cy="41044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int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a=1234;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float f=123.456;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static char c[]=“Hello,world!”;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printf(“%8d,%-8d\n”,a,a);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printf(“%10.2f,%-10.1f\n”,f,f);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printf(“%10.5s,%-10.3s\n”,c,c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运行结果：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1234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 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1234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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123.46,      123.5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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Hello,       Hel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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792088"/>
          </a:xfrm>
        </p:spPr>
        <p:txBody>
          <a:bodyPr/>
          <a:lstStyle/>
          <a:p>
            <a:pPr lvl="1"/>
            <a:r>
              <a:rPr lang="zh-CN" altLang="en-US" smtClean="0">
                <a:cs typeface="Arial" pitchFamily="34" charset="0"/>
              </a:rPr>
              <a:t>范例  “</a:t>
            </a:r>
            <a:r>
              <a:rPr lang="en-US" altLang="zh-CN">
                <a:cs typeface="Arial" pitchFamily="34" charset="0"/>
              </a:rPr>
              <a:t>0 </a:t>
            </a:r>
            <a:r>
              <a:rPr lang="zh-CN" altLang="en-US">
                <a:cs typeface="Arial" pitchFamily="34" charset="0"/>
              </a:rPr>
              <a:t>、</a:t>
            </a:r>
            <a:r>
              <a:rPr lang="en-US" altLang="zh-CN">
                <a:cs typeface="Arial" pitchFamily="34" charset="0"/>
              </a:rPr>
              <a:t>+</a:t>
            </a:r>
            <a:r>
              <a:rPr lang="zh-CN" altLang="en-US" smtClean="0">
                <a:cs typeface="Arial" pitchFamily="34" charset="0"/>
              </a:rPr>
              <a:t>”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259632" y="1403152"/>
            <a:ext cx="6408712" cy="41044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a=1234;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float f=123.456;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printf(“%08d\n”,a);     </a:t>
            </a:r>
            <a:r>
              <a:rPr lang="pt-BR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00001234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printf(“%010.2f\n”,f);  </a:t>
            </a:r>
            <a:r>
              <a:rPr lang="pt-BR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0000123.46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printf(“%0+8d\n”,a);    </a:t>
            </a:r>
            <a:r>
              <a:rPr lang="pt-BR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000+1234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printf(“0+10.2f\n”,f);  </a:t>
            </a:r>
            <a:r>
              <a:rPr lang="pt-BR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000+123.56</a:t>
            </a:r>
            <a:endParaRPr lang="zh-CN" altLang="en-US" b="1">
              <a:solidFill>
                <a:srgbClr val="FFD966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792088"/>
          </a:xfrm>
        </p:spPr>
        <p:txBody>
          <a:bodyPr/>
          <a:lstStyle/>
          <a:p>
            <a:pPr lvl="1"/>
            <a:r>
              <a:rPr lang="zh-CN" altLang="en-US" smtClean="0">
                <a:cs typeface="Arial" pitchFamily="34" charset="0"/>
              </a:rPr>
              <a:t>范例  “</a:t>
            </a:r>
            <a:r>
              <a:rPr lang="en-US" altLang="zh-CN">
                <a:cs typeface="Arial" pitchFamily="34" charset="0"/>
              </a:rPr>
              <a:t>#</a:t>
            </a:r>
            <a:r>
              <a:rPr lang="zh-CN" altLang="en-US" smtClean="0">
                <a:cs typeface="Arial" pitchFamily="34" charset="0"/>
              </a:rPr>
              <a:t>”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835696" y="1412776"/>
            <a:ext cx="6408712" cy="41044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int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a=123;</a:t>
            </a:r>
          </a:p>
          <a:p>
            <a:pPr>
              <a:lnSpc>
                <a:spcPct val="120000"/>
              </a:lnSpc>
            </a:pP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printf(“%o,%#o,%X,%#X\n”,a,a,a,a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pt-BR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pt-BR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173,0173,7B,0X7B </a:t>
            </a:r>
            <a:endParaRPr lang="zh-CN" altLang="en-US" b="1">
              <a:solidFill>
                <a:srgbClr val="FFD966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792088"/>
          </a:xfrm>
        </p:spPr>
        <p:txBody>
          <a:bodyPr/>
          <a:lstStyle/>
          <a:p>
            <a:pPr lvl="1"/>
            <a:r>
              <a:rPr lang="zh-CN" altLang="en-US" smtClean="0">
                <a:cs typeface="Arial" pitchFamily="34" charset="0"/>
              </a:rPr>
              <a:t>范例  “</a:t>
            </a:r>
            <a:r>
              <a:rPr lang="en-US" altLang="zh-CN">
                <a:cs typeface="Arial" pitchFamily="34" charset="0"/>
              </a:rPr>
              <a:t>l</a:t>
            </a:r>
            <a:r>
              <a:rPr lang="zh-CN" altLang="en-US" smtClean="0">
                <a:cs typeface="Arial" pitchFamily="34" charset="0"/>
              </a:rPr>
              <a:t>”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835696" y="1412776"/>
            <a:ext cx="6408712" cy="41044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long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a=65536;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printf(“%d,%8ld\n”,a, a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0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65536 </a:t>
            </a:r>
            <a:endParaRPr lang="zh-CN" altLang="en-US" b="1">
              <a:solidFill>
                <a:srgbClr val="FFD966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Arial" pitchFamily="34" charset="0"/>
              </a:rPr>
              <a:t>3.2 </a:t>
            </a:r>
            <a:r>
              <a:rPr lang="zh-CN" altLang="en-US" smtClean="0">
                <a:cs typeface="Arial" pitchFamily="34" charset="0"/>
              </a:rPr>
              <a:t>数据输入</a:t>
            </a:r>
            <a:endParaRPr lang="en-US" altLang="zh-CN" smtClean="0">
              <a:cs typeface="Arial" pitchFamily="34" charset="0"/>
            </a:endParaRPr>
          </a:p>
          <a:p>
            <a:r>
              <a:rPr lang="zh-CN" altLang="en-US">
                <a:cs typeface="Arial" pitchFamily="34" charset="0"/>
              </a:rPr>
              <a:t>字符输入</a:t>
            </a:r>
            <a:r>
              <a:rPr lang="zh-CN" altLang="en-US" smtClean="0">
                <a:cs typeface="Arial" pitchFamily="34" charset="0"/>
              </a:rPr>
              <a:t>函数</a:t>
            </a:r>
            <a:endParaRPr lang="en-US" altLang="zh-CN" smtClean="0">
              <a:cs typeface="Arial" pitchFamily="34" charset="0"/>
            </a:endParaRPr>
          </a:p>
          <a:p>
            <a:endParaRPr lang="en-US" altLang="zh-CN">
              <a:cs typeface="Arial" pitchFamily="34" charset="0"/>
            </a:endParaRPr>
          </a:p>
          <a:p>
            <a:endParaRPr lang="en-US" altLang="zh-CN" smtClean="0">
              <a:cs typeface="Arial" pitchFamily="34" charset="0"/>
            </a:endParaRPr>
          </a:p>
          <a:p>
            <a:pPr lvl="1"/>
            <a:endParaRPr lang="en-US" altLang="zh-CN">
              <a:cs typeface="Arial" pitchFamily="34" charset="0"/>
            </a:endParaRPr>
          </a:p>
          <a:p>
            <a:pPr lvl="1"/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范例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827584" y="1700808"/>
            <a:ext cx="7128792" cy="122413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:getchar( 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功能：从键盘读一字符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返值：正常，返回读取的代码值；出错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返回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EOF(-1)</a:t>
            </a:r>
            <a:endParaRPr lang="zh-CN" altLang="en-US" sz="240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755576" y="3645024"/>
            <a:ext cx="4176464" cy="273630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&lt;stdio.h&gt;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int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c;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("Enter a character:");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c=getchar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("%c---&gt;hex%x\n",c,c);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14908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运行结果：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Enter a character:A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A---&gt;hex41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3240360"/>
          </a:xfrm>
        </p:spPr>
        <p:txBody>
          <a:bodyPr/>
          <a:lstStyle/>
          <a:p>
            <a:r>
              <a:rPr lang="zh-CN" altLang="en-US" smtClean="0">
                <a:cs typeface="Arial" pitchFamily="34" charset="0"/>
              </a:rPr>
              <a:t>格式</a:t>
            </a:r>
            <a:r>
              <a:rPr lang="zh-CN" altLang="en-US">
                <a:cs typeface="Arial" pitchFamily="34" charset="0"/>
              </a:rPr>
              <a:t>输入函数</a:t>
            </a:r>
          </a:p>
          <a:p>
            <a:pPr lvl="1"/>
            <a:endParaRPr lang="en-US" altLang="zh-CN">
              <a:cs typeface="Arial" pitchFamily="34" charset="0"/>
            </a:endParaRPr>
          </a:p>
          <a:p>
            <a:pPr lvl="1"/>
            <a:endParaRPr lang="en-US" altLang="zh-CN" smtClean="0">
              <a:cs typeface="Arial" pitchFamily="34" charset="0"/>
            </a:endParaRPr>
          </a:p>
          <a:p>
            <a:pPr lvl="1"/>
            <a:endParaRPr lang="en-US" altLang="zh-CN">
              <a:cs typeface="Arial" pitchFamily="34" charset="0"/>
            </a:endParaRPr>
          </a:p>
          <a:p>
            <a:pPr lvl="1"/>
            <a:endParaRPr lang="en-US" altLang="zh-CN" smtClean="0">
              <a:cs typeface="Arial" pitchFamily="34" charset="0"/>
            </a:endParaRPr>
          </a:p>
          <a:p>
            <a:pPr lvl="1"/>
            <a:endParaRPr lang="en-US" altLang="zh-CN" smtClean="0">
              <a:cs typeface="Arial" pitchFamily="34" charset="0"/>
            </a:endParaRPr>
          </a:p>
          <a:p>
            <a:pPr lvl="1"/>
            <a:r>
              <a:rPr lang="zh-CN" altLang="en-US">
                <a:cs typeface="Arial" pitchFamily="34" charset="0"/>
              </a:rPr>
              <a:t>地址表：变量的地址，常用取地址运算符</a:t>
            </a:r>
            <a:r>
              <a:rPr lang="en-US" altLang="zh-CN">
                <a:cs typeface="Arial" pitchFamily="34" charset="0"/>
              </a:rPr>
              <a:t>&amp;</a:t>
            </a:r>
          </a:p>
          <a:p>
            <a:pPr lvl="1"/>
            <a:r>
              <a:rPr lang="zh-CN" altLang="en-US">
                <a:cs typeface="Arial" pitchFamily="34" charset="0"/>
              </a:rPr>
              <a:t>格式字符</a:t>
            </a:r>
            <a:r>
              <a:rPr lang="en-US" altLang="zh-CN">
                <a:cs typeface="Arial" pitchFamily="34" charset="0"/>
              </a:rPr>
              <a:t>:d,i,o,x,u,c,s,f,e</a:t>
            </a:r>
            <a:endParaRPr lang="zh-CN" altLang="en-US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83568" y="1196752"/>
            <a:ext cx="8136904" cy="165618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scanf(“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格式控制串”，地址表）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功能：按指定格式从键盘读入数据，存入地址表指定</a:t>
            </a:r>
            <a:r>
              <a:rPr lang="zh-CN" altLang="en-US" sz="240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的存储单元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sz="240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并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按回车键结束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返值：正常，返回输入数据个数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723437" y="3912029"/>
            <a:ext cx="2232248" cy="158417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scanf(“%d”,&amp;a);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输入：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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则 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a=10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4427984" y="3933056"/>
            <a:ext cx="2232248" cy="158417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scanf(“%x”,&amp;a);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输入：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11 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则 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a=17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720080"/>
          </a:xfrm>
        </p:spPr>
        <p:txBody>
          <a:bodyPr/>
          <a:lstStyle/>
          <a:p>
            <a:pPr lvl="1"/>
            <a:r>
              <a:rPr lang="zh-CN" altLang="en-US">
                <a:cs typeface="Arial" pitchFamily="34" charset="0"/>
              </a:rPr>
              <a:t>附加格式说明符（修饰符）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15928"/>
              </p:ext>
            </p:extLst>
          </p:nvPr>
        </p:nvGraphicFramePr>
        <p:xfrm>
          <a:off x="1259632" y="1397000"/>
          <a:ext cx="643237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709"/>
                <a:gridCol w="5343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修饰符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功能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h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用于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d,o,x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前，指定输入为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型整数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l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用于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d,o,x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前，指定输入为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型整数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用于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e,f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前，指定输入为</a:t>
                      </a:r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double</a:t>
                      </a:r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型实数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m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指定输入数据宽度，遇空格或不可转换字符则结束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ldhabi"/>
                          <a:ea typeface="微软雅黑" pitchFamily="34" charset="-122"/>
                        </a:rPr>
                        <a:t>*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ldhabi"/>
                          <a:ea typeface="微软雅黑" pitchFamily="34" charset="-122"/>
                        </a:rPr>
                        <a:t>抑制符，指定输入项读入后不赋给变量</a:t>
                      </a:r>
                      <a:endParaRPr lang="zh-CN" altLang="en-US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流程图: 过程 3"/>
          <p:cNvSpPr/>
          <p:nvPr/>
        </p:nvSpPr>
        <p:spPr>
          <a:xfrm>
            <a:off x="251520" y="3912029"/>
            <a:ext cx="3888431" cy="158417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scanf(“%3d%*4d%f”,&amp;k,&amp;f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12345678765.43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则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k, 8765.43f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427984" y="3933056"/>
            <a:ext cx="4320480" cy="158417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scanf(“%2d%*3d%2d”,&amp;a,&amp;b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1234567 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则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a,  67b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440160"/>
          </a:xfrm>
        </p:spPr>
        <p:txBody>
          <a:bodyPr/>
          <a:lstStyle/>
          <a:p>
            <a:pPr lvl="1"/>
            <a:r>
              <a:rPr lang="zh-CN" altLang="en-US">
                <a:cs typeface="Arial" pitchFamily="34" charset="0"/>
              </a:rPr>
              <a:t>输入分隔符的</a:t>
            </a:r>
            <a:r>
              <a:rPr lang="zh-CN" altLang="en-US" smtClean="0">
                <a:cs typeface="Arial" pitchFamily="34" charset="0"/>
              </a:rPr>
              <a:t>指定</a:t>
            </a:r>
            <a:endParaRPr lang="en-US" altLang="zh-CN" smtClean="0">
              <a:cs typeface="Arial" pitchFamily="34" charset="0"/>
            </a:endParaRPr>
          </a:p>
          <a:p>
            <a:pPr lvl="2"/>
            <a:r>
              <a:rPr lang="zh-CN" altLang="en-US">
                <a:cs typeface="Arial" pitchFamily="34" charset="0"/>
              </a:rPr>
              <a:t>一般以空格、</a:t>
            </a:r>
            <a:r>
              <a:rPr lang="en-US" altLang="zh-CN">
                <a:cs typeface="Arial" pitchFamily="34" charset="0"/>
              </a:rPr>
              <a:t>TAB</a:t>
            </a:r>
            <a:r>
              <a:rPr lang="zh-CN" altLang="en-US">
                <a:cs typeface="Arial" pitchFamily="34" charset="0"/>
              </a:rPr>
              <a:t>或回车键作为分隔符</a:t>
            </a:r>
          </a:p>
          <a:p>
            <a:pPr lvl="2"/>
            <a:r>
              <a:rPr lang="zh-CN" altLang="en-US">
                <a:cs typeface="Arial" pitchFamily="34" charset="0"/>
              </a:rPr>
              <a:t>其它字符做分隔符：格式串中两个格式符间字符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043608" y="1916832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scanf(“%d%o%x”,&amp;a,&amp;b,&amp;c);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printf(“a=%d,b=%d,c=%d\n”,a,b,c);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  123  123 </a:t>
            </a: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a=123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b=83, c=291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048115" y="1916832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scanf(“%d,%d”,&amp;a,&amp;b)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3,4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则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048115" y="1916832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scanf(“%d:%d:%d”,&amp;h,&amp;m,&amp;s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12:30:45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则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45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048115" y="1916832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scanf(“a=%d,b=%d,c=%d”,&amp;a,&amp;b,&amp;c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a=12,b=24,c=36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则 ？？？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505475"/>
          </a:xfrm>
        </p:spPr>
        <p:txBody>
          <a:bodyPr/>
          <a:lstStyle/>
          <a:p>
            <a:pPr lvl="1"/>
            <a:r>
              <a:rPr lang="zh-CN" altLang="en-US">
                <a:cs typeface="Arial" pitchFamily="34" charset="0"/>
              </a:rPr>
              <a:t>说明</a:t>
            </a:r>
            <a:r>
              <a:rPr lang="zh-CN" altLang="en-US" smtClean="0">
                <a:cs typeface="Arial" pitchFamily="34" charset="0"/>
              </a:rPr>
              <a:t>：</a:t>
            </a:r>
            <a:endParaRPr lang="en-US" altLang="zh-CN" smtClean="0">
              <a:cs typeface="Arial" pitchFamily="34" charset="0"/>
            </a:endParaRPr>
          </a:p>
          <a:p>
            <a:pPr lvl="2"/>
            <a:r>
              <a:rPr lang="zh-CN" altLang="en-US" smtClean="0">
                <a:cs typeface="Arial" pitchFamily="34" charset="0"/>
              </a:rPr>
              <a:t>用“</a:t>
            </a:r>
            <a:r>
              <a:rPr lang="en-US" altLang="zh-CN" smtClean="0">
                <a:cs typeface="Arial" pitchFamily="34" charset="0"/>
              </a:rPr>
              <a:t>%</a:t>
            </a:r>
            <a:r>
              <a:rPr lang="en-US" altLang="zh-CN">
                <a:cs typeface="Arial" pitchFamily="34" charset="0"/>
              </a:rPr>
              <a:t>c</a:t>
            </a:r>
            <a:r>
              <a:rPr lang="zh-CN" altLang="en-US" smtClean="0">
                <a:cs typeface="Arial" pitchFamily="34" charset="0"/>
              </a:rPr>
              <a:t>”格式</a:t>
            </a:r>
            <a:r>
              <a:rPr lang="zh-CN" altLang="en-US">
                <a:cs typeface="Arial" pitchFamily="34" charset="0"/>
              </a:rPr>
              <a:t>符时，空格和转义字符作为有效字符</a:t>
            </a:r>
            <a:r>
              <a:rPr lang="zh-CN" altLang="en-US" smtClean="0">
                <a:cs typeface="Arial" pitchFamily="34" charset="0"/>
              </a:rPr>
              <a:t>输入</a:t>
            </a:r>
            <a:endParaRPr lang="en-US" altLang="zh-CN" smtClean="0">
              <a:cs typeface="Arial" pitchFamily="34" charset="0"/>
            </a:endParaRPr>
          </a:p>
          <a:p>
            <a:pPr lvl="2"/>
            <a:r>
              <a:rPr lang="zh-CN" altLang="en-US">
                <a:cs typeface="Arial" pitchFamily="34" charset="0"/>
              </a:rPr>
              <a:t>输入数据时，遇以下情况认为该数据结束</a:t>
            </a:r>
            <a:r>
              <a:rPr lang="zh-CN" altLang="en-US" smtClean="0">
                <a:cs typeface="Arial" pitchFamily="34" charset="0"/>
              </a:rPr>
              <a:t>：</a:t>
            </a:r>
            <a:endParaRPr lang="en-US" altLang="zh-CN" smtClean="0">
              <a:cs typeface="Arial" pitchFamily="34" charset="0"/>
            </a:endParaRPr>
          </a:p>
          <a:p>
            <a:pPr lvl="3"/>
            <a:r>
              <a:rPr lang="zh-CN" altLang="en-US">
                <a:cs typeface="Arial" pitchFamily="34" charset="0"/>
              </a:rPr>
              <a:t>遇空格、</a:t>
            </a:r>
            <a:r>
              <a:rPr lang="en-US" altLang="zh-CN">
                <a:cs typeface="Arial" pitchFamily="34" charset="0"/>
              </a:rPr>
              <a:t>TAB</a:t>
            </a:r>
            <a:r>
              <a:rPr lang="zh-CN" altLang="en-US">
                <a:cs typeface="Arial" pitchFamily="34" charset="0"/>
              </a:rPr>
              <a:t>、或回车</a:t>
            </a:r>
          </a:p>
          <a:p>
            <a:pPr lvl="3"/>
            <a:r>
              <a:rPr lang="zh-CN" altLang="en-US">
                <a:cs typeface="Arial" pitchFamily="34" charset="0"/>
              </a:rPr>
              <a:t>遇宽度结束</a:t>
            </a:r>
          </a:p>
          <a:p>
            <a:pPr lvl="3"/>
            <a:r>
              <a:rPr lang="zh-CN" altLang="en-US">
                <a:cs typeface="Arial" pitchFamily="34" charset="0"/>
              </a:rPr>
              <a:t>遇非法输入</a:t>
            </a:r>
            <a:endParaRPr lang="en-US" altLang="zh-CN" smtClean="0">
              <a:cs typeface="Arial" pitchFamily="34" charset="0"/>
            </a:endParaRPr>
          </a:p>
          <a:p>
            <a:pPr lvl="2"/>
            <a:r>
              <a:rPr lang="zh-CN" altLang="en-US">
                <a:cs typeface="Arial" pitchFamily="34" charset="0"/>
              </a:rPr>
              <a:t>输入函数留下的</a:t>
            </a:r>
            <a:r>
              <a:rPr lang="zh-CN" altLang="en-US" smtClean="0">
                <a:cs typeface="Arial" pitchFamily="34" charset="0"/>
              </a:rPr>
              <a:t>“垃圾”</a:t>
            </a:r>
            <a:endParaRPr lang="en-US" altLang="zh-CN" smtClean="0">
              <a:cs typeface="Arial" pitchFamily="34" charset="0"/>
            </a:endParaRPr>
          </a:p>
          <a:p>
            <a:pPr lvl="2"/>
            <a:endParaRPr lang="en-US" altLang="zh-CN">
              <a:cs typeface="Arial" pitchFamily="34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827584" y="3140968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scanf(“%c%c%c”,&amp;c1,&amp;c2,&amp;c3);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b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c 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c1,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c2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c3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827584" y="3140968"/>
            <a:ext cx="6984776" cy="201622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scanf(“%d%c%f”,&amp;a,&amp;b,&amp;c</a:t>
            </a:r>
            <a:r>
              <a:rPr lang="it-IT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1234a123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.26 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1234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a, ‘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’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→ </a:t>
            </a:r>
            <a:r>
              <a:rPr lang="pt-BR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827584" y="3140968"/>
            <a:ext cx="6984776" cy="345638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int 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scanf(“%d”,&amp;x);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ch=getchar();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printf(“x=%d,ch=%d\n”,x,ch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x=123,ch=10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827584" y="3140968"/>
            <a:ext cx="6984776" cy="345638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 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scanf(“%d”,&amp;x);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scanf(“%c”,&amp;ch);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printf(“x=%d,ch=%d\n”,x,ch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123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pt-BR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x=123,ch=10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27584" y="3140968"/>
            <a:ext cx="6984776" cy="345638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int 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char ch;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scanf(“%d”,&amp;x);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  %c”,&amp;ch);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或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scanf(“%*c%c”,&amp;ch);</a:t>
            </a:r>
            <a:endParaRPr lang="zh-CN" altLang="en-US" b="1">
              <a:solidFill>
                <a:srgbClr val="FFD966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667893"/>
            <a:ext cx="4139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>
                <a:cs typeface="Arial" pitchFamily="34" charset="0"/>
              </a:rPr>
              <a:t>解决方法：</a:t>
            </a:r>
          </a:p>
          <a:p>
            <a:pPr lvl="1"/>
            <a:r>
              <a:rPr lang="zh-CN" altLang="en-US">
                <a:cs typeface="Arial" pitchFamily="34" charset="0"/>
              </a:rPr>
              <a:t>用</a:t>
            </a:r>
            <a:r>
              <a:rPr lang="en-US" altLang="zh-CN">
                <a:cs typeface="Arial" pitchFamily="34" charset="0"/>
              </a:rPr>
              <a:t>getchar()</a:t>
            </a:r>
            <a:r>
              <a:rPr lang="zh-CN" altLang="en-US">
                <a:cs typeface="Arial" pitchFamily="34" charset="0"/>
              </a:rPr>
              <a:t>清除</a:t>
            </a:r>
          </a:p>
          <a:p>
            <a:pPr lvl="1"/>
            <a:r>
              <a:rPr lang="zh-CN" altLang="en-US">
                <a:cs typeface="Arial" pitchFamily="34" charset="0"/>
              </a:rPr>
              <a:t>用函数</a:t>
            </a:r>
            <a:r>
              <a:rPr lang="en-US" altLang="zh-CN">
                <a:cs typeface="Arial" pitchFamily="34" charset="0"/>
              </a:rPr>
              <a:t>fflush(stdin)</a:t>
            </a:r>
            <a:r>
              <a:rPr lang="zh-CN" altLang="en-US">
                <a:cs typeface="Arial" pitchFamily="34" charset="0"/>
              </a:rPr>
              <a:t>清除全部剩余内容</a:t>
            </a:r>
          </a:p>
          <a:p>
            <a:pPr lvl="1"/>
            <a:r>
              <a:rPr lang="zh-CN" altLang="en-US">
                <a:cs typeface="Arial" pitchFamily="34" charset="0"/>
              </a:rPr>
              <a:t>用格式串中空格或“</a:t>
            </a:r>
            <a:r>
              <a:rPr lang="en-US" altLang="zh-CN">
                <a:cs typeface="Arial" pitchFamily="34" charset="0"/>
              </a:rPr>
              <a:t>%*c”</a:t>
            </a:r>
            <a:r>
              <a:rPr lang="zh-CN" altLang="en-US">
                <a:cs typeface="Arial" pitchFamily="34" charset="0"/>
              </a:rPr>
              <a:t>来“吃掉”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smtClean="0">
                <a:hlinkClick r:id="rId2" action="ppaction://hlinksldjump"/>
              </a:rPr>
              <a:t>3.1 </a:t>
            </a:r>
            <a:r>
              <a:rPr lang="zh-CN" altLang="en-US" sz="3200" smtClean="0">
                <a:hlinkClick r:id="rId2" action="ppaction://hlinksldjump"/>
              </a:rPr>
              <a:t>数据</a:t>
            </a:r>
            <a:r>
              <a:rPr lang="zh-CN" altLang="en-US" sz="3200">
                <a:hlinkClick r:id="rId2" action="ppaction://hlinksldjump"/>
              </a:rPr>
              <a:t>输出</a:t>
            </a:r>
            <a:endParaRPr lang="zh-CN" altLang="en-US" sz="3200" smtClean="0"/>
          </a:p>
          <a:p>
            <a:pPr marL="0" indent="0">
              <a:buNone/>
            </a:pPr>
            <a:r>
              <a:rPr lang="en-US" altLang="zh-CN" sz="3200" smtClean="0">
                <a:hlinkClick r:id="rId3" action="ppaction://hlinksldjump"/>
              </a:rPr>
              <a:t>3.2 </a:t>
            </a:r>
            <a:r>
              <a:rPr lang="zh-CN" altLang="en-US" sz="3200" smtClean="0">
                <a:hlinkClick r:id="rId3" action="ppaction://hlinksldjump"/>
              </a:rPr>
              <a:t>数据输入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4" action="ppaction://hlinksldjump"/>
              </a:rPr>
              <a:t>3.3 </a:t>
            </a:r>
            <a:r>
              <a:rPr lang="zh-CN" altLang="en-US" sz="3200" smtClean="0">
                <a:hlinkClick r:id="rId4" action="ppaction://hlinksldjump"/>
              </a:rPr>
              <a:t>程序举例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latin typeface="Aldhabi"/>
                <a:ea typeface="微软雅黑" pitchFamily="34" charset="-122"/>
              </a:rPr>
              <a:t>第三</a:t>
            </a:r>
            <a:r>
              <a:rPr lang="zh-CN" altLang="en-US" sz="4400" smtClean="0">
                <a:latin typeface="Aldhabi"/>
                <a:ea typeface="微软雅黑" pitchFamily="34" charset="-122"/>
              </a:rPr>
              <a:t>章 数据输入</a:t>
            </a:r>
            <a:r>
              <a:rPr lang="zh-CN" altLang="en-US" sz="4400">
                <a:latin typeface="Aldhabi"/>
                <a:ea typeface="微软雅黑" pitchFamily="34" charset="-122"/>
              </a:rPr>
              <a:t>与输出</a:t>
            </a:r>
          </a:p>
        </p:txBody>
      </p:sp>
    </p:spTree>
    <p:extLst>
      <p:ext uri="{BB962C8B-B14F-4D97-AF65-F5344CB8AC3E}">
        <p14:creationId xmlns:p14="http://schemas.microsoft.com/office/powerpoint/2010/main" val="104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Arial" pitchFamily="34" charset="0"/>
              </a:rPr>
              <a:t>3.3 </a:t>
            </a:r>
            <a:r>
              <a:rPr lang="zh-CN" altLang="en-US" smtClean="0">
                <a:cs typeface="Arial" pitchFamily="34" charset="0"/>
              </a:rPr>
              <a:t>程序举例</a:t>
            </a:r>
            <a:endParaRPr lang="en-US" altLang="zh-CN" smtClean="0">
              <a:cs typeface="Arial" pitchFamily="34" charset="0"/>
            </a:endParaRPr>
          </a:p>
          <a:p>
            <a:r>
              <a:rPr lang="zh-CN" altLang="en-US" smtClean="0">
                <a:cs typeface="Arial" pitchFamily="34" charset="0"/>
              </a:rPr>
              <a:t>输入</a:t>
            </a:r>
            <a:r>
              <a:rPr lang="zh-CN" altLang="en-US">
                <a:cs typeface="Arial" pitchFamily="34" charset="0"/>
              </a:rPr>
              <a:t>三角形边长，</a:t>
            </a:r>
            <a:r>
              <a:rPr lang="zh-CN" altLang="en-US" smtClean="0">
                <a:cs typeface="Arial" pitchFamily="34" charset="0"/>
              </a:rPr>
              <a:t>求面积。</a:t>
            </a:r>
            <a:endParaRPr lang="zh-CN" altLang="en-US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5337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流程图: 过程 2"/>
          <p:cNvSpPr/>
          <p:nvPr/>
        </p:nvSpPr>
        <p:spPr>
          <a:xfrm>
            <a:off x="683568" y="1628800"/>
            <a:ext cx="7848872" cy="396044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&lt;math.h&gt;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&lt;stdio.h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float a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b, c, s, area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scanf("%f,%f,%f",&amp;a,&amp;b,&amp;c);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s=1.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/2*(a+b+c);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area=sqrt(s*(s-a)*(s-b)*(s-c));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printf("a=%7.2f, b=%7.2f, c=%7.2f, s=%7.2f\n",a,b,c,s);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printf("area=%7.2f\n",area);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6850" y="1804323"/>
            <a:ext cx="3076575" cy="371513"/>
            <a:chOff x="2616" y="-183268"/>
            <a:chExt cx="1938" cy="371513"/>
          </a:xfrm>
        </p:grpSpPr>
        <p:sp>
          <p:nvSpPr>
            <p:cNvPr id="6" name="直接连接符 5"/>
            <p:cNvSpPr/>
            <p:nvPr/>
          </p:nvSpPr>
          <p:spPr>
            <a:xfrm>
              <a:off x="2616" y="1392"/>
              <a:ext cx="540" cy="0"/>
            </a:xfrm>
            <a:prstGeom prst="line">
              <a:avLst/>
            </a:prstGeom>
            <a:ln w="12700" cap="flat" cmpd="sng">
              <a:solidFill>
                <a:srgbClr val="FFD966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" name="文本框 18443"/>
            <p:cNvSpPr txBox="1"/>
            <p:nvPr/>
          </p:nvSpPr>
          <p:spPr>
            <a:xfrm>
              <a:off x="3131" y="-183268"/>
              <a:ext cx="1423" cy="3715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1800" dirty="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文件包含预处理命令</a:t>
              </a:r>
              <a:endParaRPr lang="zh-CN" altLang="en-US" sz="180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83968" y="3284984"/>
            <a:ext cx="1909765" cy="371513"/>
            <a:chOff x="2616" y="-172919"/>
            <a:chExt cx="1203" cy="371513"/>
          </a:xfrm>
        </p:grpSpPr>
        <p:sp>
          <p:nvSpPr>
            <p:cNvPr id="9" name="直接连接符 8"/>
            <p:cNvSpPr/>
            <p:nvPr/>
          </p:nvSpPr>
          <p:spPr>
            <a:xfrm>
              <a:off x="2616" y="1392"/>
              <a:ext cx="540" cy="0"/>
            </a:xfrm>
            <a:prstGeom prst="line">
              <a:avLst/>
            </a:prstGeom>
            <a:ln w="12700" cap="flat" cmpd="sng">
              <a:solidFill>
                <a:srgbClr val="FFD966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" name="文本框 18447"/>
            <p:cNvSpPr txBox="1"/>
            <p:nvPr/>
          </p:nvSpPr>
          <p:spPr>
            <a:xfrm>
              <a:off x="3123" y="-172919"/>
              <a:ext cx="696" cy="3715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1800" dirty="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变量定义</a:t>
              </a:r>
              <a:endParaRPr lang="zh-CN" altLang="en-US" sz="180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55309" y="3673490"/>
            <a:ext cx="2016127" cy="371513"/>
            <a:chOff x="2616" y="-186309"/>
            <a:chExt cx="1270" cy="371513"/>
          </a:xfrm>
        </p:grpSpPr>
        <p:sp>
          <p:nvSpPr>
            <p:cNvPr id="12" name="直接连接符 11"/>
            <p:cNvSpPr/>
            <p:nvPr/>
          </p:nvSpPr>
          <p:spPr>
            <a:xfrm>
              <a:off x="2616" y="1392"/>
              <a:ext cx="540" cy="0"/>
            </a:xfrm>
            <a:prstGeom prst="line">
              <a:avLst/>
            </a:prstGeom>
            <a:ln w="12700" cap="flat" cmpd="sng">
              <a:solidFill>
                <a:srgbClr val="FFD966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3" name="文本框 18450"/>
            <p:cNvSpPr txBox="1"/>
            <p:nvPr/>
          </p:nvSpPr>
          <p:spPr>
            <a:xfrm>
              <a:off x="3190" y="-186309"/>
              <a:ext cx="696" cy="3715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1800" dirty="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输入数据</a:t>
              </a:r>
              <a:endParaRPr lang="zh-CN" altLang="en-US" sz="180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45931" y="4045003"/>
            <a:ext cx="1871663" cy="531813"/>
            <a:chOff x="3636" y="2497"/>
            <a:chExt cx="1179" cy="335"/>
          </a:xfrm>
        </p:grpSpPr>
        <p:sp>
          <p:nvSpPr>
            <p:cNvPr id="15" name="直接连接符 14"/>
            <p:cNvSpPr/>
            <p:nvPr/>
          </p:nvSpPr>
          <p:spPr>
            <a:xfrm flipV="1">
              <a:off x="3636" y="2640"/>
              <a:ext cx="516" cy="192"/>
            </a:xfrm>
            <a:prstGeom prst="line">
              <a:avLst/>
            </a:prstGeom>
            <a:ln w="12700" cap="flat" cmpd="sng">
              <a:solidFill>
                <a:srgbClr val="FFD966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" name="文本框 18453"/>
            <p:cNvSpPr txBox="1"/>
            <p:nvPr/>
          </p:nvSpPr>
          <p:spPr>
            <a:xfrm>
              <a:off x="4119" y="2497"/>
              <a:ext cx="696" cy="23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1800" dirty="0">
                  <a:solidFill>
                    <a:srgbClr val="FFD96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输出数据</a:t>
              </a:r>
              <a:endParaRPr lang="zh-CN" altLang="en-US" sz="180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7" name="文本框 18440"/>
          <p:cNvSpPr txBox="1"/>
          <p:nvPr/>
        </p:nvSpPr>
        <p:spPr>
          <a:xfrm>
            <a:off x="668932" y="5674022"/>
            <a:ext cx="7647484" cy="923330"/>
          </a:xfrm>
          <a:prstGeom prst="rect">
            <a:avLst/>
          </a:prstGeom>
          <a:solidFill>
            <a:schemeClr val="tx1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zh-CN" altLang="en-US" sz="18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 sz="180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3,4,6 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</a:t>
            </a:r>
          </a:p>
          <a:p>
            <a:pPr lvl="0" eaLnBrk="1" hangingPunct="1"/>
            <a:r>
              <a:rPr lang="zh-CN" altLang="en-US" sz="18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输出</a:t>
            </a:r>
            <a:r>
              <a:rPr lang="zh-CN" altLang="en-US" sz="180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：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a=     3.00,  b=     4.00,  c=     6.00    s=     6.50</a:t>
            </a:r>
          </a:p>
          <a:p>
            <a:pPr lvl="0" eaLnBrk="1" hangingPunct="1"/>
            <a:r>
              <a:rPr lang="en-US" altLang="zh-CN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      area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=    5.33</a:t>
            </a:r>
          </a:p>
        </p:txBody>
      </p:sp>
    </p:spTree>
    <p:extLst>
      <p:ext uri="{BB962C8B-B14F-4D97-AF65-F5344CB8AC3E}">
        <p14:creationId xmlns:p14="http://schemas.microsoft.com/office/powerpoint/2010/main" val="3544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cs typeface="Arial" pitchFamily="34" charset="0"/>
              </a:rPr>
              <a:t>从</a:t>
            </a:r>
            <a:r>
              <a:rPr lang="zh-CN" altLang="en-US">
                <a:cs typeface="Arial" pitchFamily="34" charset="0"/>
              </a:rPr>
              <a:t>键盘输入大写字母，用小写字母</a:t>
            </a:r>
            <a:r>
              <a:rPr lang="zh-CN" altLang="en-US" smtClean="0">
                <a:cs typeface="Arial" pitchFamily="34" charset="0"/>
              </a:rPr>
              <a:t>输出</a:t>
            </a:r>
            <a:r>
              <a:rPr lang="zh-CN" altLang="en-US">
                <a:cs typeface="Arial" pitchFamily="34" charset="0"/>
              </a:rPr>
              <a:t>。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683568" y="1628800"/>
            <a:ext cx="7848872" cy="396044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"stdio.h"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char c1,c2;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c1=getchar();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printf("%c,%d\n",c1,c1);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c2=c1+32;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printf("%c,%d\n",c2,c2);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框 18440"/>
          <p:cNvSpPr txBox="1"/>
          <p:nvPr/>
        </p:nvSpPr>
        <p:spPr>
          <a:xfrm>
            <a:off x="668932" y="5674022"/>
            <a:ext cx="7647484" cy="923330"/>
          </a:xfrm>
          <a:prstGeom prst="rect">
            <a:avLst/>
          </a:prstGeom>
          <a:solidFill>
            <a:schemeClr val="tx1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 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</a:t>
            </a:r>
          </a:p>
          <a:p>
            <a:pPr lvl="0"/>
            <a:r>
              <a:rPr lang="zh-CN" altLang="en-US" sz="1800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输出</a:t>
            </a:r>
            <a:r>
              <a:rPr lang="zh-CN" altLang="en-US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：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A,65</a:t>
            </a:r>
          </a:p>
          <a:p>
            <a:pPr lvl="0"/>
            <a:r>
              <a:rPr lang="en-US" altLang="zh-CN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      a,97</a:t>
            </a:r>
            <a:endParaRPr lang="en-US" altLang="zh-CN" sz="180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 </a:t>
            </a:r>
            <a:endParaRPr lang="zh-CN" altLang="en-US"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60483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0728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流程图: 过程 4"/>
          <p:cNvSpPr/>
          <p:nvPr/>
        </p:nvSpPr>
        <p:spPr>
          <a:xfrm>
            <a:off x="683568" y="1700808"/>
            <a:ext cx="7848872" cy="396044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&lt;stdio.h&gt;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&lt;math.h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float a,b,c,disc,x1,x2,p,q;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scanf("a=%f,b=%f,c=%f",&amp;a,&amp;b,&amp;c);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disc=b*b-4*a*c;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p=-b/(2*a);  q=sqrt(disc)/(2*a);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x1=p+q;   x2=p-q;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printf("\n\nx1=%5.2f\nx2=%5.2f\n",x1,x2);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6" name="文本框 18440"/>
          <p:cNvSpPr txBox="1"/>
          <p:nvPr/>
        </p:nvSpPr>
        <p:spPr>
          <a:xfrm>
            <a:off x="668932" y="5674022"/>
            <a:ext cx="7647484" cy="923330"/>
          </a:xfrm>
          <a:prstGeom prst="rect">
            <a:avLst/>
          </a:prstGeom>
          <a:solidFill>
            <a:schemeClr val="tx1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</a:t>
            </a:r>
            <a:r>
              <a:rPr lang="zh-CN" altLang="en-US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a=1,b=3,c=2 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</a:t>
            </a:r>
          </a:p>
          <a:p>
            <a:pPr lvl="0"/>
            <a:r>
              <a:rPr lang="zh-CN" altLang="en-US" sz="1800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输出</a:t>
            </a:r>
            <a:r>
              <a:rPr lang="zh-CN" altLang="en-US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：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x1=-1.00</a:t>
            </a:r>
          </a:p>
          <a:p>
            <a:pPr lvl="0"/>
            <a:r>
              <a:rPr lang="en-US" altLang="zh-CN" sz="180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      x2</a:t>
            </a:r>
            <a:r>
              <a:rPr lang="en-US" altLang="zh-CN" sz="18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 panose="05050102010706020507" pitchFamily="18" charset="2"/>
              </a:rPr>
              <a:t>=-2.00</a:t>
            </a:r>
          </a:p>
        </p:txBody>
      </p:sp>
    </p:spTree>
    <p:extLst>
      <p:ext uri="{BB962C8B-B14F-4D97-AF65-F5344CB8AC3E}">
        <p14:creationId xmlns:p14="http://schemas.microsoft.com/office/powerpoint/2010/main" val="3544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说明：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/>
              <a:t>C</a:t>
            </a:r>
            <a:r>
              <a:rPr lang="zh-CN" altLang="en-US" smtClean="0"/>
              <a:t>语言不提供语言级别的</a:t>
            </a:r>
            <a:r>
              <a:rPr lang="en-US" altLang="zh-CN" smtClean="0"/>
              <a:t>I/O</a:t>
            </a:r>
            <a:r>
              <a:rPr lang="zh-CN" altLang="en-US" smtClean="0"/>
              <a:t>语句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</a:t>
            </a:r>
            <a:r>
              <a:rPr lang="zh-CN" altLang="en-US" smtClean="0"/>
              <a:t>程序中的数据</a:t>
            </a:r>
            <a:r>
              <a:rPr lang="en-US" altLang="zh-CN" smtClean="0"/>
              <a:t>I/O</a:t>
            </a:r>
            <a:r>
              <a:rPr lang="zh-CN" altLang="en-US" smtClean="0"/>
              <a:t>操作均由</a:t>
            </a:r>
            <a:r>
              <a:rPr lang="zh-CN" altLang="en-US"/>
              <a:t>函数</a:t>
            </a:r>
            <a:r>
              <a:rPr lang="zh-CN" altLang="en-US" smtClean="0"/>
              <a:t>实现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b="1" smtClean="0">
                <a:solidFill>
                  <a:srgbClr val="FFD966"/>
                </a:solidFill>
              </a:rPr>
              <a:t>#</a:t>
            </a:r>
            <a:r>
              <a:rPr lang="en-US" altLang="zh-CN" b="1">
                <a:solidFill>
                  <a:srgbClr val="FFD966"/>
                </a:solidFill>
              </a:rPr>
              <a:t>include &lt;stdio.h&gt;</a:t>
            </a:r>
            <a:endParaRPr lang="zh-CN" altLang="en-US" b="1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3.1 </a:t>
            </a:r>
            <a:r>
              <a:rPr lang="zh-CN" altLang="en-US"/>
              <a:t>数据</a:t>
            </a:r>
            <a:r>
              <a:rPr lang="zh-CN" altLang="en-US" smtClean="0"/>
              <a:t>输出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/>
              <a:t>字符输出函数</a:t>
            </a:r>
            <a:endParaRPr lang="en-US" altLang="zh-CN" smtClean="0"/>
          </a:p>
        </p:txBody>
      </p:sp>
      <p:sp>
        <p:nvSpPr>
          <p:cNvPr id="2" name="流程图: 过程 1"/>
          <p:cNvSpPr/>
          <p:nvPr/>
        </p:nvSpPr>
        <p:spPr>
          <a:xfrm>
            <a:off x="1043608" y="2132856"/>
            <a:ext cx="7056784" cy="204712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putchar( c 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参数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c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为字符常量、变量或表达式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功能：把字符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输出到显示器上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返值：正常，为显示的代码值；出错，为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EOF(-1)</a:t>
            </a:r>
            <a:endParaRPr lang="zh-CN" altLang="en-US" sz="24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1187624" y="1340768"/>
            <a:ext cx="6408712" cy="309634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include &lt;stdio.h&gt;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   int c;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char a;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c=65;  a='B';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putchar(c); putchar('\n'); putchar(a);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4964975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</a:t>
            </a:r>
            <a:endParaRPr lang="en-US" altLang="zh-CN"/>
          </a:p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1"/>
            <a:r>
              <a:rPr lang="zh-CN" altLang="en-US"/>
              <a:t>范例</a:t>
            </a:r>
          </a:p>
        </p:txBody>
      </p:sp>
    </p:spTree>
    <p:extLst>
      <p:ext uri="{BB962C8B-B14F-4D97-AF65-F5344CB8AC3E}">
        <p14:creationId xmlns:p14="http://schemas.microsoft.com/office/powerpoint/2010/main" val="142808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格式输出函数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899592" y="764704"/>
            <a:ext cx="7416824" cy="237626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格式：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printf(“</a:t>
            </a: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格式控制串”，输出表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功能：按指定格式向显示器输出数据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返值：正常，返回输出字节数；出错，返回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EOF(-1)</a:t>
            </a:r>
            <a:endParaRPr lang="zh-CN" altLang="en-US" sz="240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格式字符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01703"/>
              </p:ext>
            </p:extLst>
          </p:nvPr>
        </p:nvGraphicFramePr>
        <p:xfrm>
          <a:off x="431540" y="1268760"/>
          <a:ext cx="828092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7"/>
                <a:gridCol w="2304256"/>
                <a:gridCol w="3456385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字符</a:t>
                      </a:r>
                      <a:endParaRPr lang="zh-CN" altLang="en-US" b="1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说明</a:t>
                      </a:r>
                      <a:endParaRPr lang="zh-CN" altLang="en-US" b="1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例句</a:t>
                      </a:r>
                      <a:endParaRPr lang="zh-CN" altLang="en-US" b="1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输出</a:t>
                      </a:r>
                      <a:endParaRPr lang="zh-CN" altLang="en-US" b="1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d,i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十进制整数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int a=567;printf ( “%d”,a);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567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x, X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十六进制无符号整数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int a=255;printf(“%x”,a);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ff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八进制无符号整数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int a=65;printf(“%o”,a);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101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不带符号十进制整数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int a=567;printf(“%u”,a);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567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单一字符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char a=65;printf(“%c”,a);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字符串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printf(“%s”,“ABC”);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ABC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e, E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指数形式浮点小数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 a=567.789;printf(“%e”,a);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5.677890e+02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小数形式浮点小数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 a=567.789;printf(“%f”,a);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567.789000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和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中较短一种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 a=567.789;printf(“%g”,a);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567.789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%%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百分号本身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printf(“%%”);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%</a:t>
                      </a:r>
                      <a:endParaRPr lang="zh-CN" altLang="en-US" baseline="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范例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971600" y="1196752"/>
            <a:ext cx="5328592" cy="22322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a=3,b=4;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(“%d %d\n”,a,b); 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(“a=%d , b=%d\n”,a,b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结果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a=3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b=4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491880" y="3501008"/>
            <a:ext cx="5328592" cy="266429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unsigned  int  u=65535;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printf(”u=%d\n",u);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输出结果：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u=-1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附加格式说明符（修饰符）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38650"/>
              </p:ext>
            </p:extLst>
          </p:nvPr>
        </p:nvGraphicFramePr>
        <p:xfrm>
          <a:off x="1524000" y="1397000"/>
          <a:ext cx="6096000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776"/>
                <a:gridCol w="5064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修饰符</a:t>
                      </a:r>
                      <a:endParaRPr lang="zh-CN" altLang="en-US" b="1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b="1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输出数据域宽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数据长度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&lt;m,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左补空格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;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否则按实际输出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.n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对实数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指定小数点后位数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四舍五入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对字符串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指定实际输出位数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输出数据在域内左对齐（缺省右对齐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+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指定在有符号数的正数前显示正号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(+)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输出数值时指定左面不使用的空位置自动填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在八进制和十六进制数前显示前导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0x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d,o,x,u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前，指定输出精度为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long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型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e,f,g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前，指定输出精度为</a:t>
                      </a:r>
                      <a:r>
                        <a:rPr lang="en-US" altLang="zh-CN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double</a:t>
                      </a:r>
                      <a:r>
                        <a:rPr lang="zh-CN" altLang="en-US" baseline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型</a:t>
                      </a:r>
                      <a:endParaRPr lang="zh-CN" altLang="en-US" baseline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0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组模板">
  <a:themeElements>
    <a:clrScheme name="数组模板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数组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>
          <a:lnSpc>
            <a:spcPct val="120000"/>
          </a:lnSpc>
          <a:defRPr>
            <a:solidFill>
              <a:schemeClr val="tx1"/>
            </a:solidFill>
            <a:latin typeface="Aldhabi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>
            <a:latin typeface="Aldhabi"/>
            <a:ea typeface="微软雅黑" pitchFamily="34" charset="-122"/>
          </a:defRPr>
        </a:defPPr>
      </a:lstStyle>
    </a:txDef>
  </a:objectDefaults>
  <a:extraClrSchemeLst>
    <a:extraClrScheme>
      <a:clrScheme name="数组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1639</Words>
  <Application>Microsoft Office PowerPoint</Application>
  <PresentationFormat>全屏显示(4:3)</PresentationFormat>
  <Paragraphs>344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数组模板</vt:lpstr>
      <vt:lpstr>C语言程序设计  第三章 数据的输入和输出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55</cp:revision>
  <dcterms:created xsi:type="dcterms:W3CDTF">2016-07-21T17:08:27Z</dcterms:created>
  <dcterms:modified xsi:type="dcterms:W3CDTF">2016-09-12T08:00:56Z</dcterms:modified>
</cp:coreProperties>
</file>