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8" r:id="rId3"/>
    <p:sldId id="301" r:id="rId4"/>
    <p:sldId id="302" r:id="rId5"/>
    <p:sldId id="303" r:id="rId6"/>
    <p:sldId id="304" r:id="rId7"/>
    <p:sldId id="308" r:id="rId8"/>
    <p:sldId id="309" r:id="rId9"/>
    <p:sldId id="305" r:id="rId10"/>
    <p:sldId id="306" r:id="rId11"/>
    <p:sldId id="310" r:id="rId12"/>
    <p:sldId id="315" r:id="rId13"/>
    <p:sldId id="316" r:id="rId14"/>
    <p:sldId id="307" r:id="rId15"/>
    <p:sldId id="311" r:id="rId16"/>
    <p:sldId id="312" r:id="rId17"/>
    <p:sldId id="313" r:id="rId18"/>
    <p:sldId id="314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8" r:id="rId30"/>
    <p:sldId id="329" r:id="rId31"/>
    <p:sldId id="330" r:id="rId32"/>
    <p:sldId id="331" r:id="rId33"/>
    <p:sldId id="332" r:id="rId34"/>
    <p:sldId id="327" r:id="rId35"/>
    <p:sldId id="333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  <a:srgbClr val="FFD966"/>
    <a:srgbClr val="193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9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6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7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6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28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1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9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7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0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080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47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AutoShape 29"/>
          <p:cNvSpPr>
            <a:spLocks noChangeArrowheads="1"/>
          </p:cNvSpPr>
          <p:nvPr/>
        </p:nvSpPr>
        <p:spPr bwMode="auto">
          <a:xfrm>
            <a:off x="479424" y="119063"/>
            <a:ext cx="1644303" cy="34766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solidFill>
                  <a:srgbClr val="000000"/>
                </a:solidFill>
                <a:ea typeface="微软雅黑" pitchFamily="34" charset="-122"/>
              </a:rPr>
              <a:t>结构体与共同体</a:t>
            </a:r>
            <a:endParaRPr lang="zh-CN" altLang="en-US" sz="16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032" name="AutoShape 29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308850" y="160338"/>
            <a:ext cx="1223963" cy="31591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solidFill>
                  <a:srgbClr val="000000"/>
                </a:solidFill>
                <a:ea typeface="微软雅黑" pitchFamily="34" charset="-122"/>
              </a:rPr>
              <a:t> 返回目录</a:t>
            </a:r>
            <a:endParaRPr lang="zh-CN" altLang="en-US" sz="16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463550"/>
            <a:ext cx="9144000" cy="127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572000" y="6491288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      </a:t>
            </a:r>
            <a:r>
              <a:rPr lang="zh-CN" altLang="en-US" b="1">
                <a:solidFill>
                  <a:schemeClr val="bg1"/>
                </a:solidFill>
              </a:rPr>
              <a:t>广西科技大学 </a:t>
            </a:r>
            <a:r>
              <a:rPr lang="en-US" altLang="zh-CN" b="1">
                <a:solidFill>
                  <a:schemeClr val="bg1"/>
                </a:solidFill>
              </a:rPr>
              <a:t>. 《C</a:t>
            </a:r>
            <a:r>
              <a:rPr lang="zh-CN" altLang="en-US" b="1">
                <a:solidFill>
                  <a:schemeClr val="bg1"/>
                </a:solidFill>
              </a:rPr>
              <a:t>语言程序设计</a:t>
            </a:r>
            <a:r>
              <a:rPr lang="en-US" altLang="zh-CN" b="1">
                <a:solidFill>
                  <a:schemeClr val="bg1"/>
                </a:solidFill>
              </a:rPr>
              <a:t>》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0" y="6453188"/>
            <a:ext cx="9144000" cy="31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9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ctrTitle"/>
          </p:nvPr>
        </p:nvSpPr>
        <p:spPr>
          <a:xfrm>
            <a:off x="685800" y="2659360"/>
            <a:ext cx="7772400" cy="2232248"/>
          </a:xfrm>
        </p:spPr>
        <p:txBody>
          <a:bodyPr/>
          <a:lstStyle/>
          <a:p>
            <a:r>
              <a:rPr lang="en-US" altLang="zh-CN" b="1" smtClean="0"/>
              <a:t>C</a:t>
            </a:r>
            <a:r>
              <a:rPr lang="zh-CN" altLang="en-US" b="1" smtClean="0"/>
              <a:t>语言程序设计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3600" smtClean="0"/>
              <a:t>第九章 结构体与共同体</a:t>
            </a:r>
            <a:endParaRPr lang="zh-CN" altLang="en-US" sz="3600"/>
          </a:p>
        </p:txBody>
      </p:sp>
      <p:sp>
        <p:nvSpPr>
          <p:cNvPr id="5" name="副标题 3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周晓辉 王晓荣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220664"/>
            <a:ext cx="4533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可以将一个结构体变量赋值给另一个结构体变量</a:t>
            </a:r>
          </a:p>
          <a:p>
            <a:pPr lvl="1"/>
            <a:r>
              <a:rPr lang="zh-CN" altLang="en-US"/>
              <a:t>结构体嵌套时逐级引用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952625" y="2027336"/>
            <a:ext cx="5543550" cy="2863851"/>
            <a:chOff x="184" y="1980"/>
            <a:chExt cx="3492" cy="1804"/>
          </a:xfrm>
        </p:grpSpPr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184" y="1980"/>
              <a:ext cx="1367" cy="1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mtClean="0">
                  <a:ea typeface="微软雅黑" pitchFamily="34" charset="-122"/>
                  <a:cs typeface="Arial" pitchFamily="34" charset="0"/>
                </a:rPr>
                <a:t>例</a:t>
              </a:r>
              <a:endParaRPr lang="en-US" altLang="zh-CN" smtClean="0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struct  student</a:t>
              </a:r>
              <a:endParaRPr lang="en-US" altLang="zh-CN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{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num;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name[20];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sex;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age;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float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score;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addr[30];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} stu1, stu2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; </a:t>
              </a:r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2180" y="3236"/>
              <a:ext cx="1496" cy="234"/>
            </a:xfrm>
            <a:prstGeom prst="wedgeRectCallout">
              <a:avLst>
                <a:gd name="adj1" fmla="val -71023"/>
                <a:gd name="adj2" fmla="val -14452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lang="en-US" altLang="zh-CN">
                  <a:latin typeface="Aldhabi"/>
                  <a:ea typeface="微软雅黑" pitchFamily="34" charset="-122"/>
                </a:rPr>
                <a:t>stu2=stu1;     (</a:t>
              </a:r>
              <a:r>
                <a:rPr lang="zh-CN" altLang="en-US" b="1">
                  <a:solidFill>
                    <a:srgbClr val="FFD966"/>
                  </a:solidFill>
                  <a:latin typeface="Aldhabi"/>
                  <a:ea typeface="微软雅黑" pitchFamily="34" charset="-122"/>
                </a:rPr>
                <a:t>√</a:t>
              </a:r>
              <a:r>
                <a:rPr lang="en-US" altLang="zh-CN">
                  <a:latin typeface="Aldhabi"/>
                  <a:ea typeface="微软雅黑" pitchFamily="34" charset="-122"/>
                </a:rPr>
                <a:t>)</a:t>
              </a:r>
              <a:endParaRPr lang="en-US" altLang="zh-CN">
                <a:latin typeface="Aldhabi"/>
                <a:ea typeface="微软雅黑" pitchFamily="34" charset="-122"/>
                <a:sym typeface="Symbol" pitchFamily="18" charset="2"/>
              </a:endParaRP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143000" y="2027336"/>
            <a:ext cx="7162800" cy="3417888"/>
            <a:chOff x="96" y="2064"/>
            <a:chExt cx="4512" cy="2153"/>
          </a:xfrm>
        </p:grpSpPr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96" y="2064"/>
              <a:ext cx="4512" cy="2153"/>
              <a:chOff x="720" y="1776"/>
              <a:chExt cx="4512" cy="2153"/>
            </a:xfrm>
          </p:grpSpPr>
          <p:sp>
            <p:nvSpPr>
              <p:cNvPr id="12" name="Text Box 26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1326" cy="21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zh-CN" smtClean="0">
                    <a:ea typeface="微软雅黑" pitchFamily="34" charset="-122"/>
                    <a:cs typeface="Arial" pitchFamily="34" charset="0"/>
                  </a:rPr>
                  <a:t>例</a:t>
                </a:r>
                <a:endParaRPr lang="en-US" altLang="zh-CN" smtClean="0">
                  <a:ea typeface="微软雅黑" pitchFamily="34" charset="-122"/>
                  <a:cs typeface="Arial" pitchFamily="34" charset="0"/>
                </a:endParaRPr>
              </a:p>
              <a:p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struct  student</a:t>
                </a:r>
                <a:endParaRPr lang="en-US" altLang="zh-CN">
                  <a:ea typeface="微软雅黑" pitchFamily="34" charset="-122"/>
                  <a:cs typeface="Arial" pitchFamily="34" charset="0"/>
                </a:endParaRPr>
              </a:p>
              <a:p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 {</a:t>
                </a:r>
              </a:p>
              <a:p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    int  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num;</a:t>
                </a:r>
              </a:p>
              <a:p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     char 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name[20];</a:t>
                </a:r>
              </a:p>
              <a:p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     struct  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date </a:t>
                </a:r>
              </a:p>
              <a:p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      </a:t>
                </a:r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{</a:t>
                </a:r>
              </a:p>
              <a:p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        int 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month;</a:t>
                </a:r>
              </a:p>
              <a:p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         int 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day;</a:t>
                </a:r>
              </a:p>
              <a:p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         int 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year;</a:t>
                </a:r>
              </a:p>
              <a:p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      </a:t>
                </a:r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} birthday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;</a:t>
                </a:r>
              </a:p>
              <a:p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  </a:t>
                </a:r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} stu1, stu2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;</a:t>
                </a:r>
              </a:p>
            </p:txBody>
          </p:sp>
          <p:grpSp>
            <p:nvGrpSpPr>
              <p:cNvPr id="13" name="Group 27"/>
              <p:cNvGrpSpPr>
                <a:grpSpLocks/>
              </p:cNvGrpSpPr>
              <p:nvPr/>
            </p:nvGrpSpPr>
            <p:grpSpPr bwMode="auto">
              <a:xfrm>
                <a:off x="2640" y="2928"/>
                <a:ext cx="2592" cy="490"/>
                <a:chOff x="1392" y="3648"/>
                <a:chExt cx="2592" cy="490"/>
              </a:xfrm>
            </p:grpSpPr>
            <p:sp>
              <p:nvSpPr>
                <p:cNvPr id="1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92" y="3648"/>
                  <a:ext cx="2592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zh-CN" altLang="zh-CN"/>
                </a:p>
              </p:txBody>
            </p:sp>
            <p:sp>
              <p:nvSpPr>
                <p:cNvPr id="15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364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Line 30"/>
                <p:cNvSpPr>
                  <a:spLocks noChangeShapeType="1"/>
                </p:cNvSpPr>
                <p:nvPr/>
              </p:nvSpPr>
              <p:spPr bwMode="auto">
                <a:xfrm>
                  <a:off x="2400" y="364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31"/>
                <p:cNvSpPr>
                  <a:spLocks noChangeShapeType="1"/>
                </p:cNvSpPr>
                <p:nvPr/>
              </p:nvSpPr>
              <p:spPr bwMode="auto">
                <a:xfrm>
                  <a:off x="2400" y="3888"/>
                  <a:ext cx="15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32"/>
                <p:cNvSpPr>
                  <a:spLocks noChangeShapeType="1"/>
                </p:cNvSpPr>
                <p:nvPr/>
              </p:nvSpPr>
              <p:spPr bwMode="auto">
                <a:xfrm>
                  <a:off x="2928" y="388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33"/>
                <p:cNvSpPr>
                  <a:spLocks noChangeShapeType="1"/>
                </p:cNvSpPr>
                <p:nvPr/>
              </p:nvSpPr>
              <p:spPr bwMode="auto">
                <a:xfrm>
                  <a:off x="3456" y="388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30" y="3753"/>
                  <a:ext cx="40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/>
                    <a:t>num</a:t>
                  </a:r>
                </a:p>
              </p:txBody>
            </p:sp>
            <p:sp>
              <p:nvSpPr>
                <p:cNvPr id="2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958" y="3753"/>
                  <a:ext cx="46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/>
                    <a:t>name</a:t>
                  </a:r>
                </a:p>
              </p:txBody>
            </p:sp>
            <p:sp>
              <p:nvSpPr>
                <p:cNvPr id="2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6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/>
                    <a:t>birthday</a:t>
                  </a:r>
                </a:p>
              </p:txBody>
            </p:sp>
            <p:sp>
              <p:nvSpPr>
                <p:cNvPr id="2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400" y="3888"/>
                  <a:ext cx="52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/>
                    <a:t>month</a:t>
                  </a:r>
                </a:p>
              </p:txBody>
            </p:sp>
            <p:sp>
              <p:nvSpPr>
                <p:cNvPr id="2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024" y="3888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/>
                    <a:t>day</a:t>
                  </a:r>
                </a:p>
              </p:txBody>
            </p:sp>
            <p:sp>
              <p:nvSpPr>
                <p:cNvPr id="2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504" y="3888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/>
                    <a:t>year</a:t>
                  </a:r>
                </a:p>
              </p:txBody>
            </p:sp>
          </p:grpSp>
        </p:grpSp>
        <p:sp>
          <p:nvSpPr>
            <p:cNvPr id="11" name="AutoShape 40"/>
            <p:cNvSpPr>
              <a:spLocks noChangeArrowheads="1"/>
            </p:cNvSpPr>
            <p:nvPr/>
          </p:nvSpPr>
          <p:spPr bwMode="auto">
            <a:xfrm>
              <a:off x="2211" y="2524"/>
              <a:ext cx="1667" cy="234"/>
            </a:xfrm>
            <a:prstGeom prst="wedgeRectCallout">
              <a:avLst>
                <a:gd name="adj1" fmla="val -59486"/>
                <a:gd name="adj2" fmla="val 147079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stu1.birthday.month=12;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8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9.4 </a:t>
            </a:r>
            <a:r>
              <a:rPr lang="zh-CN" altLang="en-US"/>
              <a:t>结构体变量的</a:t>
            </a:r>
            <a:r>
              <a:rPr lang="zh-CN" altLang="en-US" smtClean="0"/>
              <a:t>初始化</a:t>
            </a:r>
            <a:endParaRPr lang="en-US" altLang="zh-CN" smtClean="0"/>
          </a:p>
          <a:p>
            <a:r>
              <a:rPr lang="zh-CN" altLang="en-US"/>
              <a:t>形式一：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3688" y="1397675"/>
            <a:ext cx="4730782" cy="2031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smtClean="0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struct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结构体</a:t>
            </a:r>
            <a:r>
              <a:rPr lang="zh-CN" altLang="zh-CN">
                <a:ea typeface="微软雅黑" pitchFamily="34" charset="-122"/>
                <a:cs typeface="Arial" pitchFamily="34" charset="0"/>
              </a:rPr>
              <a:t>名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类型标识符    成员名；</a:t>
            </a:r>
          </a:p>
          <a:p>
            <a:r>
              <a:rPr lang="zh-CN" altLang="en-US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  类型标识符    成员名；</a:t>
            </a:r>
          </a:p>
          <a:p>
            <a:r>
              <a:rPr lang="zh-CN" altLang="en-US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     </a:t>
            </a:r>
            <a:r>
              <a:rPr lang="en-US" altLang="zh-CN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…………….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}</a:t>
            </a:r>
            <a:r>
              <a:rPr lang="zh-CN" altLang="en-US">
                <a:ea typeface="微软雅黑" pitchFamily="34" charset="-122"/>
                <a:cs typeface="Arial" pitchFamily="34" charset="0"/>
              </a:rPr>
              <a:t>；</a:t>
            </a:r>
          </a:p>
          <a:p>
            <a:r>
              <a:rPr lang="en-US" altLang="zh-CN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struct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zh-CN">
                <a:ea typeface="微软雅黑" pitchFamily="34" charset="-122"/>
                <a:cs typeface="Arial" pitchFamily="34" charset="0"/>
              </a:rPr>
              <a:t>结构体名  结构体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变量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=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{</a:t>
            </a:r>
            <a:r>
              <a:rPr lang="zh-CN" altLang="zh-CN">
                <a:ea typeface="微软雅黑" pitchFamily="34" charset="-122"/>
                <a:cs typeface="Arial" pitchFamily="34" charset="0"/>
              </a:rPr>
              <a:t>初始数据}；</a:t>
            </a:r>
            <a:endParaRPr lang="zh-CN" altLang="en-US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3529027"/>
            <a:ext cx="6946367" cy="29414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mtClean="0">
                <a:ea typeface="微软雅黑" pitchFamily="34" charset="-122"/>
                <a:cs typeface="Arial" pitchFamily="34" charset="0"/>
              </a:rPr>
              <a:t>例</a:t>
            </a:r>
            <a:endParaRPr lang="en-US" altLang="zh-CN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struct  student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num;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name[20];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sex;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age;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addr[30];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}; </a:t>
            </a:r>
          </a:p>
          <a:p>
            <a:endParaRPr lang="en-US" altLang="zh-CN" sz="500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struct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student  stu1={112,“Wang Lin”,‘M’,19, “200 Beijing Road”};</a:t>
            </a:r>
          </a:p>
        </p:txBody>
      </p:sp>
    </p:spTree>
    <p:extLst>
      <p:ext uri="{BB962C8B-B14F-4D97-AF65-F5344CB8AC3E}">
        <p14:creationId xmlns:p14="http://schemas.microsoft.com/office/powerpoint/2010/main" val="3170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形式二：</a:t>
            </a: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3688" y="1314634"/>
            <a:ext cx="3050835" cy="17543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smtClean="0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struct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结构体</a:t>
            </a:r>
            <a:r>
              <a:rPr lang="zh-CN" altLang="zh-CN">
                <a:ea typeface="微软雅黑" pitchFamily="34" charset="-122"/>
                <a:cs typeface="Arial" pitchFamily="34" charset="0"/>
              </a:rPr>
              <a:t>名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类型标识符    成员名；</a:t>
            </a:r>
          </a:p>
          <a:p>
            <a:r>
              <a:rPr lang="zh-CN" altLang="en-US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  类型标识符    成员名；</a:t>
            </a:r>
          </a:p>
          <a:p>
            <a:r>
              <a:rPr lang="zh-CN" altLang="en-US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     </a:t>
            </a:r>
            <a:r>
              <a:rPr lang="en-US" altLang="zh-CN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…………….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} 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结构体变量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=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{</a:t>
            </a:r>
            <a:r>
              <a:rPr lang="zh-CN" altLang="zh-CN">
                <a:ea typeface="微软雅黑" pitchFamily="34" charset="-122"/>
                <a:cs typeface="Arial" pitchFamily="34" charset="0"/>
              </a:rPr>
              <a:t>初始数据}；</a:t>
            </a:r>
            <a:endParaRPr lang="zh-CN" altLang="en-US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3577800"/>
            <a:ext cx="5510076" cy="2587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mtClean="0">
                <a:ea typeface="微软雅黑" pitchFamily="34" charset="-122"/>
                <a:cs typeface="Arial" pitchFamily="34" charset="0"/>
              </a:rPr>
              <a:t>例</a:t>
            </a:r>
            <a:endParaRPr lang="en-US" altLang="zh-CN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struct  student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num;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name[20];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sex;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age;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addr[30];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} stu1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={112,“Wang Lin”,‘M’,19, “200 Beijing Road”};</a:t>
            </a:r>
          </a:p>
        </p:txBody>
      </p:sp>
    </p:spTree>
    <p:extLst>
      <p:ext uri="{BB962C8B-B14F-4D97-AF65-F5344CB8AC3E}">
        <p14:creationId xmlns:p14="http://schemas.microsoft.com/office/powerpoint/2010/main" val="20578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形式三：</a:t>
            </a: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3688" y="1314634"/>
            <a:ext cx="3050835" cy="17543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smtClean="0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struct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</a:t>
            </a:r>
            <a:endParaRPr lang="zh-CN" altLang="zh-CN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类型标识符    成员名；</a:t>
            </a:r>
          </a:p>
          <a:p>
            <a:r>
              <a:rPr lang="zh-CN" altLang="en-US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  类型标识符    成员名；</a:t>
            </a:r>
          </a:p>
          <a:p>
            <a:r>
              <a:rPr lang="zh-CN" altLang="en-US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     </a:t>
            </a:r>
            <a:r>
              <a:rPr lang="en-US" altLang="zh-CN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…………….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} 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结构体变量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=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{</a:t>
            </a:r>
            <a:r>
              <a:rPr lang="zh-CN" altLang="zh-CN">
                <a:ea typeface="微软雅黑" pitchFamily="34" charset="-122"/>
                <a:cs typeface="Arial" pitchFamily="34" charset="0"/>
              </a:rPr>
              <a:t>初始数据}；</a:t>
            </a:r>
            <a:endParaRPr lang="zh-CN" altLang="en-US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3577800"/>
            <a:ext cx="5510076" cy="2587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mtClean="0">
                <a:ea typeface="微软雅黑" pitchFamily="34" charset="-122"/>
                <a:cs typeface="Arial" pitchFamily="34" charset="0"/>
              </a:rPr>
              <a:t>例</a:t>
            </a:r>
            <a:endParaRPr lang="en-US" altLang="zh-CN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struct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num;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name[20];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sex;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age;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addr[30];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} stu1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={112,“Wang Lin”,‘M’,19, “200 Beijing Road”};</a:t>
            </a:r>
          </a:p>
        </p:txBody>
      </p:sp>
    </p:spTree>
    <p:extLst>
      <p:ext uri="{BB962C8B-B14F-4D97-AF65-F5344CB8AC3E}">
        <p14:creationId xmlns:p14="http://schemas.microsoft.com/office/powerpoint/2010/main" val="37895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151216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9.5 </a:t>
            </a:r>
            <a:r>
              <a:rPr lang="zh-CN" altLang="en-US"/>
              <a:t>结构体</a:t>
            </a:r>
            <a:r>
              <a:rPr lang="zh-CN" altLang="en-US" smtClean="0"/>
              <a:t>数组</a:t>
            </a:r>
            <a:endParaRPr lang="en-US" altLang="zh-CN" smtClean="0"/>
          </a:p>
          <a:p>
            <a:r>
              <a:rPr lang="zh-CN" altLang="en-US"/>
              <a:t>结构体数组的</a:t>
            </a:r>
            <a:r>
              <a:rPr lang="zh-CN" altLang="en-US" smtClean="0"/>
              <a:t>定义</a:t>
            </a:r>
          </a:p>
          <a:p>
            <a:pPr marL="457200" lvl="1" indent="0">
              <a:buNone/>
            </a:pPr>
            <a:r>
              <a:rPr lang="zh-CN" altLang="en-US" smtClean="0"/>
              <a:t>三种形式：</a:t>
            </a:r>
            <a:endParaRPr lang="zh-CN" alt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410200" y="1295400"/>
            <a:ext cx="3057525" cy="4800600"/>
            <a:chOff x="3312" y="864"/>
            <a:chExt cx="1926" cy="3024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3648" y="864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3648" y="115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648" y="139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648" y="172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648" y="196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648" y="2208"/>
              <a:ext cx="96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888" y="1152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num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858" y="1424"/>
              <a:ext cx="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name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924" y="1696"/>
              <a:ext cx="3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sex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919" y="196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age</a:t>
              </a: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3648" y="2208"/>
              <a:ext cx="960" cy="1066"/>
              <a:chOff x="3648" y="1152"/>
              <a:chExt cx="960" cy="1066"/>
            </a:xfrm>
          </p:grpSpPr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3648" y="1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3648" y="172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3648" y="196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3648" y="220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3888" y="1152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num</a:t>
                </a:r>
              </a:p>
            </p:txBody>
          </p: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3858" y="1424"/>
                <a:ext cx="4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name</a:t>
                </a: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3924" y="1696"/>
                <a:ext cx="3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sex</a:t>
                </a: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3919" y="196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age</a:t>
                </a:r>
              </a:p>
            </p:txBody>
          </p:sp>
        </p:grpSp>
        <p:sp>
          <p:nvSpPr>
            <p:cNvPr id="15" name="AutoShape 26"/>
            <p:cNvSpPr>
              <a:spLocks/>
            </p:cNvSpPr>
            <p:nvPr/>
          </p:nvSpPr>
          <p:spPr bwMode="auto">
            <a:xfrm>
              <a:off x="4608" y="1152"/>
              <a:ext cx="144" cy="1056"/>
            </a:xfrm>
            <a:prstGeom prst="rightBrace">
              <a:avLst>
                <a:gd name="adj1" fmla="val 61111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AutoShape 27"/>
            <p:cNvSpPr>
              <a:spLocks/>
            </p:cNvSpPr>
            <p:nvPr/>
          </p:nvSpPr>
          <p:spPr bwMode="auto">
            <a:xfrm>
              <a:off x="4608" y="2208"/>
              <a:ext cx="144" cy="1056"/>
            </a:xfrm>
            <a:prstGeom prst="rightBrace">
              <a:avLst>
                <a:gd name="adj1" fmla="val 61111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4752" y="1536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stu[0]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4752" y="2592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stu[1]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3504" y="11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3504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3552" y="182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V="1">
              <a:off x="3552" y="11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3312" y="1488"/>
              <a:ext cx="3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25B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481589" y="3012769"/>
            <a:ext cx="2579850" cy="286450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ea typeface="微软雅黑" pitchFamily="34" charset="-122"/>
                <a:cs typeface="Arial" pitchFamily="34" charset="0"/>
              </a:rPr>
              <a:t>形式一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:  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struct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student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int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num;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name[20];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sex;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age;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};</a:t>
            </a:r>
          </a:p>
          <a:p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struct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student   stu[2];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885546" y="3012769"/>
            <a:ext cx="2105361" cy="231050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mtClean="0">
                <a:ea typeface="微软雅黑" pitchFamily="34" charset="-122"/>
                <a:cs typeface="Arial" pitchFamily="34" charset="0"/>
              </a:rPr>
              <a:t>形式二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:  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struct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student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int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num;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name[20];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sex;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age;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}  stu[2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];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885546" y="3012769"/>
            <a:ext cx="2105361" cy="231050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mtClean="0">
                <a:ea typeface="微软雅黑" pitchFamily="34" charset="-122"/>
                <a:cs typeface="Arial" pitchFamily="34" charset="0"/>
              </a:rPr>
              <a:t>形式三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:  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struct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int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num;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name[20];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sex;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age;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}  stu[2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518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/>
      <p:bldP spid="34" grpId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结构体数组初始化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43608" y="1484784"/>
            <a:ext cx="5129213" cy="4129089"/>
            <a:chOff x="432" y="1699"/>
            <a:chExt cx="3231" cy="2601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432" y="1699"/>
              <a:ext cx="3231" cy="2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>
                  <a:ea typeface="微软雅黑" pitchFamily="34" charset="-122"/>
                  <a:cs typeface="Arial" pitchFamily="34" charset="0"/>
                </a:rPr>
                <a:t>分行初始化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: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struct  student</a:t>
              </a:r>
              <a:endParaRPr lang="en-US" altLang="zh-CN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{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int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num;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name[20];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sex;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age;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};</a:t>
              </a:r>
            </a:p>
            <a:p>
              <a:endParaRPr lang="en-US" altLang="zh-CN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struct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student   stu[ ]={{100,“Wang Lin”,‘M’,20},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       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           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{101,“Li Gang”,‘M’,19},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       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           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{110,“Liu Yan”,‘F’,19}}; </a:t>
              </a:r>
            </a:p>
          </p:txBody>
        </p:sp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517" y="4066"/>
              <a:ext cx="1569" cy="234"/>
            </a:xfrm>
            <a:prstGeom prst="wedgeRectCallout">
              <a:avLst>
                <a:gd name="adj1" fmla="val 60397"/>
                <a:gd name="adj2" fmla="val -31198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 b="1">
                  <a:solidFill>
                    <a:srgbClr val="FFD966"/>
                  </a:solidFill>
                  <a:ea typeface="微软雅黑" pitchFamily="34" charset="-122"/>
                  <a:cs typeface="Arial" pitchFamily="34" charset="0"/>
                </a:rPr>
                <a:t>全部初始化时维数可省</a:t>
              </a: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216515" y="1484784"/>
            <a:ext cx="4975762" cy="34185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ea typeface="微软雅黑" pitchFamily="34" charset="-122"/>
                <a:cs typeface="Arial" pitchFamily="34" charset="0"/>
              </a:rPr>
              <a:t>分行初始化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: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struct  student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int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num;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name[20];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sex;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age;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};</a:t>
            </a:r>
          </a:p>
          <a:p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struct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student   stu[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]={100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,“Wang Lin”,‘M’,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20,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 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             101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,“Li Gang”,‘M’,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19,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 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             110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,“Liu Yan”,‘F’,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19}; 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结构体数组</a:t>
            </a:r>
            <a:r>
              <a:rPr lang="zh-CN" altLang="en-US" smtClean="0"/>
              <a:t>引用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/>
              <a:t>引用方式</a:t>
            </a:r>
            <a:r>
              <a:rPr lang="zh-CN" altLang="en-US" smtClean="0"/>
              <a:t>： </a:t>
            </a:r>
            <a:r>
              <a:rPr lang="zh-CN" altLang="en-US" b="1" smtClean="0">
                <a:solidFill>
                  <a:srgbClr val="FFD966"/>
                </a:solidFill>
              </a:rPr>
              <a:t>结构体</a:t>
            </a:r>
            <a:r>
              <a:rPr lang="zh-CN" altLang="en-US" b="1">
                <a:solidFill>
                  <a:srgbClr val="FFD966"/>
                </a:solidFill>
              </a:rPr>
              <a:t>数组名</a:t>
            </a:r>
            <a:r>
              <a:rPr lang="en-US" altLang="zh-CN" b="1">
                <a:solidFill>
                  <a:srgbClr val="FFD966"/>
                </a:solidFill>
              </a:rPr>
              <a:t>[</a:t>
            </a:r>
            <a:r>
              <a:rPr lang="zh-CN" altLang="en-US" b="1">
                <a:solidFill>
                  <a:srgbClr val="FFD966"/>
                </a:solidFill>
              </a:rPr>
              <a:t>下标</a:t>
            </a:r>
            <a:r>
              <a:rPr lang="en-US" altLang="zh-CN" b="1">
                <a:solidFill>
                  <a:srgbClr val="FFD966"/>
                </a:solidFill>
              </a:rPr>
              <a:t>].</a:t>
            </a:r>
            <a:r>
              <a:rPr lang="zh-CN" altLang="en-US" b="1">
                <a:solidFill>
                  <a:srgbClr val="FFD966"/>
                </a:solidFill>
              </a:rPr>
              <a:t>成员名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295400" y="2378076"/>
            <a:ext cx="6848476" cy="2679700"/>
            <a:chOff x="672" y="1546"/>
            <a:chExt cx="4314" cy="1688"/>
          </a:xfrm>
        </p:grpSpPr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672" y="1546"/>
              <a:ext cx="1729" cy="1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400">
                  <a:ea typeface="微软雅黑" pitchFamily="34" charset="-122"/>
                  <a:cs typeface="Arial" pitchFamily="34" charset="0"/>
                </a:rPr>
                <a:t>  struct  student</a:t>
              </a:r>
            </a:p>
            <a:p>
              <a:r>
                <a:rPr lang="en-US" altLang="zh-CN" sz="2400">
                  <a:ea typeface="微软雅黑" pitchFamily="34" charset="-122"/>
                  <a:cs typeface="Arial" pitchFamily="34" charset="0"/>
                </a:rPr>
                <a:t>  {</a:t>
              </a:r>
            </a:p>
            <a:p>
              <a:r>
                <a:rPr lang="en-US" altLang="zh-CN" sz="2400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z="2400" smtClean="0">
                  <a:ea typeface="微软雅黑" pitchFamily="34" charset="-122"/>
                  <a:cs typeface="Arial" pitchFamily="34" charset="0"/>
                </a:rPr>
                <a:t>     int  </a:t>
              </a:r>
              <a:r>
                <a:rPr lang="en-US" altLang="zh-CN" sz="2400">
                  <a:ea typeface="微软雅黑" pitchFamily="34" charset="-122"/>
                  <a:cs typeface="Arial" pitchFamily="34" charset="0"/>
                </a:rPr>
                <a:t>num;</a:t>
              </a:r>
            </a:p>
            <a:p>
              <a:r>
                <a:rPr lang="en-US" altLang="zh-CN" sz="2400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 sz="2400">
                  <a:ea typeface="微软雅黑" pitchFamily="34" charset="-122"/>
                  <a:cs typeface="Arial" pitchFamily="34" charset="0"/>
                </a:rPr>
                <a:t>name[20];</a:t>
              </a:r>
            </a:p>
            <a:p>
              <a:r>
                <a:rPr lang="en-US" altLang="zh-CN" sz="2400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 sz="2400">
                  <a:ea typeface="微软雅黑" pitchFamily="34" charset="-122"/>
                  <a:cs typeface="Arial" pitchFamily="34" charset="0"/>
                </a:rPr>
                <a:t>sex;</a:t>
              </a:r>
            </a:p>
            <a:p>
              <a:r>
                <a:rPr lang="en-US" altLang="zh-CN" sz="2400" smtClean="0">
                  <a:ea typeface="微软雅黑" pitchFamily="34" charset="-122"/>
                  <a:cs typeface="Arial" pitchFamily="34" charset="0"/>
                </a:rPr>
                <a:t>      int </a:t>
              </a:r>
              <a:r>
                <a:rPr lang="en-US" altLang="zh-CN" sz="2400">
                  <a:ea typeface="微软雅黑" pitchFamily="34" charset="-122"/>
                  <a:cs typeface="Arial" pitchFamily="34" charset="0"/>
                </a:rPr>
                <a:t>age;</a:t>
              </a:r>
            </a:p>
            <a:p>
              <a:r>
                <a:rPr lang="en-US" altLang="zh-CN" sz="2400" smtClean="0">
                  <a:ea typeface="微软雅黑" pitchFamily="34" charset="-122"/>
                  <a:cs typeface="Arial" pitchFamily="34" charset="0"/>
                </a:rPr>
                <a:t>  } str[3</a:t>
              </a:r>
              <a:r>
                <a:rPr lang="en-US" altLang="zh-CN" sz="2400">
                  <a:ea typeface="微软雅黑" pitchFamily="34" charset="-122"/>
                  <a:cs typeface="Arial" pitchFamily="34" charset="0"/>
                </a:rPr>
                <a:t>];</a:t>
              </a:r>
            </a:p>
          </p:txBody>
        </p:sp>
        <p:sp>
          <p:nvSpPr>
            <p:cNvPr id="5" name="AutoShape 12"/>
            <p:cNvSpPr>
              <a:spLocks noChangeArrowheads="1"/>
            </p:cNvSpPr>
            <p:nvPr/>
          </p:nvSpPr>
          <p:spPr bwMode="auto">
            <a:xfrm>
              <a:off x="2726" y="1664"/>
              <a:ext cx="963" cy="234"/>
            </a:xfrm>
            <a:prstGeom prst="wedgeRectCallout">
              <a:avLst>
                <a:gd name="adj1" fmla="val -89958"/>
                <a:gd name="adj2" fmla="val 15145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tx2"/>
                  </a:solidFill>
                  <a:cs typeface="Arial" pitchFamily="34" charset="0"/>
                </a:rPr>
                <a:t>stu[1].age</a:t>
              </a:r>
              <a:r>
                <a:rPr lang="en-US" altLang="zh-CN">
                  <a:cs typeface="Arial" pitchFamily="34" charset="0"/>
                </a:rPr>
                <a:t>++;</a:t>
              </a:r>
            </a:p>
          </p:txBody>
        </p:sp>
        <p:sp>
          <p:nvSpPr>
            <p:cNvPr id="6" name="AutoShape 13"/>
            <p:cNvSpPr>
              <a:spLocks noChangeArrowheads="1"/>
            </p:cNvSpPr>
            <p:nvPr/>
          </p:nvSpPr>
          <p:spPr bwMode="auto">
            <a:xfrm>
              <a:off x="2933" y="2756"/>
              <a:ext cx="2053" cy="234"/>
            </a:xfrm>
            <a:prstGeom prst="wedgeRectCallout">
              <a:avLst>
                <a:gd name="adj1" fmla="val -73278"/>
                <a:gd name="adj2" fmla="val -16825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strcpy(stu[0].name,”ZhaoDa”);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1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866750"/>
          </a:xfrm>
        </p:spPr>
        <p:txBody>
          <a:bodyPr/>
          <a:lstStyle/>
          <a:p>
            <a:r>
              <a:rPr lang="zh-CN" altLang="en-US"/>
              <a:t>范例</a:t>
            </a:r>
            <a:r>
              <a:rPr lang="zh-CN" altLang="en-US" smtClean="0"/>
              <a:t>：统计候选人的选票。</a:t>
            </a:r>
            <a:endParaRPr lang="zh-CN" alt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750496" y="2708920"/>
            <a:ext cx="2286000" cy="1812925"/>
            <a:chOff x="4128" y="672"/>
            <a:chExt cx="1440" cy="1142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128" y="672"/>
              <a:ext cx="1440" cy="1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4128" y="93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4867" y="672"/>
              <a:ext cx="0" cy="1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245" y="710"/>
              <a:ext cx="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name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5023" y="710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count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237" y="98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Li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4237" y="1268"/>
              <a:ext cx="5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Zhang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4237" y="1554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Wang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5062" y="9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0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5062" y="12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0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5062" y="15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0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19830" y="836712"/>
            <a:ext cx="5667234" cy="56344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struct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person</a:t>
            </a:r>
            <a:endParaRPr lang="en-US" altLang="zh-CN" b="1">
              <a:solidFill>
                <a:srgbClr val="5B9BD5"/>
              </a:solidFill>
              <a:ea typeface="微软雅黑" pitchFamily="34" charset="-122"/>
              <a:cs typeface="Arial" pitchFamily="34" charset="0"/>
            </a:endParaRPr>
          </a:p>
          <a:p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char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name[20];</a:t>
            </a:r>
          </a:p>
          <a:p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int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count;</a:t>
            </a:r>
          </a:p>
          <a:p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} leader[3] = {“Li”, 0, “Zhang”, 0, “Wang”, 0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}; </a:t>
            </a:r>
          </a:p>
          <a:p>
            <a:endParaRPr lang="en-US" altLang="zh-CN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main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()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j;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char  leader_name[20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];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 smtClean="0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for (</a:t>
            </a:r>
            <a:r>
              <a:rPr lang="en-US" altLang="zh-CN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i=1</a:t>
            </a:r>
            <a:r>
              <a:rPr lang="en-US" altLang="zh-CN" b="1" smtClean="0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; i</a:t>
            </a:r>
            <a:r>
              <a:rPr lang="en-US" altLang="zh-CN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&lt;=10</a:t>
            </a:r>
            <a:r>
              <a:rPr lang="en-US" altLang="zh-CN" b="1" smtClean="0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; i</a:t>
            </a:r>
            <a:r>
              <a:rPr lang="en-US" altLang="zh-CN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++)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 scanf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("%s",leader_name);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for(j=0;j&lt;3;j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++)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	if(</a:t>
            </a:r>
            <a:r>
              <a:rPr lang="en-US" altLang="zh-CN" b="1">
                <a:ea typeface="微软雅黑" pitchFamily="34" charset="-122"/>
                <a:cs typeface="Arial" pitchFamily="34" charset="0"/>
              </a:rPr>
              <a:t>strcmp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(leader_name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leader[j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].name)==0)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	      leader[j].count++;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}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for(i=0;i&lt;3;i++)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  printf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("%5s:%d\n",leader[i].name,leader[i].count);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1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195946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9.6 </a:t>
            </a:r>
            <a:r>
              <a:rPr lang="zh-CN" altLang="en-US"/>
              <a:t>结构体和</a:t>
            </a:r>
            <a:r>
              <a:rPr lang="zh-CN" altLang="en-US" smtClean="0"/>
              <a:t>指针</a:t>
            </a:r>
            <a:endParaRPr lang="en-US" altLang="zh-CN" smtClean="0"/>
          </a:p>
          <a:p>
            <a:r>
              <a:rPr lang="zh-CN" altLang="en-US"/>
              <a:t>指向结构体变量的</a:t>
            </a:r>
            <a:r>
              <a:rPr lang="zh-CN" altLang="en-US" smtClean="0"/>
              <a:t>指针</a:t>
            </a:r>
            <a:endParaRPr lang="en-US" altLang="zh-CN" smtClean="0"/>
          </a:p>
          <a:p>
            <a:pPr lvl="1"/>
            <a:r>
              <a:rPr lang="zh-CN" altLang="en-US"/>
              <a:t>定义形式：</a:t>
            </a:r>
            <a:r>
              <a:rPr lang="en-US" altLang="zh-CN" b="1" smtClean="0">
                <a:solidFill>
                  <a:srgbClr val="FFD966"/>
                </a:solidFill>
              </a:rPr>
              <a:t>struct  </a:t>
            </a:r>
            <a:r>
              <a:rPr lang="zh-CN" altLang="en-US" b="1" smtClean="0">
                <a:solidFill>
                  <a:srgbClr val="FFD966"/>
                </a:solidFill>
              </a:rPr>
              <a:t>结构体名  *</a:t>
            </a:r>
            <a:r>
              <a:rPr lang="zh-CN" altLang="en-US" b="1">
                <a:solidFill>
                  <a:srgbClr val="FFD966"/>
                </a:solidFill>
              </a:rPr>
              <a:t>结构体指针名</a:t>
            </a:r>
            <a:r>
              <a:rPr lang="en-US" altLang="zh-CN" b="1">
                <a:solidFill>
                  <a:srgbClr val="FFD966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zh-CN" altLang="en-US" smtClean="0"/>
              <a:t>  例   </a:t>
            </a:r>
            <a:r>
              <a:rPr lang="en-US" altLang="zh-CN" b="1">
                <a:solidFill>
                  <a:srgbClr val="5B9BD5"/>
                </a:solidFill>
              </a:rPr>
              <a:t>struct  student  *p</a:t>
            </a:r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3872935" y="2580154"/>
            <a:ext cx="4028965" cy="402291"/>
          </a:xfrm>
          <a:prstGeom prst="wedgeRectCallout">
            <a:avLst>
              <a:gd name="adj1" fmla="val 3156"/>
              <a:gd name="adj2" fmla="val -22175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zh-CN" sz="2000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存放结构体变量在内存的起始地址</a:t>
            </a:r>
            <a:endParaRPr lang="zh-CN" altLang="en-US" sz="2000" b="1">
              <a:solidFill>
                <a:srgbClr val="FFD966"/>
              </a:solidFill>
              <a:latin typeface="Aldhabi"/>
              <a:ea typeface="微软雅黑" pitchFamily="34" charset="-122"/>
            </a:endParaRPr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950044" y="2461468"/>
            <a:ext cx="6718300" cy="4279900"/>
            <a:chOff x="960" y="1384"/>
            <a:chExt cx="4232" cy="2696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168" y="1440"/>
              <a:ext cx="2024" cy="2640"/>
              <a:chOff x="3216" y="816"/>
              <a:chExt cx="2024" cy="3024"/>
            </a:xfrm>
          </p:grpSpPr>
          <p:sp>
            <p:nvSpPr>
              <p:cNvPr id="7" name="AutoShape 45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960" cy="3024"/>
              </a:xfrm>
              <a:prstGeom prst="foldedCorner">
                <a:avLst>
                  <a:gd name="adj" fmla="val 125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Line 46"/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Line 47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48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49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50"/>
              <p:cNvSpPr>
                <a:spLocks noChangeShapeType="1"/>
              </p:cNvSpPr>
              <p:nvPr/>
            </p:nvSpPr>
            <p:spPr bwMode="auto">
              <a:xfrm>
                <a:off x="3744" y="216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Text Box 51"/>
              <p:cNvSpPr txBox="1">
                <a:spLocks noChangeArrowheads="1"/>
              </p:cNvSpPr>
              <p:nvPr/>
            </p:nvSpPr>
            <p:spPr bwMode="auto">
              <a:xfrm>
                <a:off x="3984" y="1086"/>
                <a:ext cx="3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num</a:t>
                </a:r>
              </a:p>
            </p:txBody>
          </p:sp>
          <p:sp>
            <p:nvSpPr>
              <p:cNvPr id="14" name="Text Box 52"/>
              <p:cNvSpPr txBox="1">
                <a:spLocks noChangeArrowheads="1"/>
              </p:cNvSpPr>
              <p:nvPr/>
            </p:nvSpPr>
            <p:spPr bwMode="auto">
              <a:xfrm>
                <a:off x="3954" y="1358"/>
                <a:ext cx="460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name</a:t>
                </a:r>
              </a:p>
            </p:txBody>
          </p:sp>
          <p:sp>
            <p:nvSpPr>
              <p:cNvPr id="15" name="Text Box 53"/>
              <p:cNvSpPr txBox="1">
                <a:spLocks noChangeArrowheads="1"/>
              </p:cNvSpPr>
              <p:nvPr/>
            </p:nvSpPr>
            <p:spPr bwMode="auto">
              <a:xfrm>
                <a:off x="4020" y="1630"/>
                <a:ext cx="3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sex</a:t>
                </a:r>
              </a:p>
            </p:txBody>
          </p:sp>
          <p:sp>
            <p:nvSpPr>
              <p:cNvPr id="16" name="Text Box 54"/>
              <p:cNvSpPr txBox="1">
                <a:spLocks noChangeArrowheads="1"/>
              </p:cNvSpPr>
              <p:nvPr/>
            </p:nvSpPr>
            <p:spPr bwMode="auto">
              <a:xfrm>
                <a:off x="4015" y="1902"/>
                <a:ext cx="33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age</a:t>
                </a:r>
              </a:p>
            </p:txBody>
          </p:sp>
          <p:sp>
            <p:nvSpPr>
              <p:cNvPr id="17" name="Line 55"/>
              <p:cNvSpPr>
                <a:spLocks noChangeShapeType="1"/>
              </p:cNvSpPr>
              <p:nvPr/>
            </p:nvSpPr>
            <p:spPr bwMode="auto">
              <a:xfrm>
                <a:off x="3744" y="240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56"/>
              <p:cNvSpPr>
                <a:spLocks noChangeShapeType="1"/>
              </p:cNvSpPr>
              <p:nvPr/>
            </p:nvSpPr>
            <p:spPr bwMode="auto">
              <a:xfrm>
                <a:off x="3744" y="26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57"/>
              <p:cNvSpPr>
                <a:spLocks noChangeShapeType="1"/>
              </p:cNvSpPr>
              <p:nvPr/>
            </p:nvSpPr>
            <p:spPr bwMode="auto">
              <a:xfrm>
                <a:off x="3744" y="288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58"/>
              <p:cNvSpPr>
                <a:spLocks noChangeShapeType="1"/>
              </p:cNvSpPr>
              <p:nvPr/>
            </p:nvSpPr>
            <p:spPr bwMode="auto">
              <a:xfrm>
                <a:off x="3744" y="312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AutoShape 59"/>
              <p:cNvSpPr>
                <a:spLocks/>
              </p:cNvSpPr>
              <p:nvPr/>
            </p:nvSpPr>
            <p:spPr bwMode="auto">
              <a:xfrm>
                <a:off x="4704" y="1104"/>
                <a:ext cx="144" cy="1056"/>
              </a:xfrm>
              <a:prstGeom prst="rightBrace">
                <a:avLst>
                  <a:gd name="adj1" fmla="val 6111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Text Box 60"/>
              <p:cNvSpPr txBox="1">
                <a:spLocks noChangeArrowheads="1"/>
              </p:cNvSpPr>
              <p:nvPr/>
            </p:nvSpPr>
            <p:spPr bwMode="auto">
              <a:xfrm>
                <a:off x="4940" y="1470"/>
                <a:ext cx="300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stu</a:t>
                </a:r>
              </a:p>
            </p:txBody>
          </p:sp>
          <p:sp>
            <p:nvSpPr>
              <p:cNvPr id="23" name="Line 61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Text Box 62"/>
              <p:cNvSpPr txBox="1">
                <a:spLocks noChangeArrowheads="1"/>
              </p:cNvSpPr>
              <p:nvPr/>
            </p:nvSpPr>
            <p:spPr bwMode="auto">
              <a:xfrm>
                <a:off x="3216" y="942"/>
                <a:ext cx="19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>
                    <a:solidFill>
                      <a:schemeClr val="tx2"/>
                    </a:solidFill>
                  </a:rPr>
                  <a:t>p</a:t>
                </a:r>
              </a:p>
            </p:txBody>
          </p:sp>
        </p:grpSp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960" y="1384"/>
              <a:ext cx="1829" cy="1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>
                  <a:ea typeface="微软雅黑" pitchFamily="34" charset="-122"/>
                  <a:cs typeface="Arial" pitchFamily="34" charset="0"/>
                </a:rPr>
                <a:t>struct  student</a:t>
              </a:r>
            </a:p>
            <a:p>
              <a:r>
                <a:rPr lang="en-US" altLang="zh-CN" sz="2000" smtClean="0">
                  <a:ea typeface="微软雅黑" pitchFamily="34" charset="-122"/>
                  <a:cs typeface="Arial" pitchFamily="34" charset="0"/>
                </a:rPr>
                <a:t>{</a:t>
              </a:r>
            </a:p>
            <a:p>
              <a:r>
                <a:rPr lang="en-US" altLang="zh-CN" sz="2000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z="2000" smtClean="0">
                  <a:ea typeface="微软雅黑" pitchFamily="34" charset="-122"/>
                  <a:cs typeface="Arial" pitchFamily="34" charset="0"/>
                </a:rPr>
                <a:t>   int  </a:t>
              </a:r>
              <a:r>
                <a:rPr lang="en-US" altLang="zh-CN" sz="2000">
                  <a:ea typeface="微软雅黑" pitchFamily="34" charset="-122"/>
                  <a:cs typeface="Arial" pitchFamily="34" charset="0"/>
                </a:rPr>
                <a:t>num;</a:t>
              </a:r>
            </a:p>
            <a:p>
              <a:r>
                <a:rPr lang="en-US" altLang="zh-CN" sz="2000" smtClean="0">
                  <a:ea typeface="微软雅黑" pitchFamily="34" charset="-122"/>
                  <a:cs typeface="Arial" pitchFamily="34" charset="0"/>
                </a:rPr>
                <a:t>    char </a:t>
              </a:r>
              <a:r>
                <a:rPr lang="en-US" altLang="zh-CN" sz="2000">
                  <a:ea typeface="微软雅黑" pitchFamily="34" charset="-122"/>
                  <a:cs typeface="Arial" pitchFamily="34" charset="0"/>
                </a:rPr>
                <a:t>name[20];</a:t>
              </a:r>
            </a:p>
            <a:p>
              <a:r>
                <a:rPr lang="en-US" altLang="zh-CN" sz="2000" smtClean="0">
                  <a:ea typeface="微软雅黑" pitchFamily="34" charset="-122"/>
                  <a:cs typeface="Arial" pitchFamily="34" charset="0"/>
                </a:rPr>
                <a:t>    char </a:t>
              </a:r>
              <a:r>
                <a:rPr lang="en-US" altLang="zh-CN" sz="2000">
                  <a:ea typeface="微软雅黑" pitchFamily="34" charset="-122"/>
                  <a:cs typeface="Arial" pitchFamily="34" charset="0"/>
                </a:rPr>
                <a:t>sex;</a:t>
              </a:r>
            </a:p>
            <a:p>
              <a:r>
                <a:rPr lang="en-US" altLang="zh-CN" sz="2000" smtClean="0">
                  <a:ea typeface="微软雅黑" pitchFamily="34" charset="-122"/>
                  <a:cs typeface="Arial" pitchFamily="34" charset="0"/>
                </a:rPr>
                <a:t>    int </a:t>
              </a:r>
              <a:r>
                <a:rPr lang="en-US" altLang="zh-CN" sz="2000">
                  <a:ea typeface="微软雅黑" pitchFamily="34" charset="-122"/>
                  <a:cs typeface="Arial" pitchFamily="34" charset="0"/>
                </a:rPr>
                <a:t>age;</a:t>
              </a:r>
            </a:p>
            <a:p>
              <a:r>
                <a:rPr lang="en-US" altLang="zh-CN" sz="2000" smtClean="0">
                  <a:ea typeface="微软雅黑" pitchFamily="34" charset="-122"/>
                  <a:cs typeface="Arial" pitchFamily="34" charset="0"/>
                </a:rPr>
                <a:t>} stu;</a:t>
              </a:r>
            </a:p>
            <a:p>
              <a:endParaRPr lang="en-US" altLang="zh-CN" sz="2000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 sz="2000" smtClean="0">
                  <a:ea typeface="微软雅黑" pitchFamily="34" charset="-122"/>
                  <a:cs typeface="Arial" pitchFamily="34" charset="0"/>
                </a:rPr>
                <a:t>struct  student  *</a:t>
              </a:r>
              <a:r>
                <a:rPr lang="en-US" altLang="zh-CN" sz="2000">
                  <a:ea typeface="微软雅黑" pitchFamily="34" charset="-122"/>
                  <a:cs typeface="Arial" pitchFamily="34" charset="0"/>
                </a:rPr>
                <a:t>p=&amp;stu;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1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1800200"/>
          </a:xfrm>
        </p:spPr>
        <p:txBody>
          <a:bodyPr/>
          <a:lstStyle/>
          <a:p>
            <a:pPr lvl="1"/>
            <a:r>
              <a:rPr lang="zh-CN" altLang="en-US"/>
              <a:t>使用结构体指针变量引用成员</a:t>
            </a:r>
            <a:r>
              <a:rPr lang="zh-CN" altLang="en-US" smtClean="0"/>
              <a:t>形式</a:t>
            </a:r>
            <a:endParaRPr lang="en-US" altLang="zh-CN" smtClean="0"/>
          </a:p>
          <a:p>
            <a:pPr lvl="1"/>
            <a:endParaRPr lang="en-US" altLang="zh-CN" sz="500" smtClean="0"/>
          </a:p>
          <a:p>
            <a:pPr marL="57150" indent="0">
              <a:buNone/>
            </a:pPr>
            <a:r>
              <a:rPr lang="en-US" altLang="zh-CN" sz="2000" b="1" smtClean="0">
                <a:solidFill>
                  <a:srgbClr val="5B9BD5"/>
                </a:solidFill>
              </a:rPr>
              <a:t>        (*</a:t>
            </a:r>
            <a:r>
              <a:rPr lang="zh-CN" altLang="en-US" sz="2000" b="1" smtClean="0">
                <a:solidFill>
                  <a:srgbClr val="5B9BD5"/>
                </a:solidFill>
              </a:rPr>
              <a:t>结构体指针名</a:t>
            </a:r>
            <a:r>
              <a:rPr lang="en-US" altLang="zh-CN" sz="2000" b="1" smtClean="0">
                <a:solidFill>
                  <a:srgbClr val="5B9BD5"/>
                </a:solidFill>
              </a:rPr>
              <a:t>).</a:t>
            </a:r>
            <a:r>
              <a:rPr lang="zh-CN" altLang="en-US" sz="2000" b="1" smtClean="0">
                <a:solidFill>
                  <a:srgbClr val="5B9BD5"/>
                </a:solidFill>
              </a:rPr>
              <a:t>成员名</a:t>
            </a:r>
            <a:endParaRPr lang="en-US" altLang="zh-CN" sz="2000" b="1" smtClean="0">
              <a:solidFill>
                <a:srgbClr val="5B9BD5"/>
              </a:solidFill>
            </a:endParaRPr>
          </a:p>
          <a:p>
            <a:pPr marL="57150" indent="0">
              <a:buNone/>
            </a:pPr>
            <a:r>
              <a:rPr lang="en-US" altLang="zh-CN" sz="2000" b="1">
                <a:solidFill>
                  <a:srgbClr val="5B9BD5"/>
                </a:solidFill>
              </a:rPr>
              <a:t> </a:t>
            </a:r>
            <a:r>
              <a:rPr lang="en-US" altLang="zh-CN" sz="2000" b="1" smtClean="0">
                <a:solidFill>
                  <a:srgbClr val="5B9BD5"/>
                </a:solidFill>
              </a:rPr>
              <a:t>      </a:t>
            </a:r>
            <a:r>
              <a:rPr lang="zh-CN" altLang="en-US" sz="2000" b="1" smtClean="0">
                <a:solidFill>
                  <a:srgbClr val="5B9BD5"/>
                </a:solidFill>
              </a:rPr>
              <a:t>     </a:t>
            </a:r>
            <a:r>
              <a:rPr lang="en-US" altLang="zh-CN" sz="2000" smtClean="0">
                <a:sym typeface="Symbol" pitchFamily="18" charset="2"/>
              </a:rPr>
              <a:t> </a:t>
            </a:r>
            <a:r>
              <a:rPr lang="zh-CN" altLang="en-US" sz="2000" b="1" smtClean="0">
                <a:solidFill>
                  <a:srgbClr val="FFD966"/>
                </a:solidFill>
                <a:sym typeface="Symbol" pitchFamily="18" charset="2"/>
              </a:rPr>
              <a:t>结构体指针名</a:t>
            </a:r>
            <a:r>
              <a:rPr lang="en-US" altLang="zh-CN" sz="2000" b="1" smtClean="0">
                <a:solidFill>
                  <a:srgbClr val="FFD966"/>
                </a:solidFill>
                <a:sym typeface="Symbol" pitchFamily="18" charset="2"/>
              </a:rPr>
              <a:t>-&gt;</a:t>
            </a:r>
            <a:r>
              <a:rPr lang="zh-CN" altLang="en-US" sz="2000" b="1" smtClean="0">
                <a:solidFill>
                  <a:srgbClr val="FFD966"/>
                </a:solidFill>
                <a:sym typeface="Symbol" pitchFamily="18" charset="2"/>
              </a:rPr>
              <a:t>成员名</a:t>
            </a:r>
            <a:endParaRPr lang="en-US" altLang="zh-CN" sz="2000" b="1" smtClean="0">
              <a:solidFill>
                <a:srgbClr val="FFD966"/>
              </a:solidFill>
              <a:sym typeface="Symbol" pitchFamily="18" charset="2"/>
            </a:endParaRPr>
          </a:p>
          <a:p>
            <a:pPr marL="57150" indent="0">
              <a:buNone/>
            </a:pPr>
            <a:r>
              <a:rPr lang="en-US" altLang="zh-CN" sz="2000" b="1">
                <a:solidFill>
                  <a:srgbClr val="FFD966"/>
                </a:solidFill>
                <a:sym typeface="Symbol" pitchFamily="18" charset="2"/>
              </a:rPr>
              <a:t> </a:t>
            </a:r>
            <a:r>
              <a:rPr lang="en-US" altLang="zh-CN" sz="2000" b="1" smtClean="0">
                <a:solidFill>
                  <a:srgbClr val="FFD966"/>
                </a:solidFill>
                <a:sym typeface="Symbol" pitchFamily="18" charset="2"/>
              </a:rPr>
              <a:t>      </a:t>
            </a:r>
            <a:r>
              <a:rPr lang="zh-CN" altLang="en-US" sz="2000" b="1" smtClean="0">
                <a:solidFill>
                  <a:srgbClr val="FFD966"/>
                </a:solidFill>
                <a:sym typeface="Symbol" pitchFamily="18" charset="2"/>
              </a:rPr>
              <a:t>     </a:t>
            </a:r>
            <a:r>
              <a:rPr lang="en-US" altLang="zh-CN" sz="2000" smtClean="0">
                <a:sym typeface="Symbol" pitchFamily="18" charset="2"/>
              </a:rPr>
              <a:t> </a:t>
            </a:r>
            <a:r>
              <a:rPr lang="zh-CN" altLang="en-US" sz="2000" b="1" smtClean="0">
                <a:sym typeface="Symbol" pitchFamily="18" charset="2"/>
              </a:rPr>
              <a:t>结构体变量名</a:t>
            </a:r>
            <a:r>
              <a:rPr lang="en-US" altLang="zh-CN" sz="2000" b="1" smtClean="0">
                <a:sym typeface="Symbol" pitchFamily="18" charset="2"/>
              </a:rPr>
              <a:t>.</a:t>
            </a:r>
            <a:r>
              <a:rPr lang="zh-CN" altLang="en-US" sz="2000" b="1" smtClean="0">
                <a:sym typeface="Symbol" pitchFamily="18" charset="2"/>
              </a:rPr>
              <a:t>成员名</a:t>
            </a:r>
            <a:endParaRPr lang="zh-CN" altLang="en-US" sz="2000" b="1"/>
          </a:p>
        </p:txBody>
      </p:sp>
      <p:sp>
        <p:nvSpPr>
          <p:cNvPr id="3" name="Text Box 73"/>
          <p:cNvSpPr txBox="1">
            <a:spLocks noChangeArrowheads="1"/>
          </p:cNvSpPr>
          <p:nvPr/>
        </p:nvSpPr>
        <p:spPr bwMode="auto">
          <a:xfrm>
            <a:off x="539552" y="2780928"/>
            <a:ext cx="2634352" cy="1325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smtClean="0">
                <a:ea typeface="微软雅黑" pitchFamily="34" charset="-122"/>
                <a:cs typeface="Arial" pitchFamily="34" charset="0"/>
              </a:rPr>
              <a:t>例</a:t>
            </a:r>
            <a:endParaRPr lang="en-US" altLang="zh-CN" sz="2000" smtClean="0">
              <a:ea typeface="微软雅黑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2000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int  n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;</a:t>
            </a:r>
          </a:p>
          <a:p>
            <a:pPr eaLnBrk="1" hangingPunct="1"/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int  *p = &amp;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n;</a:t>
            </a:r>
          </a:p>
          <a:p>
            <a:pPr eaLnBrk="1" hangingPunct="1"/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2000" b="1" smtClean="0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*p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= 10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;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  <a:sym typeface="Symbol" pitchFamily="18" charset="2"/>
              </a:rPr>
              <a:t>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n = 10</a:t>
            </a:r>
            <a:endParaRPr lang="en-US" altLang="zh-CN" sz="200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Text Box 74"/>
          <p:cNvSpPr txBox="1">
            <a:spLocks noChangeArrowheads="1"/>
          </p:cNvSpPr>
          <p:nvPr/>
        </p:nvSpPr>
        <p:spPr bwMode="auto">
          <a:xfrm>
            <a:off x="4019526" y="3088704"/>
            <a:ext cx="4487424" cy="10178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struct  student  stu1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struct  student  *p = &amp;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stu1;</a:t>
            </a:r>
          </a:p>
          <a:p>
            <a:r>
              <a:rPr lang="en-US" altLang="zh-CN" sz="2000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stu1.num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  <a:sym typeface="Symbol" pitchFamily="18" charset="2"/>
              </a:rPr>
              <a:t> = 101</a:t>
            </a:r>
            <a:r>
              <a:rPr lang="en-US" altLang="zh-CN" sz="2000">
                <a:ea typeface="微软雅黑" pitchFamily="34" charset="-122"/>
                <a:cs typeface="Arial" pitchFamily="34" charset="0"/>
                <a:sym typeface="Symbol" pitchFamily="18" charset="2"/>
              </a:rPr>
              <a:t>;     </a:t>
            </a:r>
            <a:r>
              <a:rPr lang="en-US" altLang="zh-CN" sz="2000" b="1">
                <a:solidFill>
                  <a:srgbClr val="FFD966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(*p).</a:t>
            </a:r>
            <a:r>
              <a:rPr lang="en-US" altLang="zh-CN" sz="2000" b="1" smtClean="0">
                <a:solidFill>
                  <a:srgbClr val="FFD966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num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  <a:sym typeface="Symbol" pitchFamily="18" charset="2"/>
              </a:rPr>
              <a:t>= 101</a:t>
            </a:r>
            <a:endParaRPr lang="en-US" altLang="zh-CN" sz="200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AutoShape 67"/>
          <p:cNvSpPr>
            <a:spLocks noChangeArrowheads="1"/>
          </p:cNvSpPr>
          <p:nvPr/>
        </p:nvSpPr>
        <p:spPr bwMode="auto">
          <a:xfrm>
            <a:off x="6084168" y="1124744"/>
            <a:ext cx="2490082" cy="1017844"/>
          </a:xfrm>
          <a:prstGeom prst="wedgeRectCallout">
            <a:avLst>
              <a:gd name="adj1" fmla="val -91475"/>
              <a:gd name="adj2" fmla="val 836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>
                <a:latin typeface="Aldhabi"/>
                <a:ea typeface="微软雅黑" pitchFamily="34" charset="-122"/>
              </a:rPr>
              <a:t>指向运算符</a:t>
            </a:r>
          </a:p>
          <a:p>
            <a:pPr eaLnBrk="1" hangingPunct="1"/>
            <a:r>
              <a:rPr lang="zh-CN" altLang="en-US" sz="2000">
                <a:latin typeface="Aldhabi"/>
                <a:ea typeface="微软雅黑" pitchFamily="34" charset="-122"/>
              </a:rPr>
              <a:t>优先级</a:t>
            </a:r>
            <a:r>
              <a:rPr lang="en-US" altLang="zh-CN" sz="2000">
                <a:latin typeface="Aldhabi"/>
                <a:ea typeface="微软雅黑" pitchFamily="34" charset="-122"/>
              </a:rPr>
              <a:t>: </a:t>
            </a:r>
            <a:r>
              <a:rPr lang="en-US" altLang="zh-CN" sz="2000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1</a:t>
            </a:r>
          </a:p>
          <a:p>
            <a:pPr eaLnBrk="1" hangingPunct="1"/>
            <a:r>
              <a:rPr lang="zh-CN" altLang="en-US" sz="2000">
                <a:latin typeface="Aldhabi"/>
                <a:ea typeface="微软雅黑" pitchFamily="34" charset="-122"/>
                <a:sym typeface="Wingdings 3" pitchFamily="18" charset="2"/>
              </a:rPr>
              <a:t>结合方向：</a:t>
            </a:r>
            <a:r>
              <a:rPr lang="zh-CN" altLang="en-US" sz="2000" b="1">
                <a:solidFill>
                  <a:srgbClr val="FFD966"/>
                </a:solidFill>
                <a:latin typeface="Aldhabi"/>
                <a:ea typeface="微软雅黑" pitchFamily="34" charset="-122"/>
                <a:sym typeface="Wingdings 3" pitchFamily="18" charset="2"/>
              </a:rPr>
              <a:t>从左向右</a:t>
            </a:r>
          </a:p>
        </p:txBody>
      </p:sp>
    </p:spTree>
    <p:extLst>
      <p:ext uri="{BB962C8B-B14F-4D97-AF65-F5344CB8AC3E}">
        <p14:creationId xmlns:p14="http://schemas.microsoft.com/office/powerpoint/2010/main" val="21466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smtClean="0">
                <a:hlinkClick r:id="rId2" action="ppaction://hlinksldjump"/>
              </a:rPr>
              <a:t>9.1 </a:t>
            </a:r>
            <a:r>
              <a:rPr lang="zh-CN" altLang="en-US" sz="3200">
                <a:hlinkClick r:id="rId2" action="ppaction://hlinksldjump"/>
              </a:rPr>
              <a:t>结构体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>
                <a:hlinkClick r:id="rId3" action="ppaction://hlinksldjump"/>
              </a:rPr>
              <a:t>9.2 </a:t>
            </a:r>
            <a:r>
              <a:rPr lang="zh-CN" altLang="en-US" sz="3200" smtClean="0">
                <a:hlinkClick r:id="rId3" action="ppaction://hlinksldjump"/>
              </a:rPr>
              <a:t>结构体</a:t>
            </a:r>
            <a:r>
              <a:rPr lang="zh-CN" altLang="en-US" sz="3200">
                <a:hlinkClick r:id="rId3" action="ppaction://hlinksldjump"/>
              </a:rPr>
              <a:t>变量的定义</a:t>
            </a:r>
            <a:endParaRPr lang="zh-CN" altLang="en-US" sz="3200" smtClean="0"/>
          </a:p>
          <a:p>
            <a:pPr marL="0" indent="0">
              <a:buNone/>
            </a:pPr>
            <a:r>
              <a:rPr lang="en-US" altLang="zh-CN" sz="3200">
                <a:hlinkClick r:id="rId4" action="ppaction://hlinksldjump"/>
              </a:rPr>
              <a:t>9.3 </a:t>
            </a:r>
            <a:r>
              <a:rPr lang="zh-CN" altLang="en-US" sz="3200">
                <a:hlinkClick r:id="rId4" action="ppaction://hlinksldjump"/>
              </a:rPr>
              <a:t>结构体变量的</a:t>
            </a:r>
            <a:r>
              <a:rPr lang="zh-CN" altLang="en-US" sz="3200" smtClean="0">
                <a:hlinkClick r:id="rId4" action="ppaction://hlinksldjump"/>
              </a:rPr>
              <a:t>引用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>
                <a:hlinkClick r:id="rId5" action="ppaction://hlinksldjump"/>
              </a:rPr>
              <a:t>9.4 </a:t>
            </a:r>
            <a:r>
              <a:rPr lang="zh-CN" altLang="en-US" sz="3200">
                <a:hlinkClick r:id="rId5" action="ppaction://hlinksldjump"/>
              </a:rPr>
              <a:t>结构体变量的</a:t>
            </a:r>
            <a:r>
              <a:rPr lang="zh-CN" altLang="en-US" sz="3200" smtClean="0">
                <a:hlinkClick r:id="rId5" action="ppaction://hlinksldjump"/>
              </a:rPr>
              <a:t>初始化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>
                <a:hlinkClick r:id="rId6" action="ppaction://hlinksldjump"/>
              </a:rPr>
              <a:t>9.5 </a:t>
            </a:r>
            <a:r>
              <a:rPr lang="zh-CN" altLang="en-US" sz="3200">
                <a:hlinkClick r:id="rId6" action="ppaction://hlinksldjump"/>
              </a:rPr>
              <a:t>结构体</a:t>
            </a:r>
            <a:r>
              <a:rPr lang="zh-CN" altLang="en-US" sz="3200" smtClean="0">
                <a:hlinkClick r:id="rId6" action="ppaction://hlinksldjump"/>
              </a:rPr>
              <a:t>数组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>
                <a:hlinkClick r:id="rId7" action="ppaction://hlinksldjump"/>
              </a:rPr>
              <a:t>9.6 </a:t>
            </a:r>
            <a:r>
              <a:rPr lang="zh-CN" altLang="en-US" sz="3200">
                <a:hlinkClick r:id="rId7" action="ppaction://hlinksldjump"/>
              </a:rPr>
              <a:t>结构体和</a:t>
            </a:r>
            <a:r>
              <a:rPr lang="zh-CN" altLang="en-US" sz="3200" smtClean="0">
                <a:hlinkClick r:id="rId7" action="ppaction://hlinksldjump"/>
              </a:rPr>
              <a:t>指针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>
                <a:hlinkClick r:id="rId8" action="ppaction://hlinksldjump"/>
              </a:rPr>
              <a:t>9.7 </a:t>
            </a:r>
            <a:r>
              <a:rPr lang="zh-CN" altLang="en-US" sz="3200">
                <a:hlinkClick r:id="rId8" action="ppaction://hlinksldjump"/>
              </a:rPr>
              <a:t>共用</a:t>
            </a:r>
            <a:r>
              <a:rPr lang="zh-CN" altLang="en-US" sz="3200" smtClean="0">
                <a:hlinkClick r:id="rId8" action="ppaction://hlinksldjump"/>
              </a:rPr>
              <a:t>体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>
                <a:hlinkClick r:id="rId9" action="ppaction://hlinksldjump"/>
              </a:rPr>
              <a:t>9.8 </a:t>
            </a:r>
            <a:r>
              <a:rPr lang="zh-CN" altLang="en-US" sz="3200">
                <a:hlinkClick r:id="rId9" action="ppaction://hlinksldjump"/>
              </a:rPr>
              <a:t>用</a:t>
            </a:r>
            <a:r>
              <a:rPr lang="en-US" altLang="zh-CN" sz="3200">
                <a:hlinkClick r:id="rId9" action="ppaction://hlinksldjump"/>
              </a:rPr>
              <a:t>typedef</a:t>
            </a:r>
            <a:r>
              <a:rPr lang="zh-CN" altLang="en-US" sz="3200">
                <a:hlinkClick r:id="rId9" action="ppaction://hlinksldjump"/>
              </a:rPr>
              <a:t>定义类型</a:t>
            </a: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755576" y="476672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mtClean="0">
                <a:latin typeface="Aldhabi"/>
                <a:ea typeface="微软雅黑" pitchFamily="34" charset="-122"/>
              </a:rPr>
              <a:t>第</a:t>
            </a:r>
            <a:r>
              <a:rPr lang="zh-CN" altLang="en-US" sz="4400">
                <a:latin typeface="Aldhabi"/>
                <a:ea typeface="微软雅黑" pitchFamily="34" charset="-122"/>
              </a:rPr>
              <a:t>九</a:t>
            </a:r>
            <a:r>
              <a:rPr lang="zh-CN" altLang="en-US" sz="4400" smtClean="0">
                <a:latin typeface="Aldhabi"/>
                <a:ea typeface="微软雅黑" pitchFamily="34" charset="-122"/>
              </a:rPr>
              <a:t>章 结构体与共同体</a:t>
            </a:r>
            <a:endParaRPr lang="zh-CN" altLang="en-US" sz="4400">
              <a:latin typeface="Aldhabi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范例：指向结构体的指针变量</a:t>
            </a:r>
          </a:p>
        </p:txBody>
      </p:sp>
      <p:sp>
        <p:nvSpPr>
          <p:cNvPr id="3" name="Text Box 72"/>
          <p:cNvSpPr txBox="1">
            <a:spLocks noChangeArrowheads="1"/>
          </p:cNvSpPr>
          <p:nvPr/>
        </p:nvSpPr>
        <p:spPr bwMode="auto">
          <a:xfrm>
            <a:off x="683568" y="1228826"/>
            <a:ext cx="7920880" cy="508049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>
                <a:ea typeface="微软雅黑" pitchFamily="34" charset="-122"/>
                <a:cs typeface="Arial" pitchFamily="34" charset="0"/>
              </a:rPr>
              <a:t>main()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struct  student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 long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int num;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	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name[20];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	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sex;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	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float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score;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} stu_1, *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p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;</a:t>
            </a:r>
          </a:p>
          <a:p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p = &amp;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stu_1;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stu_1.num = 89101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strcpy(stu_1.name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"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Li Lin");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p-&gt;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sex = 'M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';</a:t>
            </a:r>
          </a:p>
          <a:p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p-&gt;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score = 89.5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printf("\nNo:%ld\nname:%s\nsex:%c\nscore:%f\n",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	       (*p).num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p-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&gt;name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stu_1.sex, p-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&gt;score);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9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936104"/>
          </a:xfrm>
        </p:spPr>
        <p:txBody>
          <a:bodyPr/>
          <a:lstStyle/>
          <a:p>
            <a:r>
              <a:rPr lang="zh-CN" altLang="en-US"/>
              <a:t>指向结构体数组的</a:t>
            </a:r>
            <a:r>
              <a:rPr lang="zh-CN" altLang="en-US" smtClean="0"/>
              <a:t>指针</a:t>
            </a:r>
            <a:endParaRPr lang="en-US" altLang="zh-CN" smtClean="0"/>
          </a:p>
          <a:p>
            <a:pPr lvl="1"/>
            <a:r>
              <a:rPr lang="zh-CN" altLang="en-US"/>
              <a:t>范例：指向结构体数组的指针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28600" y="1751688"/>
            <a:ext cx="6731628" cy="45264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ea typeface="微软雅黑" pitchFamily="34" charset="-122"/>
                <a:cs typeface="Arial" pitchFamily="34" charset="0"/>
              </a:rPr>
              <a:t>struct student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num;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name[20];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sex;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age;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} stu[3] = { {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10101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"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Li Lin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", 'M', 18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},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     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10102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"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Zhang Fun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", 'M', 19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},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	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{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10104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"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Wang Min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", 'F', 20}};</a:t>
            </a:r>
          </a:p>
          <a:p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main()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struct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student *p;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for(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p=stu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;p&lt;stu+3;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p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++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printf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("%d%s%c%d\n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", p-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&gt;num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p-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&gt;name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p-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&gt;sex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p-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&gt;age);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}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5616575" y="908720"/>
            <a:ext cx="3563937" cy="4343400"/>
            <a:chOff x="3515" y="864"/>
            <a:chExt cx="2245" cy="2736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4136" y="864"/>
              <a:ext cx="960" cy="2736"/>
            </a:xfrm>
            <a:prstGeom prst="foldedCorner">
              <a:avLst>
                <a:gd name="adj" fmla="val 125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4136" y="107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4136" y="125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4136" y="149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4136" y="167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4136" y="1847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4376" y="1042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num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4346" y="1241"/>
              <a:ext cx="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name</a:t>
              </a: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4412" y="1440"/>
              <a:ext cx="3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sex</a:t>
              </a: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4407" y="1639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age</a:t>
              </a:r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4136" y="2023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4136" y="223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136" y="2393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136" y="2550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AutoShape 28"/>
            <p:cNvSpPr>
              <a:spLocks/>
            </p:cNvSpPr>
            <p:nvPr/>
          </p:nvSpPr>
          <p:spPr bwMode="auto">
            <a:xfrm>
              <a:off x="5096" y="1074"/>
              <a:ext cx="144" cy="773"/>
            </a:xfrm>
            <a:prstGeom prst="rightBrace">
              <a:avLst>
                <a:gd name="adj1" fmla="val 44734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5240" y="1323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stu[0]</a:t>
              </a: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3848" y="1075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3608" y="93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4136" y="274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4136" y="295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4136" y="3117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AutoShape 38"/>
            <p:cNvSpPr>
              <a:spLocks/>
            </p:cNvSpPr>
            <p:nvPr/>
          </p:nvSpPr>
          <p:spPr bwMode="auto">
            <a:xfrm>
              <a:off x="5096" y="1870"/>
              <a:ext cx="144" cy="684"/>
            </a:xfrm>
            <a:prstGeom prst="rightBrace">
              <a:avLst>
                <a:gd name="adj1" fmla="val 39583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5240" y="2075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stu[1]</a:t>
              </a:r>
            </a:p>
          </p:txBody>
        </p:sp>
        <p:sp>
          <p:nvSpPr>
            <p:cNvPr id="28" name="AutoShape 41"/>
            <p:cNvSpPr>
              <a:spLocks/>
            </p:cNvSpPr>
            <p:nvPr/>
          </p:nvSpPr>
          <p:spPr bwMode="auto">
            <a:xfrm>
              <a:off x="5096" y="2554"/>
              <a:ext cx="156" cy="684"/>
            </a:xfrm>
            <a:prstGeom prst="rightBrace">
              <a:avLst>
                <a:gd name="adj1" fmla="val 36538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5274" y="2759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stu[2]</a:t>
              </a: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4136" y="3278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3840" y="1821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3515" y="168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p+1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9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用指向结构体的指针作函数参数</a:t>
            </a:r>
          </a:p>
          <a:p>
            <a:pPr lvl="1"/>
            <a:r>
              <a:rPr lang="zh-CN" altLang="en-US"/>
              <a:t>用结构体变量的成员作</a:t>
            </a:r>
            <a:r>
              <a:rPr lang="zh-CN" altLang="en-US" smtClean="0"/>
              <a:t>参数</a:t>
            </a:r>
            <a:r>
              <a:rPr lang="en-US" altLang="zh-CN" smtClean="0"/>
              <a:t>——</a:t>
            </a:r>
            <a:r>
              <a:rPr lang="zh-CN" altLang="en-US" b="1" smtClean="0">
                <a:solidFill>
                  <a:srgbClr val="FFD966"/>
                </a:solidFill>
              </a:rPr>
              <a:t>值</a:t>
            </a:r>
            <a:r>
              <a:rPr lang="zh-CN" altLang="en-US" b="1">
                <a:solidFill>
                  <a:srgbClr val="FFD966"/>
                </a:solidFill>
              </a:rPr>
              <a:t>传递</a:t>
            </a:r>
          </a:p>
          <a:p>
            <a:pPr lvl="1"/>
            <a:r>
              <a:rPr lang="zh-CN" altLang="en-US"/>
              <a:t>用指向结构体变量或数组的指针作</a:t>
            </a:r>
            <a:r>
              <a:rPr lang="zh-CN" altLang="en-US" smtClean="0"/>
              <a:t>参数</a:t>
            </a:r>
            <a:r>
              <a:rPr lang="en-US" altLang="zh-CN"/>
              <a:t>——</a:t>
            </a:r>
            <a:r>
              <a:rPr lang="zh-CN" altLang="en-US" b="1" smtClean="0">
                <a:solidFill>
                  <a:srgbClr val="FFD966"/>
                </a:solidFill>
              </a:rPr>
              <a:t>地址</a:t>
            </a:r>
            <a:r>
              <a:rPr lang="zh-CN" altLang="en-US" b="1">
                <a:solidFill>
                  <a:srgbClr val="FFD966"/>
                </a:solidFill>
              </a:rPr>
              <a:t>传递</a:t>
            </a:r>
          </a:p>
          <a:p>
            <a:pPr lvl="1"/>
            <a:r>
              <a:rPr lang="zh-CN" altLang="en-US"/>
              <a:t>用结构体变量作</a:t>
            </a:r>
            <a:r>
              <a:rPr lang="zh-CN" altLang="en-US" smtClean="0"/>
              <a:t>参数</a:t>
            </a:r>
            <a:r>
              <a:rPr lang="en-US" altLang="zh-CN"/>
              <a:t>——</a:t>
            </a:r>
            <a:r>
              <a:rPr lang="zh-CN" altLang="en-US" b="1" smtClean="0">
                <a:solidFill>
                  <a:srgbClr val="FFD966"/>
                </a:solidFill>
              </a:rPr>
              <a:t>多</a:t>
            </a:r>
            <a:r>
              <a:rPr lang="zh-CN" altLang="en-US" b="1">
                <a:solidFill>
                  <a:srgbClr val="FFD966"/>
                </a:solidFill>
              </a:rPr>
              <a:t>值传递</a:t>
            </a:r>
            <a:r>
              <a:rPr lang="zh-CN" altLang="en-US"/>
              <a:t>，效率低</a:t>
            </a:r>
          </a:p>
        </p:txBody>
      </p:sp>
    </p:spTree>
    <p:extLst>
      <p:ext uri="{BB962C8B-B14F-4D97-AF65-F5344CB8AC3E}">
        <p14:creationId xmlns:p14="http://schemas.microsoft.com/office/powerpoint/2010/main" val="20169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04056"/>
          </a:xfrm>
        </p:spPr>
        <p:txBody>
          <a:bodyPr/>
          <a:lstStyle/>
          <a:p>
            <a:pPr lvl="1"/>
            <a:r>
              <a:rPr lang="zh-CN" altLang="en-US"/>
              <a:t>范例：用结构体变量作函数参数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496" y="1178884"/>
            <a:ext cx="6571327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struct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data { int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a, b, c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; };</a:t>
            </a:r>
          </a:p>
          <a:p>
            <a:r>
              <a:rPr lang="en-US" altLang="zh-CN" b="1" smtClean="0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void </a:t>
            </a:r>
            <a:r>
              <a:rPr lang="en-US" altLang="zh-CN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func(struct data parm)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{   printf("parm.a=%d parm.b=%d parm.c=%d\n", </a:t>
            </a:r>
            <a:endParaRPr lang="en-US" altLang="zh-CN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 parm.a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, parm.b, parm.c);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printf("Process...\n");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parm.a = 18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;    parm.b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= 5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parm.c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= parm.a*parm.b;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printf("parm.a=%d parm.b=%d parm.c=%d\n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",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 parm.a, parm.b, parm.c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printf("Return...\n");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main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()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struct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data arg;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arg.a = 27;    arg.b = 3;    arg.c = arg.a+arg.b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printf("arg.a=%d arg.b=%d arg.c=%d\n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", arg.a, arg.b, arg.c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printf("Call Func()....\n");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func(arg);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printf("arg.a=%d arg.b=%d arg.c=%d\n",arg.a,arg.b,arg.c);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}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4" name="Group 151"/>
          <p:cNvGrpSpPr>
            <a:grpSpLocks/>
          </p:cNvGrpSpPr>
          <p:nvPr/>
        </p:nvGrpSpPr>
        <p:grpSpPr bwMode="auto">
          <a:xfrm>
            <a:off x="6673864" y="897362"/>
            <a:ext cx="2105025" cy="2819400"/>
            <a:chOff x="336" y="768"/>
            <a:chExt cx="1326" cy="1776"/>
          </a:xfrm>
        </p:grpSpPr>
        <p:grpSp>
          <p:nvGrpSpPr>
            <p:cNvPr id="5" name="Group 152"/>
            <p:cNvGrpSpPr>
              <a:grpSpLocks/>
            </p:cNvGrpSpPr>
            <p:nvPr/>
          </p:nvGrpSpPr>
          <p:grpSpPr bwMode="auto">
            <a:xfrm>
              <a:off x="1304" y="1074"/>
              <a:ext cx="358" cy="558"/>
              <a:chOff x="5096" y="1074"/>
              <a:chExt cx="358" cy="558"/>
            </a:xfrm>
          </p:grpSpPr>
          <p:sp>
            <p:nvSpPr>
              <p:cNvPr id="16" name="AutoShape 153"/>
              <p:cNvSpPr>
                <a:spLocks/>
              </p:cNvSpPr>
              <p:nvPr/>
            </p:nvSpPr>
            <p:spPr bwMode="auto">
              <a:xfrm>
                <a:off x="5096" y="1074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Text Box 154"/>
              <p:cNvSpPr txBox="1">
                <a:spLocks noChangeArrowheads="1"/>
              </p:cNvSpPr>
              <p:nvPr/>
            </p:nvSpPr>
            <p:spPr bwMode="auto">
              <a:xfrm>
                <a:off x="5136" y="120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arg</a:t>
                </a:r>
              </a:p>
            </p:txBody>
          </p:sp>
        </p:grpSp>
        <p:sp>
          <p:nvSpPr>
            <p:cNvPr id="6" name="AutoShape 155"/>
            <p:cNvSpPr>
              <a:spLocks noChangeArrowheads="1"/>
            </p:cNvSpPr>
            <p:nvPr/>
          </p:nvSpPr>
          <p:spPr bwMode="auto">
            <a:xfrm>
              <a:off x="344" y="768"/>
              <a:ext cx="960" cy="1776"/>
            </a:xfrm>
            <a:prstGeom prst="foldedCorner">
              <a:avLst>
                <a:gd name="adj" fmla="val 125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156"/>
            <p:cNvSpPr>
              <a:spLocks noChangeShapeType="1"/>
            </p:cNvSpPr>
            <p:nvPr/>
          </p:nvSpPr>
          <p:spPr bwMode="auto">
            <a:xfrm>
              <a:off x="344" y="107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57"/>
            <p:cNvSpPr>
              <a:spLocks noChangeShapeType="1"/>
            </p:cNvSpPr>
            <p:nvPr/>
          </p:nvSpPr>
          <p:spPr bwMode="auto">
            <a:xfrm>
              <a:off x="344" y="125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58"/>
            <p:cNvSpPr>
              <a:spLocks noChangeShapeType="1"/>
            </p:cNvSpPr>
            <p:nvPr/>
          </p:nvSpPr>
          <p:spPr bwMode="auto">
            <a:xfrm>
              <a:off x="336" y="144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59"/>
            <p:cNvSpPr>
              <a:spLocks noChangeShapeType="1"/>
            </p:cNvSpPr>
            <p:nvPr/>
          </p:nvSpPr>
          <p:spPr bwMode="auto">
            <a:xfrm>
              <a:off x="336" y="1632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160"/>
            <p:cNvGrpSpPr>
              <a:grpSpLocks/>
            </p:cNvGrpSpPr>
            <p:nvPr/>
          </p:nvGrpSpPr>
          <p:grpSpPr bwMode="auto">
            <a:xfrm>
              <a:off x="569" y="1042"/>
              <a:ext cx="429" cy="648"/>
              <a:chOff x="4361" y="1042"/>
              <a:chExt cx="429" cy="648"/>
            </a:xfrm>
          </p:grpSpPr>
          <p:sp>
            <p:nvSpPr>
              <p:cNvPr id="13" name="Text Box 161"/>
              <p:cNvSpPr txBox="1">
                <a:spLocks noChangeArrowheads="1"/>
              </p:cNvSpPr>
              <p:nvPr/>
            </p:nvSpPr>
            <p:spPr bwMode="auto">
              <a:xfrm>
                <a:off x="4361" y="1042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 :27</a:t>
                </a:r>
              </a:p>
            </p:txBody>
          </p:sp>
          <p:sp>
            <p:nvSpPr>
              <p:cNvPr id="14" name="Text Box 162"/>
              <p:cNvSpPr txBox="1">
                <a:spLocks noChangeArrowheads="1"/>
              </p:cNvSpPr>
              <p:nvPr/>
            </p:nvSpPr>
            <p:spPr bwMode="auto">
              <a:xfrm>
                <a:off x="4397" y="1241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b: 3</a:t>
                </a:r>
              </a:p>
            </p:txBody>
          </p:sp>
          <p:sp>
            <p:nvSpPr>
              <p:cNvPr id="15" name="Text Box 163"/>
              <p:cNvSpPr txBox="1">
                <a:spLocks noChangeArrowheads="1"/>
              </p:cNvSpPr>
              <p:nvPr/>
            </p:nvSpPr>
            <p:spPr bwMode="auto">
              <a:xfrm>
                <a:off x="4361" y="144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c :30</a:t>
                </a:r>
              </a:p>
            </p:txBody>
          </p:sp>
        </p:grpSp>
        <p:sp>
          <p:nvSpPr>
            <p:cNvPr id="12" name="Text Box 164"/>
            <p:cNvSpPr txBox="1">
              <a:spLocks noChangeArrowheads="1"/>
            </p:cNvSpPr>
            <p:nvPr/>
          </p:nvSpPr>
          <p:spPr bwMode="auto">
            <a:xfrm>
              <a:off x="528" y="816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(main)</a:t>
              </a:r>
            </a:p>
          </p:txBody>
        </p:sp>
      </p:grpSp>
      <p:grpSp>
        <p:nvGrpSpPr>
          <p:cNvPr id="18" name="Group 125"/>
          <p:cNvGrpSpPr>
            <a:grpSpLocks/>
          </p:cNvGrpSpPr>
          <p:nvPr/>
        </p:nvGrpSpPr>
        <p:grpSpPr bwMode="auto">
          <a:xfrm>
            <a:off x="6678262" y="941969"/>
            <a:ext cx="2301875" cy="3810000"/>
            <a:chOff x="1584" y="912"/>
            <a:chExt cx="1450" cy="2400"/>
          </a:xfrm>
        </p:grpSpPr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2552" y="1218"/>
              <a:ext cx="358" cy="558"/>
              <a:chOff x="5096" y="1074"/>
              <a:chExt cx="358" cy="558"/>
            </a:xfrm>
          </p:grpSpPr>
          <p:sp>
            <p:nvSpPr>
              <p:cNvPr id="42" name="AutoShape 127"/>
              <p:cNvSpPr>
                <a:spLocks/>
              </p:cNvSpPr>
              <p:nvPr/>
            </p:nvSpPr>
            <p:spPr bwMode="auto">
              <a:xfrm>
                <a:off x="5096" y="1074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Text Box 128"/>
              <p:cNvSpPr txBox="1">
                <a:spLocks noChangeArrowheads="1"/>
              </p:cNvSpPr>
              <p:nvPr/>
            </p:nvSpPr>
            <p:spPr bwMode="auto">
              <a:xfrm>
                <a:off x="5136" y="120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arg</a:t>
                </a:r>
              </a:p>
            </p:txBody>
          </p:sp>
        </p:grpSp>
        <p:sp>
          <p:nvSpPr>
            <p:cNvPr id="20" name="AutoShape 129"/>
            <p:cNvSpPr>
              <a:spLocks noChangeArrowheads="1"/>
            </p:cNvSpPr>
            <p:nvPr/>
          </p:nvSpPr>
          <p:spPr bwMode="auto">
            <a:xfrm>
              <a:off x="1592" y="912"/>
              <a:ext cx="960" cy="2400"/>
            </a:xfrm>
            <a:prstGeom prst="foldedCorner">
              <a:avLst>
                <a:gd name="adj" fmla="val 125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1592" y="1171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1592" y="132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1584" y="1481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1584" y="164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>
              <a:off x="1817" y="1125"/>
              <a:ext cx="429" cy="587"/>
              <a:chOff x="4361" y="1019"/>
              <a:chExt cx="429" cy="693"/>
            </a:xfrm>
          </p:grpSpPr>
          <p:sp>
            <p:nvSpPr>
              <p:cNvPr id="39" name="Text Box 135"/>
              <p:cNvSpPr txBox="1">
                <a:spLocks noChangeArrowheads="1"/>
              </p:cNvSpPr>
              <p:nvPr/>
            </p:nvSpPr>
            <p:spPr bwMode="auto">
              <a:xfrm>
                <a:off x="4361" y="1019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 :27</a:t>
                </a:r>
              </a:p>
            </p:txBody>
          </p:sp>
          <p:sp>
            <p:nvSpPr>
              <p:cNvPr id="40" name="Text Box 136"/>
              <p:cNvSpPr txBox="1">
                <a:spLocks noChangeArrowheads="1"/>
              </p:cNvSpPr>
              <p:nvPr/>
            </p:nvSpPr>
            <p:spPr bwMode="auto">
              <a:xfrm>
                <a:off x="4397" y="1219"/>
                <a:ext cx="358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b: 3</a:t>
                </a:r>
              </a:p>
            </p:txBody>
          </p:sp>
          <p:sp>
            <p:nvSpPr>
              <p:cNvPr id="41" name="Text Box 137"/>
              <p:cNvSpPr txBox="1">
                <a:spLocks noChangeArrowheads="1"/>
              </p:cNvSpPr>
              <p:nvPr/>
            </p:nvSpPr>
            <p:spPr bwMode="auto">
              <a:xfrm>
                <a:off x="4361" y="1417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c :30</a:t>
                </a:r>
              </a:p>
            </p:txBody>
          </p:sp>
        </p:grpSp>
        <p:sp>
          <p:nvSpPr>
            <p:cNvPr id="26" name="Text Box 138"/>
            <p:cNvSpPr txBox="1">
              <a:spLocks noChangeArrowheads="1"/>
            </p:cNvSpPr>
            <p:nvPr/>
          </p:nvSpPr>
          <p:spPr bwMode="auto">
            <a:xfrm>
              <a:off x="1776" y="934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(main)</a:t>
              </a:r>
            </a:p>
          </p:txBody>
        </p:sp>
        <p:grpSp>
          <p:nvGrpSpPr>
            <p:cNvPr id="27" name="Group 139"/>
            <p:cNvGrpSpPr>
              <a:grpSpLocks/>
            </p:cNvGrpSpPr>
            <p:nvPr/>
          </p:nvGrpSpPr>
          <p:grpSpPr bwMode="auto">
            <a:xfrm>
              <a:off x="1584" y="1920"/>
              <a:ext cx="1450" cy="888"/>
              <a:chOff x="4128" y="1728"/>
              <a:chExt cx="1450" cy="888"/>
            </a:xfrm>
          </p:grpSpPr>
          <p:sp>
            <p:nvSpPr>
              <p:cNvPr id="28" name="Line 140"/>
              <p:cNvSpPr>
                <a:spLocks noChangeShapeType="1"/>
              </p:cNvSpPr>
              <p:nvPr/>
            </p:nvSpPr>
            <p:spPr bwMode="auto">
              <a:xfrm>
                <a:off x="4136" y="2023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141"/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142"/>
              <p:cNvSpPr>
                <a:spLocks noChangeShapeType="1"/>
              </p:cNvSpPr>
              <p:nvPr/>
            </p:nvSpPr>
            <p:spPr bwMode="auto">
              <a:xfrm>
                <a:off x="4136" y="2393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143"/>
              <p:cNvSpPr>
                <a:spLocks noChangeShapeType="1"/>
              </p:cNvSpPr>
              <p:nvPr/>
            </p:nvSpPr>
            <p:spPr bwMode="auto">
              <a:xfrm>
                <a:off x="4128" y="2592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Text Box 144"/>
              <p:cNvSpPr txBox="1">
                <a:spLocks noChangeArrowheads="1"/>
              </p:cNvSpPr>
              <p:nvPr/>
            </p:nvSpPr>
            <p:spPr bwMode="auto">
              <a:xfrm>
                <a:off x="4386" y="1728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(func)</a:t>
                </a:r>
              </a:p>
            </p:txBody>
          </p:sp>
          <p:sp>
            <p:nvSpPr>
              <p:cNvPr id="33" name="AutoShape 145"/>
              <p:cNvSpPr>
                <a:spLocks/>
              </p:cNvSpPr>
              <p:nvPr/>
            </p:nvSpPr>
            <p:spPr bwMode="auto">
              <a:xfrm>
                <a:off x="5088" y="2016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Text Box 146"/>
              <p:cNvSpPr txBox="1">
                <a:spLocks noChangeArrowheads="1"/>
              </p:cNvSpPr>
              <p:nvPr/>
            </p:nvSpPr>
            <p:spPr bwMode="auto">
              <a:xfrm>
                <a:off x="5136" y="2160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parm</a:t>
                </a:r>
              </a:p>
            </p:txBody>
          </p:sp>
          <p:grpSp>
            <p:nvGrpSpPr>
              <p:cNvPr id="35" name="Group 147"/>
              <p:cNvGrpSpPr>
                <a:grpSpLocks/>
              </p:cNvGrpSpPr>
              <p:nvPr/>
            </p:nvGrpSpPr>
            <p:grpSpPr bwMode="auto">
              <a:xfrm>
                <a:off x="4416" y="1968"/>
                <a:ext cx="429" cy="648"/>
                <a:chOff x="4361" y="1042"/>
                <a:chExt cx="429" cy="648"/>
              </a:xfrm>
            </p:grpSpPr>
            <p:sp>
              <p:nvSpPr>
                <p:cNvPr id="3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4361" y="1042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en-US" altLang="zh-CN"/>
                    <a:t>a :</a:t>
                  </a:r>
                  <a:r>
                    <a:rPr lang="en-US" altLang="zh-CN">
                      <a:solidFill>
                        <a:srgbClr val="FF0000"/>
                      </a:solidFill>
                    </a:rPr>
                    <a:t>18</a:t>
                  </a:r>
                  <a:endParaRPr lang="en-US" altLang="zh-CN"/>
                </a:p>
              </p:txBody>
            </p:sp>
            <p:sp>
              <p:nvSpPr>
                <p:cNvPr id="3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397" y="1241"/>
                  <a:ext cx="35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en-US" altLang="zh-CN"/>
                    <a:t>b: </a:t>
                  </a:r>
                  <a:r>
                    <a:rPr lang="en-US" altLang="zh-CN">
                      <a:solidFill>
                        <a:srgbClr val="FF0000"/>
                      </a:solidFill>
                    </a:rPr>
                    <a:t>5</a:t>
                  </a:r>
                  <a:endParaRPr lang="en-US" altLang="zh-CN"/>
                </a:p>
              </p:txBody>
            </p:sp>
            <p:sp>
              <p:nvSpPr>
                <p:cNvPr id="3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361" y="1440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en-US" altLang="zh-CN"/>
                    <a:t>c :</a:t>
                  </a:r>
                  <a:r>
                    <a:rPr lang="en-US" altLang="zh-CN">
                      <a:solidFill>
                        <a:srgbClr val="FF0000"/>
                      </a:solidFill>
                    </a:rPr>
                    <a:t>90</a:t>
                  </a:r>
                  <a:endParaRPr lang="en-US" altLang="zh-CN"/>
                </a:p>
              </p:txBody>
            </p:sp>
          </p:grpSp>
        </p:grpSp>
      </p:grpSp>
      <p:grpSp>
        <p:nvGrpSpPr>
          <p:cNvPr id="102" name="组合 101"/>
          <p:cNvGrpSpPr/>
          <p:nvPr/>
        </p:nvGrpSpPr>
        <p:grpSpPr>
          <a:xfrm>
            <a:off x="5220072" y="903142"/>
            <a:ext cx="3756549" cy="3429000"/>
            <a:chOff x="5220072" y="903142"/>
            <a:chExt cx="3756549" cy="3429000"/>
          </a:xfrm>
        </p:grpSpPr>
        <p:grpSp>
          <p:nvGrpSpPr>
            <p:cNvPr id="44" name="Group 120"/>
            <p:cNvGrpSpPr>
              <a:grpSpLocks/>
            </p:cNvGrpSpPr>
            <p:nvPr/>
          </p:nvGrpSpPr>
          <p:grpSpPr bwMode="auto">
            <a:xfrm>
              <a:off x="6457032" y="1490084"/>
              <a:ext cx="203200" cy="2133600"/>
              <a:chOff x="4016" y="1152"/>
              <a:chExt cx="128" cy="1344"/>
            </a:xfrm>
          </p:grpSpPr>
          <p:sp>
            <p:nvSpPr>
              <p:cNvPr id="45" name="Freeform 121"/>
              <p:cNvSpPr>
                <a:spLocks/>
              </p:cNvSpPr>
              <p:nvPr/>
            </p:nvSpPr>
            <p:spPr bwMode="auto">
              <a:xfrm>
                <a:off x="4016" y="1152"/>
                <a:ext cx="112" cy="960"/>
              </a:xfrm>
              <a:custGeom>
                <a:avLst/>
                <a:gdLst>
                  <a:gd name="T0" fmla="*/ 112 w 112"/>
                  <a:gd name="T1" fmla="*/ 0 h 960"/>
                  <a:gd name="T2" fmla="*/ 16 w 112"/>
                  <a:gd name="T3" fmla="*/ 192 h 960"/>
                  <a:gd name="T4" fmla="*/ 16 w 112"/>
                  <a:gd name="T5" fmla="*/ 816 h 960"/>
                  <a:gd name="T6" fmla="*/ 112 w 112"/>
                  <a:gd name="T7" fmla="*/ 96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960">
                    <a:moveTo>
                      <a:pt x="112" y="0"/>
                    </a:moveTo>
                    <a:cubicBezTo>
                      <a:pt x="72" y="28"/>
                      <a:pt x="32" y="56"/>
                      <a:pt x="16" y="192"/>
                    </a:cubicBezTo>
                    <a:cubicBezTo>
                      <a:pt x="0" y="328"/>
                      <a:pt x="0" y="688"/>
                      <a:pt x="16" y="816"/>
                    </a:cubicBezTo>
                    <a:cubicBezTo>
                      <a:pt x="32" y="944"/>
                      <a:pt x="48" y="960"/>
                      <a:pt x="112" y="960"/>
                    </a:cubicBezTo>
                  </a:path>
                </a:pathLst>
              </a:cu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22"/>
              <p:cNvSpPr>
                <a:spLocks/>
              </p:cNvSpPr>
              <p:nvPr/>
            </p:nvSpPr>
            <p:spPr bwMode="auto">
              <a:xfrm>
                <a:off x="4032" y="1344"/>
                <a:ext cx="112" cy="960"/>
              </a:xfrm>
              <a:custGeom>
                <a:avLst/>
                <a:gdLst>
                  <a:gd name="T0" fmla="*/ 112 w 112"/>
                  <a:gd name="T1" fmla="*/ 0 h 960"/>
                  <a:gd name="T2" fmla="*/ 16 w 112"/>
                  <a:gd name="T3" fmla="*/ 192 h 960"/>
                  <a:gd name="T4" fmla="*/ 16 w 112"/>
                  <a:gd name="T5" fmla="*/ 816 h 960"/>
                  <a:gd name="T6" fmla="*/ 112 w 112"/>
                  <a:gd name="T7" fmla="*/ 96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960">
                    <a:moveTo>
                      <a:pt x="112" y="0"/>
                    </a:moveTo>
                    <a:cubicBezTo>
                      <a:pt x="72" y="28"/>
                      <a:pt x="32" y="56"/>
                      <a:pt x="16" y="192"/>
                    </a:cubicBezTo>
                    <a:cubicBezTo>
                      <a:pt x="0" y="328"/>
                      <a:pt x="0" y="688"/>
                      <a:pt x="16" y="816"/>
                    </a:cubicBezTo>
                    <a:cubicBezTo>
                      <a:pt x="32" y="944"/>
                      <a:pt x="48" y="960"/>
                      <a:pt x="112" y="960"/>
                    </a:cubicBezTo>
                  </a:path>
                </a:pathLst>
              </a:custGeom>
              <a:noFill/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23"/>
              <p:cNvSpPr>
                <a:spLocks/>
              </p:cNvSpPr>
              <p:nvPr/>
            </p:nvSpPr>
            <p:spPr bwMode="auto">
              <a:xfrm>
                <a:off x="4032" y="1536"/>
                <a:ext cx="112" cy="960"/>
              </a:xfrm>
              <a:custGeom>
                <a:avLst/>
                <a:gdLst>
                  <a:gd name="T0" fmla="*/ 112 w 112"/>
                  <a:gd name="T1" fmla="*/ 0 h 960"/>
                  <a:gd name="T2" fmla="*/ 16 w 112"/>
                  <a:gd name="T3" fmla="*/ 192 h 960"/>
                  <a:gd name="T4" fmla="*/ 16 w 112"/>
                  <a:gd name="T5" fmla="*/ 816 h 960"/>
                  <a:gd name="T6" fmla="*/ 112 w 112"/>
                  <a:gd name="T7" fmla="*/ 96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960">
                    <a:moveTo>
                      <a:pt x="112" y="0"/>
                    </a:moveTo>
                    <a:cubicBezTo>
                      <a:pt x="72" y="28"/>
                      <a:pt x="32" y="56"/>
                      <a:pt x="16" y="192"/>
                    </a:cubicBezTo>
                    <a:cubicBezTo>
                      <a:pt x="0" y="328"/>
                      <a:pt x="0" y="688"/>
                      <a:pt x="16" y="816"/>
                    </a:cubicBezTo>
                    <a:cubicBezTo>
                      <a:pt x="32" y="944"/>
                      <a:pt x="48" y="960"/>
                      <a:pt x="112" y="96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" name="AutoShape 124"/>
            <p:cNvSpPr>
              <a:spLocks noChangeArrowheads="1"/>
            </p:cNvSpPr>
            <p:nvPr/>
          </p:nvSpPr>
          <p:spPr bwMode="auto">
            <a:xfrm>
              <a:off x="5220072" y="2222450"/>
              <a:ext cx="1104900" cy="996950"/>
            </a:xfrm>
            <a:prstGeom prst="irregularSeal1">
              <a:avLst/>
            </a:prstGeom>
            <a:noFill/>
            <a:ln w="38100">
              <a:solidFill>
                <a:srgbClr val="FFD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copy</a:t>
              </a:r>
            </a:p>
          </p:txBody>
        </p:sp>
        <p:grpSp>
          <p:nvGrpSpPr>
            <p:cNvPr id="76" name="Group 94"/>
            <p:cNvGrpSpPr>
              <a:grpSpLocks/>
            </p:cNvGrpSpPr>
            <p:nvPr/>
          </p:nvGrpSpPr>
          <p:grpSpPr bwMode="auto">
            <a:xfrm>
              <a:off x="6674746" y="903142"/>
              <a:ext cx="2301875" cy="3429000"/>
              <a:chOff x="4128" y="768"/>
              <a:chExt cx="1450" cy="2160"/>
            </a:xfrm>
          </p:grpSpPr>
          <p:grpSp>
            <p:nvGrpSpPr>
              <p:cNvPr id="77" name="Group 95"/>
              <p:cNvGrpSpPr>
                <a:grpSpLocks/>
              </p:cNvGrpSpPr>
              <p:nvPr/>
            </p:nvGrpSpPr>
            <p:grpSpPr bwMode="auto">
              <a:xfrm>
                <a:off x="5096" y="996"/>
                <a:ext cx="358" cy="416"/>
                <a:chOff x="5096" y="1074"/>
                <a:chExt cx="358" cy="558"/>
              </a:xfrm>
            </p:grpSpPr>
            <p:sp>
              <p:nvSpPr>
                <p:cNvPr id="100" name="AutoShape 96"/>
                <p:cNvSpPr>
                  <a:spLocks/>
                </p:cNvSpPr>
                <p:nvPr/>
              </p:nvSpPr>
              <p:spPr bwMode="auto">
                <a:xfrm>
                  <a:off x="5096" y="1074"/>
                  <a:ext cx="88" cy="558"/>
                </a:xfrm>
                <a:prstGeom prst="rightBrace">
                  <a:avLst>
                    <a:gd name="adj1" fmla="val 52841"/>
                    <a:gd name="adj2" fmla="val 50000"/>
                  </a:avLst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5136" y="1159"/>
                  <a:ext cx="318" cy="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en-US" altLang="zh-CN"/>
                    <a:t>arg</a:t>
                  </a:r>
                </a:p>
              </p:txBody>
            </p:sp>
          </p:grpSp>
          <p:sp>
            <p:nvSpPr>
              <p:cNvPr id="78" name="AutoShape 98"/>
              <p:cNvSpPr>
                <a:spLocks noChangeArrowheads="1"/>
              </p:cNvSpPr>
              <p:nvPr/>
            </p:nvSpPr>
            <p:spPr bwMode="auto">
              <a:xfrm>
                <a:off x="4136" y="768"/>
                <a:ext cx="960" cy="2160"/>
              </a:xfrm>
              <a:prstGeom prst="foldedCorner">
                <a:avLst>
                  <a:gd name="adj" fmla="val 125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99"/>
              <p:cNvSpPr>
                <a:spLocks noChangeShapeType="1"/>
              </p:cNvSpPr>
              <p:nvPr/>
            </p:nvSpPr>
            <p:spPr bwMode="auto">
              <a:xfrm>
                <a:off x="4136" y="1048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100"/>
              <p:cNvSpPr>
                <a:spLocks noChangeShapeType="1"/>
              </p:cNvSpPr>
              <p:nvPr/>
            </p:nvSpPr>
            <p:spPr bwMode="auto">
              <a:xfrm>
                <a:off x="4136" y="1209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101"/>
              <p:cNvSpPr>
                <a:spLocks noChangeShapeType="1"/>
              </p:cNvSpPr>
              <p:nvPr/>
            </p:nvSpPr>
            <p:spPr bwMode="auto">
              <a:xfrm>
                <a:off x="4128" y="1383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102"/>
              <p:cNvSpPr>
                <a:spLocks noChangeShapeType="1"/>
              </p:cNvSpPr>
              <p:nvPr/>
            </p:nvSpPr>
            <p:spPr bwMode="auto">
              <a:xfrm>
                <a:off x="4128" y="1559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83" name="Group 103"/>
              <p:cNvGrpSpPr>
                <a:grpSpLocks/>
              </p:cNvGrpSpPr>
              <p:nvPr/>
            </p:nvGrpSpPr>
            <p:grpSpPr bwMode="auto">
              <a:xfrm>
                <a:off x="4361" y="1008"/>
                <a:ext cx="429" cy="612"/>
                <a:chOff x="4361" y="1030"/>
                <a:chExt cx="429" cy="669"/>
              </a:xfrm>
            </p:grpSpPr>
            <p:sp>
              <p:nvSpPr>
                <p:cNvPr id="97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361" y="1030"/>
                  <a:ext cx="429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en-US" altLang="zh-CN"/>
                    <a:t>a :27</a:t>
                  </a:r>
                </a:p>
              </p:txBody>
            </p:sp>
            <p:sp>
              <p:nvSpPr>
                <p:cNvPr id="98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97" y="1228"/>
                  <a:ext cx="358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en-US" altLang="zh-CN"/>
                    <a:t>b: 3</a:t>
                  </a:r>
                </a:p>
              </p:txBody>
            </p:sp>
            <p:sp>
              <p:nvSpPr>
                <p:cNvPr id="9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361" y="1426"/>
                  <a:ext cx="429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en-US" altLang="zh-CN"/>
                    <a:t>c :30</a:t>
                  </a:r>
                </a:p>
              </p:txBody>
            </p:sp>
          </p:grpSp>
          <p:sp>
            <p:nvSpPr>
              <p:cNvPr id="84" name="Text Box 107"/>
              <p:cNvSpPr txBox="1">
                <a:spLocks noChangeArrowheads="1"/>
              </p:cNvSpPr>
              <p:nvPr/>
            </p:nvSpPr>
            <p:spPr bwMode="auto">
              <a:xfrm>
                <a:off x="4320" y="801"/>
                <a:ext cx="5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(main)</a:t>
                </a:r>
              </a:p>
            </p:txBody>
          </p:sp>
          <p:grpSp>
            <p:nvGrpSpPr>
              <p:cNvPr id="85" name="Group 108"/>
              <p:cNvGrpSpPr>
                <a:grpSpLocks/>
              </p:cNvGrpSpPr>
              <p:nvPr/>
            </p:nvGrpSpPr>
            <p:grpSpPr bwMode="auto">
              <a:xfrm>
                <a:off x="4128" y="1710"/>
                <a:ext cx="1450" cy="877"/>
                <a:chOff x="4128" y="1726"/>
                <a:chExt cx="1450" cy="892"/>
              </a:xfrm>
            </p:grpSpPr>
            <p:sp>
              <p:nvSpPr>
                <p:cNvPr id="86" name="Line 109"/>
                <p:cNvSpPr>
                  <a:spLocks noChangeShapeType="1"/>
                </p:cNvSpPr>
                <p:nvPr/>
              </p:nvSpPr>
              <p:spPr bwMode="auto">
                <a:xfrm>
                  <a:off x="4136" y="2023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Line 110"/>
                <p:cNvSpPr>
                  <a:spLocks noChangeShapeType="1"/>
                </p:cNvSpPr>
                <p:nvPr/>
              </p:nvSpPr>
              <p:spPr bwMode="auto">
                <a:xfrm>
                  <a:off x="4128" y="2208"/>
                  <a:ext cx="9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Line 111"/>
                <p:cNvSpPr>
                  <a:spLocks noChangeShapeType="1"/>
                </p:cNvSpPr>
                <p:nvPr/>
              </p:nvSpPr>
              <p:spPr bwMode="auto">
                <a:xfrm>
                  <a:off x="4136" y="2393"/>
                  <a:ext cx="9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Line 112"/>
                <p:cNvSpPr>
                  <a:spLocks noChangeShapeType="1"/>
                </p:cNvSpPr>
                <p:nvPr/>
              </p:nvSpPr>
              <p:spPr bwMode="auto">
                <a:xfrm>
                  <a:off x="4128" y="2592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386" y="1726"/>
                  <a:ext cx="504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en-US" altLang="zh-CN"/>
                    <a:t>(func)</a:t>
                  </a:r>
                </a:p>
              </p:txBody>
            </p:sp>
            <p:sp>
              <p:nvSpPr>
                <p:cNvPr id="91" name="AutoShape 114"/>
                <p:cNvSpPr>
                  <a:spLocks/>
                </p:cNvSpPr>
                <p:nvPr/>
              </p:nvSpPr>
              <p:spPr bwMode="auto">
                <a:xfrm>
                  <a:off x="5088" y="2016"/>
                  <a:ext cx="88" cy="558"/>
                </a:xfrm>
                <a:prstGeom prst="rightBrace">
                  <a:avLst>
                    <a:gd name="adj1" fmla="val 52841"/>
                    <a:gd name="adj2" fmla="val 50000"/>
                  </a:avLst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136" y="2159"/>
                  <a:ext cx="442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lang="en-US" altLang="zh-CN"/>
                    <a:t>parm</a:t>
                  </a:r>
                </a:p>
              </p:txBody>
            </p:sp>
            <p:grpSp>
              <p:nvGrpSpPr>
                <p:cNvPr id="93" name="Group 116"/>
                <p:cNvGrpSpPr>
                  <a:grpSpLocks/>
                </p:cNvGrpSpPr>
                <p:nvPr/>
              </p:nvGrpSpPr>
              <p:grpSpPr bwMode="auto">
                <a:xfrm>
                  <a:off x="4416" y="1966"/>
                  <a:ext cx="429" cy="652"/>
                  <a:chOff x="4361" y="1040"/>
                  <a:chExt cx="429" cy="652"/>
                </a:xfrm>
              </p:grpSpPr>
              <p:sp>
                <p:nvSpPr>
                  <p:cNvPr id="94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1" y="1040"/>
                    <a:ext cx="429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EB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33CCCC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lang="en-US" altLang="zh-CN"/>
                      <a:t>a :27</a:t>
                    </a:r>
                  </a:p>
                </p:txBody>
              </p:sp>
              <p:sp>
                <p:nvSpPr>
                  <p:cNvPr id="95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7" y="1240"/>
                    <a:ext cx="358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EB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33CCCC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lang="en-US" altLang="zh-CN"/>
                      <a:t>b: 3</a:t>
                    </a:r>
                  </a:p>
                </p:txBody>
              </p:sp>
              <p:sp>
                <p:nvSpPr>
                  <p:cNvPr id="96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1" y="1438"/>
                    <a:ext cx="429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EB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33CCCC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lang="en-US" altLang="zh-CN"/>
                      <a:t>c :30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169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432048"/>
          </a:xfrm>
        </p:spPr>
        <p:txBody>
          <a:bodyPr/>
          <a:lstStyle/>
          <a:p>
            <a:pPr lvl="1"/>
            <a:r>
              <a:rPr lang="zh-CN" altLang="en-US"/>
              <a:t>范例：用结构体指针变量作函数参数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1106876"/>
            <a:ext cx="8964488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struct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data { int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a, b, c;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};</a:t>
            </a:r>
          </a:p>
          <a:p>
            <a:r>
              <a:rPr lang="en-US" altLang="zh-CN" b="1" smtClean="0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void </a:t>
            </a:r>
            <a:r>
              <a:rPr lang="en-US" altLang="zh-CN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func(struct data  *parm)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{   printf("parm-&gt;a=%d parm-&gt;b=%d parm-&gt;c=%d\n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",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 parm-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&gt;a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parm-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&gt;b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parm-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&gt;c);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printf("Process...\n");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parm-&gt;a=18;     parm-&gt;b=5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parm-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&gt;c=parm-&gt;a*parm-&gt;b;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printf("parm-&gt;a=%d parm-&gt;b=%d parm-&gt;c=%d\n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",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 parm-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&gt;a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parm-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&gt;b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, parm-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&gt;c);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printf("Return...\n");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main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()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struct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data arg;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arg.a=27;   arg.b=3;    arg.c=arg.a+arg.b;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printf("arg.a=%d arg.b=%d arg.c=%d\n",arg.a,arg.b,arg.c);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printf("Call Func()....\n");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func(&amp;arg);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printf("arg.a=%d arg.b=%d arg.c=%d\n",arg.a,arg.b,arg.c);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}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499423" y="1617712"/>
            <a:ext cx="2105025" cy="2819400"/>
            <a:chOff x="336" y="768"/>
            <a:chExt cx="1326" cy="1776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1304" y="1074"/>
              <a:ext cx="358" cy="558"/>
              <a:chOff x="5096" y="1074"/>
              <a:chExt cx="358" cy="558"/>
            </a:xfrm>
          </p:grpSpPr>
          <p:sp>
            <p:nvSpPr>
              <p:cNvPr id="16" name="AutoShape 62"/>
              <p:cNvSpPr>
                <a:spLocks/>
              </p:cNvSpPr>
              <p:nvPr/>
            </p:nvSpPr>
            <p:spPr bwMode="auto">
              <a:xfrm>
                <a:off x="5096" y="1074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Text Box 63"/>
              <p:cNvSpPr txBox="1">
                <a:spLocks noChangeArrowheads="1"/>
              </p:cNvSpPr>
              <p:nvPr/>
            </p:nvSpPr>
            <p:spPr bwMode="auto">
              <a:xfrm>
                <a:off x="5136" y="120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arg</a:t>
                </a:r>
              </a:p>
            </p:txBody>
          </p:sp>
        </p:grpSp>
        <p:sp>
          <p:nvSpPr>
            <p:cNvPr id="6" name="AutoShape 64"/>
            <p:cNvSpPr>
              <a:spLocks noChangeArrowheads="1"/>
            </p:cNvSpPr>
            <p:nvPr/>
          </p:nvSpPr>
          <p:spPr bwMode="auto">
            <a:xfrm>
              <a:off x="344" y="768"/>
              <a:ext cx="960" cy="1776"/>
            </a:xfrm>
            <a:prstGeom prst="foldedCorner">
              <a:avLst>
                <a:gd name="adj" fmla="val 125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65"/>
            <p:cNvSpPr>
              <a:spLocks noChangeShapeType="1"/>
            </p:cNvSpPr>
            <p:nvPr/>
          </p:nvSpPr>
          <p:spPr bwMode="auto">
            <a:xfrm>
              <a:off x="344" y="107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66"/>
            <p:cNvSpPr>
              <a:spLocks noChangeShapeType="1"/>
            </p:cNvSpPr>
            <p:nvPr/>
          </p:nvSpPr>
          <p:spPr bwMode="auto">
            <a:xfrm>
              <a:off x="344" y="125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67"/>
            <p:cNvSpPr>
              <a:spLocks noChangeShapeType="1"/>
            </p:cNvSpPr>
            <p:nvPr/>
          </p:nvSpPr>
          <p:spPr bwMode="auto">
            <a:xfrm>
              <a:off x="336" y="144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68"/>
            <p:cNvSpPr>
              <a:spLocks noChangeShapeType="1"/>
            </p:cNvSpPr>
            <p:nvPr/>
          </p:nvSpPr>
          <p:spPr bwMode="auto">
            <a:xfrm>
              <a:off x="336" y="1632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569" y="1042"/>
              <a:ext cx="429" cy="648"/>
              <a:chOff x="4361" y="1042"/>
              <a:chExt cx="429" cy="648"/>
            </a:xfrm>
          </p:grpSpPr>
          <p:sp>
            <p:nvSpPr>
              <p:cNvPr id="13" name="Text Box 70"/>
              <p:cNvSpPr txBox="1">
                <a:spLocks noChangeArrowheads="1"/>
              </p:cNvSpPr>
              <p:nvPr/>
            </p:nvSpPr>
            <p:spPr bwMode="auto">
              <a:xfrm>
                <a:off x="4361" y="1042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 :</a:t>
                </a:r>
                <a:r>
                  <a:rPr lang="en-US" altLang="zh-CN">
                    <a:solidFill>
                      <a:srgbClr val="FF0000"/>
                    </a:solidFill>
                  </a:rPr>
                  <a:t>18</a:t>
                </a:r>
              </a:p>
            </p:txBody>
          </p:sp>
          <p:sp>
            <p:nvSpPr>
              <p:cNvPr id="14" name="Text Box 71"/>
              <p:cNvSpPr txBox="1">
                <a:spLocks noChangeArrowheads="1"/>
              </p:cNvSpPr>
              <p:nvPr/>
            </p:nvSpPr>
            <p:spPr bwMode="auto">
              <a:xfrm>
                <a:off x="4397" y="1241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b: </a:t>
                </a:r>
                <a:r>
                  <a:rPr lang="en-US" altLang="zh-CN">
                    <a:solidFill>
                      <a:srgbClr val="FF0000"/>
                    </a:solidFill>
                  </a:rPr>
                  <a:t>5</a:t>
                </a:r>
                <a:endParaRPr lang="en-US" altLang="zh-CN"/>
              </a:p>
            </p:txBody>
          </p:sp>
          <p:sp>
            <p:nvSpPr>
              <p:cNvPr id="15" name="Text Box 72"/>
              <p:cNvSpPr txBox="1">
                <a:spLocks noChangeArrowheads="1"/>
              </p:cNvSpPr>
              <p:nvPr/>
            </p:nvSpPr>
            <p:spPr bwMode="auto">
              <a:xfrm>
                <a:off x="4361" y="144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c :</a:t>
                </a:r>
                <a:r>
                  <a:rPr lang="en-US" altLang="zh-CN">
                    <a:solidFill>
                      <a:srgbClr val="FF0000"/>
                    </a:solidFill>
                  </a:rPr>
                  <a:t>90</a:t>
                </a:r>
                <a:endParaRPr lang="en-US" altLang="zh-CN"/>
              </a:p>
            </p:txBody>
          </p:sp>
        </p:grpSp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528" y="816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(main)</a:t>
              </a:r>
            </a:p>
          </p:txBody>
        </p:sp>
      </p:grpSp>
      <p:grpSp>
        <p:nvGrpSpPr>
          <p:cNvPr id="18" name="Group 97"/>
          <p:cNvGrpSpPr>
            <a:grpSpLocks/>
          </p:cNvGrpSpPr>
          <p:nvPr/>
        </p:nvGrpSpPr>
        <p:grpSpPr bwMode="auto">
          <a:xfrm>
            <a:off x="6228184" y="1628800"/>
            <a:ext cx="2435225" cy="3429000"/>
            <a:chOff x="3972" y="144"/>
            <a:chExt cx="1534" cy="2160"/>
          </a:xfrm>
        </p:grpSpPr>
        <p:grpSp>
          <p:nvGrpSpPr>
            <p:cNvPr id="19" name="Group 98"/>
            <p:cNvGrpSpPr>
              <a:grpSpLocks/>
            </p:cNvGrpSpPr>
            <p:nvPr/>
          </p:nvGrpSpPr>
          <p:grpSpPr bwMode="auto">
            <a:xfrm>
              <a:off x="5096" y="372"/>
              <a:ext cx="358" cy="416"/>
              <a:chOff x="5096" y="1074"/>
              <a:chExt cx="358" cy="558"/>
            </a:xfrm>
          </p:grpSpPr>
          <p:sp>
            <p:nvSpPr>
              <p:cNvPr id="41" name="AutoShape 99"/>
              <p:cNvSpPr>
                <a:spLocks/>
              </p:cNvSpPr>
              <p:nvPr/>
            </p:nvSpPr>
            <p:spPr bwMode="auto">
              <a:xfrm>
                <a:off x="5096" y="1074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Text Box 100"/>
              <p:cNvSpPr txBox="1">
                <a:spLocks noChangeArrowheads="1"/>
              </p:cNvSpPr>
              <p:nvPr/>
            </p:nvSpPr>
            <p:spPr bwMode="auto">
              <a:xfrm>
                <a:off x="5136" y="1159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arg</a:t>
                </a:r>
              </a:p>
            </p:txBody>
          </p:sp>
        </p:grpSp>
        <p:sp>
          <p:nvSpPr>
            <p:cNvPr id="20" name="AutoShape 101"/>
            <p:cNvSpPr>
              <a:spLocks noChangeArrowheads="1"/>
            </p:cNvSpPr>
            <p:nvPr/>
          </p:nvSpPr>
          <p:spPr bwMode="auto">
            <a:xfrm>
              <a:off x="4136" y="144"/>
              <a:ext cx="960" cy="2160"/>
            </a:xfrm>
            <a:prstGeom prst="foldedCorner">
              <a:avLst>
                <a:gd name="adj" fmla="val 125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4136" y="42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4136" y="585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4128" y="759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4128" y="935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5" name="Group 106"/>
            <p:cNvGrpSpPr>
              <a:grpSpLocks/>
            </p:cNvGrpSpPr>
            <p:nvPr/>
          </p:nvGrpSpPr>
          <p:grpSpPr bwMode="auto">
            <a:xfrm>
              <a:off x="4361" y="384"/>
              <a:ext cx="429" cy="612"/>
              <a:chOff x="4361" y="1030"/>
              <a:chExt cx="429" cy="669"/>
            </a:xfrm>
          </p:grpSpPr>
          <p:sp>
            <p:nvSpPr>
              <p:cNvPr id="38" name="Text Box 107"/>
              <p:cNvSpPr txBox="1">
                <a:spLocks noChangeArrowheads="1"/>
              </p:cNvSpPr>
              <p:nvPr/>
            </p:nvSpPr>
            <p:spPr bwMode="auto">
              <a:xfrm>
                <a:off x="4361" y="103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 :</a:t>
                </a:r>
                <a:r>
                  <a:rPr lang="en-US" altLang="zh-CN">
                    <a:solidFill>
                      <a:srgbClr val="FF0000"/>
                    </a:solidFill>
                  </a:rPr>
                  <a:t>18</a:t>
                </a:r>
                <a:endParaRPr lang="en-US" altLang="zh-CN"/>
              </a:p>
            </p:txBody>
          </p:sp>
          <p:sp>
            <p:nvSpPr>
              <p:cNvPr id="39" name="Text Box 108"/>
              <p:cNvSpPr txBox="1">
                <a:spLocks noChangeArrowheads="1"/>
              </p:cNvSpPr>
              <p:nvPr/>
            </p:nvSpPr>
            <p:spPr bwMode="auto">
              <a:xfrm>
                <a:off x="4397" y="122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b:</a:t>
                </a:r>
                <a:r>
                  <a:rPr lang="en-US" altLang="zh-CN">
                    <a:solidFill>
                      <a:srgbClr val="FF0000"/>
                    </a:solidFill>
                  </a:rPr>
                  <a:t> 5</a:t>
                </a:r>
                <a:endParaRPr lang="en-US" altLang="zh-CN"/>
              </a:p>
            </p:txBody>
          </p:sp>
          <p:sp>
            <p:nvSpPr>
              <p:cNvPr id="40" name="Text Box 109"/>
              <p:cNvSpPr txBox="1">
                <a:spLocks noChangeArrowheads="1"/>
              </p:cNvSpPr>
              <p:nvPr/>
            </p:nvSpPr>
            <p:spPr bwMode="auto">
              <a:xfrm>
                <a:off x="4361" y="142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c </a:t>
                </a:r>
                <a:r>
                  <a:rPr lang="en-US" altLang="zh-CN">
                    <a:solidFill>
                      <a:srgbClr val="FF0000"/>
                    </a:solidFill>
                  </a:rPr>
                  <a:t>:90</a:t>
                </a:r>
                <a:endParaRPr lang="en-US" altLang="zh-CN"/>
              </a:p>
            </p:txBody>
          </p:sp>
        </p:grpSp>
        <p:sp>
          <p:nvSpPr>
            <p:cNvPr id="26" name="Text Box 110"/>
            <p:cNvSpPr txBox="1">
              <a:spLocks noChangeArrowheads="1"/>
            </p:cNvSpPr>
            <p:nvPr/>
          </p:nvSpPr>
          <p:spPr bwMode="auto">
            <a:xfrm>
              <a:off x="4320" y="177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(main)</a:t>
              </a:r>
            </a:p>
          </p:txBody>
        </p:sp>
        <p:sp>
          <p:nvSpPr>
            <p:cNvPr id="27" name="Line 111"/>
            <p:cNvSpPr>
              <a:spLocks noChangeShapeType="1"/>
            </p:cNvSpPr>
            <p:nvPr/>
          </p:nvSpPr>
          <p:spPr bwMode="auto">
            <a:xfrm>
              <a:off x="4136" y="137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112"/>
            <p:cNvSpPr>
              <a:spLocks noChangeShapeType="1"/>
            </p:cNvSpPr>
            <p:nvPr/>
          </p:nvSpPr>
          <p:spPr bwMode="auto">
            <a:xfrm>
              <a:off x="4128" y="156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113"/>
            <p:cNvSpPr>
              <a:spLocks noChangeShapeType="1"/>
            </p:cNvSpPr>
            <p:nvPr/>
          </p:nvSpPr>
          <p:spPr bwMode="auto">
            <a:xfrm>
              <a:off x="4136" y="174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114"/>
            <p:cNvSpPr>
              <a:spLocks noChangeShapeType="1"/>
            </p:cNvSpPr>
            <p:nvPr/>
          </p:nvSpPr>
          <p:spPr bwMode="auto">
            <a:xfrm>
              <a:off x="4128" y="1937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Text Box 115"/>
            <p:cNvSpPr txBox="1">
              <a:spLocks noChangeArrowheads="1"/>
            </p:cNvSpPr>
            <p:nvPr/>
          </p:nvSpPr>
          <p:spPr bwMode="auto">
            <a:xfrm>
              <a:off x="4386" y="1086"/>
              <a:ext cx="5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(func)</a:t>
              </a:r>
            </a:p>
          </p:txBody>
        </p:sp>
        <p:sp>
          <p:nvSpPr>
            <p:cNvPr id="32" name="Text Box 116"/>
            <p:cNvSpPr txBox="1">
              <a:spLocks noChangeArrowheads="1"/>
            </p:cNvSpPr>
            <p:nvPr/>
          </p:nvSpPr>
          <p:spPr bwMode="auto">
            <a:xfrm>
              <a:off x="5064" y="1308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parm</a:t>
              </a:r>
            </a:p>
          </p:txBody>
        </p:sp>
        <p:grpSp>
          <p:nvGrpSpPr>
            <p:cNvPr id="33" name="Group 117"/>
            <p:cNvGrpSpPr>
              <a:grpSpLocks/>
            </p:cNvGrpSpPr>
            <p:nvPr/>
          </p:nvGrpSpPr>
          <p:grpSpPr bwMode="auto">
            <a:xfrm>
              <a:off x="3972" y="420"/>
              <a:ext cx="276" cy="1044"/>
              <a:chOff x="3972" y="420"/>
              <a:chExt cx="276" cy="1044"/>
            </a:xfrm>
          </p:grpSpPr>
          <p:sp>
            <p:nvSpPr>
              <p:cNvPr id="35" name="Line 118"/>
              <p:cNvSpPr>
                <a:spLocks noChangeShapeType="1"/>
              </p:cNvSpPr>
              <p:nvPr/>
            </p:nvSpPr>
            <p:spPr bwMode="auto">
              <a:xfrm flipH="1">
                <a:off x="3972" y="1464"/>
                <a:ext cx="2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119"/>
              <p:cNvSpPr>
                <a:spLocks noChangeShapeType="1"/>
              </p:cNvSpPr>
              <p:nvPr/>
            </p:nvSpPr>
            <p:spPr bwMode="auto">
              <a:xfrm flipV="1">
                <a:off x="3972" y="420"/>
                <a:ext cx="0" cy="10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120"/>
              <p:cNvSpPr>
                <a:spLocks noChangeShapeType="1"/>
              </p:cNvSpPr>
              <p:nvPr/>
            </p:nvSpPr>
            <p:spPr bwMode="auto">
              <a:xfrm>
                <a:off x="3972" y="420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379" y="1363"/>
              <a:ext cx="4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****</a:t>
              </a:r>
            </a:p>
          </p:txBody>
        </p:sp>
      </p:grpSp>
      <p:grpSp>
        <p:nvGrpSpPr>
          <p:cNvPr id="43" name="Group 96"/>
          <p:cNvGrpSpPr>
            <a:grpSpLocks/>
          </p:cNvGrpSpPr>
          <p:nvPr/>
        </p:nvGrpSpPr>
        <p:grpSpPr bwMode="auto">
          <a:xfrm>
            <a:off x="6228184" y="1628800"/>
            <a:ext cx="2435225" cy="3429000"/>
            <a:chOff x="3972" y="144"/>
            <a:chExt cx="1534" cy="2160"/>
          </a:xfrm>
        </p:grpSpPr>
        <p:grpSp>
          <p:nvGrpSpPr>
            <p:cNvPr id="44" name="Group 4"/>
            <p:cNvGrpSpPr>
              <a:grpSpLocks/>
            </p:cNvGrpSpPr>
            <p:nvPr/>
          </p:nvGrpSpPr>
          <p:grpSpPr bwMode="auto">
            <a:xfrm>
              <a:off x="5096" y="372"/>
              <a:ext cx="358" cy="416"/>
              <a:chOff x="5096" y="1074"/>
              <a:chExt cx="358" cy="558"/>
            </a:xfrm>
          </p:grpSpPr>
          <p:sp>
            <p:nvSpPr>
              <p:cNvPr id="66" name="AutoShape 5"/>
              <p:cNvSpPr>
                <a:spLocks/>
              </p:cNvSpPr>
              <p:nvPr/>
            </p:nvSpPr>
            <p:spPr bwMode="auto">
              <a:xfrm>
                <a:off x="5096" y="1074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5136" y="1159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arg</a:t>
                </a:r>
              </a:p>
            </p:txBody>
          </p:sp>
        </p:grpSp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4136" y="144"/>
              <a:ext cx="960" cy="2160"/>
            </a:xfrm>
            <a:prstGeom prst="foldedCorner">
              <a:avLst>
                <a:gd name="adj" fmla="val 125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>
              <a:off x="4136" y="42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4136" y="585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>
              <a:off x="4128" y="759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4128" y="935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4361" y="384"/>
              <a:ext cx="429" cy="612"/>
              <a:chOff x="4361" y="1030"/>
              <a:chExt cx="429" cy="669"/>
            </a:xfrm>
          </p:grpSpPr>
          <p:sp>
            <p:nvSpPr>
              <p:cNvPr id="63" name="Text Box 13"/>
              <p:cNvSpPr txBox="1">
                <a:spLocks noChangeArrowheads="1"/>
              </p:cNvSpPr>
              <p:nvPr/>
            </p:nvSpPr>
            <p:spPr bwMode="auto">
              <a:xfrm>
                <a:off x="4361" y="103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a :27</a:t>
                </a:r>
              </a:p>
            </p:txBody>
          </p:sp>
          <p:sp>
            <p:nvSpPr>
              <p:cNvPr id="64" name="Text Box 14"/>
              <p:cNvSpPr txBox="1">
                <a:spLocks noChangeArrowheads="1"/>
              </p:cNvSpPr>
              <p:nvPr/>
            </p:nvSpPr>
            <p:spPr bwMode="auto">
              <a:xfrm>
                <a:off x="4397" y="122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b: 3</a:t>
                </a:r>
              </a:p>
            </p:txBody>
          </p:sp>
          <p:sp>
            <p:nvSpPr>
              <p:cNvPr id="65" name="Text Box 15"/>
              <p:cNvSpPr txBox="1">
                <a:spLocks noChangeArrowheads="1"/>
              </p:cNvSpPr>
              <p:nvPr/>
            </p:nvSpPr>
            <p:spPr bwMode="auto">
              <a:xfrm>
                <a:off x="4361" y="142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en-US" altLang="zh-CN"/>
                  <a:t>c :30</a:t>
                </a:r>
              </a:p>
            </p:txBody>
          </p:sp>
        </p:grp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4320" y="177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(main)</a:t>
              </a: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4136" y="137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4128" y="156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4136" y="174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4128" y="1937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4386" y="1086"/>
              <a:ext cx="5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/>
                <a:t>(func)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064" y="1308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parm</a:t>
              </a:r>
            </a:p>
          </p:txBody>
        </p:sp>
        <p:grpSp>
          <p:nvGrpSpPr>
            <p:cNvPr id="58" name="Group 95"/>
            <p:cNvGrpSpPr>
              <a:grpSpLocks/>
            </p:cNvGrpSpPr>
            <p:nvPr/>
          </p:nvGrpSpPr>
          <p:grpSpPr bwMode="auto">
            <a:xfrm>
              <a:off x="3972" y="420"/>
              <a:ext cx="276" cy="1044"/>
              <a:chOff x="3972" y="420"/>
              <a:chExt cx="276" cy="1044"/>
            </a:xfrm>
          </p:grpSpPr>
          <p:sp>
            <p:nvSpPr>
              <p:cNvPr id="60" name="Line 91"/>
              <p:cNvSpPr>
                <a:spLocks noChangeShapeType="1"/>
              </p:cNvSpPr>
              <p:nvPr/>
            </p:nvSpPr>
            <p:spPr bwMode="auto">
              <a:xfrm flipH="1">
                <a:off x="3972" y="1464"/>
                <a:ext cx="2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92"/>
              <p:cNvSpPr>
                <a:spLocks noChangeShapeType="1"/>
              </p:cNvSpPr>
              <p:nvPr/>
            </p:nvSpPr>
            <p:spPr bwMode="auto">
              <a:xfrm flipV="1">
                <a:off x="3972" y="420"/>
                <a:ext cx="0" cy="10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93"/>
              <p:cNvSpPr>
                <a:spLocks noChangeShapeType="1"/>
              </p:cNvSpPr>
              <p:nvPr/>
            </p:nvSpPr>
            <p:spPr bwMode="auto">
              <a:xfrm>
                <a:off x="3972" y="420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" name="Text Box 94"/>
            <p:cNvSpPr txBox="1">
              <a:spLocks noChangeArrowheads="1"/>
            </p:cNvSpPr>
            <p:nvPr/>
          </p:nvSpPr>
          <p:spPr bwMode="auto">
            <a:xfrm>
              <a:off x="4379" y="1363"/>
              <a:ext cx="4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9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9.7 </a:t>
            </a:r>
            <a:r>
              <a:rPr lang="zh-CN" altLang="en-US"/>
              <a:t>共用</a:t>
            </a:r>
            <a:r>
              <a:rPr lang="zh-CN" altLang="en-US" smtClean="0"/>
              <a:t>体</a:t>
            </a:r>
            <a:endParaRPr lang="en-US" altLang="zh-CN" smtClean="0"/>
          </a:p>
          <a:p>
            <a:pPr lvl="1"/>
            <a:r>
              <a:rPr lang="zh-CN" altLang="en-US"/>
              <a:t>构造数据类型</a:t>
            </a:r>
            <a:r>
              <a:rPr lang="en-US" altLang="zh-CN"/>
              <a:t>,</a:t>
            </a:r>
            <a:r>
              <a:rPr lang="zh-CN" altLang="en-US" smtClean="0"/>
              <a:t>也称为联合体</a:t>
            </a:r>
            <a:endParaRPr lang="zh-CN" altLang="en-US"/>
          </a:p>
          <a:p>
            <a:pPr lvl="1"/>
            <a:r>
              <a:rPr lang="zh-CN" altLang="en-US"/>
              <a:t>用途：使几个不同类型的变量共占一段内存</a:t>
            </a:r>
            <a:r>
              <a:rPr lang="en-US" altLang="zh-CN"/>
              <a:t>(</a:t>
            </a:r>
            <a:r>
              <a:rPr lang="zh-CN" altLang="en-US" b="1">
                <a:solidFill>
                  <a:srgbClr val="FFD966"/>
                </a:solidFill>
              </a:rPr>
              <a:t>相互覆盖</a:t>
            </a:r>
            <a:r>
              <a:rPr lang="en-US" altLang="zh-CN"/>
              <a:t>)</a:t>
            </a:r>
          </a:p>
          <a:p>
            <a:r>
              <a:rPr lang="zh-CN" altLang="en-US"/>
              <a:t>共用体类型定义</a:t>
            </a:r>
          </a:p>
          <a:p>
            <a:pPr lvl="1"/>
            <a:r>
              <a:rPr lang="zh-CN" altLang="en-US"/>
              <a:t>定义形式：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81400" y="2616924"/>
            <a:ext cx="2775119" cy="17543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smtClean="0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union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zh-CN" smtClean="0">
                <a:ea typeface="微软雅黑" pitchFamily="34" charset="-122"/>
                <a:cs typeface="Arial" pitchFamily="34" charset="0"/>
              </a:rPr>
              <a:t>共</a:t>
            </a:r>
            <a:r>
              <a:rPr lang="zh-CN" altLang="zh-CN">
                <a:ea typeface="微软雅黑" pitchFamily="34" charset="-122"/>
                <a:cs typeface="Arial" pitchFamily="34" charset="0"/>
              </a:rPr>
              <a:t>用体名</a:t>
            </a:r>
            <a:endParaRPr lang="zh-CN" altLang="en-US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</a:t>
            </a:r>
            <a:r>
              <a:rPr lang="zh-CN" altLang="en-US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类型</a:t>
            </a:r>
            <a:r>
              <a:rPr lang="zh-CN" altLang="en-US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标识符    成员名；</a:t>
            </a:r>
          </a:p>
          <a:p>
            <a:r>
              <a:rPr lang="zh-CN" altLang="en-US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类型</a:t>
            </a:r>
            <a:r>
              <a:rPr lang="zh-CN" altLang="en-US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标识符    成员名；</a:t>
            </a:r>
          </a:p>
          <a:p>
            <a:r>
              <a:rPr lang="zh-CN" altLang="en-US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…………….</a:t>
            </a:r>
            <a:endParaRPr lang="en-US" altLang="zh-CN">
              <a:solidFill>
                <a:srgbClr val="5B9BD5"/>
              </a:solidFill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}</a:t>
            </a:r>
            <a:r>
              <a:rPr lang="zh-CN" altLang="zh-CN">
                <a:ea typeface="微软雅黑" pitchFamily="34" charset="-122"/>
                <a:cs typeface="Arial" pitchFamily="34" charset="0"/>
              </a:rPr>
              <a:t>；</a:t>
            </a:r>
            <a:endParaRPr lang="zh-CN" altLang="en-US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4005064"/>
            <a:ext cx="1515456" cy="20335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mtClean="0">
                <a:ea typeface="微软雅黑" pitchFamily="34" charset="-122"/>
                <a:cs typeface="Arial" pitchFamily="34" charset="0"/>
              </a:rPr>
              <a:t>例</a:t>
            </a:r>
            <a:endParaRPr lang="en-US" altLang="zh-CN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union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data 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i;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ch;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float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f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;  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};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76600" y="4800600"/>
            <a:ext cx="2398713" cy="1268413"/>
            <a:chOff x="1822" y="2333"/>
            <a:chExt cx="1511" cy="79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822" y="2333"/>
              <a:ext cx="723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822" y="2600"/>
              <a:ext cx="3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822" y="2844"/>
              <a:ext cx="1511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189" y="2333"/>
              <a:ext cx="0" cy="2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189" y="2844"/>
              <a:ext cx="0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545" y="2844"/>
              <a:ext cx="0" cy="2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923" y="2844"/>
              <a:ext cx="0" cy="2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283" y="2852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874" y="2604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ch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79" y="234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i</a:t>
              </a:r>
            </a:p>
          </p:txBody>
        </p:sp>
      </p:grp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6566793" y="4243836"/>
            <a:ext cx="2259250" cy="371513"/>
          </a:xfrm>
          <a:prstGeom prst="wedgeRectCallout">
            <a:avLst>
              <a:gd name="adj1" fmla="val -85926"/>
              <a:gd name="adj2" fmla="val -13576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>
                <a:latin typeface="Aldhabi"/>
                <a:ea typeface="微软雅黑" pitchFamily="34" charset="-122"/>
              </a:rPr>
              <a:t>类型定义</a:t>
            </a:r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不分配内存</a:t>
            </a:r>
          </a:p>
        </p:txBody>
      </p:sp>
    </p:spTree>
    <p:extLst>
      <p:ext uri="{BB962C8B-B14F-4D97-AF65-F5344CB8AC3E}">
        <p14:creationId xmlns:p14="http://schemas.microsoft.com/office/powerpoint/2010/main" val="20169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04056"/>
          </a:xfrm>
        </p:spPr>
        <p:txBody>
          <a:bodyPr/>
          <a:lstStyle/>
          <a:p>
            <a:r>
              <a:rPr lang="zh-CN" altLang="en-US"/>
              <a:t>共用体变量的定义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62855" y="1349465"/>
            <a:ext cx="1515456" cy="20335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ea typeface="微软雅黑" pitchFamily="34" charset="-122"/>
                <a:cs typeface="Arial" pitchFamily="34" charset="0"/>
              </a:rPr>
              <a:t>形式一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: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union  data 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{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i;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ch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;  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float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f;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} a, b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52266" y="1349465"/>
            <a:ext cx="2746563" cy="23105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mtClean="0">
                <a:ea typeface="微软雅黑" pitchFamily="34" charset="-122"/>
                <a:cs typeface="Arial" pitchFamily="34" charset="0"/>
              </a:rPr>
              <a:t>形式二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: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union  data 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  int i;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  char ch;  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  float f;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};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union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data a,b,c,*p,d[3];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711255" y="1349465"/>
            <a:ext cx="1515456" cy="20335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ea typeface="微软雅黑" pitchFamily="34" charset="-122"/>
                <a:cs typeface="Arial" pitchFamily="34" charset="0"/>
              </a:rPr>
              <a:t>形式三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: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union 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{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  int i;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  char ch;  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  float f;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} a, b, c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663005" y="3840832"/>
            <a:ext cx="4800600" cy="1676400"/>
            <a:chOff x="960" y="2400"/>
            <a:chExt cx="3024" cy="1056"/>
          </a:xfrm>
        </p:grpSpPr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960" y="2400"/>
              <a:ext cx="3023" cy="799"/>
              <a:chOff x="960" y="2400"/>
              <a:chExt cx="3023" cy="799"/>
            </a:xfrm>
          </p:grpSpPr>
          <p:grpSp>
            <p:nvGrpSpPr>
              <p:cNvPr id="17" name="Group 5"/>
              <p:cNvGrpSpPr>
                <a:grpSpLocks/>
              </p:cNvGrpSpPr>
              <p:nvPr/>
            </p:nvGrpSpPr>
            <p:grpSpPr bwMode="auto">
              <a:xfrm>
                <a:off x="960" y="2400"/>
                <a:ext cx="1511" cy="799"/>
                <a:chOff x="1822" y="2333"/>
                <a:chExt cx="1511" cy="799"/>
              </a:xfrm>
            </p:grpSpPr>
            <p:sp>
              <p:nvSpPr>
                <p:cNvPr id="29" name="Rectangle 6"/>
                <p:cNvSpPr>
                  <a:spLocks noChangeArrowheads="1"/>
                </p:cNvSpPr>
                <p:nvPr/>
              </p:nvSpPr>
              <p:spPr bwMode="auto">
                <a:xfrm>
                  <a:off x="1822" y="2333"/>
                  <a:ext cx="723" cy="26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Rectangle 7"/>
                <p:cNvSpPr>
                  <a:spLocks noChangeArrowheads="1"/>
                </p:cNvSpPr>
                <p:nvPr/>
              </p:nvSpPr>
              <p:spPr bwMode="auto">
                <a:xfrm>
                  <a:off x="1822" y="2600"/>
                  <a:ext cx="367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8"/>
                <p:cNvSpPr>
                  <a:spLocks noChangeArrowheads="1"/>
                </p:cNvSpPr>
                <p:nvPr/>
              </p:nvSpPr>
              <p:spPr bwMode="auto">
                <a:xfrm>
                  <a:off x="1822" y="2844"/>
                  <a:ext cx="1511" cy="27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/>
              </p:nvSpPr>
              <p:spPr bwMode="auto">
                <a:xfrm>
                  <a:off x="2189" y="2333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0"/>
                <p:cNvSpPr>
                  <a:spLocks noChangeShapeType="1"/>
                </p:cNvSpPr>
                <p:nvPr/>
              </p:nvSpPr>
              <p:spPr bwMode="auto">
                <a:xfrm>
                  <a:off x="2189" y="2844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1"/>
                <p:cNvSpPr>
                  <a:spLocks noChangeShapeType="1"/>
                </p:cNvSpPr>
                <p:nvPr/>
              </p:nvSpPr>
              <p:spPr bwMode="auto">
                <a:xfrm>
                  <a:off x="2545" y="2844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12"/>
                <p:cNvSpPr>
                  <a:spLocks noChangeShapeType="1"/>
                </p:cNvSpPr>
                <p:nvPr/>
              </p:nvSpPr>
              <p:spPr bwMode="auto">
                <a:xfrm>
                  <a:off x="2923" y="2844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283" y="2852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/>
                    <a:t>f</a:t>
                  </a:r>
                </a:p>
              </p:txBody>
            </p:sp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74" y="2604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/>
                    <a:t>ch</a:t>
                  </a:r>
                </a:p>
              </p:txBody>
            </p:sp>
            <p:sp>
              <p:nvSpPr>
                <p:cNvPr id="3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979" y="2344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/>
                    <a:t>i</a:t>
                  </a:r>
                </a:p>
              </p:txBody>
            </p:sp>
          </p:grpSp>
          <p:grpSp>
            <p:nvGrpSpPr>
              <p:cNvPr id="18" name="Group 18"/>
              <p:cNvGrpSpPr>
                <a:grpSpLocks/>
              </p:cNvGrpSpPr>
              <p:nvPr/>
            </p:nvGrpSpPr>
            <p:grpSpPr bwMode="auto">
              <a:xfrm>
                <a:off x="2472" y="2400"/>
                <a:ext cx="1511" cy="799"/>
                <a:chOff x="1822" y="2333"/>
                <a:chExt cx="1511" cy="799"/>
              </a:xfrm>
            </p:grpSpPr>
            <p:sp>
              <p:nvSpPr>
                <p:cNvPr id="19" name="Rectangle 19"/>
                <p:cNvSpPr>
                  <a:spLocks noChangeArrowheads="1"/>
                </p:cNvSpPr>
                <p:nvPr/>
              </p:nvSpPr>
              <p:spPr bwMode="auto">
                <a:xfrm>
                  <a:off x="1822" y="2333"/>
                  <a:ext cx="723" cy="26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Rectangle 20"/>
                <p:cNvSpPr>
                  <a:spLocks noChangeArrowheads="1"/>
                </p:cNvSpPr>
                <p:nvPr/>
              </p:nvSpPr>
              <p:spPr bwMode="auto">
                <a:xfrm>
                  <a:off x="1822" y="2600"/>
                  <a:ext cx="367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21"/>
                <p:cNvSpPr>
                  <a:spLocks noChangeArrowheads="1"/>
                </p:cNvSpPr>
                <p:nvPr/>
              </p:nvSpPr>
              <p:spPr bwMode="auto">
                <a:xfrm>
                  <a:off x="1822" y="2844"/>
                  <a:ext cx="1511" cy="27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>
                  <a:off x="2189" y="2333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23"/>
                <p:cNvSpPr>
                  <a:spLocks noChangeShapeType="1"/>
                </p:cNvSpPr>
                <p:nvPr/>
              </p:nvSpPr>
              <p:spPr bwMode="auto">
                <a:xfrm>
                  <a:off x="2189" y="2844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24"/>
                <p:cNvSpPr>
                  <a:spLocks noChangeShapeType="1"/>
                </p:cNvSpPr>
                <p:nvPr/>
              </p:nvSpPr>
              <p:spPr bwMode="auto">
                <a:xfrm>
                  <a:off x="2545" y="2844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25"/>
                <p:cNvSpPr>
                  <a:spLocks noChangeShapeType="1"/>
                </p:cNvSpPr>
                <p:nvPr/>
              </p:nvSpPr>
              <p:spPr bwMode="auto">
                <a:xfrm>
                  <a:off x="2923" y="2844"/>
                  <a:ext cx="0" cy="2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283" y="2852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/>
                    <a:t>f</a:t>
                  </a:r>
                </a:p>
              </p:txBody>
            </p:sp>
            <p:sp>
              <p:nvSpPr>
                <p:cNvPr id="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74" y="2604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/>
                    <a:t>ch</a:t>
                  </a:r>
                </a:p>
              </p:txBody>
            </p:sp>
            <p:sp>
              <p:nvSpPr>
                <p:cNvPr id="2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79" y="2344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/>
                    <a:t>i</a:t>
                  </a:r>
                </a:p>
              </p:txBody>
            </p:sp>
          </p:grpSp>
        </p:grpSp>
        <p:sp>
          <p:nvSpPr>
            <p:cNvPr id="8" name="Line 30"/>
            <p:cNvSpPr>
              <a:spLocks noChangeShapeType="1"/>
            </p:cNvSpPr>
            <p:nvPr/>
          </p:nvSpPr>
          <p:spPr bwMode="auto">
            <a:xfrm>
              <a:off x="960" y="3168"/>
              <a:ext cx="0" cy="15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2472" y="3168"/>
              <a:ext cx="0" cy="15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3984" y="3168"/>
              <a:ext cx="0" cy="15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1924" y="3300"/>
              <a:ext cx="5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>
              <a:off x="2492" y="3300"/>
              <a:ext cx="5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>
              <a:off x="3444" y="3300"/>
              <a:ext cx="5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984" y="3300"/>
              <a:ext cx="5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1617" y="3168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400"/>
                <a:t>a</a:t>
              </a: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124" y="3168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400"/>
                <a:t>b</a:t>
              </a:r>
            </a:p>
          </p:txBody>
        </p:sp>
      </p:grpSp>
      <p:sp>
        <p:nvSpPr>
          <p:cNvPr id="39" name="AutoShape 41"/>
          <p:cNvSpPr>
            <a:spLocks noChangeArrowheads="1"/>
          </p:cNvSpPr>
          <p:nvPr/>
        </p:nvSpPr>
        <p:spPr bwMode="auto">
          <a:xfrm>
            <a:off x="3851920" y="5733256"/>
            <a:ext cx="3067163" cy="648512"/>
          </a:xfrm>
          <a:prstGeom prst="wedgeRectCallout">
            <a:avLst>
              <a:gd name="adj1" fmla="val 10486"/>
              <a:gd name="adj2" fmla="val -8948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latin typeface="Aldhabi"/>
                <a:ea typeface="微软雅黑" pitchFamily="34" charset="-122"/>
              </a:rPr>
              <a:t>共用体</a:t>
            </a:r>
            <a:r>
              <a:rPr lang="zh-CN" altLang="zh-CN">
                <a:latin typeface="Aldhabi"/>
                <a:ea typeface="微软雅黑" pitchFamily="34" charset="-122"/>
              </a:rPr>
              <a:t>变量定义</a:t>
            </a:r>
            <a:r>
              <a:rPr lang="zh-CN" altLang="zh-CN" b="1">
                <a:solidFill>
                  <a:srgbClr val="5B9BD5"/>
                </a:solidFill>
                <a:latin typeface="Aldhabi"/>
                <a:ea typeface="微软雅黑" pitchFamily="34" charset="-122"/>
              </a:rPr>
              <a:t>分配内存</a:t>
            </a:r>
            <a:r>
              <a:rPr lang="zh-CN" altLang="zh-CN">
                <a:latin typeface="Aldhabi"/>
                <a:ea typeface="微软雅黑" pitchFamily="34" charset="-122"/>
              </a:rPr>
              <a:t>,</a:t>
            </a:r>
          </a:p>
          <a:p>
            <a:r>
              <a:rPr lang="zh-CN" altLang="zh-CN" b="1" smtClean="0">
                <a:latin typeface="Aldhabi"/>
                <a:ea typeface="微软雅黑" pitchFamily="34" charset="-122"/>
              </a:rPr>
              <a:t>长度</a:t>
            </a:r>
            <a:r>
              <a:rPr lang="en-US" altLang="zh-CN" b="1" smtClean="0">
                <a:latin typeface="Aldhabi"/>
                <a:ea typeface="微软雅黑" pitchFamily="34" charset="-122"/>
              </a:rPr>
              <a:t> </a:t>
            </a:r>
            <a:r>
              <a:rPr lang="zh-CN" altLang="zh-CN" b="1" smtClean="0">
                <a:latin typeface="Aldhabi"/>
                <a:ea typeface="微软雅黑" pitchFamily="34" charset="-122"/>
              </a:rPr>
              <a:t>=</a:t>
            </a:r>
            <a:r>
              <a:rPr lang="en-US" altLang="zh-CN" b="1" smtClean="0">
                <a:latin typeface="Aldhabi"/>
                <a:ea typeface="微软雅黑" pitchFamily="34" charset="-122"/>
              </a:rPr>
              <a:t> </a:t>
            </a:r>
            <a:r>
              <a:rPr lang="zh-CN" altLang="zh-CN" b="1" smtClean="0">
                <a:solidFill>
                  <a:srgbClr val="FFD966"/>
                </a:solidFill>
                <a:latin typeface="Aldhabi"/>
                <a:ea typeface="微软雅黑" pitchFamily="34" charset="-122"/>
              </a:rPr>
              <a:t>最</a:t>
            </a:r>
            <a:r>
              <a:rPr lang="zh-CN" altLang="zh-CN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长成员</a:t>
            </a:r>
            <a:r>
              <a:rPr lang="zh-CN" altLang="zh-CN" b="1">
                <a:latin typeface="Aldhabi"/>
                <a:ea typeface="微软雅黑" pitchFamily="34" charset="-122"/>
              </a:rPr>
              <a:t>所占字节数</a:t>
            </a:r>
            <a:endParaRPr lang="zh-CN" altLang="en-US" b="1">
              <a:latin typeface="Aldhabi"/>
              <a:ea typeface="微软雅黑" pitchFamily="34" charset="-122"/>
            </a:endParaRPr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auto">
          <a:xfrm>
            <a:off x="545356" y="5732816"/>
            <a:ext cx="2730500" cy="648512"/>
          </a:xfrm>
          <a:prstGeom prst="wedgeRectCallout">
            <a:avLst>
              <a:gd name="adj1" fmla="val 29741"/>
              <a:gd name="adj2" fmla="val -80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latin typeface="Aldhabi"/>
                <a:ea typeface="微软雅黑" pitchFamily="34" charset="-122"/>
              </a:rPr>
              <a:t>共用体</a:t>
            </a:r>
            <a:r>
              <a:rPr lang="zh-CN" altLang="zh-CN">
                <a:latin typeface="Aldhabi"/>
                <a:ea typeface="微软雅黑" pitchFamily="34" charset="-122"/>
              </a:rPr>
              <a:t>变量任何时刻</a:t>
            </a:r>
          </a:p>
          <a:p>
            <a:pPr eaLnBrk="1" hangingPunct="1"/>
            <a:r>
              <a:rPr lang="zh-CN" altLang="zh-CN">
                <a:latin typeface="Aldhabi"/>
                <a:ea typeface="微软雅黑" pitchFamily="34" charset="-122"/>
              </a:rPr>
              <a:t>只有</a:t>
            </a:r>
            <a:r>
              <a:rPr lang="zh-CN" altLang="zh-CN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一个成员</a:t>
            </a:r>
            <a:r>
              <a:rPr lang="zh-CN" altLang="zh-CN">
                <a:latin typeface="Aldhabi"/>
                <a:ea typeface="微软雅黑" pitchFamily="34" charset="-122"/>
              </a:rPr>
              <a:t>存在</a:t>
            </a:r>
            <a:endParaRPr lang="zh-CN" altLang="en-US">
              <a:latin typeface="Aldhabi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9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39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2304256"/>
          </a:xfrm>
        </p:spPr>
        <p:txBody>
          <a:bodyPr/>
          <a:lstStyle/>
          <a:p>
            <a:r>
              <a:rPr lang="zh-CN" altLang="en-US"/>
              <a:t>共用体变量引用</a:t>
            </a:r>
          </a:p>
          <a:p>
            <a:pPr lvl="1"/>
            <a:r>
              <a:rPr lang="zh-CN" altLang="en-US"/>
              <a:t>引用方式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5715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en-US" altLang="zh-CN" sz="2000" b="1" smtClean="0">
                <a:solidFill>
                  <a:srgbClr val="5B9BD5"/>
                </a:solidFill>
              </a:rPr>
              <a:t>(*</a:t>
            </a:r>
            <a:r>
              <a:rPr lang="zh-CN" altLang="en-US" sz="2000" b="1" smtClean="0">
                <a:solidFill>
                  <a:srgbClr val="5B9BD5"/>
                </a:solidFill>
              </a:rPr>
              <a:t>共用体</a:t>
            </a:r>
            <a:r>
              <a:rPr lang="zh-CN" altLang="en-US" sz="2000" b="1">
                <a:solidFill>
                  <a:srgbClr val="5B9BD5"/>
                </a:solidFill>
              </a:rPr>
              <a:t>指针名</a:t>
            </a:r>
            <a:r>
              <a:rPr lang="en-US" altLang="zh-CN" sz="2000" b="1">
                <a:solidFill>
                  <a:srgbClr val="5B9BD5"/>
                </a:solidFill>
              </a:rPr>
              <a:t>).</a:t>
            </a:r>
            <a:r>
              <a:rPr lang="zh-CN" altLang="en-US" sz="2000" b="1">
                <a:solidFill>
                  <a:srgbClr val="5B9BD5"/>
                </a:solidFill>
              </a:rPr>
              <a:t>成员名</a:t>
            </a:r>
            <a:endParaRPr lang="en-US" altLang="zh-CN" sz="2000" b="1">
              <a:solidFill>
                <a:srgbClr val="5B9BD5"/>
              </a:solidFill>
            </a:endParaRPr>
          </a:p>
          <a:p>
            <a:pPr marL="57150" indent="0">
              <a:buNone/>
            </a:pPr>
            <a:r>
              <a:rPr lang="en-US" altLang="zh-CN" sz="2000" b="1">
                <a:solidFill>
                  <a:srgbClr val="5B9BD5"/>
                </a:solidFill>
              </a:rPr>
              <a:t>       </a:t>
            </a:r>
            <a:r>
              <a:rPr lang="zh-CN" altLang="en-US" sz="2000" b="1">
                <a:solidFill>
                  <a:srgbClr val="5B9BD5"/>
                </a:solidFill>
              </a:rPr>
              <a:t>     </a:t>
            </a:r>
            <a:r>
              <a:rPr lang="en-US" altLang="zh-CN" sz="2000">
                <a:sym typeface="Symbol" pitchFamily="18" charset="2"/>
              </a:rPr>
              <a:t> </a:t>
            </a:r>
            <a:r>
              <a:rPr lang="zh-CN" altLang="en-US" sz="2000" b="1">
                <a:solidFill>
                  <a:srgbClr val="FFD966"/>
                </a:solidFill>
                <a:sym typeface="Symbol" pitchFamily="18" charset="2"/>
              </a:rPr>
              <a:t>共用</a:t>
            </a:r>
            <a:r>
              <a:rPr lang="zh-CN" altLang="en-US" sz="2000" b="1" smtClean="0">
                <a:solidFill>
                  <a:srgbClr val="FFD966"/>
                </a:solidFill>
                <a:sym typeface="Symbol" pitchFamily="18" charset="2"/>
              </a:rPr>
              <a:t>体</a:t>
            </a:r>
            <a:r>
              <a:rPr lang="zh-CN" altLang="en-US" sz="2000" b="1">
                <a:solidFill>
                  <a:srgbClr val="FFD966"/>
                </a:solidFill>
                <a:sym typeface="Symbol" pitchFamily="18" charset="2"/>
              </a:rPr>
              <a:t>指针名</a:t>
            </a:r>
            <a:r>
              <a:rPr lang="en-US" altLang="zh-CN" sz="2000" b="1">
                <a:solidFill>
                  <a:srgbClr val="FFD966"/>
                </a:solidFill>
                <a:sym typeface="Symbol" pitchFamily="18" charset="2"/>
              </a:rPr>
              <a:t>-&gt;</a:t>
            </a:r>
            <a:r>
              <a:rPr lang="zh-CN" altLang="en-US" sz="2000" b="1">
                <a:solidFill>
                  <a:srgbClr val="FFD966"/>
                </a:solidFill>
                <a:sym typeface="Symbol" pitchFamily="18" charset="2"/>
              </a:rPr>
              <a:t>成员名</a:t>
            </a:r>
            <a:endParaRPr lang="en-US" altLang="zh-CN" sz="2000" b="1">
              <a:solidFill>
                <a:srgbClr val="FFD966"/>
              </a:solidFill>
              <a:sym typeface="Symbol" pitchFamily="18" charset="2"/>
            </a:endParaRPr>
          </a:p>
          <a:p>
            <a:pPr marL="57150" indent="0">
              <a:buNone/>
            </a:pPr>
            <a:r>
              <a:rPr lang="en-US" altLang="zh-CN" sz="2000" b="1">
                <a:solidFill>
                  <a:srgbClr val="FFD966"/>
                </a:solidFill>
                <a:sym typeface="Symbol" pitchFamily="18" charset="2"/>
              </a:rPr>
              <a:t>       </a:t>
            </a:r>
            <a:r>
              <a:rPr lang="zh-CN" altLang="en-US" sz="2000" b="1">
                <a:solidFill>
                  <a:srgbClr val="FFD966"/>
                </a:solidFill>
                <a:sym typeface="Symbol" pitchFamily="18" charset="2"/>
              </a:rPr>
              <a:t>     </a:t>
            </a:r>
            <a:r>
              <a:rPr lang="en-US" altLang="zh-CN" sz="2000">
                <a:sym typeface="Symbol" pitchFamily="18" charset="2"/>
              </a:rPr>
              <a:t> </a:t>
            </a:r>
            <a:r>
              <a:rPr lang="zh-CN" altLang="en-US" sz="2000" smtClean="0">
                <a:sym typeface="Symbol" pitchFamily="18" charset="2"/>
              </a:rPr>
              <a:t>共用</a:t>
            </a:r>
            <a:r>
              <a:rPr lang="zh-CN" altLang="en-US" sz="2000" b="1" smtClean="0">
                <a:sym typeface="Symbol" pitchFamily="18" charset="2"/>
              </a:rPr>
              <a:t>体</a:t>
            </a:r>
            <a:r>
              <a:rPr lang="zh-CN" altLang="en-US" sz="2000" b="1">
                <a:sym typeface="Symbol" pitchFamily="18" charset="2"/>
              </a:rPr>
              <a:t>变量名</a:t>
            </a:r>
            <a:r>
              <a:rPr lang="en-US" altLang="zh-CN" sz="2000" b="1">
                <a:sym typeface="Symbol" pitchFamily="18" charset="2"/>
              </a:rPr>
              <a:t>.</a:t>
            </a:r>
            <a:r>
              <a:rPr lang="zh-CN" altLang="en-US" sz="2000" b="1">
                <a:sym typeface="Symbol" pitchFamily="18" charset="2"/>
              </a:rPr>
              <a:t>成员名</a:t>
            </a:r>
            <a:endParaRPr lang="zh-CN" altLang="en-US" sz="2000" b="1"/>
          </a:p>
          <a:p>
            <a:pPr marL="457200" lvl="1" indent="0">
              <a:buNone/>
            </a:pPr>
            <a:endParaRPr lang="zh-CN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898171" y="3140721"/>
            <a:ext cx="6267450" cy="2162175"/>
            <a:chOff x="948" y="1227"/>
            <a:chExt cx="3948" cy="1362"/>
          </a:xfrm>
        </p:grpSpPr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948" y="1262"/>
              <a:ext cx="1730" cy="128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union data 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{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i;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ch;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float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f;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};</a:t>
              </a:r>
              <a:endParaRPr lang="en-US" altLang="zh-CN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union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data a,b,c,*p,d[3];</a:t>
              </a:r>
            </a:p>
          </p:txBody>
        </p:sp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3344" y="1227"/>
              <a:ext cx="1068" cy="2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ea typeface="微软雅黑" pitchFamily="34" charset="-122"/>
                  <a:cs typeface="Arial" pitchFamily="34" charset="0"/>
                </a:rPr>
                <a:t>a.i    a.ch     a.f</a:t>
              </a:r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3344" y="1603"/>
              <a:ext cx="1185" cy="2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p-&gt;i   p-&gt;ch  p-&gt;f</a:t>
              </a: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3344" y="1979"/>
              <a:ext cx="1367" cy="2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ea typeface="微软雅黑" pitchFamily="34" charset="-122"/>
                  <a:cs typeface="Arial" pitchFamily="34" charset="0"/>
                </a:rPr>
                <a:t>(*p).i   (*p).ch  (*p).f</a:t>
              </a: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344" y="2355"/>
              <a:ext cx="1552" cy="2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d[0].i    d[0].ch     d[0].f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9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2088232"/>
          </a:xfrm>
        </p:spPr>
        <p:txBody>
          <a:bodyPr/>
          <a:lstStyle/>
          <a:p>
            <a:pPr lvl="1"/>
            <a:r>
              <a:rPr lang="zh-CN" altLang="en-US"/>
              <a:t>引用规则</a:t>
            </a:r>
          </a:p>
          <a:p>
            <a:pPr lvl="2"/>
            <a:r>
              <a:rPr lang="zh-CN" altLang="en-US"/>
              <a:t>不能引用共用体变量，只能</a:t>
            </a:r>
            <a:r>
              <a:rPr lang="zh-CN" altLang="en-US" b="1">
                <a:solidFill>
                  <a:srgbClr val="5B9BD5"/>
                </a:solidFill>
              </a:rPr>
              <a:t>引用其</a:t>
            </a:r>
            <a:r>
              <a:rPr lang="zh-CN" altLang="en-US" b="1" smtClean="0">
                <a:solidFill>
                  <a:srgbClr val="5B9BD5"/>
                </a:solidFill>
              </a:rPr>
              <a:t>成员</a:t>
            </a:r>
            <a:endParaRPr lang="en-US" altLang="zh-CN" b="1" smtClean="0">
              <a:solidFill>
                <a:srgbClr val="5B9BD5"/>
              </a:solidFill>
            </a:endParaRPr>
          </a:p>
          <a:p>
            <a:pPr lvl="2"/>
            <a:r>
              <a:rPr lang="zh-CN" altLang="en-US"/>
              <a:t>共用体变量中起作用的成员是</a:t>
            </a:r>
            <a:r>
              <a:rPr lang="zh-CN" altLang="en-US" b="1">
                <a:solidFill>
                  <a:srgbClr val="5B9BD5"/>
                </a:solidFill>
              </a:rPr>
              <a:t>最后一次存放的</a:t>
            </a:r>
            <a:r>
              <a:rPr lang="zh-CN" altLang="en-US" b="1" smtClean="0">
                <a:solidFill>
                  <a:srgbClr val="5B9BD5"/>
                </a:solidFill>
              </a:rPr>
              <a:t>成员</a:t>
            </a:r>
            <a:endParaRPr lang="en-US" altLang="zh-CN" b="1" smtClean="0">
              <a:solidFill>
                <a:srgbClr val="5B9BD5"/>
              </a:solidFill>
            </a:endParaRPr>
          </a:p>
          <a:p>
            <a:pPr lvl="2"/>
            <a:r>
              <a:rPr lang="zh-CN" altLang="en-US" b="1">
                <a:solidFill>
                  <a:srgbClr val="FFD966"/>
                </a:solidFill>
              </a:rPr>
              <a:t>不能</a:t>
            </a:r>
            <a:r>
              <a:rPr lang="zh-CN" altLang="en-US"/>
              <a:t>在定义共用体变量时</a:t>
            </a:r>
            <a:r>
              <a:rPr lang="zh-CN" altLang="en-US" b="1" smtClean="0">
                <a:solidFill>
                  <a:srgbClr val="FFD966"/>
                </a:solidFill>
              </a:rPr>
              <a:t>初始化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2"/>
            <a:r>
              <a:rPr lang="zh-CN" altLang="en-US"/>
              <a:t>可以用一个共用体变量为另一个变量赋值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3366655" y="3012769"/>
            <a:ext cx="1985137" cy="25567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smtClean="0">
                <a:ea typeface="微软雅黑" pitchFamily="34" charset="-122"/>
                <a:cs typeface="Arial" pitchFamily="34" charset="0"/>
              </a:rPr>
              <a:t>例</a:t>
            </a:r>
            <a:endParaRPr lang="en-US" altLang="zh-CN" sz="2000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union </a:t>
            </a:r>
            <a:endParaRPr lang="en-US" altLang="zh-CN" sz="2000"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 sz="2000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   int 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i;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ch;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    float 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f;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}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a;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a = 1;      (</a:t>
            </a:r>
            <a:r>
              <a:rPr lang="en-US" altLang="zh-CN" sz="2000" b="1">
                <a:solidFill>
                  <a:srgbClr val="FFD966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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  <a:sym typeface="Wingdings 2" pitchFamily="18" charset="2"/>
              </a:rPr>
              <a:t>)  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</a:t>
            </a:r>
            <a:endParaRPr lang="en-US" altLang="zh-CN" sz="200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22451" y="3012769"/>
            <a:ext cx="5851580" cy="1633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smtClean="0">
                <a:ea typeface="微软雅黑" pitchFamily="34" charset="-122"/>
                <a:cs typeface="Arial" pitchFamily="34" charset="0"/>
              </a:rPr>
              <a:t>例</a:t>
            </a:r>
            <a:endParaRPr lang="en-US" altLang="zh-CN" sz="2000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a.i = 1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a.ch =‘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a’;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a.f = 1.5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printf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(“%d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”, a.i);     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b="1">
                <a:solidFill>
                  <a:srgbClr val="FFD966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</a:t>
            </a:r>
            <a:r>
              <a:rPr lang="zh-CN" altLang="en-US" sz="2000">
                <a:ea typeface="微软雅黑" pitchFamily="34" charset="-122"/>
                <a:cs typeface="Arial" pitchFamily="34" charset="0"/>
                <a:sym typeface="Wingdings 2" pitchFamily="18" charset="2"/>
              </a:rPr>
              <a:t>编译通过，运行结果不对</a:t>
            </a:r>
            <a:r>
              <a:rPr lang="en-US" altLang="zh-CN" sz="2000">
                <a:ea typeface="微软雅黑" pitchFamily="34" charset="-122"/>
                <a:cs typeface="Arial" pitchFamily="34" charset="0"/>
                <a:sym typeface="Wingdings 2" pitchFamily="18" charset="2"/>
              </a:rPr>
              <a:t>)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    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2597213" y="3012769"/>
            <a:ext cx="2924496" cy="224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smtClean="0">
                <a:ea typeface="微软雅黑" pitchFamily="34" charset="-122"/>
                <a:cs typeface="Arial" pitchFamily="34" charset="0"/>
              </a:rPr>
              <a:t>例</a:t>
            </a:r>
            <a:endParaRPr lang="en-US" altLang="zh-CN" sz="2000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union </a:t>
            </a:r>
            <a:endParaRPr lang="en-US" altLang="zh-CN" sz="2000"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 sz="2000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   int 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i;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    char 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ch;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    float 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f;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} a = {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, ‘a’, 1.5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};     (</a:t>
            </a:r>
            <a:r>
              <a:rPr lang="en-US" altLang="zh-CN" sz="2000" b="1">
                <a:solidFill>
                  <a:srgbClr val="FFD966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</a:t>
            </a:r>
            <a:r>
              <a:rPr lang="en-US" altLang="zh-CN" sz="2000">
                <a:ea typeface="微软雅黑" pitchFamily="34" charset="-122"/>
                <a:cs typeface="Arial" pitchFamily="34" charset="0"/>
                <a:sym typeface="Wingdings 2" pitchFamily="18" charset="2"/>
              </a:rPr>
              <a:t>)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 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2283025" y="3012769"/>
            <a:ext cx="3552873" cy="28645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smtClean="0">
                <a:ea typeface="微软雅黑" pitchFamily="34" charset="-122"/>
                <a:cs typeface="Arial" pitchFamily="34" charset="0"/>
              </a:rPr>
              <a:t>例</a:t>
            </a:r>
            <a:endParaRPr lang="en-US" altLang="zh-CN" sz="2000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float  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x; 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union </a:t>
            </a:r>
            <a:endParaRPr lang="en-US" altLang="zh-CN" sz="2000"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 sz="2000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   int 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i;   char ch;  float f;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} a, b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a.i = 1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;  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a.ch =‘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a’;   </a:t>
            </a:r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a.f = 1.5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b = a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;      (</a:t>
            </a:r>
            <a:r>
              <a:rPr lang="en-US" altLang="zh-CN" sz="2000" b="1">
                <a:solidFill>
                  <a:srgbClr val="FFD966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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) </a:t>
            </a:r>
          </a:p>
          <a:p>
            <a:r>
              <a:rPr lang="en-US" altLang="zh-CN" sz="2000" smtClean="0">
                <a:ea typeface="微软雅黑" pitchFamily="34" charset="-122"/>
                <a:cs typeface="Arial" pitchFamily="34" charset="0"/>
              </a:rPr>
              <a:t>  x = a.f</a:t>
            </a:r>
            <a:r>
              <a:rPr lang="en-US" altLang="zh-CN" sz="2000">
                <a:ea typeface="微软雅黑" pitchFamily="34" charset="-122"/>
                <a:cs typeface="Arial" pitchFamily="34" charset="0"/>
              </a:rPr>
              <a:t>;    (</a:t>
            </a:r>
            <a:r>
              <a:rPr lang="en-US" altLang="zh-CN" sz="2000" b="1">
                <a:solidFill>
                  <a:srgbClr val="FFD966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</a:t>
            </a:r>
            <a:r>
              <a:rPr lang="en-US" altLang="zh-CN" sz="2000">
                <a:ea typeface="微软雅黑" pitchFamily="34" charset="-122"/>
                <a:cs typeface="Arial" pitchFamily="34" charset="0"/>
                <a:sym typeface="Wingdings 2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69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432048"/>
          </a:xfrm>
        </p:spPr>
        <p:txBody>
          <a:bodyPr/>
          <a:lstStyle/>
          <a:p>
            <a:pPr lvl="1"/>
            <a:r>
              <a:rPr lang="zh-CN" altLang="en-US"/>
              <a:t>范例：将一个整数按字节输出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872163" y="1257300"/>
            <a:ext cx="2776537" cy="2209800"/>
            <a:chOff x="3792" y="336"/>
            <a:chExt cx="1749" cy="1392"/>
          </a:xfrm>
          <a:noFill/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792" y="336"/>
              <a:ext cx="1488" cy="480"/>
              <a:chOff x="2928" y="528"/>
              <a:chExt cx="1488" cy="480"/>
            </a:xfrm>
            <a:grpFill/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2928" y="720"/>
                <a:ext cx="1488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/>
                  <a:t>01100001  01000001</a:t>
                </a: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3648" y="720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3744" y="528"/>
                <a:ext cx="596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低字节</a:t>
                </a:r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3024" y="528"/>
                <a:ext cx="596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高字节</a:t>
                </a: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840" y="1152"/>
              <a:ext cx="1701" cy="576"/>
              <a:chOff x="2976" y="1344"/>
              <a:chExt cx="1701" cy="576"/>
            </a:xfrm>
            <a:grpFill/>
          </p:grpSpPr>
          <p:sp>
            <p:nvSpPr>
              <p:cNvPr id="6" name="Rectangle 11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248" cy="57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/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>
                <a:off x="2976" y="1632"/>
                <a:ext cx="124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Text Box 14"/>
              <p:cNvSpPr txBox="1">
                <a:spLocks noChangeArrowheads="1"/>
              </p:cNvSpPr>
              <p:nvPr/>
            </p:nvSpPr>
            <p:spPr bwMode="auto">
              <a:xfrm>
                <a:off x="3168" y="1392"/>
                <a:ext cx="756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01000001</a:t>
                </a:r>
              </a:p>
            </p:txBody>
          </p:sp>
          <p:sp>
            <p:nvSpPr>
              <p:cNvPr id="9" name="Text Box 15"/>
              <p:cNvSpPr txBox="1">
                <a:spLocks noChangeArrowheads="1"/>
              </p:cNvSpPr>
              <p:nvPr/>
            </p:nvSpPr>
            <p:spPr bwMode="auto">
              <a:xfrm>
                <a:off x="3158" y="1641"/>
                <a:ext cx="756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01100001</a:t>
                </a:r>
              </a:p>
            </p:txBody>
          </p:sp>
          <p:sp>
            <p:nvSpPr>
              <p:cNvPr id="10" name="Text Box 16"/>
              <p:cNvSpPr txBox="1">
                <a:spLocks noChangeArrowheads="1"/>
              </p:cNvSpPr>
              <p:nvPr/>
            </p:nvSpPr>
            <p:spPr bwMode="auto">
              <a:xfrm>
                <a:off x="4214" y="1353"/>
                <a:ext cx="453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ch[0]</a:t>
                </a:r>
              </a:p>
            </p:txBody>
          </p:sp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4224" y="1632"/>
                <a:ext cx="453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ch[1]</a:t>
                </a:r>
              </a:p>
            </p:txBody>
          </p:sp>
        </p:grpSp>
      </p:grp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300192" y="4941168"/>
            <a:ext cx="2031325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ea typeface="微软雅黑" pitchFamily="34" charset="-122"/>
                <a:cs typeface="Arial" pitchFamily="34" charset="0"/>
              </a:rPr>
              <a:t>运行结果：</a:t>
            </a:r>
          </a:p>
          <a:p>
            <a:pPr eaLnBrk="1" hangingPunct="1"/>
            <a:r>
              <a:rPr lang="en-US" altLang="zh-CN">
                <a:ea typeface="微软雅黑" pitchFamily="34" charset="-122"/>
                <a:cs typeface="Arial" pitchFamily="34" charset="0"/>
              </a:rPr>
              <a:t>i=60501</a:t>
            </a:r>
          </a:p>
          <a:p>
            <a:pPr eaLnBrk="1" hangingPunct="1"/>
            <a:r>
              <a:rPr lang="en-US" altLang="zh-CN">
                <a:ea typeface="微软雅黑" pitchFamily="34" charset="-122"/>
                <a:cs typeface="Arial" pitchFamily="34" charset="0"/>
              </a:rPr>
              <a:t>ch0=101,ch1=141</a:t>
            </a:r>
          </a:p>
          <a:p>
            <a:pPr eaLnBrk="1" hangingPunct="1"/>
            <a:r>
              <a:rPr lang="en-US" altLang="zh-CN">
                <a:ea typeface="微软雅黑" pitchFamily="34" charset="-122"/>
                <a:cs typeface="Arial" pitchFamily="34" charset="0"/>
              </a:rPr>
              <a:t>ch0=A,ch1=a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49856" y="1594675"/>
            <a:ext cx="5102977" cy="34185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ea typeface="微软雅黑" pitchFamily="34" charset="-122"/>
                <a:cs typeface="Arial" pitchFamily="34" charset="0"/>
              </a:rPr>
              <a:t>main()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union 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int_char</a:t>
            </a:r>
          </a:p>
          <a:p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{</a:t>
            </a:r>
          </a:p>
          <a:p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   int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i;</a:t>
            </a:r>
          </a:p>
          <a:p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  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char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ch[2];</a:t>
            </a:r>
          </a:p>
          <a:p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} x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x.i = 24897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printf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("i=%o\n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", x.i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printf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("ch0=%o,ch1=%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o\nch0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=%c,ch1=%c\n",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	   x.ch[0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], x.ch[1], x.ch[0], x.ch[1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]);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4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9.1 </a:t>
            </a:r>
            <a:r>
              <a:rPr lang="zh-CN" altLang="en-US" smtClean="0"/>
              <a:t>结构体</a:t>
            </a:r>
            <a:endParaRPr lang="en-US" altLang="zh-CN" smtClean="0"/>
          </a:p>
          <a:p>
            <a:r>
              <a:rPr lang="zh-CN" altLang="en-US"/>
              <a:t>结构体是一种</a:t>
            </a:r>
            <a:r>
              <a:rPr lang="zh-CN" altLang="en-US" b="1">
                <a:solidFill>
                  <a:srgbClr val="FFD966"/>
                </a:solidFill>
              </a:rPr>
              <a:t>构造</a:t>
            </a:r>
            <a:r>
              <a:rPr lang="zh-CN" altLang="en-US"/>
              <a:t>数据类型</a:t>
            </a:r>
          </a:p>
          <a:p>
            <a:r>
              <a:rPr lang="zh-CN" altLang="en-US"/>
              <a:t>用途：把</a:t>
            </a:r>
            <a:r>
              <a:rPr lang="zh-CN" altLang="en-US" b="1">
                <a:solidFill>
                  <a:srgbClr val="FFD966"/>
                </a:solidFill>
              </a:rPr>
              <a:t>不同类型</a:t>
            </a:r>
            <a:r>
              <a:rPr lang="zh-CN" altLang="en-US"/>
              <a:t>的数据组合成一个</a:t>
            </a:r>
            <a:r>
              <a:rPr lang="zh-CN" altLang="en-US" smtClean="0"/>
              <a:t>整体</a:t>
            </a:r>
            <a:r>
              <a:rPr lang="en-US" altLang="zh-CN" smtClean="0"/>
              <a:t>——</a:t>
            </a:r>
            <a:r>
              <a:rPr lang="zh-CN" altLang="en-US" b="1" smtClean="0">
                <a:solidFill>
                  <a:srgbClr val="FFD966"/>
                </a:solidFill>
              </a:rPr>
              <a:t>自定义</a:t>
            </a:r>
            <a:r>
              <a:rPr lang="zh-CN" altLang="en-US"/>
              <a:t>数据类型</a:t>
            </a:r>
          </a:p>
          <a:p>
            <a:r>
              <a:rPr lang="zh-CN" altLang="en-US"/>
              <a:t>结构体类型定义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2555776" y="3212976"/>
            <a:ext cx="3132348" cy="20882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struct</a:t>
            </a:r>
            <a:r>
              <a:rPr lang="en-US" altLang="zh-CN" sz="240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2400" smtClean="0">
                <a:solidFill>
                  <a:schemeClr val="tx1"/>
                </a:solidFill>
                <a:latin typeface="Aldhabi"/>
                <a:ea typeface="微软雅黑" pitchFamily="34" charset="-122"/>
              </a:rPr>
              <a:t>[</a:t>
            </a:r>
            <a:r>
              <a:rPr lang="zh-CN" altLang="en-US" sz="2400">
                <a:solidFill>
                  <a:schemeClr val="tx1"/>
                </a:solidFill>
                <a:latin typeface="Aldhabi"/>
                <a:ea typeface="微软雅黑" pitchFamily="34" charset="-122"/>
              </a:rPr>
              <a:t>结构体名</a:t>
            </a:r>
            <a:r>
              <a:rPr lang="en-US" altLang="zh-CN" sz="2400">
                <a:solidFill>
                  <a:schemeClr val="tx1"/>
                </a:solidFill>
                <a:latin typeface="Aldhabi"/>
                <a:ea typeface="微软雅黑" pitchFamily="34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latin typeface="Aldhabi"/>
                <a:ea typeface="微软雅黑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Aldhabi"/>
                <a:ea typeface="微软雅黑" pitchFamily="34" charset="-122"/>
              </a:rPr>
              <a:t>    </a:t>
            </a:r>
            <a:r>
              <a:rPr lang="zh-CN" altLang="en-US" sz="2400">
                <a:solidFill>
                  <a:srgbClr val="5B9BD5"/>
                </a:solidFill>
                <a:latin typeface="Aldhabi"/>
                <a:ea typeface="微软雅黑" pitchFamily="34" charset="-122"/>
              </a:rPr>
              <a:t>类型标识符    成员名；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5B9BD5"/>
                </a:solidFill>
                <a:latin typeface="Aldhabi"/>
                <a:ea typeface="微软雅黑" pitchFamily="34" charset="-122"/>
              </a:rPr>
              <a:t>    类型标识符    成员名；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ldhabi"/>
                <a:ea typeface="微软雅黑" pitchFamily="34" charset="-122"/>
              </a:rPr>
              <a:t>    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…………….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tx1"/>
                </a:solidFill>
                <a:latin typeface="Aldhabi"/>
                <a:ea typeface="微软雅黑" pitchFamily="34" charset="-122"/>
              </a:rPr>
              <a:t>}</a:t>
            </a:r>
            <a:r>
              <a:rPr lang="zh-CN" altLang="en-US" sz="2400">
                <a:solidFill>
                  <a:schemeClr val="tx1"/>
                </a:solidFill>
                <a:latin typeface="Aldhabi"/>
                <a:ea typeface="微软雅黑" pitchFamily="34" charset="-122"/>
              </a:rPr>
              <a:t>；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084168" y="4261879"/>
            <a:ext cx="1977121" cy="710067"/>
          </a:xfrm>
          <a:prstGeom prst="wedgeRectCallout">
            <a:avLst>
              <a:gd name="adj1" fmla="val -75370"/>
              <a:gd name="adj2" fmla="val -1955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000" b="1">
                <a:latin typeface="Aldhabi"/>
                <a:ea typeface="微软雅黑" pitchFamily="34" charset="-122"/>
              </a:rPr>
              <a:t>成员类型可以是</a:t>
            </a:r>
          </a:p>
          <a:p>
            <a:pPr eaLnBrk="1" hangingPunct="1"/>
            <a:r>
              <a:rPr lang="zh-CN" altLang="en-US" sz="2000" b="1">
                <a:latin typeface="Aldhabi"/>
                <a:ea typeface="微软雅黑" pitchFamily="34" charset="-122"/>
              </a:rPr>
              <a:t>基本型或构造型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79512" y="4005064"/>
            <a:ext cx="2266950" cy="710067"/>
          </a:xfrm>
          <a:prstGeom prst="wedgeRectCallout">
            <a:avLst>
              <a:gd name="adj1" fmla="val 62116"/>
              <a:gd name="adj2" fmla="val -14022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rPr>
              <a:t>struct</a:t>
            </a:r>
            <a:r>
              <a:rPr lang="zh-CN" altLang="zh-CN" sz="2000" b="1">
                <a:latin typeface="Aldhabi"/>
                <a:ea typeface="微软雅黑" pitchFamily="34" charset="-122"/>
              </a:rPr>
              <a:t>是关键字,</a:t>
            </a:r>
          </a:p>
          <a:p>
            <a:pPr eaLnBrk="1" hangingPunct="1"/>
            <a:r>
              <a:rPr lang="zh-CN" altLang="zh-CN" sz="2000" b="1">
                <a:latin typeface="Aldhabi"/>
                <a:ea typeface="微软雅黑" pitchFamily="34" charset="-122"/>
              </a:rPr>
              <a:t>不能省略</a:t>
            </a:r>
            <a:endParaRPr lang="zh-CN" altLang="en-US" sz="2000" b="1">
              <a:latin typeface="Aldhabi"/>
              <a:ea typeface="微软雅黑" pitchFamily="34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414763" y="2677703"/>
            <a:ext cx="2012387" cy="710067"/>
          </a:xfrm>
          <a:prstGeom prst="wedgeRectCallout">
            <a:avLst>
              <a:gd name="adj1" fmla="val -118731"/>
              <a:gd name="adj2" fmla="val 324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>
                <a:latin typeface="Aldhabi"/>
                <a:ea typeface="微软雅黑" pitchFamily="34" charset="-122"/>
              </a:rPr>
              <a:t>合法标识符</a:t>
            </a:r>
          </a:p>
          <a:p>
            <a:r>
              <a:rPr lang="zh-CN" altLang="en-US" sz="2000" b="1">
                <a:latin typeface="Aldhabi"/>
                <a:ea typeface="微软雅黑" pitchFamily="34" charset="-122"/>
              </a:rPr>
              <a:t>可</a:t>
            </a:r>
            <a:r>
              <a:rPr lang="zh-CN" altLang="en-US" sz="2000" b="1" smtClean="0">
                <a:latin typeface="Aldhabi"/>
                <a:ea typeface="微软雅黑" pitchFamily="34" charset="-122"/>
              </a:rPr>
              <a:t>省</a:t>
            </a:r>
            <a:r>
              <a:rPr lang="en-US" altLang="zh-CN" sz="2000" b="1">
                <a:latin typeface="Aldhabi"/>
                <a:ea typeface="微软雅黑" pitchFamily="34" charset="-122"/>
              </a:rPr>
              <a:t>:</a:t>
            </a:r>
            <a:r>
              <a:rPr lang="zh-CN" altLang="en-US" sz="2000" b="1" smtClean="0">
                <a:solidFill>
                  <a:srgbClr val="5B9BD5"/>
                </a:solidFill>
                <a:latin typeface="Aldhabi"/>
                <a:ea typeface="微软雅黑" pitchFamily="34" charset="-122"/>
              </a:rPr>
              <a:t>无名</a:t>
            </a:r>
            <a:r>
              <a:rPr lang="zh-CN" altLang="en-US" sz="2000" b="1">
                <a:solidFill>
                  <a:srgbClr val="5B9BD5"/>
                </a:solidFill>
                <a:latin typeface="Aldhabi"/>
                <a:ea typeface="微软雅黑" pitchFamily="34" charset="-122"/>
              </a:rPr>
              <a:t>结构体</a:t>
            </a:r>
          </a:p>
        </p:txBody>
      </p:sp>
    </p:spTree>
    <p:extLst>
      <p:ext uri="{BB962C8B-B14F-4D97-AF65-F5344CB8AC3E}">
        <p14:creationId xmlns:p14="http://schemas.microsoft.com/office/powerpoint/2010/main" val="12336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1224136"/>
          </a:xfrm>
        </p:spPr>
        <p:txBody>
          <a:bodyPr/>
          <a:lstStyle/>
          <a:p>
            <a:pPr lvl="1"/>
            <a:r>
              <a:rPr lang="zh-CN" altLang="en-US"/>
              <a:t>结构体与共用体</a:t>
            </a:r>
          </a:p>
          <a:p>
            <a:pPr lvl="2"/>
            <a:r>
              <a:rPr lang="zh-CN" altLang="en-US"/>
              <a:t>区别</a:t>
            </a:r>
            <a:r>
              <a:rPr lang="en-US" altLang="zh-CN"/>
              <a:t>: </a:t>
            </a:r>
            <a:r>
              <a:rPr lang="zh-CN" altLang="en-US" b="1">
                <a:solidFill>
                  <a:srgbClr val="FFD966"/>
                </a:solidFill>
              </a:rPr>
              <a:t>存储方式</a:t>
            </a:r>
            <a:r>
              <a:rPr lang="zh-CN" altLang="en-US" b="1" smtClean="0">
                <a:solidFill>
                  <a:srgbClr val="FFD966"/>
                </a:solidFill>
              </a:rPr>
              <a:t>不同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2"/>
            <a:r>
              <a:rPr lang="zh-CN" altLang="en-US"/>
              <a:t>联系</a:t>
            </a:r>
            <a:r>
              <a:rPr lang="en-US" altLang="zh-CN"/>
              <a:t>: </a:t>
            </a:r>
            <a:r>
              <a:rPr lang="zh-CN" altLang="en-US" b="1">
                <a:solidFill>
                  <a:srgbClr val="5B9BD5"/>
                </a:solidFill>
              </a:rPr>
              <a:t>两者可相互嵌套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75458" y="2012404"/>
            <a:ext cx="7942268" cy="4152900"/>
            <a:chOff x="501" y="1140"/>
            <a:chExt cx="5003" cy="2616"/>
          </a:xfrm>
        </p:grpSpPr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501" y="1140"/>
              <a:ext cx="3153" cy="2616"/>
              <a:chOff x="501" y="1140"/>
              <a:chExt cx="3153" cy="2616"/>
            </a:xfrm>
          </p:grpSpPr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525" y="1334"/>
                <a:ext cx="1035" cy="9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b="1">
                    <a:solidFill>
                      <a:srgbClr val="FFD966"/>
                    </a:solidFill>
                    <a:ea typeface="微软雅黑" pitchFamily="34" charset="-122"/>
                    <a:cs typeface="Arial" pitchFamily="34" charset="0"/>
                  </a:rPr>
                  <a:t>struct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   node</a:t>
                </a:r>
              </a:p>
              <a:p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{</a:t>
                </a:r>
              </a:p>
              <a:p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  char  ch[2]; </a:t>
                </a:r>
                <a:endParaRPr lang="en-US" altLang="zh-CN">
                  <a:ea typeface="微软雅黑" pitchFamily="34" charset="-122"/>
                  <a:cs typeface="Arial" pitchFamily="34" charset="0"/>
                </a:endParaRPr>
              </a:p>
              <a:p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   int   k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;</a:t>
                </a:r>
              </a:p>
              <a:p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} a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;</a:t>
                </a: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501" y="2618"/>
                <a:ext cx="1035" cy="9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b="1">
                    <a:solidFill>
                      <a:srgbClr val="FFD966"/>
                    </a:solidFill>
                    <a:ea typeface="微软雅黑" pitchFamily="34" charset="-122"/>
                    <a:cs typeface="Arial" pitchFamily="34" charset="0"/>
                  </a:rPr>
                  <a:t>union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   node</a:t>
                </a:r>
              </a:p>
              <a:p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{</a:t>
                </a:r>
              </a:p>
              <a:p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  char  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ch[2</a:t>
                </a:r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]; </a:t>
                </a:r>
                <a:endParaRPr lang="en-US" altLang="zh-CN">
                  <a:ea typeface="微软雅黑" pitchFamily="34" charset="-122"/>
                  <a:cs typeface="Arial" pitchFamily="34" charset="0"/>
                </a:endParaRPr>
              </a:p>
              <a:p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    int    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k;</a:t>
                </a:r>
              </a:p>
              <a:p>
                <a:r>
                  <a:rPr lang="en-US" altLang="zh-CN" smtClean="0">
                    <a:ea typeface="微软雅黑" pitchFamily="34" charset="-122"/>
                    <a:cs typeface="Arial" pitchFamily="34" charset="0"/>
                  </a:rPr>
                  <a:t>} b</a:t>
                </a:r>
                <a:r>
                  <a:rPr lang="en-US" altLang="zh-CN">
                    <a:ea typeface="微软雅黑" pitchFamily="34" charset="-122"/>
                    <a:cs typeface="Arial" pitchFamily="34" charset="0"/>
                  </a:rPr>
                  <a:t>;</a:t>
                </a:r>
              </a:p>
            </p:txBody>
          </p:sp>
          <p:grpSp>
            <p:nvGrpSpPr>
              <p:cNvPr id="9" name="Group 59"/>
              <p:cNvGrpSpPr>
                <a:grpSpLocks/>
              </p:cNvGrpSpPr>
              <p:nvPr/>
            </p:nvGrpSpPr>
            <p:grpSpPr bwMode="auto">
              <a:xfrm>
                <a:off x="2408" y="1140"/>
                <a:ext cx="1246" cy="1320"/>
                <a:chOff x="2408" y="1092"/>
                <a:chExt cx="1246" cy="1320"/>
              </a:xfrm>
            </p:grpSpPr>
            <p:sp>
              <p:nvSpPr>
                <p:cNvPr id="22" name="AutoShape 9"/>
                <p:cNvSpPr>
                  <a:spLocks/>
                </p:cNvSpPr>
                <p:nvPr/>
              </p:nvSpPr>
              <p:spPr bwMode="auto">
                <a:xfrm>
                  <a:off x="3380" y="1398"/>
                  <a:ext cx="88" cy="558"/>
                </a:xfrm>
                <a:prstGeom prst="rightBrace">
                  <a:avLst>
                    <a:gd name="adj1" fmla="val 52841"/>
                    <a:gd name="adj2" fmla="val 50000"/>
                  </a:avLst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55" y="1517"/>
                  <a:ext cx="19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en-US" altLang="zh-CN" sz="2400"/>
                    <a:t>a</a:t>
                  </a:r>
                </a:p>
              </p:txBody>
            </p:sp>
            <p:sp>
              <p:nvSpPr>
                <p:cNvPr id="24" name="AutoShape 11"/>
                <p:cNvSpPr>
                  <a:spLocks noChangeArrowheads="1"/>
                </p:cNvSpPr>
                <p:nvPr/>
              </p:nvSpPr>
              <p:spPr bwMode="auto">
                <a:xfrm>
                  <a:off x="2420" y="1092"/>
                  <a:ext cx="960" cy="1320"/>
                </a:xfrm>
                <a:prstGeom prst="foldedCorner">
                  <a:avLst>
                    <a:gd name="adj" fmla="val 125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endParaRPr lang="zh-CN" altLang="zh-CN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>
                  <a:off x="2420" y="1398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auto">
                <a:xfrm>
                  <a:off x="2408" y="1682"/>
                  <a:ext cx="9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2412" y="1956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2436" y="154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22"/>
                <p:cNvSpPr>
                  <a:spLocks noChangeShapeType="1"/>
                </p:cNvSpPr>
                <p:nvPr/>
              </p:nvSpPr>
              <p:spPr bwMode="auto">
                <a:xfrm>
                  <a:off x="2436" y="182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23"/>
                <p:cNvSpPr>
                  <a:spLocks noChangeShapeType="1"/>
                </p:cNvSpPr>
                <p:nvPr/>
              </p:nvSpPr>
              <p:spPr bwMode="auto">
                <a:xfrm>
                  <a:off x="3312" y="154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24"/>
                <p:cNvSpPr>
                  <a:spLocks noChangeShapeType="1"/>
                </p:cNvSpPr>
                <p:nvPr/>
              </p:nvSpPr>
              <p:spPr bwMode="auto">
                <a:xfrm>
                  <a:off x="3312" y="182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57" y="1416"/>
                  <a:ext cx="29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en-US" altLang="zh-CN" sz="2400"/>
                    <a:t>ch</a:t>
                  </a:r>
                </a:p>
              </p:txBody>
            </p:sp>
            <p:sp>
              <p:nvSpPr>
                <p:cNvPr id="3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11" y="1668"/>
                  <a:ext cx="21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en-US" altLang="zh-CN" sz="2400"/>
                    <a:t>k</a:t>
                  </a:r>
                </a:p>
              </p:txBody>
            </p:sp>
          </p:grpSp>
          <p:grpSp>
            <p:nvGrpSpPr>
              <p:cNvPr id="10" name="Group 58"/>
              <p:cNvGrpSpPr>
                <a:grpSpLocks/>
              </p:cNvGrpSpPr>
              <p:nvPr/>
            </p:nvGrpSpPr>
            <p:grpSpPr bwMode="auto">
              <a:xfrm>
                <a:off x="2396" y="2580"/>
                <a:ext cx="1258" cy="1176"/>
                <a:chOff x="4052" y="2184"/>
                <a:chExt cx="1258" cy="1176"/>
              </a:xfrm>
            </p:grpSpPr>
            <p:sp>
              <p:nvSpPr>
                <p:cNvPr id="13" name="AutoShape 43"/>
                <p:cNvSpPr>
                  <a:spLocks/>
                </p:cNvSpPr>
                <p:nvPr/>
              </p:nvSpPr>
              <p:spPr bwMode="auto">
                <a:xfrm>
                  <a:off x="5012" y="2490"/>
                  <a:ext cx="95" cy="318"/>
                </a:xfrm>
                <a:prstGeom prst="rightBrace">
                  <a:avLst>
                    <a:gd name="adj1" fmla="val 27895"/>
                    <a:gd name="adj2" fmla="val 50000"/>
                  </a:avLst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111" y="2513"/>
                  <a:ext cx="19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en-US" altLang="zh-CN" sz="2400"/>
                    <a:t>b</a:t>
                  </a:r>
                </a:p>
              </p:txBody>
            </p:sp>
            <p:sp>
              <p:nvSpPr>
                <p:cNvPr id="15" name="AutoShape 45"/>
                <p:cNvSpPr>
                  <a:spLocks noChangeArrowheads="1"/>
                </p:cNvSpPr>
                <p:nvPr/>
              </p:nvSpPr>
              <p:spPr bwMode="auto">
                <a:xfrm>
                  <a:off x="4052" y="2184"/>
                  <a:ext cx="960" cy="1176"/>
                </a:xfrm>
                <a:prstGeom prst="foldedCorner">
                  <a:avLst>
                    <a:gd name="adj" fmla="val 125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endParaRPr lang="zh-CN" altLang="zh-CN"/>
                </a:p>
              </p:txBody>
            </p:sp>
            <p:sp>
              <p:nvSpPr>
                <p:cNvPr id="16" name="Line 46"/>
                <p:cNvSpPr>
                  <a:spLocks noChangeShapeType="1"/>
                </p:cNvSpPr>
                <p:nvPr/>
              </p:nvSpPr>
              <p:spPr bwMode="auto">
                <a:xfrm>
                  <a:off x="4052" y="249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48"/>
                <p:cNvSpPr>
                  <a:spLocks noChangeShapeType="1"/>
                </p:cNvSpPr>
                <p:nvPr/>
              </p:nvSpPr>
              <p:spPr bwMode="auto">
                <a:xfrm>
                  <a:off x="4059" y="2772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51"/>
                <p:cNvSpPr>
                  <a:spLocks noChangeShapeType="1"/>
                </p:cNvSpPr>
                <p:nvPr/>
              </p:nvSpPr>
              <p:spPr bwMode="auto">
                <a:xfrm>
                  <a:off x="4944" y="264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269" y="2508"/>
                  <a:ext cx="29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en-US" altLang="zh-CN" sz="2400"/>
                    <a:t>ch</a:t>
                  </a:r>
                </a:p>
              </p:txBody>
            </p:sp>
            <p:sp>
              <p:nvSpPr>
                <p:cNvPr id="2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587" y="2520"/>
                  <a:ext cx="21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CC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r>
                    <a:rPr lang="en-US" altLang="zh-CN" sz="2400"/>
                    <a:t>k</a:t>
                  </a:r>
                </a:p>
              </p:txBody>
            </p:sp>
            <p:sp>
              <p:nvSpPr>
                <p:cNvPr id="21" name="Line 49"/>
                <p:cNvSpPr>
                  <a:spLocks noChangeShapeType="1"/>
                </p:cNvSpPr>
                <p:nvPr/>
              </p:nvSpPr>
              <p:spPr bwMode="auto">
                <a:xfrm>
                  <a:off x="4068" y="264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AutoShape 60"/>
              <p:cNvSpPr>
                <a:spLocks noChangeArrowheads="1"/>
              </p:cNvSpPr>
              <p:nvPr/>
            </p:nvSpPr>
            <p:spPr bwMode="auto">
              <a:xfrm>
                <a:off x="1944" y="1740"/>
                <a:ext cx="420" cy="216"/>
              </a:xfrm>
              <a:prstGeom prst="rightArrow">
                <a:avLst>
                  <a:gd name="adj1" fmla="val 50000"/>
                  <a:gd name="adj2" fmla="val 48611"/>
                </a:avLst>
              </a:prstGeom>
              <a:noFill/>
              <a:ln w="38100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AutoShape 61"/>
              <p:cNvSpPr>
                <a:spLocks noChangeArrowheads="1"/>
              </p:cNvSpPr>
              <p:nvPr/>
            </p:nvSpPr>
            <p:spPr bwMode="auto">
              <a:xfrm>
                <a:off x="1980" y="3036"/>
                <a:ext cx="372" cy="204"/>
              </a:xfrm>
              <a:prstGeom prst="rightArrow">
                <a:avLst>
                  <a:gd name="adj1" fmla="val 50000"/>
                  <a:gd name="adj2" fmla="val 45588"/>
                </a:avLst>
              </a:prstGeom>
              <a:noFill/>
              <a:ln w="38100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AutoShape 63"/>
            <p:cNvSpPr>
              <a:spLocks noChangeArrowheads="1"/>
            </p:cNvSpPr>
            <p:nvPr/>
          </p:nvSpPr>
          <p:spPr bwMode="auto">
            <a:xfrm>
              <a:off x="3826" y="1260"/>
              <a:ext cx="1569" cy="234"/>
            </a:xfrm>
            <a:prstGeom prst="wedgeRectCallout">
              <a:avLst>
                <a:gd name="adj1" fmla="val -54778"/>
                <a:gd name="adj2" fmla="val 12263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latin typeface="Aldhabi"/>
                  <a:ea typeface="微软雅黑" pitchFamily="34" charset="-122"/>
                </a:rPr>
                <a:t>变量的各成员同时存在</a:t>
              </a:r>
            </a:p>
          </p:txBody>
        </p:sp>
        <p:sp>
          <p:nvSpPr>
            <p:cNvPr id="6" name="AutoShape 64"/>
            <p:cNvSpPr>
              <a:spLocks noChangeArrowheads="1"/>
            </p:cNvSpPr>
            <p:nvPr/>
          </p:nvSpPr>
          <p:spPr bwMode="auto">
            <a:xfrm>
              <a:off x="3645" y="3270"/>
              <a:ext cx="1859" cy="234"/>
            </a:xfrm>
            <a:prstGeom prst="wedgeRectCallout">
              <a:avLst>
                <a:gd name="adj1" fmla="val -44023"/>
                <a:gd name="adj2" fmla="val -11825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latin typeface="Aldhabi"/>
                  <a:ea typeface="微软雅黑" pitchFamily="34" charset="-122"/>
                </a:rPr>
                <a:t>任一时刻只有一个成员存在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4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432048"/>
          </a:xfrm>
        </p:spPr>
        <p:txBody>
          <a:bodyPr/>
          <a:lstStyle/>
          <a:p>
            <a:pPr lvl="1"/>
            <a:r>
              <a:rPr lang="zh-CN" altLang="en-US"/>
              <a:t>范例：结构体中嵌套共用体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93007" y="4941168"/>
            <a:ext cx="4124325" cy="1447800"/>
            <a:chOff x="2064" y="1008"/>
            <a:chExt cx="2598" cy="912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112" y="1056"/>
              <a:ext cx="2544" cy="864"/>
              <a:chOff x="2112" y="1056"/>
              <a:chExt cx="2160" cy="864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2160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2496" y="105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2880" y="105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3264" y="105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648" y="105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3648" y="1056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064" y="1104"/>
              <a:ext cx="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name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2496" y="1104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num</a:t>
              </a: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928" y="1104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sex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3312" y="1104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job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696" y="1008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class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4032" y="1152"/>
              <a:ext cx="6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position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170" y="134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Li</a:t>
              </a: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74" y="1632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Wang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2458" y="13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1011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2458" y="163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2086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2986" y="134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F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2976" y="1632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M</a:t>
              </a: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3312" y="134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S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408" y="163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T</a:t>
              </a: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3984" y="1344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501</a:t>
              </a: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3936" y="1632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prof</a:t>
              </a:r>
            </a:p>
          </p:txBody>
        </p:sp>
      </p:grpSp>
      <p:grpSp>
        <p:nvGrpSpPr>
          <p:cNvPr id="29" name="Group 71"/>
          <p:cNvGrpSpPr>
            <a:grpSpLocks/>
          </p:cNvGrpSpPr>
          <p:nvPr/>
        </p:nvGrpSpPr>
        <p:grpSpPr bwMode="auto">
          <a:xfrm>
            <a:off x="4821113" y="1072480"/>
            <a:ext cx="4143375" cy="4876800"/>
            <a:chOff x="2832" y="1056"/>
            <a:chExt cx="2610" cy="3072"/>
          </a:xfrm>
        </p:grpSpPr>
        <p:grpSp>
          <p:nvGrpSpPr>
            <p:cNvPr id="30" name="Group 68"/>
            <p:cNvGrpSpPr>
              <a:grpSpLocks/>
            </p:cNvGrpSpPr>
            <p:nvPr/>
          </p:nvGrpSpPr>
          <p:grpSpPr bwMode="auto">
            <a:xfrm>
              <a:off x="2832" y="1056"/>
              <a:ext cx="2610" cy="3072"/>
              <a:chOff x="1680" y="1056"/>
              <a:chExt cx="2610" cy="3072"/>
            </a:xfrm>
          </p:grpSpPr>
          <p:grpSp>
            <p:nvGrpSpPr>
              <p:cNvPr id="32" name="Group 51"/>
              <p:cNvGrpSpPr>
                <a:grpSpLocks/>
              </p:cNvGrpSpPr>
              <p:nvPr/>
            </p:nvGrpSpPr>
            <p:grpSpPr bwMode="auto">
              <a:xfrm>
                <a:off x="1680" y="1056"/>
                <a:ext cx="2544" cy="3072"/>
                <a:chOff x="1680" y="1056"/>
                <a:chExt cx="2544" cy="3072"/>
              </a:xfrm>
            </p:grpSpPr>
            <p:sp>
              <p:nvSpPr>
                <p:cNvPr id="49" name="Rectangle 32"/>
                <p:cNvSpPr>
                  <a:spLocks noChangeArrowheads="1"/>
                </p:cNvSpPr>
                <p:nvPr/>
              </p:nvSpPr>
              <p:spPr bwMode="auto">
                <a:xfrm>
                  <a:off x="1680" y="1056"/>
                  <a:ext cx="2544" cy="30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3"/>
                <p:cNvSpPr>
                  <a:spLocks noChangeShapeType="1"/>
                </p:cNvSpPr>
                <p:nvPr/>
              </p:nvSpPr>
              <p:spPr bwMode="auto">
                <a:xfrm>
                  <a:off x="1968" y="1344"/>
                  <a:ext cx="2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4"/>
                <p:cNvSpPr>
                  <a:spLocks noChangeShapeType="1"/>
                </p:cNvSpPr>
                <p:nvPr/>
              </p:nvSpPr>
              <p:spPr bwMode="auto">
                <a:xfrm>
                  <a:off x="1968" y="1344"/>
                  <a:ext cx="0" cy="14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1632"/>
                  <a:ext cx="2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36"/>
                <p:cNvSpPr>
                  <a:spLocks noChangeShapeType="1"/>
                </p:cNvSpPr>
                <p:nvPr/>
              </p:nvSpPr>
              <p:spPr bwMode="auto">
                <a:xfrm>
                  <a:off x="1968" y="1968"/>
                  <a:ext cx="2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37"/>
                <p:cNvSpPr>
                  <a:spLocks noChangeShapeType="1"/>
                </p:cNvSpPr>
                <p:nvPr/>
              </p:nvSpPr>
              <p:spPr bwMode="auto">
                <a:xfrm>
                  <a:off x="1968" y="1632"/>
                  <a:ext cx="105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024" y="1632"/>
                  <a:ext cx="120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39"/>
                <p:cNvSpPr>
                  <a:spLocks noChangeShapeType="1"/>
                </p:cNvSpPr>
                <p:nvPr/>
              </p:nvSpPr>
              <p:spPr bwMode="auto">
                <a:xfrm>
                  <a:off x="3024" y="1968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0"/>
                <p:cNvSpPr>
                  <a:spLocks noChangeShapeType="1"/>
                </p:cNvSpPr>
                <p:nvPr/>
              </p:nvSpPr>
              <p:spPr bwMode="auto">
                <a:xfrm>
                  <a:off x="3024" y="2352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1"/>
                <p:cNvSpPr>
                  <a:spLocks noChangeShapeType="1"/>
                </p:cNvSpPr>
                <p:nvPr/>
              </p:nvSpPr>
              <p:spPr bwMode="auto">
                <a:xfrm>
                  <a:off x="3024" y="1968"/>
                  <a:ext cx="62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648" y="196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648" y="235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4"/>
                <p:cNvSpPr>
                  <a:spLocks noChangeShapeType="1"/>
                </p:cNvSpPr>
                <p:nvPr/>
              </p:nvSpPr>
              <p:spPr bwMode="auto">
                <a:xfrm>
                  <a:off x="1680" y="2832"/>
                  <a:ext cx="25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45"/>
                <p:cNvSpPr>
                  <a:spLocks noChangeShapeType="1"/>
                </p:cNvSpPr>
                <p:nvPr/>
              </p:nvSpPr>
              <p:spPr bwMode="auto">
                <a:xfrm>
                  <a:off x="1968" y="3120"/>
                  <a:ext cx="2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46"/>
                <p:cNvSpPr>
                  <a:spLocks noChangeShapeType="1"/>
                </p:cNvSpPr>
                <p:nvPr/>
              </p:nvSpPr>
              <p:spPr bwMode="auto">
                <a:xfrm>
                  <a:off x="1968" y="3120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47"/>
                <p:cNvSpPr>
                  <a:spLocks noChangeShapeType="1"/>
                </p:cNvSpPr>
                <p:nvPr/>
              </p:nvSpPr>
              <p:spPr bwMode="auto">
                <a:xfrm>
                  <a:off x="1968" y="3600"/>
                  <a:ext cx="2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48"/>
                <p:cNvSpPr>
                  <a:spLocks noChangeShapeType="1"/>
                </p:cNvSpPr>
                <p:nvPr/>
              </p:nvSpPr>
              <p:spPr bwMode="auto">
                <a:xfrm>
                  <a:off x="1968" y="3120"/>
                  <a:ext cx="110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072" y="3120"/>
                  <a:ext cx="1152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0"/>
                <p:cNvSpPr>
                  <a:spLocks noChangeShapeType="1"/>
                </p:cNvSpPr>
                <p:nvPr/>
              </p:nvSpPr>
              <p:spPr bwMode="auto">
                <a:xfrm>
                  <a:off x="3072" y="360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Text Box 52"/>
              <p:cNvSpPr txBox="1">
                <a:spLocks noChangeArrowheads="1"/>
              </p:cNvSpPr>
              <p:nvPr/>
            </p:nvSpPr>
            <p:spPr bwMode="auto">
              <a:xfrm>
                <a:off x="1872" y="1104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循环</a:t>
                </a:r>
                <a:r>
                  <a:rPr lang="en-US" altLang="zh-CN"/>
                  <a:t>n</a:t>
                </a:r>
                <a:r>
                  <a:rPr lang="zh-CN" altLang="zh-CN"/>
                  <a:t>次</a:t>
                </a:r>
                <a:endParaRPr lang="zh-CN" altLang="en-US"/>
              </a:p>
            </p:txBody>
          </p:sp>
          <p:sp>
            <p:nvSpPr>
              <p:cNvPr id="34" name="Text Box 53"/>
              <p:cNvSpPr txBox="1">
                <a:spLocks noChangeArrowheads="1"/>
              </p:cNvSpPr>
              <p:nvPr/>
            </p:nvSpPr>
            <p:spPr bwMode="auto">
              <a:xfrm>
                <a:off x="1968" y="1344"/>
                <a:ext cx="2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读入姓名、号码、性别、职务</a:t>
                </a:r>
              </a:p>
            </p:txBody>
          </p:sp>
          <p:sp>
            <p:nvSpPr>
              <p:cNvPr id="35" name="Text Box 54"/>
              <p:cNvSpPr txBox="1">
                <a:spLocks noChangeArrowheads="1"/>
              </p:cNvSpPr>
              <p:nvPr/>
            </p:nvSpPr>
            <p:spPr bwMode="auto">
              <a:xfrm>
                <a:off x="2688" y="1632"/>
                <a:ext cx="6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job==‘s’</a:t>
                </a:r>
              </a:p>
            </p:txBody>
          </p:sp>
          <p:sp>
            <p:nvSpPr>
              <p:cNvPr id="36" name="Text Box 55"/>
              <p:cNvSpPr txBox="1">
                <a:spLocks noChangeArrowheads="1"/>
              </p:cNvSpPr>
              <p:nvPr/>
            </p:nvSpPr>
            <p:spPr bwMode="auto">
              <a:xfrm>
                <a:off x="2054" y="172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真</a:t>
                </a:r>
              </a:p>
            </p:txBody>
          </p:sp>
          <p:sp>
            <p:nvSpPr>
              <p:cNvPr id="37" name="Text Box 56"/>
              <p:cNvSpPr txBox="1">
                <a:spLocks noChangeArrowheads="1"/>
              </p:cNvSpPr>
              <p:nvPr/>
            </p:nvSpPr>
            <p:spPr bwMode="auto">
              <a:xfrm>
                <a:off x="3024" y="206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真</a:t>
                </a:r>
              </a:p>
            </p:txBody>
          </p:sp>
          <p:sp>
            <p:nvSpPr>
              <p:cNvPr id="38" name="Text Box 57"/>
              <p:cNvSpPr txBox="1">
                <a:spLocks noChangeArrowheads="1"/>
              </p:cNvSpPr>
              <p:nvPr/>
            </p:nvSpPr>
            <p:spPr bwMode="auto">
              <a:xfrm>
                <a:off x="3936" y="211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假</a:t>
                </a:r>
              </a:p>
            </p:txBody>
          </p:sp>
          <p:sp>
            <p:nvSpPr>
              <p:cNvPr id="39" name="Text Box 58"/>
              <p:cNvSpPr txBox="1">
                <a:spLocks noChangeArrowheads="1"/>
              </p:cNvSpPr>
              <p:nvPr/>
            </p:nvSpPr>
            <p:spPr bwMode="auto">
              <a:xfrm>
                <a:off x="3888" y="172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假</a:t>
                </a:r>
              </a:p>
            </p:txBody>
          </p:sp>
          <p:sp>
            <p:nvSpPr>
              <p:cNvPr id="40" name="Text Box 59"/>
              <p:cNvSpPr txBox="1">
                <a:spLocks noChangeArrowheads="1"/>
              </p:cNvSpPr>
              <p:nvPr/>
            </p:nvSpPr>
            <p:spPr bwMode="auto">
              <a:xfrm>
                <a:off x="2150" y="2217"/>
                <a:ext cx="7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读入</a:t>
                </a:r>
                <a:r>
                  <a:rPr lang="en-US" altLang="zh-CN"/>
                  <a:t>class</a:t>
                </a:r>
              </a:p>
            </p:txBody>
          </p:sp>
          <p:sp>
            <p:nvSpPr>
              <p:cNvPr id="41" name="Text Box 60"/>
              <p:cNvSpPr txBox="1">
                <a:spLocks noChangeArrowheads="1"/>
              </p:cNvSpPr>
              <p:nvPr/>
            </p:nvSpPr>
            <p:spPr bwMode="auto">
              <a:xfrm>
                <a:off x="3024" y="2352"/>
                <a:ext cx="63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/>
                  <a:t>读入</a:t>
                </a:r>
              </a:p>
              <a:p>
                <a:pPr algn="ctr" eaLnBrk="1" hangingPunct="1"/>
                <a:r>
                  <a:rPr lang="en-US" altLang="zh-CN"/>
                  <a:t>position</a:t>
                </a:r>
              </a:p>
            </p:txBody>
          </p:sp>
          <p:sp>
            <p:nvSpPr>
              <p:cNvPr id="42" name="Text Box 61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73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/>
                  <a:t>输出</a:t>
                </a:r>
              </a:p>
              <a:p>
                <a:pPr algn="ctr" eaLnBrk="1" hangingPunct="1"/>
                <a:r>
                  <a:rPr lang="zh-CN" altLang="en-US"/>
                  <a:t>“输入错”</a:t>
                </a:r>
              </a:p>
            </p:txBody>
          </p:sp>
          <p:sp>
            <p:nvSpPr>
              <p:cNvPr id="43" name="Text Box 62"/>
              <p:cNvSpPr txBox="1">
                <a:spLocks noChangeArrowheads="1"/>
              </p:cNvSpPr>
              <p:nvPr/>
            </p:nvSpPr>
            <p:spPr bwMode="auto">
              <a:xfrm>
                <a:off x="1920" y="288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循环</a:t>
                </a:r>
                <a:r>
                  <a:rPr lang="en-US" altLang="zh-CN"/>
                  <a:t>n</a:t>
                </a:r>
                <a:r>
                  <a:rPr lang="zh-CN" altLang="zh-CN"/>
                  <a:t>次</a:t>
                </a:r>
                <a:endParaRPr lang="zh-CN" altLang="en-US"/>
              </a:p>
            </p:txBody>
          </p:sp>
          <p:sp>
            <p:nvSpPr>
              <p:cNvPr id="44" name="Text Box 63"/>
              <p:cNvSpPr txBox="1">
                <a:spLocks noChangeArrowheads="1"/>
              </p:cNvSpPr>
              <p:nvPr/>
            </p:nvSpPr>
            <p:spPr bwMode="auto">
              <a:xfrm>
                <a:off x="2736" y="3168"/>
                <a:ext cx="6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job==‘s’</a:t>
                </a:r>
              </a:p>
            </p:txBody>
          </p:sp>
          <p:sp>
            <p:nvSpPr>
              <p:cNvPr id="45" name="Text Box 64"/>
              <p:cNvSpPr txBox="1">
                <a:spLocks noChangeArrowheads="1"/>
              </p:cNvSpPr>
              <p:nvPr/>
            </p:nvSpPr>
            <p:spPr bwMode="auto">
              <a:xfrm>
                <a:off x="2016" y="331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真</a:t>
                </a:r>
              </a:p>
            </p:txBody>
          </p:sp>
          <p:sp>
            <p:nvSpPr>
              <p:cNvPr id="46" name="Text Box 65"/>
              <p:cNvSpPr txBox="1">
                <a:spLocks noChangeArrowheads="1"/>
              </p:cNvSpPr>
              <p:nvPr/>
            </p:nvSpPr>
            <p:spPr bwMode="auto">
              <a:xfrm>
                <a:off x="3888" y="331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假</a:t>
                </a:r>
              </a:p>
            </p:txBody>
          </p:sp>
          <p:sp>
            <p:nvSpPr>
              <p:cNvPr id="47" name="Text Box 66"/>
              <p:cNvSpPr txBox="1">
                <a:spLocks noChangeArrowheads="1"/>
              </p:cNvSpPr>
              <p:nvPr/>
            </p:nvSpPr>
            <p:spPr bwMode="auto">
              <a:xfrm>
                <a:off x="1920" y="3611"/>
                <a:ext cx="120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输出</a:t>
                </a:r>
                <a:r>
                  <a:rPr lang="en-US" altLang="zh-CN"/>
                  <a:t>:</a:t>
                </a:r>
                <a:r>
                  <a:rPr lang="zh-CN" altLang="en-US"/>
                  <a:t>姓名</a:t>
                </a:r>
                <a:r>
                  <a:rPr lang="en-US" altLang="zh-CN"/>
                  <a:t>,</a:t>
                </a:r>
                <a:r>
                  <a:rPr lang="zh-CN" altLang="en-US"/>
                  <a:t>号码</a:t>
                </a:r>
                <a:r>
                  <a:rPr lang="en-US" altLang="zh-CN"/>
                  <a:t>,</a:t>
                </a:r>
              </a:p>
              <a:p>
                <a:pPr eaLnBrk="1" hangingPunct="1"/>
                <a:r>
                  <a:rPr lang="zh-CN" altLang="en-US"/>
                  <a:t>性别</a:t>
                </a:r>
                <a:r>
                  <a:rPr lang="en-US" altLang="zh-CN"/>
                  <a:t>,</a:t>
                </a:r>
                <a:r>
                  <a:rPr lang="zh-CN" altLang="en-US"/>
                  <a:t>职业</a:t>
                </a:r>
                <a:r>
                  <a:rPr lang="en-US" altLang="zh-CN"/>
                  <a:t>,</a:t>
                </a:r>
                <a:r>
                  <a:rPr lang="zh-CN" altLang="en-US"/>
                  <a:t>班级</a:t>
                </a:r>
              </a:p>
            </p:txBody>
          </p:sp>
          <p:sp>
            <p:nvSpPr>
              <p:cNvPr id="48" name="Text Box 67"/>
              <p:cNvSpPr txBox="1">
                <a:spLocks noChangeArrowheads="1"/>
              </p:cNvSpPr>
              <p:nvPr/>
            </p:nvSpPr>
            <p:spPr bwMode="auto">
              <a:xfrm>
                <a:off x="3072" y="3600"/>
                <a:ext cx="120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输出</a:t>
                </a:r>
                <a:r>
                  <a:rPr lang="en-US" altLang="zh-CN"/>
                  <a:t>:</a:t>
                </a:r>
                <a:r>
                  <a:rPr lang="zh-CN" altLang="en-US"/>
                  <a:t>姓名</a:t>
                </a:r>
                <a:r>
                  <a:rPr lang="en-US" altLang="zh-CN"/>
                  <a:t>,</a:t>
                </a:r>
                <a:r>
                  <a:rPr lang="zh-CN" altLang="en-US"/>
                  <a:t>号码</a:t>
                </a:r>
                <a:r>
                  <a:rPr lang="en-US" altLang="zh-CN"/>
                  <a:t>,</a:t>
                </a:r>
              </a:p>
              <a:p>
                <a:pPr eaLnBrk="1" hangingPunct="1"/>
                <a:r>
                  <a:rPr lang="zh-CN" altLang="en-US"/>
                  <a:t>性别</a:t>
                </a:r>
                <a:r>
                  <a:rPr lang="en-US" altLang="zh-CN"/>
                  <a:t>,</a:t>
                </a:r>
                <a:r>
                  <a:rPr lang="zh-CN" altLang="en-US"/>
                  <a:t>职业</a:t>
                </a:r>
                <a:r>
                  <a:rPr lang="en-US" altLang="zh-CN"/>
                  <a:t>,</a:t>
                </a:r>
                <a:r>
                  <a:rPr lang="zh-CN" altLang="en-US"/>
                  <a:t>职务</a:t>
                </a:r>
              </a:p>
            </p:txBody>
          </p:sp>
        </p:grpSp>
        <p:sp>
          <p:nvSpPr>
            <p:cNvPr id="31" name="Text Box 70"/>
            <p:cNvSpPr txBox="1">
              <a:spLocks noChangeArrowheads="1"/>
            </p:cNvSpPr>
            <p:nvPr/>
          </p:nvSpPr>
          <p:spPr bwMode="auto">
            <a:xfrm>
              <a:off x="4464" y="1968"/>
              <a:ext cx="6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job==‘t’</a:t>
              </a:r>
            </a:p>
          </p:txBody>
        </p:sp>
      </p:grpSp>
      <p:sp>
        <p:nvSpPr>
          <p:cNvPr id="68" name="Text Box 72"/>
          <p:cNvSpPr txBox="1">
            <a:spLocks noChangeArrowheads="1"/>
          </p:cNvSpPr>
          <p:nvPr/>
        </p:nvSpPr>
        <p:spPr bwMode="auto">
          <a:xfrm>
            <a:off x="500063" y="1340768"/>
            <a:ext cx="2631146" cy="34185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ea typeface="微软雅黑" pitchFamily="34" charset="-122"/>
                <a:cs typeface="Arial" pitchFamily="34" charset="0"/>
              </a:rPr>
              <a:t>struct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int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num;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char name[10];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char sex;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char job;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union</a:t>
            </a:r>
          </a:p>
          <a:p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    int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class;</a:t>
            </a:r>
          </a:p>
          <a:p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char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position[10];</a:t>
            </a:r>
          </a:p>
          <a:p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} category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} person[2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724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432048"/>
          </a:xfrm>
        </p:spPr>
        <p:txBody>
          <a:bodyPr/>
          <a:lstStyle/>
          <a:p>
            <a:pPr lvl="1"/>
            <a:r>
              <a:rPr lang="zh-CN" altLang="en-US"/>
              <a:t>范例：共用体中嵌套结构体，机器字数据与字节数据的处理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518274" y="1385664"/>
            <a:ext cx="3352800" cy="1905000"/>
            <a:chOff x="3648" y="768"/>
            <a:chExt cx="2112" cy="120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648" y="768"/>
              <a:ext cx="1488" cy="480"/>
              <a:chOff x="2928" y="528"/>
              <a:chExt cx="1488" cy="480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2928" y="720"/>
                <a:ext cx="14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/>
                  <a:t>00010010  00110100</a:t>
                </a:r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3648" y="7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3744" y="52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低字节</a:t>
                </a: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3024" y="52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高字节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696" y="1392"/>
              <a:ext cx="1648" cy="576"/>
              <a:chOff x="2976" y="1344"/>
              <a:chExt cx="1648" cy="576"/>
            </a:xfrm>
          </p:grpSpPr>
          <p:sp>
            <p:nvSpPr>
              <p:cNvPr id="7" name="Rectangle 12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24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/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>
                <a:off x="2976" y="1632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auto">
              <a:xfrm>
                <a:off x="3168" y="1392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00110100</a:t>
                </a:r>
              </a:p>
            </p:txBody>
          </p:sp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3158" y="1641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00010010</a:t>
                </a:r>
              </a:p>
            </p:txBody>
          </p:sp>
          <p:sp>
            <p:nvSpPr>
              <p:cNvPr id="11" name="Text Box 16"/>
              <p:cNvSpPr txBox="1">
                <a:spLocks noChangeArrowheads="1"/>
              </p:cNvSpPr>
              <p:nvPr/>
            </p:nvSpPr>
            <p:spPr bwMode="auto">
              <a:xfrm>
                <a:off x="4214" y="1353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low</a:t>
                </a:r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auto">
              <a:xfrm>
                <a:off x="4224" y="1632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high</a:t>
                </a:r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5164" y="960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0x1234</a:t>
              </a:r>
            </a:p>
          </p:txBody>
        </p:sp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5518274" y="3671664"/>
            <a:ext cx="3267075" cy="1905000"/>
            <a:chOff x="3648" y="768"/>
            <a:chExt cx="2058" cy="1200"/>
          </a:xfrm>
        </p:grpSpPr>
        <p:grpSp>
          <p:nvGrpSpPr>
            <p:cNvPr id="18" name="Group 21"/>
            <p:cNvGrpSpPr>
              <a:grpSpLocks/>
            </p:cNvGrpSpPr>
            <p:nvPr/>
          </p:nvGrpSpPr>
          <p:grpSpPr bwMode="auto">
            <a:xfrm>
              <a:off x="3648" y="768"/>
              <a:ext cx="1488" cy="480"/>
              <a:chOff x="2928" y="528"/>
              <a:chExt cx="1488" cy="480"/>
            </a:xfrm>
          </p:grpSpPr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2928" y="720"/>
                <a:ext cx="14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/>
                  <a:t>00010010  11111111</a:t>
                </a:r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3648" y="7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3744" y="52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低字节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3024" y="52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高字节</a:t>
                </a: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3696" y="1392"/>
              <a:ext cx="1648" cy="576"/>
              <a:chOff x="2976" y="1344"/>
              <a:chExt cx="1648" cy="576"/>
            </a:xfrm>
          </p:grpSpPr>
          <p:sp>
            <p:nvSpPr>
              <p:cNvPr id="21" name="Rectangle 27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24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/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2976" y="1632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29"/>
              <p:cNvSpPr txBox="1">
                <a:spLocks noChangeArrowheads="1"/>
              </p:cNvSpPr>
              <p:nvPr/>
            </p:nvSpPr>
            <p:spPr bwMode="auto">
              <a:xfrm>
                <a:off x="3168" y="1392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11111111</a:t>
                </a:r>
              </a:p>
            </p:txBody>
          </p:sp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3158" y="1641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00010010</a:t>
                </a:r>
              </a:p>
            </p:txBody>
          </p:sp>
          <p:sp>
            <p:nvSpPr>
              <p:cNvPr id="25" name="Text Box 31"/>
              <p:cNvSpPr txBox="1">
                <a:spLocks noChangeArrowheads="1"/>
              </p:cNvSpPr>
              <p:nvPr/>
            </p:nvSpPr>
            <p:spPr bwMode="auto">
              <a:xfrm>
                <a:off x="4214" y="1353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low</a:t>
                </a:r>
              </a:p>
            </p:txBody>
          </p:sp>
          <p:sp>
            <p:nvSpPr>
              <p:cNvPr id="26" name="Text Box 32"/>
              <p:cNvSpPr txBox="1">
                <a:spLocks noChangeArrowheads="1"/>
              </p:cNvSpPr>
              <p:nvPr/>
            </p:nvSpPr>
            <p:spPr bwMode="auto">
              <a:xfrm>
                <a:off x="4224" y="1632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high</a:t>
                </a:r>
              </a:p>
            </p:txBody>
          </p:sp>
        </p:grp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5164" y="960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0x12ff</a:t>
              </a:r>
            </a:p>
          </p:txBody>
        </p:sp>
      </p:grp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739117" y="1247226"/>
            <a:ext cx="2861979" cy="286450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ea typeface="微软雅黑" pitchFamily="34" charset="-122"/>
                <a:cs typeface="Arial" pitchFamily="34" charset="0"/>
              </a:rPr>
              <a:t>struct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w_tag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char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low;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char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high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};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union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u_tag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struct  w_tag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byte_acc;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int  word_acc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} u_acc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</p:txBody>
      </p:sp>
      <p:grpSp>
        <p:nvGrpSpPr>
          <p:cNvPr id="32" name="Group 52"/>
          <p:cNvGrpSpPr>
            <a:grpSpLocks/>
          </p:cNvGrpSpPr>
          <p:nvPr/>
        </p:nvGrpSpPr>
        <p:grpSpPr bwMode="auto">
          <a:xfrm>
            <a:off x="179512" y="4643214"/>
            <a:ext cx="5011737" cy="1162050"/>
            <a:chOff x="1029" y="492"/>
            <a:chExt cx="3157" cy="732"/>
          </a:xfrm>
        </p:grpSpPr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1752" y="648"/>
              <a:ext cx="1248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1752" y="9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1917" y="773"/>
              <a:ext cx="10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/>
                <a:t>word_acc</a:t>
              </a:r>
            </a:p>
          </p:txBody>
        </p:sp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2990" y="626"/>
              <a:ext cx="11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CC6600"/>
                  </a:solidFill>
                </a:rPr>
                <a:t>byte_acc.low</a:t>
              </a: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3000" y="905"/>
              <a:ext cx="11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CC6600"/>
                  </a:solidFill>
                </a:rPr>
                <a:t>byte_acc.high</a:t>
              </a:r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>
              <a:off x="1536" y="648"/>
              <a:ext cx="216" cy="0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Text Box 50"/>
            <p:cNvSpPr txBox="1">
              <a:spLocks noChangeArrowheads="1"/>
            </p:cNvSpPr>
            <p:nvPr/>
          </p:nvSpPr>
          <p:spPr bwMode="auto">
            <a:xfrm>
              <a:off x="1029" y="492"/>
              <a:ext cx="5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400"/>
                <a:t>u_acc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4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22322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9.8 </a:t>
            </a:r>
            <a:r>
              <a:rPr lang="zh-CN" altLang="en-US"/>
              <a:t>用</a:t>
            </a:r>
            <a:r>
              <a:rPr lang="en-US" altLang="zh-CN"/>
              <a:t>typedef</a:t>
            </a:r>
            <a:r>
              <a:rPr lang="zh-CN" altLang="en-US"/>
              <a:t>定义类型</a:t>
            </a:r>
          </a:p>
          <a:p>
            <a:r>
              <a:rPr lang="zh-CN" altLang="en-US"/>
              <a:t>功能：用自定义名字为</a:t>
            </a:r>
            <a:r>
              <a:rPr lang="zh-CN" altLang="en-US" b="1">
                <a:solidFill>
                  <a:srgbClr val="FFD966"/>
                </a:solidFill>
              </a:rPr>
              <a:t>已有</a:t>
            </a:r>
            <a:r>
              <a:rPr lang="zh-CN" altLang="en-US"/>
              <a:t>数据类型命名</a:t>
            </a:r>
          </a:p>
          <a:p>
            <a:r>
              <a:rPr lang="zh-CN" altLang="en-US"/>
              <a:t>类型定义简单</a:t>
            </a:r>
            <a:r>
              <a:rPr lang="zh-CN" altLang="en-US" smtClean="0"/>
              <a:t>形式：   </a:t>
            </a:r>
            <a:r>
              <a:rPr lang="en-US" altLang="zh-CN" b="1">
                <a:solidFill>
                  <a:srgbClr val="FFD966"/>
                </a:solidFill>
              </a:rPr>
              <a:t>typedef</a:t>
            </a:r>
            <a:r>
              <a:rPr lang="en-US" altLang="zh-CN"/>
              <a:t>   </a:t>
            </a:r>
            <a:r>
              <a:rPr lang="en-US" altLang="zh-CN" b="1"/>
              <a:t>type</a:t>
            </a:r>
            <a:r>
              <a:rPr lang="en-US" altLang="zh-CN"/>
              <a:t>   </a:t>
            </a:r>
            <a:r>
              <a:rPr lang="en-US" altLang="zh-CN" b="1">
                <a:solidFill>
                  <a:srgbClr val="5B9BD5"/>
                </a:solidFill>
              </a:rPr>
              <a:t>name</a:t>
            </a:r>
            <a:r>
              <a:rPr lang="en-US" altLang="zh-CN" smtClean="0"/>
              <a:t>;</a:t>
            </a:r>
          </a:p>
          <a:p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2915816" y="2195493"/>
            <a:ext cx="2259250" cy="371513"/>
          </a:xfrm>
          <a:prstGeom prst="wedgeRectCallout">
            <a:avLst>
              <a:gd name="adj1" fmla="val 27653"/>
              <a:gd name="adj2" fmla="val -91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zh-CN">
                <a:latin typeface="Aldhabi"/>
                <a:ea typeface="微软雅黑" pitchFamily="34" charset="-122"/>
              </a:rPr>
              <a:t>类型定义语句关键字</a:t>
            </a:r>
            <a:endParaRPr lang="zh-CN" altLang="en-US">
              <a:latin typeface="Aldhabi"/>
              <a:ea typeface="微软雅黑" pitchFamily="34" charset="-122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572000" y="2132856"/>
            <a:ext cx="1797586" cy="463846"/>
          </a:xfrm>
          <a:prstGeom prst="wedgeRectCallout">
            <a:avLst>
              <a:gd name="adj1" fmla="val 27194"/>
              <a:gd name="adj2" fmla="val -9936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zh-CN">
                <a:latin typeface="Aldhabi"/>
                <a:ea typeface="微软雅黑" pitchFamily="34" charset="-122"/>
              </a:rPr>
              <a:t>已有</a:t>
            </a:r>
            <a:r>
              <a:rPr lang="zh-CN" altLang="zh-CN" smtClean="0">
                <a:latin typeface="Aldhabi"/>
                <a:ea typeface="微软雅黑" pitchFamily="34" charset="-122"/>
              </a:rPr>
              <a:t>数据类型</a:t>
            </a:r>
            <a:r>
              <a:rPr lang="zh-CN" altLang="en-US" smtClean="0">
                <a:latin typeface="Aldhabi"/>
                <a:ea typeface="微软雅黑" pitchFamily="34" charset="-122"/>
              </a:rPr>
              <a:t>名</a:t>
            </a:r>
            <a:endParaRPr lang="zh-CN" altLang="en-US" sz="2400">
              <a:ea typeface="隶书" pitchFamily="49" charset="-122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287999" y="2157393"/>
            <a:ext cx="2028417" cy="371513"/>
          </a:xfrm>
          <a:prstGeom prst="wedgeRectCallout">
            <a:avLst>
              <a:gd name="adj1" fmla="val -11231"/>
              <a:gd name="adj2" fmla="val -9936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zh-CN">
                <a:latin typeface="Aldhabi"/>
                <a:ea typeface="微软雅黑" pitchFamily="34" charset="-122"/>
              </a:rPr>
              <a:t>用户定义的类型名</a:t>
            </a:r>
            <a:endParaRPr lang="zh-CN" altLang="en-US">
              <a:latin typeface="Aldhabi"/>
              <a:ea typeface="微软雅黑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69963" y="2997870"/>
            <a:ext cx="2656794" cy="9255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ea typeface="微软雅黑" pitchFamily="34" charset="-122"/>
                <a:cs typeface="Arial" pitchFamily="34" charset="0"/>
              </a:rPr>
              <a:t>例</a:t>
            </a:r>
          </a:p>
          <a:p>
            <a:r>
              <a:rPr lang="zh-CN" altLang="en-US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typedef  int 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INTEGER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 typedef  float  </a:t>
            </a:r>
            <a:r>
              <a:rPr lang="en-US" altLang="zh-CN" b="1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REAL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  <a:endParaRPr lang="en-US" altLang="zh-CN">
              <a:cs typeface="Arial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175066" y="2997869"/>
            <a:ext cx="2220778" cy="9255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mtClean="0">
                <a:ea typeface="微软雅黑" pitchFamily="34" charset="-122"/>
                <a:cs typeface="Arial" pitchFamily="34" charset="0"/>
              </a:rPr>
              <a:t>例</a:t>
            </a:r>
            <a:endParaRPr lang="en-US" altLang="zh-CN" smtClean="0"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INTEGER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a, b, c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 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rgbClr val="5B9BD5"/>
                </a:solidFill>
                <a:ea typeface="微软雅黑" pitchFamily="34" charset="-122"/>
                <a:cs typeface="Arial" pitchFamily="34" charset="0"/>
              </a:rPr>
              <a:t>REAL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f1,f2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 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187624" y="4353631"/>
            <a:ext cx="3528828" cy="371513"/>
          </a:xfrm>
          <a:prstGeom prst="wedgeRectCallout">
            <a:avLst>
              <a:gd name="adj1" fmla="val -12077"/>
              <a:gd name="adj2" fmla="val -157413"/>
            </a:avLst>
          </a:prstGeom>
          <a:noFill/>
          <a:ln w="12700">
            <a:solidFill>
              <a:srgbClr val="FFD9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类型定义后</a:t>
            </a:r>
            <a:r>
              <a:rPr lang="en-US" altLang="zh-CN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,</a:t>
            </a:r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与已有类型一样使用</a:t>
            </a: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661286" y="3972951"/>
            <a:ext cx="3159125" cy="1371600"/>
            <a:chOff x="3628" y="2605"/>
            <a:chExt cx="1990" cy="864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628" y="2927"/>
              <a:ext cx="1990" cy="5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en-US" sz="2400"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int  a,b,c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; 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float  f1,f2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; </a:t>
              </a: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3957" y="2605"/>
              <a:ext cx="258" cy="297"/>
            </a:xfrm>
            <a:prstGeom prst="upDownArrow">
              <a:avLst>
                <a:gd name="adj1" fmla="val 50000"/>
                <a:gd name="adj2" fmla="val 24961"/>
              </a:avLst>
            </a:prstGeom>
            <a:noFill/>
            <a:ln w="12700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endParaRPr lang="zh-CN" altLang="zh-CN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4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 autoUpdateAnimBg="0"/>
      <p:bldP spid="6" grpId="0"/>
      <p:bldP spid="7" grpId="0"/>
      <p:bldP spid="8" grpId="0" animBg="1"/>
      <p:bldP spid="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2088232"/>
          </a:xfrm>
        </p:spPr>
        <p:txBody>
          <a:bodyPr/>
          <a:lstStyle/>
          <a:p>
            <a:r>
              <a:rPr lang="en-US" altLang="zh-CN"/>
              <a:t>typedef</a:t>
            </a:r>
            <a:r>
              <a:rPr lang="zh-CN" altLang="en-US"/>
              <a:t>定义类型步骤</a:t>
            </a:r>
          </a:p>
          <a:p>
            <a:pPr lvl="1"/>
            <a:r>
              <a:rPr lang="zh-CN" altLang="en-US"/>
              <a:t>按定义变量方法先写出定义体   </a:t>
            </a:r>
            <a:r>
              <a:rPr lang="zh-CN" altLang="en-US" smtClean="0"/>
              <a:t>如  </a:t>
            </a:r>
            <a:r>
              <a:rPr lang="en-US" altLang="zh-CN" smtClean="0"/>
              <a:t>int  i</a:t>
            </a:r>
            <a:r>
              <a:rPr lang="en-US" altLang="zh-CN"/>
              <a:t>;      </a:t>
            </a:r>
          </a:p>
          <a:p>
            <a:pPr lvl="1"/>
            <a:r>
              <a:rPr lang="zh-CN" altLang="en-US"/>
              <a:t>将变量名换成新类型名         </a:t>
            </a:r>
            <a:r>
              <a:rPr lang="zh-CN" altLang="en-US" smtClean="0"/>
              <a:t>如  </a:t>
            </a:r>
            <a:r>
              <a:rPr lang="en-US" altLang="zh-CN" smtClean="0"/>
              <a:t>int  </a:t>
            </a:r>
            <a:r>
              <a:rPr lang="en-US" altLang="zh-CN" b="1" smtClean="0">
                <a:solidFill>
                  <a:srgbClr val="5B9BD5"/>
                </a:solidFill>
              </a:rPr>
              <a:t>INTEGER</a:t>
            </a:r>
            <a:r>
              <a:rPr lang="en-US" altLang="zh-CN"/>
              <a:t>; </a:t>
            </a:r>
          </a:p>
          <a:p>
            <a:pPr lvl="1"/>
            <a:r>
              <a:rPr lang="zh-CN" altLang="en-US"/>
              <a:t>最前面加</a:t>
            </a:r>
            <a:r>
              <a:rPr lang="en-US" altLang="zh-CN"/>
              <a:t>typedef              </a:t>
            </a:r>
            <a:r>
              <a:rPr lang="zh-CN" altLang="en-US" smtClean="0"/>
              <a:t>如  </a:t>
            </a:r>
            <a:r>
              <a:rPr lang="en-US" altLang="zh-CN" smtClean="0"/>
              <a:t>typedef  int  </a:t>
            </a:r>
            <a:r>
              <a:rPr lang="en-US" altLang="zh-CN" b="1" smtClean="0">
                <a:solidFill>
                  <a:srgbClr val="5B9BD5"/>
                </a:solidFill>
              </a:rPr>
              <a:t>INTEGER</a:t>
            </a:r>
            <a:r>
              <a:rPr lang="en-US" altLang="zh-CN"/>
              <a:t>; </a:t>
            </a:r>
          </a:p>
          <a:p>
            <a:pPr lvl="1"/>
            <a:r>
              <a:rPr lang="zh-CN" altLang="en-US"/>
              <a:t>用新类型名定义变量           </a:t>
            </a:r>
            <a:r>
              <a:rPr lang="zh-CN" altLang="en-US" smtClean="0"/>
              <a:t>如  </a:t>
            </a:r>
            <a:r>
              <a:rPr lang="en-US" altLang="zh-CN" b="1" smtClean="0">
                <a:solidFill>
                  <a:srgbClr val="5B9BD5"/>
                </a:solidFill>
              </a:rPr>
              <a:t>INTEGER</a:t>
            </a:r>
            <a:r>
              <a:rPr lang="en-US" altLang="zh-CN" smtClean="0"/>
              <a:t> </a:t>
            </a:r>
            <a:r>
              <a:rPr lang="en-US" altLang="zh-CN"/>
              <a:t>i</a:t>
            </a:r>
            <a:r>
              <a:rPr lang="en-US" altLang="zh-CN" smtClean="0"/>
              <a:t>, j</a:t>
            </a:r>
            <a:r>
              <a:rPr lang="en-US" altLang="zh-CN"/>
              <a:t>; </a:t>
            </a:r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060215" y="3068960"/>
            <a:ext cx="4914900" cy="1800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例  定义数组类型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"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int  a[100];     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"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int  ARRAY[100];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"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typedef   int   ARRAY[100];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"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ARRAY   a,b,c; 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200970" y="5361743"/>
            <a:ext cx="3089605" cy="371513"/>
          </a:xfrm>
          <a:prstGeom prst="wedgeRectCallout">
            <a:avLst>
              <a:gd name="adj1" fmla="val -8706"/>
              <a:gd name="adj2" fmla="val -20374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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int  a[100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],b[100],c[100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]; 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15512" y="3077260"/>
            <a:ext cx="4914900" cy="18306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例  定义指针类型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"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char  *str;     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"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char  *STRING;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"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typedef   char   *STRING;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"/>
            </a:pPr>
            <a:r>
              <a:rPr lang="en-US" altLang="zh-CN" smtClean="0">
                <a:ea typeface="微软雅黑" pitchFamily="34" charset="-122"/>
                <a:cs typeface="Arial" pitchFamily="34" charset="0"/>
              </a:rPr>
              <a:t> STRING 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p,s[10]; 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939648" y="5230396"/>
            <a:ext cx="1669345" cy="648512"/>
          </a:xfrm>
          <a:prstGeom prst="wedgeRectCallout">
            <a:avLst>
              <a:gd name="adj1" fmla="val 356"/>
              <a:gd name="adj2" fmla="val -1217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  char  *p;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</a:p>
          <a:p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char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*s[10];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934555" y="3141765"/>
            <a:ext cx="4914900" cy="23895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例  定义结构体类型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"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struct  date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int   month;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  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int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day;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  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int 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year;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}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d;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288322" y="3224638"/>
            <a:ext cx="4914900" cy="18568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例  定义函数指针类型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"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int  (*p)();     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"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int  (*POWER)();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"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typedef   int   (*POWER)();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"/>
            </a:pPr>
            <a:r>
              <a:rPr lang="en-US" altLang="zh-CN" smtClean="0">
                <a:ea typeface="微软雅黑" pitchFamily="34" charset="-122"/>
                <a:cs typeface="Arial" pitchFamily="34" charset="0"/>
              </a:rPr>
              <a:t> POWER 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p1,p2; 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2091965" y="5358513"/>
            <a:ext cx="2422756" cy="371513"/>
          </a:xfrm>
          <a:prstGeom prst="wedgeRectCallout">
            <a:avLst>
              <a:gd name="adj1" fmla="val -3919"/>
              <a:gd name="adj2" fmla="val -15269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  int  (*p1)(),(*p2</a:t>
            </a:r>
            <a:r>
              <a:rPr lang="en-US" altLang="zh-CN" smtClean="0">
                <a:ea typeface="微软雅黑" pitchFamily="34" charset="-122"/>
                <a:cs typeface="Arial" pitchFamily="34" charset="0"/>
                <a:sym typeface="Symbol" pitchFamily="18" charset="2"/>
              </a:rPr>
              <a:t>)(); 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934555" y="3141765"/>
            <a:ext cx="4914900" cy="2706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例  定义结构体类型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"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struct  date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 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int   month;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int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day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int   year;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} DATE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043568" y="3172220"/>
            <a:ext cx="4914900" cy="2706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1143000" lvl="2" indent="-228600">
              <a:spcBef>
                <a:spcPct val="20000"/>
              </a:spcBef>
              <a:buClr>
                <a:schemeClr val="accent2"/>
              </a:buClr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例  定义结构体类型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zh-CN" smtClean="0">
                <a:ea typeface="微软雅黑" pitchFamily="34" charset="-122"/>
                <a:cs typeface="Arial" pitchFamily="34" charset="0"/>
              </a:rPr>
              <a:t>typedef  struct  date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zh-CN" smtClean="0">
                <a:ea typeface="微软雅黑" pitchFamily="34" charset="-122"/>
                <a:cs typeface="Arial" pitchFamily="34" charset="0"/>
              </a:rPr>
              <a:t>{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  int 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month;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int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day;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int  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year;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zh-CN" smtClean="0">
                <a:ea typeface="微软雅黑" pitchFamily="34" charset="-122"/>
                <a:cs typeface="Arial" pitchFamily="34" charset="0"/>
              </a:rPr>
              <a:t>} DATE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;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288322" y="3369965"/>
            <a:ext cx="4914900" cy="119819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例  定义结构体类型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"/>
            </a:pPr>
            <a:r>
              <a:rPr lang="zh-CN" altLang="en-US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DATE   birthday, </a:t>
            </a:r>
            <a:r>
              <a:rPr lang="en-US" altLang="zh-CN" smtClean="0">
                <a:ea typeface="微软雅黑" pitchFamily="34" charset="-122"/>
                <a:cs typeface="Arial" pitchFamily="34" charset="0"/>
              </a:rPr>
              <a:t> *</a:t>
            </a:r>
            <a:r>
              <a:rPr lang="en-US" altLang="zh-CN">
                <a:ea typeface="微软雅黑" pitchFamily="34" charset="-122"/>
                <a:cs typeface="Arial" pitchFamily="34" charset="0"/>
              </a:rPr>
              <a:t>p;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2152418" y="4537700"/>
            <a:ext cx="2105361" cy="1479509"/>
          </a:xfrm>
          <a:prstGeom prst="wedgeRectCallout">
            <a:avLst>
              <a:gd name="adj1" fmla="val 11537"/>
              <a:gd name="adj2" fmla="val -8218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  struct  date</a:t>
            </a:r>
          </a:p>
          <a:p>
            <a:pPr eaLnBrk="1" hangingPunct="1"/>
            <a:r>
              <a:rPr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       {    int   month;</a:t>
            </a:r>
          </a:p>
          <a:p>
            <a:pPr eaLnBrk="1" hangingPunct="1"/>
            <a:r>
              <a:rPr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             int   day;</a:t>
            </a:r>
          </a:p>
          <a:p>
            <a:pPr eaLnBrk="1" hangingPunct="1"/>
            <a:r>
              <a:rPr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             int   year;</a:t>
            </a:r>
          </a:p>
          <a:p>
            <a:pPr eaLnBrk="1" hangingPunct="1"/>
            <a:r>
              <a:rPr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        }birthday, *p;</a:t>
            </a:r>
            <a:endParaRPr lang="en-US" altLang="zh-CN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453667" y="3135305"/>
            <a:ext cx="3876675" cy="32385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  <a:endParaRPr lang="en-US" altLang="zh-CN" sz="180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typedef  struct  club</a:t>
            </a:r>
            <a:endParaRPr lang="en-US" altLang="zh-CN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{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char  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name[20];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int  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size;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int  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year;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} GROUP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typedef  GROUP  *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PG;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PG  pclub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; </a:t>
            </a: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5126075" y="3103279"/>
            <a:ext cx="3208227" cy="648512"/>
          </a:xfrm>
          <a:prstGeom prst="wedgeRectCallout">
            <a:avLst>
              <a:gd name="adj1" fmla="val -67264"/>
              <a:gd name="adj2" fmla="val 12306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>
                <a:ea typeface="微软雅黑" pitchFamily="34" charset="-122"/>
                <a:cs typeface="Arial" pitchFamily="34" charset="0"/>
              </a:rPr>
              <a:t>GROUP</a:t>
            </a:r>
            <a:r>
              <a:rPr kumimoji="1" lang="zh-CN" altLang="zh-CN">
                <a:ea typeface="微软雅黑" pitchFamily="34" charset="-122"/>
                <a:cs typeface="Arial" pitchFamily="34" charset="0"/>
              </a:rPr>
              <a:t>为结构体类型</a:t>
            </a:r>
          </a:p>
          <a:p>
            <a:pPr eaLnBrk="1" hangingPunct="1"/>
            <a:r>
              <a:rPr kumimoji="1" lang="en-US" altLang="zh-CN">
                <a:ea typeface="微软雅黑" pitchFamily="34" charset="-122"/>
                <a:cs typeface="Arial" pitchFamily="34" charset="0"/>
              </a:rPr>
              <a:t>PG</a:t>
            </a:r>
            <a:r>
              <a:rPr kumimoji="1" lang="zh-CN" altLang="zh-CN">
                <a:ea typeface="微软雅黑" pitchFamily="34" charset="-122"/>
                <a:cs typeface="Arial" pitchFamily="34" charset="0"/>
              </a:rPr>
              <a:t>为指向</a:t>
            </a:r>
            <a:r>
              <a:rPr kumimoji="1" lang="en-US" altLang="zh-CN">
                <a:ea typeface="微软雅黑" pitchFamily="34" charset="-122"/>
                <a:cs typeface="Arial" pitchFamily="34" charset="0"/>
              </a:rPr>
              <a:t>GROUP</a:t>
            </a:r>
            <a:r>
              <a:rPr kumimoji="1" lang="zh-CN" altLang="zh-CN">
                <a:ea typeface="微软雅黑" pitchFamily="34" charset="-122"/>
                <a:cs typeface="Arial" pitchFamily="34" charset="0"/>
              </a:rPr>
              <a:t>的指针类型</a:t>
            </a:r>
            <a:endParaRPr kumimoji="1" lang="zh-CN" altLang="en-US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5846155" y="4941309"/>
            <a:ext cx="2520540" cy="740845"/>
          </a:xfrm>
          <a:prstGeom prst="wedgeRectCallout">
            <a:avLst>
              <a:gd name="adj1" fmla="val -102426"/>
              <a:gd name="adj2" fmla="val 590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  GROUP  *pclub;</a:t>
            </a:r>
          </a:p>
          <a:p>
            <a:r>
              <a:rPr kumimoji="1"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  struct  club  *pclub</a:t>
            </a:r>
            <a:r>
              <a:rPr lang="en-US" altLang="zh-CN" sz="2400">
                <a:cs typeface="Arial" pitchFamily="34" charset="0"/>
                <a:sym typeface="Symbol" pitchFamily="18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69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 autoUpdateAnimBg="0"/>
      <p:bldP spid="4" grpId="1" animBg="1"/>
      <p:bldP spid="5" grpId="0"/>
      <p:bldP spid="5" grpId="1"/>
      <p:bldP spid="6" grpId="0" animBg="1"/>
      <p:bldP spid="6" grpId="1" animBg="1"/>
      <p:bldP spid="7" grpId="0"/>
      <p:bldP spid="7" grpId="1"/>
      <p:bldP spid="8" grpId="0"/>
      <p:bldP spid="8" grpId="1"/>
      <p:bldP spid="9" grpId="0" animBg="1" autoUpdateAnimBg="0"/>
      <p:bldP spid="9" grpId="1" animBg="1"/>
      <p:bldP spid="10" grpId="0"/>
      <p:bldP spid="10" grpId="1"/>
      <p:bldP spid="12" grpId="0"/>
      <p:bldP spid="12" grpId="1"/>
      <p:bldP spid="13" grpId="0"/>
      <p:bldP spid="13" grpId="1"/>
      <p:bldP spid="14" grpId="0" animBg="1"/>
      <p:bldP spid="14" grpId="1" animBg="1"/>
      <p:bldP spid="15" grpId="0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6064"/>
          </a:xfrm>
        </p:spPr>
        <p:txBody>
          <a:bodyPr/>
          <a:lstStyle/>
          <a:p>
            <a:r>
              <a:rPr lang="zh-CN" altLang="en-US"/>
              <a:t>类型定义可嵌套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539552" y="1550988"/>
            <a:ext cx="3876675" cy="32385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  <a:endParaRPr lang="en-US" altLang="zh-CN" sz="180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typedef  struct  club</a:t>
            </a:r>
            <a:endParaRPr lang="en-US" altLang="zh-CN" sz="180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{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char  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name[20];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int  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size;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int  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year;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} GROUP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typedef  GROUP  *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PG;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8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PG  pclub</a:t>
            </a:r>
            <a:r>
              <a:rPr lang="en-US" altLang="zh-CN" sz="1800">
                <a:latin typeface="Arial" pitchFamily="34" charset="0"/>
                <a:ea typeface="微软雅黑" pitchFamily="34" charset="-122"/>
                <a:cs typeface="Arial" pitchFamily="34" charset="0"/>
              </a:rPr>
              <a:t>; </a:t>
            </a: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4211960" y="1518962"/>
            <a:ext cx="3208227" cy="648512"/>
          </a:xfrm>
          <a:prstGeom prst="wedgeRectCallout">
            <a:avLst>
              <a:gd name="adj1" fmla="val -67264"/>
              <a:gd name="adj2" fmla="val 12306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>
                <a:ea typeface="微软雅黑" pitchFamily="34" charset="-122"/>
                <a:cs typeface="Arial" pitchFamily="34" charset="0"/>
              </a:rPr>
              <a:t>GROUP</a:t>
            </a:r>
            <a:r>
              <a:rPr kumimoji="1" lang="zh-CN" altLang="zh-CN">
                <a:ea typeface="微软雅黑" pitchFamily="34" charset="-122"/>
                <a:cs typeface="Arial" pitchFamily="34" charset="0"/>
              </a:rPr>
              <a:t>为结构体类型</a:t>
            </a:r>
          </a:p>
          <a:p>
            <a:pPr eaLnBrk="1" hangingPunct="1"/>
            <a:r>
              <a:rPr kumimoji="1" lang="en-US" altLang="zh-CN">
                <a:ea typeface="微软雅黑" pitchFamily="34" charset="-122"/>
                <a:cs typeface="Arial" pitchFamily="34" charset="0"/>
              </a:rPr>
              <a:t>PG</a:t>
            </a:r>
            <a:r>
              <a:rPr kumimoji="1" lang="zh-CN" altLang="zh-CN">
                <a:ea typeface="微软雅黑" pitchFamily="34" charset="-122"/>
                <a:cs typeface="Arial" pitchFamily="34" charset="0"/>
              </a:rPr>
              <a:t>为指向</a:t>
            </a:r>
            <a:r>
              <a:rPr kumimoji="1" lang="en-US" altLang="zh-CN">
                <a:ea typeface="微软雅黑" pitchFamily="34" charset="-122"/>
                <a:cs typeface="Arial" pitchFamily="34" charset="0"/>
              </a:rPr>
              <a:t>GROUP</a:t>
            </a:r>
            <a:r>
              <a:rPr kumimoji="1" lang="zh-CN" altLang="zh-CN">
                <a:ea typeface="微软雅黑" pitchFamily="34" charset="-122"/>
                <a:cs typeface="Arial" pitchFamily="34" charset="0"/>
              </a:rPr>
              <a:t>的指针类型</a:t>
            </a:r>
            <a:endParaRPr kumimoji="1" lang="zh-CN" altLang="en-US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4932040" y="3356992"/>
            <a:ext cx="2520540" cy="740845"/>
          </a:xfrm>
          <a:prstGeom prst="wedgeRectCallout">
            <a:avLst>
              <a:gd name="adj1" fmla="val -102426"/>
              <a:gd name="adj2" fmla="val 590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  GROUP  *pclub;</a:t>
            </a:r>
          </a:p>
          <a:p>
            <a:r>
              <a:rPr kumimoji="1" lang="en-US" altLang="zh-CN">
                <a:ea typeface="微软雅黑" pitchFamily="34" charset="-122"/>
                <a:cs typeface="Arial" pitchFamily="34" charset="0"/>
                <a:sym typeface="Symbol" pitchFamily="18" charset="2"/>
              </a:rPr>
              <a:t>  struct  club  *pclub</a:t>
            </a:r>
            <a:r>
              <a:rPr lang="en-US" altLang="zh-CN" sz="2400">
                <a:cs typeface="Arial" pitchFamily="34" charset="0"/>
                <a:sym typeface="Symbol" pitchFamily="18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99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74856" y="908720"/>
            <a:ext cx="2967777" cy="37878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="1" smtClean="0">
                <a:ea typeface="微软雅黑" pitchFamily="34" charset="-122"/>
              </a:rPr>
              <a:t>例</a:t>
            </a:r>
            <a:endParaRPr lang="en-US" altLang="zh-CN" sz="2400" b="1" smtClean="0">
              <a:ea typeface="微软雅黑" pitchFamily="34" charset="-122"/>
            </a:endParaRPr>
          </a:p>
          <a:p>
            <a:r>
              <a:rPr lang="en-US" altLang="zh-CN" sz="2400" b="1">
                <a:ea typeface="微软雅黑" pitchFamily="34" charset="-122"/>
              </a:rPr>
              <a:t> </a:t>
            </a:r>
            <a:r>
              <a:rPr lang="en-US" altLang="zh-CN" sz="2400" b="1" smtClean="0">
                <a:ea typeface="微软雅黑" pitchFamily="34" charset="-122"/>
              </a:rPr>
              <a:t> </a:t>
            </a:r>
            <a:r>
              <a:rPr lang="en-US" altLang="zh-CN" sz="2400" b="1" smtClean="0">
                <a:solidFill>
                  <a:srgbClr val="FFD966"/>
                </a:solidFill>
                <a:ea typeface="微软雅黑" pitchFamily="34" charset="-122"/>
              </a:rPr>
              <a:t>struct</a:t>
            </a:r>
            <a:r>
              <a:rPr lang="en-US" altLang="zh-CN" sz="2400" b="1" smtClean="0">
                <a:ea typeface="微软雅黑" pitchFamily="34" charset="-122"/>
              </a:rPr>
              <a:t>   </a:t>
            </a:r>
            <a:r>
              <a:rPr lang="en-US" altLang="zh-CN" sz="2400" b="1">
                <a:solidFill>
                  <a:srgbClr val="5B9BD5"/>
                </a:solidFill>
                <a:ea typeface="微软雅黑" pitchFamily="34" charset="-122"/>
              </a:rPr>
              <a:t>student</a:t>
            </a:r>
          </a:p>
          <a:p>
            <a:r>
              <a:rPr lang="en-US" altLang="zh-CN" sz="2400" b="1" smtClean="0">
                <a:ea typeface="微软雅黑" pitchFamily="34" charset="-122"/>
              </a:rPr>
              <a:t>  {</a:t>
            </a:r>
          </a:p>
          <a:p>
            <a:r>
              <a:rPr lang="en-US" altLang="zh-CN" sz="2400" b="1">
                <a:ea typeface="微软雅黑" pitchFamily="34" charset="-122"/>
              </a:rPr>
              <a:t> </a:t>
            </a:r>
            <a:r>
              <a:rPr lang="en-US" altLang="zh-CN" sz="2400" b="1" smtClean="0">
                <a:ea typeface="微软雅黑" pitchFamily="34" charset="-122"/>
              </a:rPr>
              <a:t>     int </a:t>
            </a:r>
            <a:r>
              <a:rPr lang="en-US" altLang="zh-CN" sz="2400" b="1">
                <a:ea typeface="微软雅黑" pitchFamily="34" charset="-122"/>
              </a:rPr>
              <a:t>num;</a:t>
            </a:r>
          </a:p>
          <a:p>
            <a:r>
              <a:rPr lang="en-US" altLang="zh-CN" sz="2400" b="1" smtClean="0">
                <a:ea typeface="微软雅黑" pitchFamily="34" charset="-122"/>
              </a:rPr>
              <a:t>      char  </a:t>
            </a:r>
            <a:r>
              <a:rPr lang="en-US" altLang="zh-CN" sz="2400" b="1">
                <a:ea typeface="微软雅黑" pitchFamily="34" charset="-122"/>
              </a:rPr>
              <a:t>name[20];</a:t>
            </a:r>
          </a:p>
          <a:p>
            <a:r>
              <a:rPr lang="en-US" altLang="zh-CN" sz="2400" b="1" smtClean="0">
                <a:ea typeface="微软雅黑" pitchFamily="34" charset="-122"/>
              </a:rPr>
              <a:t>      char </a:t>
            </a:r>
            <a:r>
              <a:rPr lang="en-US" altLang="zh-CN" sz="2400" b="1">
                <a:ea typeface="微软雅黑" pitchFamily="34" charset="-122"/>
              </a:rPr>
              <a:t>sex;</a:t>
            </a:r>
          </a:p>
          <a:p>
            <a:r>
              <a:rPr lang="en-US" altLang="zh-CN" sz="2400" b="1" smtClean="0">
                <a:ea typeface="微软雅黑" pitchFamily="34" charset="-122"/>
              </a:rPr>
              <a:t>      int </a:t>
            </a:r>
            <a:r>
              <a:rPr lang="en-US" altLang="zh-CN" sz="2400" b="1">
                <a:ea typeface="微软雅黑" pitchFamily="34" charset="-122"/>
              </a:rPr>
              <a:t>age;</a:t>
            </a:r>
          </a:p>
          <a:p>
            <a:r>
              <a:rPr lang="en-US" altLang="zh-CN" sz="2400" b="1" smtClean="0">
                <a:ea typeface="微软雅黑" pitchFamily="34" charset="-122"/>
              </a:rPr>
              <a:t>      float </a:t>
            </a:r>
            <a:r>
              <a:rPr lang="en-US" altLang="zh-CN" sz="2400" b="1">
                <a:ea typeface="微软雅黑" pitchFamily="34" charset="-122"/>
              </a:rPr>
              <a:t>score;</a:t>
            </a:r>
          </a:p>
          <a:p>
            <a:r>
              <a:rPr lang="en-US" altLang="zh-CN" sz="2400" b="1" smtClean="0">
                <a:ea typeface="微软雅黑" pitchFamily="34" charset="-122"/>
              </a:rPr>
              <a:t>      char </a:t>
            </a:r>
            <a:r>
              <a:rPr lang="en-US" altLang="zh-CN" sz="2400" b="1">
                <a:ea typeface="微软雅黑" pitchFamily="34" charset="-122"/>
              </a:rPr>
              <a:t>addr[30];</a:t>
            </a:r>
          </a:p>
          <a:p>
            <a:r>
              <a:rPr lang="en-US" altLang="zh-CN" sz="2400" b="1" smtClean="0">
                <a:ea typeface="微软雅黑" pitchFamily="34" charset="-122"/>
              </a:rPr>
              <a:t>  }; </a:t>
            </a:r>
            <a:endParaRPr lang="en-US" altLang="zh-CN" sz="2400" b="1">
              <a:ea typeface="微软雅黑" pitchFamily="34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105400" y="709215"/>
            <a:ext cx="3521075" cy="3871913"/>
            <a:chOff x="2420" y="300"/>
            <a:chExt cx="2915" cy="3823"/>
          </a:xfrm>
          <a:noFill/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78" y="300"/>
              <a:ext cx="1478" cy="381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064" y="556"/>
              <a:ext cx="1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064" y="843"/>
              <a:ext cx="1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064" y="1396"/>
              <a:ext cx="1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064" y="1673"/>
              <a:ext cx="1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64" y="1949"/>
              <a:ext cx="1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064" y="2226"/>
              <a:ext cx="1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064" y="2502"/>
              <a:ext cx="1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064" y="2779"/>
              <a:ext cx="1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064" y="3055"/>
              <a:ext cx="1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064" y="3332"/>
              <a:ext cx="1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5"/>
            <p:cNvSpPr>
              <a:spLocks/>
            </p:cNvSpPr>
            <p:nvPr/>
          </p:nvSpPr>
          <p:spPr bwMode="auto">
            <a:xfrm>
              <a:off x="2998" y="31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6"/>
            <p:cNvSpPr>
              <a:spLocks/>
            </p:cNvSpPr>
            <p:nvPr/>
          </p:nvSpPr>
          <p:spPr bwMode="auto">
            <a:xfrm>
              <a:off x="4567" y="300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17"/>
            <p:cNvSpPr>
              <a:spLocks/>
            </p:cNvSpPr>
            <p:nvPr/>
          </p:nvSpPr>
          <p:spPr bwMode="auto">
            <a:xfrm>
              <a:off x="4563" y="862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18"/>
            <p:cNvSpPr>
              <a:spLocks/>
            </p:cNvSpPr>
            <p:nvPr/>
          </p:nvSpPr>
          <p:spPr bwMode="auto">
            <a:xfrm>
              <a:off x="2993" y="85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9"/>
            <p:cNvSpPr>
              <a:spLocks/>
            </p:cNvSpPr>
            <p:nvPr/>
          </p:nvSpPr>
          <p:spPr bwMode="auto">
            <a:xfrm>
              <a:off x="2987" y="1411"/>
              <a:ext cx="47" cy="278"/>
            </a:xfrm>
            <a:prstGeom prst="leftBrace">
              <a:avLst>
                <a:gd name="adj1" fmla="val 4929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0"/>
            <p:cNvSpPr>
              <a:spLocks/>
            </p:cNvSpPr>
            <p:nvPr/>
          </p:nvSpPr>
          <p:spPr bwMode="auto">
            <a:xfrm>
              <a:off x="4578" y="1400"/>
              <a:ext cx="47" cy="278"/>
            </a:xfrm>
            <a:prstGeom prst="rightBrace">
              <a:avLst>
                <a:gd name="adj1" fmla="val 4929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21"/>
            <p:cNvSpPr>
              <a:spLocks/>
            </p:cNvSpPr>
            <p:nvPr/>
          </p:nvSpPr>
          <p:spPr bwMode="auto">
            <a:xfrm>
              <a:off x="4563" y="1684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22"/>
            <p:cNvSpPr>
              <a:spLocks/>
            </p:cNvSpPr>
            <p:nvPr/>
          </p:nvSpPr>
          <p:spPr bwMode="auto">
            <a:xfrm>
              <a:off x="2994" y="1696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3"/>
            <p:cNvSpPr>
              <a:spLocks/>
            </p:cNvSpPr>
            <p:nvPr/>
          </p:nvSpPr>
          <p:spPr bwMode="auto">
            <a:xfrm>
              <a:off x="2998" y="2233"/>
              <a:ext cx="47" cy="1100"/>
            </a:xfrm>
            <a:prstGeom prst="leftBrace">
              <a:avLst>
                <a:gd name="adj1" fmla="val 195035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utoShape 24"/>
            <p:cNvSpPr>
              <a:spLocks/>
            </p:cNvSpPr>
            <p:nvPr/>
          </p:nvSpPr>
          <p:spPr bwMode="auto">
            <a:xfrm>
              <a:off x="4578" y="2222"/>
              <a:ext cx="47" cy="1111"/>
            </a:xfrm>
            <a:prstGeom prst="rightBrace">
              <a:avLst>
                <a:gd name="adj1" fmla="val 196986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5"/>
            <p:cNvSpPr>
              <a:spLocks/>
            </p:cNvSpPr>
            <p:nvPr/>
          </p:nvSpPr>
          <p:spPr bwMode="auto">
            <a:xfrm>
              <a:off x="3000" y="3333"/>
              <a:ext cx="56" cy="778"/>
            </a:xfrm>
            <a:prstGeom prst="leftBrace">
              <a:avLst>
                <a:gd name="adj1" fmla="val 115774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6"/>
            <p:cNvSpPr>
              <a:spLocks/>
            </p:cNvSpPr>
            <p:nvPr/>
          </p:nvSpPr>
          <p:spPr bwMode="auto">
            <a:xfrm>
              <a:off x="4579" y="3333"/>
              <a:ext cx="47" cy="778"/>
            </a:xfrm>
            <a:prstGeom prst="rightBrace">
              <a:avLst>
                <a:gd name="adj1" fmla="val 137943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420" y="916"/>
              <a:ext cx="607" cy="3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name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534" y="389"/>
              <a:ext cx="526" cy="3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num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563" y="1360"/>
              <a:ext cx="433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sex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579" y="1759"/>
              <a:ext cx="444" cy="3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age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459" y="2581"/>
              <a:ext cx="596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score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2515" y="3516"/>
              <a:ext cx="525" cy="3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addr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561" y="325"/>
              <a:ext cx="678" cy="3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4571" y="1750"/>
              <a:ext cx="679" cy="3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4552" y="949"/>
              <a:ext cx="783" cy="3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20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4561" y="1327"/>
              <a:ext cx="678" cy="3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1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561" y="2560"/>
              <a:ext cx="678" cy="3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552" y="3516"/>
              <a:ext cx="783" cy="3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30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561" y="871"/>
              <a:ext cx="657" cy="45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/>
              <a:r>
                <a:rPr lang="en-US" altLang="zh-CN" sz="4000"/>
                <a:t>…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594" y="3280"/>
              <a:ext cx="657" cy="84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4000"/>
                <a:t>…..</a:t>
              </a:r>
            </a:p>
          </p:txBody>
        </p:sp>
      </p:grpSp>
      <p:sp>
        <p:nvSpPr>
          <p:cNvPr id="42" name="AutoShape 83"/>
          <p:cNvSpPr>
            <a:spLocks noChangeArrowheads="1"/>
          </p:cNvSpPr>
          <p:nvPr/>
        </p:nvSpPr>
        <p:spPr bwMode="auto">
          <a:xfrm>
            <a:off x="4155342" y="5115011"/>
            <a:ext cx="2752975" cy="648512"/>
          </a:xfrm>
          <a:prstGeom prst="wedgeRectCallout">
            <a:avLst>
              <a:gd name="adj1" fmla="val -68667"/>
              <a:gd name="adj2" fmla="val -907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b="1">
                <a:latin typeface="Aldhabi"/>
                <a:ea typeface="微软雅黑" pitchFamily="34" charset="-122"/>
              </a:rPr>
              <a:t>结构体类型定义描述结构</a:t>
            </a:r>
          </a:p>
          <a:p>
            <a:r>
              <a:rPr lang="zh-CN" altLang="en-US" b="1">
                <a:latin typeface="Aldhabi"/>
                <a:ea typeface="微软雅黑" pitchFamily="34" charset="-122"/>
              </a:rPr>
              <a:t>的</a:t>
            </a:r>
            <a:r>
              <a:rPr lang="zh-CN" altLang="en-US" b="1" smtClean="0">
                <a:latin typeface="Aldhabi"/>
                <a:ea typeface="微软雅黑" pitchFamily="34" charset="-122"/>
              </a:rPr>
              <a:t>组织形式，</a:t>
            </a:r>
            <a:r>
              <a:rPr lang="zh-CN" altLang="en-US" b="1" smtClean="0">
                <a:solidFill>
                  <a:srgbClr val="5B9BD5"/>
                </a:solidFill>
                <a:latin typeface="Aldhabi"/>
                <a:ea typeface="微软雅黑" pitchFamily="34" charset="-122"/>
              </a:rPr>
              <a:t>不</a:t>
            </a:r>
            <a:r>
              <a:rPr lang="zh-CN" altLang="en-US" b="1">
                <a:solidFill>
                  <a:srgbClr val="5B9BD5"/>
                </a:solidFill>
                <a:latin typeface="Aldhabi"/>
                <a:ea typeface="微软雅黑" pitchFamily="34" charset="-122"/>
              </a:rPr>
              <a:t>分配内存</a:t>
            </a:r>
          </a:p>
        </p:txBody>
      </p:sp>
      <p:sp>
        <p:nvSpPr>
          <p:cNvPr id="43" name="AutoShape 84"/>
          <p:cNvSpPr>
            <a:spLocks noChangeArrowheads="1"/>
          </p:cNvSpPr>
          <p:nvPr/>
        </p:nvSpPr>
        <p:spPr bwMode="auto">
          <a:xfrm>
            <a:off x="793104" y="5577767"/>
            <a:ext cx="2720914" cy="371513"/>
          </a:xfrm>
          <a:prstGeom prst="wedgeRectCallout">
            <a:avLst>
              <a:gd name="adj1" fmla="val -27734"/>
              <a:gd name="adj2" fmla="val -31432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 b="1">
                <a:latin typeface="Aldhabi"/>
                <a:ea typeface="微软雅黑" pitchFamily="34" charset="-122"/>
              </a:rPr>
              <a:t>结构体类型定义的</a:t>
            </a:r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作用域</a:t>
            </a:r>
          </a:p>
        </p:txBody>
      </p:sp>
    </p:spTree>
    <p:extLst>
      <p:ext uri="{BB962C8B-B14F-4D97-AF65-F5344CB8AC3E}">
        <p14:creationId xmlns:p14="http://schemas.microsoft.com/office/powerpoint/2010/main" val="21518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9.2 </a:t>
            </a:r>
            <a:r>
              <a:rPr lang="zh-CN" altLang="en-US"/>
              <a:t>结构体变量的</a:t>
            </a:r>
            <a:r>
              <a:rPr lang="zh-CN" altLang="en-US" smtClean="0"/>
              <a:t>定义</a:t>
            </a:r>
            <a:endParaRPr lang="en-US" altLang="zh-CN" smtClean="0"/>
          </a:p>
          <a:p>
            <a:r>
              <a:rPr lang="zh-CN" altLang="en-US"/>
              <a:t>先定义结构体类型，再定义结构体</a:t>
            </a:r>
            <a:r>
              <a:rPr lang="zh-CN" altLang="en-US" smtClean="0"/>
              <a:t>变量</a:t>
            </a:r>
            <a:endParaRPr lang="en-US" altLang="zh-CN" smtClean="0"/>
          </a:p>
          <a:p>
            <a:pPr lvl="1"/>
            <a:r>
              <a:rPr lang="zh-CN" altLang="en-US"/>
              <a:t>一般形式： 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5220072" y="1700808"/>
            <a:ext cx="3778623" cy="275247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struct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结构体名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zh-CN" altLang="en-US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类型标识符    成员名；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类型标识符    成员名；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…………….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；</a:t>
            </a:r>
            <a:endParaRPr lang="en-US" altLang="zh-CN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struct  </a:t>
            </a:r>
            <a:r>
              <a:rPr lang="zh-CN" altLang="en-US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结构体名  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变量名表列；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15752" y="1988840"/>
            <a:ext cx="4248472" cy="39604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struct  student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int num;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 name[20];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sex;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int age;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float score;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addr[30];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};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struct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student  stu1,stu2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 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75928" y="1988840"/>
            <a:ext cx="4528120" cy="432048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#define  </a:t>
            </a:r>
            <a:r>
              <a:rPr lang="en-US" altLang="zh-CN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STUDENT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struct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student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STUDENT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int num;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 name[20];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sex;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int age;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float score;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addr[30];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};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STUDENT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stu1,stu2;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定义结构体类型的同时定义结构体</a:t>
            </a:r>
            <a:r>
              <a:rPr lang="zh-CN" altLang="en-US" smtClean="0"/>
              <a:t>变量</a:t>
            </a:r>
            <a:endParaRPr lang="en-US" altLang="zh-CN" smtClean="0"/>
          </a:p>
          <a:p>
            <a:pPr lvl="1"/>
            <a:r>
              <a:rPr lang="zh-CN" altLang="en-US"/>
              <a:t>一般形式：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4969841" y="1340768"/>
            <a:ext cx="3778623" cy="20882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struct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结构体名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zh-CN" altLang="en-US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类型标识符    成员名；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类型标识符    成员名；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…………….</a:t>
            </a:r>
          </a:p>
          <a:p>
            <a:pPr>
              <a:lnSpc>
                <a:spcPct val="120000"/>
              </a:lnSpc>
            </a:pPr>
            <a:r>
              <a:rPr lang="en-US" altLang="zh-CN" b="1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变量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名表列；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539552" y="2564904"/>
            <a:ext cx="4176464" cy="345638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struct  student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int num;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 name[20];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sex;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int age;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float score;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addr[30];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 stu1,stu2;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直接定义结构体</a:t>
            </a:r>
            <a:r>
              <a:rPr lang="zh-CN" altLang="en-US" smtClean="0"/>
              <a:t>变量</a:t>
            </a:r>
            <a:endParaRPr lang="en-US" altLang="zh-CN" smtClean="0"/>
          </a:p>
          <a:p>
            <a:pPr lvl="1"/>
            <a:r>
              <a:rPr lang="zh-CN" altLang="en-US"/>
              <a:t>一般形式：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4969841" y="980728"/>
            <a:ext cx="3778623" cy="20882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struct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zh-CN" altLang="en-US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类型标识符    成员名；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类型标识符    成员名；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…………….</a:t>
            </a:r>
          </a:p>
          <a:p>
            <a:pPr>
              <a:lnSpc>
                <a:spcPct val="120000"/>
              </a:lnSpc>
            </a:pPr>
            <a:r>
              <a:rPr lang="en-US" altLang="zh-CN" b="1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变量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名表列；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539552" y="2564904"/>
            <a:ext cx="4176464" cy="345638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struct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int num;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 name[20];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sex;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int age;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float score;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char addr[30];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 stu1,stu2;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826334" y="4004624"/>
            <a:ext cx="2490082" cy="648512"/>
          </a:xfrm>
          <a:prstGeom prst="wedgeRectCallout">
            <a:avLst>
              <a:gd name="adj1" fmla="val -47578"/>
              <a:gd name="adj2" fmla="val -1901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latin typeface="Aldhabi"/>
                <a:ea typeface="微软雅黑" pitchFamily="34" charset="-122"/>
              </a:rPr>
              <a:t>用</a:t>
            </a:r>
            <a:r>
              <a:rPr lang="zh-CN" altLang="en-US">
                <a:solidFill>
                  <a:srgbClr val="FFD966"/>
                </a:solidFill>
                <a:latin typeface="Aldhabi"/>
                <a:ea typeface="微软雅黑" pitchFamily="34" charset="-122"/>
              </a:rPr>
              <a:t>无名结构体</a:t>
            </a:r>
            <a:r>
              <a:rPr lang="zh-CN" altLang="en-US">
                <a:latin typeface="Aldhabi"/>
                <a:ea typeface="微软雅黑" pitchFamily="34" charset="-122"/>
              </a:rPr>
              <a:t>直接定义</a:t>
            </a:r>
          </a:p>
          <a:p>
            <a:pPr eaLnBrk="1" hangingPunct="1"/>
            <a:r>
              <a:rPr lang="zh-CN" altLang="en-US">
                <a:latin typeface="Aldhabi"/>
                <a:ea typeface="微软雅黑" pitchFamily="34" charset="-122"/>
              </a:rPr>
              <a:t>变量只能一次</a:t>
            </a:r>
          </a:p>
        </p:txBody>
      </p:sp>
    </p:spTree>
    <p:extLst>
      <p:ext uri="{BB962C8B-B14F-4D97-AF65-F5344CB8AC3E}">
        <p14:creationId xmlns:p14="http://schemas.microsoft.com/office/powerpoint/2010/main" val="17444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endParaRPr lang="en-US" altLang="zh-CN" smtClean="0"/>
          </a:p>
          <a:p>
            <a:pPr lvl="1"/>
            <a:r>
              <a:rPr lang="zh-CN" altLang="en-US"/>
              <a:t>结构体类型与结构体变量概念不同</a:t>
            </a:r>
          </a:p>
          <a:p>
            <a:pPr lvl="2"/>
            <a:r>
              <a:rPr lang="zh-CN" altLang="en-US">
                <a:solidFill>
                  <a:srgbClr val="5B9BD5"/>
                </a:solidFill>
              </a:rPr>
              <a:t>类型</a:t>
            </a:r>
            <a:r>
              <a:rPr lang="en-US" altLang="zh-CN">
                <a:solidFill>
                  <a:srgbClr val="5B9BD5"/>
                </a:solidFill>
              </a:rPr>
              <a:t>:</a:t>
            </a:r>
            <a:r>
              <a:rPr lang="zh-CN" altLang="en-US">
                <a:solidFill>
                  <a:srgbClr val="5B9BD5"/>
                </a:solidFill>
              </a:rPr>
              <a:t>不分配内存</a:t>
            </a:r>
            <a:r>
              <a:rPr lang="zh-CN" altLang="en-US"/>
              <a:t>；              </a:t>
            </a:r>
            <a:r>
              <a:rPr lang="zh-CN" altLang="en-US" smtClean="0">
                <a:solidFill>
                  <a:srgbClr val="FFD966"/>
                </a:solidFill>
              </a:rPr>
              <a:t>变量</a:t>
            </a:r>
            <a:r>
              <a:rPr lang="en-US" altLang="zh-CN">
                <a:solidFill>
                  <a:srgbClr val="FFD966"/>
                </a:solidFill>
              </a:rPr>
              <a:t>:</a:t>
            </a:r>
            <a:r>
              <a:rPr lang="zh-CN" altLang="en-US">
                <a:solidFill>
                  <a:srgbClr val="FFD966"/>
                </a:solidFill>
              </a:rPr>
              <a:t>分配内存</a:t>
            </a:r>
          </a:p>
          <a:p>
            <a:pPr lvl="2"/>
            <a:r>
              <a:rPr lang="zh-CN" altLang="en-US">
                <a:solidFill>
                  <a:srgbClr val="5B9BD5"/>
                </a:solidFill>
              </a:rPr>
              <a:t>类型</a:t>
            </a:r>
            <a:r>
              <a:rPr lang="en-US" altLang="zh-CN">
                <a:solidFill>
                  <a:srgbClr val="5B9BD5"/>
                </a:solidFill>
              </a:rPr>
              <a:t>:</a:t>
            </a:r>
            <a:r>
              <a:rPr lang="zh-CN" altLang="en-US">
                <a:solidFill>
                  <a:srgbClr val="5B9BD5"/>
                </a:solidFill>
              </a:rPr>
              <a:t>不能赋值、存取、运算</a:t>
            </a:r>
            <a:r>
              <a:rPr lang="en-US" altLang="zh-CN"/>
              <a:t>;     </a:t>
            </a:r>
            <a:r>
              <a:rPr lang="zh-CN" altLang="en-US">
                <a:solidFill>
                  <a:srgbClr val="FFD966"/>
                </a:solidFill>
              </a:rPr>
              <a:t>变量</a:t>
            </a:r>
            <a:r>
              <a:rPr lang="en-US" altLang="zh-CN">
                <a:solidFill>
                  <a:srgbClr val="FFD966"/>
                </a:solidFill>
              </a:rPr>
              <a:t>:</a:t>
            </a:r>
            <a:r>
              <a:rPr lang="zh-CN" altLang="en-US">
                <a:solidFill>
                  <a:srgbClr val="FFD966"/>
                </a:solidFill>
              </a:rPr>
              <a:t>可以</a:t>
            </a:r>
          </a:p>
          <a:p>
            <a:pPr lvl="1"/>
            <a:r>
              <a:rPr lang="zh-CN" altLang="en-US"/>
              <a:t>结构体可嵌套</a:t>
            </a:r>
          </a:p>
          <a:p>
            <a:pPr lvl="1"/>
            <a:r>
              <a:rPr lang="zh-CN" altLang="en-US"/>
              <a:t>结构体成员名与程序中变量名可相同，不会混淆</a:t>
            </a:r>
          </a:p>
          <a:p>
            <a:pPr lvl="1"/>
            <a:r>
              <a:rPr lang="zh-CN" altLang="en-US"/>
              <a:t>结构体类型及变量的作用域与生存期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11560" y="3284984"/>
            <a:ext cx="7840663" cy="3141663"/>
            <a:chOff x="197" y="1930"/>
            <a:chExt cx="4939" cy="1979"/>
          </a:xfrm>
        </p:grpSpPr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197" y="1930"/>
              <a:ext cx="1843" cy="19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zh-CN" smtClean="0">
                  <a:ea typeface="微软雅黑" pitchFamily="34" charset="-122"/>
                  <a:cs typeface="Arial" pitchFamily="34" charset="0"/>
                </a:rPr>
                <a:t>例</a:t>
              </a:r>
              <a:endParaRPr lang="en-US" altLang="zh-CN" smtClean="0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struct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date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{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month;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day;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year;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};</a:t>
              </a:r>
              <a:endParaRPr lang="en-US" altLang="zh-CN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struct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student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{   int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num;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name[20];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</a:t>
              </a:r>
              <a:r>
                <a:rPr lang="en-US" altLang="zh-CN" b="1" smtClean="0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struct  </a:t>
              </a:r>
              <a:r>
                <a:rPr lang="en-US" altLang="zh-CN" b="1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date  birthday;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}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stu;</a:t>
              </a:r>
            </a:p>
          </p:txBody>
        </p: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2544" y="2832"/>
              <a:ext cx="2592" cy="490"/>
              <a:chOff x="1392" y="3648"/>
              <a:chExt cx="2592" cy="490"/>
            </a:xfrm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1392" y="3648"/>
                <a:ext cx="259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/>
              </a:p>
            </p:txBody>
          </p:sp>
          <p:sp>
            <p:nvSpPr>
              <p:cNvPr id="7" name="Line 16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17"/>
              <p:cNvSpPr>
                <a:spLocks noChangeShapeType="1"/>
              </p:cNvSpPr>
              <p:nvPr/>
            </p:nvSpPr>
            <p:spPr bwMode="auto">
              <a:xfrm>
                <a:off x="2400" y="364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18"/>
              <p:cNvSpPr>
                <a:spLocks noChangeShapeType="1"/>
              </p:cNvSpPr>
              <p:nvPr/>
            </p:nvSpPr>
            <p:spPr bwMode="auto">
              <a:xfrm>
                <a:off x="2400" y="388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19"/>
              <p:cNvSpPr>
                <a:spLocks noChangeShapeType="1"/>
              </p:cNvSpPr>
              <p:nvPr/>
            </p:nvSpPr>
            <p:spPr bwMode="auto">
              <a:xfrm>
                <a:off x="2928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20"/>
              <p:cNvSpPr>
                <a:spLocks noChangeShapeType="1"/>
              </p:cNvSpPr>
              <p:nvPr/>
            </p:nvSpPr>
            <p:spPr bwMode="auto">
              <a:xfrm>
                <a:off x="3456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21"/>
              <p:cNvSpPr txBox="1">
                <a:spLocks noChangeArrowheads="1"/>
              </p:cNvSpPr>
              <p:nvPr/>
            </p:nvSpPr>
            <p:spPr bwMode="auto">
              <a:xfrm>
                <a:off x="1430" y="3753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num</a:t>
                </a:r>
              </a:p>
            </p:txBody>
          </p:sp>
          <p:sp>
            <p:nvSpPr>
              <p:cNvPr id="13" name="Text Box 22"/>
              <p:cNvSpPr txBox="1">
                <a:spLocks noChangeArrowheads="1"/>
              </p:cNvSpPr>
              <p:nvPr/>
            </p:nvSpPr>
            <p:spPr bwMode="auto">
              <a:xfrm>
                <a:off x="1958" y="3753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name</a:t>
                </a:r>
              </a:p>
            </p:txBody>
          </p:sp>
          <p:sp>
            <p:nvSpPr>
              <p:cNvPr id="14" name="Text Box 23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birthday</a:t>
                </a:r>
              </a:p>
            </p:txBody>
          </p:sp>
          <p:sp>
            <p:nvSpPr>
              <p:cNvPr id="15" name="Text Box 24"/>
              <p:cNvSpPr txBox="1">
                <a:spLocks noChangeArrowheads="1"/>
              </p:cNvSpPr>
              <p:nvPr/>
            </p:nvSpPr>
            <p:spPr bwMode="auto">
              <a:xfrm>
                <a:off x="2400" y="3888"/>
                <a:ext cx="5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month</a:t>
                </a: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3024" y="3888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day</a:t>
                </a:r>
              </a:p>
            </p:txBody>
          </p:sp>
          <p:sp>
            <p:nvSpPr>
              <p:cNvPr id="17" name="Text Box 26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3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year</a:t>
                </a:r>
              </a:p>
            </p:txBody>
          </p:sp>
        </p:grpSp>
      </p:grpSp>
      <p:grpSp>
        <p:nvGrpSpPr>
          <p:cNvPr id="18" name="Group 45"/>
          <p:cNvGrpSpPr>
            <a:grpSpLocks/>
          </p:cNvGrpSpPr>
          <p:nvPr/>
        </p:nvGrpSpPr>
        <p:grpSpPr bwMode="auto">
          <a:xfrm>
            <a:off x="1297632" y="3322240"/>
            <a:ext cx="7162800" cy="2863850"/>
            <a:chOff x="720" y="1950"/>
            <a:chExt cx="4512" cy="1804"/>
          </a:xfrm>
        </p:grpSpPr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720" y="1950"/>
              <a:ext cx="1326" cy="1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zh-CN" smtClean="0">
                  <a:ea typeface="微软雅黑" pitchFamily="34" charset="-122"/>
                  <a:cs typeface="Arial" pitchFamily="34" charset="0"/>
                </a:rPr>
                <a:t>例</a:t>
              </a:r>
              <a:endParaRPr lang="en-US" altLang="zh-CN" smtClean="0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struct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student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{   int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num;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name[20];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   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b="1" smtClean="0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struct  </a:t>
              </a:r>
              <a:r>
                <a:rPr lang="en-US" altLang="zh-CN" b="1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date </a:t>
              </a:r>
            </a:p>
            <a:p>
              <a:r>
                <a:rPr lang="en-US" altLang="zh-CN" b="1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      </a:t>
              </a:r>
              <a:r>
                <a:rPr lang="en-US" altLang="zh-CN" b="1" smtClean="0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{   int </a:t>
              </a:r>
              <a:r>
                <a:rPr lang="en-US" altLang="zh-CN" b="1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month;</a:t>
              </a:r>
            </a:p>
            <a:p>
              <a:r>
                <a:rPr lang="en-US" altLang="zh-CN" b="1" smtClean="0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          int </a:t>
              </a:r>
              <a:r>
                <a:rPr lang="en-US" altLang="zh-CN" b="1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day;</a:t>
              </a:r>
            </a:p>
            <a:p>
              <a:r>
                <a:rPr lang="en-US" altLang="zh-CN" b="1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          </a:t>
              </a:r>
              <a:r>
                <a:rPr lang="en-US" altLang="zh-CN" b="1" smtClean="0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int </a:t>
              </a:r>
              <a:r>
                <a:rPr lang="en-US" altLang="zh-CN" b="1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year;</a:t>
              </a:r>
            </a:p>
            <a:p>
              <a:r>
                <a:rPr lang="en-US" altLang="zh-CN" b="1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      </a:t>
              </a:r>
              <a:r>
                <a:rPr lang="en-US" altLang="zh-CN" b="1" smtClean="0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} birthday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;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 }stu;</a:t>
              </a:r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2640" y="2928"/>
              <a:ext cx="2592" cy="490"/>
              <a:chOff x="1392" y="3648"/>
              <a:chExt cx="2592" cy="490"/>
            </a:xfrm>
          </p:grpSpPr>
          <p:sp>
            <p:nvSpPr>
              <p:cNvPr id="21" name="Rectangle 32"/>
              <p:cNvSpPr>
                <a:spLocks noChangeArrowheads="1"/>
              </p:cNvSpPr>
              <p:nvPr/>
            </p:nvSpPr>
            <p:spPr bwMode="auto">
              <a:xfrm>
                <a:off x="1392" y="3648"/>
                <a:ext cx="259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/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34"/>
              <p:cNvSpPr>
                <a:spLocks noChangeShapeType="1"/>
              </p:cNvSpPr>
              <p:nvPr/>
            </p:nvSpPr>
            <p:spPr bwMode="auto">
              <a:xfrm>
                <a:off x="2400" y="364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35"/>
              <p:cNvSpPr>
                <a:spLocks noChangeShapeType="1"/>
              </p:cNvSpPr>
              <p:nvPr/>
            </p:nvSpPr>
            <p:spPr bwMode="auto">
              <a:xfrm>
                <a:off x="2400" y="388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36"/>
              <p:cNvSpPr>
                <a:spLocks noChangeShapeType="1"/>
              </p:cNvSpPr>
              <p:nvPr/>
            </p:nvSpPr>
            <p:spPr bwMode="auto">
              <a:xfrm>
                <a:off x="2928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>
                <a:off x="3456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38"/>
              <p:cNvSpPr txBox="1">
                <a:spLocks noChangeArrowheads="1"/>
              </p:cNvSpPr>
              <p:nvPr/>
            </p:nvSpPr>
            <p:spPr bwMode="auto">
              <a:xfrm>
                <a:off x="1430" y="3753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num</a:t>
                </a:r>
              </a:p>
            </p:txBody>
          </p:sp>
          <p:sp>
            <p:nvSpPr>
              <p:cNvPr id="28" name="Text Box 39"/>
              <p:cNvSpPr txBox="1">
                <a:spLocks noChangeArrowheads="1"/>
              </p:cNvSpPr>
              <p:nvPr/>
            </p:nvSpPr>
            <p:spPr bwMode="auto">
              <a:xfrm>
                <a:off x="1958" y="3753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name</a:t>
                </a: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birthday</a:t>
                </a:r>
              </a:p>
            </p:txBody>
          </p:sp>
          <p:sp>
            <p:nvSpPr>
              <p:cNvPr id="30" name="Text Box 41"/>
              <p:cNvSpPr txBox="1">
                <a:spLocks noChangeArrowheads="1"/>
              </p:cNvSpPr>
              <p:nvPr/>
            </p:nvSpPr>
            <p:spPr bwMode="auto">
              <a:xfrm>
                <a:off x="2400" y="3888"/>
                <a:ext cx="5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month</a:t>
                </a:r>
              </a:p>
            </p:txBody>
          </p:sp>
          <p:sp>
            <p:nvSpPr>
              <p:cNvPr id="31" name="Text Box 42"/>
              <p:cNvSpPr txBox="1">
                <a:spLocks noChangeArrowheads="1"/>
              </p:cNvSpPr>
              <p:nvPr/>
            </p:nvSpPr>
            <p:spPr bwMode="auto">
              <a:xfrm>
                <a:off x="3024" y="3888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day</a:t>
                </a:r>
              </a:p>
            </p:txBody>
          </p:sp>
          <p:sp>
            <p:nvSpPr>
              <p:cNvPr id="32" name="Text Box 43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3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/>
                  <a:t>year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350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9.3 </a:t>
            </a:r>
            <a:r>
              <a:rPr lang="zh-CN" altLang="en-US"/>
              <a:t>结构体变量的</a:t>
            </a:r>
            <a:r>
              <a:rPr lang="zh-CN" altLang="en-US" smtClean="0"/>
              <a:t>引用</a:t>
            </a:r>
            <a:endParaRPr lang="en-US" altLang="zh-CN" smtClean="0"/>
          </a:p>
          <a:p>
            <a:r>
              <a:rPr lang="zh-CN" altLang="en-US"/>
              <a:t>引用规则</a:t>
            </a:r>
          </a:p>
          <a:p>
            <a:pPr lvl="1"/>
            <a:r>
              <a:rPr lang="zh-CN" altLang="en-US" smtClean="0"/>
              <a:t>结构体</a:t>
            </a:r>
            <a:r>
              <a:rPr lang="zh-CN" altLang="en-US"/>
              <a:t>变量不能</a:t>
            </a:r>
            <a:r>
              <a:rPr lang="zh-CN" altLang="en-US" smtClean="0"/>
              <a:t>整体引用</a:t>
            </a:r>
            <a:r>
              <a:rPr lang="en-US" altLang="zh-CN"/>
              <a:t>,</a:t>
            </a:r>
            <a:r>
              <a:rPr lang="zh-CN" altLang="en-US"/>
              <a:t>只能引用变量</a:t>
            </a:r>
            <a:r>
              <a:rPr lang="zh-CN" altLang="en-US" smtClean="0"/>
              <a:t>成员</a:t>
            </a:r>
            <a:endParaRPr lang="en-US" altLang="zh-CN" smtClean="0"/>
          </a:p>
          <a:p>
            <a:pPr marL="457200" lvl="1" indent="0">
              <a:buNone/>
            </a:pPr>
            <a:r>
              <a:rPr lang="zh-CN" altLang="en-US" smtClean="0"/>
              <a:t>  引用</a:t>
            </a:r>
            <a:r>
              <a:rPr lang="zh-CN" altLang="en-US"/>
              <a:t>方式：   </a:t>
            </a:r>
            <a:r>
              <a:rPr lang="zh-CN" altLang="en-US" b="1">
                <a:solidFill>
                  <a:srgbClr val="FFD966"/>
                </a:solidFill>
              </a:rPr>
              <a:t>结构体变量名</a:t>
            </a:r>
            <a:r>
              <a:rPr lang="en-US" altLang="zh-CN" b="1">
                <a:solidFill>
                  <a:srgbClr val="FFD966"/>
                </a:solidFill>
              </a:rPr>
              <a:t>.</a:t>
            </a:r>
            <a:r>
              <a:rPr lang="zh-CN" altLang="en-US" b="1">
                <a:solidFill>
                  <a:srgbClr val="FFD966"/>
                </a:solidFill>
              </a:rPr>
              <a:t>成员</a:t>
            </a:r>
            <a:r>
              <a:rPr lang="zh-CN" altLang="en-US" b="1" smtClean="0">
                <a:solidFill>
                  <a:srgbClr val="FFD966"/>
                </a:solidFill>
              </a:rPr>
              <a:t>名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1">
              <a:spcBef>
                <a:spcPct val="0"/>
              </a:spcBef>
            </a:pPr>
            <a:endParaRPr lang="zh-CN" altLang="en-US" kern="1200"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770981" y="2744649"/>
            <a:ext cx="5594350" cy="3043238"/>
            <a:chOff x="2208" y="1500"/>
            <a:chExt cx="3524" cy="1917"/>
          </a:xfrm>
        </p:grpSpPr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2208" y="1500"/>
              <a:ext cx="1367" cy="1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mtClean="0">
                  <a:ea typeface="微软雅黑" pitchFamily="34" charset="-122"/>
                  <a:cs typeface="Arial" pitchFamily="34" charset="0"/>
                </a:rPr>
                <a:t>例</a:t>
              </a:r>
              <a:endParaRPr lang="en-US" altLang="zh-CN" smtClean="0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struct 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student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{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num;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name[20];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sex;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age;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float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score;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addr[30];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} stu1, stu2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; </a:t>
              </a:r>
            </a:p>
          </p:txBody>
        </p:sp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4067" y="1942"/>
              <a:ext cx="999" cy="234"/>
            </a:xfrm>
            <a:prstGeom prst="wedgeRectCallout">
              <a:avLst>
                <a:gd name="adj1" fmla="val -107144"/>
                <a:gd name="adj2" fmla="val 3503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ea typeface="微软雅黑" pitchFamily="34" charset="-122"/>
                  <a:cs typeface="Arial" pitchFamily="34" charset="0"/>
                </a:rPr>
                <a:t>stu1.num=10;</a:t>
              </a: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4110" y="2494"/>
              <a:ext cx="1193" cy="234"/>
            </a:xfrm>
            <a:prstGeom prst="wedgeRectCallout">
              <a:avLst>
                <a:gd name="adj1" fmla="val -87044"/>
                <a:gd name="adj2" fmla="val 8898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stu1.score=85.5;</a:t>
              </a:r>
            </a:p>
          </p:txBody>
        </p:sp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4067" y="3008"/>
              <a:ext cx="1665" cy="409"/>
            </a:xfrm>
            <a:prstGeom prst="wedgeRectCallout">
              <a:avLst>
                <a:gd name="adj1" fmla="val -67778"/>
                <a:gd name="adj2" fmla="val -485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stu1.score+=stu2.score;</a:t>
              </a:r>
            </a:p>
            <a:p>
              <a:pPr eaLnBrk="1" hangingPunct="1"/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stu1.age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++;</a:t>
              </a:r>
              <a:endParaRPr lang="en-US" altLang="zh-CN">
                <a:ea typeface="微软雅黑" pitchFamily="34" charset="-122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666284" y="2345531"/>
            <a:ext cx="2028417" cy="925511"/>
          </a:xfrm>
          <a:prstGeom prst="wedgeRectCallout">
            <a:avLst>
              <a:gd name="adj1" fmla="val -81376"/>
              <a:gd name="adj2" fmla="val -54972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zh-CN" altLang="en-US">
                <a:latin typeface="Aldhabi"/>
                <a:ea typeface="微软雅黑" pitchFamily="34" charset="-122"/>
              </a:rPr>
              <a:t>成员</a:t>
            </a:r>
            <a:r>
              <a:rPr lang="en-US" altLang="zh-CN">
                <a:latin typeface="Aldhabi"/>
                <a:ea typeface="微软雅黑" pitchFamily="34" charset="-122"/>
              </a:rPr>
              <a:t>(</a:t>
            </a:r>
            <a:r>
              <a:rPr lang="zh-CN" altLang="en-US">
                <a:latin typeface="Aldhabi"/>
                <a:ea typeface="微软雅黑" pitchFamily="34" charset="-122"/>
              </a:rPr>
              <a:t>分量</a:t>
            </a:r>
            <a:r>
              <a:rPr lang="en-US" altLang="zh-CN">
                <a:latin typeface="Aldhabi"/>
                <a:ea typeface="微软雅黑" pitchFamily="34" charset="-122"/>
              </a:rPr>
              <a:t>)</a:t>
            </a:r>
            <a:r>
              <a:rPr lang="zh-CN" altLang="en-US">
                <a:latin typeface="Aldhabi"/>
                <a:ea typeface="微软雅黑" pitchFamily="34" charset="-122"/>
              </a:rPr>
              <a:t>运算符</a:t>
            </a:r>
          </a:p>
          <a:p>
            <a:pPr eaLnBrk="1" hangingPunct="1"/>
            <a:r>
              <a:rPr lang="zh-CN" altLang="en-US">
                <a:latin typeface="Aldhabi"/>
                <a:ea typeface="微软雅黑" pitchFamily="34" charset="-122"/>
              </a:rPr>
              <a:t>优先级</a:t>
            </a:r>
            <a:r>
              <a:rPr lang="en-US" altLang="zh-CN">
                <a:latin typeface="Aldhabi"/>
                <a:ea typeface="微软雅黑" pitchFamily="34" charset="-122"/>
              </a:rPr>
              <a:t>: </a:t>
            </a:r>
            <a:r>
              <a:rPr lang="en-US" altLang="zh-CN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1</a:t>
            </a:r>
          </a:p>
          <a:p>
            <a:pPr eaLnBrk="1" hangingPunct="1"/>
            <a:r>
              <a:rPr lang="zh-CN" altLang="en-US">
                <a:latin typeface="Aldhabi"/>
                <a:ea typeface="微软雅黑" pitchFamily="34" charset="-122"/>
              </a:rPr>
              <a:t>结合性</a:t>
            </a:r>
            <a:r>
              <a:rPr lang="en-US" altLang="zh-CN">
                <a:latin typeface="Aldhabi"/>
                <a:ea typeface="微软雅黑" pitchFamily="34" charset="-122"/>
              </a:rPr>
              <a:t>:</a:t>
            </a:r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从左向右</a:t>
            </a:r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79512" y="2744649"/>
            <a:ext cx="7921625" cy="2863851"/>
            <a:chOff x="144" y="1547"/>
            <a:chExt cx="4990" cy="1804"/>
          </a:xfrm>
        </p:grpSpPr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44" y="1547"/>
              <a:ext cx="1367" cy="1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mtClean="0">
                  <a:ea typeface="微软雅黑" pitchFamily="34" charset="-122"/>
                  <a:cs typeface="Arial" pitchFamily="34" charset="0"/>
                </a:rPr>
                <a:t>例</a:t>
              </a:r>
              <a:endParaRPr lang="en-US" altLang="zh-CN" smtClean="0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struct  student</a:t>
              </a:r>
              <a:endParaRPr lang="en-US" altLang="zh-CN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{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num;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name[20];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sex;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age;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float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score;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addr[30];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} stu1, stu2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; </a:t>
              </a: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185" y="2321"/>
              <a:ext cx="2949" cy="234"/>
            </a:xfrm>
            <a:prstGeom prst="wedgeRectCallout">
              <a:avLst>
                <a:gd name="adj1" fmla="val -63259"/>
                <a:gd name="adj2" fmla="val -3065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printf(“%d,%s,%c,%d,%f,%s\n”,</a:t>
              </a:r>
              <a:r>
                <a:rPr lang="en-US" altLang="zh-CN" b="1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stu1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);      (</a:t>
              </a:r>
              <a:r>
                <a:rPr lang="en-US" altLang="zh-CN" b="1">
                  <a:solidFill>
                    <a:srgbClr val="FFD966"/>
                  </a:solidFill>
                  <a:ea typeface="微软雅黑" pitchFamily="34" charset="-122"/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)</a:t>
              </a:r>
              <a:endParaRPr lang="en-US" altLang="zh-CN">
                <a:ea typeface="微软雅黑" pitchFamily="34" charset="-122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1820" y="2919"/>
              <a:ext cx="3125" cy="234"/>
            </a:xfrm>
            <a:prstGeom prst="wedgeRectCallout">
              <a:avLst>
                <a:gd name="adj1" fmla="val -52773"/>
                <a:gd name="adj2" fmla="val -127009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stu1={101,“Wan Lin”,‘M’,19,87.5,“DaLian”};  (</a:t>
              </a:r>
              <a:r>
                <a:rPr lang="en-US" altLang="zh-CN" b="1">
                  <a:solidFill>
                    <a:srgbClr val="FFD966"/>
                  </a:solidFill>
                  <a:ea typeface="微软雅黑" pitchFamily="34" charset="-122"/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1823368" y="2744649"/>
            <a:ext cx="4991101" cy="2863851"/>
            <a:chOff x="1336" y="3347"/>
            <a:chExt cx="3144" cy="1804"/>
          </a:xfrm>
        </p:grpSpPr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1336" y="3347"/>
              <a:ext cx="1367" cy="1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mtClean="0">
                  <a:ea typeface="微软雅黑" pitchFamily="34" charset="-122"/>
                  <a:cs typeface="Arial" pitchFamily="34" charset="0"/>
                </a:rPr>
                <a:t>例</a:t>
              </a:r>
              <a:endParaRPr lang="en-US" altLang="zh-CN" smtClean="0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struct  student</a:t>
              </a:r>
              <a:endParaRPr lang="en-US" altLang="zh-CN">
                <a:ea typeface="微软雅黑" pitchFamily="34" charset="-122"/>
                <a:cs typeface="Arial" pitchFamily="34" charset="0"/>
              </a:endParaRP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{</a:t>
              </a:r>
            </a:p>
            <a:p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num;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name[20];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sex;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age;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float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score;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  char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addr[30];</a:t>
              </a:r>
            </a:p>
            <a:p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} stu1, stu2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; </a:t>
              </a:r>
            </a:p>
          </p:txBody>
        </p:sp>
        <p:sp>
          <p:nvSpPr>
            <p:cNvPr id="17" name="AutoShape 44"/>
            <p:cNvSpPr>
              <a:spLocks noChangeArrowheads="1"/>
            </p:cNvSpPr>
            <p:nvPr/>
          </p:nvSpPr>
          <p:spPr bwMode="auto">
            <a:xfrm>
              <a:off x="3413" y="3943"/>
              <a:ext cx="1067" cy="409"/>
            </a:xfrm>
            <a:prstGeom prst="wedgeRectCallout">
              <a:avLst>
                <a:gd name="adj1" fmla="val -90644"/>
                <a:gd name="adj2" fmla="val 4656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5B9BD5"/>
                  </a:solidFill>
                  <a:ea typeface="微软雅黑" pitchFamily="34" charset="-122"/>
                  <a:cs typeface="Arial" pitchFamily="34" charset="0"/>
                </a:rPr>
                <a:t>if(stu1==stu2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)</a:t>
              </a:r>
            </a:p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……..          (</a:t>
              </a:r>
              <a:r>
                <a:rPr lang="en-US" altLang="zh-CN" b="1">
                  <a:solidFill>
                    <a:srgbClr val="FFD966"/>
                  </a:solidFill>
                  <a:ea typeface="微软雅黑" pitchFamily="34" charset="-122"/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)</a:t>
              </a:r>
              <a:endParaRPr lang="en-US" altLang="zh-CN">
                <a:ea typeface="微软雅黑" pitchFamily="34" charset="-122"/>
                <a:cs typeface="Arial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8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8" grpId="1" animBg="1"/>
    </p:bldLst>
  </p:timing>
</p:sld>
</file>

<file path=ppt/theme/theme1.xml><?xml version="1.0" encoding="utf-8"?>
<a:theme xmlns:a="http://schemas.openxmlformats.org/drawingml/2006/main" name="数组模板">
  <a:themeElements>
    <a:clrScheme name="数组模板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数组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>
          <a:lnSpc>
            <a:spcPct val="120000"/>
          </a:lnSpc>
          <a:defRPr>
            <a:solidFill>
              <a:schemeClr val="tx1"/>
            </a:solidFill>
            <a:latin typeface="Aldhabi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>
            <a:latin typeface="Aldhabi"/>
            <a:ea typeface="微软雅黑" pitchFamily="34" charset="-122"/>
          </a:defRPr>
        </a:defPPr>
      </a:lstStyle>
    </a:txDef>
  </a:objectDefaults>
  <a:extraClrSchemeLst>
    <a:extraClrScheme>
      <a:clrScheme name="数组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</TotalTime>
  <Words>3526</Words>
  <Application>Microsoft Office PowerPoint</Application>
  <PresentationFormat>全屏显示(4:3)</PresentationFormat>
  <Paragraphs>904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数组模板</vt:lpstr>
      <vt:lpstr>C语言程序设计  第九章 结构体与共同体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luohengchen</cp:lastModifiedBy>
  <cp:revision>107</cp:revision>
  <dcterms:created xsi:type="dcterms:W3CDTF">2016-07-21T17:08:27Z</dcterms:created>
  <dcterms:modified xsi:type="dcterms:W3CDTF">2016-09-12T08:10:39Z</dcterms:modified>
</cp:coreProperties>
</file>