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8"/>
  </p:notesMasterIdLst>
  <p:handoutMasterIdLst>
    <p:handoutMasterId r:id="rId39"/>
  </p:handoutMasterIdLst>
  <p:sldIdLst>
    <p:sldId id="303" r:id="rId2"/>
    <p:sldId id="302" r:id="rId3"/>
    <p:sldId id="257" r:id="rId4"/>
    <p:sldId id="258" r:id="rId5"/>
    <p:sldId id="292" r:id="rId6"/>
    <p:sldId id="274" r:id="rId7"/>
    <p:sldId id="275" r:id="rId8"/>
    <p:sldId id="276" r:id="rId9"/>
    <p:sldId id="293" r:id="rId10"/>
    <p:sldId id="278" r:id="rId11"/>
    <p:sldId id="294" r:id="rId12"/>
    <p:sldId id="295" r:id="rId13"/>
    <p:sldId id="296" r:id="rId14"/>
    <p:sldId id="260" r:id="rId15"/>
    <p:sldId id="298" r:id="rId16"/>
    <p:sldId id="261" r:id="rId17"/>
    <p:sldId id="262" r:id="rId18"/>
    <p:sldId id="280" r:id="rId19"/>
    <p:sldId id="281" r:id="rId20"/>
    <p:sldId id="263" r:id="rId21"/>
    <p:sldId id="297" r:id="rId22"/>
    <p:sldId id="282" r:id="rId23"/>
    <p:sldId id="264" r:id="rId24"/>
    <p:sldId id="266" r:id="rId25"/>
    <p:sldId id="301" r:id="rId26"/>
    <p:sldId id="285" r:id="rId27"/>
    <p:sldId id="283" r:id="rId28"/>
    <p:sldId id="284" r:id="rId29"/>
    <p:sldId id="288" r:id="rId30"/>
    <p:sldId id="267" r:id="rId31"/>
    <p:sldId id="269" r:id="rId32"/>
    <p:sldId id="270" r:id="rId33"/>
    <p:sldId id="291" r:id="rId34"/>
    <p:sldId id="271" r:id="rId35"/>
    <p:sldId id="273" r:id="rId36"/>
    <p:sldId id="286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CC"/>
    <a:srgbClr val="008000"/>
    <a:srgbClr val="0000FF"/>
    <a:srgbClr val="800000"/>
    <a:srgbClr val="FF9900"/>
    <a:srgbClr val="00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2" autoAdjust="0"/>
  </p:normalViewPr>
  <p:slideViewPr>
    <p:cSldViewPr snapToGrid="0">
      <p:cViewPr>
        <p:scale>
          <a:sx n="75" d="100"/>
          <a:sy n="75" d="100"/>
        </p:scale>
        <p:origin x="-1236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020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2E3155-0C8B-4603-BEF2-3F0EE8C5B4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57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4D3EB7-C756-4E49-BA90-8A303639A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4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4A10871-34C6-4B46-B528-B18C23E84CCA}" type="slidenum">
              <a:rPr lang="en-US" altLang="zh-CN" sz="1200">
                <a:solidFill>
                  <a:schemeClr val="tx1"/>
                </a:solidFill>
              </a:rPr>
              <a:pPr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9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30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3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60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6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AutoShape 29"/>
          <p:cNvSpPr>
            <a:spLocks noChangeArrowheads="1"/>
          </p:cNvSpPr>
          <p:nvPr/>
        </p:nvSpPr>
        <p:spPr bwMode="auto">
          <a:xfrm>
            <a:off x="479425" y="119063"/>
            <a:ext cx="1500188" cy="34766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>
                <a:ea typeface="微软雅黑" pitchFamily="34" charset="-122"/>
              </a:rPr>
              <a:t>第五章   数组</a:t>
            </a:r>
          </a:p>
        </p:txBody>
      </p:sp>
      <p:sp>
        <p:nvSpPr>
          <p:cNvPr id="1032" name="AutoShape 29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308850" y="160338"/>
            <a:ext cx="1223963" cy="315912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600" smtClean="0">
                <a:ea typeface="微软雅黑" pitchFamily="34" charset="-122"/>
              </a:rPr>
              <a:t> 返回目录</a:t>
            </a:r>
            <a:endParaRPr lang="zh-CN" altLang="en-US" sz="1600">
              <a:ea typeface="微软雅黑" pitchFamily="34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463550"/>
            <a:ext cx="9144000" cy="127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269584" y="6456363"/>
            <a:ext cx="37612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      </a:t>
            </a:r>
            <a:r>
              <a:rPr lang="zh-CN" altLang="en-US" sz="1600" b="1" dirty="0">
                <a:solidFill>
                  <a:schemeClr val="bg1"/>
                </a:solidFill>
              </a:rPr>
              <a:t>广西科技大学 </a:t>
            </a:r>
            <a:r>
              <a:rPr lang="en-US" altLang="zh-CN" sz="1600" b="1" dirty="0">
                <a:solidFill>
                  <a:schemeClr val="bg1"/>
                </a:solidFill>
              </a:rPr>
              <a:t>. 《C</a:t>
            </a:r>
            <a:r>
              <a:rPr lang="zh-CN" altLang="en-US" sz="1600" b="1" dirty="0">
                <a:solidFill>
                  <a:schemeClr val="bg1"/>
                </a:solidFill>
              </a:rPr>
              <a:t>语言程序设计</a:t>
            </a:r>
            <a:r>
              <a:rPr lang="en-US" altLang="zh-CN" sz="1600" b="1" dirty="0">
                <a:solidFill>
                  <a:schemeClr val="bg1"/>
                </a:solidFill>
              </a:rPr>
              <a:t>》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flipV="1">
            <a:off x="0" y="6453188"/>
            <a:ext cx="9144000" cy="3175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>
            <a:spLocks noGrp="1"/>
          </p:cNvSpPr>
          <p:nvPr>
            <p:ph type="ctrTitle"/>
          </p:nvPr>
        </p:nvSpPr>
        <p:spPr>
          <a:xfrm>
            <a:off x="685800" y="2659360"/>
            <a:ext cx="7772400" cy="2232248"/>
          </a:xfrm>
        </p:spPr>
        <p:txBody>
          <a:bodyPr/>
          <a:lstStyle/>
          <a:p>
            <a:r>
              <a:rPr lang="en-US" altLang="zh-CN" b="1" smtClean="0">
                <a:solidFill>
                  <a:schemeClr val="bg1"/>
                </a:solidFill>
              </a:rPr>
              <a:t>C</a:t>
            </a:r>
            <a:r>
              <a:rPr lang="zh-CN" altLang="en-US" b="1" smtClean="0">
                <a:solidFill>
                  <a:schemeClr val="bg1"/>
                </a:solidFill>
              </a:rPr>
              <a:t>语言程序设计</a:t>
            </a:r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zh-CN" altLang="en-US" sz="3600" smtClean="0">
                <a:solidFill>
                  <a:schemeClr val="bg1"/>
                </a:solidFill>
              </a:rPr>
              <a:t>第五章 数组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副标题 3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王晓荣 周晓辉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220664"/>
            <a:ext cx="4533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9" name="Group 23"/>
          <p:cNvGrpSpPr>
            <a:grpSpLocks/>
          </p:cNvGrpSpPr>
          <p:nvPr/>
        </p:nvGrpSpPr>
        <p:grpSpPr bwMode="auto">
          <a:xfrm>
            <a:off x="2038350" y="1355725"/>
            <a:ext cx="4419600" cy="3429000"/>
            <a:chOff x="1488" y="672"/>
            <a:chExt cx="2784" cy="2160"/>
          </a:xfrm>
        </p:grpSpPr>
        <p:grpSp>
          <p:nvGrpSpPr>
            <p:cNvPr id="10244" name="Group 11"/>
            <p:cNvGrpSpPr>
              <a:grpSpLocks/>
            </p:cNvGrpSpPr>
            <p:nvPr/>
          </p:nvGrpSpPr>
          <p:grpSpPr bwMode="auto">
            <a:xfrm>
              <a:off x="1488" y="672"/>
              <a:ext cx="2784" cy="2160"/>
              <a:chOff x="1488" y="672"/>
              <a:chExt cx="2784" cy="2160"/>
            </a:xfrm>
          </p:grpSpPr>
          <p:sp>
            <p:nvSpPr>
              <p:cNvPr id="10255" name="Rectangle 2"/>
              <p:cNvSpPr>
                <a:spLocks noChangeArrowheads="1"/>
              </p:cNvSpPr>
              <p:nvPr/>
            </p:nvSpPr>
            <p:spPr bwMode="auto">
              <a:xfrm>
                <a:off x="1488" y="672"/>
                <a:ext cx="2784" cy="21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  <p:sp>
            <p:nvSpPr>
              <p:cNvPr id="10256" name="Line 3"/>
              <p:cNvSpPr>
                <a:spLocks noChangeShapeType="1"/>
              </p:cNvSpPr>
              <p:nvPr/>
            </p:nvSpPr>
            <p:spPr bwMode="auto">
              <a:xfrm>
                <a:off x="1488" y="100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  <p:sp>
            <p:nvSpPr>
              <p:cNvPr id="10257" name="Line 4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  <p:sp>
            <p:nvSpPr>
              <p:cNvPr id="10258" name="Line 5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  <p:sp>
            <p:nvSpPr>
              <p:cNvPr id="10259" name="Line 6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  <p:sp>
            <p:nvSpPr>
              <p:cNvPr id="10260" name="Line 7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  <p:sp>
            <p:nvSpPr>
              <p:cNvPr id="10261" name="Line 8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  <p:sp>
            <p:nvSpPr>
              <p:cNvPr id="10262" name="Line 9"/>
              <p:cNvSpPr>
                <a:spLocks noChangeShapeType="1"/>
              </p:cNvSpPr>
              <p:nvPr/>
            </p:nvSpPr>
            <p:spPr bwMode="auto">
              <a:xfrm>
                <a:off x="3264" y="201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  <p:sp>
            <p:nvSpPr>
              <p:cNvPr id="10263" name="Line 10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Aldhabi"/>
                </a:endParaRPr>
              </a:p>
            </p:txBody>
          </p:sp>
        </p:grpSp>
        <p:sp>
          <p:nvSpPr>
            <p:cNvPr id="10245" name="Text Box 12"/>
            <p:cNvSpPr txBox="1">
              <a:spLocks noChangeArrowheads="1"/>
            </p:cNvSpPr>
            <p:nvPr/>
          </p:nvSpPr>
          <p:spPr bwMode="auto">
            <a:xfrm>
              <a:off x="1862" y="729"/>
              <a:ext cx="19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Aldhabi"/>
                  <a:ea typeface="微软雅黑" panose="020B0503020204020204" pitchFamily="34" charset="-122"/>
                </a:rPr>
                <a:t>输入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  <a:ea typeface="微软雅黑" panose="020B0503020204020204" pitchFamily="34" charset="-122"/>
                </a:rPr>
                <a:t>8</a:t>
              </a:r>
              <a:r>
                <a:rPr lang="zh-CN" altLang="zh-CN" sz="2000" dirty="0" smtClean="0">
                  <a:solidFill>
                    <a:schemeClr val="bg1"/>
                  </a:solidFill>
                  <a:latin typeface="Aldhabi"/>
                  <a:ea typeface="微软雅黑" panose="020B0503020204020204" pitchFamily="34" charset="-122"/>
                </a:rPr>
                <a:t>个数</a:t>
              </a:r>
              <a:r>
                <a:rPr lang="zh-CN" altLang="zh-CN" sz="2000" dirty="0">
                  <a:solidFill>
                    <a:schemeClr val="bg1"/>
                  </a:solidFill>
                  <a:latin typeface="Aldhabi"/>
                  <a:ea typeface="微软雅黑" panose="020B0503020204020204" pitchFamily="34" charset="-122"/>
                </a:rPr>
                <a:t>给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  <a:ea typeface="微软雅黑" panose="020B0503020204020204" pitchFamily="34" charset="-122"/>
                </a:rPr>
                <a:t>a[0] </a:t>
              </a:r>
              <a:r>
                <a:rPr lang="zh-CN" altLang="zh-CN" sz="2000" dirty="0">
                  <a:solidFill>
                    <a:schemeClr val="bg1"/>
                  </a:solidFill>
                  <a:latin typeface="Aldhabi"/>
                  <a:ea typeface="微软雅黑" panose="020B0503020204020204" pitchFamily="34" charset="-122"/>
                </a:rPr>
                <a:t>到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  <a:ea typeface="微软雅黑" panose="020B0503020204020204" pitchFamily="34" charset="-122"/>
                </a:rPr>
                <a:t>a[7]</a:t>
              </a:r>
              <a:endParaRPr lang="en-US" altLang="zh-CN" sz="2000" dirty="0">
                <a:solidFill>
                  <a:schemeClr val="bg1"/>
                </a:solidFill>
                <a:latin typeface="Aldhabi"/>
                <a:ea typeface="微软雅黑" panose="020B0503020204020204" pitchFamily="34" charset="-122"/>
              </a:endParaRPr>
            </a:p>
          </p:txBody>
        </p:sp>
        <p:sp>
          <p:nvSpPr>
            <p:cNvPr id="10246" name="Text Box 13"/>
            <p:cNvSpPr txBox="1">
              <a:spLocks noChangeArrowheads="1"/>
            </p:cNvSpPr>
            <p:nvPr/>
          </p:nvSpPr>
          <p:spPr bwMode="auto">
            <a:xfrm>
              <a:off x="2054" y="1017"/>
              <a:ext cx="13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Aldhabi"/>
                </a:rPr>
                <a:t>for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</a:rPr>
                <a:t>j=0  </a:t>
              </a:r>
              <a:r>
                <a:rPr lang="en-US" altLang="zh-CN" sz="2000" dirty="0">
                  <a:solidFill>
                    <a:schemeClr val="bg1"/>
                  </a:solidFill>
                  <a:latin typeface="Aldhabi"/>
                </a:rPr>
                <a:t>to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</a:rPr>
                <a:t>6</a:t>
              </a:r>
              <a:endParaRPr lang="en-US" altLang="zh-CN" sz="2000" dirty="0">
                <a:solidFill>
                  <a:schemeClr val="bg1"/>
                </a:solidFill>
                <a:latin typeface="Aldhabi"/>
              </a:endParaRPr>
            </a:p>
          </p:txBody>
        </p:sp>
        <p:sp>
          <p:nvSpPr>
            <p:cNvPr id="10247" name="Text Box 14"/>
            <p:cNvSpPr txBox="1">
              <a:spLocks noChangeArrowheads="1"/>
            </p:cNvSpPr>
            <p:nvPr/>
          </p:nvSpPr>
          <p:spPr bwMode="auto">
            <a:xfrm>
              <a:off x="2160" y="1392"/>
              <a:ext cx="14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Aldhabi"/>
                </a:rPr>
                <a:t>for 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Aldhabi"/>
                </a:rPr>
                <a:t>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</a:rPr>
                <a:t>=0  </a:t>
              </a:r>
              <a:r>
                <a:rPr lang="en-US" altLang="zh-CN" sz="2000" dirty="0">
                  <a:solidFill>
                    <a:schemeClr val="bg1"/>
                  </a:solidFill>
                  <a:latin typeface="Aldhabi"/>
                </a:rPr>
                <a:t>to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</a:rPr>
                <a:t>6-j</a:t>
              </a:r>
              <a:endParaRPr lang="en-US" altLang="zh-CN" sz="2000" dirty="0">
                <a:solidFill>
                  <a:schemeClr val="bg1"/>
                </a:solidFill>
                <a:latin typeface="Aldhabi"/>
              </a:endParaRPr>
            </a:p>
          </p:txBody>
        </p:sp>
        <p:sp>
          <p:nvSpPr>
            <p:cNvPr id="10248" name="Line 15"/>
            <p:cNvSpPr>
              <a:spLocks noChangeShapeType="1"/>
            </p:cNvSpPr>
            <p:nvPr/>
          </p:nvSpPr>
          <p:spPr bwMode="auto">
            <a:xfrm>
              <a:off x="2208" y="1680"/>
              <a:ext cx="1056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Aldhabi"/>
              </a:endParaRPr>
            </a:p>
          </p:txBody>
        </p:sp>
        <p:sp>
          <p:nvSpPr>
            <p:cNvPr id="10249" name="Line 16"/>
            <p:cNvSpPr>
              <a:spLocks noChangeShapeType="1"/>
            </p:cNvSpPr>
            <p:nvPr/>
          </p:nvSpPr>
          <p:spPr bwMode="auto">
            <a:xfrm flipV="1">
              <a:off x="3264" y="1680"/>
              <a:ext cx="100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Aldhabi"/>
              </a:endParaRPr>
            </a:p>
          </p:txBody>
        </p:sp>
        <p:sp>
          <p:nvSpPr>
            <p:cNvPr id="10250" name="Text Box 17"/>
            <p:cNvSpPr txBox="1">
              <a:spLocks noChangeArrowheads="1"/>
            </p:cNvSpPr>
            <p:nvPr/>
          </p:nvSpPr>
          <p:spPr bwMode="auto">
            <a:xfrm>
              <a:off x="2880" y="1680"/>
              <a:ext cx="10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Aldhabi"/>
                </a:rPr>
                <a:t>a[i]&gt;a[i+1]</a:t>
              </a:r>
            </a:p>
          </p:txBody>
        </p:sp>
        <p:sp>
          <p:nvSpPr>
            <p:cNvPr id="10251" name="Text Box 18"/>
            <p:cNvSpPr txBox="1">
              <a:spLocks noChangeArrowheads="1"/>
            </p:cNvSpPr>
            <p:nvPr/>
          </p:nvSpPr>
          <p:spPr bwMode="auto">
            <a:xfrm>
              <a:off x="2256" y="177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Aldhabi"/>
                </a:rPr>
                <a:t>真</a:t>
              </a:r>
            </a:p>
          </p:txBody>
        </p:sp>
        <p:sp>
          <p:nvSpPr>
            <p:cNvPr id="10252" name="Text Box 19"/>
            <p:cNvSpPr txBox="1">
              <a:spLocks noChangeArrowheads="1"/>
            </p:cNvSpPr>
            <p:nvPr/>
          </p:nvSpPr>
          <p:spPr bwMode="auto">
            <a:xfrm>
              <a:off x="3984" y="177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Aldhabi"/>
                </a:rPr>
                <a:t>假</a:t>
              </a:r>
            </a:p>
          </p:txBody>
        </p:sp>
        <p:sp>
          <p:nvSpPr>
            <p:cNvPr id="10253" name="Text Box 21"/>
            <p:cNvSpPr txBox="1">
              <a:spLocks noChangeArrowheads="1"/>
            </p:cNvSpPr>
            <p:nvPr/>
          </p:nvSpPr>
          <p:spPr bwMode="auto">
            <a:xfrm>
              <a:off x="2208" y="2106"/>
              <a:ext cx="109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Aldhabi"/>
                </a:rPr>
                <a:t>a[</a:t>
              </a:r>
              <a:r>
                <a:rPr lang="en-US" altLang="zh-CN" sz="2000" dirty="0" err="1">
                  <a:solidFill>
                    <a:schemeClr val="bg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bg1"/>
                  </a:solidFill>
                  <a:latin typeface="Aldhabi"/>
                </a:rPr>
                <a:t>]</a:t>
              </a:r>
              <a:r>
                <a:rPr lang="en-US" altLang="zh-CN" sz="2000" dirty="0">
                  <a:solidFill>
                    <a:schemeClr val="bg1"/>
                  </a:solidFill>
                  <a:latin typeface="Aldhabi"/>
                  <a:sym typeface="Symbol" pitchFamily="18" charset="2"/>
                </a:rPr>
                <a:t></a:t>
              </a:r>
              <a:r>
                <a:rPr lang="en-US" altLang="zh-CN" sz="2000" dirty="0">
                  <a:solidFill>
                    <a:schemeClr val="bg1"/>
                  </a:solidFill>
                  <a:latin typeface="Aldhabi"/>
                </a:rPr>
                <a:t>a[i+1]</a:t>
              </a:r>
            </a:p>
          </p:txBody>
        </p:sp>
        <p:sp>
          <p:nvSpPr>
            <p:cNvPr id="10254" name="Text Box 22"/>
            <p:cNvSpPr txBox="1">
              <a:spLocks noChangeArrowheads="1"/>
            </p:cNvSpPr>
            <p:nvPr/>
          </p:nvSpPr>
          <p:spPr bwMode="auto">
            <a:xfrm>
              <a:off x="2208" y="2496"/>
              <a:ext cx="14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Aldhabi"/>
                </a:rPr>
                <a:t>输出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</a:rPr>
                <a:t>a[0] </a:t>
              </a:r>
              <a:r>
                <a:rPr lang="zh-CN" altLang="zh-CN" sz="2000" dirty="0">
                  <a:solidFill>
                    <a:schemeClr val="bg1"/>
                  </a:solidFill>
                  <a:latin typeface="Aldhabi"/>
                </a:rPr>
                <a:t>到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ldhabi"/>
                </a:rPr>
                <a:t>a[7]</a:t>
              </a:r>
              <a:endParaRPr lang="en-US" altLang="zh-CN" sz="2000" dirty="0">
                <a:solidFill>
                  <a:schemeClr val="bg1"/>
                </a:solidFill>
                <a:latin typeface="Aldhabi"/>
              </a:endParaRPr>
            </a:p>
          </p:txBody>
        </p:sp>
      </p:grpSp>
      <p:sp>
        <p:nvSpPr>
          <p:cNvPr id="24" name="流程图: 可选过程 23"/>
          <p:cNvSpPr/>
          <p:nvPr/>
        </p:nvSpPr>
        <p:spPr>
          <a:xfrm>
            <a:off x="1685656" y="859178"/>
            <a:ext cx="5734587" cy="499359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980636" y="951180"/>
            <a:ext cx="5439607" cy="4711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void main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{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a[8],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i,j,t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("Input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8 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numbers:\n");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for(</a:t>
            </a:r>
            <a:r>
              <a:rPr lang="en-US" altLang="zh-CN" sz="2000" dirty="0" err="1" smtClean="0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=0;i&lt;8;i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("%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d",&amp;a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("\n");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for(j=0;j&lt;=6;j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for(</a:t>
            </a:r>
            <a:r>
              <a:rPr lang="en-US" altLang="zh-CN" sz="2000" dirty="0" err="1" smtClean="0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=0;i&lt;=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6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-j;i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    if(a[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]&gt;a[i+1])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   {t=a[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]; a[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]=a[i+1]; a[i+1]=t;}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("The sorted numbers:\n");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for(</a:t>
            </a:r>
            <a:r>
              <a:rPr lang="en-US" altLang="zh-CN" sz="2000" dirty="0" err="1" smtClean="0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=0;i&lt;8;i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("%d ",a[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8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33450" y="742950"/>
            <a:ext cx="3970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用简单选择法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个数排序。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754144" y="1700807"/>
            <a:ext cx="8220174" cy="227730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5913" y="1758326"/>
            <a:ext cx="8780266" cy="19411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排序过程：</a:t>
            </a:r>
          </a:p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）首先通过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次比较，从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个数中找出最小的， 将它与第一个数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交换—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选择排序，结果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的数被安置在第一个元素位置上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（2）再通过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次比较，从剩余的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个数中找出关键字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次小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的记录，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将它与第二个数交换—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（3）重复上述过程，共经过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趟排序后，排序结束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4" grpId="0" animBg="1"/>
      <p:bldP spid="532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3"/>
          <p:cNvSpPr>
            <a:spLocks noChangeArrowheads="1"/>
          </p:cNvSpPr>
          <p:nvPr/>
        </p:nvSpPr>
        <p:spPr bwMode="auto">
          <a:xfrm>
            <a:off x="628650" y="323850"/>
            <a:ext cx="7981950" cy="626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73113" y="9096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606675" y="714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000">
              <a:solidFill>
                <a:schemeClr val="bg2"/>
              </a:solidFill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09763" y="904875"/>
            <a:ext cx="58705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一趟：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[ 49     38     65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  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     13     27 ]</a:t>
            </a:r>
          </a:p>
        </p:txBody>
      </p:sp>
      <p:grpSp>
        <p:nvGrpSpPr>
          <p:cNvPr id="54357" name="Group 85"/>
          <p:cNvGrpSpPr>
            <a:grpSpLocks/>
          </p:cNvGrpSpPr>
          <p:nvPr/>
        </p:nvGrpSpPr>
        <p:grpSpPr bwMode="auto">
          <a:xfrm>
            <a:off x="3048000" y="327025"/>
            <a:ext cx="311150" cy="625475"/>
            <a:chOff x="1920" y="206"/>
            <a:chExt cx="196" cy="394"/>
          </a:xfrm>
        </p:grpSpPr>
        <p:sp>
          <p:nvSpPr>
            <p:cNvPr id="12372" name="Line 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3" name="Text Box 7"/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grpSp>
        <p:nvGrpSpPr>
          <p:cNvPr id="54370" name="Group 98"/>
          <p:cNvGrpSpPr>
            <a:grpSpLocks/>
          </p:cNvGrpSpPr>
          <p:nvPr/>
        </p:nvGrpSpPr>
        <p:grpSpPr bwMode="auto">
          <a:xfrm>
            <a:off x="3862113" y="1217613"/>
            <a:ext cx="254000" cy="598487"/>
            <a:chOff x="2320" y="767"/>
            <a:chExt cx="160" cy="377"/>
          </a:xfrm>
        </p:grpSpPr>
        <p:sp>
          <p:nvSpPr>
            <p:cNvPr id="12370" name="Line 9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Text Box 10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1336675" y="942975"/>
            <a:ext cx="5950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3018181" y="9334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6388100" y="895841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1868488" y="2501900"/>
            <a:ext cx="58705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二趟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     [38     65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  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     49     27 ]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1366838" y="2471738"/>
            <a:ext cx="5950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330" name="Text Box 58"/>
          <p:cNvSpPr txBox="1">
            <a:spLocks noChangeArrowheads="1"/>
          </p:cNvSpPr>
          <p:nvPr/>
        </p:nvSpPr>
        <p:spPr bwMode="auto">
          <a:xfrm>
            <a:off x="3670169" y="2512598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7140849" y="2487106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grpSp>
        <p:nvGrpSpPr>
          <p:cNvPr id="54402" name="Group 130"/>
          <p:cNvGrpSpPr>
            <a:grpSpLocks/>
          </p:cNvGrpSpPr>
          <p:nvPr/>
        </p:nvGrpSpPr>
        <p:grpSpPr bwMode="auto">
          <a:xfrm>
            <a:off x="1863725" y="3521075"/>
            <a:ext cx="5945189" cy="520700"/>
            <a:chOff x="1174" y="2218"/>
            <a:chExt cx="3745" cy="328"/>
          </a:xfrm>
        </p:grpSpPr>
        <p:sp>
          <p:nvSpPr>
            <p:cNvPr id="12365" name="Text Box 61"/>
            <p:cNvSpPr txBox="1">
              <a:spLocks noChangeArrowheads="1"/>
            </p:cNvSpPr>
            <p:nvPr/>
          </p:nvSpPr>
          <p:spPr bwMode="auto">
            <a:xfrm>
              <a:off x="1174" y="2218"/>
              <a:ext cx="37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27     [65  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86     76 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49     38 ]</a:t>
              </a:r>
            </a:p>
          </p:txBody>
        </p:sp>
        <p:grpSp>
          <p:nvGrpSpPr>
            <p:cNvPr id="12366" name="Group 129"/>
            <p:cNvGrpSpPr>
              <a:grpSpLocks/>
            </p:cNvGrpSpPr>
            <p:nvPr/>
          </p:nvGrpSpPr>
          <p:grpSpPr bwMode="auto">
            <a:xfrm>
              <a:off x="2865" y="2402"/>
              <a:ext cx="1769" cy="144"/>
              <a:chOff x="2865" y="2402"/>
              <a:chExt cx="1769" cy="144"/>
            </a:xfrm>
          </p:grpSpPr>
          <p:sp>
            <p:nvSpPr>
              <p:cNvPr id="12367" name="Line 62"/>
              <p:cNvSpPr>
                <a:spLocks noChangeShapeType="1"/>
              </p:cNvSpPr>
              <p:nvPr/>
            </p:nvSpPr>
            <p:spPr bwMode="auto">
              <a:xfrm>
                <a:off x="4633" y="2402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68" name="Line 63"/>
              <p:cNvSpPr>
                <a:spLocks noChangeShapeType="1"/>
              </p:cNvSpPr>
              <p:nvPr/>
            </p:nvSpPr>
            <p:spPr bwMode="auto">
              <a:xfrm flipV="1">
                <a:off x="2865" y="2408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69" name="Line 64"/>
              <p:cNvSpPr>
                <a:spLocks noChangeShapeType="1"/>
              </p:cNvSpPr>
              <p:nvPr/>
            </p:nvSpPr>
            <p:spPr bwMode="auto">
              <a:xfrm>
                <a:off x="2880" y="2534"/>
                <a:ext cx="175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4404" name="Group 132"/>
          <p:cNvGrpSpPr>
            <a:grpSpLocks/>
          </p:cNvGrpSpPr>
          <p:nvPr/>
        </p:nvGrpSpPr>
        <p:grpSpPr bwMode="auto">
          <a:xfrm>
            <a:off x="1863725" y="4254500"/>
            <a:ext cx="5945189" cy="504825"/>
            <a:chOff x="1174" y="2680"/>
            <a:chExt cx="3745" cy="318"/>
          </a:xfrm>
        </p:grpSpPr>
        <p:sp>
          <p:nvSpPr>
            <p:cNvPr id="12360" name="Text Box 66"/>
            <p:cNvSpPr txBox="1">
              <a:spLocks noChangeArrowheads="1"/>
            </p:cNvSpPr>
            <p:nvPr/>
          </p:nvSpPr>
          <p:spPr bwMode="auto">
            <a:xfrm>
              <a:off x="1174" y="2680"/>
              <a:ext cx="37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13      27     38   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[86 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76     49     65 ]</a:t>
              </a:r>
            </a:p>
          </p:txBody>
        </p:sp>
        <p:grpSp>
          <p:nvGrpSpPr>
            <p:cNvPr id="12361" name="Group 131"/>
            <p:cNvGrpSpPr>
              <a:grpSpLocks/>
            </p:cNvGrpSpPr>
            <p:nvPr/>
          </p:nvGrpSpPr>
          <p:grpSpPr bwMode="auto">
            <a:xfrm>
              <a:off x="3360" y="2854"/>
              <a:ext cx="856" cy="144"/>
              <a:chOff x="3360" y="2854"/>
              <a:chExt cx="856" cy="144"/>
            </a:xfrm>
          </p:grpSpPr>
          <p:sp>
            <p:nvSpPr>
              <p:cNvPr id="12362" name="Line 67"/>
              <p:cNvSpPr>
                <a:spLocks noChangeShapeType="1"/>
              </p:cNvSpPr>
              <p:nvPr/>
            </p:nvSpPr>
            <p:spPr bwMode="auto">
              <a:xfrm>
                <a:off x="4215" y="2854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63" name="Line 68"/>
              <p:cNvSpPr>
                <a:spLocks noChangeShapeType="1"/>
              </p:cNvSpPr>
              <p:nvPr/>
            </p:nvSpPr>
            <p:spPr bwMode="auto">
              <a:xfrm flipV="1">
                <a:off x="3360" y="2859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64" name="Line 69"/>
              <p:cNvSpPr>
                <a:spLocks noChangeShapeType="1"/>
              </p:cNvSpPr>
              <p:nvPr/>
            </p:nvSpPr>
            <p:spPr bwMode="auto">
              <a:xfrm flipV="1">
                <a:off x="3369" y="2981"/>
                <a:ext cx="846" cy="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4406" name="Group 134"/>
          <p:cNvGrpSpPr>
            <a:grpSpLocks/>
          </p:cNvGrpSpPr>
          <p:nvPr/>
        </p:nvGrpSpPr>
        <p:grpSpPr bwMode="auto">
          <a:xfrm>
            <a:off x="1863725" y="4776788"/>
            <a:ext cx="5945189" cy="517525"/>
            <a:chOff x="1174" y="3009"/>
            <a:chExt cx="3745" cy="326"/>
          </a:xfrm>
        </p:grpSpPr>
        <p:sp>
          <p:nvSpPr>
            <p:cNvPr id="12355" name="Text Box 71"/>
            <p:cNvSpPr txBox="1">
              <a:spLocks noChangeArrowheads="1"/>
            </p:cNvSpPr>
            <p:nvPr/>
          </p:nvSpPr>
          <p:spPr bwMode="auto">
            <a:xfrm>
              <a:off x="1174" y="3009"/>
              <a:ext cx="37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27     38     49     [76   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86 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65 ]</a:t>
              </a:r>
            </a:p>
          </p:txBody>
        </p:sp>
        <p:grpSp>
          <p:nvGrpSpPr>
            <p:cNvPr id="12356" name="Group 133"/>
            <p:cNvGrpSpPr>
              <a:grpSpLocks/>
            </p:cNvGrpSpPr>
            <p:nvPr/>
          </p:nvGrpSpPr>
          <p:grpSpPr bwMode="auto">
            <a:xfrm>
              <a:off x="3790" y="3191"/>
              <a:ext cx="847" cy="144"/>
              <a:chOff x="3790" y="3191"/>
              <a:chExt cx="847" cy="144"/>
            </a:xfrm>
          </p:grpSpPr>
          <p:sp>
            <p:nvSpPr>
              <p:cNvPr id="12357" name="Line 72"/>
              <p:cNvSpPr>
                <a:spLocks noChangeShapeType="1"/>
              </p:cNvSpPr>
              <p:nvPr/>
            </p:nvSpPr>
            <p:spPr bwMode="auto">
              <a:xfrm>
                <a:off x="4636" y="3191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58" name="Line 73"/>
              <p:cNvSpPr>
                <a:spLocks noChangeShapeType="1"/>
              </p:cNvSpPr>
              <p:nvPr/>
            </p:nvSpPr>
            <p:spPr bwMode="auto">
              <a:xfrm flipV="1">
                <a:off x="3790" y="3196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59" name="Line 74"/>
              <p:cNvSpPr>
                <a:spLocks noChangeShapeType="1"/>
              </p:cNvSpPr>
              <p:nvPr/>
            </p:nvSpPr>
            <p:spPr bwMode="auto">
              <a:xfrm>
                <a:off x="3799" y="3326"/>
                <a:ext cx="83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4408" name="Group 136"/>
          <p:cNvGrpSpPr>
            <a:grpSpLocks/>
          </p:cNvGrpSpPr>
          <p:nvPr/>
        </p:nvGrpSpPr>
        <p:grpSpPr bwMode="auto">
          <a:xfrm>
            <a:off x="1863725" y="5334000"/>
            <a:ext cx="5945189" cy="530225"/>
            <a:chOff x="1174" y="3360"/>
            <a:chExt cx="3745" cy="334"/>
          </a:xfrm>
        </p:grpSpPr>
        <p:sp>
          <p:nvSpPr>
            <p:cNvPr id="12350" name="Text Box 76"/>
            <p:cNvSpPr txBox="1">
              <a:spLocks noChangeArrowheads="1"/>
            </p:cNvSpPr>
            <p:nvPr/>
          </p:nvSpPr>
          <p:spPr bwMode="auto">
            <a:xfrm>
              <a:off x="1174" y="3360"/>
              <a:ext cx="37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13      27     38     49     65   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[86 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76 ]</a:t>
              </a:r>
            </a:p>
          </p:txBody>
        </p:sp>
        <p:grpSp>
          <p:nvGrpSpPr>
            <p:cNvPr id="12351" name="Group 135"/>
            <p:cNvGrpSpPr>
              <a:grpSpLocks/>
            </p:cNvGrpSpPr>
            <p:nvPr/>
          </p:nvGrpSpPr>
          <p:grpSpPr bwMode="auto">
            <a:xfrm>
              <a:off x="4169" y="3550"/>
              <a:ext cx="509" cy="144"/>
              <a:chOff x="4169" y="3550"/>
              <a:chExt cx="509" cy="144"/>
            </a:xfrm>
          </p:grpSpPr>
          <p:sp>
            <p:nvSpPr>
              <p:cNvPr id="12352" name="Line 77"/>
              <p:cNvSpPr>
                <a:spLocks noChangeShapeType="1"/>
              </p:cNvSpPr>
              <p:nvPr/>
            </p:nvSpPr>
            <p:spPr bwMode="auto">
              <a:xfrm>
                <a:off x="4677" y="3550"/>
                <a:ext cx="1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53" name="Line 78"/>
              <p:cNvSpPr>
                <a:spLocks noChangeShapeType="1"/>
              </p:cNvSpPr>
              <p:nvPr/>
            </p:nvSpPr>
            <p:spPr bwMode="auto">
              <a:xfrm flipV="1">
                <a:off x="4174" y="3561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54" name="Line 79"/>
              <p:cNvSpPr>
                <a:spLocks noChangeShapeType="1"/>
              </p:cNvSpPr>
              <p:nvPr/>
            </p:nvSpPr>
            <p:spPr bwMode="auto">
              <a:xfrm>
                <a:off x="4169" y="3677"/>
                <a:ext cx="509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4352" name="Text Box 80"/>
          <p:cNvSpPr txBox="1">
            <a:spLocks noChangeArrowheads="1"/>
          </p:cNvSpPr>
          <p:nvPr/>
        </p:nvSpPr>
        <p:spPr bwMode="auto">
          <a:xfrm>
            <a:off x="1863725" y="5899150"/>
            <a:ext cx="58352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13      27     38     49     65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76      86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358" name="Group 86"/>
          <p:cNvGrpSpPr>
            <a:grpSpLocks/>
          </p:cNvGrpSpPr>
          <p:nvPr/>
        </p:nvGrpSpPr>
        <p:grpSpPr bwMode="auto">
          <a:xfrm>
            <a:off x="6478589" y="317500"/>
            <a:ext cx="311150" cy="625475"/>
            <a:chOff x="1920" y="206"/>
            <a:chExt cx="196" cy="394"/>
          </a:xfrm>
        </p:grpSpPr>
        <p:sp>
          <p:nvSpPr>
            <p:cNvPr id="12348" name="Line 87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Text Box 88"/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grpSp>
        <p:nvGrpSpPr>
          <p:cNvPr id="54361" name="Group 89"/>
          <p:cNvGrpSpPr>
            <a:grpSpLocks/>
          </p:cNvGrpSpPr>
          <p:nvPr/>
        </p:nvGrpSpPr>
        <p:grpSpPr bwMode="auto">
          <a:xfrm>
            <a:off x="7230163" y="1957387"/>
            <a:ext cx="311150" cy="625475"/>
            <a:chOff x="1920" y="206"/>
            <a:chExt cx="196" cy="394"/>
          </a:xfrm>
        </p:grpSpPr>
        <p:sp>
          <p:nvSpPr>
            <p:cNvPr id="12346" name="Line 90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Text Box 91"/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grpSp>
        <p:nvGrpSpPr>
          <p:cNvPr id="54364" name="Group 92"/>
          <p:cNvGrpSpPr>
            <a:grpSpLocks/>
          </p:cNvGrpSpPr>
          <p:nvPr/>
        </p:nvGrpSpPr>
        <p:grpSpPr bwMode="auto">
          <a:xfrm>
            <a:off x="3695700" y="1927225"/>
            <a:ext cx="311150" cy="625475"/>
            <a:chOff x="1920" y="206"/>
            <a:chExt cx="196" cy="394"/>
          </a:xfrm>
        </p:grpSpPr>
        <p:sp>
          <p:nvSpPr>
            <p:cNvPr id="12344" name="Line 93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5" name="Text Box 94"/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grpSp>
        <p:nvGrpSpPr>
          <p:cNvPr id="54367" name="Group 95"/>
          <p:cNvGrpSpPr>
            <a:grpSpLocks/>
          </p:cNvGrpSpPr>
          <p:nvPr/>
        </p:nvGrpSpPr>
        <p:grpSpPr bwMode="auto">
          <a:xfrm>
            <a:off x="3855727" y="366221"/>
            <a:ext cx="311150" cy="625475"/>
            <a:chOff x="1920" y="206"/>
            <a:chExt cx="196" cy="394"/>
          </a:xfrm>
        </p:grpSpPr>
        <p:sp>
          <p:nvSpPr>
            <p:cNvPr id="12342" name="Line 9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Text Box 97"/>
            <p:cNvSpPr txBox="1">
              <a:spLocks noChangeArrowheads="1"/>
            </p:cNvSpPr>
            <p:nvPr/>
          </p:nvSpPr>
          <p:spPr bwMode="auto">
            <a:xfrm>
              <a:off x="1920" y="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grpSp>
        <p:nvGrpSpPr>
          <p:cNvPr id="54371" name="Group 99"/>
          <p:cNvGrpSpPr>
            <a:grpSpLocks/>
          </p:cNvGrpSpPr>
          <p:nvPr/>
        </p:nvGrpSpPr>
        <p:grpSpPr bwMode="auto">
          <a:xfrm>
            <a:off x="4546933" y="1217417"/>
            <a:ext cx="254000" cy="598487"/>
            <a:chOff x="2320" y="767"/>
            <a:chExt cx="160" cy="377"/>
          </a:xfrm>
        </p:grpSpPr>
        <p:sp>
          <p:nvSpPr>
            <p:cNvPr id="12340" name="Line 10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Text Box 101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74" name="Group 102"/>
          <p:cNvGrpSpPr>
            <a:grpSpLocks/>
          </p:cNvGrpSpPr>
          <p:nvPr/>
        </p:nvGrpSpPr>
        <p:grpSpPr bwMode="auto">
          <a:xfrm>
            <a:off x="5155553" y="1217613"/>
            <a:ext cx="254000" cy="598487"/>
            <a:chOff x="2320" y="767"/>
            <a:chExt cx="160" cy="377"/>
          </a:xfrm>
        </p:grpSpPr>
        <p:sp>
          <p:nvSpPr>
            <p:cNvPr id="12338" name="Line 10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Text Box 104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77" name="Group 105"/>
          <p:cNvGrpSpPr>
            <a:grpSpLocks/>
          </p:cNvGrpSpPr>
          <p:nvPr/>
        </p:nvGrpSpPr>
        <p:grpSpPr bwMode="auto">
          <a:xfrm>
            <a:off x="5859031" y="1236663"/>
            <a:ext cx="254000" cy="598487"/>
            <a:chOff x="2320" y="767"/>
            <a:chExt cx="160" cy="377"/>
          </a:xfrm>
        </p:grpSpPr>
        <p:sp>
          <p:nvSpPr>
            <p:cNvPr id="12336" name="Line 106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Text Box 107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80" name="Group 108"/>
          <p:cNvGrpSpPr>
            <a:grpSpLocks/>
          </p:cNvGrpSpPr>
          <p:nvPr/>
        </p:nvGrpSpPr>
        <p:grpSpPr bwMode="auto">
          <a:xfrm>
            <a:off x="6439174" y="1246286"/>
            <a:ext cx="254000" cy="598487"/>
            <a:chOff x="2320" y="767"/>
            <a:chExt cx="160" cy="377"/>
          </a:xfrm>
        </p:grpSpPr>
        <p:sp>
          <p:nvSpPr>
            <p:cNvPr id="12334" name="Line 109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Text Box 110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83" name="Group 111"/>
          <p:cNvGrpSpPr>
            <a:grpSpLocks/>
          </p:cNvGrpSpPr>
          <p:nvPr/>
        </p:nvGrpSpPr>
        <p:grpSpPr bwMode="auto">
          <a:xfrm>
            <a:off x="7171913" y="1217417"/>
            <a:ext cx="254000" cy="598487"/>
            <a:chOff x="2320" y="767"/>
            <a:chExt cx="160" cy="377"/>
          </a:xfrm>
        </p:grpSpPr>
        <p:sp>
          <p:nvSpPr>
            <p:cNvPr id="12332" name="Line 112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Text Box 113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86" name="Group 114"/>
          <p:cNvGrpSpPr>
            <a:grpSpLocks/>
          </p:cNvGrpSpPr>
          <p:nvPr/>
        </p:nvGrpSpPr>
        <p:grpSpPr bwMode="auto">
          <a:xfrm>
            <a:off x="4480160" y="2865732"/>
            <a:ext cx="254000" cy="598487"/>
            <a:chOff x="2320" y="767"/>
            <a:chExt cx="160" cy="377"/>
          </a:xfrm>
        </p:grpSpPr>
        <p:sp>
          <p:nvSpPr>
            <p:cNvPr id="12330" name="Line 115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Text Box 116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89" name="Group 117"/>
          <p:cNvGrpSpPr>
            <a:grpSpLocks/>
          </p:cNvGrpSpPr>
          <p:nvPr/>
        </p:nvGrpSpPr>
        <p:grpSpPr bwMode="auto">
          <a:xfrm>
            <a:off x="5173819" y="2874963"/>
            <a:ext cx="254000" cy="598487"/>
            <a:chOff x="2320" y="767"/>
            <a:chExt cx="160" cy="377"/>
          </a:xfrm>
        </p:grpSpPr>
        <p:sp>
          <p:nvSpPr>
            <p:cNvPr id="12328" name="Line 11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Text Box 119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92" name="Group 120"/>
          <p:cNvGrpSpPr>
            <a:grpSpLocks/>
          </p:cNvGrpSpPr>
          <p:nvPr/>
        </p:nvGrpSpPr>
        <p:grpSpPr bwMode="auto">
          <a:xfrm>
            <a:off x="5802077" y="2874963"/>
            <a:ext cx="254000" cy="598487"/>
            <a:chOff x="2320" y="767"/>
            <a:chExt cx="160" cy="377"/>
          </a:xfrm>
        </p:grpSpPr>
        <p:sp>
          <p:nvSpPr>
            <p:cNvPr id="12326" name="Line 12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Text Box 122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95" name="Group 123"/>
          <p:cNvGrpSpPr>
            <a:grpSpLocks/>
          </p:cNvGrpSpPr>
          <p:nvPr/>
        </p:nvGrpSpPr>
        <p:grpSpPr bwMode="auto">
          <a:xfrm>
            <a:off x="6477666" y="2855913"/>
            <a:ext cx="254000" cy="598487"/>
            <a:chOff x="2320" y="767"/>
            <a:chExt cx="160" cy="377"/>
          </a:xfrm>
        </p:grpSpPr>
        <p:sp>
          <p:nvSpPr>
            <p:cNvPr id="12324" name="Line 12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Text Box 125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  <p:grpSp>
        <p:nvGrpSpPr>
          <p:cNvPr id="54398" name="Group 126"/>
          <p:cNvGrpSpPr>
            <a:grpSpLocks/>
          </p:cNvGrpSpPr>
          <p:nvPr/>
        </p:nvGrpSpPr>
        <p:grpSpPr bwMode="auto">
          <a:xfrm>
            <a:off x="7170541" y="2875551"/>
            <a:ext cx="254000" cy="598487"/>
            <a:chOff x="2320" y="767"/>
            <a:chExt cx="160" cy="377"/>
          </a:xfrm>
        </p:grpSpPr>
        <p:sp>
          <p:nvSpPr>
            <p:cNvPr id="12322" name="Line 12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Text Box 128"/>
            <p:cNvSpPr txBox="1">
              <a:spLocks noChangeArrowheads="1"/>
            </p:cNvSpPr>
            <p:nvPr/>
          </p:nvSpPr>
          <p:spPr bwMode="auto">
            <a:xfrm>
              <a:off x="2320" y="89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FF00"/>
                  </a:solidFill>
                </a:rPr>
                <a:t>j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5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5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5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5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5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5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/>
      <p:bldP spid="54276" grpId="0" build="p" autoUpdateAnimBg="0"/>
      <p:bldP spid="54304" grpId="0" build="p" autoUpdateAnimBg="0"/>
      <p:bldP spid="54305" grpId="0" animBg="1" autoUpdateAnimBg="0"/>
      <p:bldP spid="54306" grpId="0" animBg="1" autoUpdateAnimBg="0"/>
      <p:bldP spid="54307" grpId="0" build="p" autoUpdateAnimBg="0"/>
      <p:bldP spid="54308" grpId="0" build="p" autoUpdateAnimBg="0"/>
      <p:bldP spid="54330" grpId="0" animBg="1" autoUpdateAnimBg="0"/>
      <p:bldP spid="54331" grpId="0" animBg="1" autoUpdateAnimBg="0"/>
      <p:bldP spid="5435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流程图: 可选过程 33"/>
          <p:cNvSpPr/>
          <p:nvPr/>
        </p:nvSpPr>
        <p:spPr>
          <a:xfrm>
            <a:off x="1991281" y="681261"/>
            <a:ext cx="5128590" cy="5730427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336" name="Group 40"/>
          <p:cNvGrpSpPr>
            <a:grpSpLocks/>
          </p:cNvGrpSpPr>
          <p:nvPr/>
        </p:nvGrpSpPr>
        <p:grpSpPr bwMode="auto">
          <a:xfrm>
            <a:off x="2181225" y="993775"/>
            <a:ext cx="4476750" cy="4438650"/>
            <a:chOff x="1380" y="986"/>
            <a:chExt cx="2820" cy="2796"/>
          </a:xfrm>
        </p:grpSpPr>
        <p:sp>
          <p:nvSpPr>
            <p:cNvPr id="13316" name="Rectangle 10"/>
            <p:cNvSpPr>
              <a:spLocks noChangeArrowheads="1"/>
            </p:cNvSpPr>
            <p:nvPr/>
          </p:nvSpPr>
          <p:spPr bwMode="auto">
            <a:xfrm>
              <a:off x="1392" y="986"/>
              <a:ext cx="2784" cy="279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7" name="Line 11"/>
            <p:cNvSpPr>
              <a:spLocks noChangeShapeType="1"/>
            </p:cNvSpPr>
            <p:nvPr/>
          </p:nvSpPr>
          <p:spPr bwMode="auto">
            <a:xfrm>
              <a:off x="1392" y="1322"/>
              <a:ext cx="27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8" name="Line 12"/>
            <p:cNvSpPr>
              <a:spLocks noChangeShapeType="1"/>
            </p:cNvSpPr>
            <p:nvPr/>
          </p:nvSpPr>
          <p:spPr bwMode="auto">
            <a:xfrm>
              <a:off x="1776" y="1658"/>
              <a:ext cx="2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19" name="Line 13"/>
            <p:cNvSpPr>
              <a:spLocks noChangeShapeType="1"/>
            </p:cNvSpPr>
            <p:nvPr/>
          </p:nvSpPr>
          <p:spPr bwMode="auto">
            <a:xfrm>
              <a:off x="2124" y="2246"/>
              <a:ext cx="20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0" name="Line 14"/>
            <p:cNvSpPr>
              <a:spLocks noChangeShapeType="1"/>
            </p:cNvSpPr>
            <p:nvPr/>
          </p:nvSpPr>
          <p:spPr bwMode="auto">
            <a:xfrm flipH="1">
              <a:off x="1776" y="1658"/>
              <a:ext cx="0" cy="178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1" name="Line 15"/>
            <p:cNvSpPr>
              <a:spLocks noChangeShapeType="1"/>
            </p:cNvSpPr>
            <p:nvPr/>
          </p:nvSpPr>
          <p:spPr bwMode="auto">
            <a:xfrm flipH="1">
              <a:off x="2124" y="2258"/>
              <a:ext cx="0" cy="5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2" name="Line 16"/>
            <p:cNvSpPr>
              <a:spLocks noChangeShapeType="1"/>
            </p:cNvSpPr>
            <p:nvPr/>
          </p:nvSpPr>
          <p:spPr bwMode="auto">
            <a:xfrm>
              <a:off x="2136" y="2570"/>
              <a:ext cx="20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3" name="Line 17"/>
            <p:cNvSpPr>
              <a:spLocks noChangeShapeType="1"/>
            </p:cNvSpPr>
            <p:nvPr/>
          </p:nvSpPr>
          <p:spPr bwMode="auto">
            <a:xfrm>
              <a:off x="3192" y="2594"/>
              <a:ext cx="0" cy="2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Line 18"/>
            <p:cNvSpPr>
              <a:spLocks noChangeShapeType="1"/>
            </p:cNvSpPr>
            <p:nvPr/>
          </p:nvSpPr>
          <p:spPr bwMode="auto">
            <a:xfrm flipV="1">
              <a:off x="1764" y="2858"/>
              <a:ext cx="2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5" name="Text Box 19"/>
            <p:cNvSpPr txBox="1">
              <a:spLocks noChangeArrowheads="1"/>
            </p:cNvSpPr>
            <p:nvPr/>
          </p:nvSpPr>
          <p:spPr bwMode="auto">
            <a:xfrm>
              <a:off x="1766" y="1043"/>
              <a:ext cx="19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给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a[0] 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a[6]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6" name="Text Box 20"/>
            <p:cNvSpPr txBox="1">
              <a:spLocks noChangeArrowheads="1"/>
            </p:cNvSpPr>
            <p:nvPr/>
          </p:nvSpPr>
          <p:spPr bwMode="auto">
            <a:xfrm>
              <a:off x="1958" y="1331"/>
              <a:ext cx="11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 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=0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7" name="Text Box 21"/>
            <p:cNvSpPr txBox="1">
              <a:spLocks noChangeArrowheads="1"/>
            </p:cNvSpPr>
            <p:nvPr/>
          </p:nvSpPr>
          <p:spPr bwMode="auto">
            <a:xfrm>
              <a:off x="2256" y="1982"/>
              <a:ext cx="13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 j=i+1  to 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8" name="Line 22"/>
            <p:cNvSpPr>
              <a:spLocks noChangeShapeType="1"/>
            </p:cNvSpPr>
            <p:nvPr/>
          </p:nvSpPr>
          <p:spPr bwMode="auto">
            <a:xfrm>
              <a:off x="2112" y="2234"/>
              <a:ext cx="1056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9" name="Line 23"/>
            <p:cNvSpPr>
              <a:spLocks noChangeShapeType="1"/>
            </p:cNvSpPr>
            <p:nvPr/>
          </p:nvSpPr>
          <p:spPr bwMode="auto">
            <a:xfrm flipV="1">
              <a:off x="3168" y="2234"/>
              <a:ext cx="100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0" name="Text Box 24"/>
            <p:cNvSpPr txBox="1">
              <a:spLocks noChangeArrowheads="1"/>
            </p:cNvSpPr>
            <p:nvPr/>
          </p:nvSpPr>
          <p:spPr bwMode="auto">
            <a:xfrm>
              <a:off x="2760" y="2258"/>
              <a:ext cx="7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a[j]&lt;a[k]</a:t>
              </a:r>
            </a:p>
          </p:txBody>
        </p:sp>
        <p:sp>
          <p:nvSpPr>
            <p:cNvPr id="13331" name="Text Box 25"/>
            <p:cNvSpPr txBox="1">
              <a:spLocks noChangeArrowheads="1"/>
            </p:cNvSpPr>
            <p:nvPr/>
          </p:nvSpPr>
          <p:spPr bwMode="auto">
            <a:xfrm>
              <a:off x="2148" y="231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</a:t>
              </a:r>
            </a:p>
          </p:txBody>
        </p:sp>
        <p:sp>
          <p:nvSpPr>
            <p:cNvPr id="13332" name="Text Box 26"/>
            <p:cNvSpPr txBox="1">
              <a:spLocks noChangeArrowheads="1"/>
            </p:cNvSpPr>
            <p:nvPr/>
          </p:nvSpPr>
          <p:spPr bwMode="auto">
            <a:xfrm>
              <a:off x="3876" y="231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</a:t>
              </a:r>
            </a:p>
          </p:txBody>
        </p:sp>
        <p:sp>
          <p:nvSpPr>
            <p:cNvPr id="13333" name="Text Box 27"/>
            <p:cNvSpPr txBox="1">
              <a:spLocks noChangeArrowheads="1"/>
            </p:cNvSpPr>
            <p:nvPr/>
          </p:nvSpPr>
          <p:spPr bwMode="auto">
            <a:xfrm>
              <a:off x="2196" y="2582"/>
              <a:ext cx="3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k=j</a:t>
              </a:r>
            </a:p>
          </p:txBody>
        </p:sp>
        <p:sp>
          <p:nvSpPr>
            <p:cNvPr id="13334" name="Text Box 28"/>
            <p:cNvSpPr txBox="1">
              <a:spLocks noChangeArrowheads="1"/>
            </p:cNvSpPr>
            <p:nvPr/>
          </p:nvSpPr>
          <p:spPr bwMode="auto">
            <a:xfrm>
              <a:off x="2124" y="3494"/>
              <a:ext cx="12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a[0] </a:t>
              </a:r>
              <a:r>
                <a:rPr lang="zh-CN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a[6]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Line 29"/>
            <p:cNvSpPr>
              <a:spLocks noChangeShapeType="1"/>
            </p:cNvSpPr>
            <p:nvPr/>
          </p:nvSpPr>
          <p:spPr bwMode="auto">
            <a:xfrm flipV="1">
              <a:off x="1764" y="1968"/>
              <a:ext cx="2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Text Box 30"/>
            <p:cNvSpPr txBox="1">
              <a:spLocks noChangeArrowheads="1"/>
            </p:cNvSpPr>
            <p:nvPr/>
          </p:nvSpPr>
          <p:spPr bwMode="auto">
            <a:xfrm>
              <a:off x="2462" y="1679"/>
              <a:ext cx="3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k=i</a:t>
              </a:r>
            </a:p>
          </p:txBody>
        </p:sp>
        <p:sp>
          <p:nvSpPr>
            <p:cNvPr id="13337" name="Rectangle 31"/>
            <p:cNvSpPr>
              <a:spLocks noChangeArrowheads="1"/>
            </p:cNvSpPr>
            <p:nvPr/>
          </p:nvSpPr>
          <p:spPr bwMode="auto">
            <a:xfrm>
              <a:off x="2016" y="3127"/>
              <a:ext cx="80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a[i]</a:t>
              </a:r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</a:t>
              </a:r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a[k]</a:t>
              </a:r>
            </a:p>
          </p:txBody>
        </p:sp>
        <p:sp>
          <p:nvSpPr>
            <p:cNvPr id="13338" name="Line 32"/>
            <p:cNvSpPr>
              <a:spLocks noChangeShapeType="1"/>
            </p:cNvSpPr>
            <p:nvPr/>
          </p:nvSpPr>
          <p:spPr bwMode="auto">
            <a:xfrm>
              <a:off x="1788" y="2868"/>
              <a:ext cx="1164" cy="2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9" name="Line 33"/>
            <p:cNvSpPr>
              <a:spLocks noChangeShapeType="1"/>
            </p:cNvSpPr>
            <p:nvPr/>
          </p:nvSpPr>
          <p:spPr bwMode="auto">
            <a:xfrm flipV="1">
              <a:off x="2964" y="2856"/>
              <a:ext cx="1212" cy="2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0" name="Rectangle 34"/>
            <p:cNvSpPr>
              <a:spLocks noChangeArrowheads="1"/>
            </p:cNvSpPr>
            <p:nvPr/>
          </p:nvSpPr>
          <p:spPr bwMode="auto">
            <a:xfrm>
              <a:off x="2760" y="2867"/>
              <a:ext cx="511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 != k</a:t>
              </a:r>
            </a:p>
          </p:txBody>
        </p:sp>
        <p:sp>
          <p:nvSpPr>
            <p:cNvPr id="13341" name="Line 35"/>
            <p:cNvSpPr>
              <a:spLocks noChangeShapeType="1"/>
            </p:cNvSpPr>
            <p:nvPr/>
          </p:nvSpPr>
          <p:spPr bwMode="auto">
            <a:xfrm flipV="1">
              <a:off x="1776" y="3144"/>
              <a:ext cx="2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2" name="Text Box 36"/>
            <p:cNvSpPr txBox="1">
              <a:spLocks noChangeArrowheads="1"/>
            </p:cNvSpPr>
            <p:nvPr/>
          </p:nvSpPr>
          <p:spPr bwMode="auto">
            <a:xfrm>
              <a:off x="1896" y="290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</a:t>
              </a:r>
            </a:p>
          </p:txBody>
        </p:sp>
        <p:sp>
          <p:nvSpPr>
            <p:cNvPr id="13343" name="Text Box 37"/>
            <p:cNvSpPr txBox="1">
              <a:spLocks noChangeArrowheads="1"/>
            </p:cNvSpPr>
            <p:nvPr/>
          </p:nvSpPr>
          <p:spPr bwMode="auto">
            <a:xfrm>
              <a:off x="3816" y="290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</a:t>
              </a:r>
            </a:p>
          </p:txBody>
        </p:sp>
        <p:sp>
          <p:nvSpPr>
            <p:cNvPr id="13344" name="Line 38"/>
            <p:cNvSpPr>
              <a:spLocks noChangeShapeType="1"/>
            </p:cNvSpPr>
            <p:nvPr/>
          </p:nvSpPr>
          <p:spPr bwMode="auto">
            <a:xfrm flipH="1">
              <a:off x="2988" y="3158"/>
              <a:ext cx="0" cy="3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5" name="Line 39"/>
            <p:cNvSpPr>
              <a:spLocks noChangeShapeType="1"/>
            </p:cNvSpPr>
            <p:nvPr/>
          </p:nvSpPr>
          <p:spPr bwMode="auto">
            <a:xfrm flipV="1">
              <a:off x="1380" y="3470"/>
              <a:ext cx="27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337" name="Text Box 41"/>
          <p:cNvSpPr txBox="1">
            <a:spLocks noChangeArrowheads="1"/>
          </p:cNvSpPr>
          <p:nvPr/>
        </p:nvSpPr>
        <p:spPr bwMode="auto">
          <a:xfrm>
            <a:off x="2485944" y="676570"/>
            <a:ext cx="4798406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void main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{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a[7],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i,j,k,x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("Input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7 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numbers:\n");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for(</a:t>
            </a:r>
            <a:r>
              <a:rPr lang="en-US" altLang="zh-CN" sz="2000" dirty="0" err="1" smtClean="0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=0;i&lt;7;i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scanf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("%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d",&amp;a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("\n");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for(</a:t>
            </a:r>
            <a:r>
              <a:rPr lang="en-US" altLang="zh-CN" sz="2000" dirty="0" err="1" smtClean="0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=0;i&lt;6;i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{  k=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for(j=i+1;j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&lt;=6;j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  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if(a[j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]&lt;a[k])  k=j;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if(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!=k)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{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x=a[</a:t>
            </a:r>
            <a:r>
              <a:rPr lang="en-US" altLang="zh-CN" sz="2000" dirty="0" err="1" smtClean="0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]; a[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]=a[k]; a[k]=x;}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}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("The sorted numbers:\n");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for(</a:t>
            </a:r>
            <a:r>
              <a:rPr lang="en-US" altLang="zh-CN" sz="2000" dirty="0" err="1" smtClean="0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=0;i&lt;7;i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("%d ",a[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53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流程图: 可选过程 93"/>
          <p:cNvSpPr/>
          <p:nvPr/>
        </p:nvSpPr>
        <p:spPr>
          <a:xfrm>
            <a:off x="6271073" y="-67462"/>
            <a:ext cx="2856403" cy="6663654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663" y="542606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二维数组及多维数组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二维数组的定义</a:t>
            </a:r>
          </a:p>
          <a:p>
            <a:pPr lvl="2">
              <a:buClr>
                <a:schemeClr val="accent2"/>
              </a:buClr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定义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　</a:t>
            </a:r>
          </a:p>
          <a:p>
            <a:pPr lvl="2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　数组名</a:t>
            </a:r>
            <a:r>
              <a:rPr lang="en-US" altLang="zh-CN" sz="20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61950" y="200025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数组元素的存放顺序</a:t>
            </a: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原因:内存是一维的</a:t>
            </a: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二维数组：按行序优先</a:t>
            </a: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多维数组：最右下标变化最快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15011" y="2000250"/>
            <a:ext cx="3647375" cy="1512887"/>
            <a:chOff x="1815011" y="2000250"/>
            <a:chExt cx="3647375" cy="1512887"/>
          </a:xfrm>
        </p:grpSpPr>
        <p:sp>
          <p:nvSpPr>
            <p:cNvPr id="92" name="流程图: 可选过程 91"/>
            <p:cNvSpPr/>
            <p:nvPr/>
          </p:nvSpPr>
          <p:spPr>
            <a:xfrm>
              <a:off x="2576311" y="2000250"/>
              <a:ext cx="2886075" cy="1512887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815011" y="2100816"/>
              <a:ext cx="3450281" cy="13256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zh-CN" altLang="en-US" sz="2000" dirty="0">
                  <a:solidFill>
                    <a:schemeClr val="tx1"/>
                  </a:solidFill>
                  <a:ea typeface="隶书" pitchFamily="49" charset="-122"/>
                </a:rPr>
                <a:t>  </a:t>
              </a:r>
              <a:r>
                <a:rPr lang="en-US" altLang="zh-CN" sz="2000" dirty="0" err="1">
                  <a:solidFill>
                    <a:schemeClr val="tx1"/>
                  </a:solidFill>
                  <a:ea typeface="隶书" pitchFamily="49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ea typeface="隶书" pitchFamily="49" charset="-122"/>
                </a:rPr>
                <a:t>a[2][</a:t>
              </a: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</a:rPr>
                <a:t>4];  </a:t>
              </a:r>
            </a:p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</a:rPr>
                <a:t>     float b[2][5];</a:t>
              </a:r>
            </a:p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</a:rPr>
                <a:t>     </a:t>
              </a:r>
              <a:r>
                <a:rPr lang="en-US" altLang="zh-CN" sz="2000" dirty="0" err="1">
                  <a:solidFill>
                    <a:schemeClr val="tx1"/>
                  </a:solidFill>
                  <a:ea typeface="隶书" pitchFamily="49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</a:rPr>
                <a:t> c[2][3][4];</a:t>
              </a:r>
            </a:p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</a:rPr>
                <a:t>     </a:t>
              </a:r>
              <a:r>
                <a:rPr lang="en-US" altLang="zh-CN" sz="2000" dirty="0" err="1">
                  <a:solidFill>
                    <a:schemeClr val="tx1"/>
                  </a:solidFill>
                  <a:ea typeface="隶书" pitchFamily="49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ea typeface="隶书" pitchFamily="49" charset="-122"/>
                </a:rPr>
                <a:t>d[2,4</a:t>
              </a: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</a:rPr>
                <a:t>];           (</a:t>
              </a:r>
              <a:r>
                <a:rPr lang="en-US" altLang="zh-CN" sz="2000" dirty="0">
                  <a:solidFill>
                    <a:srgbClr val="FF0000"/>
                  </a:solidFill>
                  <a:ea typeface="隶书" pitchFamily="49" charset="-122"/>
                  <a:sym typeface="Symbol" pitchFamily="18" charset="2"/>
                </a:rPr>
                <a:t></a:t>
              </a:r>
              <a:r>
                <a:rPr lang="en-US" altLang="zh-CN" sz="2000" dirty="0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)</a:t>
              </a:r>
            </a:p>
          </p:txBody>
        </p:sp>
      </p:grp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4204470" y="915742"/>
            <a:ext cx="976908" cy="565697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</a:rPr>
              <a:t>行数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5481043" y="801414"/>
            <a:ext cx="976908" cy="565697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</a:rPr>
              <a:t>列数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3875088" y="708936"/>
            <a:ext cx="3524070" cy="565697"/>
          </a:xfrm>
          <a:prstGeom prst="wedgeEllipseCallout">
            <a:avLst>
              <a:gd name="adj1" fmla="val -19088"/>
              <a:gd name="adj2" fmla="val 97176"/>
            </a:avLst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</a:rPr>
              <a:t>元素个数</a:t>
            </a:r>
            <a:r>
              <a:rPr lang="en-US" altLang="zh-CN" sz="2000">
                <a:solidFill>
                  <a:schemeClr val="tx1"/>
                </a:solidFill>
              </a:rPr>
              <a:t>=</a:t>
            </a:r>
            <a:r>
              <a:rPr lang="zh-CN" altLang="en-US" sz="2000">
                <a:solidFill>
                  <a:schemeClr val="tx1"/>
                </a:solidFill>
              </a:rPr>
              <a:t>行数*列数</a:t>
            </a:r>
          </a:p>
        </p:txBody>
      </p:sp>
      <p:grpSp>
        <p:nvGrpSpPr>
          <p:cNvPr id="12331" name="Group 43"/>
          <p:cNvGrpSpPr>
            <a:grpSpLocks/>
          </p:cNvGrpSpPr>
          <p:nvPr/>
        </p:nvGrpSpPr>
        <p:grpSpPr bwMode="auto">
          <a:xfrm>
            <a:off x="349251" y="3611187"/>
            <a:ext cx="5440362" cy="2301875"/>
            <a:chOff x="1187" y="2527"/>
            <a:chExt cx="3427" cy="1450"/>
          </a:xfrm>
        </p:grpSpPr>
        <p:grpSp>
          <p:nvGrpSpPr>
            <p:cNvPr id="15427" name="Group 10"/>
            <p:cNvGrpSpPr>
              <a:grpSpLocks/>
            </p:cNvGrpSpPr>
            <p:nvPr/>
          </p:nvGrpSpPr>
          <p:grpSpPr bwMode="auto">
            <a:xfrm>
              <a:off x="1981" y="2527"/>
              <a:ext cx="2633" cy="1450"/>
              <a:chOff x="229" y="355"/>
              <a:chExt cx="2633" cy="1450"/>
            </a:xfrm>
          </p:grpSpPr>
          <p:sp>
            <p:nvSpPr>
              <p:cNvPr id="15432" name="AutoShape 11"/>
              <p:cNvSpPr>
                <a:spLocks noChangeArrowheads="1"/>
              </p:cNvSpPr>
              <p:nvPr/>
            </p:nvSpPr>
            <p:spPr bwMode="auto">
              <a:xfrm>
                <a:off x="229" y="394"/>
                <a:ext cx="1088" cy="354"/>
              </a:xfrm>
              <a:prstGeom prst="wedgeEllipseCallout">
                <a:avLst>
                  <a:gd name="adj1" fmla="val 57574"/>
                  <a:gd name="adj2" fmla="val 94347"/>
                </a:avLst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 a[3][2]</a:t>
                </a:r>
              </a:p>
            </p:txBody>
          </p:sp>
          <p:sp>
            <p:nvSpPr>
              <p:cNvPr id="15433" name="Rectangle 12"/>
              <p:cNvSpPr>
                <a:spLocks noChangeArrowheads="1"/>
              </p:cNvSpPr>
              <p:nvPr/>
            </p:nvSpPr>
            <p:spPr bwMode="auto">
              <a:xfrm>
                <a:off x="1586" y="355"/>
                <a:ext cx="1267" cy="14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34" name="Line 13"/>
              <p:cNvSpPr>
                <a:spLocks noChangeShapeType="1"/>
              </p:cNvSpPr>
              <p:nvPr/>
            </p:nvSpPr>
            <p:spPr bwMode="auto">
              <a:xfrm>
                <a:off x="1575" y="600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5" name="Line 14"/>
              <p:cNvSpPr>
                <a:spLocks noChangeShapeType="1"/>
              </p:cNvSpPr>
              <p:nvPr/>
            </p:nvSpPr>
            <p:spPr bwMode="auto">
              <a:xfrm>
                <a:off x="1604" y="818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6" name="Line 15"/>
              <p:cNvSpPr>
                <a:spLocks noChangeShapeType="1"/>
              </p:cNvSpPr>
              <p:nvPr/>
            </p:nvSpPr>
            <p:spPr bwMode="auto">
              <a:xfrm>
                <a:off x="1577" y="1065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7" name="Line 16"/>
              <p:cNvSpPr>
                <a:spLocks noChangeShapeType="1"/>
              </p:cNvSpPr>
              <p:nvPr/>
            </p:nvSpPr>
            <p:spPr bwMode="auto">
              <a:xfrm>
                <a:off x="1595" y="1315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38" name="Line 17"/>
              <p:cNvSpPr>
                <a:spLocks noChangeShapeType="1"/>
              </p:cNvSpPr>
              <p:nvPr/>
            </p:nvSpPr>
            <p:spPr bwMode="auto">
              <a:xfrm>
                <a:off x="1577" y="154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9" name="Text Box 18"/>
              <p:cNvSpPr txBox="1">
                <a:spLocks noChangeArrowheads="1"/>
              </p:cNvSpPr>
              <p:nvPr/>
            </p:nvSpPr>
            <p:spPr bwMode="auto">
              <a:xfrm>
                <a:off x="1979" y="61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a[0][1]</a:t>
                </a:r>
              </a:p>
            </p:txBody>
          </p:sp>
          <p:sp>
            <p:nvSpPr>
              <p:cNvPr id="15440" name="Text Box 19"/>
              <p:cNvSpPr txBox="1">
                <a:spLocks noChangeArrowheads="1"/>
              </p:cNvSpPr>
              <p:nvPr/>
            </p:nvSpPr>
            <p:spPr bwMode="auto">
              <a:xfrm>
                <a:off x="1979" y="85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a[1][0]</a:t>
                </a:r>
              </a:p>
            </p:txBody>
          </p:sp>
          <p:sp>
            <p:nvSpPr>
              <p:cNvPr id="15441" name="Text Box 20"/>
              <p:cNvSpPr txBox="1">
                <a:spLocks noChangeArrowheads="1"/>
              </p:cNvSpPr>
              <p:nvPr/>
            </p:nvSpPr>
            <p:spPr bwMode="auto">
              <a:xfrm>
                <a:off x="1979" y="109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a[1][1]</a:t>
                </a:r>
              </a:p>
            </p:txBody>
          </p:sp>
          <p:sp>
            <p:nvSpPr>
              <p:cNvPr id="15442" name="Text Box 21"/>
              <p:cNvSpPr txBox="1">
                <a:spLocks noChangeArrowheads="1"/>
              </p:cNvSpPr>
              <p:nvPr/>
            </p:nvSpPr>
            <p:spPr bwMode="auto">
              <a:xfrm>
                <a:off x="1979" y="133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a[2][0]</a:t>
                </a:r>
              </a:p>
            </p:txBody>
          </p:sp>
          <p:sp>
            <p:nvSpPr>
              <p:cNvPr id="15443" name="Text Box 22"/>
              <p:cNvSpPr txBox="1">
                <a:spLocks noChangeArrowheads="1"/>
              </p:cNvSpPr>
              <p:nvPr/>
            </p:nvSpPr>
            <p:spPr bwMode="auto">
              <a:xfrm>
                <a:off x="1979" y="1555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a[2][1]</a:t>
                </a:r>
              </a:p>
            </p:txBody>
          </p:sp>
          <p:grpSp>
            <p:nvGrpSpPr>
              <p:cNvPr id="15444" name="Group 23"/>
              <p:cNvGrpSpPr>
                <a:grpSpLocks/>
              </p:cNvGrpSpPr>
              <p:nvPr/>
            </p:nvGrpSpPr>
            <p:grpSpPr bwMode="auto">
              <a:xfrm>
                <a:off x="1403" y="380"/>
                <a:ext cx="206" cy="1425"/>
                <a:chOff x="1403" y="380"/>
                <a:chExt cx="206" cy="1425"/>
              </a:xfrm>
            </p:grpSpPr>
            <p:sp>
              <p:nvSpPr>
                <p:cNvPr id="154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13" y="3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sp>
              <p:nvSpPr>
                <p:cNvPr id="1544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13" y="59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1544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13" y="13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4</a:t>
                  </a:r>
                </a:p>
              </p:txBody>
            </p:sp>
            <p:sp>
              <p:nvSpPr>
                <p:cNvPr id="1544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13" y="155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1545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03" y="78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1545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403" y="10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15445" name="Text Box 30"/>
              <p:cNvSpPr txBox="1">
                <a:spLocks noChangeArrowheads="1"/>
              </p:cNvSpPr>
              <p:nvPr/>
            </p:nvSpPr>
            <p:spPr bwMode="auto">
              <a:xfrm>
                <a:off x="1979" y="374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a[0][0]</a:t>
                </a:r>
              </a:p>
            </p:txBody>
          </p:sp>
        </p:grpSp>
        <p:grpSp>
          <p:nvGrpSpPr>
            <p:cNvPr id="15428" name="Group 42"/>
            <p:cNvGrpSpPr>
              <a:grpSpLocks/>
            </p:cNvGrpSpPr>
            <p:nvPr/>
          </p:nvGrpSpPr>
          <p:grpSpPr bwMode="auto">
            <a:xfrm>
              <a:off x="1187" y="3309"/>
              <a:ext cx="1275" cy="634"/>
              <a:chOff x="1187" y="3309"/>
              <a:chExt cx="1275" cy="634"/>
            </a:xfrm>
          </p:grpSpPr>
          <p:sp>
            <p:nvSpPr>
              <p:cNvPr id="15429" name="Text Box 39"/>
              <p:cNvSpPr txBox="1">
                <a:spLocks noChangeArrowheads="1"/>
              </p:cNvSpPr>
              <p:nvPr/>
            </p:nvSpPr>
            <p:spPr bwMode="auto">
              <a:xfrm>
                <a:off x="1231" y="3309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a[0][0]     a[0][1]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a[1][0]     a[1][1]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a[2][0]     a[2][1]</a:t>
                </a:r>
              </a:p>
            </p:txBody>
          </p:sp>
          <p:sp>
            <p:nvSpPr>
              <p:cNvPr id="15430" name="AutoShape 40"/>
              <p:cNvSpPr>
                <a:spLocks/>
              </p:cNvSpPr>
              <p:nvPr/>
            </p:nvSpPr>
            <p:spPr bwMode="auto">
              <a:xfrm>
                <a:off x="1187" y="3381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31" name="AutoShape 41"/>
              <p:cNvSpPr>
                <a:spLocks/>
              </p:cNvSpPr>
              <p:nvPr/>
            </p:nvSpPr>
            <p:spPr bwMode="auto">
              <a:xfrm>
                <a:off x="2392" y="3394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2332" name="Group 44"/>
          <p:cNvGrpSpPr>
            <a:grpSpLocks/>
          </p:cNvGrpSpPr>
          <p:nvPr/>
        </p:nvGrpSpPr>
        <p:grpSpPr bwMode="auto">
          <a:xfrm>
            <a:off x="3989388" y="-98426"/>
            <a:ext cx="4838699" cy="6635751"/>
            <a:chOff x="2480" y="161"/>
            <a:chExt cx="3048" cy="4180"/>
          </a:xfrm>
        </p:grpSpPr>
        <p:sp>
          <p:nvSpPr>
            <p:cNvPr id="15372" name="AutoShape 45"/>
            <p:cNvSpPr>
              <a:spLocks noChangeArrowheads="1"/>
            </p:cNvSpPr>
            <p:nvPr/>
          </p:nvSpPr>
          <p:spPr bwMode="auto">
            <a:xfrm>
              <a:off x="2480" y="721"/>
              <a:ext cx="1352" cy="354"/>
            </a:xfrm>
            <a:prstGeom prst="wedgeEllipseCallout">
              <a:avLst>
                <a:gd name="adj1" fmla="val 59106"/>
                <a:gd name="adj2" fmla="val 96130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</a:rPr>
                <a:t> c[2][3][4]</a:t>
              </a:r>
            </a:p>
          </p:txBody>
        </p:sp>
        <p:sp>
          <p:nvSpPr>
            <p:cNvPr id="15373" name="Rectangle 46"/>
            <p:cNvSpPr>
              <a:spLocks noChangeArrowheads="1"/>
            </p:cNvSpPr>
            <p:nvPr/>
          </p:nvSpPr>
          <p:spPr bwMode="auto">
            <a:xfrm>
              <a:off x="4173" y="232"/>
              <a:ext cx="1344" cy="4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 sz="1800" dirty="0">
                <a:latin typeface="Aldhabi"/>
              </a:endParaRPr>
            </a:p>
          </p:txBody>
        </p:sp>
        <p:sp>
          <p:nvSpPr>
            <p:cNvPr id="15374" name="Line 47"/>
            <p:cNvSpPr>
              <a:spLocks noChangeShapeType="1"/>
            </p:cNvSpPr>
            <p:nvPr/>
          </p:nvSpPr>
          <p:spPr bwMode="auto">
            <a:xfrm>
              <a:off x="4173" y="43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75" name="Line 48"/>
            <p:cNvSpPr>
              <a:spLocks noChangeShapeType="1"/>
            </p:cNvSpPr>
            <p:nvPr/>
          </p:nvSpPr>
          <p:spPr bwMode="auto">
            <a:xfrm>
              <a:off x="4184" y="599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76" name="Line 49"/>
            <p:cNvSpPr>
              <a:spLocks noChangeShapeType="1"/>
            </p:cNvSpPr>
            <p:nvPr/>
          </p:nvSpPr>
          <p:spPr bwMode="auto">
            <a:xfrm>
              <a:off x="4184" y="7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77" name="Line 50"/>
            <p:cNvSpPr>
              <a:spLocks noChangeShapeType="1"/>
            </p:cNvSpPr>
            <p:nvPr/>
          </p:nvSpPr>
          <p:spPr bwMode="auto">
            <a:xfrm>
              <a:off x="4184" y="937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78" name="Line 51"/>
            <p:cNvSpPr>
              <a:spLocks noChangeShapeType="1"/>
            </p:cNvSpPr>
            <p:nvPr/>
          </p:nvSpPr>
          <p:spPr bwMode="auto">
            <a:xfrm>
              <a:off x="4184" y="110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79" name="Line 52"/>
            <p:cNvSpPr>
              <a:spLocks noChangeShapeType="1"/>
            </p:cNvSpPr>
            <p:nvPr/>
          </p:nvSpPr>
          <p:spPr bwMode="auto">
            <a:xfrm>
              <a:off x="4184" y="127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0" name="Line 53"/>
            <p:cNvSpPr>
              <a:spLocks noChangeShapeType="1"/>
            </p:cNvSpPr>
            <p:nvPr/>
          </p:nvSpPr>
          <p:spPr bwMode="auto">
            <a:xfrm>
              <a:off x="4184" y="144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1" name="Line 54"/>
            <p:cNvSpPr>
              <a:spLocks noChangeShapeType="1"/>
            </p:cNvSpPr>
            <p:nvPr/>
          </p:nvSpPr>
          <p:spPr bwMode="auto">
            <a:xfrm>
              <a:off x="4184" y="161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2" name="Line 55"/>
            <p:cNvSpPr>
              <a:spLocks noChangeShapeType="1"/>
            </p:cNvSpPr>
            <p:nvPr/>
          </p:nvSpPr>
          <p:spPr bwMode="auto">
            <a:xfrm>
              <a:off x="4184" y="178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3" name="Line 56"/>
            <p:cNvSpPr>
              <a:spLocks noChangeShapeType="1"/>
            </p:cNvSpPr>
            <p:nvPr/>
          </p:nvSpPr>
          <p:spPr bwMode="auto">
            <a:xfrm>
              <a:off x="4184" y="1949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4" name="Line 57"/>
            <p:cNvSpPr>
              <a:spLocks noChangeShapeType="1"/>
            </p:cNvSpPr>
            <p:nvPr/>
          </p:nvSpPr>
          <p:spPr bwMode="auto">
            <a:xfrm>
              <a:off x="4184" y="2117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5" name="Line 58"/>
            <p:cNvSpPr>
              <a:spLocks noChangeShapeType="1"/>
            </p:cNvSpPr>
            <p:nvPr/>
          </p:nvSpPr>
          <p:spPr bwMode="auto">
            <a:xfrm>
              <a:off x="4184" y="228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6" name="Line 59"/>
            <p:cNvSpPr>
              <a:spLocks noChangeShapeType="1"/>
            </p:cNvSpPr>
            <p:nvPr/>
          </p:nvSpPr>
          <p:spPr bwMode="auto">
            <a:xfrm>
              <a:off x="4184" y="24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7" name="Line 60"/>
            <p:cNvSpPr>
              <a:spLocks noChangeShapeType="1"/>
            </p:cNvSpPr>
            <p:nvPr/>
          </p:nvSpPr>
          <p:spPr bwMode="auto">
            <a:xfrm>
              <a:off x="4184" y="261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8" name="Line 61"/>
            <p:cNvSpPr>
              <a:spLocks noChangeShapeType="1"/>
            </p:cNvSpPr>
            <p:nvPr/>
          </p:nvSpPr>
          <p:spPr bwMode="auto">
            <a:xfrm>
              <a:off x="4184" y="278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89" name="Line 62"/>
            <p:cNvSpPr>
              <a:spLocks noChangeShapeType="1"/>
            </p:cNvSpPr>
            <p:nvPr/>
          </p:nvSpPr>
          <p:spPr bwMode="auto">
            <a:xfrm>
              <a:off x="4184" y="295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90" name="Line 63"/>
            <p:cNvSpPr>
              <a:spLocks noChangeShapeType="1"/>
            </p:cNvSpPr>
            <p:nvPr/>
          </p:nvSpPr>
          <p:spPr bwMode="auto">
            <a:xfrm>
              <a:off x="4184" y="3119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91" name="Line 64"/>
            <p:cNvSpPr>
              <a:spLocks noChangeShapeType="1"/>
            </p:cNvSpPr>
            <p:nvPr/>
          </p:nvSpPr>
          <p:spPr bwMode="auto">
            <a:xfrm>
              <a:off x="4184" y="32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92" name="Line 65"/>
            <p:cNvSpPr>
              <a:spLocks noChangeShapeType="1"/>
            </p:cNvSpPr>
            <p:nvPr/>
          </p:nvSpPr>
          <p:spPr bwMode="auto">
            <a:xfrm>
              <a:off x="4184" y="3457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93" name="Line 66"/>
            <p:cNvSpPr>
              <a:spLocks noChangeShapeType="1"/>
            </p:cNvSpPr>
            <p:nvPr/>
          </p:nvSpPr>
          <p:spPr bwMode="auto">
            <a:xfrm>
              <a:off x="4184" y="362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94" name="Line 67"/>
            <p:cNvSpPr>
              <a:spLocks noChangeShapeType="1"/>
            </p:cNvSpPr>
            <p:nvPr/>
          </p:nvSpPr>
          <p:spPr bwMode="auto">
            <a:xfrm>
              <a:off x="4184" y="379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95" name="Line 68"/>
            <p:cNvSpPr>
              <a:spLocks noChangeShapeType="1"/>
            </p:cNvSpPr>
            <p:nvPr/>
          </p:nvSpPr>
          <p:spPr bwMode="auto">
            <a:xfrm>
              <a:off x="4184" y="396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396" name="Line 69"/>
            <p:cNvSpPr>
              <a:spLocks noChangeShapeType="1"/>
            </p:cNvSpPr>
            <p:nvPr/>
          </p:nvSpPr>
          <p:spPr bwMode="auto">
            <a:xfrm>
              <a:off x="4184" y="41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5397" name="Group 70"/>
            <p:cNvGrpSpPr>
              <a:grpSpLocks/>
            </p:cNvGrpSpPr>
            <p:nvPr/>
          </p:nvGrpSpPr>
          <p:grpSpPr bwMode="auto">
            <a:xfrm>
              <a:off x="3954" y="161"/>
              <a:ext cx="387" cy="4159"/>
              <a:chOff x="3954" y="161"/>
              <a:chExt cx="387" cy="4159"/>
            </a:xfrm>
          </p:grpSpPr>
          <p:sp>
            <p:nvSpPr>
              <p:cNvPr id="15423" name="Text Box 71"/>
              <p:cNvSpPr txBox="1">
                <a:spLocks noChangeArrowheads="1"/>
              </p:cNvSpPr>
              <p:nvPr/>
            </p:nvSpPr>
            <p:spPr bwMode="auto">
              <a:xfrm>
                <a:off x="4025" y="161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0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1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2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5424" name="Text Box 72"/>
              <p:cNvSpPr txBox="1">
                <a:spLocks noChangeArrowheads="1"/>
              </p:cNvSpPr>
              <p:nvPr/>
            </p:nvSpPr>
            <p:spPr bwMode="auto">
              <a:xfrm>
                <a:off x="4025" y="856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4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5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6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5425" name="Text Box 73"/>
              <p:cNvSpPr txBox="1">
                <a:spLocks noChangeArrowheads="1"/>
              </p:cNvSpPr>
              <p:nvPr/>
            </p:nvSpPr>
            <p:spPr bwMode="auto">
              <a:xfrm>
                <a:off x="4031" y="1726"/>
                <a:ext cx="310" cy="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………...</a:t>
                </a:r>
              </a:p>
            </p:txBody>
          </p:sp>
          <p:sp>
            <p:nvSpPr>
              <p:cNvPr id="15426" name="Text Box 74"/>
              <p:cNvSpPr txBox="1">
                <a:spLocks noChangeArrowheads="1"/>
              </p:cNvSpPr>
              <p:nvPr/>
            </p:nvSpPr>
            <p:spPr bwMode="auto">
              <a:xfrm>
                <a:off x="3954" y="3494"/>
                <a:ext cx="276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20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21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22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23</a:t>
                </a:r>
              </a:p>
            </p:txBody>
          </p:sp>
        </p:grpSp>
        <p:grpSp>
          <p:nvGrpSpPr>
            <p:cNvPr id="15398" name="Group 75"/>
            <p:cNvGrpSpPr>
              <a:grpSpLocks/>
            </p:cNvGrpSpPr>
            <p:nvPr/>
          </p:nvGrpSpPr>
          <p:grpSpPr bwMode="auto">
            <a:xfrm>
              <a:off x="4503" y="194"/>
              <a:ext cx="751" cy="4147"/>
              <a:chOff x="3975" y="194"/>
              <a:chExt cx="751" cy="4147"/>
            </a:xfrm>
          </p:grpSpPr>
          <p:sp>
            <p:nvSpPr>
              <p:cNvPr id="15399" name="Text Box 76"/>
              <p:cNvSpPr txBox="1">
                <a:spLocks noChangeArrowheads="1"/>
              </p:cNvSpPr>
              <p:nvPr/>
            </p:nvSpPr>
            <p:spPr bwMode="auto">
              <a:xfrm>
                <a:off x="3975" y="194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0000FF"/>
                    </a:solidFill>
                  </a:rPr>
                  <a:t>c[0][0][0]</a:t>
                </a:r>
                <a:endParaRPr lang="en-US" altLang="zh-CN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400" name="Text Box 77"/>
              <p:cNvSpPr txBox="1">
                <a:spLocks noChangeArrowheads="1"/>
              </p:cNvSpPr>
              <p:nvPr/>
            </p:nvSpPr>
            <p:spPr bwMode="auto">
              <a:xfrm>
                <a:off x="3975" y="368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c[0][0][1]</a:t>
                </a:r>
              </a:p>
            </p:txBody>
          </p:sp>
          <p:sp>
            <p:nvSpPr>
              <p:cNvPr id="15401" name="Text Box 78"/>
              <p:cNvSpPr txBox="1">
                <a:spLocks noChangeArrowheads="1"/>
              </p:cNvSpPr>
              <p:nvPr/>
            </p:nvSpPr>
            <p:spPr bwMode="auto">
              <a:xfrm>
                <a:off x="3975" y="537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c[0][0][2]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402" name="Text Box 79"/>
              <p:cNvSpPr txBox="1">
                <a:spLocks noChangeArrowheads="1"/>
              </p:cNvSpPr>
              <p:nvPr/>
            </p:nvSpPr>
            <p:spPr bwMode="auto">
              <a:xfrm>
                <a:off x="3975" y="706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c[0][0][3]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403" name="Text Box 80"/>
              <p:cNvSpPr txBox="1">
                <a:spLocks noChangeArrowheads="1"/>
              </p:cNvSpPr>
              <p:nvPr/>
            </p:nvSpPr>
            <p:spPr bwMode="auto">
              <a:xfrm>
                <a:off x="3975" y="875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669900"/>
                    </a:solidFill>
                  </a:rPr>
                  <a:t>c[0][1][0]</a:t>
                </a:r>
                <a:endParaRPr lang="en-US" altLang="zh-CN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404" name="Text Box 81"/>
              <p:cNvSpPr txBox="1">
                <a:spLocks noChangeArrowheads="1"/>
              </p:cNvSpPr>
              <p:nvPr/>
            </p:nvSpPr>
            <p:spPr bwMode="auto">
              <a:xfrm>
                <a:off x="3975" y="1044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669900"/>
                    </a:solidFill>
                  </a:rPr>
                  <a:t>c[0][1][1]</a:t>
                </a:r>
              </a:p>
            </p:txBody>
          </p:sp>
          <p:sp>
            <p:nvSpPr>
              <p:cNvPr id="15405" name="Text Box 82"/>
              <p:cNvSpPr txBox="1">
                <a:spLocks noChangeArrowheads="1"/>
              </p:cNvSpPr>
              <p:nvPr/>
            </p:nvSpPr>
            <p:spPr bwMode="auto">
              <a:xfrm>
                <a:off x="3975" y="1214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669900"/>
                    </a:solidFill>
                  </a:rPr>
                  <a:t>c[0][1][2]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406" name="Text Box 83"/>
              <p:cNvSpPr txBox="1">
                <a:spLocks noChangeArrowheads="1"/>
              </p:cNvSpPr>
              <p:nvPr/>
            </p:nvSpPr>
            <p:spPr bwMode="auto">
              <a:xfrm>
                <a:off x="3975" y="1383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669900"/>
                    </a:solidFill>
                  </a:rPr>
                  <a:t>c[0][1][3]</a:t>
                </a:r>
              </a:p>
            </p:txBody>
          </p:sp>
          <p:sp>
            <p:nvSpPr>
              <p:cNvPr id="15407" name="Text Box 84"/>
              <p:cNvSpPr txBox="1">
                <a:spLocks noChangeArrowheads="1"/>
              </p:cNvSpPr>
              <p:nvPr/>
            </p:nvSpPr>
            <p:spPr bwMode="auto">
              <a:xfrm>
                <a:off x="3975" y="1552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FF9900"/>
                    </a:solidFill>
                  </a:rPr>
                  <a:t>c[0][2][0]</a:t>
                </a:r>
                <a:endParaRPr lang="en-US" altLang="zh-CN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408" name="Text Box 85"/>
              <p:cNvSpPr txBox="1">
                <a:spLocks noChangeArrowheads="1"/>
              </p:cNvSpPr>
              <p:nvPr/>
            </p:nvSpPr>
            <p:spPr bwMode="auto">
              <a:xfrm>
                <a:off x="3975" y="1721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FF9900"/>
                    </a:solidFill>
                  </a:rPr>
                  <a:t>c[0][2][1]</a:t>
                </a:r>
                <a:endParaRPr lang="en-US" altLang="zh-CN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409" name="Text Box 86"/>
              <p:cNvSpPr txBox="1">
                <a:spLocks noChangeArrowheads="1"/>
              </p:cNvSpPr>
              <p:nvPr/>
            </p:nvSpPr>
            <p:spPr bwMode="auto">
              <a:xfrm>
                <a:off x="3975" y="1890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c[0][2][2]</a:t>
                </a:r>
              </a:p>
            </p:txBody>
          </p:sp>
          <p:sp>
            <p:nvSpPr>
              <p:cNvPr id="15410" name="Text Box 87"/>
              <p:cNvSpPr txBox="1">
                <a:spLocks noChangeArrowheads="1"/>
              </p:cNvSpPr>
              <p:nvPr/>
            </p:nvSpPr>
            <p:spPr bwMode="auto">
              <a:xfrm>
                <a:off x="3975" y="2059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FF9900"/>
                    </a:solidFill>
                  </a:rPr>
                  <a:t>c[0][2][3]</a:t>
                </a:r>
                <a:endParaRPr lang="en-US" altLang="zh-CN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411" name="Text Box 88"/>
              <p:cNvSpPr txBox="1">
                <a:spLocks noChangeArrowheads="1"/>
              </p:cNvSpPr>
              <p:nvPr/>
            </p:nvSpPr>
            <p:spPr bwMode="auto">
              <a:xfrm>
                <a:off x="3975" y="2229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800000"/>
                    </a:solidFill>
                  </a:rPr>
                  <a:t>c[1][0][0]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412" name="Text Box 89"/>
              <p:cNvSpPr txBox="1">
                <a:spLocks noChangeArrowheads="1"/>
              </p:cNvSpPr>
              <p:nvPr/>
            </p:nvSpPr>
            <p:spPr bwMode="auto">
              <a:xfrm>
                <a:off x="3975" y="2398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800000"/>
                    </a:solidFill>
                  </a:rPr>
                  <a:t>c[1][0][1]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413" name="Text Box 90"/>
              <p:cNvSpPr txBox="1">
                <a:spLocks noChangeArrowheads="1"/>
              </p:cNvSpPr>
              <p:nvPr/>
            </p:nvSpPr>
            <p:spPr bwMode="auto">
              <a:xfrm>
                <a:off x="3975" y="2567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800000"/>
                    </a:solidFill>
                  </a:rPr>
                  <a:t>c[1][0][2]</a:t>
                </a:r>
              </a:p>
            </p:txBody>
          </p:sp>
          <p:sp>
            <p:nvSpPr>
              <p:cNvPr id="15414" name="Text Box 91"/>
              <p:cNvSpPr txBox="1">
                <a:spLocks noChangeArrowheads="1"/>
              </p:cNvSpPr>
              <p:nvPr/>
            </p:nvSpPr>
            <p:spPr bwMode="auto">
              <a:xfrm>
                <a:off x="3975" y="2736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800000"/>
                    </a:solidFill>
                  </a:rPr>
                  <a:t>c[1][0][3]</a:t>
                </a:r>
              </a:p>
            </p:txBody>
          </p:sp>
          <p:sp>
            <p:nvSpPr>
              <p:cNvPr id="15415" name="Text Box 92"/>
              <p:cNvSpPr txBox="1">
                <a:spLocks noChangeArrowheads="1"/>
              </p:cNvSpPr>
              <p:nvPr/>
            </p:nvSpPr>
            <p:spPr bwMode="auto">
              <a:xfrm>
                <a:off x="3975" y="2905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c[1][1][0]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416" name="Text Box 93"/>
              <p:cNvSpPr txBox="1">
                <a:spLocks noChangeArrowheads="1"/>
              </p:cNvSpPr>
              <p:nvPr/>
            </p:nvSpPr>
            <p:spPr bwMode="auto">
              <a:xfrm>
                <a:off x="3975" y="3074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c[1][1][1]</a:t>
                </a:r>
              </a:p>
            </p:txBody>
          </p:sp>
          <p:sp>
            <p:nvSpPr>
              <p:cNvPr id="15417" name="Text Box 94"/>
              <p:cNvSpPr txBox="1">
                <a:spLocks noChangeArrowheads="1"/>
              </p:cNvSpPr>
              <p:nvPr/>
            </p:nvSpPr>
            <p:spPr bwMode="auto">
              <a:xfrm>
                <a:off x="3975" y="3244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c[1][1][2]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418" name="Text Box 95"/>
              <p:cNvSpPr txBox="1">
                <a:spLocks noChangeArrowheads="1"/>
              </p:cNvSpPr>
              <p:nvPr/>
            </p:nvSpPr>
            <p:spPr bwMode="auto">
              <a:xfrm>
                <a:off x="3975" y="3413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c[1][1][3]</a:t>
                </a:r>
                <a:endParaRPr lang="en-US" altLang="zh-CN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419" name="Text Box 96"/>
              <p:cNvSpPr txBox="1">
                <a:spLocks noChangeArrowheads="1"/>
              </p:cNvSpPr>
              <p:nvPr/>
            </p:nvSpPr>
            <p:spPr bwMode="auto">
              <a:xfrm>
                <a:off x="3975" y="3582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c[1][2][0]</a:t>
                </a:r>
              </a:p>
            </p:txBody>
          </p:sp>
          <p:sp>
            <p:nvSpPr>
              <p:cNvPr id="15420" name="Text Box 97"/>
              <p:cNvSpPr txBox="1">
                <a:spLocks noChangeArrowheads="1"/>
              </p:cNvSpPr>
              <p:nvPr/>
            </p:nvSpPr>
            <p:spPr bwMode="auto">
              <a:xfrm>
                <a:off x="3975" y="3751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c[1][2][1]</a:t>
                </a:r>
              </a:p>
            </p:txBody>
          </p:sp>
          <p:sp>
            <p:nvSpPr>
              <p:cNvPr id="15421" name="Text Box 98"/>
              <p:cNvSpPr txBox="1">
                <a:spLocks noChangeArrowheads="1"/>
              </p:cNvSpPr>
              <p:nvPr/>
            </p:nvSpPr>
            <p:spPr bwMode="auto">
              <a:xfrm>
                <a:off x="3975" y="3920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c[1][2][2]</a:t>
                </a:r>
              </a:p>
            </p:txBody>
          </p:sp>
          <p:sp>
            <p:nvSpPr>
              <p:cNvPr id="15422" name="Text Box 99"/>
              <p:cNvSpPr txBox="1">
                <a:spLocks noChangeArrowheads="1"/>
              </p:cNvSpPr>
              <p:nvPr/>
            </p:nvSpPr>
            <p:spPr bwMode="auto">
              <a:xfrm>
                <a:off x="3975" y="4089"/>
                <a:ext cx="7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c[1][2][3]</a:t>
                </a:r>
              </a:p>
            </p:txBody>
          </p:sp>
        </p:grpSp>
      </p:grpSp>
      <p:sp>
        <p:nvSpPr>
          <p:cNvPr id="12388" name="Rectangle 100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290" grpId="0" uiExpand="1" build="p" bldLvl="4" autoUpdateAnimBg="0"/>
      <p:bldP spid="12292" grpId="0" build="p" bldLvl="4" autoUpdateAnimBg="0"/>
      <p:bldP spid="12295" grpId="0" animBg="1" autoUpdateAnimBg="0"/>
      <p:bldP spid="12296" grpId="0" animBg="1" autoUpdateAnimBg="0"/>
      <p:bldP spid="12297" grpId="0" animBg="1" autoUpdateAnimBg="0"/>
      <p:bldP spid="12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流程图: 可选过程 93"/>
          <p:cNvSpPr/>
          <p:nvPr/>
        </p:nvSpPr>
        <p:spPr>
          <a:xfrm>
            <a:off x="5974985" y="889387"/>
            <a:ext cx="2913429" cy="5011791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23850" y="457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257300" lvl="2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二维数组理解</a:t>
            </a:r>
          </a:p>
        </p:txBody>
      </p:sp>
      <p:grpSp>
        <p:nvGrpSpPr>
          <p:cNvPr id="58436" name="Group 68"/>
          <p:cNvGrpSpPr>
            <a:grpSpLocks/>
          </p:cNvGrpSpPr>
          <p:nvPr/>
        </p:nvGrpSpPr>
        <p:grpSpPr bwMode="auto">
          <a:xfrm>
            <a:off x="465138" y="1866900"/>
            <a:ext cx="5394325" cy="2876550"/>
            <a:chOff x="1001" y="1224"/>
            <a:chExt cx="3398" cy="1812"/>
          </a:xfrm>
        </p:grpSpPr>
        <p:sp>
          <p:nvSpPr>
            <p:cNvPr id="16440" name="Rectangle 4"/>
            <p:cNvSpPr>
              <a:spLocks noChangeArrowheads="1"/>
            </p:cNvSpPr>
            <p:nvPr/>
          </p:nvSpPr>
          <p:spPr bwMode="auto">
            <a:xfrm>
              <a:off x="1001" y="1224"/>
              <a:ext cx="3398" cy="18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    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a[3][4];</a:t>
              </a:r>
            </a:p>
            <a:p>
              <a:pPr eaLnBrk="1" hangingPunct="1"/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441" name="Group 44"/>
            <p:cNvGrpSpPr>
              <a:grpSpLocks/>
            </p:cNvGrpSpPr>
            <p:nvPr/>
          </p:nvGrpSpPr>
          <p:grpSpPr bwMode="auto">
            <a:xfrm>
              <a:off x="1850" y="1643"/>
              <a:ext cx="2091" cy="1044"/>
              <a:chOff x="1538" y="2051"/>
              <a:chExt cx="1723" cy="1044"/>
            </a:xfrm>
          </p:grpSpPr>
          <p:sp>
            <p:nvSpPr>
              <p:cNvPr id="16457" name="Rectangle 8"/>
              <p:cNvSpPr>
                <a:spLocks noChangeArrowheads="1"/>
              </p:cNvSpPr>
              <p:nvPr/>
            </p:nvSpPr>
            <p:spPr bwMode="auto">
              <a:xfrm>
                <a:off x="1538" y="2051"/>
                <a:ext cx="1712" cy="10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58" name="Line 9"/>
              <p:cNvSpPr>
                <a:spLocks noChangeShapeType="1"/>
              </p:cNvSpPr>
              <p:nvPr/>
            </p:nvSpPr>
            <p:spPr bwMode="auto">
              <a:xfrm>
                <a:off x="1549" y="2429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9" name="Line 10"/>
              <p:cNvSpPr>
                <a:spLocks noChangeShapeType="1"/>
              </p:cNvSpPr>
              <p:nvPr/>
            </p:nvSpPr>
            <p:spPr bwMode="auto">
              <a:xfrm>
                <a:off x="1538" y="2762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0" name="Line 11"/>
              <p:cNvSpPr>
                <a:spLocks noChangeShapeType="1"/>
              </p:cNvSpPr>
              <p:nvPr/>
            </p:nvSpPr>
            <p:spPr bwMode="auto">
              <a:xfrm>
                <a:off x="2394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1" name="Line 12"/>
              <p:cNvSpPr>
                <a:spLocks noChangeShapeType="1"/>
              </p:cNvSpPr>
              <p:nvPr/>
            </p:nvSpPr>
            <p:spPr bwMode="auto">
              <a:xfrm>
                <a:off x="1949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2" name="Line 13"/>
              <p:cNvSpPr>
                <a:spLocks noChangeShapeType="1"/>
              </p:cNvSpPr>
              <p:nvPr/>
            </p:nvSpPr>
            <p:spPr bwMode="auto">
              <a:xfrm>
                <a:off x="2827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42" name="Group 48"/>
            <p:cNvGrpSpPr>
              <a:grpSpLocks/>
            </p:cNvGrpSpPr>
            <p:nvPr/>
          </p:nvGrpSpPr>
          <p:grpSpPr bwMode="auto">
            <a:xfrm>
              <a:off x="1815" y="1689"/>
              <a:ext cx="2141" cy="250"/>
              <a:chOff x="1503" y="2097"/>
              <a:chExt cx="2141" cy="250"/>
            </a:xfrm>
          </p:grpSpPr>
          <p:sp>
            <p:nvSpPr>
              <p:cNvPr id="16453" name="Text Box 43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0000FF"/>
                    </a:solidFill>
                  </a:rPr>
                  <a:t>a[0][0]</a:t>
                </a:r>
              </a:p>
            </p:txBody>
          </p:sp>
          <p:sp>
            <p:nvSpPr>
              <p:cNvPr id="16454" name="Text Box 45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0000FF"/>
                    </a:solidFill>
                  </a:rPr>
                  <a:t>a[0][1]</a:t>
                </a:r>
              </a:p>
            </p:txBody>
          </p:sp>
          <p:sp>
            <p:nvSpPr>
              <p:cNvPr id="16455" name="Text Box 46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a[0][2]</a:t>
                </a:r>
              </a:p>
            </p:txBody>
          </p:sp>
          <p:sp>
            <p:nvSpPr>
              <p:cNvPr id="16456" name="Text Box 47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0000FF"/>
                    </a:solidFill>
                  </a:rPr>
                  <a:t>a[0][3]</a:t>
                </a:r>
                <a:endParaRPr lang="en-US" altLang="zh-CN" sz="2000" dirty="0">
                  <a:solidFill>
                    <a:srgbClr val="669900"/>
                  </a:solidFill>
                </a:endParaRPr>
              </a:p>
            </p:txBody>
          </p:sp>
        </p:grpSp>
        <p:grpSp>
          <p:nvGrpSpPr>
            <p:cNvPr id="16443" name="Group 49"/>
            <p:cNvGrpSpPr>
              <a:grpSpLocks/>
            </p:cNvGrpSpPr>
            <p:nvPr/>
          </p:nvGrpSpPr>
          <p:grpSpPr bwMode="auto">
            <a:xfrm>
              <a:off x="1815" y="2039"/>
              <a:ext cx="2141" cy="260"/>
              <a:chOff x="1503" y="2087"/>
              <a:chExt cx="2141" cy="260"/>
            </a:xfrm>
          </p:grpSpPr>
          <p:sp>
            <p:nvSpPr>
              <p:cNvPr id="16449" name="Text Box 50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/>
                  <a:t>a[1][0]</a:t>
                </a:r>
                <a:endParaRPr lang="en-US" altLang="zh-CN" sz="20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16450" name="Text Box 51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/>
                  <a:t>a[1][1]</a:t>
                </a:r>
                <a:endParaRPr lang="en-US" altLang="zh-CN" sz="2000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16451" name="Text Box 52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a[1][2]</a:t>
                </a:r>
              </a:p>
            </p:txBody>
          </p:sp>
          <p:sp>
            <p:nvSpPr>
              <p:cNvPr id="16452" name="Text Box 53"/>
              <p:cNvSpPr txBox="1">
                <a:spLocks noChangeArrowheads="1"/>
              </p:cNvSpPr>
              <p:nvPr/>
            </p:nvSpPr>
            <p:spPr bwMode="auto">
              <a:xfrm>
                <a:off x="3087" y="208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/>
                  <a:t>a[1][3]</a:t>
                </a:r>
                <a:endParaRPr lang="en-US" altLang="zh-CN" sz="2000" dirty="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16444" name="Group 54"/>
            <p:cNvGrpSpPr>
              <a:grpSpLocks/>
            </p:cNvGrpSpPr>
            <p:nvPr/>
          </p:nvGrpSpPr>
          <p:grpSpPr bwMode="auto">
            <a:xfrm>
              <a:off x="1815" y="2409"/>
              <a:ext cx="2141" cy="250"/>
              <a:chOff x="1503" y="2097"/>
              <a:chExt cx="2141" cy="250"/>
            </a:xfrm>
          </p:grpSpPr>
          <p:sp>
            <p:nvSpPr>
              <p:cNvPr id="16445" name="Text Box 55"/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a[2][0]</a:t>
                </a:r>
              </a:p>
            </p:txBody>
          </p:sp>
          <p:sp>
            <p:nvSpPr>
              <p:cNvPr id="16446" name="Text Box 56"/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a[2][1]</a:t>
                </a:r>
              </a:p>
            </p:txBody>
          </p:sp>
          <p:sp>
            <p:nvSpPr>
              <p:cNvPr id="16447" name="Text Box 57"/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a[2][2]</a:t>
                </a:r>
              </a:p>
            </p:txBody>
          </p:sp>
          <p:sp>
            <p:nvSpPr>
              <p:cNvPr id="16448" name="Text Box 58"/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FF9900"/>
                    </a:solidFill>
                  </a:rPr>
                  <a:t>a[2][3]</a:t>
                </a:r>
              </a:p>
            </p:txBody>
          </p:sp>
        </p:grpSp>
      </p:grpSp>
      <p:sp>
        <p:nvSpPr>
          <p:cNvPr id="58430" name="AutoShape 62"/>
          <p:cNvSpPr>
            <a:spLocks noChangeArrowheads="1"/>
          </p:cNvSpPr>
          <p:nvPr/>
        </p:nvSpPr>
        <p:spPr bwMode="auto">
          <a:xfrm>
            <a:off x="1235654" y="5006206"/>
            <a:ext cx="4540680" cy="998489"/>
          </a:xfrm>
          <a:prstGeom prst="wedgeEllipseCallout">
            <a:avLst>
              <a:gd name="adj1" fmla="val -15264"/>
              <a:gd name="adj2" fmla="val -112301"/>
            </a:avLst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</a:rPr>
              <a:t>每个元素</a:t>
            </a:r>
            <a:r>
              <a:rPr lang="en-US" altLang="zh-CN" sz="2000">
                <a:solidFill>
                  <a:schemeClr val="tx1"/>
                </a:solidFill>
              </a:rPr>
              <a:t>a[i]</a:t>
            </a:r>
            <a:r>
              <a:rPr lang="zh-CN" altLang="en-US" sz="2000">
                <a:solidFill>
                  <a:schemeClr val="tx1"/>
                </a:solidFill>
              </a:rPr>
              <a:t>由包含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个元素</a:t>
            </a:r>
          </a:p>
          <a:p>
            <a:pPr algn="ctr" eaLnBrk="1" hangingPunct="1"/>
            <a:r>
              <a:rPr lang="zh-CN" altLang="en-US" sz="2000">
                <a:solidFill>
                  <a:schemeClr val="tx1"/>
                </a:solidFill>
              </a:rPr>
              <a:t>的一维数组组成</a:t>
            </a: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1356146" y="1198289"/>
            <a:ext cx="4563221" cy="565697"/>
          </a:xfrm>
          <a:prstGeom prst="wedgeEllipseCallout">
            <a:avLst>
              <a:gd name="adj1" fmla="val -1144"/>
              <a:gd name="adj2" fmla="val 151412"/>
            </a:avLst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</a:rPr>
              <a:t>二维数组</a:t>
            </a: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是由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个元素组成</a:t>
            </a:r>
          </a:p>
        </p:txBody>
      </p:sp>
      <p:grpSp>
        <p:nvGrpSpPr>
          <p:cNvPr id="58427" name="Group 59"/>
          <p:cNvGrpSpPr>
            <a:grpSpLocks/>
          </p:cNvGrpSpPr>
          <p:nvPr/>
        </p:nvGrpSpPr>
        <p:grpSpPr bwMode="auto">
          <a:xfrm>
            <a:off x="1249363" y="2611438"/>
            <a:ext cx="592137" cy="1425575"/>
            <a:chOff x="1111" y="2101"/>
            <a:chExt cx="373" cy="898"/>
          </a:xfrm>
        </p:grpSpPr>
        <p:sp>
          <p:nvSpPr>
            <p:cNvPr id="16437" name="Text Box 7"/>
            <p:cNvSpPr txBox="1">
              <a:spLocks noChangeArrowheads="1"/>
            </p:cNvSpPr>
            <p:nvPr/>
          </p:nvSpPr>
          <p:spPr bwMode="auto">
            <a:xfrm>
              <a:off x="1111" y="2101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rgbClr val="FFFF00"/>
                  </a:solidFill>
                </a:rPr>
                <a:t>a[0]</a:t>
              </a:r>
            </a:p>
          </p:txBody>
        </p:sp>
        <p:sp>
          <p:nvSpPr>
            <p:cNvPr id="16438" name="Text Box 41"/>
            <p:cNvSpPr txBox="1">
              <a:spLocks noChangeArrowheads="1"/>
            </p:cNvSpPr>
            <p:nvPr/>
          </p:nvSpPr>
          <p:spPr bwMode="auto">
            <a:xfrm>
              <a:off x="1111" y="2425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/>
                <a:t>a[1]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6439" name="Text Box 42"/>
            <p:cNvSpPr txBox="1">
              <a:spLocks noChangeArrowheads="1"/>
            </p:cNvSpPr>
            <p:nvPr/>
          </p:nvSpPr>
          <p:spPr bwMode="auto">
            <a:xfrm>
              <a:off x="1111" y="2749"/>
              <a:ext cx="3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58434" name="Group 66"/>
          <p:cNvGrpSpPr>
            <a:grpSpLocks/>
          </p:cNvGrpSpPr>
          <p:nvPr/>
        </p:nvGrpSpPr>
        <p:grpSpPr bwMode="auto">
          <a:xfrm>
            <a:off x="481013" y="4038604"/>
            <a:ext cx="1004887" cy="608013"/>
            <a:chOff x="663" y="3012"/>
            <a:chExt cx="633" cy="383"/>
          </a:xfrm>
        </p:grpSpPr>
        <p:sp>
          <p:nvSpPr>
            <p:cNvPr id="16435" name="Line 60"/>
            <p:cNvSpPr>
              <a:spLocks noChangeShapeType="1"/>
            </p:cNvSpPr>
            <p:nvPr/>
          </p:nvSpPr>
          <p:spPr bwMode="auto">
            <a:xfrm flipV="1">
              <a:off x="996" y="3012"/>
              <a:ext cx="300" cy="20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36" name="Text Box 61"/>
            <p:cNvSpPr txBox="1">
              <a:spLocks noChangeArrowheads="1"/>
            </p:cNvSpPr>
            <p:nvPr/>
          </p:nvSpPr>
          <p:spPr bwMode="auto">
            <a:xfrm>
              <a:off x="663" y="3142"/>
              <a:ext cx="43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行名</a:t>
              </a:r>
            </a:p>
          </p:txBody>
        </p:sp>
      </p:grpSp>
      <p:grpSp>
        <p:nvGrpSpPr>
          <p:cNvPr id="58502" name="Group 134"/>
          <p:cNvGrpSpPr>
            <a:grpSpLocks/>
          </p:cNvGrpSpPr>
          <p:nvPr/>
        </p:nvGrpSpPr>
        <p:grpSpPr bwMode="auto">
          <a:xfrm>
            <a:off x="6132513" y="955675"/>
            <a:ext cx="2813050" cy="4595813"/>
            <a:chOff x="3863" y="602"/>
            <a:chExt cx="1772" cy="2895"/>
          </a:xfrm>
        </p:grpSpPr>
        <p:grpSp>
          <p:nvGrpSpPr>
            <p:cNvPr id="16393" name="Group 130"/>
            <p:cNvGrpSpPr>
              <a:grpSpLocks/>
            </p:cNvGrpSpPr>
            <p:nvPr/>
          </p:nvGrpSpPr>
          <p:grpSpPr bwMode="auto">
            <a:xfrm>
              <a:off x="3863" y="631"/>
              <a:ext cx="1330" cy="2866"/>
              <a:chOff x="3971" y="223"/>
              <a:chExt cx="1330" cy="2866"/>
            </a:xfrm>
          </p:grpSpPr>
          <p:sp>
            <p:nvSpPr>
              <p:cNvPr id="16397" name="Rectangle 72"/>
              <p:cNvSpPr>
                <a:spLocks noChangeArrowheads="1"/>
              </p:cNvSpPr>
              <p:nvPr/>
            </p:nvSpPr>
            <p:spPr bwMode="auto">
              <a:xfrm>
                <a:off x="4189" y="247"/>
                <a:ext cx="1112" cy="28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398" name="Line 73"/>
              <p:cNvSpPr>
                <a:spLocks noChangeShapeType="1"/>
              </p:cNvSpPr>
              <p:nvPr/>
            </p:nvSpPr>
            <p:spPr bwMode="auto">
              <a:xfrm>
                <a:off x="4181" y="492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9" name="Line 74"/>
              <p:cNvSpPr>
                <a:spLocks noChangeShapeType="1"/>
              </p:cNvSpPr>
              <p:nvPr/>
            </p:nvSpPr>
            <p:spPr bwMode="auto">
              <a:xfrm>
                <a:off x="4181" y="726"/>
                <a:ext cx="110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0" name="Line 75"/>
              <p:cNvSpPr>
                <a:spLocks noChangeShapeType="1"/>
              </p:cNvSpPr>
              <p:nvPr/>
            </p:nvSpPr>
            <p:spPr bwMode="auto">
              <a:xfrm>
                <a:off x="4181" y="961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1" name="Line 76"/>
              <p:cNvSpPr>
                <a:spLocks noChangeShapeType="1"/>
              </p:cNvSpPr>
              <p:nvPr/>
            </p:nvSpPr>
            <p:spPr bwMode="auto">
              <a:xfrm>
                <a:off x="4181" y="1195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77"/>
              <p:cNvSpPr>
                <a:spLocks noChangeShapeType="1"/>
              </p:cNvSpPr>
              <p:nvPr/>
            </p:nvSpPr>
            <p:spPr bwMode="auto">
              <a:xfrm>
                <a:off x="4181" y="1430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03" name="Line 95"/>
              <p:cNvSpPr>
                <a:spLocks noChangeShapeType="1"/>
              </p:cNvSpPr>
              <p:nvPr/>
            </p:nvSpPr>
            <p:spPr bwMode="auto">
              <a:xfrm>
                <a:off x="4181" y="1664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04" name="Line 96"/>
              <p:cNvSpPr>
                <a:spLocks noChangeShapeType="1"/>
              </p:cNvSpPr>
              <p:nvPr/>
            </p:nvSpPr>
            <p:spPr bwMode="auto">
              <a:xfrm>
                <a:off x="4181" y="1899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05" name="Line 97"/>
              <p:cNvSpPr>
                <a:spLocks noChangeShapeType="1"/>
              </p:cNvSpPr>
              <p:nvPr/>
            </p:nvSpPr>
            <p:spPr bwMode="auto">
              <a:xfrm>
                <a:off x="4181" y="2134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06" name="Line 98"/>
              <p:cNvSpPr>
                <a:spLocks noChangeShapeType="1"/>
              </p:cNvSpPr>
              <p:nvPr/>
            </p:nvSpPr>
            <p:spPr bwMode="auto">
              <a:xfrm>
                <a:off x="4181" y="2368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07" name="Line 99"/>
              <p:cNvSpPr>
                <a:spLocks noChangeShapeType="1"/>
              </p:cNvSpPr>
              <p:nvPr/>
            </p:nvSpPr>
            <p:spPr bwMode="auto">
              <a:xfrm>
                <a:off x="4181" y="2603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08" name="Line 100"/>
              <p:cNvSpPr>
                <a:spLocks noChangeShapeType="1"/>
              </p:cNvSpPr>
              <p:nvPr/>
            </p:nvSpPr>
            <p:spPr bwMode="auto">
              <a:xfrm>
                <a:off x="4181" y="2837"/>
                <a:ext cx="11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409" name="Group 83"/>
              <p:cNvGrpSpPr>
                <a:grpSpLocks/>
              </p:cNvGrpSpPr>
              <p:nvPr/>
            </p:nvGrpSpPr>
            <p:grpSpPr bwMode="auto">
              <a:xfrm>
                <a:off x="3983" y="260"/>
                <a:ext cx="206" cy="1425"/>
                <a:chOff x="1403" y="380"/>
                <a:chExt cx="206" cy="1425"/>
              </a:xfrm>
            </p:grpSpPr>
            <p:sp>
              <p:nvSpPr>
                <p:cNvPr id="16429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413" y="3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6430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413" y="59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43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413" y="13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6432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413" y="155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6433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403" y="78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6434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403" y="10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16410" name="Text Box 78"/>
              <p:cNvSpPr txBox="1">
                <a:spLocks noChangeArrowheads="1"/>
              </p:cNvSpPr>
              <p:nvPr/>
            </p:nvSpPr>
            <p:spPr bwMode="auto">
              <a:xfrm>
                <a:off x="4439" y="463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a[0][1]</a:t>
                </a:r>
              </a:p>
            </p:txBody>
          </p:sp>
          <p:sp>
            <p:nvSpPr>
              <p:cNvPr id="16411" name="Text Box 79"/>
              <p:cNvSpPr txBox="1">
                <a:spLocks noChangeArrowheads="1"/>
              </p:cNvSpPr>
              <p:nvPr/>
            </p:nvSpPr>
            <p:spPr bwMode="auto">
              <a:xfrm>
                <a:off x="4439" y="703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a[0][2]</a:t>
                </a:r>
              </a:p>
            </p:txBody>
          </p:sp>
          <p:sp>
            <p:nvSpPr>
              <p:cNvPr id="16412" name="Text Box 80"/>
              <p:cNvSpPr txBox="1">
                <a:spLocks noChangeArrowheads="1"/>
              </p:cNvSpPr>
              <p:nvPr/>
            </p:nvSpPr>
            <p:spPr bwMode="auto">
              <a:xfrm>
                <a:off x="4439" y="943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a[0][3]</a:t>
                </a:r>
              </a:p>
            </p:txBody>
          </p:sp>
          <p:sp>
            <p:nvSpPr>
              <p:cNvPr id="16413" name="Text Box 81"/>
              <p:cNvSpPr txBox="1">
                <a:spLocks noChangeArrowheads="1"/>
              </p:cNvSpPr>
              <p:nvPr/>
            </p:nvSpPr>
            <p:spPr bwMode="auto">
              <a:xfrm>
                <a:off x="4439" y="1183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a[1][0]</a:t>
                </a:r>
              </a:p>
            </p:txBody>
          </p:sp>
          <p:sp>
            <p:nvSpPr>
              <p:cNvPr id="16414" name="Text Box 82"/>
              <p:cNvSpPr txBox="1">
                <a:spLocks noChangeArrowheads="1"/>
              </p:cNvSpPr>
              <p:nvPr/>
            </p:nvSpPr>
            <p:spPr bwMode="auto">
              <a:xfrm>
                <a:off x="4439" y="1423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a[1][1]</a:t>
                </a:r>
              </a:p>
            </p:txBody>
          </p:sp>
          <p:sp>
            <p:nvSpPr>
              <p:cNvPr id="16415" name="Text Box 90"/>
              <p:cNvSpPr txBox="1">
                <a:spLocks noChangeArrowheads="1"/>
              </p:cNvSpPr>
              <p:nvPr/>
            </p:nvSpPr>
            <p:spPr bwMode="auto">
              <a:xfrm>
                <a:off x="4439" y="223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a[0][0]</a:t>
                </a:r>
              </a:p>
            </p:txBody>
          </p:sp>
          <p:sp>
            <p:nvSpPr>
              <p:cNvPr id="16416" name="Text Box 109"/>
              <p:cNvSpPr txBox="1">
                <a:spLocks noChangeArrowheads="1"/>
              </p:cNvSpPr>
              <p:nvPr/>
            </p:nvSpPr>
            <p:spPr bwMode="auto">
              <a:xfrm>
                <a:off x="4439" y="187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a[1][3]</a:t>
                </a:r>
              </a:p>
            </p:txBody>
          </p:sp>
          <p:sp>
            <p:nvSpPr>
              <p:cNvPr id="16417" name="Text Box 110"/>
              <p:cNvSpPr txBox="1">
                <a:spLocks noChangeArrowheads="1"/>
              </p:cNvSpPr>
              <p:nvPr/>
            </p:nvSpPr>
            <p:spPr bwMode="auto">
              <a:xfrm>
                <a:off x="4439" y="211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CC6600"/>
                    </a:solidFill>
                  </a:rPr>
                  <a:t>a[2][0]</a:t>
                </a:r>
              </a:p>
            </p:txBody>
          </p:sp>
          <p:sp>
            <p:nvSpPr>
              <p:cNvPr id="16418" name="Text Box 111"/>
              <p:cNvSpPr txBox="1">
                <a:spLocks noChangeArrowheads="1"/>
              </p:cNvSpPr>
              <p:nvPr/>
            </p:nvSpPr>
            <p:spPr bwMode="auto">
              <a:xfrm>
                <a:off x="4439" y="235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CC6600"/>
                    </a:solidFill>
                  </a:rPr>
                  <a:t>a[2][1]</a:t>
                </a:r>
              </a:p>
            </p:txBody>
          </p:sp>
          <p:sp>
            <p:nvSpPr>
              <p:cNvPr id="16419" name="Text Box 112"/>
              <p:cNvSpPr txBox="1">
                <a:spLocks noChangeArrowheads="1"/>
              </p:cNvSpPr>
              <p:nvPr/>
            </p:nvSpPr>
            <p:spPr bwMode="auto">
              <a:xfrm>
                <a:off x="4439" y="259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CC6600"/>
                    </a:solidFill>
                  </a:rPr>
                  <a:t>a[2][2]</a:t>
                </a:r>
              </a:p>
            </p:txBody>
          </p:sp>
          <p:sp>
            <p:nvSpPr>
              <p:cNvPr id="16420" name="Text Box 113"/>
              <p:cNvSpPr txBox="1">
                <a:spLocks noChangeArrowheads="1"/>
              </p:cNvSpPr>
              <p:nvPr/>
            </p:nvSpPr>
            <p:spPr bwMode="auto">
              <a:xfrm>
                <a:off x="4439" y="283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CC6600"/>
                    </a:solidFill>
                  </a:rPr>
                  <a:t>a[2][3]</a:t>
                </a:r>
              </a:p>
            </p:txBody>
          </p:sp>
          <p:sp>
            <p:nvSpPr>
              <p:cNvPr id="16421" name="Text Box 114"/>
              <p:cNvSpPr txBox="1">
                <a:spLocks noChangeArrowheads="1"/>
              </p:cNvSpPr>
              <p:nvPr/>
            </p:nvSpPr>
            <p:spPr bwMode="auto">
              <a:xfrm>
                <a:off x="4439" y="1639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a[1][2]</a:t>
                </a:r>
              </a:p>
            </p:txBody>
          </p:sp>
          <p:grpSp>
            <p:nvGrpSpPr>
              <p:cNvPr id="16422" name="Group 122"/>
              <p:cNvGrpSpPr>
                <a:grpSpLocks/>
              </p:cNvGrpSpPr>
              <p:nvPr/>
            </p:nvGrpSpPr>
            <p:grpSpPr bwMode="auto">
              <a:xfrm>
                <a:off x="3971" y="1664"/>
                <a:ext cx="286" cy="1425"/>
                <a:chOff x="1403" y="380"/>
                <a:chExt cx="286" cy="1425"/>
              </a:xfrm>
            </p:grpSpPr>
            <p:sp>
              <p:nvSpPr>
                <p:cNvPr id="1642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13" y="3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642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413" y="59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642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413" y="1315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  <p:sp>
              <p:nvSpPr>
                <p:cNvPr id="1642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413" y="1555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sp>
              <p:nvSpPr>
                <p:cNvPr id="1642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403" y="78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642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403" y="10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  <p:sp>
          <p:nvSpPr>
            <p:cNvPr id="16394" name="Text Box 131"/>
            <p:cNvSpPr txBox="1">
              <a:spLocks noChangeArrowheads="1"/>
            </p:cNvSpPr>
            <p:nvPr/>
          </p:nvSpPr>
          <p:spPr bwMode="auto">
            <a:xfrm>
              <a:off x="5150" y="60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a[0]</a:t>
              </a:r>
            </a:p>
          </p:txBody>
        </p:sp>
        <p:sp>
          <p:nvSpPr>
            <p:cNvPr id="16395" name="Text Box 132"/>
            <p:cNvSpPr txBox="1">
              <a:spLocks noChangeArrowheads="1"/>
            </p:cNvSpPr>
            <p:nvPr/>
          </p:nvSpPr>
          <p:spPr bwMode="auto">
            <a:xfrm>
              <a:off x="5174" y="1574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a[1]</a:t>
              </a:r>
            </a:p>
          </p:txBody>
        </p:sp>
        <p:sp>
          <p:nvSpPr>
            <p:cNvPr id="16396" name="Text Box 133"/>
            <p:cNvSpPr txBox="1">
              <a:spLocks noChangeArrowheads="1"/>
            </p:cNvSpPr>
            <p:nvPr/>
          </p:nvSpPr>
          <p:spPr bwMode="auto">
            <a:xfrm>
              <a:off x="5210" y="2498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a[2]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8370" grpId="0" build="p" bldLvl="4" autoUpdateAnimBg="0"/>
      <p:bldP spid="58430" grpId="0" animBg="1" autoUpdateAnimBg="0"/>
      <p:bldP spid="5837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" name="Rectangle 81"/>
          <p:cNvSpPr>
            <a:spLocks noChangeArrowheads="1"/>
          </p:cNvSpPr>
          <p:nvPr/>
        </p:nvSpPr>
        <p:spPr bwMode="auto">
          <a:xfrm>
            <a:off x="349970" y="1721177"/>
            <a:ext cx="8763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>
              <a:buClr>
                <a:srgbClr val="FFCC00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按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元素排列顺序初始化    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457200"/>
            <a:ext cx="87630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二维数组元素的引用</a:t>
            </a:r>
          </a:p>
          <a:p>
            <a:pPr lvl="2">
              <a:buClr>
                <a:schemeClr val="accent2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形式：  数组名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二维数组元素的初始化</a:t>
            </a:r>
          </a:p>
          <a:p>
            <a:pPr marL="1257300" lvl="2" indent="-342900">
              <a:buClr>
                <a:srgbClr val="FFCC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分行初始化：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74835" y="1030035"/>
            <a:ext cx="6849541" cy="3701687"/>
            <a:chOff x="29446" y="217487"/>
            <a:chExt cx="6849541" cy="3701687"/>
          </a:xfrm>
        </p:grpSpPr>
        <p:sp>
          <p:nvSpPr>
            <p:cNvPr id="138" name="流程图: 可选过程 137"/>
            <p:cNvSpPr/>
            <p:nvPr/>
          </p:nvSpPr>
          <p:spPr>
            <a:xfrm>
              <a:off x="29446" y="1161860"/>
              <a:ext cx="6849541" cy="27573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19" name="Group 107"/>
            <p:cNvGrpSpPr>
              <a:grpSpLocks/>
            </p:cNvGrpSpPr>
            <p:nvPr/>
          </p:nvGrpSpPr>
          <p:grpSpPr bwMode="auto">
            <a:xfrm>
              <a:off x="313614" y="217487"/>
              <a:ext cx="6423025" cy="3540125"/>
              <a:chOff x="682" y="851"/>
              <a:chExt cx="4046" cy="2230"/>
            </a:xfrm>
          </p:grpSpPr>
          <p:grpSp>
            <p:nvGrpSpPr>
              <p:cNvPr id="17502" name="Group 83"/>
              <p:cNvGrpSpPr>
                <a:grpSpLocks/>
              </p:cNvGrpSpPr>
              <p:nvPr/>
            </p:nvGrpSpPr>
            <p:grpSpPr bwMode="auto">
              <a:xfrm>
                <a:off x="682" y="1500"/>
                <a:ext cx="4046" cy="1581"/>
                <a:chOff x="1247" y="2283"/>
                <a:chExt cx="4046" cy="1581"/>
              </a:xfrm>
            </p:grpSpPr>
            <p:sp>
              <p:nvSpPr>
                <p:cNvPr id="17504" name="Rectangle 59"/>
                <p:cNvSpPr>
                  <a:spLocks noChangeArrowheads="1"/>
                </p:cNvSpPr>
                <p:nvPr/>
              </p:nvSpPr>
              <p:spPr bwMode="auto">
                <a:xfrm>
                  <a:off x="1247" y="2283"/>
                  <a:ext cx="4046" cy="158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 sz="2000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r>
                    <a:rPr lang="en-US" altLang="zh-CN" sz="2000" dirty="0">
                      <a:solidFill>
                        <a:schemeClr val="tx1"/>
                      </a:solidFill>
                      <a:ea typeface="隶书" pitchFamily="49" charset="-122"/>
                    </a:rPr>
                    <a:t>          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例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ea typeface="隶书" pitchFamily="49" charset="-122"/>
                    </a:rPr>
                    <a:t>  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ea typeface="隶书" pitchFamily="49" charset="-122"/>
                    </a:rPr>
                    <a:t>int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ea typeface="隶书" pitchFamily="49" charset="-122"/>
                    </a:rPr>
                    <a:t> a[2][3]={{1,2},{4}};</a:t>
                  </a:r>
                </a:p>
                <a:p>
                  <a:pPr eaLnBrk="1" hangingPunct="1"/>
                  <a:endParaRPr lang="en-US" altLang="zh-CN" sz="2000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tx1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17505" name="Rectangle 62"/>
                <p:cNvSpPr>
                  <a:spLocks noChangeArrowheads="1"/>
                </p:cNvSpPr>
                <p:nvPr/>
              </p:nvSpPr>
              <p:spPr bwMode="auto">
                <a:xfrm>
                  <a:off x="1476" y="2850"/>
                  <a:ext cx="3576" cy="39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06" name="Line 63"/>
                <p:cNvSpPr>
                  <a:spLocks noChangeShapeType="1"/>
                </p:cNvSpPr>
                <p:nvPr/>
              </p:nvSpPr>
              <p:spPr bwMode="auto">
                <a:xfrm>
                  <a:off x="2112" y="2858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07" name="Line 64"/>
                <p:cNvSpPr>
                  <a:spLocks noChangeShapeType="1"/>
                </p:cNvSpPr>
                <p:nvPr/>
              </p:nvSpPr>
              <p:spPr bwMode="auto">
                <a:xfrm>
                  <a:off x="2706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08" name="Line 65"/>
                <p:cNvSpPr>
                  <a:spLocks noChangeShapeType="1"/>
                </p:cNvSpPr>
                <p:nvPr/>
              </p:nvSpPr>
              <p:spPr bwMode="auto">
                <a:xfrm>
                  <a:off x="3300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09" name="Line 66"/>
                <p:cNvSpPr>
                  <a:spLocks noChangeShapeType="1"/>
                </p:cNvSpPr>
                <p:nvPr/>
              </p:nvSpPr>
              <p:spPr bwMode="auto">
                <a:xfrm>
                  <a:off x="3894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10" name="Line 67"/>
                <p:cNvSpPr>
                  <a:spLocks noChangeShapeType="1"/>
                </p:cNvSpPr>
                <p:nvPr/>
              </p:nvSpPr>
              <p:spPr bwMode="auto">
                <a:xfrm>
                  <a:off x="4488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11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514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a[0][0]</a:t>
                  </a:r>
                </a:p>
              </p:txBody>
            </p:sp>
            <p:sp>
              <p:nvSpPr>
                <p:cNvPr id="1751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12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a[0][1]</a:t>
                  </a:r>
                </a:p>
              </p:txBody>
            </p:sp>
            <p:sp>
              <p:nvSpPr>
                <p:cNvPr id="17513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710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a[0][2]</a:t>
                  </a:r>
                </a:p>
              </p:txBody>
            </p:sp>
            <p:sp>
              <p:nvSpPr>
                <p:cNvPr id="1751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307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a[1][0]</a:t>
                  </a:r>
                </a:p>
              </p:txBody>
            </p:sp>
            <p:sp>
              <p:nvSpPr>
                <p:cNvPr id="1751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05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a[1][1]</a:t>
                  </a:r>
                </a:p>
              </p:txBody>
            </p:sp>
            <p:sp>
              <p:nvSpPr>
                <p:cNvPr id="1751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66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a[1][2]</a:t>
                  </a:r>
                </a:p>
              </p:txBody>
            </p:sp>
            <p:sp>
              <p:nvSpPr>
                <p:cNvPr id="1751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731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751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316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7519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902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752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487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7521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073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752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659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7503" name="AutoShape 82"/>
              <p:cNvSpPr>
                <a:spLocks noChangeArrowheads="1"/>
              </p:cNvSpPr>
              <p:nvPr/>
            </p:nvSpPr>
            <p:spPr bwMode="auto">
              <a:xfrm>
                <a:off x="3225" y="851"/>
                <a:ext cx="1404" cy="38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部分初始化</a:t>
                </a:r>
              </a:p>
            </p:txBody>
          </p:sp>
        </p:grpSp>
      </p:grpSp>
      <p:grpSp>
        <p:nvGrpSpPr>
          <p:cNvPr id="13420" name="Group 108" hidden="1"/>
          <p:cNvGrpSpPr>
            <a:grpSpLocks/>
          </p:cNvGrpSpPr>
          <p:nvPr/>
        </p:nvGrpSpPr>
        <p:grpSpPr bwMode="auto">
          <a:xfrm>
            <a:off x="832643" y="3586606"/>
            <a:ext cx="7539038" cy="3730625"/>
            <a:chOff x="634" y="947"/>
            <a:chExt cx="4749" cy="2350"/>
          </a:xfrm>
        </p:grpSpPr>
        <p:grpSp>
          <p:nvGrpSpPr>
            <p:cNvPr id="17481" name="Group 85"/>
            <p:cNvGrpSpPr>
              <a:grpSpLocks/>
            </p:cNvGrpSpPr>
            <p:nvPr/>
          </p:nvGrpSpPr>
          <p:grpSpPr bwMode="auto">
            <a:xfrm>
              <a:off x="634" y="1716"/>
              <a:ext cx="4046" cy="1581"/>
              <a:chOff x="1211" y="2283"/>
              <a:chExt cx="4046" cy="1581"/>
            </a:xfrm>
          </p:grpSpPr>
          <p:sp>
            <p:nvSpPr>
              <p:cNvPr id="17483" name="Rectangle 86"/>
              <p:cNvSpPr>
                <a:spLocks noChangeArrowheads="1"/>
              </p:cNvSpPr>
              <p:nvPr/>
            </p:nvSpPr>
            <p:spPr bwMode="auto">
              <a:xfrm>
                <a:off x="1211" y="2283"/>
                <a:ext cx="4046" cy="1581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           </a:t>
                </a:r>
                <a:r>
                  <a:rPr lang="zh-CN" altLang="en-US" dirty="0">
                    <a:solidFill>
                      <a:schemeClr val="bg2"/>
                    </a:solidFill>
                    <a:ea typeface="隶书" pitchFamily="49" charset="-122"/>
                  </a:rPr>
                  <a:t>例   </a:t>
                </a:r>
                <a:r>
                  <a:rPr lang="en-US" altLang="zh-CN" dirty="0" err="1">
                    <a:solidFill>
                      <a:schemeClr val="bg2"/>
                    </a:solidFill>
                    <a:ea typeface="隶书" pitchFamily="49" charset="-122"/>
                  </a:rPr>
                  <a:t>int</a:t>
                </a:r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 a[][3]=</a:t>
                </a:r>
                <a:r>
                  <a:rPr lang="en-US" altLang="zh-CN" dirty="0">
                    <a:solidFill>
                      <a:srgbClr val="FF0000"/>
                    </a:solidFill>
                    <a:ea typeface="隶书" pitchFamily="49" charset="-122"/>
                  </a:rPr>
                  <a:t>{</a:t>
                </a:r>
                <a:r>
                  <a:rPr lang="en-US" altLang="zh-CN" dirty="0">
                    <a:solidFill>
                      <a:srgbClr val="0000FF"/>
                    </a:solidFill>
                    <a:ea typeface="隶书" pitchFamily="49" charset="-122"/>
                  </a:rPr>
                  <a:t>{</a:t>
                </a:r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1</a:t>
                </a:r>
                <a:r>
                  <a:rPr lang="en-US" altLang="zh-CN" dirty="0">
                    <a:solidFill>
                      <a:srgbClr val="0000FF"/>
                    </a:solidFill>
                    <a:ea typeface="隶书" pitchFamily="49" charset="-122"/>
                  </a:rPr>
                  <a:t>}</a:t>
                </a:r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,</a:t>
                </a:r>
                <a:r>
                  <a:rPr lang="en-US" altLang="zh-CN" dirty="0">
                    <a:solidFill>
                      <a:srgbClr val="0000FF"/>
                    </a:solidFill>
                    <a:ea typeface="隶书" pitchFamily="49" charset="-122"/>
                  </a:rPr>
                  <a:t>{</a:t>
                </a:r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4,5</a:t>
                </a:r>
                <a:r>
                  <a:rPr lang="en-US" altLang="zh-CN" dirty="0">
                    <a:solidFill>
                      <a:srgbClr val="0000FF"/>
                    </a:solidFill>
                    <a:ea typeface="隶书" pitchFamily="49" charset="-122"/>
                  </a:rPr>
                  <a:t>}</a:t>
                </a:r>
                <a:r>
                  <a:rPr lang="en-US" altLang="zh-CN" dirty="0">
                    <a:solidFill>
                      <a:srgbClr val="FF0000"/>
                    </a:solidFill>
                    <a:ea typeface="隶书" pitchFamily="49" charset="-122"/>
                  </a:rPr>
                  <a:t>}</a:t>
                </a:r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;</a:t>
                </a: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</p:txBody>
          </p:sp>
          <p:sp>
            <p:nvSpPr>
              <p:cNvPr id="17484" name="Rectangle 87"/>
              <p:cNvSpPr>
                <a:spLocks noChangeArrowheads="1"/>
              </p:cNvSpPr>
              <p:nvPr/>
            </p:nvSpPr>
            <p:spPr bwMode="auto">
              <a:xfrm>
                <a:off x="1476" y="2850"/>
                <a:ext cx="3576" cy="394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85" name="Line 88"/>
              <p:cNvSpPr>
                <a:spLocks noChangeShapeType="1"/>
              </p:cNvSpPr>
              <p:nvPr/>
            </p:nvSpPr>
            <p:spPr bwMode="auto">
              <a:xfrm>
                <a:off x="2112" y="285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6" name="Line 89"/>
              <p:cNvSpPr>
                <a:spLocks noChangeShapeType="1"/>
              </p:cNvSpPr>
              <p:nvPr/>
            </p:nvSpPr>
            <p:spPr bwMode="auto">
              <a:xfrm>
                <a:off x="2706" y="28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7" name="Line 90"/>
              <p:cNvSpPr>
                <a:spLocks noChangeShapeType="1"/>
              </p:cNvSpPr>
              <p:nvPr/>
            </p:nvSpPr>
            <p:spPr bwMode="auto">
              <a:xfrm>
                <a:off x="3300" y="28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8" name="Line 91"/>
              <p:cNvSpPr>
                <a:spLocks noChangeShapeType="1"/>
              </p:cNvSpPr>
              <p:nvPr/>
            </p:nvSpPr>
            <p:spPr bwMode="auto">
              <a:xfrm>
                <a:off x="3894" y="28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9" name="Line 92"/>
              <p:cNvSpPr>
                <a:spLocks noChangeShapeType="1"/>
              </p:cNvSpPr>
              <p:nvPr/>
            </p:nvSpPr>
            <p:spPr bwMode="auto">
              <a:xfrm>
                <a:off x="4488" y="28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90" name="Text Box 93"/>
              <p:cNvSpPr txBox="1">
                <a:spLocks noChangeArrowheads="1"/>
              </p:cNvSpPr>
              <p:nvPr/>
            </p:nvSpPr>
            <p:spPr bwMode="auto">
              <a:xfrm>
                <a:off x="1478" y="3219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</a:rPr>
                  <a:t>a[0][0]</a:t>
                </a:r>
              </a:p>
            </p:txBody>
          </p:sp>
          <p:sp>
            <p:nvSpPr>
              <p:cNvPr id="17491" name="Text Box 94"/>
              <p:cNvSpPr txBox="1">
                <a:spLocks noChangeArrowheads="1"/>
              </p:cNvSpPr>
              <p:nvPr/>
            </p:nvSpPr>
            <p:spPr bwMode="auto">
              <a:xfrm>
                <a:off x="2076" y="3219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</a:rPr>
                  <a:t>a[0][1]</a:t>
                </a:r>
              </a:p>
            </p:txBody>
          </p:sp>
          <p:sp>
            <p:nvSpPr>
              <p:cNvPr id="17492" name="Text Box 95"/>
              <p:cNvSpPr txBox="1">
                <a:spLocks noChangeArrowheads="1"/>
              </p:cNvSpPr>
              <p:nvPr/>
            </p:nvSpPr>
            <p:spPr bwMode="auto">
              <a:xfrm>
                <a:off x="2674" y="3219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</a:rPr>
                  <a:t>a[0][2]</a:t>
                </a:r>
              </a:p>
            </p:txBody>
          </p:sp>
          <p:sp>
            <p:nvSpPr>
              <p:cNvPr id="17493" name="Text Box 96"/>
              <p:cNvSpPr txBox="1">
                <a:spLocks noChangeArrowheads="1"/>
              </p:cNvSpPr>
              <p:nvPr/>
            </p:nvSpPr>
            <p:spPr bwMode="auto">
              <a:xfrm>
                <a:off x="3271" y="3219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</a:rPr>
                  <a:t>a[1][0]</a:t>
                </a:r>
              </a:p>
            </p:txBody>
          </p:sp>
          <p:sp>
            <p:nvSpPr>
              <p:cNvPr id="17494" name="Text Box 97"/>
              <p:cNvSpPr txBox="1">
                <a:spLocks noChangeArrowheads="1"/>
              </p:cNvSpPr>
              <p:nvPr/>
            </p:nvSpPr>
            <p:spPr bwMode="auto">
              <a:xfrm>
                <a:off x="3869" y="3219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</a:rPr>
                  <a:t>a[1][1]</a:t>
                </a:r>
              </a:p>
            </p:txBody>
          </p:sp>
          <p:sp>
            <p:nvSpPr>
              <p:cNvPr id="17495" name="Text Box 98"/>
              <p:cNvSpPr txBox="1">
                <a:spLocks noChangeArrowheads="1"/>
              </p:cNvSpPr>
              <p:nvPr/>
            </p:nvSpPr>
            <p:spPr bwMode="auto">
              <a:xfrm>
                <a:off x="4466" y="3219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2"/>
                    </a:solidFill>
                  </a:rPr>
                  <a:t>a[1][2]</a:t>
                </a:r>
              </a:p>
            </p:txBody>
          </p:sp>
          <p:sp>
            <p:nvSpPr>
              <p:cNvPr id="17496" name="Text Box 99"/>
              <p:cNvSpPr txBox="1">
                <a:spLocks noChangeArrowheads="1"/>
              </p:cNvSpPr>
              <p:nvPr/>
            </p:nvSpPr>
            <p:spPr bwMode="auto">
              <a:xfrm>
                <a:off x="1731" y="289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1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7" name="Text Box 100"/>
              <p:cNvSpPr txBox="1">
                <a:spLocks noChangeArrowheads="1"/>
              </p:cNvSpPr>
              <p:nvPr/>
            </p:nvSpPr>
            <p:spPr bwMode="auto">
              <a:xfrm>
                <a:off x="2316" y="289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0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8" name="Text Box 101"/>
              <p:cNvSpPr txBox="1">
                <a:spLocks noChangeArrowheads="1"/>
              </p:cNvSpPr>
              <p:nvPr/>
            </p:nvSpPr>
            <p:spPr bwMode="auto">
              <a:xfrm>
                <a:off x="2902" y="289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0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99" name="Text Box 102"/>
              <p:cNvSpPr txBox="1">
                <a:spLocks noChangeArrowheads="1"/>
              </p:cNvSpPr>
              <p:nvPr/>
            </p:nvSpPr>
            <p:spPr bwMode="auto">
              <a:xfrm>
                <a:off x="3487" y="289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4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00" name="Text Box 103"/>
              <p:cNvSpPr txBox="1">
                <a:spLocks noChangeArrowheads="1"/>
              </p:cNvSpPr>
              <p:nvPr/>
            </p:nvSpPr>
            <p:spPr bwMode="auto">
              <a:xfrm>
                <a:off x="4073" y="289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5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501" name="Text Box 104"/>
              <p:cNvSpPr txBox="1">
                <a:spLocks noChangeArrowheads="1"/>
              </p:cNvSpPr>
              <p:nvPr/>
            </p:nvSpPr>
            <p:spPr bwMode="auto">
              <a:xfrm>
                <a:off x="4659" y="2895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0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82" name="AutoShape 105"/>
            <p:cNvSpPr>
              <a:spLocks noChangeArrowheads="1"/>
            </p:cNvSpPr>
            <p:nvPr/>
          </p:nvSpPr>
          <p:spPr bwMode="auto">
            <a:xfrm>
              <a:off x="2749" y="947"/>
              <a:ext cx="2634" cy="38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tx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第一维长度省略初始化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14579" y="1664145"/>
            <a:ext cx="7693024" cy="3354387"/>
            <a:chOff x="1129547" y="885970"/>
            <a:chExt cx="7693024" cy="3354387"/>
          </a:xfrm>
        </p:grpSpPr>
        <p:sp>
          <p:nvSpPr>
            <p:cNvPr id="144" name="流程图: 可选过程 143"/>
            <p:cNvSpPr/>
            <p:nvPr/>
          </p:nvSpPr>
          <p:spPr>
            <a:xfrm>
              <a:off x="1359870" y="1990988"/>
              <a:ext cx="6480720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21" name="Group 109"/>
            <p:cNvGrpSpPr>
              <a:grpSpLocks/>
            </p:cNvGrpSpPr>
            <p:nvPr/>
          </p:nvGrpSpPr>
          <p:grpSpPr bwMode="auto">
            <a:xfrm>
              <a:off x="1129547" y="885970"/>
              <a:ext cx="7693024" cy="3354387"/>
              <a:chOff x="623" y="863"/>
              <a:chExt cx="4846" cy="2113"/>
            </a:xfrm>
          </p:grpSpPr>
          <p:grpSp>
            <p:nvGrpSpPr>
              <p:cNvPr id="17460" name="Group 110"/>
              <p:cNvGrpSpPr>
                <a:grpSpLocks/>
              </p:cNvGrpSpPr>
              <p:nvPr/>
            </p:nvGrpSpPr>
            <p:grpSpPr bwMode="auto">
              <a:xfrm>
                <a:off x="623" y="1395"/>
                <a:ext cx="4046" cy="1581"/>
                <a:chOff x="1211" y="2127"/>
                <a:chExt cx="4046" cy="1581"/>
              </a:xfrm>
            </p:grpSpPr>
            <p:sp>
              <p:nvSpPr>
                <p:cNvPr id="17462" name="Rectangle 111"/>
                <p:cNvSpPr>
                  <a:spLocks noChangeArrowheads="1"/>
                </p:cNvSpPr>
                <p:nvPr/>
              </p:nvSpPr>
              <p:spPr bwMode="auto">
                <a:xfrm>
                  <a:off x="1211" y="2127"/>
                  <a:ext cx="4046" cy="158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/>
                  <a:r>
                    <a:rPr lang="en-US" altLang="zh-CN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例  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int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a[2][3]=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1,2,3,4,5,6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}</a:t>
                  </a:r>
                  <a:r>
                    <a:rPr lang="en-US" altLang="zh-CN" sz="2000" dirty="0">
                      <a:solidFill>
                        <a:schemeClr val="bg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;</a:t>
                  </a:r>
                </a:p>
                <a:p>
                  <a:pPr eaLnBrk="1" hangingPunct="1"/>
                  <a:endPara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/>
                  <a:endParaRPr lang="en-US" altLang="zh-CN" sz="2000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63" name="Rectangle 112"/>
                <p:cNvSpPr>
                  <a:spLocks noChangeArrowheads="1"/>
                </p:cNvSpPr>
                <p:nvPr/>
              </p:nvSpPr>
              <p:spPr bwMode="auto">
                <a:xfrm>
                  <a:off x="1476" y="2743"/>
                  <a:ext cx="3576" cy="3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64" name="Line 113"/>
                <p:cNvSpPr>
                  <a:spLocks noChangeShapeType="1"/>
                </p:cNvSpPr>
                <p:nvPr/>
              </p:nvSpPr>
              <p:spPr bwMode="auto">
                <a:xfrm>
                  <a:off x="2100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65" name="Line 114"/>
                <p:cNvSpPr>
                  <a:spLocks noChangeShapeType="1"/>
                </p:cNvSpPr>
                <p:nvPr/>
              </p:nvSpPr>
              <p:spPr bwMode="auto">
                <a:xfrm>
                  <a:off x="2697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66" name="Line 115"/>
                <p:cNvSpPr>
                  <a:spLocks noChangeShapeType="1"/>
                </p:cNvSpPr>
                <p:nvPr/>
              </p:nvSpPr>
              <p:spPr bwMode="auto">
                <a:xfrm>
                  <a:off x="3294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67" name="Line 116"/>
                <p:cNvSpPr>
                  <a:spLocks noChangeShapeType="1"/>
                </p:cNvSpPr>
                <p:nvPr/>
              </p:nvSpPr>
              <p:spPr bwMode="auto">
                <a:xfrm>
                  <a:off x="3891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68" name="Line 117"/>
                <p:cNvSpPr>
                  <a:spLocks noChangeShapeType="1"/>
                </p:cNvSpPr>
                <p:nvPr/>
              </p:nvSpPr>
              <p:spPr bwMode="auto">
                <a:xfrm>
                  <a:off x="4488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69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478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a[0][0]</a:t>
                  </a:r>
                </a:p>
              </p:txBody>
            </p:sp>
            <p:sp>
              <p:nvSpPr>
                <p:cNvPr id="1747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076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a[0][1]</a:t>
                  </a:r>
                </a:p>
              </p:txBody>
            </p:sp>
            <p:sp>
              <p:nvSpPr>
                <p:cNvPr id="17471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674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a[0][2]</a:t>
                  </a:r>
                </a:p>
              </p:txBody>
            </p:sp>
            <p:sp>
              <p:nvSpPr>
                <p:cNvPr id="17472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271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a[1][0]</a:t>
                  </a:r>
                </a:p>
              </p:txBody>
            </p:sp>
            <p:sp>
              <p:nvSpPr>
                <p:cNvPr id="17473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3869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a[1][1]</a:t>
                  </a:r>
                </a:p>
              </p:txBody>
            </p:sp>
            <p:sp>
              <p:nvSpPr>
                <p:cNvPr id="17474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66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a[1][2]</a:t>
                  </a:r>
                </a:p>
              </p:txBody>
            </p:sp>
            <p:sp>
              <p:nvSpPr>
                <p:cNvPr id="17475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731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7476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316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7477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902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7478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487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747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073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7480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659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sp>
            <p:nvSpPr>
              <p:cNvPr id="17461" name="AutoShape 130"/>
              <p:cNvSpPr>
                <a:spLocks noChangeArrowheads="1"/>
              </p:cNvSpPr>
              <p:nvPr/>
            </p:nvSpPr>
            <p:spPr bwMode="auto">
              <a:xfrm>
                <a:off x="4065" y="863"/>
                <a:ext cx="1404" cy="386"/>
              </a:xfrm>
              <a:prstGeom prst="cloudCallout">
                <a:avLst>
                  <a:gd name="adj1" fmla="val -45523"/>
                  <a:gd name="adj2" fmla="val 85977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全部初始化</a:t>
                </a: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417573" y="1215405"/>
            <a:ext cx="6498049" cy="3540125"/>
            <a:chOff x="1170295" y="563198"/>
            <a:chExt cx="6498049" cy="3540125"/>
          </a:xfrm>
        </p:grpSpPr>
        <p:sp>
          <p:nvSpPr>
            <p:cNvPr id="146" name="流程图: 可选过程 145"/>
            <p:cNvSpPr/>
            <p:nvPr/>
          </p:nvSpPr>
          <p:spPr>
            <a:xfrm>
              <a:off x="1187624" y="1700808"/>
              <a:ext cx="6480720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43" name="Group 131"/>
            <p:cNvGrpSpPr>
              <a:grpSpLocks/>
            </p:cNvGrpSpPr>
            <p:nvPr/>
          </p:nvGrpSpPr>
          <p:grpSpPr bwMode="auto">
            <a:xfrm>
              <a:off x="1170295" y="563198"/>
              <a:ext cx="6423025" cy="3540125"/>
              <a:chOff x="646" y="851"/>
              <a:chExt cx="4046" cy="2230"/>
            </a:xfrm>
          </p:grpSpPr>
          <p:grpSp>
            <p:nvGrpSpPr>
              <p:cNvPr id="17439" name="Group 132"/>
              <p:cNvGrpSpPr>
                <a:grpSpLocks/>
              </p:cNvGrpSpPr>
              <p:nvPr/>
            </p:nvGrpSpPr>
            <p:grpSpPr bwMode="auto">
              <a:xfrm>
                <a:off x="646" y="1500"/>
                <a:ext cx="4046" cy="1581"/>
                <a:chOff x="1211" y="2283"/>
                <a:chExt cx="4046" cy="1581"/>
              </a:xfrm>
            </p:grpSpPr>
            <p:sp>
              <p:nvSpPr>
                <p:cNvPr id="17441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11" y="2283"/>
                  <a:ext cx="4046" cy="158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r>
                    <a:rPr lang="en-US" altLang="zh-CN" dirty="0">
                      <a:solidFill>
                        <a:schemeClr val="bg2"/>
                      </a:solidFill>
                      <a:ea typeface="隶书" pitchFamily="49" charset="-122"/>
                    </a:rPr>
                    <a:t>          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例   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int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a[2][3]=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ea typeface="隶书" pitchFamily="49" charset="-122"/>
                    </a:rPr>
                    <a:t>{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1,2,4</a:t>
                  </a:r>
                  <a:r>
                    <a:rPr lang="en-US" altLang="zh-CN" dirty="0">
                      <a:solidFill>
                        <a:srgbClr val="FF0000"/>
                      </a:solidFill>
                      <a:ea typeface="隶书" pitchFamily="49" charset="-122"/>
                    </a:rPr>
                    <a:t>}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隶书" pitchFamily="49" charset="-122"/>
                    </a:rPr>
                    <a:t>;</a:t>
                  </a: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17442" name="Rectangle 134"/>
                <p:cNvSpPr>
                  <a:spLocks noChangeArrowheads="1"/>
                </p:cNvSpPr>
                <p:nvPr/>
              </p:nvSpPr>
              <p:spPr bwMode="auto">
                <a:xfrm>
                  <a:off x="1476" y="2850"/>
                  <a:ext cx="3576" cy="39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43" name="Line 135"/>
                <p:cNvSpPr>
                  <a:spLocks noChangeShapeType="1"/>
                </p:cNvSpPr>
                <p:nvPr/>
              </p:nvSpPr>
              <p:spPr bwMode="auto">
                <a:xfrm>
                  <a:off x="2112" y="2858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4" name="Line 136"/>
                <p:cNvSpPr>
                  <a:spLocks noChangeShapeType="1"/>
                </p:cNvSpPr>
                <p:nvPr/>
              </p:nvSpPr>
              <p:spPr bwMode="auto">
                <a:xfrm>
                  <a:off x="2706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5" name="Line 137"/>
                <p:cNvSpPr>
                  <a:spLocks noChangeShapeType="1"/>
                </p:cNvSpPr>
                <p:nvPr/>
              </p:nvSpPr>
              <p:spPr bwMode="auto">
                <a:xfrm>
                  <a:off x="3300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6" name="Line 138"/>
                <p:cNvSpPr>
                  <a:spLocks noChangeShapeType="1"/>
                </p:cNvSpPr>
                <p:nvPr/>
              </p:nvSpPr>
              <p:spPr bwMode="auto">
                <a:xfrm>
                  <a:off x="3894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7" name="Line 139"/>
                <p:cNvSpPr>
                  <a:spLocks noChangeShapeType="1"/>
                </p:cNvSpPr>
                <p:nvPr/>
              </p:nvSpPr>
              <p:spPr bwMode="auto">
                <a:xfrm>
                  <a:off x="4488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4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478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a[0][0]</a:t>
                  </a:r>
                </a:p>
              </p:txBody>
            </p:sp>
            <p:sp>
              <p:nvSpPr>
                <p:cNvPr id="1744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076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a[0][1]</a:t>
                  </a:r>
                </a:p>
              </p:txBody>
            </p:sp>
            <p:sp>
              <p:nvSpPr>
                <p:cNvPr id="1745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674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a[0][2]</a:t>
                  </a:r>
                </a:p>
              </p:txBody>
            </p:sp>
            <p:sp>
              <p:nvSpPr>
                <p:cNvPr id="1745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271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a[1][0]</a:t>
                  </a:r>
                </a:p>
              </p:txBody>
            </p:sp>
            <p:sp>
              <p:nvSpPr>
                <p:cNvPr id="1745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869" y="3240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a[1][1]</a:t>
                  </a:r>
                </a:p>
              </p:txBody>
            </p:sp>
            <p:sp>
              <p:nvSpPr>
                <p:cNvPr id="174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466" y="3240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a[1][2]</a:t>
                  </a:r>
                </a:p>
              </p:txBody>
            </p:sp>
            <p:sp>
              <p:nvSpPr>
                <p:cNvPr id="1745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1731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745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2316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745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2902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745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487" y="2916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745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073" y="2916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74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659" y="2916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7440" name="AutoShape 152"/>
              <p:cNvSpPr>
                <a:spLocks noChangeArrowheads="1"/>
              </p:cNvSpPr>
              <p:nvPr/>
            </p:nvSpPr>
            <p:spPr bwMode="auto">
              <a:xfrm>
                <a:off x="3225" y="851"/>
                <a:ext cx="1404" cy="38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部分初始化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122193" y="1215405"/>
            <a:ext cx="7604745" cy="3730625"/>
            <a:chOff x="1187624" y="328612"/>
            <a:chExt cx="7604745" cy="3730625"/>
          </a:xfrm>
        </p:grpSpPr>
        <p:sp>
          <p:nvSpPr>
            <p:cNvPr id="142" name="流程图: 可选过程 141"/>
            <p:cNvSpPr/>
            <p:nvPr/>
          </p:nvSpPr>
          <p:spPr>
            <a:xfrm>
              <a:off x="1187624" y="1700808"/>
              <a:ext cx="6480720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65" name="Group 153"/>
            <p:cNvGrpSpPr>
              <a:grpSpLocks/>
            </p:cNvGrpSpPr>
            <p:nvPr/>
          </p:nvGrpSpPr>
          <p:grpSpPr bwMode="auto">
            <a:xfrm>
              <a:off x="1253331" y="328612"/>
              <a:ext cx="7539038" cy="3730625"/>
              <a:chOff x="634" y="947"/>
              <a:chExt cx="4749" cy="2350"/>
            </a:xfrm>
          </p:grpSpPr>
          <p:grpSp>
            <p:nvGrpSpPr>
              <p:cNvPr id="17418" name="Group 154"/>
              <p:cNvGrpSpPr>
                <a:grpSpLocks/>
              </p:cNvGrpSpPr>
              <p:nvPr/>
            </p:nvGrpSpPr>
            <p:grpSpPr bwMode="auto">
              <a:xfrm>
                <a:off x="634" y="1716"/>
                <a:ext cx="4046" cy="1581"/>
                <a:chOff x="1211" y="2283"/>
                <a:chExt cx="4046" cy="1581"/>
              </a:xfrm>
            </p:grpSpPr>
            <p:sp>
              <p:nvSpPr>
                <p:cNvPr id="17420" name="Rectangle 155"/>
                <p:cNvSpPr>
                  <a:spLocks noChangeArrowheads="1"/>
                </p:cNvSpPr>
                <p:nvPr/>
              </p:nvSpPr>
              <p:spPr bwMode="auto">
                <a:xfrm>
                  <a:off x="1211" y="2283"/>
                  <a:ext cx="4046" cy="158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r>
                    <a:rPr lang="en-US" altLang="zh-CN" dirty="0">
                      <a:solidFill>
                        <a:schemeClr val="bg2"/>
                      </a:solidFill>
                      <a:ea typeface="隶书" pitchFamily="49" charset="-122"/>
                    </a:rPr>
                    <a:t>          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例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ea typeface="隶书" pitchFamily="49" charset="-122"/>
                    </a:rPr>
                    <a:t>   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ea typeface="隶书" pitchFamily="49" charset="-122"/>
                    </a:rPr>
                    <a:t>int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ea typeface="隶书" pitchFamily="49" charset="-122"/>
                    </a:rPr>
                    <a:t> a[][3]=</a:t>
                  </a:r>
                  <a:r>
                    <a:rPr lang="en-US" altLang="zh-CN" dirty="0">
                      <a:solidFill>
                        <a:srgbClr val="FF0000"/>
                      </a:solidFill>
                      <a:ea typeface="隶书" pitchFamily="49" charset="-122"/>
                    </a:rPr>
                    <a:t>{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ea typeface="隶书" pitchFamily="49" charset="-122"/>
                    </a:rPr>
                    <a:t>1,2,3,4,5</a:t>
                  </a:r>
                  <a:r>
                    <a:rPr lang="en-US" altLang="zh-CN" dirty="0">
                      <a:solidFill>
                        <a:srgbClr val="FF0000"/>
                      </a:solidFill>
                      <a:ea typeface="隶书" pitchFamily="49" charset="-122"/>
                    </a:rPr>
                    <a:t>}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隶书" pitchFamily="49" charset="-122"/>
                    </a:rPr>
                    <a:t>;</a:t>
                  </a: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17421" name="Rectangle 156"/>
                <p:cNvSpPr>
                  <a:spLocks noChangeArrowheads="1"/>
                </p:cNvSpPr>
                <p:nvPr/>
              </p:nvSpPr>
              <p:spPr bwMode="auto">
                <a:xfrm>
                  <a:off x="1476" y="2850"/>
                  <a:ext cx="3576" cy="39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22" name="Line 157"/>
                <p:cNvSpPr>
                  <a:spLocks noChangeShapeType="1"/>
                </p:cNvSpPr>
                <p:nvPr/>
              </p:nvSpPr>
              <p:spPr bwMode="auto">
                <a:xfrm>
                  <a:off x="2112" y="2858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3" name="Line 158"/>
                <p:cNvSpPr>
                  <a:spLocks noChangeShapeType="1"/>
                </p:cNvSpPr>
                <p:nvPr/>
              </p:nvSpPr>
              <p:spPr bwMode="auto">
                <a:xfrm>
                  <a:off x="2706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4" name="Line 159"/>
                <p:cNvSpPr>
                  <a:spLocks noChangeShapeType="1"/>
                </p:cNvSpPr>
                <p:nvPr/>
              </p:nvSpPr>
              <p:spPr bwMode="auto">
                <a:xfrm>
                  <a:off x="3300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5" name="Line 160"/>
                <p:cNvSpPr>
                  <a:spLocks noChangeShapeType="1"/>
                </p:cNvSpPr>
                <p:nvPr/>
              </p:nvSpPr>
              <p:spPr bwMode="auto">
                <a:xfrm>
                  <a:off x="3894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6" name="Line 161"/>
                <p:cNvSpPr>
                  <a:spLocks noChangeShapeType="1"/>
                </p:cNvSpPr>
                <p:nvPr/>
              </p:nvSpPr>
              <p:spPr bwMode="auto">
                <a:xfrm>
                  <a:off x="4488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7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478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a[0][0]</a:t>
                  </a:r>
                </a:p>
              </p:txBody>
            </p:sp>
            <p:sp>
              <p:nvSpPr>
                <p:cNvPr id="17428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076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a[0][1]</a:t>
                  </a:r>
                </a:p>
              </p:txBody>
            </p:sp>
            <p:sp>
              <p:nvSpPr>
                <p:cNvPr id="17429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674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a[0][2]</a:t>
                  </a:r>
                </a:p>
              </p:txBody>
            </p:sp>
            <p:sp>
              <p:nvSpPr>
                <p:cNvPr id="17430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3217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a[1][0]</a:t>
                  </a:r>
                </a:p>
              </p:txBody>
            </p:sp>
            <p:sp>
              <p:nvSpPr>
                <p:cNvPr id="17431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3815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a[1][1]</a:t>
                  </a:r>
                </a:p>
              </p:txBody>
            </p:sp>
            <p:sp>
              <p:nvSpPr>
                <p:cNvPr id="17432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466" y="3219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a[1][2]</a:t>
                  </a:r>
                </a:p>
              </p:txBody>
            </p:sp>
            <p:sp>
              <p:nvSpPr>
                <p:cNvPr id="17433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677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7434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2262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7435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848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7436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3433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7437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4019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7438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605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7419" name="AutoShape 174"/>
              <p:cNvSpPr>
                <a:spLocks noChangeArrowheads="1"/>
              </p:cNvSpPr>
              <p:nvPr/>
            </p:nvSpPr>
            <p:spPr bwMode="auto">
              <a:xfrm>
                <a:off x="2749" y="947"/>
                <a:ext cx="2634" cy="38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rgbClr val="FF0000"/>
                    </a:solidFill>
                  </a:rPr>
                  <a:t>第一维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长度省略初始化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74835" y="1377335"/>
            <a:ext cx="7883336" cy="3496369"/>
            <a:chOff x="1647219" y="910927"/>
            <a:chExt cx="7883336" cy="3496369"/>
          </a:xfrm>
        </p:grpSpPr>
        <p:sp>
          <p:nvSpPr>
            <p:cNvPr id="136" name="流程图: 可选过程 135"/>
            <p:cNvSpPr/>
            <p:nvPr/>
          </p:nvSpPr>
          <p:spPr>
            <a:xfrm>
              <a:off x="1647219" y="1702407"/>
              <a:ext cx="6910139" cy="270488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418" name="Group 106"/>
            <p:cNvGrpSpPr>
              <a:grpSpLocks/>
            </p:cNvGrpSpPr>
            <p:nvPr/>
          </p:nvGrpSpPr>
          <p:grpSpPr bwMode="auto">
            <a:xfrm>
              <a:off x="1837531" y="910927"/>
              <a:ext cx="7693024" cy="3354387"/>
              <a:chOff x="623" y="863"/>
              <a:chExt cx="4846" cy="2113"/>
            </a:xfrm>
          </p:grpSpPr>
          <p:grpSp>
            <p:nvGrpSpPr>
              <p:cNvPr id="17523" name="Group 84"/>
              <p:cNvGrpSpPr>
                <a:grpSpLocks/>
              </p:cNvGrpSpPr>
              <p:nvPr/>
            </p:nvGrpSpPr>
            <p:grpSpPr bwMode="auto">
              <a:xfrm>
                <a:off x="623" y="1395"/>
                <a:ext cx="4046" cy="1581"/>
                <a:chOff x="1211" y="2127"/>
                <a:chExt cx="4046" cy="1581"/>
              </a:xfrm>
            </p:grpSpPr>
            <p:sp>
              <p:nvSpPr>
                <p:cNvPr id="17525" name="Rectangle 5"/>
                <p:cNvSpPr>
                  <a:spLocks noChangeArrowheads="1"/>
                </p:cNvSpPr>
                <p:nvPr/>
              </p:nvSpPr>
              <p:spPr bwMode="auto">
                <a:xfrm>
                  <a:off x="1211" y="2127"/>
                  <a:ext cx="4046" cy="158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ea typeface="隶书" pitchFamily="49" charset="-122"/>
                    </a:rPr>
                    <a:t>          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例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ea typeface="隶书" pitchFamily="49" charset="-122"/>
                    </a:rPr>
                    <a:t>   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ea typeface="隶书" pitchFamily="49" charset="-122"/>
                    </a:rPr>
                    <a:t>int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ea typeface="隶书" pitchFamily="49" charset="-122"/>
                    </a:rPr>
                    <a:t> a[2][3]={{1,2,3},{4,5,6}};</a:t>
                  </a:r>
                </a:p>
                <a:p>
                  <a:pPr eaLnBrk="1" hangingPunct="1"/>
                  <a:endParaRPr lang="en-US" altLang="zh-CN" sz="2000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tx1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tx1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17526" name="Rectangle 6"/>
                <p:cNvSpPr>
                  <a:spLocks noChangeArrowheads="1"/>
                </p:cNvSpPr>
                <p:nvPr/>
              </p:nvSpPr>
              <p:spPr bwMode="auto">
                <a:xfrm>
                  <a:off x="1476" y="2743"/>
                  <a:ext cx="3576" cy="33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27" name="Line 7"/>
                <p:cNvSpPr>
                  <a:spLocks noChangeShapeType="1"/>
                </p:cNvSpPr>
                <p:nvPr/>
              </p:nvSpPr>
              <p:spPr bwMode="auto">
                <a:xfrm>
                  <a:off x="2100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28" name="Line 8"/>
                <p:cNvSpPr>
                  <a:spLocks noChangeShapeType="1"/>
                </p:cNvSpPr>
                <p:nvPr/>
              </p:nvSpPr>
              <p:spPr bwMode="auto">
                <a:xfrm>
                  <a:off x="2697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29" name="Line 9"/>
                <p:cNvSpPr>
                  <a:spLocks noChangeShapeType="1"/>
                </p:cNvSpPr>
                <p:nvPr/>
              </p:nvSpPr>
              <p:spPr bwMode="auto">
                <a:xfrm>
                  <a:off x="3294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30" name="Line 10"/>
                <p:cNvSpPr>
                  <a:spLocks noChangeShapeType="1"/>
                </p:cNvSpPr>
                <p:nvPr/>
              </p:nvSpPr>
              <p:spPr bwMode="auto">
                <a:xfrm>
                  <a:off x="3891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31" name="Line 11"/>
                <p:cNvSpPr>
                  <a:spLocks noChangeShapeType="1"/>
                </p:cNvSpPr>
                <p:nvPr/>
              </p:nvSpPr>
              <p:spPr bwMode="auto">
                <a:xfrm>
                  <a:off x="4488" y="2748"/>
                  <a:ext cx="0" cy="348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19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a[0][0]</a:t>
                  </a:r>
                </a:p>
              </p:txBody>
            </p:sp>
            <p:sp>
              <p:nvSpPr>
                <p:cNvPr id="175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117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a[0][1]</a:t>
                  </a:r>
                </a:p>
              </p:txBody>
            </p:sp>
            <p:sp>
              <p:nvSpPr>
                <p:cNvPr id="175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715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a[0][2]</a:t>
                  </a:r>
                </a:p>
              </p:txBody>
            </p:sp>
            <p:sp>
              <p:nvSpPr>
                <p:cNvPr id="1753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71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a[1][0]</a:t>
                  </a:r>
                </a:p>
              </p:txBody>
            </p:sp>
            <p:sp>
              <p:nvSpPr>
                <p:cNvPr id="1753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869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a[1][1]</a:t>
                  </a:r>
                </a:p>
              </p:txBody>
            </p:sp>
            <p:sp>
              <p:nvSpPr>
                <p:cNvPr id="175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466" y="3102"/>
                  <a:ext cx="647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a[1][2]</a:t>
                  </a:r>
                </a:p>
              </p:txBody>
            </p:sp>
            <p:sp>
              <p:nvSpPr>
                <p:cNvPr id="175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731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753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16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754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902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754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87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754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073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754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59" y="2817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sp>
            <p:nvSpPr>
              <p:cNvPr id="17524" name="AutoShape 80"/>
              <p:cNvSpPr>
                <a:spLocks noChangeArrowheads="1"/>
              </p:cNvSpPr>
              <p:nvPr/>
            </p:nvSpPr>
            <p:spPr bwMode="auto">
              <a:xfrm>
                <a:off x="4065" y="863"/>
                <a:ext cx="1404" cy="386"/>
              </a:xfrm>
              <a:prstGeom prst="cloudCallout">
                <a:avLst>
                  <a:gd name="adj1" fmla="val -45523"/>
                  <a:gd name="adj2" fmla="val 85977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全部初始化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000265" y="941225"/>
            <a:ext cx="7539038" cy="3730625"/>
            <a:chOff x="1096168" y="4673689"/>
            <a:chExt cx="7539038" cy="3730625"/>
          </a:xfrm>
        </p:grpSpPr>
        <p:sp>
          <p:nvSpPr>
            <p:cNvPr id="194" name="流程图: 可选过程 193"/>
            <p:cNvSpPr/>
            <p:nvPr/>
          </p:nvSpPr>
          <p:spPr>
            <a:xfrm>
              <a:off x="1159052" y="6046995"/>
              <a:ext cx="6480720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2" name="Group 108"/>
            <p:cNvGrpSpPr>
              <a:grpSpLocks/>
            </p:cNvGrpSpPr>
            <p:nvPr/>
          </p:nvGrpSpPr>
          <p:grpSpPr bwMode="auto">
            <a:xfrm>
              <a:off x="1096168" y="4673689"/>
              <a:ext cx="7539038" cy="3730625"/>
              <a:chOff x="634" y="947"/>
              <a:chExt cx="4749" cy="2350"/>
            </a:xfrm>
          </p:grpSpPr>
          <p:grpSp>
            <p:nvGrpSpPr>
              <p:cNvPr id="173" name="Group 85"/>
              <p:cNvGrpSpPr>
                <a:grpSpLocks/>
              </p:cNvGrpSpPr>
              <p:nvPr/>
            </p:nvGrpSpPr>
            <p:grpSpPr bwMode="auto">
              <a:xfrm>
                <a:off x="634" y="1716"/>
                <a:ext cx="4046" cy="1581"/>
                <a:chOff x="1211" y="2283"/>
                <a:chExt cx="4046" cy="1581"/>
              </a:xfrm>
            </p:grpSpPr>
            <p:sp>
              <p:nvSpPr>
                <p:cNvPr id="175" name="Rectangle 86"/>
                <p:cNvSpPr>
                  <a:spLocks noChangeArrowheads="1"/>
                </p:cNvSpPr>
                <p:nvPr/>
              </p:nvSpPr>
              <p:spPr bwMode="auto">
                <a:xfrm>
                  <a:off x="1211" y="2283"/>
                  <a:ext cx="4046" cy="158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 </a:t>
                  </a:r>
                  <a:r>
                    <a: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例   </a:t>
                  </a:r>
                  <a:r>
                    <a:rPr lang="en-US" altLang="zh-CN" sz="2000" dirty="0" err="1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int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a[][3]=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</a:t>
                  </a:r>
                  <a:r>
                    <a:rPr lang="en-US" altLang="zh-CN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r>
                    <a:rPr lang="en-US" altLang="zh-CN" dirty="0" smtClean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}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en-US" altLang="zh-CN" dirty="0" smtClean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2,3</a:t>
                  </a:r>
                  <a:r>
                    <a:rPr lang="en-US" altLang="zh-CN" dirty="0" smtClean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}</a:t>
                  </a:r>
                  <a:r>
                    <a:rPr lang="en-US" altLang="zh-CN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}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;</a:t>
                  </a:r>
                  <a:endPara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  <a:p>
                  <a:pPr eaLnBrk="1" hangingPunct="1"/>
                  <a:endParaRPr lang="en-US" altLang="zh-CN" dirty="0">
                    <a:solidFill>
                      <a:schemeClr val="bg2"/>
                    </a:solidFill>
                    <a:ea typeface="隶书" pitchFamily="49" charset="-122"/>
                  </a:endParaRPr>
                </a:p>
              </p:txBody>
            </p:sp>
            <p:sp>
              <p:nvSpPr>
                <p:cNvPr id="176" name="Rectangle 87"/>
                <p:cNvSpPr>
                  <a:spLocks noChangeArrowheads="1"/>
                </p:cNvSpPr>
                <p:nvPr/>
              </p:nvSpPr>
              <p:spPr bwMode="auto">
                <a:xfrm>
                  <a:off x="1476" y="2850"/>
                  <a:ext cx="3576" cy="39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pPr algn="ctr" eaLnBrk="1" hangingPunct="1"/>
                  <a:endParaRPr lang="zh-CN" altLang="zh-CN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2858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Line 89"/>
                <p:cNvSpPr>
                  <a:spLocks noChangeShapeType="1"/>
                </p:cNvSpPr>
                <p:nvPr/>
              </p:nvSpPr>
              <p:spPr bwMode="auto">
                <a:xfrm>
                  <a:off x="2706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Line 90"/>
                <p:cNvSpPr>
                  <a:spLocks noChangeShapeType="1"/>
                </p:cNvSpPr>
                <p:nvPr/>
              </p:nvSpPr>
              <p:spPr bwMode="auto">
                <a:xfrm>
                  <a:off x="3300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Line 91"/>
                <p:cNvSpPr>
                  <a:spLocks noChangeShapeType="1"/>
                </p:cNvSpPr>
                <p:nvPr/>
              </p:nvSpPr>
              <p:spPr bwMode="auto">
                <a:xfrm>
                  <a:off x="3894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Line 92"/>
                <p:cNvSpPr>
                  <a:spLocks noChangeShapeType="1"/>
                </p:cNvSpPr>
                <p:nvPr/>
              </p:nvSpPr>
              <p:spPr bwMode="auto">
                <a:xfrm>
                  <a:off x="4488" y="2844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1478" y="3219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a[0][0]</a:t>
                  </a:r>
                </a:p>
              </p:txBody>
            </p:sp>
            <p:sp>
              <p:nvSpPr>
                <p:cNvPr id="183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076" y="3219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a[0][1]</a:t>
                  </a:r>
                </a:p>
              </p:txBody>
            </p:sp>
            <p:sp>
              <p:nvSpPr>
                <p:cNvPr id="184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674" y="3219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a[0][2]</a:t>
                  </a:r>
                </a:p>
              </p:txBody>
            </p:sp>
            <p:sp>
              <p:nvSpPr>
                <p:cNvPr id="185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271" y="3219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a[1][0]</a:t>
                  </a:r>
                </a:p>
              </p:txBody>
            </p:sp>
            <p:sp>
              <p:nvSpPr>
                <p:cNvPr id="18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869" y="3219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a[1][1]</a:t>
                  </a:r>
                </a:p>
              </p:txBody>
            </p:sp>
            <p:sp>
              <p:nvSpPr>
                <p:cNvPr id="187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466" y="3219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a[1][2]</a:t>
                  </a:r>
                </a:p>
              </p:txBody>
            </p:sp>
            <p:sp>
              <p:nvSpPr>
                <p:cNvPr id="18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731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8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316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9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902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9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487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altLang="zh-CN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073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altLang="zh-CN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659" y="2895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74" name="AutoShape 105"/>
              <p:cNvSpPr>
                <a:spLocks noChangeArrowheads="1"/>
              </p:cNvSpPr>
              <p:nvPr/>
            </p:nvSpPr>
            <p:spPr bwMode="auto">
              <a:xfrm>
                <a:off x="2749" y="947"/>
                <a:ext cx="2634" cy="38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第一维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长度省略初始化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3" grpId="0" build="p" bldLvl="4" autoUpdateAnimBg="0"/>
      <p:bldP spid="13314" grpId="0" build="p" bldLvl="4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87325" y="141402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en-US" altLang="zh-CN" dirty="0">
              <a:solidFill>
                <a:srgbClr val="FF0000"/>
              </a:solidFill>
            </a:endParaRP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程序举例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622300" y="941388"/>
            <a:ext cx="57214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将二维数组行列元素互换，存到另一个数组中</a:t>
            </a:r>
          </a:p>
        </p:txBody>
      </p: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2364491" y="1428750"/>
            <a:ext cx="3406775" cy="1006475"/>
            <a:chOff x="798" y="1745"/>
            <a:chExt cx="2146" cy="634"/>
          </a:xfrm>
        </p:grpSpPr>
        <p:grpSp>
          <p:nvGrpSpPr>
            <p:cNvPr id="18440" name="Group 19"/>
            <p:cNvGrpSpPr>
              <a:grpSpLocks/>
            </p:cNvGrpSpPr>
            <p:nvPr/>
          </p:nvGrpSpPr>
          <p:grpSpPr bwMode="auto">
            <a:xfrm>
              <a:off x="798" y="1761"/>
              <a:ext cx="882" cy="442"/>
              <a:chOff x="1198" y="1872"/>
              <a:chExt cx="882" cy="442"/>
            </a:xfrm>
          </p:grpSpPr>
          <p:sp>
            <p:nvSpPr>
              <p:cNvPr id="18446" name="Text Box 15"/>
              <p:cNvSpPr txBox="1">
                <a:spLocks noChangeArrowheads="1"/>
              </p:cNvSpPr>
              <p:nvPr/>
            </p:nvSpPr>
            <p:spPr bwMode="auto">
              <a:xfrm>
                <a:off x="1198" y="192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a=</a:t>
                </a:r>
              </a:p>
            </p:txBody>
          </p:sp>
          <p:sp>
            <p:nvSpPr>
              <p:cNvPr id="18447" name="Text Box 16"/>
              <p:cNvSpPr txBox="1">
                <a:spLocks noChangeArrowheads="1"/>
              </p:cNvSpPr>
              <p:nvPr/>
            </p:nvSpPr>
            <p:spPr bwMode="auto">
              <a:xfrm>
                <a:off x="1531" y="1872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1  2  3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4  5  6</a:t>
                </a:r>
              </a:p>
            </p:txBody>
          </p:sp>
          <p:sp>
            <p:nvSpPr>
              <p:cNvPr id="18448" name="AutoShape 17"/>
              <p:cNvSpPr>
                <a:spLocks/>
              </p:cNvSpPr>
              <p:nvPr/>
            </p:nvSpPr>
            <p:spPr bwMode="auto">
              <a:xfrm>
                <a:off x="1509" y="1944"/>
                <a:ext cx="47" cy="311"/>
              </a:xfrm>
              <a:prstGeom prst="leftBracket">
                <a:avLst>
                  <a:gd name="adj" fmla="val 55142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49" name="AutoShape 18"/>
              <p:cNvSpPr>
                <a:spLocks/>
              </p:cNvSpPr>
              <p:nvPr/>
            </p:nvSpPr>
            <p:spPr bwMode="auto">
              <a:xfrm>
                <a:off x="2022" y="1944"/>
                <a:ext cx="58" cy="300"/>
              </a:xfrm>
              <a:prstGeom prst="rightBracket">
                <a:avLst>
                  <a:gd name="adj" fmla="val 43103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8441" name="Group 25"/>
            <p:cNvGrpSpPr>
              <a:grpSpLocks/>
            </p:cNvGrpSpPr>
            <p:nvPr/>
          </p:nvGrpSpPr>
          <p:grpSpPr bwMode="auto">
            <a:xfrm>
              <a:off x="2161" y="1745"/>
              <a:ext cx="783" cy="634"/>
              <a:chOff x="2350" y="1812"/>
              <a:chExt cx="783" cy="634"/>
            </a:xfrm>
          </p:grpSpPr>
          <p:sp>
            <p:nvSpPr>
              <p:cNvPr id="18442" name="Text Box 21"/>
              <p:cNvSpPr txBox="1">
                <a:spLocks noChangeArrowheads="1"/>
              </p:cNvSpPr>
              <p:nvPr/>
            </p:nvSpPr>
            <p:spPr bwMode="auto">
              <a:xfrm>
                <a:off x="2350" y="1957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b=</a:t>
                </a:r>
              </a:p>
            </p:txBody>
          </p:sp>
          <p:sp>
            <p:nvSpPr>
              <p:cNvPr id="18443" name="Text Box 22"/>
              <p:cNvSpPr txBox="1">
                <a:spLocks noChangeArrowheads="1"/>
              </p:cNvSpPr>
              <p:nvPr/>
            </p:nvSpPr>
            <p:spPr bwMode="auto">
              <a:xfrm>
                <a:off x="2706" y="1812"/>
                <a:ext cx="396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1   4</a:t>
                </a:r>
              </a:p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2   5</a:t>
                </a:r>
              </a:p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3   6</a:t>
                </a:r>
              </a:p>
            </p:txBody>
          </p:sp>
          <p:sp>
            <p:nvSpPr>
              <p:cNvPr id="18444" name="AutoShape 23"/>
              <p:cNvSpPr>
                <a:spLocks/>
              </p:cNvSpPr>
              <p:nvPr/>
            </p:nvSpPr>
            <p:spPr bwMode="auto">
              <a:xfrm>
                <a:off x="2662" y="1884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45" name="AutoShape 24"/>
              <p:cNvSpPr>
                <a:spLocks/>
              </p:cNvSpPr>
              <p:nvPr/>
            </p:nvSpPr>
            <p:spPr bwMode="auto">
              <a:xfrm>
                <a:off x="3063" y="1873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52844" y="1428750"/>
            <a:ext cx="8870777" cy="4464323"/>
            <a:chOff x="124931" y="1700806"/>
            <a:chExt cx="8870777" cy="4464323"/>
          </a:xfrm>
        </p:grpSpPr>
        <p:sp>
          <p:nvSpPr>
            <p:cNvPr id="18" name="流程图: 可选过程 17"/>
            <p:cNvSpPr/>
            <p:nvPr/>
          </p:nvSpPr>
          <p:spPr>
            <a:xfrm>
              <a:off x="124931" y="1700806"/>
              <a:ext cx="8870777" cy="446432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365" name="Group 29"/>
            <p:cNvGrpSpPr>
              <a:grpSpLocks/>
            </p:cNvGrpSpPr>
            <p:nvPr/>
          </p:nvGrpSpPr>
          <p:grpSpPr bwMode="auto">
            <a:xfrm>
              <a:off x="278832" y="1997076"/>
              <a:ext cx="8639174" cy="3787775"/>
              <a:chOff x="435" y="1179"/>
              <a:chExt cx="5442" cy="2386"/>
            </a:xfrm>
          </p:grpSpPr>
          <p:sp>
            <p:nvSpPr>
              <p:cNvPr id="18438" name="Text Box 27"/>
              <p:cNvSpPr txBox="1">
                <a:spLocks noChangeArrowheads="1"/>
              </p:cNvSpPr>
              <p:nvPr/>
            </p:nvSpPr>
            <p:spPr bwMode="auto">
              <a:xfrm>
                <a:off x="435" y="1179"/>
                <a:ext cx="2861" cy="238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#include &lt;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stdio.h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&gt;</a:t>
                </a:r>
              </a:p>
              <a:p>
                <a:pPr eaLnBrk="1" hangingPunct="1"/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</a:rPr>
                  <a:t>void main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()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{  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int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a[2][3]={{1,2,3},{4,5,6}};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</a:t>
                </a:r>
                <a:r>
                  <a:rPr lang="en-US" altLang="zh-CN" sz="2000" dirty="0" err="1" smtClean="0">
                    <a:solidFill>
                      <a:schemeClr val="tx1"/>
                    </a:solidFill>
                    <a:latin typeface="Aldhabi"/>
                  </a:rPr>
                  <a:t>int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b[3][2],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i,j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printf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("array a:\n");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for(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=0;i&lt;=1;i++)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{   for(j=0;j&lt;=2;j++)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	{  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printf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("%5d",a[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][j]);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	    b[j][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]=a[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][j];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	}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	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printf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("\n");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}    </a:t>
                </a:r>
              </a:p>
            </p:txBody>
          </p:sp>
          <p:sp>
            <p:nvSpPr>
              <p:cNvPr id="18439" name="Text Box 28"/>
              <p:cNvSpPr txBox="1">
                <a:spLocks noChangeArrowheads="1"/>
              </p:cNvSpPr>
              <p:nvPr/>
            </p:nvSpPr>
            <p:spPr bwMode="auto">
              <a:xfrm>
                <a:off x="3210" y="1771"/>
                <a:ext cx="2667" cy="14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printf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("array b:\n");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for(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=0;i&lt;=2;i++)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{   for(j=0;j&lt;=1;j++)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	  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printf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("%5d",b[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][j]);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    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Aldhabi"/>
                  </a:rPr>
                  <a:t>printf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("\n");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    }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}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4" autoUpdateAnimBg="0"/>
      <p:bldP spid="1434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84213" y="517525"/>
            <a:ext cx="49519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求二维数组中最大元素值及其行列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93" name="Group 29"/>
          <p:cNvGrpSpPr>
            <a:grpSpLocks/>
          </p:cNvGrpSpPr>
          <p:nvPr/>
        </p:nvGrpSpPr>
        <p:grpSpPr bwMode="auto">
          <a:xfrm>
            <a:off x="430213" y="1365250"/>
            <a:ext cx="4419600" cy="4151313"/>
            <a:chOff x="1159" y="1052"/>
            <a:chExt cx="2784" cy="2615"/>
          </a:xfrm>
        </p:grpSpPr>
        <p:sp>
          <p:nvSpPr>
            <p:cNvPr id="19461" name="Rectangle 8"/>
            <p:cNvSpPr>
              <a:spLocks noChangeArrowheads="1"/>
            </p:cNvSpPr>
            <p:nvPr/>
          </p:nvSpPr>
          <p:spPr bwMode="auto">
            <a:xfrm>
              <a:off x="1159" y="1052"/>
              <a:ext cx="2784" cy="261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9462" name="Line 9"/>
            <p:cNvSpPr>
              <a:spLocks noChangeShapeType="1"/>
            </p:cNvSpPr>
            <p:nvPr/>
          </p:nvSpPr>
          <p:spPr bwMode="auto">
            <a:xfrm>
              <a:off x="1159" y="1388"/>
              <a:ext cx="27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63" name="Line 10"/>
            <p:cNvSpPr>
              <a:spLocks noChangeShapeType="1"/>
            </p:cNvSpPr>
            <p:nvPr/>
          </p:nvSpPr>
          <p:spPr bwMode="auto">
            <a:xfrm>
              <a:off x="1543" y="1724"/>
              <a:ext cx="2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64" name="Line 11"/>
            <p:cNvSpPr>
              <a:spLocks noChangeShapeType="1"/>
            </p:cNvSpPr>
            <p:nvPr/>
          </p:nvSpPr>
          <p:spPr bwMode="auto">
            <a:xfrm>
              <a:off x="1879" y="2060"/>
              <a:ext cx="20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65" name="Line 14"/>
            <p:cNvSpPr>
              <a:spLocks noChangeShapeType="1"/>
            </p:cNvSpPr>
            <p:nvPr/>
          </p:nvSpPr>
          <p:spPr bwMode="auto">
            <a:xfrm>
              <a:off x="1879" y="2396"/>
              <a:ext cx="206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66" name="Line 12"/>
            <p:cNvSpPr>
              <a:spLocks noChangeShapeType="1"/>
            </p:cNvSpPr>
            <p:nvPr/>
          </p:nvSpPr>
          <p:spPr bwMode="auto">
            <a:xfrm>
              <a:off x="1543" y="1724"/>
              <a:ext cx="0" cy="154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67" name="Line 13"/>
            <p:cNvSpPr>
              <a:spLocks noChangeShapeType="1"/>
            </p:cNvSpPr>
            <p:nvPr/>
          </p:nvSpPr>
          <p:spPr bwMode="auto">
            <a:xfrm>
              <a:off x="1879" y="2050"/>
              <a:ext cx="0" cy="122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>
              <a:off x="2934" y="2390"/>
              <a:ext cx="1" cy="88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>
              <a:off x="1159" y="3273"/>
              <a:ext cx="27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70" name="Text Box 17"/>
            <p:cNvSpPr txBox="1">
              <a:spLocks noChangeArrowheads="1"/>
            </p:cNvSpPr>
            <p:nvPr/>
          </p:nvSpPr>
          <p:spPr bwMode="auto">
            <a:xfrm>
              <a:off x="1763" y="1087"/>
              <a:ext cx="85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</a:rPr>
                <a:t>max=a[0][0]</a:t>
              </a:r>
            </a:p>
          </p:txBody>
        </p:sp>
        <p:sp>
          <p:nvSpPr>
            <p:cNvPr id="19471" name="Text Box 18"/>
            <p:cNvSpPr txBox="1">
              <a:spLocks noChangeArrowheads="1"/>
            </p:cNvSpPr>
            <p:nvPr/>
          </p:nvSpPr>
          <p:spPr bwMode="auto">
            <a:xfrm>
              <a:off x="1725" y="1397"/>
              <a:ext cx="8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for i=0  to  2</a:t>
              </a:r>
            </a:p>
          </p:txBody>
        </p:sp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1831" y="1772"/>
              <a:ext cx="8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for j=0  to  3</a:t>
              </a:r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>
              <a:off x="1879" y="2060"/>
              <a:ext cx="1056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74" name="Line 21"/>
            <p:cNvSpPr>
              <a:spLocks noChangeShapeType="1"/>
            </p:cNvSpPr>
            <p:nvPr/>
          </p:nvSpPr>
          <p:spPr bwMode="auto">
            <a:xfrm flipV="1">
              <a:off x="2935" y="2060"/>
              <a:ext cx="1008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475" name="Text Box 22"/>
            <p:cNvSpPr txBox="1">
              <a:spLocks noChangeArrowheads="1"/>
            </p:cNvSpPr>
            <p:nvPr/>
          </p:nvSpPr>
          <p:spPr bwMode="auto">
            <a:xfrm>
              <a:off x="2551" y="2060"/>
              <a:ext cx="7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a[i][j]&gt;max</a:t>
              </a:r>
            </a:p>
          </p:txBody>
        </p:sp>
        <p:sp>
          <p:nvSpPr>
            <p:cNvPr id="19476" name="Text Box 23"/>
            <p:cNvSpPr txBox="1">
              <a:spLocks noChangeArrowheads="1"/>
            </p:cNvSpPr>
            <p:nvPr/>
          </p:nvSpPr>
          <p:spPr bwMode="auto">
            <a:xfrm>
              <a:off x="1927" y="2156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</a:rPr>
                <a:t>真</a:t>
              </a:r>
            </a:p>
          </p:txBody>
        </p:sp>
        <p:sp>
          <p:nvSpPr>
            <p:cNvPr id="19477" name="Text Box 24"/>
            <p:cNvSpPr txBox="1">
              <a:spLocks noChangeArrowheads="1"/>
            </p:cNvSpPr>
            <p:nvPr/>
          </p:nvSpPr>
          <p:spPr bwMode="auto">
            <a:xfrm>
              <a:off x="3655" y="2156"/>
              <a:ext cx="2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</a:rPr>
                <a:t>假</a:t>
              </a:r>
            </a:p>
          </p:txBody>
        </p:sp>
        <p:sp>
          <p:nvSpPr>
            <p:cNvPr id="19478" name="Text Box 25"/>
            <p:cNvSpPr txBox="1">
              <a:spLocks noChangeArrowheads="1"/>
            </p:cNvSpPr>
            <p:nvPr/>
          </p:nvSpPr>
          <p:spPr bwMode="auto">
            <a:xfrm>
              <a:off x="1986" y="2481"/>
              <a:ext cx="78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max=a[i][j]</a:t>
              </a:r>
            </a:p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row=i</a:t>
              </a:r>
            </a:p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colum=j</a:t>
              </a:r>
            </a:p>
          </p:txBody>
        </p:sp>
        <p:sp>
          <p:nvSpPr>
            <p:cNvPr id="19479" name="Text Box 26"/>
            <p:cNvSpPr txBox="1">
              <a:spLocks noChangeArrowheads="1"/>
            </p:cNvSpPr>
            <p:nvPr/>
          </p:nvSpPr>
          <p:spPr bwMode="auto">
            <a:xfrm>
              <a:off x="1702" y="3321"/>
              <a:ext cx="15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bg1"/>
                  </a:solidFill>
                </a:rPr>
                <a:t>输出</a:t>
              </a:r>
              <a:r>
                <a:rPr lang="zh-CN" altLang="zh-CN" sz="1800">
                  <a:solidFill>
                    <a:schemeClr val="bg1"/>
                  </a:solidFill>
                </a:rPr>
                <a:t>：</a:t>
              </a:r>
              <a:r>
                <a:rPr lang="en-US" altLang="zh-CN" sz="1800">
                  <a:solidFill>
                    <a:schemeClr val="bg1"/>
                  </a:solidFill>
                </a:rPr>
                <a:t>max</a:t>
              </a:r>
              <a:r>
                <a:rPr lang="zh-CN" altLang="zh-CN" sz="1800">
                  <a:solidFill>
                    <a:schemeClr val="bg1"/>
                  </a:solidFill>
                </a:rPr>
                <a:t>和</a:t>
              </a:r>
              <a:r>
                <a:rPr lang="en-US" altLang="zh-CN" sz="1800">
                  <a:solidFill>
                    <a:schemeClr val="bg1"/>
                  </a:solidFill>
                </a:rPr>
                <a:t>row,colum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11366" y="761569"/>
            <a:ext cx="3848071" cy="5482782"/>
            <a:chOff x="4911366" y="761569"/>
            <a:chExt cx="3848071" cy="5482782"/>
          </a:xfrm>
        </p:grpSpPr>
        <p:sp>
          <p:nvSpPr>
            <p:cNvPr id="24" name="流程图: 可选过程 23"/>
            <p:cNvSpPr/>
            <p:nvPr/>
          </p:nvSpPr>
          <p:spPr>
            <a:xfrm>
              <a:off x="4911366" y="761569"/>
              <a:ext cx="3829092" cy="548278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ldhabi"/>
              </a:endParaRPr>
            </a:p>
          </p:txBody>
        </p:sp>
        <p:sp>
          <p:nvSpPr>
            <p:cNvPr id="36894" name="Text Box 30"/>
            <p:cNvSpPr txBox="1">
              <a:spLocks noChangeArrowheads="1"/>
            </p:cNvSpPr>
            <p:nvPr/>
          </p:nvSpPr>
          <p:spPr bwMode="auto">
            <a:xfrm>
              <a:off x="5115193" y="917635"/>
              <a:ext cx="3644244" cy="53267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&gt;</a:t>
              </a:r>
            </a:p>
            <a:p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()</a:t>
              </a:r>
            </a:p>
            <a:p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{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int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a[3][4]={{1,2,3,4},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   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{5,6,7,8},</a:t>
              </a:r>
              <a:endParaRPr lang="en-US" altLang="zh-CN" sz="2000" dirty="0">
                <a:solidFill>
                  <a:schemeClr val="tx1"/>
                </a:solidFill>
                <a:latin typeface="Aldhabi"/>
                <a:cs typeface="Arial" panose="020B0604020202020204" pitchFamily="34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 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{9,10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,-5,2}};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int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i,j,row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=0,colum=0,max;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max=a[0][0];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=0;i&lt;=2;i++)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   for(j=0;j&lt;=3;j++)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if(a[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][j]&gt;max)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	  {  max=a[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][j];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	     row=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	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colum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=j;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	  }</a:t>
              </a:r>
            </a:p>
            <a:p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("max=%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d,row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=%d, </a:t>
              </a:r>
            </a:p>
            <a:p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colum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=%d\n",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max,row,colum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);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65744" y="493386"/>
            <a:ext cx="7516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读入下表中值到数组，分别求各行、各列及表中所有数之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906" name="Group 18"/>
          <p:cNvGrpSpPr>
            <a:grpSpLocks/>
          </p:cNvGrpSpPr>
          <p:nvPr/>
        </p:nvGrpSpPr>
        <p:grpSpPr bwMode="auto">
          <a:xfrm>
            <a:off x="519113" y="1152009"/>
            <a:ext cx="2239963" cy="1711325"/>
            <a:chOff x="2045" y="1144"/>
            <a:chExt cx="1411" cy="1078"/>
          </a:xfrm>
        </p:grpSpPr>
        <p:grpSp>
          <p:nvGrpSpPr>
            <p:cNvPr id="20501" name="Group 13"/>
            <p:cNvGrpSpPr>
              <a:grpSpLocks/>
            </p:cNvGrpSpPr>
            <p:nvPr/>
          </p:nvGrpSpPr>
          <p:grpSpPr bwMode="auto">
            <a:xfrm>
              <a:off x="2045" y="1144"/>
              <a:ext cx="1411" cy="1078"/>
              <a:chOff x="2045" y="1144"/>
              <a:chExt cx="1411" cy="1078"/>
            </a:xfrm>
          </p:grpSpPr>
          <p:grpSp>
            <p:nvGrpSpPr>
              <p:cNvPr id="20506" name="Group 12"/>
              <p:cNvGrpSpPr>
                <a:grpSpLocks/>
              </p:cNvGrpSpPr>
              <p:nvPr/>
            </p:nvGrpSpPr>
            <p:grpSpPr bwMode="auto">
              <a:xfrm>
                <a:off x="2045" y="1144"/>
                <a:ext cx="1411" cy="1067"/>
                <a:chOff x="2045" y="1144"/>
                <a:chExt cx="1633" cy="1067"/>
              </a:xfrm>
            </p:grpSpPr>
            <p:sp>
              <p:nvSpPr>
                <p:cNvPr id="20509" name="Rectangle 6"/>
                <p:cNvSpPr>
                  <a:spLocks noChangeArrowheads="1"/>
                </p:cNvSpPr>
                <p:nvPr/>
              </p:nvSpPr>
              <p:spPr bwMode="auto">
                <a:xfrm>
                  <a:off x="2045" y="1144"/>
                  <a:ext cx="1622" cy="1067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10" name="Line 7"/>
                <p:cNvSpPr>
                  <a:spLocks noChangeShapeType="1"/>
                </p:cNvSpPr>
                <p:nvPr/>
              </p:nvSpPr>
              <p:spPr bwMode="auto">
                <a:xfrm>
                  <a:off x="2045" y="1411"/>
                  <a:ext cx="162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11" name="Line 8"/>
                <p:cNvSpPr>
                  <a:spLocks noChangeShapeType="1"/>
                </p:cNvSpPr>
                <p:nvPr/>
              </p:nvSpPr>
              <p:spPr bwMode="auto">
                <a:xfrm>
                  <a:off x="2045" y="1667"/>
                  <a:ext cx="162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12" name="Line 9"/>
                <p:cNvSpPr>
                  <a:spLocks noChangeShapeType="1"/>
                </p:cNvSpPr>
                <p:nvPr/>
              </p:nvSpPr>
              <p:spPr bwMode="auto">
                <a:xfrm>
                  <a:off x="2056" y="1944"/>
                  <a:ext cx="1622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507" name="Line 10"/>
              <p:cNvSpPr>
                <a:spLocks noChangeShapeType="1"/>
              </p:cNvSpPr>
              <p:nvPr/>
            </p:nvSpPr>
            <p:spPr bwMode="auto">
              <a:xfrm flipH="1">
                <a:off x="2500" y="1167"/>
                <a:ext cx="0" cy="10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8" name="Line 11"/>
              <p:cNvSpPr>
                <a:spLocks noChangeShapeType="1"/>
              </p:cNvSpPr>
              <p:nvPr/>
            </p:nvSpPr>
            <p:spPr bwMode="auto">
              <a:xfrm>
                <a:off x="2967" y="1144"/>
                <a:ext cx="0" cy="106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2" name="Text Box 14"/>
            <p:cNvSpPr txBox="1">
              <a:spLocks noChangeArrowheads="1"/>
            </p:cNvSpPr>
            <p:nvPr/>
          </p:nvSpPr>
          <p:spPr bwMode="auto">
            <a:xfrm>
              <a:off x="2106" y="1178"/>
              <a:ext cx="11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2  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4         6</a:t>
              </a:r>
            </a:p>
          </p:txBody>
        </p:sp>
        <p:sp>
          <p:nvSpPr>
            <p:cNvPr id="20503" name="Text Box 15"/>
            <p:cNvSpPr txBox="1">
              <a:spLocks noChangeArrowheads="1"/>
            </p:cNvSpPr>
            <p:nvPr/>
          </p:nvSpPr>
          <p:spPr bwMode="auto">
            <a:xfrm>
              <a:off x="2108" y="1692"/>
              <a:ext cx="11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5  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7         9</a:t>
              </a:r>
            </a:p>
          </p:txBody>
        </p:sp>
        <p:sp>
          <p:nvSpPr>
            <p:cNvPr id="20504" name="Text Box 16"/>
            <p:cNvSpPr txBox="1">
              <a:spLocks noChangeArrowheads="1"/>
            </p:cNvSpPr>
            <p:nvPr/>
          </p:nvSpPr>
          <p:spPr bwMode="auto">
            <a:xfrm>
              <a:off x="2128" y="1456"/>
              <a:ext cx="11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 8        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 9  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505" name="Text Box 17"/>
            <p:cNvSpPr txBox="1">
              <a:spLocks noChangeArrowheads="1"/>
            </p:cNvSpPr>
            <p:nvPr/>
          </p:nvSpPr>
          <p:spPr bwMode="auto">
            <a:xfrm>
              <a:off x="2108" y="1953"/>
              <a:ext cx="11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 2         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6         7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925" name="Group 37"/>
          <p:cNvGrpSpPr>
            <a:grpSpLocks/>
          </p:cNvGrpSpPr>
          <p:nvPr/>
        </p:nvGrpSpPr>
        <p:grpSpPr bwMode="auto">
          <a:xfrm>
            <a:off x="511439" y="1124672"/>
            <a:ext cx="3000375" cy="2206625"/>
            <a:chOff x="2352" y="2207"/>
            <a:chExt cx="1890" cy="1390"/>
          </a:xfrm>
        </p:grpSpPr>
        <p:sp>
          <p:nvSpPr>
            <p:cNvPr id="20487" name="Line 23"/>
            <p:cNvSpPr>
              <a:spLocks noChangeShapeType="1"/>
            </p:cNvSpPr>
            <p:nvPr/>
          </p:nvSpPr>
          <p:spPr bwMode="auto">
            <a:xfrm>
              <a:off x="2352" y="2474"/>
              <a:ext cx="187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Line 24"/>
            <p:cNvSpPr>
              <a:spLocks noChangeShapeType="1"/>
            </p:cNvSpPr>
            <p:nvPr/>
          </p:nvSpPr>
          <p:spPr bwMode="auto">
            <a:xfrm>
              <a:off x="2352" y="2730"/>
              <a:ext cx="18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Line 25"/>
            <p:cNvSpPr>
              <a:spLocks noChangeShapeType="1"/>
            </p:cNvSpPr>
            <p:nvPr/>
          </p:nvSpPr>
          <p:spPr bwMode="auto">
            <a:xfrm>
              <a:off x="2365" y="3007"/>
              <a:ext cx="187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Text Box 28"/>
            <p:cNvSpPr txBox="1">
              <a:spLocks noChangeArrowheads="1"/>
            </p:cNvSpPr>
            <p:nvPr/>
          </p:nvSpPr>
          <p:spPr bwMode="auto">
            <a:xfrm>
              <a:off x="2418" y="2242"/>
              <a:ext cx="16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2  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4         6      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12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0491" name="Text Box 29"/>
            <p:cNvSpPr txBox="1">
              <a:spLocks noChangeArrowheads="1"/>
            </p:cNvSpPr>
            <p:nvPr/>
          </p:nvSpPr>
          <p:spPr bwMode="auto">
            <a:xfrm>
              <a:off x="2418" y="2762"/>
              <a:ext cx="16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5  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7         9      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0492" name="Text Box 30"/>
            <p:cNvSpPr txBox="1">
              <a:spLocks noChangeArrowheads="1"/>
            </p:cNvSpPr>
            <p:nvPr/>
          </p:nvSpPr>
          <p:spPr bwMode="auto">
            <a:xfrm>
              <a:off x="2418" y="2502"/>
              <a:ext cx="16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8        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9         3      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20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0493" name="Text Box 31"/>
            <p:cNvSpPr txBox="1">
              <a:spLocks noChangeArrowheads="1"/>
            </p:cNvSpPr>
            <p:nvPr/>
          </p:nvSpPr>
          <p:spPr bwMode="auto">
            <a:xfrm>
              <a:off x="2418" y="3023"/>
              <a:ext cx="16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</a:rPr>
                <a:t>2          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6        7      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15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494" name="Group 34"/>
            <p:cNvGrpSpPr>
              <a:grpSpLocks/>
            </p:cNvGrpSpPr>
            <p:nvPr/>
          </p:nvGrpSpPr>
          <p:grpSpPr bwMode="auto">
            <a:xfrm>
              <a:off x="2352" y="2207"/>
              <a:ext cx="1875" cy="1390"/>
              <a:chOff x="2352" y="2207"/>
              <a:chExt cx="1875" cy="1078"/>
            </a:xfrm>
          </p:grpSpPr>
          <p:sp>
            <p:nvSpPr>
              <p:cNvPr id="20497" name="Rectangle 22"/>
              <p:cNvSpPr>
                <a:spLocks noChangeArrowheads="1"/>
              </p:cNvSpPr>
              <p:nvPr/>
            </p:nvSpPr>
            <p:spPr bwMode="auto">
              <a:xfrm>
                <a:off x="2352" y="2207"/>
                <a:ext cx="1875" cy="106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498" name="Line 26"/>
              <p:cNvSpPr>
                <a:spLocks noChangeShapeType="1"/>
              </p:cNvSpPr>
              <p:nvPr/>
            </p:nvSpPr>
            <p:spPr bwMode="auto">
              <a:xfrm flipH="1">
                <a:off x="2807" y="2230"/>
                <a:ext cx="0" cy="10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Line 27"/>
              <p:cNvSpPr>
                <a:spLocks noChangeShapeType="1"/>
              </p:cNvSpPr>
              <p:nvPr/>
            </p:nvSpPr>
            <p:spPr bwMode="auto">
              <a:xfrm>
                <a:off x="3274" y="2207"/>
                <a:ext cx="0" cy="106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0" name="Line 33"/>
              <p:cNvSpPr>
                <a:spLocks noChangeShapeType="1"/>
              </p:cNvSpPr>
              <p:nvPr/>
            </p:nvSpPr>
            <p:spPr bwMode="auto">
              <a:xfrm>
                <a:off x="3767" y="2222"/>
                <a:ext cx="0" cy="105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5" name="Line 35"/>
            <p:cNvSpPr>
              <a:spLocks noChangeShapeType="1"/>
            </p:cNvSpPr>
            <p:nvPr/>
          </p:nvSpPr>
          <p:spPr bwMode="auto">
            <a:xfrm>
              <a:off x="2367" y="3288"/>
              <a:ext cx="186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Text Box 36"/>
            <p:cNvSpPr txBox="1">
              <a:spLocks noChangeArrowheads="1"/>
            </p:cNvSpPr>
            <p:nvPr/>
          </p:nvSpPr>
          <p:spPr bwMode="auto">
            <a:xfrm>
              <a:off x="2414" y="3290"/>
              <a:ext cx="16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rgbClr val="FFFF00"/>
                  </a:solidFill>
                </a:rPr>
                <a:t>17        26        25       68</a:t>
              </a:r>
              <a:endParaRPr lang="en-US" altLang="zh-CN" sz="2000" dirty="0">
                <a:solidFill>
                  <a:srgbClr val="FF33CC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68531" y="880054"/>
            <a:ext cx="4732409" cy="5210006"/>
            <a:chOff x="3968531" y="880054"/>
            <a:chExt cx="4732409" cy="5210006"/>
          </a:xfrm>
        </p:grpSpPr>
        <p:sp>
          <p:nvSpPr>
            <p:cNvPr id="33" name="流程图: 可选过程 32"/>
            <p:cNvSpPr/>
            <p:nvPr/>
          </p:nvSpPr>
          <p:spPr>
            <a:xfrm>
              <a:off x="3968531" y="880054"/>
              <a:ext cx="4732409" cy="521000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26" name="Text Box 38"/>
            <p:cNvSpPr txBox="1">
              <a:spLocks noChangeArrowheads="1"/>
            </p:cNvSpPr>
            <p:nvPr/>
          </p:nvSpPr>
          <p:spPr bwMode="auto">
            <a:xfrm>
              <a:off x="4427897" y="988670"/>
              <a:ext cx="4157205" cy="50189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&gt;</a:t>
              </a:r>
            </a:p>
            <a:p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{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x[5][4],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i,j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=0;i&lt;4;i++)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for(j=0;j&lt;3;j++)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scanf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("%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d",&amp;x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][j]);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=0;i&lt;3;i++)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x[4][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]=0;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for(j=0;j&lt;5;j++)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x[j][3]=0;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=0;i&lt;4;i++)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for(j=0;j&lt;3;j++)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{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 x[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][3]+=x[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][j];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    x[4][j]+=x[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][j];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    x[4][3]+=x[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][j];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9613" y="3734384"/>
            <a:ext cx="3843093" cy="2390425"/>
            <a:chOff x="199613" y="3734384"/>
            <a:chExt cx="3843093" cy="2390425"/>
          </a:xfrm>
        </p:grpSpPr>
        <p:sp>
          <p:nvSpPr>
            <p:cNvPr id="35" name="流程图: 可选过程 34"/>
            <p:cNvSpPr/>
            <p:nvPr/>
          </p:nvSpPr>
          <p:spPr>
            <a:xfrm>
              <a:off x="199613" y="3734384"/>
              <a:ext cx="3665377" cy="239042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27" name="Text Box 39"/>
            <p:cNvSpPr txBox="1">
              <a:spLocks noChangeArrowheads="1"/>
            </p:cNvSpPr>
            <p:nvPr/>
          </p:nvSpPr>
          <p:spPr bwMode="auto">
            <a:xfrm>
              <a:off x="398462" y="3769135"/>
              <a:ext cx="3644244" cy="1941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=0;i&lt;5;i++)</a:t>
              </a:r>
            </a:p>
            <a:p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{for(j=0;j&lt;4;j++)</a:t>
              </a:r>
            </a:p>
            <a:p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("%5d\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t",x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][j]);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("\n");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}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2549" y="793112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数组</a:t>
            </a:r>
            <a:b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63451" y="2363772"/>
            <a:ext cx="6009588" cy="24156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5.1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一维数组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5.2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二维数组及多维数组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5.3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字符数组和字符串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8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457200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字符数组和字符串</a:t>
            </a:r>
          </a:p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</a:p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84672" y="1496209"/>
            <a:ext cx="88392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字符数组的初始化</a:t>
            </a: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逐个字符赋值</a:t>
            </a: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用字符串常量</a:t>
            </a:r>
          </a:p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字符数组的引用</a:t>
            </a:r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51113" y="1066559"/>
            <a:ext cx="4530201" cy="429650"/>
            <a:chOff x="2530475" y="1108075"/>
            <a:chExt cx="4530201" cy="429650"/>
          </a:xfrm>
        </p:grpSpPr>
        <p:sp>
          <p:nvSpPr>
            <p:cNvPr id="101" name="流程图: 可选过程 100"/>
            <p:cNvSpPr/>
            <p:nvPr/>
          </p:nvSpPr>
          <p:spPr>
            <a:xfrm>
              <a:off x="2530475" y="1108075"/>
              <a:ext cx="4530201" cy="42965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3109913" y="1108075"/>
              <a:ext cx="3516004" cy="402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zh-CN" altLang="en-US" sz="2000" dirty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char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c[20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],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ch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[5][6];</a:t>
              </a:r>
              <a:endParaRPr lang="en-US" altLang="zh-CN" sz="2000" dirty="0">
                <a:solidFill>
                  <a:schemeClr val="tx1"/>
                </a:solidFill>
                <a:latin typeface="Aldhabi"/>
                <a:ea typeface="隶书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39688" y="1779938"/>
            <a:ext cx="6704013" cy="3730625"/>
            <a:chOff x="990600" y="1647826"/>
            <a:chExt cx="6704013" cy="3730626"/>
          </a:xfrm>
        </p:grpSpPr>
        <p:sp>
          <p:nvSpPr>
            <p:cNvPr id="103" name="流程图: 可选过程 102"/>
            <p:cNvSpPr/>
            <p:nvPr/>
          </p:nvSpPr>
          <p:spPr>
            <a:xfrm>
              <a:off x="1110185" y="3012101"/>
              <a:ext cx="6480720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399" name="Group 39"/>
            <p:cNvGrpSpPr>
              <a:grpSpLocks/>
            </p:cNvGrpSpPr>
            <p:nvPr/>
          </p:nvGrpSpPr>
          <p:grpSpPr bwMode="auto">
            <a:xfrm>
              <a:off x="990600" y="1647826"/>
              <a:ext cx="6704013" cy="3730626"/>
              <a:chOff x="634" y="1415"/>
              <a:chExt cx="4223" cy="2350"/>
            </a:xfrm>
          </p:grpSpPr>
          <p:sp>
            <p:nvSpPr>
              <p:cNvPr id="21588" name="Rectangle 14"/>
              <p:cNvSpPr>
                <a:spLocks noChangeArrowheads="1"/>
              </p:cNvSpPr>
              <p:nvPr/>
            </p:nvSpPr>
            <p:spPr bwMode="auto">
              <a:xfrm>
                <a:off x="634" y="2184"/>
                <a:ext cx="4046" cy="158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       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隶书" pitchFamily="49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char 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隶书" pitchFamily="49" charset="-122"/>
                  </a:rPr>
                  <a:t>ch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[5]={‘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隶书" pitchFamily="49" charset="-122"/>
                  </a:rPr>
                  <a:t>H’,’e’,’l’,’l’,’o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’};</a:t>
                </a: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</p:txBody>
          </p:sp>
          <p:sp>
            <p:nvSpPr>
              <p:cNvPr id="21589" name="Rectangle 15"/>
              <p:cNvSpPr>
                <a:spLocks noChangeArrowheads="1"/>
              </p:cNvSpPr>
              <p:nvPr/>
            </p:nvSpPr>
            <p:spPr bwMode="auto">
              <a:xfrm>
                <a:off x="899" y="2751"/>
                <a:ext cx="2988" cy="3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90" name="Line 16"/>
              <p:cNvSpPr>
                <a:spLocks noChangeShapeType="1"/>
              </p:cNvSpPr>
              <p:nvPr/>
            </p:nvSpPr>
            <p:spPr bwMode="auto">
              <a:xfrm>
                <a:off x="1566" y="275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91" name="Line 17"/>
              <p:cNvSpPr>
                <a:spLocks noChangeShapeType="1"/>
              </p:cNvSpPr>
              <p:nvPr/>
            </p:nvSpPr>
            <p:spPr bwMode="auto">
              <a:xfrm>
                <a:off x="2160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92" name="Line 18"/>
              <p:cNvSpPr>
                <a:spLocks noChangeShapeType="1"/>
              </p:cNvSpPr>
              <p:nvPr/>
            </p:nvSpPr>
            <p:spPr bwMode="auto">
              <a:xfrm>
                <a:off x="2754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93" name="Line 19"/>
              <p:cNvSpPr>
                <a:spLocks noChangeShapeType="1"/>
              </p:cNvSpPr>
              <p:nvPr/>
            </p:nvSpPr>
            <p:spPr bwMode="auto">
              <a:xfrm>
                <a:off x="3317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94" name="Text Box 21"/>
              <p:cNvSpPr txBox="1">
                <a:spLocks noChangeArrowheads="1"/>
              </p:cNvSpPr>
              <p:nvPr/>
            </p:nvSpPr>
            <p:spPr bwMode="auto">
              <a:xfrm>
                <a:off x="976" y="3120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 err="1">
                    <a:solidFill>
                      <a:schemeClr val="tx1"/>
                    </a:solidFill>
                  </a:rPr>
                  <a:t>ch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[0]</a:t>
                </a:r>
              </a:p>
            </p:txBody>
          </p:sp>
          <p:sp>
            <p:nvSpPr>
              <p:cNvPr id="21595" name="Text Box 27"/>
              <p:cNvSpPr txBox="1">
                <a:spLocks noChangeArrowheads="1"/>
              </p:cNvSpPr>
              <p:nvPr/>
            </p:nvSpPr>
            <p:spPr bwMode="auto">
              <a:xfrm>
                <a:off x="1154" y="2796"/>
                <a:ext cx="232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1596" name="Text Box 28"/>
              <p:cNvSpPr txBox="1">
                <a:spLocks noChangeArrowheads="1"/>
              </p:cNvSpPr>
              <p:nvPr/>
            </p:nvSpPr>
            <p:spPr bwMode="auto">
              <a:xfrm>
                <a:off x="1739" y="2796"/>
                <a:ext cx="186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1597" name="Text Box 29"/>
              <p:cNvSpPr txBox="1">
                <a:spLocks noChangeArrowheads="1"/>
              </p:cNvSpPr>
              <p:nvPr/>
            </p:nvSpPr>
            <p:spPr bwMode="auto">
              <a:xfrm>
                <a:off x="2325" y="2796"/>
                <a:ext cx="159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21598" name="Text Box 30"/>
              <p:cNvSpPr txBox="1">
                <a:spLocks noChangeArrowheads="1"/>
              </p:cNvSpPr>
              <p:nvPr/>
            </p:nvSpPr>
            <p:spPr bwMode="auto">
              <a:xfrm>
                <a:off x="2910" y="2796"/>
                <a:ext cx="159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21599" name="Text Box 31"/>
              <p:cNvSpPr txBox="1">
                <a:spLocks noChangeArrowheads="1"/>
              </p:cNvSpPr>
              <p:nvPr/>
            </p:nvSpPr>
            <p:spPr bwMode="auto">
              <a:xfrm>
                <a:off x="3496" y="2796"/>
                <a:ext cx="195" cy="2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21600" name="AutoShape 33"/>
              <p:cNvSpPr>
                <a:spLocks noChangeArrowheads="1"/>
              </p:cNvSpPr>
              <p:nvPr/>
            </p:nvSpPr>
            <p:spPr bwMode="auto">
              <a:xfrm>
                <a:off x="3207" y="1415"/>
                <a:ext cx="1650" cy="38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逐个字符赋值</a:t>
                </a:r>
              </a:p>
            </p:txBody>
          </p:sp>
          <p:sp>
            <p:nvSpPr>
              <p:cNvPr id="21601" name="Text Box 34"/>
              <p:cNvSpPr txBox="1">
                <a:spLocks noChangeArrowheads="1"/>
              </p:cNvSpPr>
              <p:nvPr/>
            </p:nvSpPr>
            <p:spPr bwMode="auto">
              <a:xfrm>
                <a:off x="1561" y="3120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</a:rPr>
                  <a:t>ch[1]</a:t>
                </a:r>
              </a:p>
            </p:txBody>
          </p:sp>
          <p:sp>
            <p:nvSpPr>
              <p:cNvPr id="21602" name="Text Box 35"/>
              <p:cNvSpPr txBox="1">
                <a:spLocks noChangeArrowheads="1"/>
              </p:cNvSpPr>
              <p:nvPr/>
            </p:nvSpPr>
            <p:spPr bwMode="auto">
              <a:xfrm>
                <a:off x="2146" y="3120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</a:rPr>
                  <a:t>ch[2]</a:t>
                </a:r>
              </a:p>
            </p:txBody>
          </p:sp>
          <p:sp>
            <p:nvSpPr>
              <p:cNvPr id="21603" name="Text Box 36"/>
              <p:cNvSpPr txBox="1">
                <a:spLocks noChangeArrowheads="1"/>
              </p:cNvSpPr>
              <p:nvPr/>
            </p:nvSpPr>
            <p:spPr bwMode="auto">
              <a:xfrm>
                <a:off x="2692" y="3120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</a:rPr>
                  <a:t>ch[3]</a:t>
                </a:r>
              </a:p>
            </p:txBody>
          </p:sp>
          <p:sp>
            <p:nvSpPr>
              <p:cNvPr id="21604" name="Text Box 37"/>
              <p:cNvSpPr txBox="1">
                <a:spLocks noChangeArrowheads="1"/>
              </p:cNvSpPr>
              <p:nvPr/>
            </p:nvSpPr>
            <p:spPr bwMode="auto">
              <a:xfrm>
                <a:off x="3277" y="3120"/>
                <a:ext cx="647" cy="29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</a:rPr>
                  <a:t>ch[4]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955280" y="1647828"/>
            <a:ext cx="6769640" cy="3730625"/>
            <a:chOff x="-171196" y="511177"/>
            <a:chExt cx="6769640" cy="3730625"/>
          </a:xfrm>
        </p:grpSpPr>
        <p:sp>
          <p:nvSpPr>
            <p:cNvPr id="105" name="流程图: 可选过程 104"/>
            <p:cNvSpPr/>
            <p:nvPr/>
          </p:nvSpPr>
          <p:spPr>
            <a:xfrm>
              <a:off x="117724" y="1862163"/>
              <a:ext cx="6480720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419" name="Group 59"/>
            <p:cNvGrpSpPr>
              <a:grpSpLocks/>
            </p:cNvGrpSpPr>
            <p:nvPr/>
          </p:nvGrpSpPr>
          <p:grpSpPr bwMode="auto">
            <a:xfrm>
              <a:off x="-171196" y="511177"/>
              <a:ext cx="6704013" cy="3730625"/>
              <a:chOff x="634" y="1415"/>
              <a:chExt cx="4223" cy="2350"/>
            </a:xfrm>
          </p:grpSpPr>
          <p:sp>
            <p:nvSpPr>
              <p:cNvPr id="21552" name="Rectangle 60"/>
              <p:cNvSpPr>
                <a:spLocks noChangeArrowheads="1"/>
              </p:cNvSpPr>
              <p:nvPr/>
            </p:nvSpPr>
            <p:spPr bwMode="auto">
              <a:xfrm>
                <a:off x="634" y="2184"/>
                <a:ext cx="4046" cy="158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       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zh-CN" altLang="en-US" sz="2000" dirty="0">
                    <a:solidFill>
                      <a:schemeClr val="bg2"/>
                    </a:solidFill>
                    <a:ea typeface="隶书" pitchFamily="49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char 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隶书" pitchFamily="49" charset="-122"/>
                  </a:rPr>
                  <a:t>ch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[5]={‘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隶书" pitchFamily="49" charset="-122"/>
                  </a:rPr>
                  <a:t>B’,’o’,’y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’};</a:t>
                </a:r>
              </a:p>
              <a:p>
                <a:pPr eaLnBrk="1" hangingPunct="1"/>
                <a:endParaRPr lang="en-US" altLang="zh-CN" sz="2000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</p:txBody>
          </p:sp>
          <p:sp>
            <p:nvSpPr>
              <p:cNvPr id="21553" name="Rectangle 61"/>
              <p:cNvSpPr>
                <a:spLocks noChangeArrowheads="1"/>
              </p:cNvSpPr>
              <p:nvPr/>
            </p:nvSpPr>
            <p:spPr bwMode="auto">
              <a:xfrm>
                <a:off x="899" y="2751"/>
                <a:ext cx="2988" cy="3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54" name="Line 62"/>
              <p:cNvSpPr>
                <a:spLocks noChangeShapeType="1"/>
              </p:cNvSpPr>
              <p:nvPr/>
            </p:nvSpPr>
            <p:spPr bwMode="auto">
              <a:xfrm>
                <a:off x="1535" y="275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5" name="Line 63"/>
              <p:cNvSpPr>
                <a:spLocks noChangeShapeType="1"/>
              </p:cNvSpPr>
              <p:nvPr/>
            </p:nvSpPr>
            <p:spPr bwMode="auto">
              <a:xfrm>
                <a:off x="2129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6" name="Line 64"/>
              <p:cNvSpPr>
                <a:spLocks noChangeShapeType="1"/>
              </p:cNvSpPr>
              <p:nvPr/>
            </p:nvSpPr>
            <p:spPr bwMode="auto">
              <a:xfrm>
                <a:off x="2723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7" name="Line 65"/>
              <p:cNvSpPr>
                <a:spLocks noChangeShapeType="1"/>
              </p:cNvSpPr>
              <p:nvPr/>
            </p:nvSpPr>
            <p:spPr bwMode="auto">
              <a:xfrm>
                <a:off x="3317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8" name="Text Box 66"/>
              <p:cNvSpPr txBox="1">
                <a:spLocks noChangeArrowheads="1"/>
              </p:cNvSpPr>
              <p:nvPr/>
            </p:nvSpPr>
            <p:spPr bwMode="auto">
              <a:xfrm>
                <a:off x="937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ch[0]</a:t>
                </a:r>
              </a:p>
            </p:txBody>
          </p:sp>
          <p:sp>
            <p:nvSpPr>
              <p:cNvPr id="21559" name="Text Box 67"/>
              <p:cNvSpPr txBox="1">
                <a:spLocks noChangeArrowheads="1"/>
              </p:cNvSpPr>
              <p:nvPr/>
            </p:nvSpPr>
            <p:spPr bwMode="auto">
              <a:xfrm>
                <a:off x="1154" y="2796"/>
                <a:ext cx="223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1560" name="Text Box 68"/>
              <p:cNvSpPr txBox="1">
                <a:spLocks noChangeArrowheads="1"/>
              </p:cNvSpPr>
              <p:nvPr/>
            </p:nvSpPr>
            <p:spPr bwMode="auto">
              <a:xfrm>
                <a:off x="1739" y="2796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21561" name="Text Box 69"/>
              <p:cNvSpPr txBox="1">
                <a:spLocks noChangeArrowheads="1"/>
              </p:cNvSpPr>
              <p:nvPr/>
            </p:nvSpPr>
            <p:spPr bwMode="auto">
              <a:xfrm>
                <a:off x="2325" y="2796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1562" name="Text Box 70"/>
              <p:cNvSpPr txBox="1">
                <a:spLocks noChangeArrowheads="1"/>
              </p:cNvSpPr>
              <p:nvPr/>
            </p:nvSpPr>
            <p:spPr bwMode="auto">
              <a:xfrm>
                <a:off x="2910" y="2796"/>
                <a:ext cx="24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\0</a:t>
                </a:r>
              </a:p>
            </p:txBody>
          </p:sp>
          <p:sp>
            <p:nvSpPr>
              <p:cNvPr id="21563" name="Text Box 71"/>
              <p:cNvSpPr txBox="1">
                <a:spLocks noChangeArrowheads="1"/>
              </p:cNvSpPr>
              <p:nvPr/>
            </p:nvSpPr>
            <p:spPr bwMode="auto">
              <a:xfrm>
                <a:off x="3496" y="2796"/>
                <a:ext cx="24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\0</a:t>
                </a:r>
              </a:p>
            </p:txBody>
          </p:sp>
          <p:sp>
            <p:nvSpPr>
              <p:cNvPr id="21564" name="AutoShape 72"/>
              <p:cNvSpPr>
                <a:spLocks noChangeArrowheads="1"/>
              </p:cNvSpPr>
              <p:nvPr/>
            </p:nvSpPr>
            <p:spPr bwMode="auto">
              <a:xfrm>
                <a:off x="3207" y="1415"/>
                <a:ext cx="1650" cy="38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逐个字符赋值</a:t>
                </a:r>
              </a:p>
            </p:txBody>
          </p:sp>
          <p:sp>
            <p:nvSpPr>
              <p:cNvPr id="21565" name="Text Box 73"/>
              <p:cNvSpPr txBox="1">
                <a:spLocks noChangeArrowheads="1"/>
              </p:cNvSpPr>
              <p:nvPr/>
            </p:nvSpPr>
            <p:spPr bwMode="auto">
              <a:xfrm>
                <a:off x="1522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ch[1]</a:t>
                </a:r>
              </a:p>
            </p:txBody>
          </p:sp>
          <p:sp>
            <p:nvSpPr>
              <p:cNvPr id="21566" name="Text Box 74"/>
              <p:cNvSpPr txBox="1">
                <a:spLocks noChangeArrowheads="1"/>
              </p:cNvSpPr>
              <p:nvPr/>
            </p:nvSpPr>
            <p:spPr bwMode="auto">
              <a:xfrm>
                <a:off x="2107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ch[2]</a:t>
                </a:r>
              </a:p>
            </p:txBody>
          </p:sp>
          <p:sp>
            <p:nvSpPr>
              <p:cNvPr id="21567" name="Text Box 75"/>
              <p:cNvSpPr txBox="1">
                <a:spLocks noChangeArrowheads="1"/>
              </p:cNvSpPr>
              <p:nvPr/>
            </p:nvSpPr>
            <p:spPr bwMode="auto">
              <a:xfrm>
                <a:off x="2692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ch[3]</a:t>
                </a:r>
              </a:p>
            </p:txBody>
          </p:sp>
          <p:sp>
            <p:nvSpPr>
              <p:cNvPr id="21568" name="Text Box 76"/>
              <p:cNvSpPr txBox="1">
                <a:spLocks noChangeArrowheads="1"/>
              </p:cNvSpPr>
              <p:nvPr/>
            </p:nvSpPr>
            <p:spPr bwMode="auto">
              <a:xfrm>
                <a:off x="3277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ch[4]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394355" y="1874778"/>
            <a:ext cx="7201566" cy="3730625"/>
            <a:chOff x="1328070" y="2949576"/>
            <a:chExt cx="7201566" cy="3730625"/>
          </a:xfrm>
        </p:grpSpPr>
        <p:sp>
          <p:nvSpPr>
            <p:cNvPr id="109" name="流程图: 可选过程 108"/>
            <p:cNvSpPr/>
            <p:nvPr/>
          </p:nvSpPr>
          <p:spPr>
            <a:xfrm>
              <a:off x="1328070" y="4170364"/>
              <a:ext cx="6449346" cy="188753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455" name="Group 95"/>
            <p:cNvGrpSpPr>
              <a:grpSpLocks/>
            </p:cNvGrpSpPr>
            <p:nvPr/>
          </p:nvGrpSpPr>
          <p:grpSpPr bwMode="auto">
            <a:xfrm>
              <a:off x="1825623" y="2949576"/>
              <a:ext cx="6704013" cy="3730625"/>
              <a:chOff x="634" y="1415"/>
              <a:chExt cx="4223" cy="2350"/>
            </a:xfrm>
          </p:grpSpPr>
          <p:sp>
            <p:nvSpPr>
              <p:cNvPr id="21535" name="Rectangle 96"/>
              <p:cNvSpPr>
                <a:spLocks noChangeArrowheads="1"/>
              </p:cNvSpPr>
              <p:nvPr/>
            </p:nvSpPr>
            <p:spPr bwMode="auto">
              <a:xfrm>
                <a:off x="634" y="2184"/>
                <a:ext cx="4046" cy="158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char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[5]=“Boy”;</a:t>
                </a: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</p:txBody>
          </p:sp>
          <p:sp>
            <p:nvSpPr>
              <p:cNvPr id="21536" name="Rectangle 97"/>
              <p:cNvSpPr>
                <a:spLocks noChangeArrowheads="1"/>
              </p:cNvSpPr>
              <p:nvPr/>
            </p:nvSpPr>
            <p:spPr bwMode="auto">
              <a:xfrm>
                <a:off x="899" y="2751"/>
                <a:ext cx="2988" cy="3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37" name="Line 98"/>
              <p:cNvSpPr>
                <a:spLocks noChangeShapeType="1"/>
              </p:cNvSpPr>
              <p:nvPr/>
            </p:nvSpPr>
            <p:spPr bwMode="auto">
              <a:xfrm>
                <a:off x="1535" y="275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8" name="Line 99"/>
              <p:cNvSpPr>
                <a:spLocks noChangeShapeType="1"/>
              </p:cNvSpPr>
              <p:nvPr/>
            </p:nvSpPr>
            <p:spPr bwMode="auto">
              <a:xfrm>
                <a:off x="2129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39" name="Line 100"/>
              <p:cNvSpPr>
                <a:spLocks noChangeShapeType="1"/>
              </p:cNvSpPr>
              <p:nvPr/>
            </p:nvSpPr>
            <p:spPr bwMode="auto">
              <a:xfrm>
                <a:off x="2723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0" name="Line 101"/>
              <p:cNvSpPr>
                <a:spLocks noChangeShapeType="1"/>
              </p:cNvSpPr>
              <p:nvPr/>
            </p:nvSpPr>
            <p:spPr bwMode="auto">
              <a:xfrm>
                <a:off x="3317" y="2745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1" name="Text Box 102"/>
              <p:cNvSpPr txBox="1">
                <a:spLocks noChangeArrowheads="1"/>
              </p:cNvSpPr>
              <p:nvPr/>
            </p:nvSpPr>
            <p:spPr bwMode="auto">
              <a:xfrm>
                <a:off x="937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ch[0]</a:t>
                </a:r>
              </a:p>
            </p:txBody>
          </p:sp>
          <p:sp>
            <p:nvSpPr>
              <p:cNvPr id="21542" name="Text Box 103"/>
              <p:cNvSpPr txBox="1">
                <a:spLocks noChangeArrowheads="1"/>
              </p:cNvSpPr>
              <p:nvPr/>
            </p:nvSpPr>
            <p:spPr bwMode="auto">
              <a:xfrm>
                <a:off x="1154" y="2796"/>
                <a:ext cx="223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1543" name="Text Box 104"/>
              <p:cNvSpPr txBox="1">
                <a:spLocks noChangeArrowheads="1"/>
              </p:cNvSpPr>
              <p:nvPr/>
            </p:nvSpPr>
            <p:spPr bwMode="auto">
              <a:xfrm>
                <a:off x="1739" y="2796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21544" name="Text Box 105"/>
              <p:cNvSpPr txBox="1">
                <a:spLocks noChangeArrowheads="1"/>
              </p:cNvSpPr>
              <p:nvPr/>
            </p:nvSpPr>
            <p:spPr bwMode="auto">
              <a:xfrm>
                <a:off x="2325" y="2796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1545" name="Text Box 106"/>
              <p:cNvSpPr txBox="1">
                <a:spLocks noChangeArrowheads="1"/>
              </p:cNvSpPr>
              <p:nvPr/>
            </p:nvSpPr>
            <p:spPr bwMode="auto">
              <a:xfrm>
                <a:off x="2910" y="2796"/>
                <a:ext cx="24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21546" name="Text Box 107"/>
              <p:cNvSpPr txBox="1">
                <a:spLocks noChangeArrowheads="1"/>
              </p:cNvSpPr>
              <p:nvPr/>
            </p:nvSpPr>
            <p:spPr bwMode="auto">
              <a:xfrm>
                <a:off x="3496" y="2796"/>
                <a:ext cx="24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21547" name="AutoShape 108"/>
              <p:cNvSpPr>
                <a:spLocks noChangeArrowheads="1"/>
              </p:cNvSpPr>
              <p:nvPr/>
            </p:nvSpPr>
            <p:spPr bwMode="auto">
              <a:xfrm>
                <a:off x="3207" y="1415"/>
                <a:ext cx="1650" cy="38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用字符串常量</a:t>
                </a:r>
              </a:p>
            </p:txBody>
          </p:sp>
          <p:sp>
            <p:nvSpPr>
              <p:cNvPr id="21548" name="Text Box 109"/>
              <p:cNvSpPr txBox="1">
                <a:spLocks noChangeArrowheads="1"/>
              </p:cNvSpPr>
              <p:nvPr/>
            </p:nvSpPr>
            <p:spPr bwMode="auto">
              <a:xfrm>
                <a:off x="1522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ch[1]</a:t>
                </a:r>
              </a:p>
            </p:txBody>
          </p:sp>
          <p:sp>
            <p:nvSpPr>
              <p:cNvPr id="21549" name="Text Box 110"/>
              <p:cNvSpPr txBox="1">
                <a:spLocks noChangeArrowheads="1"/>
              </p:cNvSpPr>
              <p:nvPr/>
            </p:nvSpPr>
            <p:spPr bwMode="auto">
              <a:xfrm>
                <a:off x="2107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ch[2]</a:t>
                </a:r>
              </a:p>
            </p:txBody>
          </p:sp>
          <p:sp>
            <p:nvSpPr>
              <p:cNvPr id="21550" name="Text Box 111"/>
              <p:cNvSpPr txBox="1">
                <a:spLocks noChangeArrowheads="1"/>
              </p:cNvSpPr>
              <p:nvPr/>
            </p:nvSpPr>
            <p:spPr bwMode="auto">
              <a:xfrm>
                <a:off x="2692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ch[3]</a:t>
                </a:r>
              </a:p>
            </p:txBody>
          </p:sp>
          <p:sp>
            <p:nvSpPr>
              <p:cNvPr id="21551" name="Text Box 112"/>
              <p:cNvSpPr txBox="1">
                <a:spLocks noChangeArrowheads="1"/>
              </p:cNvSpPr>
              <p:nvPr/>
            </p:nvSpPr>
            <p:spPr bwMode="auto">
              <a:xfrm>
                <a:off x="3277" y="3120"/>
                <a:ext cx="647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ch[4]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55280" y="1376934"/>
            <a:ext cx="6704013" cy="3870515"/>
            <a:chOff x="3988" y="2260603"/>
            <a:chExt cx="6704013" cy="3870515"/>
          </a:xfrm>
        </p:grpSpPr>
        <p:sp>
          <p:nvSpPr>
            <p:cNvPr id="107" name="流程图: 可选过程 106"/>
            <p:cNvSpPr/>
            <p:nvPr/>
          </p:nvSpPr>
          <p:spPr>
            <a:xfrm>
              <a:off x="79103" y="3781428"/>
              <a:ext cx="6480720" cy="234969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473" name="Group 113"/>
            <p:cNvGrpSpPr>
              <a:grpSpLocks/>
            </p:cNvGrpSpPr>
            <p:nvPr/>
          </p:nvGrpSpPr>
          <p:grpSpPr bwMode="auto">
            <a:xfrm>
              <a:off x="3988" y="2260603"/>
              <a:ext cx="6704013" cy="3730625"/>
              <a:chOff x="670" y="455"/>
              <a:chExt cx="4223" cy="2350"/>
            </a:xfrm>
          </p:grpSpPr>
          <p:sp>
            <p:nvSpPr>
              <p:cNvPr id="21514" name="Rectangle 114"/>
              <p:cNvSpPr>
                <a:spLocks noChangeArrowheads="1"/>
              </p:cNvSpPr>
              <p:nvPr/>
            </p:nvSpPr>
            <p:spPr bwMode="auto">
              <a:xfrm>
                <a:off x="670" y="1224"/>
                <a:ext cx="4046" cy="158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        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zh-CN" altLang="en-US" sz="2000" dirty="0">
                    <a:solidFill>
                      <a:schemeClr val="bg2"/>
                    </a:solidFill>
                    <a:ea typeface="隶书" pitchFamily="49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char 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隶书" pitchFamily="49" charset="-122"/>
                  </a:rPr>
                  <a:t>ch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[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隶书" pitchFamily="49" charset="-122"/>
                  </a:rPr>
                  <a:t>6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a typeface="隶书" pitchFamily="49" charset="-122"/>
                  </a:rPr>
                  <a:t>]=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ea typeface="隶书" pitchFamily="49" charset="-122"/>
                  </a:rPr>
                  <a:t>{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a typeface="隶书" pitchFamily="49" charset="-122"/>
                  </a:rPr>
                  <a:t>“Hello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”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隶书" pitchFamily="49" charset="-122"/>
                  </a:rPr>
                  <a:t>}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              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a typeface="隶书" pitchFamily="49" charset="-122"/>
                  </a:rPr>
                  <a:t>  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char 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隶书" pitchFamily="49" charset="-122"/>
                  </a:rPr>
                  <a:t>ch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[6]=“Hello”;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               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ea typeface="隶书" pitchFamily="49" charset="-122"/>
                  </a:rPr>
                  <a:t>  char </a:t>
                </a:r>
                <a:r>
                  <a:rPr lang="en-US" altLang="zh-CN" sz="2000" dirty="0" err="1">
                    <a:solidFill>
                      <a:schemeClr val="tx1"/>
                    </a:solidFill>
                    <a:ea typeface="隶书" pitchFamily="49" charset="-122"/>
                  </a:rPr>
                  <a:t>ch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隶书" pitchFamily="49" charset="-122"/>
                  </a:rPr>
                  <a:t>[]=“Hello”;</a:t>
                </a:r>
              </a:p>
              <a:p>
                <a:pPr eaLnBrk="1" hangingPunct="1"/>
                <a:endParaRPr lang="en-US" altLang="zh-CN" sz="2000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</p:txBody>
          </p:sp>
          <p:sp>
            <p:nvSpPr>
              <p:cNvPr id="21515" name="AutoShape 115"/>
              <p:cNvSpPr>
                <a:spLocks noChangeArrowheads="1"/>
              </p:cNvSpPr>
              <p:nvPr/>
            </p:nvSpPr>
            <p:spPr bwMode="auto">
              <a:xfrm>
                <a:off x="3243" y="455"/>
                <a:ext cx="1650" cy="38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用字符串常量</a:t>
                </a:r>
              </a:p>
            </p:txBody>
          </p:sp>
          <p:grpSp>
            <p:nvGrpSpPr>
              <p:cNvPr id="21516" name="Group 116"/>
              <p:cNvGrpSpPr>
                <a:grpSpLocks/>
              </p:cNvGrpSpPr>
              <p:nvPr/>
            </p:nvGrpSpPr>
            <p:grpSpPr bwMode="auto">
              <a:xfrm>
                <a:off x="947" y="2061"/>
                <a:ext cx="3589" cy="667"/>
                <a:chOff x="947" y="1785"/>
                <a:chExt cx="3589" cy="667"/>
              </a:xfrm>
            </p:grpSpPr>
            <p:sp>
              <p:nvSpPr>
                <p:cNvPr id="21517" name="Rectangle 117"/>
                <p:cNvSpPr>
                  <a:spLocks noChangeArrowheads="1"/>
                </p:cNvSpPr>
                <p:nvPr/>
              </p:nvSpPr>
              <p:spPr bwMode="auto">
                <a:xfrm>
                  <a:off x="947" y="1791"/>
                  <a:ext cx="3480" cy="39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18" name="Line 118"/>
                <p:cNvSpPr>
                  <a:spLocks noChangeShapeType="1"/>
                </p:cNvSpPr>
                <p:nvPr/>
              </p:nvSpPr>
              <p:spPr bwMode="auto">
                <a:xfrm>
                  <a:off x="1596" y="1799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19" name="Line 119"/>
                <p:cNvSpPr>
                  <a:spLocks noChangeShapeType="1"/>
                </p:cNvSpPr>
                <p:nvPr/>
              </p:nvSpPr>
              <p:spPr bwMode="auto">
                <a:xfrm>
                  <a:off x="2190" y="1785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20" name="Line 120"/>
                <p:cNvSpPr>
                  <a:spLocks noChangeShapeType="1"/>
                </p:cNvSpPr>
                <p:nvPr/>
              </p:nvSpPr>
              <p:spPr bwMode="auto">
                <a:xfrm>
                  <a:off x="2784" y="1785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21" name="Line 121"/>
                <p:cNvSpPr>
                  <a:spLocks noChangeShapeType="1"/>
                </p:cNvSpPr>
                <p:nvPr/>
              </p:nvSpPr>
              <p:spPr bwMode="auto">
                <a:xfrm>
                  <a:off x="3378" y="1785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2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973" y="2160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ch[0]</a:t>
                  </a:r>
                </a:p>
              </p:txBody>
            </p:sp>
            <p:sp>
              <p:nvSpPr>
                <p:cNvPr id="2152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215" y="1836"/>
                  <a:ext cx="232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21524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800" y="1836"/>
                  <a:ext cx="18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2152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386" y="1836"/>
                  <a:ext cx="159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  <p:sp>
              <p:nvSpPr>
                <p:cNvPr id="2152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971" y="1836"/>
                  <a:ext cx="159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  <p:sp>
              <p:nvSpPr>
                <p:cNvPr id="2152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557" y="1836"/>
                  <a:ext cx="19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o</a:t>
                  </a:r>
                </a:p>
              </p:txBody>
            </p:sp>
            <p:sp>
              <p:nvSpPr>
                <p:cNvPr id="2152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558" y="2160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ch[1]</a:t>
                  </a:r>
                </a:p>
              </p:txBody>
            </p:sp>
            <p:sp>
              <p:nvSpPr>
                <p:cNvPr id="2152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143" y="2160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ch[2]</a:t>
                  </a:r>
                </a:p>
              </p:txBody>
            </p:sp>
            <p:sp>
              <p:nvSpPr>
                <p:cNvPr id="2153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728" y="2160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ch[3]</a:t>
                  </a:r>
                </a:p>
              </p:txBody>
            </p:sp>
            <p:sp>
              <p:nvSpPr>
                <p:cNvPr id="21531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313" y="2160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ch[4]</a:t>
                  </a:r>
                </a:p>
              </p:txBody>
            </p:sp>
            <p:sp>
              <p:nvSpPr>
                <p:cNvPr id="21532" name="Line 132"/>
                <p:cNvSpPr>
                  <a:spLocks noChangeShapeType="1"/>
                </p:cNvSpPr>
                <p:nvPr/>
              </p:nvSpPr>
              <p:spPr bwMode="auto">
                <a:xfrm>
                  <a:off x="3930" y="1785"/>
                  <a:ext cx="0" cy="3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33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48" y="1872"/>
                  <a:ext cx="240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\0</a:t>
                  </a:r>
                </a:p>
              </p:txBody>
            </p:sp>
            <p:sp>
              <p:nvSpPr>
                <p:cNvPr id="21534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889" y="2160"/>
                  <a:ext cx="64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chemeClr val="tx1"/>
                      </a:solidFill>
                    </a:rPr>
                    <a:t>ch[5]</a:t>
                  </a: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 bldLvl="4" autoUpdateAnimBg="0"/>
      <p:bldP spid="15368" grpId="0" uiExpand="1" build="p" bldLvl="4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13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45512" y="1597308"/>
            <a:ext cx="8034796" cy="4129088"/>
            <a:chOff x="760412" y="1283495"/>
            <a:chExt cx="8034796" cy="4129088"/>
          </a:xfrm>
        </p:grpSpPr>
        <p:sp>
          <p:nvSpPr>
            <p:cNvPr id="119" name="流程图: 可选过程 118"/>
            <p:cNvSpPr/>
            <p:nvPr/>
          </p:nvSpPr>
          <p:spPr>
            <a:xfrm>
              <a:off x="760412" y="1635932"/>
              <a:ext cx="8034795" cy="368378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431" name="Group 87"/>
            <p:cNvGrpSpPr>
              <a:grpSpLocks/>
            </p:cNvGrpSpPr>
            <p:nvPr/>
          </p:nvGrpSpPr>
          <p:grpSpPr bwMode="auto">
            <a:xfrm>
              <a:off x="760413" y="1283495"/>
              <a:ext cx="8034795" cy="4129088"/>
              <a:chOff x="814" y="1044"/>
              <a:chExt cx="4622" cy="2601"/>
            </a:xfrm>
          </p:grpSpPr>
          <p:sp>
            <p:nvSpPr>
              <p:cNvPr id="22594" name="Rectangle 3"/>
              <p:cNvSpPr>
                <a:spLocks noChangeArrowheads="1"/>
              </p:cNvSpPr>
              <p:nvPr/>
            </p:nvSpPr>
            <p:spPr bwMode="auto">
              <a:xfrm>
                <a:off x="814" y="1044"/>
                <a:ext cx="4622" cy="26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  <a:ea typeface="隶书" pitchFamily="49" charset="-122"/>
                  </a:rPr>
                  <a:t>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ldhabi"/>
                    <a:ea typeface="隶书" pitchFamily="49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char diamond[][5]={{'.', '.','*'},{'.','*','.','*'},</a:t>
                </a: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</a:rPr>
                  <a:t>{'*',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</a:rPr>
                  <a:t>'.', '.', '.' ,'*'},{'.','*', '.','*'},{'.', '.','*'}};</a:t>
                </a:r>
              </a:p>
              <a:p>
                <a:endParaRPr lang="en-US" altLang="zh-CN" sz="2000" dirty="0">
                  <a:solidFill>
                    <a:schemeClr val="tx1"/>
                  </a:solidFill>
                  <a:latin typeface="Aldhabi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Aldhabi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Aldhabi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endParaRPr>
              </a:p>
              <a:p>
                <a:pPr eaLnBrk="1" hangingPunct="1"/>
                <a:endPara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endParaRPr>
              </a:p>
              <a:p>
                <a:pPr eaLnBrk="1" hangingPunct="1"/>
                <a:endPara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endParaRPr>
              </a:p>
              <a:p>
                <a:pPr eaLnBrk="1" hangingPunct="1"/>
                <a:endPara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endParaRPr>
              </a:p>
              <a:p>
                <a:pPr eaLnBrk="1" hangingPunct="1"/>
                <a:endPara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endParaRPr>
              </a:p>
            </p:txBody>
          </p:sp>
          <p:grpSp>
            <p:nvGrpSpPr>
              <p:cNvPr id="22596" name="Group 86"/>
              <p:cNvGrpSpPr>
                <a:grpSpLocks/>
              </p:cNvGrpSpPr>
              <p:nvPr/>
            </p:nvGrpSpPr>
            <p:grpSpPr bwMode="auto">
              <a:xfrm>
                <a:off x="831" y="1833"/>
                <a:ext cx="3657" cy="1585"/>
                <a:chOff x="831" y="1833"/>
                <a:chExt cx="3657" cy="1585"/>
              </a:xfrm>
            </p:grpSpPr>
            <p:grpSp>
              <p:nvGrpSpPr>
                <p:cNvPr id="22597" name="Group 80"/>
                <p:cNvGrpSpPr>
                  <a:grpSpLocks/>
                </p:cNvGrpSpPr>
                <p:nvPr/>
              </p:nvGrpSpPr>
              <p:grpSpPr bwMode="auto">
                <a:xfrm>
                  <a:off x="1668" y="1833"/>
                  <a:ext cx="2820" cy="1585"/>
                  <a:chOff x="1176" y="1893"/>
                  <a:chExt cx="2820" cy="1585"/>
                </a:xfrm>
              </p:grpSpPr>
              <p:grpSp>
                <p:nvGrpSpPr>
                  <p:cNvPr id="22603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187" y="1893"/>
                    <a:ext cx="2808" cy="1585"/>
                    <a:chOff x="1187" y="1881"/>
                    <a:chExt cx="2808" cy="409"/>
                  </a:xfrm>
                </p:grpSpPr>
                <p:sp>
                  <p:nvSpPr>
                    <p:cNvPr id="22642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87" y="1887"/>
                      <a:ext cx="2808" cy="39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43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5" y="1895"/>
                      <a:ext cx="0" cy="39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64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9" y="1881"/>
                      <a:ext cx="0" cy="39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645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03" y="1881"/>
                      <a:ext cx="0" cy="39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646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97" y="1881"/>
                      <a:ext cx="0" cy="39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604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1176" y="1932"/>
                    <a:ext cx="2796" cy="288"/>
                    <a:chOff x="1200" y="1932"/>
                    <a:chExt cx="2796" cy="288"/>
                  </a:xfrm>
                </p:grpSpPr>
                <p:sp>
                  <p:nvSpPr>
                    <p:cNvPr id="22636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4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37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9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38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05" y="1932"/>
                      <a:ext cx="1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39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0" y="1932"/>
                      <a:ext cx="219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p:txBody>
                </p:sp>
                <p:sp>
                  <p:nvSpPr>
                    <p:cNvPr id="22640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76" y="1932"/>
                      <a:ext cx="219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p:txBody>
                </p:sp>
                <p:sp>
                  <p:nvSpPr>
                    <p:cNvPr id="2264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2220"/>
                      <a:ext cx="27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6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524"/>
                    <a:ext cx="27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0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828"/>
                    <a:ext cx="27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0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3132"/>
                    <a:ext cx="27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608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176" y="2229"/>
                    <a:ext cx="2796" cy="288"/>
                    <a:chOff x="1200" y="1932"/>
                    <a:chExt cx="2796" cy="288"/>
                  </a:xfrm>
                </p:grpSpPr>
                <p:sp>
                  <p:nvSpPr>
                    <p:cNvPr id="22630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4" y="1932"/>
                      <a:ext cx="15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31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9" y="1932"/>
                      <a:ext cx="1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32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05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33" name="Text Box 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0" y="1932"/>
                      <a:ext cx="1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34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76" y="1932"/>
                      <a:ext cx="219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p:txBody>
                </p:sp>
                <p:sp>
                  <p:nvSpPr>
                    <p:cNvPr id="2263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2220"/>
                      <a:ext cx="27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60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1176" y="2526"/>
                    <a:ext cx="2796" cy="288"/>
                    <a:chOff x="1200" y="1932"/>
                    <a:chExt cx="2796" cy="288"/>
                  </a:xfrm>
                </p:grpSpPr>
                <p:sp>
                  <p:nvSpPr>
                    <p:cNvPr id="2262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4" y="1932"/>
                      <a:ext cx="1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25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9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26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05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27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0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28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76" y="1932"/>
                      <a:ext cx="1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2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2220"/>
                      <a:ext cx="27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610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176" y="2823"/>
                    <a:ext cx="2796" cy="288"/>
                    <a:chOff x="1200" y="1932"/>
                    <a:chExt cx="2796" cy="288"/>
                  </a:xfrm>
                </p:grpSpPr>
                <p:sp>
                  <p:nvSpPr>
                    <p:cNvPr id="22618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4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19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9" y="1932"/>
                      <a:ext cx="1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20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05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21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0" y="1932"/>
                      <a:ext cx="1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22" name="Text 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76" y="1932"/>
                      <a:ext cx="219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p:txBody>
                </p:sp>
                <p:sp>
                  <p:nvSpPr>
                    <p:cNvPr id="22623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2220"/>
                      <a:ext cx="2796" cy="0"/>
                    </a:xfrm>
                    <a:prstGeom prst="line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91240B29-F687-4F45-9708-019B960494DF}">
                        <a14:hiddenLine xmlns:a14="http://schemas.microsoft.com/office/drawing/2010/main" w="19050">
                          <a:solidFill>
                            <a:schemeClr val="bg2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611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1176" y="3120"/>
                    <a:ext cx="2796" cy="288"/>
                    <a:chOff x="1200" y="1932"/>
                    <a:chExt cx="2796" cy="288"/>
                  </a:xfrm>
                </p:grpSpPr>
                <p:sp>
                  <p:nvSpPr>
                    <p:cNvPr id="22612" name="Text Box 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34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13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19" y="1932"/>
                      <a:ext cx="141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p:txBody>
                </p:sp>
                <p:sp>
                  <p:nvSpPr>
                    <p:cNvPr id="22614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05" y="1932"/>
                      <a:ext cx="19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615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0" y="1932"/>
                      <a:ext cx="219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p:txBody>
                </p:sp>
                <p:sp>
                  <p:nvSpPr>
                    <p:cNvPr id="22616" name="Text Box 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76" y="1932"/>
                      <a:ext cx="219" cy="2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p:txBody>
                </p:sp>
                <p:sp>
                  <p:nvSpPr>
                    <p:cNvPr id="22617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2220"/>
                      <a:ext cx="2796" cy="0"/>
                    </a:xfrm>
                    <a:prstGeom prst="line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91240B29-F687-4F45-9708-019B960494DF}">
                        <a14:hiddenLine xmlns:a14="http://schemas.microsoft.com/office/drawing/2010/main" w="19050">
                          <a:solidFill>
                            <a:schemeClr val="bg2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259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31" y="1881"/>
                  <a:ext cx="842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>
                      <a:solidFill>
                        <a:schemeClr val="tx1"/>
                      </a:solidFill>
                      <a:latin typeface="Aldhabi"/>
                    </a:rPr>
                    <a:t>diamond[0]</a:t>
                  </a:r>
                </a:p>
              </p:txBody>
            </p:sp>
            <p:sp>
              <p:nvSpPr>
                <p:cNvPr id="2259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831" y="2187"/>
                  <a:ext cx="842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  <a:latin typeface="Aldhabi"/>
                    </a:rPr>
                    <a:t>diamond[1]</a:t>
                  </a:r>
                </a:p>
              </p:txBody>
            </p:sp>
            <p:sp>
              <p:nvSpPr>
                <p:cNvPr id="2260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831" y="2493"/>
                  <a:ext cx="842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  <a:latin typeface="Aldhabi"/>
                    </a:rPr>
                    <a:t>diamond[2]</a:t>
                  </a:r>
                </a:p>
              </p:txBody>
            </p:sp>
            <p:sp>
              <p:nvSpPr>
                <p:cNvPr id="2260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831" y="2799"/>
                  <a:ext cx="842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  <a:latin typeface="Aldhabi"/>
                    </a:rPr>
                    <a:t>diamond[3]</a:t>
                  </a:r>
                </a:p>
              </p:txBody>
            </p:sp>
            <p:sp>
              <p:nvSpPr>
                <p:cNvPr id="2260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831" y="3105"/>
                  <a:ext cx="842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  <a:latin typeface="Aldhabi"/>
                    </a:rPr>
                    <a:t>diamond[4]</a:t>
                  </a: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848413" y="1620625"/>
            <a:ext cx="7885952" cy="4129088"/>
            <a:chOff x="848413" y="1620625"/>
            <a:chExt cx="7885952" cy="4129088"/>
          </a:xfrm>
        </p:grpSpPr>
        <p:sp>
          <p:nvSpPr>
            <p:cNvPr id="121" name="流程图: 可选过程 120"/>
            <p:cNvSpPr/>
            <p:nvPr/>
          </p:nvSpPr>
          <p:spPr>
            <a:xfrm>
              <a:off x="848413" y="1700807"/>
              <a:ext cx="7885952" cy="387449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533" name="Group 189"/>
            <p:cNvGrpSpPr>
              <a:grpSpLocks/>
            </p:cNvGrpSpPr>
            <p:nvPr/>
          </p:nvGrpSpPr>
          <p:grpSpPr bwMode="auto">
            <a:xfrm>
              <a:off x="1048254" y="1620625"/>
              <a:ext cx="7337425" cy="4129088"/>
              <a:chOff x="610" y="360"/>
              <a:chExt cx="4622" cy="2601"/>
            </a:xfrm>
          </p:grpSpPr>
          <p:sp>
            <p:nvSpPr>
              <p:cNvPr id="22533" name="Rectangle 89"/>
              <p:cNvSpPr>
                <a:spLocks noChangeArrowheads="1"/>
              </p:cNvSpPr>
              <p:nvPr/>
            </p:nvSpPr>
            <p:spPr bwMode="auto">
              <a:xfrm>
                <a:off x="610" y="360"/>
                <a:ext cx="4622" cy="260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  <a:ea typeface="隶书" pitchFamily="49" charset="-122"/>
                  </a:rPr>
                  <a:t>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char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f[][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7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]={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Apple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Orange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,</a:t>
                </a:r>
                <a:endPara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endParaRP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     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            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Grape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Pear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Peach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ldhabi"/>
                    <a:ea typeface="微软雅黑" panose="020B0503020204020204" pitchFamily="34" charset="-122"/>
                  </a:rPr>
                  <a:t>};</a:t>
                </a:r>
                <a:endPara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chemeClr val="bg2"/>
                  </a:solidFill>
                </a:endParaRPr>
              </a:p>
              <a:p>
                <a:endParaRPr lang="en-US" altLang="zh-CN" dirty="0">
                  <a:solidFill>
                    <a:schemeClr val="bg2"/>
                  </a:solidFill>
                </a:endParaRPr>
              </a:p>
              <a:p>
                <a:endParaRPr lang="en-US" altLang="zh-CN" dirty="0">
                  <a:solidFill>
                    <a:schemeClr val="bg2"/>
                  </a:solidFill>
                </a:endParaRPr>
              </a:p>
              <a:p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  <a:ea typeface="隶书" pitchFamily="49" charset="-122"/>
                </a:endParaRPr>
              </a:p>
            </p:txBody>
          </p:sp>
          <p:sp>
            <p:nvSpPr>
              <p:cNvPr id="22535" name="Rectangle 94"/>
              <p:cNvSpPr>
                <a:spLocks noChangeArrowheads="1"/>
              </p:cNvSpPr>
              <p:nvPr/>
            </p:nvSpPr>
            <p:spPr bwMode="auto">
              <a:xfrm>
                <a:off x="1454" y="1148"/>
                <a:ext cx="2856" cy="1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36" name="Line 95"/>
              <p:cNvSpPr>
                <a:spLocks noChangeShapeType="1"/>
              </p:cNvSpPr>
              <p:nvPr/>
            </p:nvSpPr>
            <p:spPr bwMode="auto">
              <a:xfrm>
                <a:off x="1838" y="1149"/>
                <a:ext cx="0" cy="15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37" name="Line 96"/>
              <p:cNvSpPr>
                <a:spLocks noChangeShapeType="1"/>
              </p:cNvSpPr>
              <p:nvPr/>
            </p:nvSpPr>
            <p:spPr bwMode="auto">
              <a:xfrm>
                <a:off x="3067" y="1149"/>
                <a:ext cx="0" cy="15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38" name="Line 97"/>
              <p:cNvSpPr>
                <a:spLocks noChangeShapeType="1"/>
              </p:cNvSpPr>
              <p:nvPr/>
            </p:nvSpPr>
            <p:spPr bwMode="auto">
              <a:xfrm>
                <a:off x="3486" y="1149"/>
                <a:ext cx="0" cy="15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39" name="Line 98"/>
              <p:cNvSpPr>
                <a:spLocks noChangeShapeType="1"/>
              </p:cNvSpPr>
              <p:nvPr/>
            </p:nvSpPr>
            <p:spPr bwMode="auto">
              <a:xfrm>
                <a:off x="3905" y="1149"/>
                <a:ext cx="0" cy="15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0" name="Line 107"/>
              <p:cNvSpPr>
                <a:spLocks noChangeShapeType="1"/>
              </p:cNvSpPr>
              <p:nvPr/>
            </p:nvSpPr>
            <p:spPr bwMode="auto">
              <a:xfrm>
                <a:off x="1488" y="2345"/>
                <a:ext cx="27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1" name="Line 108"/>
              <p:cNvSpPr>
                <a:spLocks noChangeShapeType="1"/>
              </p:cNvSpPr>
              <p:nvPr/>
            </p:nvSpPr>
            <p:spPr bwMode="auto">
              <a:xfrm>
                <a:off x="1452" y="2060"/>
                <a:ext cx="27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542" name="Group 152"/>
              <p:cNvGrpSpPr>
                <a:grpSpLocks/>
              </p:cNvGrpSpPr>
              <p:nvPr/>
            </p:nvGrpSpPr>
            <p:grpSpPr bwMode="auto">
              <a:xfrm>
                <a:off x="1440" y="1476"/>
                <a:ext cx="2832" cy="891"/>
                <a:chOff x="1464" y="1476"/>
                <a:chExt cx="2796" cy="891"/>
              </a:xfrm>
            </p:grpSpPr>
            <p:sp>
              <p:nvSpPr>
                <p:cNvPr id="22590" name="Line 105"/>
                <p:cNvSpPr>
                  <a:spLocks noChangeShapeType="1"/>
                </p:cNvSpPr>
                <p:nvPr/>
              </p:nvSpPr>
              <p:spPr bwMode="auto">
                <a:xfrm>
                  <a:off x="1464" y="1476"/>
                  <a:ext cx="27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91" name="Line 115"/>
                <p:cNvSpPr>
                  <a:spLocks noChangeShapeType="1"/>
                </p:cNvSpPr>
                <p:nvPr/>
              </p:nvSpPr>
              <p:spPr bwMode="auto">
                <a:xfrm>
                  <a:off x="1464" y="1776"/>
                  <a:ext cx="27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92" name="Line 122"/>
                <p:cNvSpPr>
                  <a:spLocks noChangeShapeType="1"/>
                </p:cNvSpPr>
                <p:nvPr/>
              </p:nvSpPr>
              <p:spPr bwMode="auto">
                <a:xfrm>
                  <a:off x="1464" y="2070"/>
                  <a:ext cx="2796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93" name="Line 129"/>
                <p:cNvSpPr>
                  <a:spLocks noChangeShapeType="1"/>
                </p:cNvSpPr>
                <p:nvPr/>
              </p:nvSpPr>
              <p:spPr bwMode="auto">
                <a:xfrm>
                  <a:off x="1464" y="2367"/>
                  <a:ext cx="2796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3" name="Group 187"/>
              <p:cNvGrpSpPr>
                <a:grpSpLocks/>
              </p:cNvGrpSpPr>
              <p:nvPr/>
            </p:nvGrpSpPr>
            <p:grpSpPr bwMode="auto">
              <a:xfrm>
                <a:off x="867" y="1197"/>
                <a:ext cx="396" cy="1477"/>
                <a:chOff x="867" y="1197"/>
                <a:chExt cx="396" cy="1477"/>
              </a:xfrm>
            </p:grpSpPr>
            <p:sp>
              <p:nvSpPr>
                <p:cNvPr id="2258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867" y="1197"/>
                  <a:ext cx="39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f [</a:t>
                  </a: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0]</a:t>
                  </a:r>
                </a:p>
              </p:txBody>
            </p:sp>
            <p:sp>
              <p:nvSpPr>
                <p:cNvPr id="2258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867" y="1503"/>
                  <a:ext cx="39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f [</a:t>
                  </a: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1]</a:t>
                  </a:r>
                </a:p>
              </p:txBody>
            </p:sp>
            <p:sp>
              <p:nvSpPr>
                <p:cNvPr id="2258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867" y="1809"/>
                  <a:ext cx="39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f [2</a:t>
                  </a: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sp>
              <p:nvSpPr>
                <p:cNvPr id="2258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867" y="2115"/>
                  <a:ext cx="39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f [</a:t>
                  </a: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3]</a:t>
                  </a:r>
                </a:p>
              </p:txBody>
            </p:sp>
            <p:sp>
              <p:nvSpPr>
                <p:cNvPr id="2258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867" y="2421"/>
                  <a:ext cx="39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 smtClean="0">
                      <a:solidFill>
                        <a:schemeClr val="tx1"/>
                      </a:solidFill>
                    </a:rPr>
                    <a:t>f [</a:t>
                  </a: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4]</a:t>
                  </a:r>
                </a:p>
              </p:txBody>
            </p:sp>
          </p:grpSp>
          <p:sp>
            <p:nvSpPr>
              <p:cNvPr id="22544" name="Line 144"/>
              <p:cNvSpPr>
                <a:spLocks noChangeShapeType="1"/>
              </p:cNvSpPr>
              <p:nvPr/>
            </p:nvSpPr>
            <p:spPr bwMode="auto">
              <a:xfrm>
                <a:off x="2256" y="1149"/>
                <a:ext cx="0" cy="15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45" name="Line 145"/>
              <p:cNvSpPr>
                <a:spLocks noChangeShapeType="1"/>
              </p:cNvSpPr>
              <p:nvPr/>
            </p:nvSpPr>
            <p:spPr bwMode="auto">
              <a:xfrm>
                <a:off x="2675" y="1149"/>
                <a:ext cx="0" cy="15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546" name="Group 154"/>
              <p:cNvGrpSpPr>
                <a:grpSpLocks/>
              </p:cNvGrpSpPr>
              <p:nvPr/>
            </p:nvGrpSpPr>
            <p:grpSpPr bwMode="auto">
              <a:xfrm>
                <a:off x="1488" y="1211"/>
                <a:ext cx="2714" cy="290"/>
                <a:chOff x="1538" y="1211"/>
                <a:chExt cx="2714" cy="290"/>
              </a:xfrm>
            </p:grpSpPr>
            <p:sp>
              <p:nvSpPr>
                <p:cNvPr id="2257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538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2579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1951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2258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2364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2258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2777" y="1228"/>
                  <a:ext cx="23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  <p:sp>
              <p:nvSpPr>
                <p:cNvPr id="22582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191" y="122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22583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568" y="1223"/>
                  <a:ext cx="28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\0</a:t>
                  </a:r>
                </a:p>
              </p:txBody>
            </p:sp>
            <p:sp>
              <p:nvSpPr>
                <p:cNvPr id="22584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3981" y="1211"/>
                  <a:ext cx="271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22547" name="Group 155"/>
              <p:cNvGrpSpPr>
                <a:grpSpLocks/>
              </p:cNvGrpSpPr>
              <p:nvPr/>
            </p:nvGrpSpPr>
            <p:grpSpPr bwMode="auto">
              <a:xfrm>
                <a:off x="1488" y="1500"/>
                <a:ext cx="2714" cy="290"/>
                <a:chOff x="1538" y="1211"/>
                <a:chExt cx="2714" cy="290"/>
              </a:xfrm>
            </p:grpSpPr>
            <p:sp>
              <p:nvSpPr>
                <p:cNvPr id="22571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538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O</a:t>
                  </a:r>
                </a:p>
              </p:txBody>
            </p:sp>
            <p:sp>
              <p:nvSpPr>
                <p:cNvPr id="22572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951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573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364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2574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2777" y="1228"/>
                  <a:ext cx="23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22575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3191" y="122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sp>
              <p:nvSpPr>
                <p:cNvPr id="22576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3568" y="1223"/>
                  <a:ext cx="28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22577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3981" y="1211"/>
                  <a:ext cx="271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\0</a:t>
                  </a:r>
                </a:p>
              </p:txBody>
            </p:sp>
          </p:grpSp>
          <p:grpSp>
            <p:nvGrpSpPr>
              <p:cNvPr id="22548" name="Group 163"/>
              <p:cNvGrpSpPr>
                <a:grpSpLocks/>
              </p:cNvGrpSpPr>
              <p:nvPr/>
            </p:nvGrpSpPr>
            <p:grpSpPr bwMode="auto">
              <a:xfrm>
                <a:off x="1488" y="1789"/>
                <a:ext cx="2714" cy="290"/>
                <a:chOff x="1538" y="1211"/>
                <a:chExt cx="2714" cy="290"/>
              </a:xfrm>
            </p:grpSpPr>
            <p:sp>
              <p:nvSpPr>
                <p:cNvPr id="2256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1538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sp>
              <p:nvSpPr>
                <p:cNvPr id="22565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951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sp>
              <p:nvSpPr>
                <p:cNvPr id="22566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364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256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777" y="1228"/>
                  <a:ext cx="23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22568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3191" y="122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22569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3568" y="1223"/>
                  <a:ext cx="28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\0</a:t>
                  </a:r>
                </a:p>
              </p:txBody>
            </p:sp>
            <p:sp>
              <p:nvSpPr>
                <p:cNvPr id="2257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3981" y="1211"/>
                  <a:ext cx="271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\0</a:t>
                  </a:r>
                </a:p>
              </p:txBody>
            </p:sp>
          </p:grpSp>
          <p:sp>
            <p:nvSpPr>
              <p:cNvPr id="22549" name="Text Box 172"/>
              <p:cNvSpPr txBox="1">
                <a:spLocks noChangeArrowheads="1"/>
              </p:cNvSpPr>
              <p:nvPr/>
            </p:nvSpPr>
            <p:spPr bwMode="auto">
              <a:xfrm>
                <a:off x="1488" y="2104"/>
                <a:ext cx="23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22550" name="Text Box 173"/>
              <p:cNvSpPr txBox="1">
                <a:spLocks noChangeArrowheads="1"/>
              </p:cNvSpPr>
              <p:nvPr/>
            </p:nvSpPr>
            <p:spPr bwMode="auto">
              <a:xfrm>
                <a:off x="1901" y="2104"/>
                <a:ext cx="23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2551" name="Text Box 174"/>
              <p:cNvSpPr txBox="1">
                <a:spLocks noChangeArrowheads="1"/>
              </p:cNvSpPr>
              <p:nvPr/>
            </p:nvSpPr>
            <p:spPr bwMode="auto">
              <a:xfrm>
                <a:off x="2314" y="2084"/>
                <a:ext cx="23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2552" name="Text Box 175"/>
              <p:cNvSpPr txBox="1">
                <a:spLocks noChangeArrowheads="1"/>
              </p:cNvSpPr>
              <p:nvPr/>
            </p:nvSpPr>
            <p:spPr bwMode="auto">
              <a:xfrm>
                <a:off x="2727" y="2084"/>
                <a:ext cx="236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2553" name="Text Box 176"/>
              <p:cNvSpPr txBox="1">
                <a:spLocks noChangeArrowheads="1"/>
              </p:cNvSpPr>
              <p:nvPr/>
            </p:nvSpPr>
            <p:spPr bwMode="auto">
              <a:xfrm>
                <a:off x="3141" y="2067"/>
                <a:ext cx="283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\0</a:t>
                </a:r>
              </a:p>
            </p:txBody>
          </p:sp>
          <p:sp>
            <p:nvSpPr>
              <p:cNvPr id="22554" name="Text Box 177"/>
              <p:cNvSpPr txBox="1">
                <a:spLocks noChangeArrowheads="1"/>
              </p:cNvSpPr>
              <p:nvPr/>
            </p:nvSpPr>
            <p:spPr bwMode="auto">
              <a:xfrm>
                <a:off x="3518" y="2079"/>
                <a:ext cx="283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\0</a:t>
                </a:r>
              </a:p>
            </p:txBody>
          </p:sp>
          <p:sp>
            <p:nvSpPr>
              <p:cNvPr id="22555" name="Text Box 178"/>
              <p:cNvSpPr txBox="1">
                <a:spLocks noChangeArrowheads="1"/>
              </p:cNvSpPr>
              <p:nvPr/>
            </p:nvSpPr>
            <p:spPr bwMode="auto">
              <a:xfrm>
                <a:off x="3931" y="2044"/>
                <a:ext cx="271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\0</a:t>
                </a:r>
              </a:p>
            </p:txBody>
          </p:sp>
          <p:grpSp>
            <p:nvGrpSpPr>
              <p:cNvPr id="22556" name="Group 179"/>
              <p:cNvGrpSpPr>
                <a:grpSpLocks/>
              </p:cNvGrpSpPr>
              <p:nvPr/>
            </p:nvGrpSpPr>
            <p:grpSpPr bwMode="auto">
              <a:xfrm>
                <a:off x="1488" y="2400"/>
                <a:ext cx="2714" cy="313"/>
                <a:chOff x="1538" y="1188"/>
                <a:chExt cx="2714" cy="313"/>
              </a:xfrm>
            </p:grpSpPr>
            <p:sp>
              <p:nvSpPr>
                <p:cNvPr id="22557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538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22558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951" y="124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22559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2364" y="1228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2560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2777" y="1228"/>
                  <a:ext cx="23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256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191" y="1211"/>
                  <a:ext cx="235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2256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568" y="1223"/>
                  <a:ext cx="283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\0</a:t>
                  </a:r>
                </a:p>
              </p:txBody>
            </p:sp>
            <p:sp>
              <p:nvSpPr>
                <p:cNvPr id="22563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3981" y="1188"/>
                  <a:ext cx="271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tx1"/>
                      </a:solidFill>
                    </a:rPr>
                    <a:t>\0</a:t>
                  </a:r>
                </a:p>
              </p:txBody>
            </p:sp>
          </p:grpSp>
        </p:grpSp>
      </p:grpSp>
      <p:sp>
        <p:nvSpPr>
          <p:cNvPr id="4" name="矩形 3"/>
          <p:cNvSpPr/>
          <p:nvPr/>
        </p:nvSpPr>
        <p:spPr>
          <a:xfrm>
            <a:off x="1083594" y="7396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二维字符数组初始化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48130" y="482600"/>
            <a:ext cx="2387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输出一个字符串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8130" y="1059714"/>
            <a:ext cx="7700952" cy="2640750"/>
            <a:chOff x="273223" y="1709852"/>
            <a:chExt cx="8591005" cy="2640750"/>
          </a:xfrm>
        </p:grpSpPr>
        <p:sp>
          <p:nvSpPr>
            <p:cNvPr id="34" name="流程图: 可选过程 33"/>
            <p:cNvSpPr/>
            <p:nvPr/>
          </p:nvSpPr>
          <p:spPr>
            <a:xfrm>
              <a:off x="273223" y="1709852"/>
              <a:ext cx="8361729" cy="264075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363876" y="1793875"/>
              <a:ext cx="8500352" cy="25567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&gt;</a:t>
              </a:r>
            </a:p>
            <a:p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</a:rPr>
                <a:t>vod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 main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{   char c[10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]={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Aldhabi"/>
                </a:rPr>
                <a:t>‘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',' ','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a','m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',' ','a',' ','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b','o','y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'};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=0;i&lt;10;i++)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("%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c",c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]);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("\n");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}</a:t>
              </a:r>
            </a:p>
          </p:txBody>
        </p:sp>
      </p:grpSp>
      <p:grpSp>
        <p:nvGrpSpPr>
          <p:cNvPr id="39977" name="Group 41"/>
          <p:cNvGrpSpPr>
            <a:grpSpLocks/>
          </p:cNvGrpSpPr>
          <p:nvPr/>
        </p:nvGrpSpPr>
        <p:grpSpPr bwMode="auto">
          <a:xfrm>
            <a:off x="7643560" y="1043782"/>
            <a:ext cx="1349375" cy="4057650"/>
            <a:chOff x="4322" y="804"/>
            <a:chExt cx="850" cy="2556"/>
          </a:xfrm>
        </p:grpSpPr>
        <p:grpSp>
          <p:nvGrpSpPr>
            <p:cNvPr id="23557" name="Group 30"/>
            <p:cNvGrpSpPr>
              <a:grpSpLocks/>
            </p:cNvGrpSpPr>
            <p:nvPr/>
          </p:nvGrpSpPr>
          <p:grpSpPr bwMode="auto">
            <a:xfrm>
              <a:off x="4536" y="804"/>
              <a:ext cx="636" cy="2556"/>
              <a:chOff x="4764" y="492"/>
              <a:chExt cx="636" cy="2556"/>
            </a:xfrm>
          </p:grpSpPr>
          <p:grpSp>
            <p:nvGrpSpPr>
              <p:cNvPr id="23568" name="Group 20"/>
              <p:cNvGrpSpPr>
                <a:grpSpLocks/>
              </p:cNvGrpSpPr>
              <p:nvPr/>
            </p:nvGrpSpPr>
            <p:grpSpPr bwMode="auto">
              <a:xfrm>
                <a:off x="4764" y="492"/>
                <a:ext cx="636" cy="2556"/>
                <a:chOff x="4764" y="492"/>
                <a:chExt cx="636" cy="2556"/>
              </a:xfrm>
            </p:grpSpPr>
            <p:sp>
              <p:nvSpPr>
                <p:cNvPr id="23576" name="Rectangle 9"/>
                <p:cNvSpPr>
                  <a:spLocks noChangeArrowheads="1"/>
                </p:cNvSpPr>
                <p:nvPr/>
              </p:nvSpPr>
              <p:spPr bwMode="auto">
                <a:xfrm>
                  <a:off x="4764" y="492"/>
                  <a:ext cx="624" cy="2556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23577" name="Line 10"/>
                <p:cNvSpPr>
                  <a:spLocks noChangeShapeType="1"/>
                </p:cNvSpPr>
                <p:nvPr/>
              </p:nvSpPr>
              <p:spPr bwMode="auto">
                <a:xfrm>
                  <a:off x="4776" y="732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78" name="Line 11"/>
                <p:cNvSpPr>
                  <a:spLocks noChangeShapeType="1"/>
                </p:cNvSpPr>
                <p:nvPr/>
              </p:nvSpPr>
              <p:spPr bwMode="auto">
                <a:xfrm>
                  <a:off x="4776" y="99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79" name="Line 12"/>
                <p:cNvSpPr>
                  <a:spLocks noChangeShapeType="1"/>
                </p:cNvSpPr>
                <p:nvPr/>
              </p:nvSpPr>
              <p:spPr bwMode="auto">
                <a:xfrm>
                  <a:off x="4776" y="125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0" name="Line 13"/>
                <p:cNvSpPr>
                  <a:spLocks noChangeShapeType="1"/>
                </p:cNvSpPr>
                <p:nvPr/>
              </p:nvSpPr>
              <p:spPr bwMode="auto">
                <a:xfrm>
                  <a:off x="4776" y="151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1" name="Line 14"/>
                <p:cNvSpPr>
                  <a:spLocks noChangeShapeType="1"/>
                </p:cNvSpPr>
                <p:nvPr/>
              </p:nvSpPr>
              <p:spPr bwMode="auto">
                <a:xfrm>
                  <a:off x="4776" y="2029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2" name="Line 15"/>
                <p:cNvSpPr>
                  <a:spLocks noChangeShapeType="1"/>
                </p:cNvSpPr>
                <p:nvPr/>
              </p:nvSpPr>
              <p:spPr bwMode="auto">
                <a:xfrm>
                  <a:off x="4776" y="254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3" name="Line 16"/>
                <p:cNvSpPr>
                  <a:spLocks noChangeShapeType="1"/>
                </p:cNvSpPr>
                <p:nvPr/>
              </p:nvSpPr>
              <p:spPr bwMode="auto">
                <a:xfrm>
                  <a:off x="4776" y="280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4" name="Line 17"/>
                <p:cNvSpPr>
                  <a:spLocks noChangeShapeType="1"/>
                </p:cNvSpPr>
                <p:nvPr/>
              </p:nvSpPr>
              <p:spPr bwMode="auto">
                <a:xfrm>
                  <a:off x="4776" y="2289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585" name="Line 18"/>
                <p:cNvSpPr>
                  <a:spLocks noChangeShapeType="1"/>
                </p:cNvSpPr>
                <p:nvPr/>
              </p:nvSpPr>
              <p:spPr bwMode="auto">
                <a:xfrm>
                  <a:off x="4776" y="177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569" name="Text Box 19"/>
              <p:cNvSpPr txBox="1">
                <a:spLocks noChangeArrowheads="1"/>
              </p:cNvSpPr>
              <p:nvPr/>
            </p:nvSpPr>
            <p:spPr bwMode="auto">
              <a:xfrm>
                <a:off x="4995" y="501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  <p:sp>
            <p:nvSpPr>
              <p:cNvPr id="23570" name="Text Box 22"/>
              <p:cNvSpPr txBox="1">
                <a:spLocks noChangeArrowheads="1"/>
              </p:cNvSpPr>
              <p:nvPr/>
            </p:nvSpPr>
            <p:spPr bwMode="auto">
              <a:xfrm>
                <a:off x="4995" y="1010"/>
                <a:ext cx="186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3571" name="Text Box 23"/>
              <p:cNvSpPr txBox="1">
                <a:spLocks noChangeArrowheads="1"/>
              </p:cNvSpPr>
              <p:nvPr/>
            </p:nvSpPr>
            <p:spPr bwMode="auto">
              <a:xfrm>
                <a:off x="4995" y="1265"/>
                <a:ext cx="24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3572" name="Text Box 25"/>
              <p:cNvSpPr txBox="1">
                <a:spLocks noChangeArrowheads="1"/>
              </p:cNvSpPr>
              <p:nvPr/>
            </p:nvSpPr>
            <p:spPr bwMode="auto">
              <a:xfrm>
                <a:off x="4995" y="1774"/>
                <a:ext cx="186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3573" name="Text Box 27"/>
              <p:cNvSpPr txBox="1">
                <a:spLocks noChangeArrowheads="1"/>
              </p:cNvSpPr>
              <p:nvPr/>
            </p:nvSpPr>
            <p:spPr bwMode="auto">
              <a:xfrm>
                <a:off x="4995" y="2283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23574" name="Text Box 28"/>
              <p:cNvSpPr txBox="1">
                <a:spLocks noChangeArrowheads="1"/>
              </p:cNvSpPr>
              <p:nvPr/>
            </p:nvSpPr>
            <p:spPr bwMode="auto">
              <a:xfrm>
                <a:off x="4995" y="2538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3575" name="Text Box 29"/>
              <p:cNvSpPr txBox="1">
                <a:spLocks noChangeArrowheads="1"/>
              </p:cNvSpPr>
              <p:nvPr/>
            </p:nvSpPr>
            <p:spPr bwMode="auto">
              <a:xfrm>
                <a:off x="4995" y="2793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sp>
          <p:nvSpPr>
            <p:cNvPr id="23558" name="Text Box 31"/>
            <p:cNvSpPr txBox="1">
              <a:spLocks noChangeArrowheads="1"/>
            </p:cNvSpPr>
            <p:nvPr/>
          </p:nvSpPr>
          <p:spPr bwMode="auto">
            <a:xfrm>
              <a:off x="4322" y="8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9" name="Text Box 32"/>
            <p:cNvSpPr txBox="1">
              <a:spLocks noChangeArrowheads="1"/>
            </p:cNvSpPr>
            <p:nvPr/>
          </p:nvSpPr>
          <p:spPr bwMode="auto">
            <a:xfrm>
              <a:off x="4322" y="108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60" name="Text Box 33"/>
            <p:cNvSpPr txBox="1">
              <a:spLocks noChangeArrowheads="1"/>
            </p:cNvSpPr>
            <p:nvPr/>
          </p:nvSpPr>
          <p:spPr bwMode="auto">
            <a:xfrm>
              <a:off x="4322" y="133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61" name="Text Box 34"/>
            <p:cNvSpPr txBox="1">
              <a:spLocks noChangeArrowheads="1"/>
            </p:cNvSpPr>
            <p:nvPr/>
          </p:nvSpPr>
          <p:spPr bwMode="auto">
            <a:xfrm>
              <a:off x="4322" y="15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62" name="Text Box 35"/>
            <p:cNvSpPr txBox="1">
              <a:spLocks noChangeArrowheads="1"/>
            </p:cNvSpPr>
            <p:nvPr/>
          </p:nvSpPr>
          <p:spPr bwMode="auto">
            <a:xfrm>
              <a:off x="4322" y="184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63" name="Text Box 36"/>
            <p:cNvSpPr txBox="1">
              <a:spLocks noChangeArrowheads="1"/>
            </p:cNvSpPr>
            <p:nvPr/>
          </p:nvSpPr>
          <p:spPr bwMode="auto">
            <a:xfrm>
              <a:off x="4322" y="20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64" name="Text Box 37"/>
            <p:cNvSpPr txBox="1">
              <a:spLocks noChangeArrowheads="1"/>
            </p:cNvSpPr>
            <p:nvPr/>
          </p:nvSpPr>
          <p:spPr bwMode="auto">
            <a:xfrm>
              <a:off x="4322" y="23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65" name="Text Box 38"/>
            <p:cNvSpPr txBox="1">
              <a:spLocks noChangeArrowheads="1"/>
            </p:cNvSpPr>
            <p:nvPr/>
          </p:nvSpPr>
          <p:spPr bwMode="auto">
            <a:xfrm>
              <a:off x="4322" y="26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566" name="Text Box 39"/>
            <p:cNvSpPr txBox="1">
              <a:spLocks noChangeArrowheads="1"/>
            </p:cNvSpPr>
            <p:nvPr/>
          </p:nvSpPr>
          <p:spPr bwMode="auto">
            <a:xfrm>
              <a:off x="4322" y="285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67" name="Text Box 40"/>
            <p:cNvSpPr txBox="1">
              <a:spLocks noChangeArrowheads="1"/>
            </p:cNvSpPr>
            <p:nvPr/>
          </p:nvSpPr>
          <p:spPr bwMode="auto">
            <a:xfrm>
              <a:off x="4322" y="310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9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574675"/>
            <a:ext cx="86106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字符串及其结束标志</a:t>
            </a:r>
          </a:p>
          <a:p>
            <a:pPr marL="1714500" lvl="3" indent="-342900">
              <a:buClr>
                <a:srgbClr val="FFC000"/>
              </a:buClr>
              <a:buSzPct val="50000"/>
              <a:buFont typeface="Wingdings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无字符串变量，用字符数组处理字符串</a:t>
            </a:r>
          </a:p>
          <a:p>
            <a:pPr marL="1714500" lvl="3" indent="-342900">
              <a:buClr>
                <a:srgbClr val="FFC000"/>
              </a:buClr>
              <a:buSzPct val="50000"/>
              <a:buFont typeface="Wingdings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字符串结束标志：‘\0’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1512" y="1917712"/>
            <a:ext cx="7485063" cy="3108314"/>
            <a:chOff x="671512" y="1917712"/>
            <a:chExt cx="7485063" cy="3108314"/>
          </a:xfrm>
        </p:grpSpPr>
        <p:sp>
          <p:nvSpPr>
            <p:cNvPr id="21" name="流程图: 可选过程 20"/>
            <p:cNvSpPr/>
            <p:nvPr/>
          </p:nvSpPr>
          <p:spPr>
            <a:xfrm>
              <a:off x="671512" y="1917712"/>
              <a:ext cx="6851077" cy="211695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671513" y="2193925"/>
              <a:ext cx="7485062" cy="2832101"/>
              <a:chOff x="459" y="1466"/>
              <a:chExt cx="4715" cy="1784"/>
            </a:xfrm>
          </p:grpSpPr>
          <p:grpSp>
            <p:nvGrpSpPr>
              <p:cNvPr id="24580" name="Group 19"/>
              <p:cNvGrpSpPr>
                <a:grpSpLocks/>
              </p:cNvGrpSpPr>
              <p:nvPr/>
            </p:nvGrpSpPr>
            <p:grpSpPr bwMode="auto">
              <a:xfrm>
                <a:off x="459" y="1466"/>
                <a:ext cx="4715" cy="1260"/>
                <a:chOff x="459" y="1466"/>
                <a:chExt cx="4715" cy="1260"/>
              </a:xfrm>
            </p:grpSpPr>
            <p:sp>
              <p:nvSpPr>
                <p:cNvPr id="245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59" y="1466"/>
                  <a:ext cx="4715" cy="126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zh-CN" altLang="zh-CN" sz="2000" dirty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例  “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hello”</a:t>
                  </a:r>
                  <a:r>
                    <a:rPr lang="zh-CN" altLang="zh-CN" sz="2000" dirty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共5个</a:t>
                  </a:r>
                  <a:r>
                    <a:rPr lang="zh-CN" altLang="zh-CN" sz="2000" dirty="0" smtClean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字符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zh-CN" sz="2000" dirty="0" smtClean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在</a:t>
                  </a:r>
                  <a:r>
                    <a:rPr lang="zh-CN" altLang="zh-CN" sz="2000" dirty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内存占6个</a:t>
                  </a:r>
                  <a:r>
                    <a:rPr lang="zh-CN" altLang="zh-CN" sz="2000" dirty="0" smtClean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字节</a:t>
                  </a:r>
                  <a:r>
                    <a:rPr lang="en-US" altLang="zh-CN" sz="2000" dirty="0" smtClean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zh-CN" sz="2000" dirty="0" smtClean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字符串</a:t>
                  </a:r>
                  <a:r>
                    <a:rPr lang="zh-CN" altLang="zh-CN" sz="2000" dirty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长度5</a:t>
                  </a:r>
                  <a:r>
                    <a:rPr lang="en-US" altLang="zh-CN" sz="2000" dirty="0">
                      <a:solidFill>
                        <a:schemeClr val="tx1"/>
                      </a:solidFill>
                      <a:latin typeface="Aldhabi"/>
                      <a:ea typeface="微软雅黑" panose="020B0503020204020204" pitchFamily="34" charset="-122"/>
                    </a:rPr>
                    <a:t> </a:t>
                  </a:r>
                </a:p>
              </p:txBody>
            </p:sp>
            <p:grpSp>
              <p:nvGrpSpPr>
                <p:cNvPr id="24583" name="Group 3"/>
                <p:cNvGrpSpPr>
                  <a:grpSpLocks/>
                </p:cNvGrpSpPr>
                <p:nvPr/>
              </p:nvGrpSpPr>
              <p:grpSpPr bwMode="auto">
                <a:xfrm>
                  <a:off x="1564" y="1846"/>
                  <a:ext cx="2311" cy="301"/>
                  <a:chOff x="1565" y="2132"/>
                  <a:chExt cx="2311" cy="301"/>
                </a:xfrm>
              </p:grpSpPr>
              <p:sp>
                <p:nvSpPr>
                  <p:cNvPr id="24591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2667" y="2145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2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144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300" y="2144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056" y="2132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445" y="2144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2132"/>
                    <a:ext cx="2311" cy="3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r>
                      <a:rPr lang="en-US" altLang="zh-CN" sz="400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宋体" pitchFamily="2" charset="-122"/>
                      </a:rPr>
                      <a:t>h    e    l    </a:t>
                    </a:r>
                    <a:r>
                      <a:rPr lang="en-US" altLang="zh-CN" sz="2000" dirty="0" err="1">
                        <a:solidFill>
                          <a:schemeClr val="tx1"/>
                        </a:solidFill>
                        <a:latin typeface="宋体" pitchFamily="2" charset="-122"/>
                      </a:rPr>
                      <a:t>l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宋体" pitchFamily="2" charset="-122"/>
                      </a:rPr>
                      <a:t>   o    \0</a:t>
                    </a:r>
                    <a:endParaRPr lang="en-US" altLang="zh-CN" sz="4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584" name="Group 11"/>
                <p:cNvGrpSpPr>
                  <a:grpSpLocks/>
                </p:cNvGrpSpPr>
                <p:nvPr/>
              </p:nvGrpSpPr>
              <p:grpSpPr bwMode="auto">
                <a:xfrm>
                  <a:off x="1564" y="2233"/>
                  <a:ext cx="2311" cy="302"/>
                  <a:chOff x="1556" y="2110"/>
                  <a:chExt cx="2311" cy="302"/>
                </a:xfrm>
              </p:grpSpPr>
              <p:sp>
                <p:nvSpPr>
                  <p:cNvPr id="2458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67" y="2145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8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144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8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300" y="2144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8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56" y="2132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8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445" y="2144"/>
                    <a:ext cx="0" cy="26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556" y="2110"/>
                    <a:ext cx="2311" cy="30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r>
                      <a:rPr lang="en-US" altLang="zh-CN" sz="2000" dirty="0">
                        <a:solidFill>
                          <a:schemeClr val="tx1"/>
                        </a:solidFill>
                        <a:latin typeface="宋体" pitchFamily="2" charset="-122"/>
                      </a:rPr>
                      <a:t>104  101 108  108  111   0</a:t>
                    </a:r>
                    <a:endParaRPr lang="en-US" altLang="zh-CN" sz="4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4581" name="AutoShape 20"/>
              <p:cNvSpPr>
                <a:spLocks noChangeArrowheads="1"/>
              </p:cNvSpPr>
              <p:nvPr/>
            </p:nvSpPr>
            <p:spPr bwMode="auto">
              <a:xfrm>
                <a:off x="2846" y="2894"/>
                <a:ext cx="2328" cy="356"/>
              </a:xfrm>
              <a:prstGeom prst="wedgeEllipseCallout">
                <a:avLst>
                  <a:gd name="adj1" fmla="val -30769"/>
                  <a:gd name="adj2" fmla="val -14011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内存存放字符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ASCII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4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8600" y="609600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字符串的输入输出</a:t>
            </a: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逐个字符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%c</a:t>
            </a: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整个字符串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87624" y="1700808"/>
            <a:ext cx="4815507" cy="3738458"/>
            <a:chOff x="1187624" y="1700808"/>
            <a:chExt cx="4815507" cy="3738458"/>
          </a:xfrm>
        </p:grpSpPr>
        <p:sp>
          <p:nvSpPr>
            <p:cNvPr id="7" name="流程图: 可选过程 6"/>
            <p:cNvSpPr/>
            <p:nvPr/>
          </p:nvSpPr>
          <p:spPr>
            <a:xfrm>
              <a:off x="1187624" y="1700808"/>
              <a:ext cx="4815507" cy="373845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467293" y="1979286"/>
              <a:ext cx="4413686" cy="28645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zh-CN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  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%c </a:t>
              </a:r>
              <a:endParaRPr lang="en-US" altLang="zh-CN" sz="2000" dirty="0">
                <a:solidFill>
                  <a:schemeClr val="tx1"/>
                </a:solidFill>
                <a:latin typeface="Aldhabi"/>
              </a:endParaRP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{    char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[5];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; 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=0;i&lt;5;i++)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scanf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(“%c”, &amp;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=0;i&lt;5;i++)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(“%c”,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6221" y="2484321"/>
            <a:ext cx="4110153" cy="2535809"/>
            <a:chOff x="1168771" y="3478491"/>
            <a:chExt cx="3676364" cy="2535809"/>
          </a:xfrm>
        </p:grpSpPr>
        <p:sp>
          <p:nvSpPr>
            <p:cNvPr id="9" name="流程图: 可选过程 8"/>
            <p:cNvSpPr/>
            <p:nvPr/>
          </p:nvSpPr>
          <p:spPr>
            <a:xfrm>
              <a:off x="1168771" y="3478491"/>
              <a:ext cx="3648327" cy="2535809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00213" y="3752226"/>
              <a:ext cx="3144922" cy="1941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r>
                <a:rPr lang="zh-CN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  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隶书" pitchFamily="49" charset="-122"/>
                </a:rPr>
                <a:t>%s </a:t>
              </a:r>
              <a:endParaRPr lang="en-US" altLang="zh-CN" sz="2000" dirty="0">
                <a:solidFill>
                  <a:schemeClr val="tx1"/>
                </a:solidFill>
                <a:latin typeface="Aldhabi"/>
              </a:endParaRP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{    char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[5];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scanf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(“%s”,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(“%s”,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}</a:t>
              </a:r>
            </a:p>
          </p:txBody>
        </p:sp>
      </p:grp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5125028" y="1750999"/>
            <a:ext cx="2909624" cy="1466644"/>
          </a:xfrm>
          <a:prstGeom prst="wedgeRoundRectCallout">
            <a:avLst>
              <a:gd name="adj1" fmla="val -70634"/>
              <a:gd name="adj2" fmla="val 85639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用字符数组名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不要加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输入串长度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数组维数</a:t>
            </a:r>
          </a:p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遇空格或回车结束</a:t>
            </a:r>
          </a:p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自动加‘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5481714" y="4450986"/>
            <a:ext cx="1853804" cy="785606"/>
          </a:xfrm>
          <a:prstGeom prst="wedgeRoundRectCallout">
            <a:avLst>
              <a:gd name="adj1" fmla="val -95584"/>
              <a:gd name="adj2" fmla="val -56294"/>
              <a:gd name="adj3" fmla="val 16667"/>
            </a:avLst>
          </a:prstGeom>
          <a:solidFill>
            <a:schemeClr val="bg1"/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用字符数组名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遇‘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 bldLvl="5" autoUpdateAnimBg="0"/>
      <p:bldP spid="18443" grpId="0" animBg="1" autoUpdateAnimBg="0"/>
      <p:bldP spid="1844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255" y="799857"/>
            <a:ext cx="6613276" cy="1800200"/>
            <a:chOff x="758279" y="1158094"/>
            <a:chExt cx="7061745" cy="1800200"/>
          </a:xfrm>
        </p:grpSpPr>
        <p:sp>
          <p:nvSpPr>
            <p:cNvPr id="19" name="流程图: 可选过程 18"/>
            <p:cNvSpPr/>
            <p:nvPr/>
          </p:nvSpPr>
          <p:spPr>
            <a:xfrm>
              <a:off x="758279" y="1158094"/>
              <a:ext cx="7061745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43" name="Text Box 3"/>
            <p:cNvSpPr txBox="1">
              <a:spLocks noChangeArrowheads="1"/>
            </p:cNvSpPr>
            <p:nvPr/>
          </p:nvSpPr>
          <p:spPr bwMode="auto">
            <a:xfrm>
              <a:off x="857251" y="1276618"/>
              <a:ext cx="6659325" cy="13234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/>
                  </a:solidFill>
                  <a:latin typeface="Aldhabi"/>
                </a:rPr>
                <a:t>例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void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Aldhabi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main( 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{ char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a[5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]={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H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,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,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l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,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l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,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o</a:t>
              </a:r>
              <a:r>
                <a:rPr lang="en-US" altLang="zh-CN" sz="2000" dirty="0">
                  <a:solidFill>
                    <a:schemeClr val="tx1"/>
                  </a:solidFill>
                </a:rPr>
                <a:t>'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};</a:t>
              </a:r>
              <a:endParaRPr lang="en-US" altLang="zh-CN" sz="2000" dirty="0">
                <a:solidFill>
                  <a:schemeClr val="tx1"/>
                </a:solidFill>
                <a:latin typeface="Aldhabi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 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(“%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s”,a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);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}</a:t>
              </a:r>
              <a:endParaRPr lang="en-US" altLang="zh-CN" sz="2000" dirty="0">
                <a:solidFill>
                  <a:schemeClr val="tx1"/>
                </a:solidFill>
                <a:latin typeface="Aldhabi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82142" y="3560619"/>
            <a:ext cx="3427565" cy="1800200"/>
            <a:chOff x="1182142" y="3560619"/>
            <a:chExt cx="3427565" cy="180020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182142" y="3560619"/>
              <a:ext cx="3427565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1319213" y="3862656"/>
              <a:ext cx="2877711" cy="13234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/>
                  </a:solidFill>
                </a:rPr>
                <a:t>例  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</a:rPr>
                <a:t>( 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   {   char a[ ]=“Hello”;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     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(“%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s”,a</a:t>
              </a:r>
              <a:r>
                <a:rPr lang="en-US" altLang="zh-CN" sz="2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</a:rPr>
                <a:t>         }</a:t>
              </a:r>
            </a:p>
          </p:txBody>
        </p:sp>
      </p:grp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917575" y="2879725"/>
            <a:ext cx="2008883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</a:rPr>
              <a:t>结果：</a:t>
            </a:r>
            <a:r>
              <a:rPr lang="en-US" altLang="zh-CN" sz="2000">
                <a:solidFill>
                  <a:schemeClr val="tx1"/>
                </a:solidFill>
              </a:rPr>
              <a:t>Hello#-=*</a:t>
            </a:r>
          </a:p>
        </p:txBody>
      </p:sp>
      <p:grpSp>
        <p:nvGrpSpPr>
          <p:cNvPr id="61476" name="Group 36"/>
          <p:cNvGrpSpPr>
            <a:grpSpLocks/>
          </p:cNvGrpSpPr>
          <p:nvPr/>
        </p:nvGrpSpPr>
        <p:grpSpPr bwMode="auto">
          <a:xfrm>
            <a:off x="5169259" y="2689255"/>
            <a:ext cx="2944812" cy="781050"/>
            <a:chOff x="3139" y="1800"/>
            <a:chExt cx="1855" cy="492"/>
          </a:xfrm>
        </p:grpSpPr>
        <p:sp>
          <p:nvSpPr>
            <p:cNvPr id="26632" name="Rectangle 17"/>
            <p:cNvSpPr>
              <a:spLocks noChangeArrowheads="1"/>
            </p:cNvSpPr>
            <p:nvPr/>
          </p:nvSpPr>
          <p:spPr bwMode="auto">
            <a:xfrm>
              <a:off x="3139" y="1991"/>
              <a:ext cx="1855" cy="30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宋体" pitchFamily="2" charset="-122"/>
                </a:rPr>
                <a:t>h    e    l    </a:t>
              </a:r>
              <a:r>
                <a:rPr lang="en-US" altLang="zh-CN" sz="2000" dirty="0" err="1">
                  <a:solidFill>
                    <a:schemeClr val="bg1"/>
                  </a:solidFill>
                  <a:latin typeface="宋体" pitchFamily="2" charset="-122"/>
                </a:rPr>
                <a:t>l</a:t>
              </a:r>
              <a:r>
                <a:rPr lang="en-US" altLang="zh-CN" sz="2000" dirty="0">
                  <a:solidFill>
                    <a:schemeClr val="bg1"/>
                  </a:solidFill>
                  <a:latin typeface="宋体" pitchFamily="2" charset="-122"/>
                </a:rPr>
                <a:t>   o</a:t>
              </a:r>
              <a:endParaRPr lang="en-US" altLang="zh-CN" sz="4000" dirty="0">
                <a:solidFill>
                  <a:schemeClr val="bg1"/>
                </a:solidFill>
              </a:endParaRPr>
            </a:p>
          </p:txBody>
        </p:sp>
        <p:sp>
          <p:nvSpPr>
            <p:cNvPr id="26633" name="Line 12"/>
            <p:cNvSpPr>
              <a:spLocks noChangeShapeType="1"/>
            </p:cNvSpPr>
            <p:nvPr/>
          </p:nvSpPr>
          <p:spPr bwMode="auto">
            <a:xfrm>
              <a:off x="4250" y="2015"/>
              <a:ext cx="0" cy="2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" name="Line 13"/>
            <p:cNvSpPr>
              <a:spLocks noChangeShapeType="1"/>
            </p:cNvSpPr>
            <p:nvPr/>
          </p:nvSpPr>
          <p:spPr bwMode="auto">
            <a:xfrm>
              <a:off x="3517" y="2014"/>
              <a:ext cx="0" cy="2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5" name="Line 14"/>
            <p:cNvSpPr>
              <a:spLocks noChangeShapeType="1"/>
            </p:cNvSpPr>
            <p:nvPr/>
          </p:nvSpPr>
          <p:spPr bwMode="auto">
            <a:xfrm>
              <a:off x="3883" y="2014"/>
              <a:ext cx="0" cy="2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15"/>
            <p:cNvSpPr>
              <a:spLocks noChangeShapeType="1"/>
            </p:cNvSpPr>
            <p:nvPr/>
          </p:nvSpPr>
          <p:spPr bwMode="auto">
            <a:xfrm>
              <a:off x="4639" y="2002"/>
              <a:ext cx="0" cy="2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7" name="Group 35"/>
            <p:cNvGrpSpPr>
              <a:grpSpLocks/>
            </p:cNvGrpSpPr>
            <p:nvPr/>
          </p:nvGrpSpPr>
          <p:grpSpPr bwMode="auto">
            <a:xfrm>
              <a:off x="3230" y="1800"/>
              <a:ext cx="1652" cy="231"/>
              <a:chOff x="3230" y="1800"/>
              <a:chExt cx="1652" cy="231"/>
            </a:xfrm>
          </p:grpSpPr>
          <p:sp>
            <p:nvSpPr>
              <p:cNvPr id="26638" name="Text Box 26"/>
              <p:cNvSpPr txBox="1">
                <a:spLocks noChangeArrowheads="1"/>
              </p:cNvSpPr>
              <p:nvPr/>
            </p:nvSpPr>
            <p:spPr bwMode="auto">
              <a:xfrm>
                <a:off x="3230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6639" name="Text Box 31"/>
              <p:cNvSpPr txBox="1">
                <a:spLocks noChangeArrowheads="1"/>
              </p:cNvSpPr>
              <p:nvPr/>
            </p:nvSpPr>
            <p:spPr bwMode="auto">
              <a:xfrm>
                <a:off x="3962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6640" name="Text Box 32"/>
              <p:cNvSpPr txBox="1">
                <a:spLocks noChangeArrowheads="1"/>
              </p:cNvSpPr>
              <p:nvPr/>
            </p:nvSpPr>
            <p:spPr bwMode="auto">
              <a:xfrm>
                <a:off x="4328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6641" name="Text Box 33"/>
              <p:cNvSpPr txBox="1">
                <a:spLocks noChangeArrowheads="1"/>
              </p:cNvSpPr>
              <p:nvPr/>
            </p:nvSpPr>
            <p:spPr bwMode="auto">
              <a:xfrm>
                <a:off x="3596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6642" name="Text Box 34"/>
              <p:cNvSpPr txBox="1">
                <a:spLocks noChangeArrowheads="1"/>
              </p:cNvSpPr>
              <p:nvPr/>
            </p:nvSpPr>
            <p:spPr bwMode="auto">
              <a:xfrm>
                <a:off x="4694" y="180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1393825" y="5451475"/>
            <a:ext cx="1523174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</a:rPr>
              <a:t>结果：</a:t>
            </a:r>
            <a:r>
              <a:rPr lang="en-US" altLang="zh-CN" sz="200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61478" name="AutoShape 38"/>
          <p:cNvSpPr>
            <a:spLocks noChangeArrowheads="1"/>
          </p:cNvSpPr>
          <p:nvPr/>
        </p:nvSpPr>
        <p:spPr bwMode="auto">
          <a:xfrm>
            <a:off x="5034621" y="3550199"/>
            <a:ext cx="3511819" cy="1410520"/>
          </a:xfrm>
          <a:prstGeom prst="star6">
            <a:avLst/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输出时，遇‘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 autoUpdateAnimBg="0"/>
      <p:bldP spid="61477" grpId="0" animBg="1" autoUpdateAnimBg="0"/>
      <p:bldP spid="6147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700808"/>
            <a:ext cx="4649614" cy="1800200"/>
            <a:chOff x="1187624" y="1700808"/>
            <a:chExt cx="4649614" cy="1800200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187624" y="1700808"/>
              <a:ext cx="4649614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1336675" y="1724095"/>
              <a:ext cx="3633024" cy="16333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{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char a[]={'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h','e','l</a:t>
              </a:r>
              <a:r>
                <a:rPr lang="en-US" altLang="zh-CN" sz="2000" dirty="0">
                  <a:solidFill>
                    <a:schemeClr val="tx1"/>
                  </a:solidFill>
                </a:rPr>
                <a:t>','\0','l','o','\0'};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("%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s",a</a:t>
              </a:r>
              <a:r>
                <a:rPr lang="en-US" altLang="zh-CN" sz="20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001713" y="80327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373188" y="3843338"/>
            <a:ext cx="126669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</a:rPr>
              <a:t>输出：</a:t>
            </a:r>
            <a:r>
              <a:rPr lang="en-US" altLang="zh-CN" sz="2000">
                <a:solidFill>
                  <a:schemeClr val="tx1"/>
                </a:solidFill>
              </a:rPr>
              <a:t>hel</a:t>
            </a:r>
          </a:p>
        </p:txBody>
      </p: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4377901" y="3622676"/>
            <a:ext cx="2628901" cy="404812"/>
            <a:chOff x="2913" y="2478"/>
            <a:chExt cx="1656" cy="255"/>
          </a:xfrm>
        </p:grpSpPr>
        <p:sp>
          <p:nvSpPr>
            <p:cNvPr id="27655" name="Line 9"/>
            <p:cNvSpPr>
              <a:spLocks noChangeShapeType="1"/>
            </p:cNvSpPr>
            <p:nvPr/>
          </p:nvSpPr>
          <p:spPr bwMode="auto">
            <a:xfrm>
              <a:off x="3666" y="2502"/>
              <a:ext cx="0" cy="2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" name="Line 10"/>
            <p:cNvSpPr>
              <a:spLocks noChangeShapeType="1"/>
            </p:cNvSpPr>
            <p:nvPr/>
          </p:nvSpPr>
          <p:spPr bwMode="auto">
            <a:xfrm>
              <a:off x="3169" y="2501"/>
              <a:ext cx="0" cy="2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Line 11"/>
            <p:cNvSpPr>
              <a:spLocks noChangeShapeType="1"/>
            </p:cNvSpPr>
            <p:nvPr/>
          </p:nvSpPr>
          <p:spPr bwMode="auto">
            <a:xfrm>
              <a:off x="3417" y="2501"/>
              <a:ext cx="0" cy="2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12"/>
            <p:cNvSpPr>
              <a:spLocks noChangeShapeType="1"/>
            </p:cNvSpPr>
            <p:nvPr/>
          </p:nvSpPr>
          <p:spPr bwMode="auto">
            <a:xfrm>
              <a:off x="3930" y="2491"/>
              <a:ext cx="0" cy="2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Rectangle 13"/>
            <p:cNvSpPr>
              <a:spLocks noChangeArrowheads="1"/>
            </p:cNvSpPr>
            <p:nvPr/>
          </p:nvSpPr>
          <p:spPr bwMode="auto">
            <a:xfrm>
              <a:off x="2913" y="2482"/>
              <a:ext cx="1656" cy="2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40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660" name="Text Box 14"/>
            <p:cNvSpPr txBox="1">
              <a:spLocks noChangeArrowheads="1"/>
            </p:cNvSpPr>
            <p:nvPr/>
          </p:nvSpPr>
          <p:spPr bwMode="auto">
            <a:xfrm>
              <a:off x="2925" y="2483"/>
              <a:ext cx="16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h    e     l    \0    l    o   \0</a:t>
              </a:r>
            </a:p>
          </p:txBody>
        </p:sp>
        <p:sp>
          <p:nvSpPr>
            <p:cNvPr id="27661" name="Line 15"/>
            <p:cNvSpPr>
              <a:spLocks noChangeShapeType="1"/>
            </p:cNvSpPr>
            <p:nvPr/>
          </p:nvSpPr>
          <p:spPr bwMode="auto">
            <a:xfrm>
              <a:off x="4134" y="2478"/>
              <a:ext cx="0" cy="2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16"/>
            <p:cNvSpPr>
              <a:spLocks noChangeShapeType="1"/>
            </p:cNvSpPr>
            <p:nvPr/>
          </p:nvSpPr>
          <p:spPr bwMode="auto">
            <a:xfrm>
              <a:off x="4367" y="2478"/>
              <a:ext cx="0" cy="25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2454644" y="4468463"/>
            <a:ext cx="5446712" cy="1410520"/>
          </a:xfrm>
          <a:prstGeom prst="star6">
            <a:avLst/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数组中有多个‘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遇第一个结束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  <p:bldP spid="43014" grpId="0" animBg="1" autoUpdateAnimBg="0"/>
      <p:bldP spid="4302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9526" y="857945"/>
            <a:ext cx="3134123" cy="3057623"/>
            <a:chOff x="259526" y="857945"/>
            <a:chExt cx="3134123" cy="3057623"/>
          </a:xfrm>
        </p:grpSpPr>
        <p:sp>
          <p:nvSpPr>
            <p:cNvPr id="30" name="流程图: 可选过程 29"/>
            <p:cNvSpPr/>
            <p:nvPr/>
          </p:nvSpPr>
          <p:spPr>
            <a:xfrm>
              <a:off x="259526" y="857945"/>
              <a:ext cx="3134123" cy="305762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508950" y="1094949"/>
              <a:ext cx="2534966" cy="25567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{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char a[5];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scanf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("%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s",a</a:t>
              </a:r>
              <a:r>
                <a:rPr lang="en-US" altLang="zh-CN" sz="20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for(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=0;i&lt;5;i++)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("%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d,",a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]);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151062" y="4023707"/>
            <a:ext cx="5327650" cy="1320800"/>
          </a:xfrm>
          <a:prstGeom prst="rect">
            <a:avLst/>
          </a:prstGeom>
          <a:noFill/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</a:rPr>
              <a:t>运行情况：</a:t>
            </a:r>
          </a:p>
          <a:p>
            <a:pPr eaLnBrk="1" hangingPunct="1"/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）若输入  </a:t>
            </a:r>
            <a:r>
              <a:rPr lang="en-US" altLang="zh-CN" sz="2000" dirty="0" err="1">
                <a:solidFill>
                  <a:schemeClr val="bg1"/>
                </a:solidFill>
              </a:rPr>
              <a:t>hel</a:t>
            </a:r>
            <a:r>
              <a:rPr lang="en-US" altLang="zh-CN" sz="2000" dirty="0">
                <a:solidFill>
                  <a:schemeClr val="bg1"/>
                </a:solidFill>
              </a:rPr>
              <a:t> , </a:t>
            </a:r>
            <a:r>
              <a:rPr lang="zh-CN" altLang="zh-CN" sz="2000" dirty="0">
                <a:solidFill>
                  <a:schemeClr val="bg1"/>
                </a:solidFill>
              </a:rPr>
              <a:t>正常</a:t>
            </a:r>
          </a:p>
          <a:p>
            <a:pPr eaLnBrk="1" hangingPunct="1"/>
            <a:r>
              <a:rPr lang="zh-CN" altLang="zh-CN" sz="2000" dirty="0">
                <a:solidFill>
                  <a:schemeClr val="bg1"/>
                </a:solidFill>
              </a:rPr>
              <a:t>（2）若输入  </a:t>
            </a:r>
            <a:r>
              <a:rPr lang="en-US" altLang="zh-CN" sz="2000" dirty="0">
                <a:solidFill>
                  <a:schemeClr val="bg1"/>
                </a:solidFill>
              </a:rPr>
              <a:t>hell ,  </a:t>
            </a:r>
            <a:r>
              <a:rPr lang="zh-CN" altLang="zh-CN" sz="2000" dirty="0">
                <a:solidFill>
                  <a:schemeClr val="bg1"/>
                </a:solidFill>
              </a:rPr>
              <a:t>正常</a:t>
            </a:r>
          </a:p>
          <a:p>
            <a:pPr eaLnBrk="1" hangingPunct="1"/>
            <a:r>
              <a:rPr lang="zh-CN" altLang="zh-CN" sz="2000" dirty="0">
                <a:solidFill>
                  <a:schemeClr val="bg1"/>
                </a:solidFill>
              </a:rPr>
              <a:t>（3）若输入  </a:t>
            </a:r>
            <a:r>
              <a:rPr lang="en-US" altLang="zh-CN" sz="2000" dirty="0">
                <a:solidFill>
                  <a:schemeClr val="bg1"/>
                </a:solidFill>
              </a:rPr>
              <a:t>hello , </a:t>
            </a:r>
            <a:r>
              <a:rPr lang="zh-CN" altLang="zh-CN" sz="2000" dirty="0">
                <a:solidFill>
                  <a:schemeClr val="bg1"/>
                </a:solidFill>
              </a:rPr>
              <a:t>用%</a:t>
            </a:r>
            <a:r>
              <a:rPr lang="en-US" altLang="zh-CN" sz="2000" dirty="0">
                <a:solidFill>
                  <a:schemeClr val="bg1"/>
                </a:solidFill>
              </a:rPr>
              <a:t>s </a:t>
            </a:r>
            <a:r>
              <a:rPr lang="zh-CN" altLang="zh-CN" sz="2000" dirty="0">
                <a:solidFill>
                  <a:schemeClr val="bg1"/>
                </a:solidFill>
              </a:rPr>
              <a:t>输出时，</a:t>
            </a:r>
            <a:r>
              <a:rPr lang="zh-CN" altLang="zh-CN" sz="2000" dirty="0">
                <a:solidFill>
                  <a:srgbClr val="FF0000"/>
                </a:solidFill>
              </a:rPr>
              <a:t>会出现问题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40996" name="Group 36"/>
          <p:cNvGrpSpPr>
            <a:grpSpLocks/>
          </p:cNvGrpSpPr>
          <p:nvPr/>
        </p:nvGrpSpPr>
        <p:grpSpPr bwMode="auto">
          <a:xfrm>
            <a:off x="4713285" y="2376816"/>
            <a:ext cx="1993900" cy="1397000"/>
            <a:chOff x="4168" y="2349"/>
            <a:chExt cx="1256" cy="880"/>
          </a:xfrm>
        </p:grpSpPr>
        <p:grpSp>
          <p:nvGrpSpPr>
            <p:cNvPr id="28678" name="Group 18"/>
            <p:cNvGrpSpPr>
              <a:grpSpLocks/>
            </p:cNvGrpSpPr>
            <p:nvPr/>
          </p:nvGrpSpPr>
          <p:grpSpPr bwMode="auto">
            <a:xfrm>
              <a:off x="4168" y="2349"/>
              <a:ext cx="1256" cy="263"/>
              <a:chOff x="3001" y="1416"/>
              <a:chExt cx="1256" cy="263"/>
            </a:xfrm>
          </p:grpSpPr>
          <p:grpSp>
            <p:nvGrpSpPr>
              <p:cNvPr id="28695" name="Group 16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8697" name="Line 9"/>
                <p:cNvSpPr>
                  <a:spLocks noChangeShapeType="1"/>
                </p:cNvSpPr>
                <p:nvPr/>
              </p:nvSpPr>
              <p:spPr bwMode="auto">
                <a:xfrm>
                  <a:off x="3754" y="1442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8" name="Line 10"/>
                <p:cNvSpPr>
                  <a:spLocks noChangeShapeType="1"/>
                </p:cNvSpPr>
                <p:nvPr/>
              </p:nvSpPr>
              <p:spPr bwMode="auto">
                <a:xfrm>
                  <a:off x="3257" y="1434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9" name="Line 11"/>
                <p:cNvSpPr>
                  <a:spLocks noChangeShapeType="1"/>
                </p:cNvSpPr>
                <p:nvPr/>
              </p:nvSpPr>
              <p:spPr bwMode="auto">
                <a:xfrm>
                  <a:off x="3505" y="1434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0" name="Line 12"/>
                <p:cNvSpPr>
                  <a:spLocks noChangeShapeType="1"/>
                </p:cNvSpPr>
                <p:nvPr/>
              </p:nvSpPr>
              <p:spPr bwMode="auto">
                <a:xfrm>
                  <a:off x="4018" y="1443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1" name="Rectangle 14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40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28696" name="Text Box 17"/>
              <p:cNvSpPr txBox="1">
                <a:spLocks noChangeArrowheads="1"/>
              </p:cNvSpPr>
              <p:nvPr/>
            </p:nvSpPr>
            <p:spPr bwMode="auto">
              <a:xfrm>
                <a:off x="3007" y="1429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h    e     l    \0</a:t>
                </a:r>
              </a:p>
            </p:txBody>
          </p:sp>
        </p:grpSp>
        <p:grpSp>
          <p:nvGrpSpPr>
            <p:cNvPr id="28679" name="Group 19"/>
            <p:cNvGrpSpPr>
              <a:grpSpLocks/>
            </p:cNvGrpSpPr>
            <p:nvPr/>
          </p:nvGrpSpPr>
          <p:grpSpPr bwMode="auto">
            <a:xfrm>
              <a:off x="4168" y="2617"/>
              <a:ext cx="1256" cy="285"/>
              <a:chOff x="3001" y="1376"/>
              <a:chExt cx="1256" cy="285"/>
            </a:xfrm>
          </p:grpSpPr>
          <p:grpSp>
            <p:nvGrpSpPr>
              <p:cNvPr id="28688" name="Group 20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8690" name="Line 21"/>
                <p:cNvSpPr>
                  <a:spLocks noChangeShapeType="1"/>
                </p:cNvSpPr>
                <p:nvPr/>
              </p:nvSpPr>
              <p:spPr bwMode="auto">
                <a:xfrm>
                  <a:off x="3754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1" name="Line 22"/>
                <p:cNvSpPr>
                  <a:spLocks noChangeShapeType="1"/>
                </p:cNvSpPr>
                <p:nvPr/>
              </p:nvSpPr>
              <p:spPr bwMode="auto">
                <a:xfrm>
                  <a:off x="3257" y="1434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2" name="Line 23"/>
                <p:cNvSpPr>
                  <a:spLocks noChangeShapeType="1"/>
                </p:cNvSpPr>
                <p:nvPr/>
              </p:nvSpPr>
              <p:spPr bwMode="auto">
                <a:xfrm>
                  <a:off x="3505" y="1434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3" name="Line 24"/>
                <p:cNvSpPr>
                  <a:spLocks noChangeShapeType="1"/>
                </p:cNvSpPr>
                <p:nvPr/>
              </p:nvSpPr>
              <p:spPr bwMode="auto">
                <a:xfrm>
                  <a:off x="4018" y="1443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94" name="Rectangle 25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40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28689" name="Text Box 26"/>
              <p:cNvSpPr txBox="1">
                <a:spLocks noChangeArrowheads="1"/>
              </p:cNvSpPr>
              <p:nvPr/>
            </p:nvSpPr>
            <p:spPr bwMode="auto">
              <a:xfrm>
                <a:off x="3007" y="1376"/>
                <a:ext cx="11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h    e     l     </a:t>
                </a:r>
                <a:r>
                  <a:rPr lang="en-US" altLang="zh-CN" sz="2000" dirty="0" err="1">
                    <a:solidFill>
                      <a:schemeClr val="bg1"/>
                    </a:solidFill>
                  </a:rPr>
                  <a:t>l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    \0</a:t>
                </a:r>
              </a:p>
            </p:txBody>
          </p:sp>
        </p:grpSp>
        <p:grpSp>
          <p:nvGrpSpPr>
            <p:cNvPr id="28680" name="Group 27"/>
            <p:cNvGrpSpPr>
              <a:grpSpLocks/>
            </p:cNvGrpSpPr>
            <p:nvPr/>
          </p:nvGrpSpPr>
          <p:grpSpPr bwMode="auto">
            <a:xfrm>
              <a:off x="4168" y="2955"/>
              <a:ext cx="1256" cy="274"/>
              <a:chOff x="3001" y="1392"/>
              <a:chExt cx="1256" cy="274"/>
            </a:xfrm>
          </p:grpSpPr>
          <p:grpSp>
            <p:nvGrpSpPr>
              <p:cNvPr id="28681" name="Group 28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50"/>
                <a:chOff x="3001" y="1416"/>
                <a:chExt cx="1256" cy="250"/>
              </a:xfrm>
            </p:grpSpPr>
            <p:sp>
              <p:nvSpPr>
                <p:cNvPr id="28683" name="Line 29"/>
                <p:cNvSpPr>
                  <a:spLocks noChangeShapeType="1"/>
                </p:cNvSpPr>
                <p:nvPr/>
              </p:nvSpPr>
              <p:spPr bwMode="auto">
                <a:xfrm>
                  <a:off x="3754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84" name="Line 30"/>
                <p:cNvSpPr>
                  <a:spLocks noChangeShapeType="1"/>
                </p:cNvSpPr>
                <p:nvPr/>
              </p:nvSpPr>
              <p:spPr bwMode="auto">
                <a:xfrm>
                  <a:off x="3257" y="1434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85" name="Line 31"/>
                <p:cNvSpPr>
                  <a:spLocks noChangeShapeType="1"/>
                </p:cNvSpPr>
                <p:nvPr/>
              </p:nvSpPr>
              <p:spPr bwMode="auto">
                <a:xfrm>
                  <a:off x="3505" y="1434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86" name="Line 32"/>
                <p:cNvSpPr>
                  <a:spLocks noChangeShapeType="1"/>
                </p:cNvSpPr>
                <p:nvPr/>
              </p:nvSpPr>
              <p:spPr bwMode="auto">
                <a:xfrm>
                  <a:off x="4018" y="1449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8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40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28682" name="Text Box 34"/>
              <p:cNvSpPr txBox="1">
                <a:spLocks noChangeArrowheads="1"/>
              </p:cNvSpPr>
              <p:nvPr/>
            </p:nvSpPr>
            <p:spPr bwMode="auto">
              <a:xfrm>
                <a:off x="3051" y="1392"/>
                <a:ext cx="11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h    e     l    </a:t>
                </a:r>
                <a:r>
                  <a:rPr lang="en-US" altLang="zh-CN" sz="2000" dirty="0" err="1">
                    <a:solidFill>
                      <a:schemeClr val="bg1"/>
                    </a:solidFill>
                  </a:rPr>
                  <a:t>l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     o</a:t>
                </a:r>
              </a:p>
            </p:txBody>
          </p:sp>
        </p:grpSp>
      </p:grpSp>
      <p:sp>
        <p:nvSpPr>
          <p:cNvPr id="40997" name="AutoShape 37"/>
          <p:cNvSpPr>
            <a:spLocks noChangeArrowheads="1"/>
          </p:cNvSpPr>
          <p:nvPr/>
        </p:nvSpPr>
        <p:spPr bwMode="auto">
          <a:xfrm>
            <a:off x="3016578" y="1399072"/>
            <a:ext cx="5976594" cy="799134"/>
          </a:xfrm>
          <a:prstGeom prst="star6">
            <a:avLst/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输入字符串长度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数组维数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 autoUpdateAnimBg="0"/>
      <p:bldP spid="4099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01675" y="501650"/>
            <a:ext cx="2387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字符串输入举例</a:t>
            </a:r>
          </a:p>
        </p:txBody>
      </p:sp>
      <p:grpSp>
        <p:nvGrpSpPr>
          <p:cNvPr id="42031" name="Group 47"/>
          <p:cNvGrpSpPr>
            <a:grpSpLocks/>
          </p:cNvGrpSpPr>
          <p:nvPr/>
        </p:nvGrpSpPr>
        <p:grpSpPr bwMode="auto">
          <a:xfrm>
            <a:off x="567023" y="5035548"/>
            <a:ext cx="5986462" cy="1179512"/>
            <a:chOff x="2555" y="1314"/>
            <a:chExt cx="3771" cy="743"/>
          </a:xfrm>
        </p:grpSpPr>
        <p:grpSp>
          <p:nvGrpSpPr>
            <p:cNvPr id="29704" name="Group 7"/>
            <p:cNvGrpSpPr>
              <a:grpSpLocks/>
            </p:cNvGrpSpPr>
            <p:nvPr/>
          </p:nvGrpSpPr>
          <p:grpSpPr bwMode="auto">
            <a:xfrm>
              <a:off x="2557" y="1316"/>
              <a:ext cx="1256" cy="259"/>
              <a:chOff x="3001" y="1416"/>
              <a:chExt cx="1256" cy="259"/>
            </a:xfrm>
          </p:grpSpPr>
          <p:grpSp>
            <p:nvGrpSpPr>
              <p:cNvPr id="29737" name="Group 8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9739" name="Line 9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0" name="Line 10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1" name="Line 11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2" name="Line 12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3" name="Rectangle 13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40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29738" name="Text Box 14"/>
              <p:cNvSpPr txBox="1">
                <a:spLocks noChangeArrowheads="1"/>
              </p:cNvSpPr>
              <p:nvPr/>
            </p:nvSpPr>
            <p:spPr bwMode="auto">
              <a:xfrm>
                <a:off x="3026" y="1425"/>
                <a:ext cx="9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H   o    w    \0</a:t>
                </a:r>
              </a:p>
            </p:txBody>
          </p:sp>
        </p:grpSp>
        <p:grpSp>
          <p:nvGrpSpPr>
            <p:cNvPr id="29705" name="Group 15"/>
            <p:cNvGrpSpPr>
              <a:grpSpLocks/>
            </p:cNvGrpSpPr>
            <p:nvPr/>
          </p:nvGrpSpPr>
          <p:grpSpPr bwMode="auto">
            <a:xfrm>
              <a:off x="2557" y="1566"/>
              <a:ext cx="1256" cy="250"/>
              <a:chOff x="3001" y="1413"/>
              <a:chExt cx="1256" cy="250"/>
            </a:xfrm>
          </p:grpSpPr>
          <p:grpSp>
            <p:nvGrpSpPr>
              <p:cNvPr id="29730" name="Group 16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9732" name="Line 17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3" name="Line 18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4" name="Line 19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5" name="Line 20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6" name="Rectangle 21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40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29731" name="Text Box 22"/>
              <p:cNvSpPr txBox="1">
                <a:spLocks noChangeArrowheads="1"/>
              </p:cNvSpPr>
              <p:nvPr/>
            </p:nvSpPr>
            <p:spPr bwMode="auto">
              <a:xfrm>
                <a:off x="3001" y="14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a    r     e    \0</a:t>
                </a:r>
              </a:p>
            </p:txBody>
          </p:sp>
        </p:grpSp>
        <p:grpSp>
          <p:nvGrpSpPr>
            <p:cNvPr id="29706" name="Group 23"/>
            <p:cNvGrpSpPr>
              <a:grpSpLocks/>
            </p:cNvGrpSpPr>
            <p:nvPr/>
          </p:nvGrpSpPr>
          <p:grpSpPr bwMode="auto">
            <a:xfrm>
              <a:off x="2555" y="1807"/>
              <a:ext cx="1256" cy="250"/>
              <a:chOff x="3001" y="1411"/>
              <a:chExt cx="1256" cy="250"/>
            </a:xfrm>
          </p:grpSpPr>
          <p:grpSp>
            <p:nvGrpSpPr>
              <p:cNvPr id="29723" name="Group 24"/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29725" name="Line 25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6" name="Line 26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7" name="Line 27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8" name="Line 28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9" name="Rectangle 29"/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40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29724" name="Text Box 30"/>
              <p:cNvSpPr txBox="1">
                <a:spLocks noChangeArrowheads="1"/>
              </p:cNvSpPr>
              <p:nvPr/>
            </p:nvSpPr>
            <p:spPr bwMode="auto">
              <a:xfrm>
                <a:off x="3001" y="1411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y    o    u    ?    \0</a:t>
                </a:r>
              </a:p>
            </p:txBody>
          </p:sp>
        </p:grpSp>
        <p:grpSp>
          <p:nvGrpSpPr>
            <p:cNvPr id="29707" name="Group 31"/>
            <p:cNvGrpSpPr>
              <a:grpSpLocks/>
            </p:cNvGrpSpPr>
            <p:nvPr/>
          </p:nvGrpSpPr>
          <p:grpSpPr bwMode="auto">
            <a:xfrm>
              <a:off x="3815" y="1314"/>
              <a:ext cx="1256" cy="250"/>
              <a:chOff x="3007" y="1418"/>
              <a:chExt cx="1256" cy="250"/>
            </a:xfrm>
          </p:grpSpPr>
          <p:grpSp>
            <p:nvGrpSpPr>
              <p:cNvPr id="29716" name="Group 32"/>
              <p:cNvGrpSpPr>
                <a:grpSpLocks/>
              </p:cNvGrpSpPr>
              <p:nvPr/>
            </p:nvGrpSpPr>
            <p:grpSpPr bwMode="auto">
              <a:xfrm>
                <a:off x="3007" y="1422"/>
                <a:ext cx="1256" cy="245"/>
                <a:chOff x="3007" y="1422"/>
                <a:chExt cx="1256" cy="245"/>
              </a:xfrm>
            </p:grpSpPr>
            <p:sp>
              <p:nvSpPr>
                <p:cNvPr id="29718" name="Line 33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19" name="Line 34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0" name="Line 35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1" name="Line 36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2" name="Rectangle 37"/>
                <p:cNvSpPr>
                  <a:spLocks noChangeArrowheads="1"/>
                </p:cNvSpPr>
                <p:nvPr/>
              </p:nvSpPr>
              <p:spPr bwMode="auto">
                <a:xfrm>
                  <a:off x="3007" y="1422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40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29717" name="Text Box 38"/>
              <p:cNvSpPr txBox="1">
                <a:spLocks noChangeArrowheads="1"/>
              </p:cNvSpPr>
              <p:nvPr/>
            </p:nvSpPr>
            <p:spPr bwMode="auto">
              <a:xfrm>
                <a:off x="3065" y="141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08" name="Group 39"/>
            <p:cNvGrpSpPr>
              <a:grpSpLocks/>
            </p:cNvGrpSpPr>
            <p:nvPr/>
          </p:nvGrpSpPr>
          <p:grpSpPr bwMode="auto">
            <a:xfrm>
              <a:off x="5070" y="1314"/>
              <a:ext cx="1256" cy="250"/>
              <a:chOff x="3007" y="1418"/>
              <a:chExt cx="1256" cy="250"/>
            </a:xfrm>
          </p:grpSpPr>
          <p:grpSp>
            <p:nvGrpSpPr>
              <p:cNvPr id="29709" name="Group 40"/>
              <p:cNvGrpSpPr>
                <a:grpSpLocks/>
              </p:cNvGrpSpPr>
              <p:nvPr/>
            </p:nvGrpSpPr>
            <p:grpSpPr bwMode="auto">
              <a:xfrm>
                <a:off x="3007" y="1422"/>
                <a:ext cx="1256" cy="245"/>
                <a:chOff x="3007" y="1422"/>
                <a:chExt cx="1256" cy="245"/>
              </a:xfrm>
            </p:grpSpPr>
            <p:sp>
              <p:nvSpPr>
                <p:cNvPr id="29711" name="Line 41"/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12" name="Line 42"/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13" name="Line 43"/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14" name="Line 44"/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15" name="Rectangle 45"/>
                <p:cNvSpPr>
                  <a:spLocks noChangeArrowheads="1"/>
                </p:cNvSpPr>
                <p:nvPr/>
              </p:nvSpPr>
              <p:spPr bwMode="auto">
                <a:xfrm>
                  <a:off x="3007" y="1422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FF33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400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29710" name="Text Box 46"/>
              <p:cNvSpPr txBox="1">
                <a:spLocks noChangeArrowheads="1"/>
              </p:cNvSpPr>
              <p:nvPr/>
            </p:nvSpPr>
            <p:spPr bwMode="auto">
              <a:xfrm>
                <a:off x="3065" y="141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78412" y="1084672"/>
            <a:ext cx="4364002" cy="2699175"/>
            <a:chOff x="378412" y="1621999"/>
            <a:chExt cx="4364002" cy="2699175"/>
          </a:xfrm>
        </p:grpSpPr>
        <p:sp>
          <p:nvSpPr>
            <p:cNvPr id="48" name="流程图: 可选过程 47"/>
            <p:cNvSpPr/>
            <p:nvPr/>
          </p:nvSpPr>
          <p:spPr>
            <a:xfrm>
              <a:off x="378412" y="1625981"/>
              <a:ext cx="4364001" cy="269519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>
              <a:off x="481013" y="1621999"/>
              <a:ext cx="4261401" cy="25567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/>
              <a:r>
                <a:rPr lang="en-US" altLang="zh-CN" sz="2000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{ char a[15],b[5],c[5];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bg2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scanf</a:t>
              </a:r>
              <a:r>
                <a:rPr lang="en-US" altLang="zh-CN" sz="2000" dirty="0">
                  <a:solidFill>
                    <a:srgbClr val="0000FF"/>
                  </a:solidFill>
                </a:rPr>
                <a:t>("%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s%s%s</a:t>
              </a:r>
              <a:r>
                <a:rPr lang="en-US" altLang="zh-CN" sz="2000" dirty="0">
                  <a:solidFill>
                    <a:srgbClr val="0000FF"/>
                  </a:solidFill>
                </a:rPr>
                <a:t>",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a,b,c</a:t>
              </a:r>
              <a:r>
                <a:rPr lang="en-US" altLang="zh-CN" sz="2000" dirty="0">
                  <a:solidFill>
                    <a:srgbClr val="0000FF"/>
                  </a:solidFill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bg2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("a=%s\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nb</a:t>
              </a:r>
              <a:r>
                <a:rPr lang="en-US" altLang="zh-CN" sz="2000" dirty="0">
                  <a:solidFill>
                    <a:schemeClr val="tx1"/>
                  </a:solidFill>
                </a:rPr>
                <a:t>=%s\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nc</a:t>
              </a:r>
              <a:r>
                <a:rPr lang="en-US" altLang="zh-CN" sz="2000" dirty="0">
                  <a:solidFill>
                    <a:schemeClr val="tx1"/>
                  </a:solidFill>
                </a:rPr>
                <a:t>=%s\n",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a,b,c</a:t>
              </a:r>
              <a:r>
                <a:rPr lang="en-US" altLang="zh-CN" sz="20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bg2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scanf</a:t>
              </a:r>
              <a:r>
                <a:rPr lang="en-US" altLang="zh-CN" sz="2000" dirty="0">
                  <a:solidFill>
                    <a:srgbClr val="0000FF"/>
                  </a:solidFill>
                </a:rPr>
                <a:t>("%</a:t>
              </a:r>
              <a:r>
                <a:rPr lang="en-US" altLang="zh-CN" sz="2000" dirty="0" err="1">
                  <a:solidFill>
                    <a:srgbClr val="0000FF"/>
                  </a:solidFill>
                </a:rPr>
                <a:t>s",a</a:t>
              </a:r>
              <a:r>
                <a:rPr lang="en-US" altLang="zh-CN" sz="2000" dirty="0">
                  <a:solidFill>
                    <a:srgbClr val="0000FF"/>
                  </a:solidFill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("a=%s\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n",a</a:t>
              </a:r>
              <a:r>
                <a:rPr lang="en-US" altLang="zh-CN" sz="20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208719" y="615296"/>
            <a:ext cx="2521844" cy="2246769"/>
          </a:xfrm>
          <a:prstGeom prst="rect">
            <a:avLst/>
          </a:prstGeom>
          <a:noFill/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</a:rPr>
              <a:t>运行情况：</a:t>
            </a:r>
          </a:p>
          <a:p>
            <a:pPr eaLnBrk="1" hangingPunct="1"/>
            <a:r>
              <a:rPr lang="zh-CN" altLang="en-US" sz="2000" dirty="0">
                <a:solidFill>
                  <a:schemeClr val="bg1"/>
                </a:solidFill>
              </a:rPr>
              <a:t>输入：</a:t>
            </a:r>
            <a:r>
              <a:rPr lang="en-US" altLang="zh-CN" sz="2000" dirty="0">
                <a:solidFill>
                  <a:schemeClr val="bg1"/>
                </a:solidFill>
              </a:rPr>
              <a:t>How  are  you?</a:t>
            </a:r>
          </a:p>
          <a:p>
            <a:pPr eaLnBrk="1" hangingPunct="1"/>
            <a:r>
              <a:rPr lang="zh-CN" altLang="zh-CN" sz="2000" dirty="0">
                <a:solidFill>
                  <a:schemeClr val="bg1"/>
                </a:solidFill>
              </a:rPr>
              <a:t>输出：</a:t>
            </a:r>
            <a:r>
              <a:rPr lang="en-US" altLang="zh-CN" sz="2000" dirty="0">
                <a:solidFill>
                  <a:schemeClr val="bg1"/>
                </a:solidFill>
              </a:rPr>
              <a:t>a=How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    b=are</a:t>
            </a:r>
          </a:p>
          <a:p>
            <a:pPr eaLnBrk="1" hangingPunct="1"/>
            <a:r>
              <a:rPr lang="en-US" altLang="zh-CN" sz="2000" dirty="0">
                <a:solidFill>
                  <a:schemeClr val="bg1"/>
                </a:solidFill>
              </a:rPr>
              <a:t>            c=you?</a:t>
            </a:r>
          </a:p>
          <a:p>
            <a:pPr eaLnBrk="1" hangingPunct="1"/>
            <a:r>
              <a:rPr lang="zh-CN" altLang="zh-CN" sz="2000" dirty="0">
                <a:solidFill>
                  <a:schemeClr val="bg1"/>
                </a:solidFill>
              </a:rPr>
              <a:t>输入：</a:t>
            </a:r>
            <a:r>
              <a:rPr lang="en-US" altLang="zh-CN" sz="2000" dirty="0">
                <a:solidFill>
                  <a:schemeClr val="bg1"/>
                </a:solidFill>
              </a:rPr>
              <a:t>How  are  you?</a:t>
            </a:r>
          </a:p>
          <a:p>
            <a:pPr eaLnBrk="1" hangingPunct="1"/>
            <a:r>
              <a:rPr lang="zh-CN" altLang="zh-CN" sz="2000" dirty="0">
                <a:solidFill>
                  <a:schemeClr val="bg1"/>
                </a:solidFill>
              </a:rPr>
              <a:t>输出：</a:t>
            </a:r>
            <a:r>
              <a:rPr lang="en-US" altLang="zh-CN" sz="2000" dirty="0">
                <a:solidFill>
                  <a:schemeClr val="bg1"/>
                </a:solidFill>
              </a:rPr>
              <a:t>a=How</a:t>
            </a:r>
          </a:p>
        </p:txBody>
      </p:sp>
      <p:sp>
        <p:nvSpPr>
          <p:cNvPr id="42032" name="AutoShape 48"/>
          <p:cNvSpPr>
            <a:spLocks noChangeArrowheads="1"/>
          </p:cNvSpPr>
          <p:nvPr/>
        </p:nvSpPr>
        <p:spPr bwMode="auto">
          <a:xfrm>
            <a:off x="3357848" y="3261972"/>
            <a:ext cx="5446712" cy="1410520"/>
          </a:xfrm>
          <a:prstGeom prst="star6">
            <a:avLst/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中%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输入时,遇空格或回车结束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67023" y="3967232"/>
            <a:ext cx="2521844" cy="707886"/>
          </a:xfrm>
          <a:prstGeom prst="rect">
            <a:avLst/>
          </a:prstGeom>
          <a:noFill/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运行情况：</a:t>
            </a: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输入：</a:t>
            </a:r>
            <a:r>
              <a:rPr lang="en-US" altLang="zh-CN" sz="2000">
                <a:solidFill>
                  <a:schemeClr val="bg1"/>
                </a:solidFill>
              </a:rPr>
              <a:t>How  are 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autoUpdateAnimBg="0"/>
      <p:bldP spid="41990" grpId="0" animBg="1" autoUpdateAnimBg="0"/>
      <p:bldP spid="42032" grpId="0" animBg="1" autoUpdateAnimBg="0"/>
      <p:bldP spid="4203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57081" y="1866568"/>
            <a:ext cx="6480720" cy="2322232"/>
            <a:chOff x="649886" y="1376374"/>
            <a:chExt cx="6480720" cy="2322232"/>
          </a:xfrm>
        </p:grpSpPr>
        <p:sp>
          <p:nvSpPr>
            <p:cNvPr id="4" name="流程图: 可选过程 3"/>
            <p:cNvSpPr/>
            <p:nvPr/>
          </p:nvSpPr>
          <p:spPr>
            <a:xfrm>
              <a:off x="649886" y="1376374"/>
              <a:ext cx="6480720" cy="2322231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82" name="Text Box 2"/>
            <p:cNvSpPr txBox="1">
              <a:spLocks noChangeArrowheads="1"/>
            </p:cNvSpPr>
            <p:nvPr/>
          </p:nvSpPr>
          <p:spPr bwMode="auto">
            <a:xfrm>
              <a:off x="755650" y="1449656"/>
              <a:ext cx="6269193" cy="224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   若准备将字符串“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  is  a  string.”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记录下来，</a:t>
              </a:r>
            </a:p>
            <a:p>
              <a:pPr eaLnBrk="1" hangingPunct="1"/>
              <a:r>
                <a:rPr lang="zh-CN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的输入语句为：</a:t>
              </a:r>
            </a:p>
            <a:p>
              <a:pPr eaLnBrk="1" hangingPunct="1"/>
              <a:r>
                <a:rPr lang="zh-CN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）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scanf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(“%30s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”,s);</a:t>
              </a:r>
            </a:p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）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for(k=0;k&lt;17;k++)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s[k]=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getchar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();</a:t>
              </a:r>
            </a:p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（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）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while((c=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getchar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())!=‘\n’)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ea typeface="微软雅黑" panose="020B0503020204020204" pitchFamily="34" charset="-122"/>
                </a:rPr>
                <a:t>s[k++]=c;</a:t>
              </a:r>
            </a:p>
          </p:txBody>
        </p:sp>
      </p:grpSp>
      <p:sp>
        <p:nvSpPr>
          <p:cNvPr id="46083" name="Freeform 3"/>
          <p:cNvSpPr>
            <a:spLocks/>
          </p:cNvSpPr>
          <p:nvPr/>
        </p:nvSpPr>
        <p:spPr bwMode="auto">
          <a:xfrm>
            <a:off x="1687714" y="2623794"/>
            <a:ext cx="571500" cy="285750"/>
          </a:xfrm>
          <a:custGeom>
            <a:avLst/>
            <a:gdLst>
              <a:gd name="T0" fmla="*/ 0 w 360"/>
              <a:gd name="T1" fmla="*/ 57150 h 180"/>
              <a:gd name="T2" fmla="*/ 133350 w 360"/>
              <a:gd name="T3" fmla="*/ 285750 h 180"/>
              <a:gd name="T4" fmla="*/ 361950 w 360"/>
              <a:gd name="T5" fmla="*/ 133350 h 180"/>
              <a:gd name="T6" fmla="*/ 571500 w 360"/>
              <a:gd name="T7" fmla="*/ 0 h 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0" h="180">
                <a:moveTo>
                  <a:pt x="0" y="36"/>
                </a:moveTo>
                <a:cubicBezTo>
                  <a:pt x="33" y="86"/>
                  <a:pt x="52" y="132"/>
                  <a:pt x="84" y="180"/>
                </a:cubicBezTo>
                <a:cubicBezTo>
                  <a:pt x="146" y="159"/>
                  <a:pt x="180" y="121"/>
                  <a:pt x="228" y="84"/>
                </a:cubicBezTo>
                <a:cubicBezTo>
                  <a:pt x="268" y="53"/>
                  <a:pt x="314" y="23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27416" y="1056820"/>
            <a:ext cx="85740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构造数据类型之一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有序数据的集合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用数组名标识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属同一数据类型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用数组名和下标确定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一维数组的定义</a:t>
            </a:r>
          </a:p>
          <a:p>
            <a:pPr lvl="2">
              <a:buClr>
                <a:schemeClr val="tx1"/>
              </a:buClr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定义方式：   数据类型  数组名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 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3161379" y="3337958"/>
            <a:ext cx="1464160" cy="402291"/>
          </a:xfrm>
          <a:prstGeom prst="wedgeRectCallout">
            <a:avLst>
              <a:gd name="adj1" fmla="val 22708"/>
              <a:gd name="adj2" fmla="val -153282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合法标识符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366800" y="3493633"/>
            <a:ext cx="1720641" cy="710067"/>
          </a:xfrm>
          <a:prstGeom prst="wedgeRectCallout">
            <a:avLst>
              <a:gd name="adj1" fmla="val -48088"/>
              <a:gd name="adj2" fmla="val -120602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表示元素个数</a:t>
            </a:r>
          </a:p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6030853" y="619587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  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数组运算符</a:t>
            </a: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</a:t>
            </a: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左结合</a:t>
            </a: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a[6];</a:t>
            </a:r>
          </a:p>
        </p:txBody>
      </p:sp>
      <p:grpSp>
        <p:nvGrpSpPr>
          <p:cNvPr id="9250" name="Group 34"/>
          <p:cNvGrpSpPr>
            <a:grpSpLocks/>
          </p:cNvGrpSpPr>
          <p:nvPr/>
        </p:nvGrpSpPr>
        <p:grpSpPr bwMode="auto">
          <a:xfrm>
            <a:off x="2258767" y="3539104"/>
            <a:ext cx="2643186" cy="2414588"/>
            <a:chOff x="1461" y="2410"/>
            <a:chExt cx="1665" cy="1521"/>
          </a:xfrm>
        </p:grpSpPr>
        <p:grpSp>
          <p:nvGrpSpPr>
            <p:cNvPr id="3083" name="Group 10"/>
            <p:cNvGrpSpPr>
              <a:grpSpLocks/>
            </p:cNvGrpSpPr>
            <p:nvPr/>
          </p:nvGrpSpPr>
          <p:grpSpPr bwMode="auto">
            <a:xfrm>
              <a:off x="1991" y="2479"/>
              <a:ext cx="1135" cy="1452"/>
              <a:chOff x="1689" y="864"/>
              <a:chExt cx="1459" cy="1452"/>
            </a:xfrm>
          </p:grpSpPr>
          <p:sp>
            <p:nvSpPr>
              <p:cNvPr id="3086" name="Rectangle 11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1267" cy="14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87" name="Line 12"/>
              <p:cNvSpPr>
                <a:spLocks noChangeShapeType="1"/>
              </p:cNvSpPr>
              <p:nvPr/>
            </p:nvSpPr>
            <p:spPr bwMode="auto">
              <a:xfrm>
                <a:off x="1861" y="1109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88" name="Text Box 13"/>
              <p:cNvSpPr txBox="1">
                <a:spLocks noChangeArrowheads="1"/>
              </p:cNvSpPr>
              <p:nvPr/>
            </p:nvSpPr>
            <p:spPr bwMode="auto">
              <a:xfrm>
                <a:off x="2265" y="864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a[0]</a:t>
                </a:r>
              </a:p>
            </p:txBody>
          </p:sp>
          <p:sp>
            <p:nvSpPr>
              <p:cNvPr id="3089" name="Line 14"/>
              <p:cNvSpPr>
                <a:spLocks noChangeShapeType="1"/>
              </p:cNvSpPr>
              <p:nvPr/>
            </p:nvSpPr>
            <p:spPr bwMode="auto">
              <a:xfrm>
                <a:off x="1890" y="1327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0" name="Line 15"/>
              <p:cNvSpPr>
                <a:spLocks noChangeShapeType="1"/>
              </p:cNvSpPr>
              <p:nvPr/>
            </p:nvSpPr>
            <p:spPr bwMode="auto">
              <a:xfrm>
                <a:off x="1863" y="157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1" name="Line 16"/>
              <p:cNvSpPr>
                <a:spLocks noChangeShapeType="1"/>
              </p:cNvSpPr>
              <p:nvPr/>
            </p:nvSpPr>
            <p:spPr bwMode="auto">
              <a:xfrm>
                <a:off x="1881" y="182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2" name="Text Box 17"/>
              <p:cNvSpPr txBox="1">
                <a:spLocks noChangeArrowheads="1"/>
              </p:cNvSpPr>
              <p:nvPr/>
            </p:nvSpPr>
            <p:spPr bwMode="auto">
              <a:xfrm>
                <a:off x="1699" y="889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3093" name="Text Box 18"/>
              <p:cNvSpPr txBox="1">
                <a:spLocks noChangeArrowheads="1"/>
              </p:cNvSpPr>
              <p:nvPr/>
            </p:nvSpPr>
            <p:spPr bwMode="auto">
              <a:xfrm>
                <a:off x="1699" y="1107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3094" name="Text Box 19"/>
              <p:cNvSpPr txBox="1">
                <a:spLocks noChangeArrowheads="1"/>
              </p:cNvSpPr>
              <p:nvPr/>
            </p:nvSpPr>
            <p:spPr bwMode="auto">
              <a:xfrm>
                <a:off x="1699" y="1824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3095" name="Line 20"/>
              <p:cNvSpPr>
                <a:spLocks noChangeShapeType="1"/>
              </p:cNvSpPr>
              <p:nvPr/>
            </p:nvSpPr>
            <p:spPr bwMode="auto">
              <a:xfrm>
                <a:off x="1863" y="2053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96" name="Text Box 21"/>
              <p:cNvSpPr txBox="1">
                <a:spLocks noChangeArrowheads="1"/>
              </p:cNvSpPr>
              <p:nvPr/>
            </p:nvSpPr>
            <p:spPr bwMode="auto">
              <a:xfrm>
                <a:off x="1699" y="2064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3097" name="Text Box 22"/>
              <p:cNvSpPr txBox="1">
                <a:spLocks noChangeArrowheads="1"/>
              </p:cNvSpPr>
              <p:nvPr/>
            </p:nvSpPr>
            <p:spPr bwMode="auto">
              <a:xfrm>
                <a:off x="2265" y="1104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a[1]</a:t>
                </a:r>
              </a:p>
            </p:txBody>
          </p:sp>
          <p:sp>
            <p:nvSpPr>
              <p:cNvPr id="3098" name="Text Box 23"/>
              <p:cNvSpPr txBox="1">
                <a:spLocks noChangeArrowheads="1"/>
              </p:cNvSpPr>
              <p:nvPr/>
            </p:nvSpPr>
            <p:spPr bwMode="auto">
              <a:xfrm>
                <a:off x="2265" y="1344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a[2]</a:t>
                </a:r>
              </a:p>
            </p:txBody>
          </p:sp>
          <p:sp>
            <p:nvSpPr>
              <p:cNvPr id="3099" name="Text Box 24"/>
              <p:cNvSpPr txBox="1">
                <a:spLocks noChangeArrowheads="1"/>
              </p:cNvSpPr>
              <p:nvPr/>
            </p:nvSpPr>
            <p:spPr bwMode="auto">
              <a:xfrm>
                <a:off x="2265" y="1584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a[3]</a:t>
                </a:r>
              </a:p>
            </p:txBody>
          </p:sp>
          <p:sp>
            <p:nvSpPr>
              <p:cNvPr id="3100" name="Text Box 25"/>
              <p:cNvSpPr txBox="1">
                <a:spLocks noChangeArrowheads="1"/>
              </p:cNvSpPr>
              <p:nvPr/>
            </p:nvSpPr>
            <p:spPr bwMode="auto">
              <a:xfrm>
                <a:off x="2265" y="1824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a[4]</a:t>
                </a:r>
              </a:p>
            </p:txBody>
          </p:sp>
          <p:sp>
            <p:nvSpPr>
              <p:cNvPr id="3101" name="Text Box 26"/>
              <p:cNvSpPr txBox="1">
                <a:spLocks noChangeArrowheads="1"/>
              </p:cNvSpPr>
              <p:nvPr/>
            </p:nvSpPr>
            <p:spPr bwMode="auto">
              <a:xfrm>
                <a:off x="2265" y="2064"/>
                <a:ext cx="5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a[5]</a:t>
                </a:r>
              </a:p>
            </p:txBody>
          </p:sp>
          <p:sp>
            <p:nvSpPr>
              <p:cNvPr id="3102" name="Text Box 27"/>
              <p:cNvSpPr txBox="1">
                <a:spLocks noChangeArrowheads="1"/>
              </p:cNvSpPr>
              <p:nvPr/>
            </p:nvSpPr>
            <p:spPr bwMode="auto">
              <a:xfrm>
                <a:off x="1689" y="1296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3103" name="Text Box 28"/>
              <p:cNvSpPr txBox="1">
                <a:spLocks noChangeArrowheads="1"/>
              </p:cNvSpPr>
              <p:nvPr/>
            </p:nvSpPr>
            <p:spPr bwMode="auto">
              <a:xfrm>
                <a:off x="1689" y="1584"/>
                <a:ext cx="27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sp>
          <p:nvSpPr>
            <p:cNvPr id="3084" name="Line 29"/>
            <p:cNvSpPr>
              <a:spLocks noChangeShapeType="1"/>
            </p:cNvSpPr>
            <p:nvPr/>
          </p:nvSpPr>
          <p:spPr bwMode="auto">
            <a:xfrm>
              <a:off x="1644" y="2580"/>
              <a:ext cx="420" cy="0"/>
            </a:xfrm>
            <a:prstGeom prst="line">
              <a:avLst/>
            </a:prstGeom>
            <a:noFill/>
            <a:ln w="38100">
              <a:solidFill>
                <a:schemeClr val="accent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5" name="Text Box 30"/>
            <p:cNvSpPr txBox="1">
              <a:spLocks noChangeArrowheads="1"/>
            </p:cNvSpPr>
            <p:nvPr/>
          </p:nvSpPr>
          <p:spPr bwMode="auto">
            <a:xfrm>
              <a:off x="1461" y="2410"/>
              <a:ext cx="2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48" name="AutoShape 32"/>
          <p:cNvSpPr>
            <a:spLocks noChangeArrowheads="1"/>
          </p:cNvSpPr>
          <p:nvPr/>
        </p:nvSpPr>
        <p:spPr bwMode="auto">
          <a:xfrm>
            <a:off x="4776181" y="4431734"/>
            <a:ext cx="4254796" cy="1017844"/>
          </a:xfrm>
          <a:prstGeom prst="wedgeRectCallout">
            <a:avLst>
              <a:gd name="adj1" fmla="val -55231"/>
              <a:gd name="adj2" fmla="val -34194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编译时分配连续内存</a:t>
            </a: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内存字节数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数组维数*</a:t>
            </a:r>
          </a:p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元素数据类型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249" name="AutoShape 33"/>
          <p:cNvSpPr>
            <a:spLocks noChangeArrowheads="1"/>
          </p:cNvSpPr>
          <p:nvPr/>
        </p:nvSpPr>
        <p:spPr bwMode="auto">
          <a:xfrm>
            <a:off x="112713" y="4991667"/>
            <a:ext cx="3003043" cy="710067"/>
          </a:xfrm>
          <a:prstGeom prst="wedgeRectCallout">
            <a:avLst>
              <a:gd name="adj1" fmla="val 26449"/>
              <a:gd name="adj2" fmla="val -197852"/>
            </a:avLst>
          </a:prstGeom>
          <a:solidFill>
            <a:srgbClr val="FFFFFF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数组名表示内存首地址，</a:t>
            </a:r>
          </a:p>
          <a:p>
            <a:pPr eaLnBrk="1" hangingPunct="1"/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是地址常量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4015" y="59554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4" autoUpdateAnimBg="0"/>
      <p:bldP spid="9220" grpId="0" animBg="1" autoUpdateAnimBg="0"/>
      <p:bldP spid="9221" grpId="0" animBg="1" autoUpdateAnimBg="0"/>
      <p:bldP spid="9222" grpId="0" animBg="1" autoUpdateAnimBg="0"/>
      <p:bldP spid="9223" grpId="0" build="p" bldLvl="4" autoUpdateAnimBg="0"/>
      <p:bldP spid="9248" grpId="0" animBg="1" autoUpdateAnimBg="0"/>
      <p:bldP spid="924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-45497" y="691299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257300" lvl="2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常用的字符串处理函数</a:t>
            </a:r>
          </a:p>
          <a:p>
            <a:pPr lvl="3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包含在头文件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85838" y="1497281"/>
            <a:ext cx="5314275" cy="132343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字符串输出函数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功能：向显示器输出字符串（输出完，换行）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说明：字符数组必须以‘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96950" y="3381742"/>
            <a:ext cx="6853158" cy="1631216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字符串输入函数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功能：从键盘输入一以回车结束的字符串放入字符数组中，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并自动加‘\0’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说明：输入串长度应小于字符数组维数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71750" y="2681737"/>
            <a:ext cx="6287832" cy="3312150"/>
            <a:chOff x="1801658" y="2596896"/>
            <a:chExt cx="6287832" cy="3312150"/>
          </a:xfrm>
        </p:grpSpPr>
        <p:sp>
          <p:nvSpPr>
            <p:cNvPr id="7" name="流程图: 可选过程 6"/>
            <p:cNvSpPr/>
            <p:nvPr/>
          </p:nvSpPr>
          <p:spPr>
            <a:xfrm>
              <a:off x="1801658" y="2596896"/>
              <a:ext cx="6287832" cy="331215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161650" y="2820720"/>
              <a:ext cx="5311367" cy="286450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Aldhabi"/>
                </a:rPr>
                <a:t>例  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&gt;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void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main( 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{     char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string[50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    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(“Input a string:”);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gets(string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puts(string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}</a:t>
              </a:r>
            </a:p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Aldhabi"/>
                </a:rPr>
                <a:t>输入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:  How  are  you?</a:t>
              </a:r>
            </a:p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Aldhabi"/>
                </a:rPr>
                <a:t>输出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:  How  are  you ?  </a:t>
              </a:r>
            </a:p>
          </p:txBody>
        </p:sp>
      </p:grp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bldLvl="4" autoUpdateAnimBg="0"/>
      <p:bldP spid="19459" grpId="0" animBg="1" autoUpdateAnimBg="0"/>
      <p:bldP spid="19462" grpId="0" animBg="1" autoUpdateAnimBg="0"/>
      <p:bldP spid="194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47757" y="757574"/>
            <a:ext cx="7364517" cy="224676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字符串连接函数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字符数组1,字符数组2)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功能：把字符数组2连到字符数组1后面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返值：返回字符数组1的首地址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字符数组1必须足够大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  连接前,两串均以‘\0’结束;连接后,串1的‘\0’取消,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     新串最后加‘\0’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47757" y="3223861"/>
            <a:ext cx="5678157" cy="224676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字符串拷贝函数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字符数组1,字符串2)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功能：将字符串2，拷贝到字符数组1中去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返值：返回字符数组1的首地址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字符数组1必须足够大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  拷贝时‘\0’一同拷贝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  不能使用赋值语句为一个字符数组赋值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98197" y="3043710"/>
            <a:ext cx="4682990" cy="1303535"/>
            <a:chOff x="3898197" y="3043710"/>
            <a:chExt cx="4682990" cy="1303535"/>
          </a:xfrm>
        </p:grpSpPr>
        <p:sp>
          <p:nvSpPr>
            <p:cNvPr id="6" name="流程图: 可选过程 5"/>
            <p:cNvSpPr/>
            <p:nvPr/>
          </p:nvSpPr>
          <p:spPr>
            <a:xfrm>
              <a:off x="3907624" y="3043710"/>
              <a:ext cx="4472805" cy="130353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3898197" y="3132679"/>
              <a:ext cx="4682990" cy="10178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Aldhabi"/>
                </a:rPr>
                <a:t>例 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char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str1[10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],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str2[10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str1={“Hello!”};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(</a:t>
              </a:r>
              <a:r>
                <a:rPr lang="en-US" altLang="zh-CN" sz="2000" dirty="0">
                  <a:solidFill>
                    <a:srgbClr val="FF0000"/>
                  </a:solidFill>
                  <a:latin typeface="Aldhabi"/>
                  <a:sym typeface="Symbol" pitchFamily="18" charset="2"/>
                </a:rPr>
                <a:t>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str2=str1;        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(</a:t>
              </a:r>
              <a:r>
                <a:rPr lang="en-US" altLang="zh-CN" sz="2000" dirty="0">
                  <a:solidFill>
                    <a:srgbClr val="FF0000"/>
                  </a:solidFill>
                  <a:latin typeface="Aldhabi"/>
                  <a:sym typeface="Symbol" pitchFamily="18" charset="2"/>
                </a:rPr>
                <a:t>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)</a:t>
              </a:r>
            </a:p>
          </p:txBody>
        </p:sp>
      </p:grp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8" grpId="0" animBg="1" autoUpdateAnimBg="0"/>
      <p:bldP spid="215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74807" y="490538"/>
            <a:ext cx="25170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</a:rPr>
              <a:t>例  </a:t>
            </a:r>
            <a:r>
              <a:rPr lang="en-US" altLang="zh-CN" sz="2000" dirty="0" err="1">
                <a:solidFill>
                  <a:schemeClr val="bg1"/>
                </a:solidFill>
              </a:rPr>
              <a:t>strcpy</a:t>
            </a:r>
            <a:r>
              <a:rPr lang="zh-CN" altLang="zh-CN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</a:rPr>
              <a:t>strcat</a:t>
            </a:r>
            <a:r>
              <a:rPr lang="zh-CN" altLang="zh-CN" sz="2000" dirty="0">
                <a:solidFill>
                  <a:schemeClr val="bg1"/>
                </a:solidFill>
              </a:rPr>
              <a:t>举例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5786" y="1208229"/>
            <a:ext cx="3986152" cy="3654553"/>
            <a:chOff x="491580" y="1222247"/>
            <a:chExt cx="3986152" cy="3654553"/>
          </a:xfrm>
        </p:grpSpPr>
        <p:sp>
          <p:nvSpPr>
            <p:cNvPr id="107" name="流程图: 可选过程 106"/>
            <p:cNvSpPr/>
            <p:nvPr/>
          </p:nvSpPr>
          <p:spPr>
            <a:xfrm>
              <a:off x="491580" y="1233500"/>
              <a:ext cx="3986152" cy="36433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660908" y="1222247"/>
              <a:ext cx="3516004" cy="34800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string.h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void main()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{  char destination[25];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char blank[] = " ", c[]= "C++",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       turbo[] = "Turbo";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strcpy</a:t>
              </a:r>
              <a:r>
                <a:rPr lang="en-US" altLang="zh-CN" sz="2000" dirty="0">
                  <a:solidFill>
                    <a:schemeClr val="tx1"/>
                  </a:solidFill>
                </a:rPr>
                <a:t>(destination, turbo);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strcat</a:t>
              </a:r>
              <a:r>
                <a:rPr lang="en-US" altLang="zh-CN" sz="2000" dirty="0">
                  <a:solidFill>
                    <a:schemeClr val="tx1"/>
                  </a:solidFill>
                </a:rPr>
                <a:t>(destination, blank);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strcat</a:t>
              </a:r>
              <a:r>
                <a:rPr lang="en-US" altLang="zh-CN" sz="2000" dirty="0">
                  <a:solidFill>
                    <a:schemeClr val="tx1"/>
                  </a:solidFill>
                </a:rPr>
                <a:t>(destination, c);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("%s\n", destination);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500466" y="5097463"/>
            <a:ext cx="1906588" cy="557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</a:rPr>
              <a:t>Turbo  C++</a:t>
            </a:r>
          </a:p>
        </p:txBody>
      </p:sp>
      <p:grpSp>
        <p:nvGrpSpPr>
          <p:cNvPr id="22607" name="Group 79"/>
          <p:cNvGrpSpPr>
            <a:grpSpLocks/>
          </p:cNvGrpSpPr>
          <p:nvPr/>
        </p:nvGrpSpPr>
        <p:grpSpPr bwMode="auto">
          <a:xfrm>
            <a:off x="7599676" y="928553"/>
            <a:ext cx="1444625" cy="5048250"/>
            <a:chOff x="3998" y="840"/>
            <a:chExt cx="910" cy="3180"/>
          </a:xfrm>
        </p:grpSpPr>
        <p:sp>
          <p:nvSpPr>
            <p:cNvPr id="33866" name="Rectangle 15"/>
            <p:cNvSpPr>
              <a:spLocks noChangeArrowheads="1"/>
            </p:cNvSpPr>
            <p:nvPr/>
          </p:nvSpPr>
          <p:spPr bwMode="auto">
            <a:xfrm>
              <a:off x="4260" y="840"/>
              <a:ext cx="624" cy="318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33867" name="Line 16"/>
            <p:cNvSpPr>
              <a:spLocks noChangeShapeType="1"/>
            </p:cNvSpPr>
            <p:nvPr/>
          </p:nvSpPr>
          <p:spPr bwMode="auto">
            <a:xfrm>
              <a:off x="4272" y="1080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8" name="Line 17"/>
            <p:cNvSpPr>
              <a:spLocks noChangeShapeType="1"/>
            </p:cNvSpPr>
            <p:nvPr/>
          </p:nvSpPr>
          <p:spPr bwMode="auto">
            <a:xfrm>
              <a:off x="4272" y="1339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9" name="Line 18"/>
            <p:cNvSpPr>
              <a:spLocks noChangeShapeType="1"/>
            </p:cNvSpPr>
            <p:nvPr/>
          </p:nvSpPr>
          <p:spPr bwMode="auto">
            <a:xfrm>
              <a:off x="4272" y="1584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0" name="Line 19"/>
            <p:cNvSpPr>
              <a:spLocks noChangeShapeType="1"/>
            </p:cNvSpPr>
            <p:nvPr/>
          </p:nvSpPr>
          <p:spPr bwMode="auto">
            <a:xfrm>
              <a:off x="4272" y="1843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1" name="Line 20"/>
            <p:cNvSpPr>
              <a:spLocks noChangeShapeType="1"/>
            </p:cNvSpPr>
            <p:nvPr/>
          </p:nvSpPr>
          <p:spPr bwMode="auto">
            <a:xfrm>
              <a:off x="4272" y="2362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2" name="Line 21"/>
            <p:cNvSpPr>
              <a:spLocks noChangeShapeType="1"/>
            </p:cNvSpPr>
            <p:nvPr/>
          </p:nvSpPr>
          <p:spPr bwMode="auto">
            <a:xfrm>
              <a:off x="4272" y="2896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3" name="Line 22"/>
            <p:cNvSpPr>
              <a:spLocks noChangeShapeType="1"/>
            </p:cNvSpPr>
            <p:nvPr/>
          </p:nvSpPr>
          <p:spPr bwMode="auto">
            <a:xfrm>
              <a:off x="4272" y="3156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4" name="Line 23"/>
            <p:cNvSpPr>
              <a:spLocks noChangeShapeType="1"/>
            </p:cNvSpPr>
            <p:nvPr/>
          </p:nvSpPr>
          <p:spPr bwMode="auto">
            <a:xfrm>
              <a:off x="4272" y="2637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5" name="Line 24"/>
            <p:cNvSpPr>
              <a:spLocks noChangeShapeType="1"/>
            </p:cNvSpPr>
            <p:nvPr/>
          </p:nvSpPr>
          <p:spPr bwMode="auto">
            <a:xfrm>
              <a:off x="4272" y="2103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6" name="Text Box 25"/>
            <p:cNvSpPr txBox="1">
              <a:spLocks noChangeArrowheads="1"/>
            </p:cNvSpPr>
            <p:nvPr/>
          </p:nvSpPr>
          <p:spPr bwMode="auto">
            <a:xfrm>
              <a:off x="4491" y="849"/>
              <a:ext cx="2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3877" name="Text Box 26"/>
            <p:cNvSpPr txBox="1">
              <a:spLocks noChangeArrowheads="1"/>
            </p:cNvSpPr>
            <p:nvPr/>
          </p:nvSpPr>
          <p:spPr bwMode="auto">
            <a:xfrm>
              <a:off x="4491" y="1358"/>
              <a:ext cx="16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33878" name="Text Box 27"/>
            <p:cNvSpPr txBox="1">
              <a:spLocks noChangeArrowheads="1"/>
            </p:cNvSpPr>
            <p:nvPr/>
          </p:nvSpPr>
          <p:spPr bwMode="auto">
            <a:xfrm>
              <a:off x="4491" y="1613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3879" name="Text Box 28"/>
            <p:cNvSpPr txBox="1">
              <a:spLocks noChangeArrowheads="1"/>
            </p:cNvSpPr>
            <p:nvPr/>
          </p:nvSpPr>
          <p:spPr bwMode="auto">
            <a:xfrm>
              <a:off x="4479" y="1858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33880" name="Text Box 29"/>
            <p:cNvSpPr txBox="1">
              <a:spLocks noChangeArrowheads="1"/>
            </p:cNvSpPr>
            <p:nvPr/>
          </p:nvSpPr>
          <p:spPr bwMode="auto">
            <a:xfrm>
              <a:off x="4479" y="2355"/>
              <a:ext cx="22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881" name="Text Box 30"/>
            <p:cNvSpPr txBox="1">
              <a:spLocks noChangeArrowheads="1"/>
            </p:cNvSpPr>
            <p:nvPr/>
          </p:nvSpPr>
          <p:spPr bwMode="auto">
            <a:xfrm>
              <a:off x="4479" y="2670"/>
              <a:ext cx="2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3882" name="Text Box 31"/>
            <p:cNvSpPr txBox="1">
              <a:spLocks noChangeArrowheads="1"/>
            </p:cNvSpPr>
            <p:nvPr/>
          </p:nvSpPr>
          <p:spPr bwMode="auto">
            <a:xfrm>
              <a:off x="4491" y="2901"/>
              <a:ext cx="2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3883" name="Text Box 32"/>
            <p:cNvSpPr txBox="1">
              <a:spLocks noChangeArrowheads="1"/>
            </p:cNvSpPr>
            <p:nvPr/>
          </p:nvSpPr>
          <p:spPr bwMode="auto">
            <a:xfrm>
              <a:off x="4046" y="8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3884" name="Text Box 33"/>
            <p:cNvSpPr txBox="1">
              <a:spLocks noChangeArrowheads="1"/>
            </p:cNvSpPr>
            <p:nvPr/>
          </p:nvSpPr>
          <p:spPr bwMode="auto">
            <a:xfrm>
              <a:off x="4046" y="11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3885" name="Text Box 34"/>
            <p:cNvSpPr txBox="1">
              <a:spLocks noChangeArrowheads="1"/>
            </p:cNvSpPr>
            <p:nvPr/>
          </p:nvSpPr>
          <p:spPr bwMode="auto">
            <a:xfrm>
              <a:off x="4046" y="137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886" name="Text Box 35"/>
            <p:cNvSpPr txBox="1">
              <a:spLocks noChangeArrowheads="1"/>
            </p:cNvSpPr>
            <p:nvPr/>
          </p:nvSpPr>
          <p:spPr bwMode="auto">
            <a:xfrm>
              <a:off x="4046" y="16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3887" name="Text Box 36"/>
            <p:cNvSpPr txBox="1">
              <a:spLocks noChangeArrowheads="1"/>
            </p:cNvSpPr>
            <p:nvPr/>
          </p:nvSpPr>
          <p:spPr bwMode="auto">
            <a:xfrm>
              <a:off x="4046" y="187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3888" name="Text Box 37"/>
            <p:cNvSpPr txBox="1">
              <a:spLocks noChangeArrowheads="1"/>
            </p:cNvSpPr>
            <p:nvPr/>
          </p:nvSpPr>
          <p:spPr bwMode="auto">
            <a:xfrm>
              <a:off x="4046" y="213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889" name="Text Box 38"/>
            <p:cNvSpPr txBox="1">
              <a:spLocks noChangeArrowheads="1"/>
            </p:cNvSpPr>
            <p:nvPr/>
          </p:nvSpPr>
          <p:spPr bwMode="auto">
            <a:xfrm>
              <a:off x="4046" y="238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3890" name="Text Box 39"/>
            <p:cNvSpPr txBox="1">
              <a:spLocks noChangeArrowheads="1"/>
            </p:cNvSpPr>
            <p:nvPr/>
          </p:nvSpPr>
          <p:spPr bwMode="auto">
            <a:xfrm>
              <a:off x="4046" y="263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3891" name="Text Box 40"/>
            <p:cNvSpPr txBox="1">
              <a:spLocks noChangeArrowheads="1"/>
            </p:cNvSpPr>
            <p:nvPr/>
          </p:nvSpPr>
          <p:spPr bwMode="auto">
            <a:xfrm>
              <a:off x="4046" y="289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3892" name="Text Box 41"/>
            <p:cNvSpPr txBox="1">
              <a:spLocks noChangeArrowheads="1"/>
            </p:cNvSpPr>
            <p:nvPr/>
          </p:nvSpPr>
          <p:spPr bwMode="auto">
            <a:xfrm>
              <a:off x="4046" y="314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3893" name="Text Box 73"/>
            <p:cNvSpPr txBox="1">
              <a:spLocks noChangeArrowheads="1"/>
            </p:cNvSpPr>
            <p:nvPr/>
          </p:nvSpPr>
          <p:spPr bwMode="auto">
            <a:xfrm>
              <a:off x="4503" y="1094"/>
              <a:ext cx="19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33894" name="Text Box 74"/>
            <p:cNvSpPr txBox="1">
              <a:spLocks noChangeArrowheads="1"/>
            </p:cNvSpPr>
            <p:nvPr/>
          </p:nvSpPr>
          <p:spPr bwMode="auto">
            <a:xfrm>
              <a:off x="4467" y="3129"/>
              <a:ext cx="24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0000"/>
                  </a:solidFill>
                </a:rPr>
                <a:t>\0</a:t>
              </a:r>
            </a:p>
          </p:txBody>
        </p:sp>
        <p:sp>
          <p:nvSpPr>
            <p:cNvPr id="33895" name="Line 75"/>
            <p:cNvSpPr>
              <a:spLocks noChangeShapeType="1"/>
            </p:cNvSpPr>
            <p:nvPr/>
          </p:nvSpPr>
          <p:spPr bwMode="auto">
            <a:xfrm>
              <a:off x="4248" y="3384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96" name="Line 76"/>
            <p:cNvSpPr>
              <a:spLocks noChangeShapeType="1"/>
            </p:cNvSpPr>
            <p:nvPr/>
          </p:nvSpPr>
          <p:spPr bwMode="auto">
            <a:xfrm>
              <a:off x="4284" y="3780"/>
              <a:ext cx="6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97" name="Text Box 77"/>
            <p:cNvSpPr txBox="1">
              <a:spLocks noChangeArrowheads="1"/>
            </p:cNvSpPr>
            <p:nvPr/>
          </p:nvSpPr>
          <p:spPr bwMode="auto">
            <a:xfrm>
              <a:off x="3998" y="375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33898" name="Text Box 78"/>
            <p:cNvSpPr txBox="1">
              <a:spLocks noChangeArrowheads="1"/>
            </p:cNvSpPr>
            <p:nvPr/>
          </p:nvSpPr>
          <p:spPr bwMode="auto">
            <a:xfrm>
              <a:off x="4419" y="3463"/>
              <a:ext cx="347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…….</a:t>
              </a:r>
            </a:p>
          </p:txBody>
        </p:sp>
      </p:grpSp>
      <p:grpSp>
        <p:nvGrpSpPr>
          <p:cNvPr id="22643" name="Group 115"/>
          <p:cNvGrpSpPr>
            <a:grpSpLocks/>
          </p:cNvGrpSpPr>
          <p:nvPr/>
        </p:nvGrpSpPr>
        <p:grpSpPr bwMode="auto">
          <a:xfrm>
            <a:off x="4808915" y="933450"/>
            <a:ext cx="1444625" cy="5048250"/>
            <a:chOff x="3890" y="744"/>
            <a:chExt cx="910" cy="3180"/>
          </a:xfrm>
          <a:noFill/>
        </p:grpSpPr>
        <p:sp>
          <p:nvSpPr>
            <p:cNvPr id="33835" name="Rectangle 81"/>
            <p:cNvSpPr>
              <a:spLocks noChangeArrowheads="1"/>
            </p:cNvSpPr>
            <p:nvPr/>
          </p:nvSpPr>
          <p:spPr bwMode="auto">
            <a:xfrm>
              <a:off x="4152" y="744"/>
              <a:ext cx="624" cy="3180"/>
            </a:xfrm>
            <a:prstGeom prst="rect">
              <a:avLst/>
            </a:prstGeom>
            <a:grp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 sz="2000">
                <a:solidFill>
                  <a:srgbClr val="800000"/>
                </a:solidFill>
              </a:endParaRPr>
            </a:p>
          </p:txBody>
        </p:sp>
        <p:sp>
          <p:nvSpPr>
            <p:cNvPr id="33836" name="Line 82"/>
            <p:cNvSpPr>
              <a:spLocks noChangeShapeType="1"/>
            </p:cNvSpPr>
            <p:nvPr/>
          </p:nvSpPr>
          <p:spPr bwMode="auto">
            <a:xfrm>
              <a:off x="4164" y="984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7" name="Line 83"/>
            <p:cNvSpPr>
              <a:spLocks noChangeShapeType="1"/>
            </p:cNvSpPr>
            <p:nvPr/>
          </p:nvSpPr>
          <p:spPr bwMode="auto">
            <a:xfrm>
              <a:off x="4164" y="1243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8" name="Line 84"/>
            <p:cNvSpPr>
              <a:spLocks noChangeShapeType="1"/>
            </p:cNvSpPr>
            <p:nvPr/>
          </p:nvSpPr>
          <p:spPr bwMode="auto">
            <a:xfrm>
              <a:off x="4164" y="1503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9" name="Line 85"/>
            <p:cNvSpPr>
              <a:spLocks noChangeShapeType="1"/>
            </p:cNvSpPr>
            <p:nvPr/>
          </p:nvSpPr>
          <p:spPr bwMode="auto">
            <a:xfrm>
              <a:off x="4164" y="1762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0" name="Line 86"/>
            <p:cNvSpPr>
              <a:spLocks noChangeShapeType="1"/>
            </p:cNvSpPr>
            <p:nvPr/>
          </p:nvSpPr>
          <p:spPr bwMode="auto">
            <a:xfrm>
              <a:off x="4164" y="2281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1" name="Line 87"/>
            <p:cNvSpPr>
              <a:spLocks noChangeShapeType="1"/>
            </p:cNvSpPr>
            <p:nvPr/>
          </p:nvSpPr>
          <p:spPr bwMode="auto">
            <a:xfrm>
              <a:off x="4164" y="2800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2" name="Line 88"/>
            <p:cNvSpPr>
              <a:spLocks noChangeShapeType="1"/>
            </p:cNvSpPr>
            <p:nvPr/>
          </p:nvSpPr>
          <p:spPr bwMode="auto">
            <a:xfrm>
              <a:off x="4164" y="3060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3" name="Line 89"/>
            <p:cNvSpPr>
              <a:spLocks noChangeShapeType="1"/>
            </p:cNvSpPr>
            <p:nvPr/>
          </p:nvSpPr>
          <p:spPr bwMode="auto">
            <a:xfrm>
              <a:off x="4164" y="2541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4" name="Line 90"/>
            <p:cNvSpPr>
              <a:spLocks noChangeShapeType="1"/>
            </p:cNvSpPr>
            <p:nvPr/>
          </p:nvSpPr>
          <p:spPr bwMode="auto">
            <a:xfrm>
              <a:off x="4164" y="2022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5" name="Text Box 91"/>
            <p:cNvSpPr txBox="1">
              <a:spLocks noChangeArrowheads="1"/>
            </p:cNvSpPr>
            <p:nvPr/>
          </p:nvSpPr>
          <p:spPr bwMode="auto">
            <a:xfrm>
              <a:off x="4383" y="753"/>
              <a:ext cx="213" cy="253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3846" name="Text Box 92"/>
            <p:cNvSpPr txBox="1">
              <a:spLocks noChangeArrowheads="1"/>
            </p:cNvSpPr>
            <p:nvPr/>
          </p:nvSpPr>
          <p:spPr bwMode="auto">
            <a:xfrm>
              <a:off x="4383" y="1262"/>
              <a:ext cx="168" cy="253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33847" name="Text Box 93"/>
            <p:cNvSpPr txBox="1">
              <a:spLocks noChangeArrowheads="1"/>
            </p:cNvSpPr>
            <p:nvPr/>
          </p:nvSpPr>
          <p:spPr bwMode="auto">
            <a:xfrm>
              <a:off x="4383" y="1517"/>
              <a:ext cx="195" cy="253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3848" name="Text Box 94"/>
            <p:cNvSpPr txBox="1">
              <a:spLocks noChangeArrowheads="1"/>
            </p:cNvSpPr>
            <p:nvPr/>
          </p:nvSpPr>
          <p:spPr bwMode="auto">
            <a:xfrm>
              <a:off x="4371" y="1762"/>
              <a:ext cx="195" cy="253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33849" name="Text Box 98"/>
            <p:cNvSpPr txBox="1">
              <a:spLocks noChangeArrowheads="1"/>
            </p:cNvSpPr>
            <p:nvPr/>
          </p:nvSpPr>
          <p:spPr bwMode="auto">
            <a:xfrm>
              <a:off x="3938" y="768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3850" name="Text Box 99"/>
            <p:cNvSpPr txBox="1">
              <a:spLocks noChangeArrowheads="1"/>
            </p:cNvSpPr>
            <p:nvPr/>
          </p:nvSpPr>
          <p:spPr bwMode="auto">
            <a:xfrm>
              <a:off x="3938" y="1021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3851" name="Text Box 100"/>
            <p:cNvSpPr txBox="1">
              <a:spLocks noChangeArrowheads="1"/>
            </p:cNvSpPr>
            <p:nvPr/>
          </p:nvSpPr>
          <p:spPr bwMode="auto">
            <a:xfrm>
              <a:off x="3938" y="1274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3852" name="Text Box 101"/>
            <p:cNvSpPr txBox="1">
              <a:spLocks noChangeArrowheads="1"/>
            </p:cNvSpPr>
            <p:nvPr/>
          </p:nvSpPr>
          <p:spPr bwMode="auto">
            <a:xfrm>
              <a:off x="3938" y="1528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3853" name="Text Box 102"/>
            <p:cNvSpPr txBox="1">
              <a:spLocks noChangeArrowheads="1"/>
            </p:cNvSpPr>
            <p:nvPr/>
          </p:nvSpPr>
          <p:spPr bwMode="auto">
            <a:xfrm>
              <a:off x="3938" y="1781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3854" name="Text Box 103"/>
            <p:cNvSpPr txBox="1">
              <a:spLocks noChangeArrowheads="1"/>
            </p:cNvSpPr>
            <p:nvPr/>
          </p:nvSpPr>
          <p:spPr bwMode="auto">
            <a:xfrm>
              <a:off x="3938" y="2034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3855" name="Text Box 104"/>
            <p:cNvSpPr txBox="1">
              <a:spLocks noChangeArrowheads="1"/>
            </p:cNvSpPr>
            <p:nvPr/>
          </p:nvSpPr>
          <p:spPr bwMode="auto">
            <a:xfrm>
              <a:off x="3938" y="2288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3856" name="Text Box 105"/>
            <p:cNvSpPr txBox="1">
              <a:spLocks noChangeArrowheads="1"/>
            </p:cNvSpPr>
            <p:nvPr/>
          </p:nvSpPr>
          <p:spPr bwMode="auto">
            <a:xfrm>
              <a:off x="3938" y="2541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3857" name="Text Box 106"/>
            <p:cNvSpPr txBox="1">
              <a:spLocks noChangeArrowheads="1"/>
            </p:cNvSpPr>
            <p:nvPr/>
          </p:nvSpPr>
          <p:spPr bwMode="auto">
            <a:xfrm>
              <a:off x="3938" y="2794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3858" name="Text Box 107"/>
            <p:cNvSpPr txBox="1">
              <a:spLocks noChangeArrowheads="1"/>
            </p:cNvSpPr>
            <p:nvPr/>
          </p:nvSpPr>
          <p:spPr bwMode="auto">
            <a:xfrm>
              <a:off x="3938" y="3048"/>
              <a:ext cx="18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3859" name="Text Box 108"/>
            <p:cNvSpPr txBox="1">
              <a:spLocks noChangeArrowheads="1"/>
            </p:cNvSpPr>
            <p:nvPr/>
          </p:nvSpPr>
          <p:spPr bwMode="auto">
            <a:xfrm>
              <a:off x="4395" y="998"/>
              <a:ext cx="195" cy="253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33860" name="Text Box 109"/>
            <p:cNvSpPr txBox="1">
              <a:spLocks noChangeArrowheads="1"/>
            </p:cNvSpPr>
            <p:nvPr/>
          </p:nvSpPr>
          <p:spPr bwMode="auto">
            <a:xfrm>
              <a:off x="4359" y="2013"/>
              <a:ext cx="240" cy="253"/>
            </a:xfrm>
            <a:prstGeom prst="rect">
              <a:avLst/>
            </a:prstGeom>
            <a:grp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0000"/>
                  </a:solidFill>
                </a:rPr>
                <a:t>\0</a:t>
              </a:r>
            </a:p>
          </p:txBody>
        </p:sp>
        <p:sp>
          <p:nvSpPr>
            <p:cNvPr id="33861" name="Line 110"/>
            <p:cNvSpPr>
              <a:spLocks noChangeShapeType="1"/>
            </p:cNvSpPr>
            <p:nvPr/>
          </p:nvSpPr>
          <p:spPr bwMode="auto">
            <a:xfrm>
              <a:off x="4140" y="3288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2" name="Line 111"/>
            <p:cNvSpPr>
              <a:spLocks noChangeShapeType="1"/>
            </p:cNvSpPr>
            <p:nvPr/>
          </p:nvSpPr>
          <p:spPr bwMode="auto">
            <a:xfrm>
              <a:off x="4176" y="3684"/>
              <a:ext cx="624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3" name="Text Box 112"/>
            <p:cNvSpPr txBox="1">
              <a:spLocks noChangeArrowheads="1"/>
            </p:cNvSpPr>
            <p:nvPr/>
          </p:nvSpPr>
          <p:spPr bwMode="auto">
            <a:xfrm>
              <a:off x="3890" y="3660"/>
              <a:ext cx="260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33864" name="Text Box 113"/>
            <p:cNvSpPr txBox="1">
              <a:spLocks noChangeArrowheads="1"/>
            </p:cNvSpPr>
            <p:nvPr/>
          </p:nvSpPr>
          <p:spPr bwMode="auto">
            <a:xfrm>
              <a:off x="4311" y="3367"/>
              <a:ext cx="347" cy="4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…….</a:t>
              </a:r>
            </a:p>
          </p:txBody>
        </p:sp>
        <p:sp>
          <p:nvSpPr>
            <p:cNvPr id="33865" name="Text Box 114"/>
            <p:cNvSpPr txBox="1">
              <a:spLocks noChangeArrowheads="1"/>
            </p:cNvSpPr>
            <p:nvPr/>
          </p:nvSpPr>
          <p:spPr bwMode="auto">
            <a:xfrm>
              <a:off x="4347" y="2479"/>
              <a:ext cx="347" cy="4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</a:rPr>
                <a:t>…….</a:t>
              </a:r>
            </a:p>
          </p:txBody>
        </p:sp>
      </p:grpSp>
      <p:grpSp>
        <p:nvGrpSpPr>
          <p:cNvPr id="22713" name="Group 185"/>
          <p:cNvGrpSpPr>
            <a:grpSpLocks/>
          </p:cNvGrpSpPr>
          <p:nvPr/>
        </p:nvGrpSpPr>
        <p:grpSpPr bwMode="auto">
          <a:xfrm>
            <a:off x="6228369" y="904249"/>
            <a:ext cx="1444625" cy="5048250"/>
            <a:chOff x="3950" y="768"/>
            <a:chExt cx="910" cy="3180"/>
          </a:xfrm>
        </p:grpSpPr>
        <p:grpSp>
          <p:nvGrpSpPr>
            <p:cNvPr id="33800" name="Group 116"/>
            <p:cNvGrpSpPr>
              <a:grpSpLocks/>
            </p:cNvGrpSpPr>
            <p:nvPr/>
          </p:nvGrpSpPr>
          <p:grpSpPr bwMode="auto">
            <a:xfrm>
              <a:off x="3950" y="768"/>
              <a:ext cx="910" cy="3180"/>
              <a:chOff x="3998" y="840"/>
              <a:chExt cx="910" cy="3180"/>
            </a:xfrm>
          </p:grpSpPr>
          <p:sp>
            <p:nvSpPr>
              <p:cNvPr id="33802" name="Rectangle 117"/>
              <p:cNvSpPr>
                <a:spLocks noChangeArrowheads="1"/>
              </p:cNvSpPr>
              <p:nvPr/>
            </p:nvSpPr>
            <p:spPr bwMode="auto">
              <a:xfrm>
                <a:off x="4260" y="840"/>
                <a:ext cx="624" cy="3180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800000"/>
                  </a:solidFill>
                </a:endParaRPr>
              </a:p>
            </p:txBody>
          </p:sp>
          <p:sp>
            <p:nvSpPr>
              <p:cNvPr id="33803" name="Line 118"/>
              <p:cNvSpPr>
                <a:spLocks noChangeShapeType="1"/>
              </p:cNvSpPr>
              <p:nvPr/>
            </p:nvSpPr>
            <p:spPr bwMode="auto">
              <a:xfrm>
                <a:off x="4272" y="108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4" name="Line 119"/>
              <p:cNvSpPr>
                <a:spLocks noChangeShapeType="1"/>
              </p:cNvSpPr>
              <p:nvPr/>
            </p:nvSpPr>
            <p:spPr bwMode="auto">
              <a:xfrm>
                <a:off x="4272" y="1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5" name="Line 120"/>
              <p:cNvSpPr>
                <a:spLocks noChangeShapeType="1"/>
              </p:cNvSpPr>
              <p:nvPr/>
            </p:nvSpPr>
            <p:spPr bwMode="auto">
              <a:xfrm>
                <a:off x="4272" y="15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6" name="Line 121"/>
              <p:cNvSpPr>
                <a:spLocks noChangeShapeType="1"/>
              </p:cNvSpPr>
              <p:nvPr/>
            </p:nvSpPr>
            <p:spPr bwMode="auto">
              <a:xfrm>
                <a:off x="4272" y="18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7" name="Line 122"/>
              <p:cNvSpPr>
                <a:spLocks noChangeShapeType="1"/>
              </p:cNvSpPr>
              <p:nvPr/>
            </p:nvSpPr>
            <p:spPr bwMode="auto">
              <a:xfrm>
                <a:off x="4272" y="23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8" name="Line 123"/>
              <p:cNvSpPr>
                <a:spLocks noChangeShapeType="1"/>
              </p:cNvSpPr>
              <p:nvPr/>
            </p:nvSpPr>
            <p:spPr bwMode="auto">
              <a:xfrm>
                <a:off x="4272" y="289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09" name="Line 124"/>
              <p:cNvSpPr>
                <a:spLocks noChangeShapeType="1"/>
              </p:cNvSpPr>
              <p:nvPr/>
            </p:nvSpPr>
            <p:spPr bwMode="auto">
              <a:xfrm>
                <a:off x="4272" y="315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10" name="Line 125"/>
              <p:cNvSpPr>
                <a:spLocks noChangeShapeType="1"/>
              </p:cNvSpPr>
              <p:nvPr/>
            </p:nvSpPr>
            <p:spPr bwMode="auto">
              <a:xfrm>
                <a:off x="4272" y="263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11" name="Line 126"/>
              <p:cNvSpPr>
                <a:spLocks noChangeShapeType="1"/>
              </p:cNvSpPr>
              <p:nvPr/>
            </p:nvSpPr>
            <p:spPr bwMode="auto">
              <a:xfrm>
                <a:off x="4272" y="211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12" name="Text Box 127"/>
              <p:cNvSpPr txBox="1">
                <a:spLocks noChangeArrowheads="1"/>
              </p:cNvSpPr>
              <p:nvPr/>
            </p:nvSpPr>
            <p:spPr bwMode="auto">
              <a:xfrm>
                <a:off x="4491" y="849"/>
                <a:ext cx="213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33813" name="Text Box 128"/>
              <p:cNvSpPr txBox="1">
                <a:spLocks noChangeArrowheads="1"/>
              </p:cNvSpPr>
              <p:nvPr/>
            </p:nvSpPr>
            <p:spPr bwMode="auto">
              <a:xfrm>
                <a:off x="4491" y="1358"/>
                <a:ext cx="16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r</a:t>
                </a:r>
              </a:p>
            </p:txBody>
          </p:sp>
          <p:sp>
            <p:nvSpPr>
              <p:cNvPr id="33814" name="Text Box 129"/>
              <p:cNvSpPr txBox="1">
                <a:spLocks noChangeArrowheads="1"/>
              </p:cNvSpPr>
              <p:nvPr/>
            </p:nvSpPr>
            <p:spPr bwMode="auto">
              <a:xfrm>
                <a:off x="4491" y="1613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33815" name="Text Box 130"/>
              <p:cNvSpPr txBox="1">
                <a:spLocks noChangeArrowheads="1"/>
              </p:cNvSpPr>
              <p:nvPr/>
            </p:nvSpPr>
            <p:spPr bwMode="auto">
              <a:xfrm>
                <a:off x="4479" y="1858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33816" name="Text Box 131"/>
              <p:cNvSpPr txBox="1">
                <a:spLocks noChangeArrowheads="1"/>
              </p:cNvSpPr>
              <p:nvPr/>
            </p:nvSpPr>
            <p:spPr bwMode="auto">
              <a:xfrm>
                <a:off x="4455" y="2361"/>
                <a:ext cx="24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rgbClr val="FF0000"/>
                    </a:solidFill>
                  </a:rPr>
                  <a:t>\0</a:t>
                </a:r>
              </a:p>
            </p:txBody>
          </p:sp>
          <p:sp>
            <p:nvSpPr>
              <p:cNvPr id="33817" name="Text Box 132"/>
              <p:cNvSpPr txBox="1">
                <a:spLocks noChangeArrowheads="1"/>
              </p:cNvSpPr>
              <p:nvPr/>
            </p:nvSpPr>
            <p:spPr bwMode="auto">
              <a:xfrm>
                <a:off x="4479" y="265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33818" name="Text Box 133"/>
              <p:cNvSpPr txBox="1">
                <a:spLocks noChangeArrowheads="1"/>
              </p:cNvSpPr>
              <p:nvPr/>
            </p:nvSpPr>
            <p:spPr bwMode="auto">
              <a:xfrm>
                <a:off x="4491" y="2890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33819" name="Text Box 134"/>
              <p:cNvSpPr txBox="1">
                <a:spLocks noChangeArrowheads="1"/>
              </p:cNvSpPr>
              <p:nvPr/>
            </p:nvSpPr>
            <p:spPr bwMode="auto">
              <a:xfrm>
                <a:off x="4046" y="86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3820" name="Text Box 135"/>
              <p:cNvSpPr txBox="1">
                <a:spLocks noChangeArrowheads="1"/>
              </p:cNvSpPr>
              <p:nvPr/>
            </p:nvSpPr>
            <p:spPr bwMode="auto">
              <a:xfrm>
                <a:off x="4046" y="111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3821" name="Text Box 136"/>
              <p:cNvSpPr txBox="1">
                <a:spLocks noChangeArrowheads="1"/>
              </p:cNvSpPr>
              <p:nvPr/>
            </p:nvSpPr>
            <p:spPr bwMode="auto">
              <a:xfrm>
                <a:off x="4046" y="137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3822" name="Text Box 137"/>
              <p:cNvSpPr txBox="1">
                <a:spLocks noChangeArrowheads="1"/>
              </p:cNvSpPr>
              <p:nvPr/>
            </p:nvSpPr>
            <p:spPr bwMode="auto">
              <a:xfrm>
                <a:off x="4046" y="162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3823" name="Text Box 138"/>
              <p:cNvSpPr txBox="1">
                <a:spLocks noChangeArrowheads="1"/>
              </p:cNvSpPr>
              <p:nvPr/>
            </p:nvSpPr>
            <p:spPr bwMode="auto">
              <a:xfrm>
                <a:off x="4046" y="187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3824" name="Text Box 139"/>
              <p:cNvSpPr txBox="1">
                <a:spLocks noChangeArrowheads="1"/>
              </p:cNvSpPr>
              <p:nvPr/>
            </p:nvSpPr>
            <p:spPr bwMode="auto">
              <a:xfrm>
                <a:off x="4046" y="213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3825" name="Text Box 140"/>
              <p:cNvSpPr txBox="1">
                <a:spLocks noChangeArrowheads="1"/>
              </p:cNvSpPr>
              <p:nvPr/>
            </p:nvSpPr>
            <p:spPr bwMode="auto">
              <a:xfrm>
                <a:off x="4046" y="238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33826" name="Text Box 141"/>
              <p:cNvSpPr txBox="1">
                <a:spLocks noChangeArrowheads="1"/>
              </p:cNvSpPr>
              <p:nvPr/>
            </p:nvSpPr>
            <p:spPr bwMode="auto">
              <a:xfrm>
                <a:off x="4046" y="263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33827" name="Text Box 142"/>
              <p:cNvSpPr txBox="1">
                <a:spLocks noChangeArrowheads="1"/>
              </p:cNvSpPr>
              <p:nvPr/>
            </p:nvSpPr>
            <p:spPr bwMode="auto">
              <a:xfrm>
                <a:off x="4046" y="289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33828" name="Text Box 143"/>
              <p:cNvSpPr txBox="1">
                <a:spLocks noChangeArrowheads="1"/>
              </p:cNvSpPr>
              <p:nvPr/>
            </p:nvSpPr>
            <p:spPr bwMode="auto">
              <a:xfrm>
                <a:off x="4046" y="314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33829" name="Text Box 144"/>
              <p:cNvSpPr txBox="1">
                <a:spLocks noChangeArrowheads="1"/>
              </p:cNvSpPr>
              <p:nvPr/>
            </p:nvSpPr>
            <p:spPr bwMode="auto">
              <a:xfrm>
                <a:off x="4503" y="1094"/>
                <a:ext cx="19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u</a:t>
                </a:r>
              </a:p>
            </p:txBody>
          </p:sp>
          <p:sp>
            <p:nvSpPr>
              <p:cNvPr id="33830" name="Text Box 145"/>
              <p:cNvSpPr txBox="1">
                <a:spLocks noChangeArrowheads="1"/>
              </p:cNvSpPr>
              <p:nvPr/>
            </p:nvSpPr>
            <p:spPr bwMode="auto">
              <a:xfrm>
                <a:off x="4467" y="3118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33831" name="Line 146"/>
              <p:cNvSpPr>
                <a:spLocks noChangeShapeType="1"/>
              </p:cNvSpPr>
              <p:nvPr/>
            </p:nvSpPr>
            <p:spPr bwMode="auto">
              <a:xfrm>
                <a:off x="4248" y="3384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32" name="Line 147"/>
              <p:cNvSpPr>
                <a:spLocks noChangeShapeType="1"/>
              </p:cNvSpPr>
              <p:nvPr/>
            </p:nvSpPr>
            <p:spPr bwMode="auto">
              <a:xfrm>
                <a:off x="4284" y="378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33" name="Text Box 148"/>
              <p:cNvSpPr txBox="1">
                <a:spLocks noChangeArrowheads="1"/>
              </p:cNvSpPr>
              <p:nvPr/>
            </p:nvSpPr>
            <p:spPr bwMode="auto">
              <a:xfrm>
                <a:off x="3998" y="3756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solidFill>
                      <a:schemeClr val="bg1"/>
                    </a:solidFill>
                  </a:rPr>
                  <a:t>24</a:t>
                </a:r>
              </a:p>
            </p:txBody>
          </p:sp>
          <p:sp>
            <p:nvSpPr>
              <p:cNvPr id="33834" name="Text Box 149"/>
              <p:cNvSpPr txBox="1">
                <a:spLocks noChangeArrowheads="1"/>
              </p:cNvSpPr>
              <p:nvPr/>
            </p:nvSpPr>
            <p:spPr bwMode="auto">
              <a:xfrm>
                <a:off x="4419" y="3463"/>
                <a:ext cx="347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…….</a:t>
                </a:r>
              </a:p>
            </p:txBody>
          </p:sp>
        </p:grpSp>
        <p:sp>
          <p:nvSpPr>
            <p:cNvPr id="33801" name="Text Box 184"/>
            <p:cNvSpPr txBox="1">
              <a:spLocks noChangeArrowheads="1"/>
            </p:cNvSpPr>
            <p:nvPr/>
          </p:nvSpPr>
          <p:spPr bwMode="auto">
            <a:xfrm>
              <a:off x="4395" y="2743"/>
              <a:ext cx="347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…...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utoUpdateAnimBg="0"/>
      <p:bldP spid="22539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9753" y="727807"/>
            <a:ext cx="7476727" cy="286232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字符串比较函数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字符串1,字符串2)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功能：比较两个字符串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比较规则：对两串从左向右逐个字符比较（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码），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直到遇到不同字符或‘\0’为止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返值：返回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型整数，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若字符串1&lt; 字符串2， 返回负整数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若字符串1&gt; 字符串2， 返回正整数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若字符串1== 字符串2， 返回零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说明：字符串比较不能用“==”,必须用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59753" y="3848351"/>
            <a:ext cx="5572359" cy="1323439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字符串长度函数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669900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功能：计算字符串长度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返值：返回字符串实际长度，不包括‘\0’在内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88902" y="2529773"/>
            <a:ext cx="5486554" cy="1800200"/>
            <a:chOff x="1988902" y="2529773"/>
            <a:chExt cx="5486554" cy="1800200"/>
          </a:xfrm>
        </p:grpSpPr>
        <p:sp>
          <p:nvSpPr>
            <p:cNvPr id="6" name="流程图: 可选过程 5"/>
            <p:cNvSpPr/>
            <p:nvPr/>
          </p:nvSpPr>
          <p:spPr>
            <a:xfrm>
              <a:off x="1988902" y="2529773"/>
              <a:ext cx="5486554" cy="18002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151063" y="2767063"/>
              <a:ext cx="4803664" cy="13256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  对于以下字符串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strlen</a:t>
              </a:r>
              <a:r>
                <a:rPr lang="en-US" altLang="zh-CN" sz="2000" dirty="0">
                  <a:solidFill>
                    <a:schemeClr val="tx1"/>
                  </a:solidFill>
                </a:rPr>
                <a:t>(s)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的值为</a:t>
              </a:r>
              <a:r>
                <a:rPr lang="zh-CN" altLang="zh-CN" sz="2000" dirty="0">
                  <a:solidFill>
                    <a:schemeClr val="tx1"/>
                  </a:solidFill>
                </a:rPr>
                <a:t>：</a:t>
              </a:r>
            </a:p>
            <a:p>
              <a:pPr eaLnBrk="1" hangingPunct="1"/>
              <a:r>
                <a:rPr lang="zh-CN" altLang="zh-CN" sz="2000" dirty="0">
                  <a:solidFill>
                    <a:schemeClr val="tx1"/>
                  </a:solidFill>
                </a:rPr>
                <a:t>（1）</a:t>
              </a:r>
              <a:r>
                <a:rPr lang="en-US" altLang="zh-CN" sz="2000" dirty="0">
                  <a:solidFill>
                    <a:schemeClr val="tx1"/>
                  </a:solidFill>
                </a:rPr>
                <a:t>char  s[10]={‘A’,‘\0’,‘B’,‘C’,‘\0’,‘D’};</a:t>
              </a:r>
            </a:p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）</a:t>
              </a:r>
              <a:r>
                <a:rPr lang="en-US" altLang="zh-CN" sz="2000" dirty="0">
                  <a:solidFill>
                    <a:schemeClr val="tx1"/>
                  </a:solidFill>
                </a:rPr>
                <a:t>char  s[ ]=“\t\v\\\0will\n”;</a:t>
              </a:r>
            </a:p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</a:rPr>
                <a:t>）</a:t>
              </a:r>
              <a:r>
                <a:rPr lang="en-US" altLang="zh-CN" sz="2000" dirty="0">
                  <a:solidFill>
                    <a:schemeClr val="tx1"/>
                  </a:solidFill>
                </a:rPr>
                <a:t>char  s[ ]=“\x69\082\n”; </a:t>
              </a:r>
            </a:p>
          </p:txBody>
        </p:sp>
      </p:grp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632719" y="3848351"/>
            <a:ext cx="172064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 dirty="0">
                <a:solidFill>
                  <a:srgbClr val="FF0000"/>
                </a:solidFill>
              </a:rPr>
              <a:t>答案：1   3   1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 autoUpdateAnimBg="0"/>
      <p:bldP spid="49159" grpId="0" animBg="1" autoUpdateAnimBg="0"/>
      <p:bldP spid="4916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0183" y="481013"/>
            <a:ext cx="6795721" cy="5373032"/>
            <a:chOff x="123552" y="481013"/>
            <a:chExt cx="6795721" cy="5373032"/>
          </a:xfrm>
        </p:grpSpPr>
        <p:sp>
          <p:nvSpPr>
            <p:cNvPr id="6" name="流程图: 可选过程 5"/>
            <p:cNvSpPr/>
            <p:nvPr/>
          </p:nvSpPr>
          <p:spPr>
            <a:xfrm>
              <a:off x="123552" y="912813"/>
              <a:ext cx="6795721" cy="494123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564" name="Group 12"/>
            <p:cNvGrpSpPr>
              <a:grpSpLocks/>
            </p:cNvGrpSpPr>
            <p:nvPr/>
          </p:nvGrpSpPr>
          <p:grpSpPr bwMode="auto">
            <a:xfrm>
              <a:off x="358775" y="481013"/>
              <a:ext cx="6354763" cy="5143500"/>
              <a:chOff x="226" y="303"/>
              <a:chExt cx="4003" cy="3240"/>
            </a:xfrm>
          </p:grpSpPr>
          <p:sp>
            <p:nvSpPr>
              <p:cNvPr id="35844" name="Text Box 11"/>
              <p:cNvSpPr txBox="1">
                <a:spLocks noChangeArrowheads="1"/>
              </p:cNvSpPr>
              <p:nvPr/>
            </p:nvSpPr>
            <p:spPr bwMode="auto">
              <a:xfrm>
                <a:off x="226" y="575"/>
                <a:ext cx="4003" cy="29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#include &lt;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string.h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&gt;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#include &lt;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stdio.h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&gt;</a:t>
                </a:r>
              </a:p>
              <a:p>
                <a:pPr eaLnBrk="1" hangingPunct="1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void main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()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{   char str1[] = ”Hello!", str2[] = ”How are you?”,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[20];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 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len1,len2,len3;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 len1=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strlen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(str1);       len2=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strlen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(str2);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if(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strcmp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(str1, str2)&gt;0)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 {   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strcpy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(str,str1);      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strcat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(str,str2);   }      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else  if (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strcmp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(str1, str2)&lt;0)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 {   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strcpy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(str,str2);      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strcat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(str,str1);   }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 else    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strcpy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(str,str1);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 len3=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strlen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 puts(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str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printf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(”Len1=%d,Len2=%d,Len3=%d\n”,len1,len2,len3);</a:t>
                </a:r>
              </a:p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  <p:sp>
            <p:nvSpPr>
              <p:cNvPr id="35845" name="Text Box 5"/>
              <p:cNvSpPr txBox="1">
                <a:spLocks noChangeArrowheads="1"/>
              </p:cNvSpPr>
              <p:nvPr/>
            </p:nvSpPr>
            <p:spPr bwMode="auto">
              <a:xfrm>
                <a:off x="299" y="303"/>
                <a:ext cx="18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 </a:t>
                </a:r>
                <a:r>
                  <a:rPr lang="en-US" altLang="zh-CN" sz="20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strcmp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0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strlen</a:t>
                </a:r>
                <a:r>
                  <a:rPr lang="zh-CN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举例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118531" y="1007081"/>
            <a:ext cx="2966174" cy="71006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How  are  </a:t>
            </a:r>
            <a:r>
              <a:rPr lang="en-US" altLang="zh-CN" sz="2000" dirty="0" err="1">
                <a:solidFill>
                  <a:schemeClr val="tx1"/>
                </a:solidFill>
              </a:rPr>
              <a:t>you?Hello</a:t>
            </a:r>
            <a:r>
              <a:rPr lang="en-US" altLang="zh-CN" sz="2000" dirty="0">
                <a:solidFill>
                  <a:schemeClr val="tx1"/>
                </a:solidFill>
              </a:rPr>
              <a:t>!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Len1=6,Len2=12,Len3=18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-65372" y="461963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71488" y="883436"/>
            <a:ext cx="52084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输入一行字符，统计其中有多少个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48" name="Group 48"/>
          <p:cNvGrpSpPr>
            <a:grpSpLocks/>
          </p:cNvGrpSpPr>
          <p:nvPr/>
        </p:nvGrpSpPr>
        <p:grpSpPr bwMode="auto">
          <a:xfrm>
            <a:off x="439738" y="1485900"/>
            <a:ext cx="3827463" cy="4232275"/>
            <a:chOff x="385" y="972"/>
            <a:chExt cx="2411" cy="2666"/>
          </a:xfrm>
        </p:grpSpPr>
        <p:sp>
          <p:nvSpPr>
            <p:cNvPr id="36872" name="Rectangle 12"/>
            <p:cNvSpPr>
              <a:spLocks noChangeArrowheads="1"/>
            </p:cNvSpPr>
            <p:nvPr/>
          </p:nvSpPr>
          <p:spPr bwMode="auto">
            <a:xfrm>
              <a:off x="385" y="972"/>
              <a:ext cx="2399" cy="2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873" name="Line 13"/>
            <p:cNvSpPr>
              <a:spLocks noChangeShapeType="1"/>
            </p:cNvSpPr>
            <p:nvPr/>
          </p:nvSpPr>
          <p:spPr bwMode="auto">
            <a:xfrm>
              <a:off x="385" y="1265"/>
              <a:ext cx="238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14"/>
            <p:cNvSpPr>
              <a:spLocks noChangeShapeType="1"/>
            </p:cNvSpPr>
            <p:nvPr/>
          </p:nvSpPr>
          <p:spPr bwMode="auto">
            <a:xfrm>
              <a:off x="385" y="1543"/>
              <a:ext cx="23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604" y="1833"/>
              <a:ext cx="215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604" y="1850"/>
              <a:ext cx="0" cy="146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 flipV="1">
              <a:off x="615" y="2183"/>
              <a:ext cx="2168" cy="1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604" y="1832"/>
              <a:ext cx="735" cy="35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 flipV="1">
              <a:off x="1327" y="1854"/>
              <a:ext cx="1458" cy="33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20"/>
            <p:cNvSpPr>
              <a:spLocks noChangeShapeType="1"/>
            </p:cNvSpPr>
            <p:nvPr/>
          </p:nvSpPr>
          <p:spPr bwMode="auto">
            <a:xfrm flipH="1">
              <a:off x="1352" y="2207"/>
              <a:ext cx="0" cy="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21"/>
            <p:cNvSpPr>
              <a:spLocks noChangeShapeType="1"/>
            </p:cNvSpPr>
            <p:nvPr/>
          </p:nvSpPr>
          <p:spPr bwMode="auto">
            <a:xfrm>
              <a:off x="1328" y="2486"/>
              <a:ext cx="14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22"/>
            <p:cNvSpPr>
              <a:spLocks noChangeShapeType="1"/>
            </p:cNvSpPr>
            <p:nvPr/>
          </p:nvSpPr>
          <p:spPr bwMode="auto">
            <a:xfrm>
              <a:off x="1352" y="2189"/>
              <a:ext cx="887" cy="3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23"/>
            <p:cNvSpPr>
              <a:spLocks noChangeShapeType="1"/>
            </p:cNvSpPr>
            <p:nvPr/>
          </p:nvSpPr>
          <p:spPr bwMode="auto">
            <a:xfrm flipV="1">
              <a:off x="2239" y="2207"/>
              <a:ext cx="534" cy="27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24"/>
            <p:cNvSpPr>
              <a:spLocks noChangeShapeType="1"/>
            </p:cNvSpPr>
            <p:nvPr/>
          </p:nvSpPr>
          <p:spPr bwMode="auto">
            <a:xfrm>
              <a:off x="2217" y="2504"/>
              <a:ext cx="0" cy="4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25"/>
            <p:cNvSpPr>
              <a:spLocks noChangeShapeType="1"/>
            </p:cNvSpPr>
            <p:nvPr/>
          </p:nvSpPr>
          <p:spPr bwMode="auto">
            <a:xfrm>
              <a:off x="593" y="2995"/>
              <a:ext cx="220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26"/>
            <p:cNvSpPr>
              <a:spLocks noChangeShapeType="1"/>
            </p:cNvSpPr>
            <p:nvPr/>
          </p:nvSpPr>
          <p:spPr bwMode="auto">
            <a:xfrm>
              <a:off x="397" y="3305"/>
              <a:ext cx="23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Text Box 28"/>
            <p:cNvSpPr txBox="1">
              <a:spLocks noChangeArrowheads="1"/>
            </p:cNvSpPr>
            <p:nvPr/>
          </p:nvSpPr>
          <p:spPr bwMode="auto">
            <a:xfrm>
              <a:off x="462" y="1013"/>
              <a:ext cx="16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</a:rPr>
                <a:t>输入一字符串给 </a:t>
              </a:r>
              <a:r>
                <a:rPr lang="en-US" altLang="zh-CN" sz="2000" dirty="0">
                  <a:solidFill>
                    <a:schemeClr val="bg1"/>
                  </a:solidFill>
                </a:rPr>
                <a:t>string </a:t>
              </a:r>
            </a:p>
          </p:txBody>
        </p:sp>
        <p:sp>
          <p:nvSpPr>
            <p:cNvPr id="36888" name="Text Box 29"/>
            <p:cNvSpPr txBox="1">
              <a:spLocks noChangeArrowheads="1"/>
            </p:cNvSpPr>
            <p:nvPr/>
          </p:nvSpPr>
          <p:spPr bwMode="auto">
            <a:xfrm>
              <a:off x="453" y="1301"/>
              <a:ext cx="15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i=0    num=0   word=0</a:t>
              </a:r>
            </a:p>
          </p:txBody>
        </p:sp>
        <p:sp>
          <p:nvSpPr>
            <p:cNvPr id="36889" name="Text Box 30"/>
            <p:cNvSpPr txBox="1">
              <a:spLocks noChangeArrowheads="1"/>
            </p:cNvSpPr>
            <p:nvPr/>
          </p:nvSpPr>
          <p:spPr bwMode="auto">
            <a:xfrm>
              <a:off x="389" y="1600"/>
              <a:ext cx="15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当</a:t>
              </a:r>
              <a:r>
                <a:rPr lang="en-US" altLang="zh-CN" sz="2000">
                  <a:solidFill>
                    <a:schemeClr val="bg1"/>
                  </a:solidFill>
                </a:rPr>
                <a:t>((c=string[i])!=‘\0’)</a:t>
              </a:r>
            </a:p>
          </p:txBody>
        </p:sp>
        <p:sp>
          <p:nvSpPr>
            <p:cNvPr id="36890" name="Text Box 31"/>
            <p:cNvSpPr txBox="1">
              <a:spLocks noChangeArrowheads="1"/>
            </p:cNvSpPr>
            <p:nvPr/>
          </p:nvSpPr>
          <p:spPr bwMode="auto">
            <a:xfrm>
              <a:off x="1032" y="1854"/>
              <a:ext cx="5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c=</a:t>
              </a:r>
              <a:r>
                <a:rPr lang="zh-CN" altLang="zh-CN" sz="2000">
                  <a:solidFill>
                    <a:schemeClr val="bg1"/>
                  </a:solidFill>
                </a:rPr>
                <a:t>空格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6891" name="Text Box 32"/>
            <p:cNvSpPr txBox="1">
              <a:spLocks noChangeArrowheads="1"/>
            </p:cNvSpPr>
            <p:nvPr/>
          </p:nvSpPr>
          <p:spPr bwMode="auto">
            <a:xfrm>
              <a:off x="661" y="194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真</a:t>
              </a:r>
            </a:p>
          </p:txBody>
        </p:sp>
        <p:sp>
          <p:nvSpPr>
            <p:cNvPr id="36892" name="Text Box 33"/>
            <p:cNvSpPr txBox="1">
              <a:spLocks noChangeArrowheads="1"/>
            </p:cNvSpPr>
            <p:nvPr/>
          </p:nvSpPr>
          <p:spPr bwMode="auto">
            <a:xfrm>
              <a:off x="1369" y="223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真</a:t>
              </a:r>
            </a:p>
          </p:txBody>
        </p:sp>
        <p:sp>
          <p:nvSpPr>
            <p:cNvPr id="36893" name="Text Box 34"/>
            <p:cNvSpPr txBox="1">
              <a:spLocks noChangeArrowheads="1"/>
            </p:cNvSpPr>
            <p:nvPr/>
          </p:nvSpPr>
          <p:spPr bwMode="auto">
            <a:xfrm>
              <a:off x="2162" y="194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假</a:t>
              </a:r>
            </a:p>
          </p:txBody>
        </p:sp>
        <p:sp>
          <p:nvSpPr>
            <p:cNvPr id="36894" name="Text Box 35"/>
            <p:cNvSpPr txBox="1">
              <a:spLocks noChangeArrowheads="1"/>
            </p:cNvSpPr>
            <p:nvPr/>
          </p:nvSpPr>
          <p:spPr bwMode="auto">
            <a:xfrm>
              <a:off x="2488" y="226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假</a:t>
              </a:r>
            </a:p>
          </p:txBody>
        </p:sp>
        <p:sp>
          <p:nvSpPr>
            <p:cNvPr id="36895" name="Text Box 36"/>
            <p:cNvSpPr txBox="1">
              <a:spLocks noChangeArrowheads="1"/>
            </p:cNvSpPr>
            <p:nvPr/>
          </p:nvSpPr>
          <p:spPr bwMode="auto">
            <a:xfrm>
              <a:off x="660" y="2482"/>
              <a:ext cx="6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word=0</a:t>
              </a:r>
            </a:p>
          </p:txBody>
        </p:sp>
        <p:sp>
          <p:nvSpPr>
            <p:cNvPr id="36896" name="Text Box 37"/>
            <p:cNvSpPr txBox="1">
              <a:spLocks noChangeArrowheads="1"/>
            </p:cNvSpPr>
            <p:nvPr/>
          </p:nvSpPr>
          <p:spPr bwMode="auto">
            <a:xfrm>
              <a:off x="1305" y="2553"/>
              <a:ext cx="9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word=1</a:t>
              </a:r>
            </a:p>
            <a:p>
              <a:pPr eaLnBrk="1" hangingPunct="1"/>
              <a:r>
                <a:rPr lang="en-US" altLang="zh-CN" sz="2000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2000" dirty="0">
                  <a:solidFill>
                    <a:schemeClr val="bg1"/>
                  </a:solidFill>
                </a:rPr>
                <a:t>=num+1</a:t>
              </a:r>
            </a:p>
          </p:txBody>
        </p:sp>
        <p:sp>
          <p:nvSpPr>
            <p:cNvPr id="36897" name="Text Box 38"/>
            <p:cNvSpPr txBox="1">
              <a:spLocks noChangeArrowheads="1"/>
            </p:cNvSpPr>
            <p:nvPr/>
          </p:nvSpPr>
          <p:spPr bwMode="auto">
            <a:xfrm>
              <a:off x="1446" y="3023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i=i+1</a:t>
              </a:r>
            </a:p>
          </p:txBody>
        </p:sp>
        <p:sp>
          <p:nvSpPr>
            <p:cNvPr id="36898" name="Text Box 39"/>
            <p:cNvSpPr txBox="1">
              <a:spLocks noChangeArrowheads="1"/>
            </p:cNvSpPr>
            <p:nvPr/>
          </p:nvSpPr>
          <p:spPr bwMode="auto">
            <a:xfrm>
              <a:off x="1141" y="3321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输出：</a:t>
              </a:r>
              <a:r>
                <a:rPr lang="en-US" altLang="zh-CN" sz="2000">
                  <a:solidFill>
                    <a:schemeClr val="bg1"/>
                  </a:solidFill>
                </a:rPr>
                <a:t>num</a:t>
              </a:r>
            </a:p>
          </p:txBody>
        </p:sp>
        <p:sp>
          <p:nvSpPr>
            <p:cNvPr id="36899" name="Text Box 41"/>
            <p:cNvSpPr txBox="1">
              <a:spLocks noChangeArrowheads="1"/>
            </p:cNvSpPr>
            <p:nvPr/>
          </p:nvSpPr>
          <p:spPr bwMode="auto">
            <a:xfrm>
              <a:off x="1896" y="2178"/>
              <a:ext cx="7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word==0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6337" y="1485900"/>
            <a:ext cx="4044252" cy="4322920"/>
            <a:chOff x="4416337" y="1485900"/>
            <a:chExt cx="4044252" cy="4322920"/>
          </a:xfrm>
        </p:grpSpPr>
        <p:sp>
          <p:nvSpPr>
            <p:cNvPr id="36" name="流程图: 可选过程 35"/>
            <p:cNvSpPr/>
            <p:nvPr/>
          </p:nvSpPr>
          <p:spPr>
            <a:xfrm>
              <a:off x="4416337" y="1485900"/>
              <a:ext cx="4044252" cy="432292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47" name="Text Box 47"/>
            <p:cNvSpPr txBox="1">
              <a:spLocks noChangeArrowheads="1"/>
            </p:cNvSpPr>
            <p:nvPr/>
          </p:nvSpPr>
          <p:spPr bwMode="auto">
            <a:xfrm>
              <a:off x="4939776" y="1554232"/>
              <a:ext cx="3520813" cy="409560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</a:t>
              </a:r>
            </a:p>
            <a:p>
              <a:pPr eaLnBrk="1" hangingPunct="1"/>
              <a:r>
                <a:rPr lang="en-US" altLang="zh-CN" sz="2000" dirty="0" smtClean="0">
                  <a:solidFill>
                    <a:schemeClr val="tx1"/>
                  </a:solidFill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</a:rPr>
                <a:t>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{   char string[81];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i,num</a:t>
              </a:r>
              <a:r>
                <a:rPr lang="en-US" altLang="zh-CN" sz="2000" dirty="0">
                  <a:solidFill>
                    <a:schemeClr val="tx1"/>
                  </a:solidFill>
                </a:rPr>
                <a:t>=0,word=0;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char c;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gets(string);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=0;(c=string[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])!='\0';i++)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   if(c==' ')  word=0;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   else if(word==0)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   {   word=1;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num</a:t>
              </a:r>
              <a:r>
                <a:rPr lang="en-US" altLang="zh-CN" sz="2000" dirty="0">
                  <a:solidFill>
                    <a:schemeClr val="tx1"/>
                  </a:solidFill>
                </a:rPr>
                <a:t>++;   }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</a:rPr>
                <a:t>("There are %d words  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       in the line\n",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num</a:t>
              </a:r>
              <a:r>
                <a:rPr lang="en-US" altLang="zh-CN" sz="2000" dirty="0">
                  <a:solidFill>
                    <a:schemeClr val="tx1"/>
                  </a:solidFill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/>
      <p:bldP spid="2560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81000" y="503238"/>
            <a:ext cx="44390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有三个字符串，找出其中最大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134" name="Group 102"/>
          <p:cNvGrpSpPr>
            <a:grpSpLocks/>
          </p:cNvGrpSpPr>
          <p:nvPr/>
        </p:nvGrpSpPr>
        <p:grpSpPr bwMode="auto">
          <a:xfrm>
            <a:off x="212514" y="909337"/>
            <a:ext cx="6711950" cy="1230313"/>
            <a:chOff x="376" y="1428"/>
            <a:chExt cx="4228" cy="775"/>
          </a:xfrm>
        </p:grpSpPr>
        <p:grpSp>
          <p:nvGrpSpPr>
            <p:cNvPr id="38917" name="Group 98"/>
            <p:cNvGrpSpPr>
              <a:grpSpLocks/>
            </p:cNvGrpSpPr>
            <p:nvPr/>
          </p:nvGrpSpPr>
          <p:grpSpPr bwMode="auto">
            <a:xfrm>
              <a:off x="841" y="1447"/>
              <a:ext cx="3763" cy="735"/>
              <a:chOff x="841" y="1447"/>
              <a:chExt cx="3763" cy="735"/>
            </a:xfrm>
          </p:grpSpPr>
          <p:grpSp>
            <p:nvGrpSpPr>
              <p:cNvPr id="38921" name="Group 47"/>
              <p:cNvGrpSpPr>
                <a:grpSpLocks/>
              </p:cNvGrpSpPr>
              <p:nvPr/>
            </p:nvGrpSpPr>
            <p:grpSpPr bwMode="auto">
              <a:xfrm>
                <a:off x="841" y="1447"/>
                <a:ext cx="3763" cy="261"/>
                <a:chOff x="823" y="1447"/>
                <a:chExt cx="3763" cy="261"/>
              </a:xfrm>
            </p:grpSpPr>
            <p:grpSp>
              <p:nvGrpSpPr>
                <p:cNvPr id="38972" name="Group 7"/>
                <p:cNvGrpSpPr>
                  <a:grpSpLocks/>
                </p:cNvGrpSpPr>
                <p:nvPr/>
              </p:nvGrpSpPr>
              <p:grpSpPr bwMode="auto">
                <a:xfrm>
                  <a:off x="823" y="1449"/>
                  <a:ext cx="1256" cy="259"/>
                  <a:chOff x="3001" y="1416"/>
                  <a:chExt cx="1256" cy="259"/>
                </a:xfrm>
              </p:grpSpPr>
              <p:grpSp>
                <p:nvGrpSpPr>
                  <p:cNvPr id="38989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001" y="1416"/>
                    <a:ext cx="1256" cy="245"/>
                    <a:chOff x="3001" y="1416"/>
                    <a:chExt cx="1256" cy="245"/>
                  </a:xfrm>
                </p:grpSpPr>
                <p:sp>
                  <p:nvSpPr>
                    <p:cNvPr id="38991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36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2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3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95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16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9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08" y="1425"/>
                    <a:ext cx="9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dirty="0">
                        <a:solidFill>
                          <a:schemeClr val="bg1"/>
                        </a:solidFill>
                      </a:rPr>
                      <a:t>H   o    w    \0</a:t>
                    </a:r>
                  </a:p>
                </p:txBody>
              </p:sp>
            </p:grpSp>
            <p:grpSp>
              <p:nvGrpSpPr>
                <p:cNvPr id="38973" name="Group 31"/>
                <p:cNvGrpSpPr>
                  <a:grpSpLocks/>
                </p:cNvGrpSpPr>
                <p:nvPr/>
              </p:nvGrpSpPr>
              <p:grpSpPr bwMode="auto">
                <a:xfrm>
                  <a:off x="2075" y="1447"/>
                  <a:ext cx="1256" cy="250"/>
                  <a:chOff x="3001" y="1418"/>
                  <a:chExt cx="1256" cy="250"/>
                </a:xfrm>
              </p:grpSpPr>
              <p:grpSp>
                <p:nvGrpSpPr>
                  <p:cNvPr id="3898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01" y="1422"/>
                    <a:ext cx="1256" cy="245"/>
                    <a:chOff x="3001" y="1422"/>
                    <a:chExt cx="1256" cy="245"/>
                  </a:xfrm>
                </p:grpSpPr>
                <p:sp>
                  <p:nvSpPr>
                    <p:cNvPr id="38984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5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7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6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30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7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50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8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22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8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5" y="1418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2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974" name="Group 39"/>
                <p:cNvGrpSpPr>
                  <a:grpSpLocks/>
                </p:cNvGrpSpPr>
                <p:nvPr/>
              </p:nvGrpSpPr>
              <p:grpSpPr bwMode="auto">
                <a:xfrm>
                  <a:off x="3330" y="1447"/>
                  <a:ext cx="1256" cy="250"/>
                  <a:chOff x="3001" y="1418"/>
                  <a:chExt cx="1256" cy="250"/>
                </a:xfrm>
              </p:grpSpPr>
              <p:grpSp>
                <p:nvGrpSpPr>
                  <p:cNvPr id="38975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001" y="1422"/>
                    <a:ext cx="1256" cy="245"/>
                    <a:chOff x="3001" y="1422"/>
                    <a:chExt cx="1256" cy="245"/>
                  </a:xfrm>
                </p:grpSpPr>
                <p:sp>
                  <p:nvSpPr>
                    <p:cNvPr id="38977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36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78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7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0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81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22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7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5" y="1418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2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8922" name="Group 48"/>
              <p:cNvGrpSpPr>
                <a:grpSpLocks/>
              </p:cNvGrpSpPr>
              <p:nvPr/>
            </p:nvGrpSpPr>
            <p:grpSpPr bwMode="auto">
              <a:xfrm>
                <a:off x="841" y="1685"/>
                <a:ext cx="3763" cy="261"/>
                <a:chOff x="823" y="1445"/>
                <a:chExt cx="3763" cy="261"/>
              </a:xfrm>
            </p:grpSpPr>
            <p:grpSp>
              <p:nvGrpSpPr>
                <p:cNvPr id="38948" name="Group 49"/>
                <p:cNvGrpSpPr>
                  <a:grpSpLocks/>
                </p:cNvGrpSpPr>
                <p:nvPr/>
              </p:nvGrpSpPr>
              <p:grpSpPr bwMode="auto">
                <a:xfrm>
                  <a:off x="823" y="1449"/>
                  <a:ext cx="1475" cy="257"/>
                  <a:chOff x="3001" y="1416"/>
                  <a:chExt cx="1475" cy="257"/>
                </a:xfrm>
              </p:grpSpPr>
              <p:grpSp>
                <p:nvGrpSpPr>
                  <p:cNvPr id="38965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001" y="1416"/>
                    <a:ext cx="1256" cy="245"/>
                    <a:chOff x="3001" y="1416"/>
                    <a:chExt cx="1256" cy="245"/>
                  </a:xfrm>
                </p:grpSpPr>
                <p:sp>
                  <p:nvSpPr>
                    <p:cNvPr id="3896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36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68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69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70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7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16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6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01" y="1423"/>
                    <a:ext cx="14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dirty="0">
                        <a:solidFill>
                          <a:schemeClr val="bg1"/>
                        </a:solidFill>
                      </a:rPr>
                      <a:t>H   e    l      </a:t>
                    </a:r>
                    <a:r>
                      <a:rPr lang="en-US" altLang="zh-CN" sz="2000" dirty="0" err="1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US" altLang="zh-CN" sz="2000" dirty="0">
                        <a:solidFill>
                          <a:schemeClr val="bg1"/>
                        </a:solidFill>
                      </a:rPr>
                      <a:t>     o    \0</a:t>
                    </a:r>
                  </a:p>
                </p:txBody>
              </p:sp>
            </p:grpSp>
            <p:grpSp>
              <p:nvGrpSpPr>
                <p:cNvPr id="38949" name="Group 57"/>
                <p:cNvGrpSpPr>
                  <a:grpSpLocks/>
                </p:cNvGrpSpPr>
                <p:nvPr/>
              </p:nvGrpSpPr>
              <p:grpSpPr bwMode="auto">
                <a:xfrm>
                  <a:off x="2075" y="1445"/>
                  <a:ext cx="1256" cy="252"/>
                  <a:chOff x="3001" y="1416"/>
                  <a:chExt cx="1256" cy="252"/>
                </a:xfrm>
              </p:grpSpPr>
              <p:grpSp>
                <p:nvGrpSpPr>
                  <p:cNvPr id="3895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001" y="1416"/>
                    <a:ext cx="1256" cy="245"/>
                    <a:chOff x="3001" y="1416"/>
                    <a:chExt cx="1256" cy="245"/>
                  </a:xfrm>
                </p:grpSpPr>
                <p:sp>
                  <p:nvSpPr>
                    <p:cNvPr id="38960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61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7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62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18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63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64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16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59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5" y="1418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2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950" name="Group 65"/>
                <p:cNvGrpSpPr>
                  <a:grpSpLocks/>
                </p:cNvGrpSpPr>
                <p:nvPr/>
              </p:nvGrpSpPr>
              <p:grpSpPr bwMode="auto">
                <a:xfrm>
                  <a:off x="3330" y="1447"/>
                  <a:ext cx="1256" cy="250"/>
                  <a:chOff x="3001" y="1418"/>
                  <a:chExt cx="1256" cy="250"/>
                </a:xfrm>
              </p:grpSpPr>
              <p:grpSp>
                <p:nvGrpSpPr>
                  <p:cNvPr id="38951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001" y="1422"/>
                    <a:ext cx="1256" cy="245"/>
                    <a:chOff x="3001" y="1422"/>
                    <a:chExt cx="1256" cy="245"/>
                  </a:xfrm>
                </p:grpSpPr>
                <p:sp>
                  <p:nvSpPr>
                    <p:cNvPr id="38953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36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5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6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57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22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52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5" y="1418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2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8923" name="Group 73"/>
              <p:cNvGrpSpPr>
                <a:grpSpLocks/>
              </p:cNvGrpSpPr>
              <p:nvPr/>
            </p:nvGrpSpPr>
            <p:grpSpPr bwMode="auto">
              <a:xfrm>
                <a:off x="841" y="1929"/>
                <a:ext cx="3763" cy="253"/>
                <a:chOff x="823" y="1444"/>
                <a:chExt cx="3763" cy="253"/>
              </a:xfrm>
            </p:grpSpPr>
            <p:grpSp>
              <p:nvGrpSpPr>
                <p:cNvPr id="38924" name="Group 74"/>
                <p:cNvGrpSpPr>
                  <a:grpSpLocks/>
                </p:cNvGrpSpPr>
                <p:nvPr/>
              </p:nvGrpSpPr>
              <p:grpSpPr bwMode="auto">
                <a:xfrm>
                  <a:off x="823" y="1444"/>
                  <a:ext cx="1256" cy="250"/>
                  <a:chOff x="3001" y="1411"/>
                  <a:chExt cx="1256" cy="250"/>
                </a:xfrm>
              </p:grpSpPr>
              <p:grpSp>
                <p:nvGrpSpPr>
                  <p:cNvPr id="38941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001" y="1416"/>
                    <a:ext cx="1256" cy="245"/>
                    <a:chOff x="3001" y="1416"/>
                    <a:chExt cx="1256" cy="245"/>
                  </a:xfrm>
                </p:grpSpPr>
                <p:sp>
                  <p:nvSpPr>
                    <p:cNvPr id="38943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36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44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45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46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47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16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42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01" y="1411"/>
                    <a:ext cx="120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 dirty="0">
                        <a:solidFill>
                          <a:schemeClr val="bg1"/>
                        </a:solidFill>
                      </a:rPr>
                      <a:t>H   </a:t>
                    </a:r>
                    <a:r>
                      <a:rPr lang="en-US" altLang="zh-CN" sz="2000" dirty="0" err="1">
                        <a:solidFill>
                          <a:schemeClr val="bg1"/>
                        </a:solidFill>
                      </a:rPr>
                      <a:t>i</a:t>
                    </a:r>
                    <a:r>
                      <a:rPr lang="en-US" altLang="zh-CN" sz="2000" dirty="0">
                        <a:solidFill>
                          <a:schemeClr val="bg1"/>
                        </a:solidFill>
                      </a:rPr>
                      <a:t>    g     h    \0</a:t>
                    </a:r>
                  </a:p>
                </p:txBody>
              </p:sp>
            </p:grpSp>
            <p:grpSp>
              <p:nvGrpSpPr>
                <p:cNvPr id="38925" name="Group 82"/>
                <p:cNvGrpSpPr>
                  <a:grpSpLocks/>
                </p:cNvGrpSpPr>
                <p:nvPr/>
              </p:nvGrpSpPr>
              <p:grpSpPr bwMode="auto">
                <a:xfrm>
                  <a:off x="2075" y="1447"/>
                  <a:ext cx="1256" cy="250"/>
                  <a:chOff x="3001" y="1418"/>
                  <a:chExt cx="1256" cy="250"/>
                </a:xfrm>
              </p:grpSpPr>
              <p:grpSp>
                <p:nvGrpSpPr>
                  <p:cNvPr id="38934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3001" y="1422"/>
                    <a:ext cx="1256" cy="245"/>
                    <a:chOff x="3001" y="1422"/>
                    <a:chExt cx="1256" cy="245"/>
                  </a:xfrm>
                </p:grpSpPr>
                <p:sp>
                  <p:nvSpPr>
                    <p:cNvPr id="38936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36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37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0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38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39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40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22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35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5" y="1418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20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926" name="Group 90"/>
                <p:cNvGrpSpPr>
                  <a:grpSpLocks/>
                </p:cNvGrpSpPr>
                <p:nvPr/>
              </p:nvGrpSpPr>
              <p:grpSpPr bwMode="auto">
                <a:xfrm>
                  <a:off x="3330" y="1447"/>
                  <a:ext cx="1256" cy="250"/>
                  <a:chOff x="3001" y="1418"/>
                  <a:chExt cx="1256" cy="250"/>
                </a:xfrm>
              </p:grpSpPr>
              <p:grpSp>
                <p:nvGrpSpPr>
                  <p:cNvPr id="38927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3001" y="1422"/>
                    <a:ext cx="1256" cy="245"/>
                    <a:chOff x="3001" y="1422"/>
                    <a:chExt cx="1256" cy="245"/>
                  </a:xfrm>
                </p:grpSpPr>
                <p:sp>
                  <p:nvSpPr>
                    <p:cNvPr id="38929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4" y="1436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30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31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5" y="143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32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8" y="1425"/>
                      <a:ext cx="0" cy="2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933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1422"/>
                      <a:ext cx="1256" cy="245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FF33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8928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65" y="1418"/>
                    <a:ext cx="11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FF3300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2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38918" name="Text Box 99"/>
            <p:cNvSpPr txBox="1">
              <a:spLocks noChangeArrowheads="1"/>
            </p:cNvSpPr>
            <p:nvPr/>
          </p:nvSpPr>
          <p:spPr bwMode="auto">
            <a:xfrm>
              <a:off x="387" y="1428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 err="1">
                  <a:solidFill>
                    <a:schemeClr val="bg1"/>
                  </a:solidFill>
                </a:rPr>
                <a:t>str</a:t>
              </a:r>
              <a:r>
                <a:rPr lang="en-US" altLang="zh-CN" sz="2000" dirty="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38919" name="Text Box 100"/>
            <p:cNvSpPr txBox="1">
              <a:spLocks noChangeArrowheads="1"/>
            </p:cNvSpPr>
            <p:nvPr/>
          </p:nvSpPr>
          <p:spPr bwMode="auto">
            <a:xfrm>
              <a:off x="376" y="1657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str[1]</a:t>
              </a:r>
            </a:p>
          </p:txBody>
        </p:sp>
        <p:sp>
          <p:nvSpPr>
            <p:cNvPr id="38920" name="Text Box 101"/>
            <p:cNvSpPr txBox="1">
              <a:spLocks noChangeArrowheads="1"/>
            </p:cNvSpPr>
            <p:nvPr/>
          </p:nvSpPr>
          <p:spPr bwMode="auto">
            <a:xfrm>
              <a:off x="387" y="1953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</a:rPr>
                <a:t>str[2]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74536" y="903348"/>
            <a:ext cx="4673199" cy="5164456"/>
            <a:chOff x="4434377" y="830991"/>
            <a:chExt cx="4673199" cy="5164456"/>
          </a:xfrm>
        </p:grpSpPr>
        <p:sp>
          <p:nvSpPr>
            <p:cNvPr id="84" name="流程图: 可选过程 83"/>
            <p:cNvSpPr/>
            <p:nvPr/>
          </p:nvSpPr>
          <p:spPr>
            <a:xfrm>
              <a:off x="4434377" y="830991"/>
              <a:ext cx="4673199" cy="516445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35" name="Text Box 103"/>
            <p:cNvSpPr txBox="1">
              <a:spLocks noChangeArrowheads="1"/>
            </p:cNvSpPr>
            <p:nvPr/>
          </p:nvSpPr>
          <p:spPr bwMode="auto">
            <a:xfrm>
              <a:off x="4565650" y="867143"/>
              <a:ext cx="4413686" cy="501893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&gt;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string.h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&gt;</a:t>
              </a:r>
            </a:p>
            <a:p>
              <a:pPr eaLnBrk="1" hangingPunct="1"/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{   char string[20],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[3][20];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=0;i&lt;3;i++)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gets(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]);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if(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strcmp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[0],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[1])&gt;0)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	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strcpy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string,str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[0]);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else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strcpy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string,str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[1]);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if(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strcmp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[2],string)&gt;0)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	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strcpy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string,str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[2]);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("\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nThe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 largest string </a:t>
              </a:r>
              <a:endParaRPr lang="en-US" altLang="zh-CN" sz="2000" dirty="0" smtClean="0">
                <a:solidFill>
                  <a:schemeClr val="tx1"/>
                </a:solidFill>
                <a:latin typeface="Aldhabi"/>
              </a:endParaRPr>
            </a:p>
            <a:p>
              <a:pPr eaLnBrk="1" hangingPunct="1"/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is:\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n%s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\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</a:rPr>
                <a:t>n",string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19100" y="1104900"/>
            <a:ext cx="8153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一维数组的引用</a:t>
            </a:r>
          </a:p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数组必须先定义，后使用</a:t>
            </a:r>
          </a:p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只能逐个引用数组元素，不能一次引用整个数组</a:t>
            </a:r>
          </a:p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数组元素表示形式：  数组名[下标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Clr>
                <a:srgbClr val="FFC000"/>
              </a:buClr>
              <a:buSzPct val="50000"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：下标可以是常量或整型表达式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20575" y="3181350"/>
            <a:ext cx="6349429" cy="1770794"/>
            <a:chOff x="1520575" y="3181350"/>
            <a:chExt cx="6349429" cy="1770794"/>
          </a:xfrm>
        </p:grpSpPr>
        <p:sp>
          <p:nvSpPr>
            <p:cNvPr id="6" name="流程图: 可选过程 5"/>
            <p:cNvSpPr/>
            <p:nvPr/>
          </p:nvSpPr>
          <p:spPr>
            <a:xfrm>
              <a:off x="1520575" y="3181350"/>
              <a:ext cx="6349429" cy="177079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1700437" y="3403937"/>
              <a:ext cx="5773862" cy="13256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例    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a[20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];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   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(“%</a:t>
              </a:r>
              <a:r>
                <a:rPr lang="en-US" altLang="zh-CN" sz="2000" dirty="0" err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d”,a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);         (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Symbol" pitchFamily="18" charset="2"/>
                </a:rPr>
                <a:t>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r>
                <a:rPr lang="zh-CN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必须</a:t>
              </a:r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for(j=0;j&lt;20;j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++)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(“%d\</a:t>
              </a:r>
              <a:r>
                <a:rPr lang="en-US" altLang="zh-CN" sz="2000" dirty="0" err="1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t”,a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[j]);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 2" pitchFamily="18" charset="2"/>
                </a:rPr>
                <a:t>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8917" y="652837"/>
            <a:ext cx="7863583" cy="904125"/>
            <a:chOff x="708916" y="3503488"/>
            <a:chExt cx="7863583" cy="904125"/>
          </a:xfrm>
        </p:grpSpPr>
        <p:sp>
          <p:nvSpPr>
            <p:cNvPr id="2" name="流程图: 可选过程 1"/>
            <p:cNvSpPr/>
            <p:nvPr/>
          </p:nvSpPr>
          <p:spPr>
            <a:xfrm>
              <a:off x="708916" y="3503488"/>
              <a:ext cx="7863583" cy="904125"/>
            </a:xfrm>
            <a:prstGeom prst="flowChartAlternateProcess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1046162" y="3578666"/>
              <a:ext cx="5987834" cy="7100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=15;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data[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];       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/>
                </a:rPr>
                <a:t>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不能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用变量定义数组维数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0204" y="569784"/>
            <a:ext cx="7630588" cy="1070229"/>
            <a:chOff x="237228" y="3336816"/>
            <a:chExt cx="9024510" cy="1430393"/>
          </a:xfrm>
        </p:grpSpPr>
        <p:sp>
          <p:nvSpPr>
            <p:cNvPr id="4" name="流程图: 可选过程 3"/>
            <p:cNvSpPr/>
            <p:nvPr/>
          </p:nvSpPr>
          <p:spPr>
            <a:xfrm>
              <a:off x="425962" y="3336816"/>
              <a:ext cx="8835776" cy="143039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237228" y="3577498"/>
              <a:ext cx="8906772" cy="94902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d[5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];     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d[5]=8;    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//C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语言对数组不作越界检查，使用时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 bldLvl="4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57200" y="447675"/>
            <a:ext cx="82296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一维数组的初始化</a:t>
            </a:r>
          </a:p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初始化方式               　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167088" y="1189752"/>
            <a:ext cx="5805371" cy="833178"/>
          </a:xfrm>
          <a:prstGeom prst="wedgeRectCallout">
            <a:avLst>
              <a:gd name="adj1" fmla="val -44742"/>
              <a:gd name="adj2" fmla="val -103048"/>
            </a:avLst>
          </a:prstGeom>
          <a:solidFill>
            <a:schemeClr val="bg1"/>
          </a:solidFill>
          <a:ln w="381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在定义数组时，为数组元素赋初值</a:t>
            </a:r>
          </a:p>
          <a:p>
            <a:pPr lvl="2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在编译阶段使之得到初值）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95300" y="22098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257300" lvl="2" indent="-3429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ea typeface="隶书" pitchFamily="49" charset="-122"/>
              </a:rPr>
              <a:t>说明：</a:t>
            </a:r>
            <a:endParaRPr lang="zh-CN" altLang="en-US" dirty="0">
              <a:solidFill>
                <a:schemeClr val="bg1"/>
              </a:solidFill>
            </a:endParaRP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zh-CN" dirty="0">
                <a:solidFill>
                  <a:schemeClr val="bg1"/>
                </a:solidFill>
                <a:ea typeface="隶书" pitchFamily="49" charset="-122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zh-CN" dirty="0">
                <a:solidFill>
                  <a:schemeClr val="bg1"/>
                </a:solidFill>
                <a:ea typeface="隶书" pitchFamily="49" charset="-122"/>
              </a:rPr>
              <a:t>对</a:t>
            </a:r>
            <a:r>
              <a:rPr lang="en-US" altLang="zh-CN" dirty="0">
                <a:solidFill>
                  <a:schemeClr val="bg1"/>
                </a:solidFill>
                <a:ea typeface="隶书" pitchFamily="49" charset="-122"/>
              </a:rPr>
              <a:t>static</a:t>
            </a:r>
            <a:r>
              <a:rPr lang="zh-CN" altLang="zh-CN" dirty="0">
                <a:solidFill>
                  <a:schemeClr val="bg1"/>
                </a:solidFill>
                <a:ea typeface="隶书" pitchFamily="49" charset="-122"/>
              </a:rPr>
              <a:t>数组元素不赋初值，系统会自动赋以0值</a:t>
            </a:r>
            <a:endParaRPr lang="zh-CN" altLang="en-US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57200" y="3848100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zh-CN" dirty="0">
                <a:solidFill>
                  <a:schemeClr val="bg1"/>
                </a:solidFill>
                <a:ea typeface="隶书" pitchFamily="49" charset="-122"/>
              </a:rPr>
              <a:t>当全部数组元素赋初值时，可不指定数组长度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95300" y="34020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3">
              <a:buClr>
                <a:srgbClr val="FFCC00"/>
              </a:buClr>
              <a:buSzPct val="50000"/>
              <a:buFont typeface="Wingdings" pitchFamily="2" charset="2"/>
              <a:buChar char="l"/>
            </a:pPr>
            <a:r>
              <a:rPr lang="zh-CN" altLang="zh-CN" dirty="0">
                <a:solidFill>
                  <a:schemeClr val="bg1"/>
                </a:solidFill>
                <a:ea typeface="隶书" pitchFamily="49" charset="-122"/>
              </a:rPr>
              <a:t>只给部分数组元素赋初值</a:t>
            </a:r>
            <a:r>
              <a:rPr lang="zh-CN" altLang="en-US" dirty="0">
                <a:solidFill>
                  <a:schemeClr val="bg1"/>
                </a:solidFill>
                <a:ea typeface="隶书" pitchFamily="49" charset="-122"/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72070" y="1099612"/>
            <a:ext cx="7013692" cy="1110188"/>
            <a:chOff x="1072070" y="1099612"/>
            <a:chExt cx="7013692" cy="1110188"/>
          </a:xfrm>
        </p:grpSpPr>
        <p:sp>
          <p:nvSpPr>
            <p:cNvPr id="2" name="流程图: 可选过程 1"/>
            <p:cNvSpPr/>
            <p:nvPr/>
          </p:nvSpPr>
          <p:spPr>
            <a:xfrm>
              <a:off x="1828800" y="1099612"/>
              <a:ext cx="6256962" cy="111018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072070" y="1312863"/>
              <a:ext cx="6835823" cy="7100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a[5]={1,2,3,4,5};</a:t>
              </a:r>
            </a:p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等价于：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a[0]=1;  a[1]=2; a[2]=3; a[3]=4; a[4]=5;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94997" y="3402013"/>
            <a:ext cx="6999750" cy="1110188"/>
            <a:chOff x="1358924" y="4294754"/>
            <a:chExt cx="6999750" cy="1110188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828800" y="4294754"/>
              <a:ext cx="6529874" cy="111018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1358924" y="4494814"/>
              <a:ext cx="6835823" cy="7100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a[5];</a:t>
              </a:r>
            </a:p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等价于：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a[0]=0;  a[1]=0; a[2]=0; a[3]=0; a[4]=0;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5810" y="4200034"/>
            <a:ext cx="7448171" cy="1110188"/>
            <a:chOff x="814924" y="4398927"/>
            <a:chExt cx="7448171" cy="1110188"/>
          </a:xfrm>
        </p:grpSpPr>
        <p:sp>
          <p:nvSpPr>
            <p:cNvPr id="16" name="流程图: 可选过程 15"/>
            <p:cNvSpPr/>
            <p:nvPr/>
          </p:nvSpPr>
          <p:spPr>
            <a:xfrm>
              <a:off x="1671117" y="4398927"/>
              <a:ext cx="6529874" cy="1110188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814924" y="4398927"/>
              <a:ext cx="7448171" cy="10178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3">
                <a:buClr>
                  <a:srgbClr val="FFCC00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a[5]={6,2,3};</a:t>
              </a:r>
            </a:p>
            <a:p>
              <a:pPr lvl="3">
                <a:buClr>
                  <a:srgbClr val="FFCC00"/>
                </a:buClr>
                <a:buFont typeface="Wingdings" pitchFamily="2" charset="2"/>
                <a:buNone/>
              </a:pPr>
              <a:r>
                <a:rPr lang="zh-CN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</a:t>
              </a: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于： 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a[0]=6; a[1]=2;a[2]=3; a[3]=0; a[4]=0;</a:t>
              </a:r>
            </a:p>
            <a:p>
              <a:pPr lvl="3">
                <a:buClr>
                  <a:srgbClr val="FFCC00"/>
                </a:buClr>
                <a:buFont typeface="Wingdings" pitchFamily="2" charset="2"/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 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a[3]={6,2,3,5,1};     (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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36648" y="4410037"/>
            <a:ext cx="5470704" cy="900185"/>
            <a:chOff x="1885593" y="5311013"/>
            <a:chExt cx="5470704" cy="900185"/>
          </a:xfrm>
        </p:grpSpPr>
        <p:sp>
          <p:nvSpPr>
            <p:cNvPr id="21" name="流程图: 可选过程 20"/>
            <p:cNvSpPr/>
            <p:nvPr/>
          </p:nvSpPr>
          <p:spPr>
            <a:xfrm>
              <a:off x="2132922" y="5311013"/>
              <a:ext cx="5223375" cy="900185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885593" y="5418938"/>
              <a:ext cx="5208775" cy="7100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 marL="342900" indent="-3429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a[]={1,2,3,4,5,6};</a:t>
              </a:r>
            </a:p>
            <a:p>
              <a:pPr lvl="2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编译系统根据初值个数确定数组维数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uiExpand="1" build="p" bldLvl="4" autoUpdateAnimBg="0"/>
      <p:bldP spid="51205" grpId="0" animBg="1" autoUpdateAnimBg="0"/>
      <p:bldP spid="51207" grpId="0" uiExpand="1" build="p" bldLvl="4" autoUpdateAnimBg="0"/>
      <p:bldP spid="51208" grpId="0" build="p" bldLvl="4" autoUpdateAnimBg="0"/>
      <p:bldP spid="51211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442395"/>
            <a:ext cx="21339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914400" lvl="1" indent="-457200"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程序举例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52450" y="941388"/>
            <a:ext cx="62792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读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个整数存入数组，找出其中最大值和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38916" y="1862219"/>
            <a:ext cx="5358118" cy="2877258"/>
            <a:chOff x="323491" y="2650744"/>
            <a:chExt cx="5358118" cy="2877258"/>
          </a:xfrm>
        </p:grpSpPr>
        <p:sp>
          <p:nvSpPr>
            <p:cNvPr id="6" name="流程图: 可选过程 5"/>
            <p:cNvSpPr/>
            <p:nvPr/>
          </p:nvSpPr>
          <p:spPr>
            <a:xfrm>
              <a:off x="323491" y="2650744"/>
              <a:ext cx="5358118" cy="2877257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550863" y="2663499"/>
              <a:ext cx="4222929" cy="28645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步骤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: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1. </a:t>
              </a:r>
              <a:r>
                <a:rPr lang="zh-CN" altLang="en-US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输入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:for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循环输入10个整数</a:t>
              </a:r>
              <a:endParaRPr lang="zh-CN" altLang="en-US" sz="20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2. </a:t>
              </a:r>
              <a:r>
                <a:rPr lang="zh-CN" altLang="en-US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处理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: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(a) 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先令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max=min=x[0]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(b) 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依次用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x[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]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和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max,min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比较(循环)</a:t>
              </a:r>
            </a:p>
            <a:p>
              <a:pPr eaLnBrk="1" hangingPunct="1"/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     若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max&lt;x[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],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令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max=x[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]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     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若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min&gt;x[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],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令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min=x[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]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3. 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输出: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max</a:t>
              </a:r>
              <a:r>
                <a:rPr lang="zh-CN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和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rPr>
                <a:t>min </a:t>
              </a:r>
            </a:p>
            <a:p>
              <a:pPr eaLnBrk="1" hangingPunct="1"/>
              <a:endParaRPr lang="en-US" altLang="zh-CN" sz="2000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38916" y="642450"/>
            <a:ext cx="5675543" cy="5497350"/>
            <a:chOff x="3175949" y="712075"/>
            <a:chExt cx="5675543" cy="5497350"/>
          </a:xfrm>
        </p:grpSpPr>
        <p:sp>
          <p:nvSpPr>
            <p:cNvPr id="8" name="流程图: 可选过程 7"/>
            <p:cNvSpPr/>
            <p:nvPr/>
          </p:nvSpPr>
          <p:spPr>
            <a:xfrm>
              <a:off x="3175949" y="712075"/>
              <a:ext cx="5675543" cy="549735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3540125" y="797392"/>
              <a:ext cx="5311367" cy="53267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#include 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stdio.h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&gt;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#define SIZE 10</a:t>
              </a:r>
            </a:p>
            <a:p>
              <a:pPr eaLnBrk="1" hangingPunct="1"/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void main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()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{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int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x[SIZE],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i,max,min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("Enter 10 integers:\n");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=0;i&lt;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SIZE;i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++)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{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("%d:",i+1);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	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</a:t>
              </a:r>
              <a:r>
                <a:rPr lang="en-US" altLang="zh-CN" sz="2000" dirty="0" err="1" smtClean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scanf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("%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d",&amp;x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]);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}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max=min=x[0];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for(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=1;i&lt;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SIZE;i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++)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{  if(max&lt;x[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])  max=x[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   if(min&gt;x[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])  min=x[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];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}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("Maximum value is %d\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n",max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    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printf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("Minimum value is %d\</a:t>
              </a:r>
              <a:r>
                <a:rPr lang="en-US" altLang="zh-CN" sz="2000" dirty="0" err="1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n",min</a:t>
              </a:r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);</a:t>
              </a:r>
            </a:p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  <a:latin typeface="Aldhabi"/>
                  <a:cs typeface="Arial" panose="020B0604020202020204" pitchFamily="34" charset="0"/>
                </a:rP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autoUpdateAnimBg="0"/>
      <p:bldP spid="2868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可选过程 47"/>
          <p:cNvSpPr/>
          <p:nvPr/>
        </p:nvSpPr>
        <p:spPr>
          <a:xfrm>
            <a:off x="5344060" y="1720354"/>
            <a:ext cx="3536069" cy="477619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00050" y="620339"/>
            <a:ext cx="4540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用数组求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数列前20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92995"/>
              </p:ext>
            </p:extLst>
          </p:nvPr>
        </p:nvGraphicFramePr>
        <p:xfrm>
          <a:off x="4891882" y="620339"/>
          <a:ext cx="3124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公式" r:id="rId3" imgW="1955800" imgH="685800" progId="Equation.3">
                  <p:embed/>
                </p:oleObj>
              </mc:Choice>
              <mc:Fallback>
                <p:oleObj name="公式" r:id="rId3" imgW="195580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882" y="620339"/>
                        <a:ext cx="31242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08" name="Group 64"/>
          <p:cNvGrpSpPr>
            <a:grpSpLocks/>
          </p:cNvGrpSpPr>
          <p:nvPr/>
        </p:nvGrpSpPr>
        <p:grpSpPr bwMode="auto">
          <a:xfrm>
            <a:off x="5204163" y="1764279"/>
            <a:ext cx="3886200" cy="4762500"/>
            <a:chOff x="3048" y="1080"/>
            <a:chExt cx="2448" cy="3000"/>
          </a:xfrm>
        </p:grpSpPr>
        <p:sp>
          <p:nvSpPr>
            <p:cNvPr id="7189" name="Rectangle 48"/>
            <p:cNvSpPr>
              <a:spLocks noChangeArrowheads="1"/>
            </p:cNvSpPr>
            <p:nvPr/>
          </p:nvSpPr>
          <p:spPr bwMode="auto">
            <a:xfrm>
              <a:off x="3048" y="1080"/>
              <a:ext cx="2448" cy="3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0" name="Rectangle 10"/>
            <p:cNvSpPr>
              <a:spLocks noChangeArrowheads="1"/>
            </p:cNvSpPr>
            <p:nvPr/>
          </p:nvSpPr>
          <p:spPr bwMode="auto">
            <a:xfrm>
              <a:off x="3585" y="1279"/>
              <a:ext cx="986" cy="24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91" name="Line 11"/>
            <p:cNvSpPr>
              <a:spLocks noChangeShapeType="1"/>
            </p:cNvSpPr>
            <p:nvPr/>
          </p:nvSpPr>
          <p:spPr bwMode="auto">
            <a:xfrm>
              <a:off x="3577" y="1536"/>
              <a:ext cx="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92" name="Line 13"/>
            <p:cNvSpPr>
              <a:spLocks noChangeShapeType="1"/>
            </p:cNvSpPr>
            <p:nvPr/>
          </p:nvSpPr>
          <p:spPr bwMode="auto">
            <a:xfrm>
              <a:off x="3599" y="1754"/>
              <a:ext cx="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93" name="Line 14"/>
            <p:cNvSpPr>
              <a:spLocks noChangeShapeType="1"/>
            </p:cNvSpPr>
            <p:nvPr/>
          </p:nvSpPr>
          <p:spPr bwMode="auto">
            <a:xfrm>
              <a:off x="3578" y="2001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94" name="Line 15"/>
            <p:cNvSpPr>
              <a:spLocks noChangeShapeType="1"/>
            </p:cNvSpPr>
            <p:nvPr/>
          </p:nvSpPr>
          <p:spPr bwMode="auto">
            <a:xfrm>
              <a:off x="3592" y="2251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95" name="Line 19"/>
            <p:cNvSpPr>
              <a:spLocks noChangeShapeType="1"/>
            </p:cNvSpPr>
            <p:nvPr/>
          </p:nvSpPr>
          <p:spPr bwMode="auto">
            <a:xfrm>
              <a:off x="3578" y="2480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96" name="Line 30"/>
            <p:cNvSpPr>
              <a:spLocks noChangeShapeType="1"/>
            </p:cNvSpPr>
            <p:nvPr/>
          </p:nvSpPr>
          <p:spPr bwMode="auto">
            <a:xfrm>
              <a:off x="3590" y="2744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97" name="Line 31"/>
            <p:cNvSpPr>
              <a:spLocks noChangeShapeType="1"/>
            </p:cNvSpPr>
            <p:nvPr/>
          </p:nvSpPr>
          <p:spPr bwMode="auto">
            <a:xfrm>
              <a:off x="3590" y="3512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98" name="Text Box 12"/>
            <p:cNvSpPr txBox="1">
              <a:spLocks noChangeArrowheads="1"/>
            </p:cNvSpPr>
            <p:nvPr/>
          </p:nvSpPr>
          <p:spPr bwMode="auto">
            <a:xfrm>
              <a:off x="4575" y="1327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7199" name="Text Box 21"/>
            <p:cNvSpPr txBox="1">
              <a:spLocks noChangeArrowheads="1"/>
            </p:cNvSpPr>
            <p:nvPr/>
          </p:nvSpPr>
          <p:spPr bwMode="auto">
            <a:xfrm>
              <a:off x="4575" y="1567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7200" name="Text Box 22"/>
            <p:cNvSpPr txBox="1">
              <a:spLocks noChangeArrowheads="1"/>
            </p:cNvSpPr>
            <p:nvPr/>
          </p:nvSpPr>
          <p:spPr bwMode="auto">
            <a:xfrm>
              <a:off x="4575" y="1807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7201" name="Text Box 23"/>
            <p:cNvSpPr txBox="1">
              <a:spLocks noChangeArrowheads="1"/>
            </p:cNvSpPr>
            <p:nvPr/>
          </p:nvSpPr>
          <p:spPr bwMode="auto">
            <a:xfrm>
              <a:off x="4575" y="2047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7202" name="Text Box 24"/>
            <p:cNvSpPr txBox="1">
              <a:spLocks noChangeArrowheads="1"/>
            </p:cNvSpPr>
            <p:nvPr/>
          </p:nvSpPr>
          <p:spPr bwMode="auto">
            <a:xfrm>
              <a:off x="4575" y="2287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7203" name="Text Box 25"/>
            <p:cNvSpPr txBox="1">
              <a:spLocks noChangeArrowheads="1"/>
            </p:cNvSpPr>
            <p:nvPr/>
          </p:nvSpPr>
          <p:spPr bwMode="auto">
            <a:xfrm>
              <a:off x="4575" y="25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7204" name="Text Box 32"/>
            <p:cNvSpPr txBox="1">
              <a:spLocks noChangeArrowheads="1"/>
            </p:cNvSpPr>
            <p:nvPr/>
          </p:nvSpPr>
          <p:spPr bwMode="auto">
            <a:xfrm>
              <a:off x="4575" y="3461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f[19]</a:t>
              </a:r>
            </a:p>
          </p:txBody>
        </p:sp>
        <p:sp>
          <p:nvSpPr>
            <p:cNvPr id="7205" name="Text Box 33"/>
            <p:cNvSpPr txBox="1">
              <a:spLocks noChangeArrowheads="1"/>
            </p:cNvSpPr>
            <p:nvPr/>
          </p:nvSpPr>
          <p:spPr bwMode="auto">
            <a:xfrm>
              <a:off x="4034" y="2808"/>
              <a:ext cx="308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1"/>
                  </a:solidFill>
                </a:rPr>
                <a:t>……...</a:t>
              </a:r>
            </a:p>
          </p:txBody>
        </p:sp>
        <p:sp>
          <p:nvSpPr>
            <p:cNvPr id="7206" name="Text Box 36"/>
            <p:cNvSpPr txBox="1">
              <a:spLocks noChangeArrowheads="1"/>
            </p:cNvSpPr>
            <p:nvPr/>
          </p:nvSpPr>
          <p:spPr bwMode="auto">
            <a:xfrm>
              <a:off x="3745" y="13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07" name="Text Box 37"/>
            <p:cNvSpPr txBox="1">
              <a:spLocks noChangeArrowheads="1"/>
            </p:cNvSpPr>
            <p:nvPr/>
          </p:nvSpPr>
          <p:spPr bwMode="auto">
            <a:xfrm>
              <a:off x="3745" y="15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08" name="Text Box 42"/>
            <p:cNvSpPr txBox="1">
              <a:spLocks noChangeArrowheads="1"/>
            </p:cNvSpPr>
            <p:nvPr/>
          </p:nvSpPr>
          <p:spPr bwMode="auto">
            <a:xfrm>
              <a:off x="3868" y="3474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tx1"/>
                  </a:solidFill>
                </a:rPr>
                <a:t>f[19]</a:t>
              </a:r>
            </a:p>
          </p:txBody>
        </p:sp>
        <p:sp>
          <p:nvSpPr>
            <p:cNvPr id="7209" name="Text Box 16"/>
            <p:cNvSpPr txBox="1">
              <a:spLocks noChangeArrowheads="1"/>
            </p:cNvSpPr>
            <p:nvPr/>
          </p:nvSpPr>
          <p:spPr bwMode="auto">
            <a:xfrm>
              <a:off x="3403" y="1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10" name="Text Box 17"/>
            <p:cNvSpPr txBox="1">
              <a:spLocks noChangeArrowheads="1"/>
            </p:cNvSpPr>
            <p:nvPr/>
          </p:nvSpPr>
          <p:spPr bwMode="auto">
            <a:xfrm>
              <a:off x="3403" y="15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11" name="Text Box 18"/>
            <p:cNvSpPr txBox="1">
              <a:spLocks noChangeArrowheads="1"/>
            </p:cNvSpPr>
            <p:nvPr/>
          </p:nvSpPr>
          <p:spPr bwMode="auto">
            <a:xfrm>
              <a:off x="3403" y="22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12" name="Text Box 20"/>
            <p:cNvSpPr txBox="1">
              <a:spLocks noChangeArrowheads="1"/>
            </p:cNvSpPr>
            <p:nvPr/>
          </p:nvSpPr>
          <p:spPr bwMode="auto">
            <a:xfrm>
              <a:off x="3403" y="251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13" name="Text Box 26"/>
            <p:cNvSpPr txBox="1">
              <a:spLocks noChangeArrowheads="1"/>
            </p:cNvSpPr>
            <p:nvPr/>
          </p:nvSpPr>
          <p:spPr bwMode="auto">
            <a:xfrm>
              <a:off x="3395" y="17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14" name="Text Box 27"/>
            <p:cNvSpPr txBox="1">
              <a:spLocks noChangeArrowheads="1"/>
            </p:cNvSpPr>
            <p:nvPr/>
          </p:nvSpPr>
          <p:spPr bwMode="auto">
            <a:xfrm>
              <a:off x="3395" y="20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15" name="Text Box 44"/>
            <p:cNvSpPr txBox="1">
              <a:spLocks noChangeArrowheads="1"/>
            </p:cNvSpPr>
            <p:nvPr/>
          </p:nvSpPr>
          <p:spPr bwMode="auto">
            <a:xfrm>
              <a:off x="3331" y="351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31805" name="Group 61"/>
          <p:cNvGrpSpPr>
            <a:grpSpLocks/>
          </p:cNvGrpSpPr>
          <p:nvPr/>
        </p:nvGrpSpPr>
        <p:grpSpPr bwMode="auto">
          <a:xfrm>
            <a:off x="6310313" y="2152650"/>
            <a:ext cx="857250" cy="1055688"/>
            <a:chOff x="3975" y="1356"/>
            <a:chExt cx="540" cy="665"/>
          </a:xfrm>
        </p:grpSpPr>
        <p:sp>
          <p:nvSpPr>
            <p:cNvPr id="7185" name="Text Box 38"/>
            <p:cNvSpPr txBox="1">
              <a:spLocks noChangeArrowheads="1"/>
            </p:cNvSpPr>
            <p:nvPr/>
          </p:nvSpPr>
          <p:spPr bwMode="auto">
            <a:xfrm>
              <a:off x="3975" y="1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</a:rPr>
                <a:t>2</a:t>
              </a:r>
              <a:endParaRPr lang="en-US" altLang="zh-CN" sz="2000" dirty="0">
                <a:solidFill>
                  <a:schemeClr val="bg2"/>
                </a:solidFill>
              </a:endParaRPr>
            </a:p>
          </p:txBody>
        </p:sp>
        <p:grpSp>
          <p:nvGrpSpPr>
            <p:cNvPr id="7186" name="Group 53"/>
            <p:cNvGrpSpPr>
              <a:grpSpLocks/>
            </p:cNvGrpSpPr>
            <p:nvPr/>
          </p:nvGrpSpPr>
          <p:grpSpPr bwMode="auto">
            <a:xfrm>
              <a:off x="4248" y="1356"/>
              <a:ext cx="267" cy="564"/>
              <a:chOff x="3948" y="1404"/>
              <a:chExt cx="267" cy="564"/>
            </a:xfrm>
          </p:grpSpPr>
          <p:sp>
            <p:nvSpPr>
              <p:cNvPr id="7187" name="AutoShape 50"/>
              <p:cNvSpPr>
                <a:spLocks/>
              </p:cNvSpPr>
              <p:nvPr/>
            </p:nvSpPr>
            <p:spPr bwMode="auto">
              <a:xfrm>
                <a:off x="3948" y="1404"/>
                <a:ext cx="132" cy="336"/>
              </a:xfrm>
              <a:prstGeom prst="rightBrace">
                <a:avLst>
                  <a:gd name="adj1" fmla="val 21212"/>
                  <a:gd name="adj2" fmla="val 50000"/>
                </a:avLst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8" name="Freeform 52"/>
              <p:cNvSpPr>
                <a:spLocks/>
              </p:cNvSpPr>
              <p:nvPr/>
            </p:nvSpPr>
            <p:spPr bwMode="auto">
              <a:xfrm>
                <a:off x="3996" y="1572"/>
                <a:ext cx="219" cy="396"/>
              </a:xfrm>
              <a:custGeom>
                <a:avLst/>
                <a:gdLst>
                  <a:gd name="T0" fmla="*/ 101 w 183"/>
                  <a:gd name="T1" fmla="*/ 0 h 396"/>
                  <a:gd name="T2" fmla="*/ 201 w 183"/>
                  <a:gd name="T3" fmla="*/ 84 h 396"/>
                  <a:gd name="T4" fmla="*/ 115 w 183"/>
                  <a:gd name="T5" fmla="*/ 348 h 396"/>
                  <a:gd name="T6" fmla="*/ 0 w 183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396">
                    <a:moveTo>
                      <a:pt x="84" y="0"/>
                    </a:moveTo>
                    <a:cubicBezTo>
                      <a:pt x="167" y="55"/>
                      <a:pt x="147" y="21"/>
                      <a:pt x="168" y="84"/>
                    </a:cubicBezTo>
                    <a:cubicBezTo>
                      <a:pt x="161" y="180"/>
                      <a:pt x="183" y="290"/>
                      <a:pt x="96" y="348"/>
                    </a:cubicBezTo>
                    <a:cubicBezTo>
                      <a:pt x="66" y="392"/>
                      <a:pt x="52" y="396"/>
                      <a:pt x="0" y="396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1806" name="Group 62"/>
          <p:cNvGrpSpPr>
            <a:grpSpLocks/>
          </p:cNvGrpSpPr>
          <p:nvPr/>
        </p:nvGrpSpPr>
        <p:grpSpPr bwMode="auto">
          <a:xfrm>
            <a:off x="6310313" y="2590800"/>
            <a:ext cx="876300" cy="998538"/>
            <a:chOff x="3975" y="1632"/>
            <a:chExt cx="552" cy="629"/>
          </a:xfrm>
        </p:grpSpPr>
        <p:sp>
          <p:nvSpPr>
            <p:cNvPr id="7181" name="Text Box 39"/>
            <p:cNvSpPr txBox="1">
              <a:spLocks noChangeArrowheads="1"/>
            </p:cNvSpPr>
            <p:nvPr/>
          </p:nvSpPr>
          <p:spPr bwMode="auto">
            <a:xfrm>
              <a:off x="3975" y="20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FFC000"/>
                  </a:solidFill>
                </a:rPr>
                <a:t>3</a:t>
              </a:r>
            </a:p>
          </p:txBody>
        </p:sp>
        <p:grpSp>
          <p:nvGrpSpPr>
            <p:cNvPr id="7182" name="Group 54"/>
            <p:cNvGrpSpPr>
              <a:grpSpLocks/>
            </p:cNvGrpSpPr>
            <p:nvPr/>
          </p:nvGrpSpPr>
          <p:grpSpPr bwMode="auto">
            <a:xfrm>
              <a:off x="4260" y="1632"/>
              <a:ext cx="267" cy="564"/>
              <a:chOff x="3948" y="1404"/>
              <a:chExt cx="267" cy="564"/>
            </a:xfrm>
          </p:grpSpPr>
          <p:sp>
            <p:nvSpPr>
              <p:cNvPr id="7183" name="AutoShape 55"/>
              <p:cNvSpPr>
                <a:spLocks/>
              </p:cNvSpPr>
              <p:nvPr/>
            </p:nvSpPr>
            <p:spPr bwMode="auto">
              <a:xfrm>
                <a:off x="3948" y="1404"/>
                <a:ext cx="132" cy="336"/>
              </a:xfrm>
              <a:prstGeom prst="rightBrace">
                <a:avLst>
                  <a:gd name="adj1" fmla="val 21212"/>
                  <a:gd name="adj2" fmla="val 50000"/>
                </a:avLst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4" name="Freeform 56"/>
              <p:cNvSpPr>
                <a:spLocks/>
              </p:cNvSpPr>
              <p:nvPr/>
            </p:nvSpPr>
            <p:spPr bwMode="auto">
              <a:xfrm>
                <a:off x="3996" y="1572"/>
                <a:ext cx="219" cy="396"/>
              </a:xfrm>
              <a:custGeom>
                <a:avLst/>
                <a:gdLst>
                  <a:gd name="T0" fmla="*/ 101 w 183"/>
                  <a:gd name="T1" fmla="*/ 0 h 396"/>
                  <a:gd name="T2" fmla="*/ 201 w 183"/>
                  <a:gd name="T3" fmla="*/ 84 h 396"/>
                  <a:gd name="T4" fmla="*/ 115 w 183"/>
                  <a:gd name="T5" fmla="*/ 348 h 396"/>
                  <a:gd name="T6" fmla="*/ 0 w 183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396">
                    <a:moveTo>
                      <a:pt x="84" y="0"/>
                    </a:moveTo>
                    <a:cubicBezTo>
                      <a:pt x="167" y="55"/>
                      <a:pt x="147" y="21"/>
                      <a:pt x="168" y="84"/>
                    </a:cubicBezTo>
                    <a:cubicBezTo>
                      <a:pt x="161" y="180"/>
                      <a:pt x="183" y="290"/>
                      <a:pt x="96" y="348"/>
                    </a:cubicBezTo>
                    <a:cubicBezTo>
                      <a:pt x="66" y="392"/>
                      <a:pt x="52" y="396"/>
                      <a:pt x="0" y="396"/>
                    </a:cubicBezTo>
                  </a:path>
                </a:pathLst>
              </a:custGeom>
              <a:noFill/>
              <a:ln w="38100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1807" name="Group 63"/>
          <p:cNvGrpSpPr>
            <a:grpSpLocks/>
          </p:cNvGrpSpPr>
          <p:nvPr/>
        </p:nvGrpSpPr>
        <p:grpSpPr bwMode="auto">
          <a:xfrm>
            <a:off x="6310313" y="2952750"/>
            <a:ext cx="857250" cy="1017588"/>
            <a:chOff x="3975" y="1860"/>
            <a:chExt cx="540" cy="641"/>
          </a:xfrm>
        </p:grpSpPr>
        <p:sp>
          <p:nvSpPr>
            <p:cNvPr id="7177" name="Text Box 40"/>
            <p:cNvSpPr txBox="1">
              <a:spLocks noChangeArrowheads="1"/>
            </p:cNvSpPr>
            <p:nvPr/>
          </p:nvSpPr>
          <p:spPr bwMode="auto">
            <a:xfrm>
              <a:off x="3975" y="22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grpSp>
          <p:nvGrpSpPr>
            <p:cNvPr id="7178" name="Group 57"/>
            <p:cNvGrpSpPr>
              <a:grpSpLocks/>
            </p:cNvGrpSpPr>
            <p:nvPr/>
          </p:nvGrpSpPr>
          <p:grpSpPr bwMode="auto">
            <a:xfrm>
              <a:off x="4248" y="1860"/>
              <a:ext cx="267" cy="564"/>
              <a:chOff x="3948" y="1404"/>
              <a:chExt cx="267" cy="564"/>
            </a:xfrm>
          </p:grpSpPr>
          <p:sp>
            <p:nvSpPr>
              <p:cNvPr id="7179" name="AutoShape 58"/>
              <p:cNvSpPr>
                <a:spLocks/>
              </p:cNvSpPr>
              <p:nvPr/>
            </p:nvSpPr>
            <p:spPr bwMode="auto">
              <a:xfrm>
                <a:off x="3948" y="1404"/>
                <a:ext cx="132" cy="336"/>
              </a:xfrm>
              <a:prstGeom prst="rightBrace">
                <a:avLst>
                  <a:gd name="adj1" fmla="val 21212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80" name="Freeform 59"/>
              <p:cNvSpPr>
                <a:spLocks/>
              </p:cNvSpPr>
              <p:nvPr/>
            </p:nvSpPr>
            <p:spPr bwMode="auto">
              <a:xfrm>
                <a:off x="3996" y="1572"/>
                <a:ext cx="219" cy="396"/>
              </a:xfrm>
              <a:custGeom>
                <a:avLst/>
                <a:gdLst>
                  <a:gd name="T0" fmla="*/ 101 w 183"/>
                  <a:gd name="T1" fmla="*/ 0 h 396"/>
                  <a:gd name="T2" fmla="*/ 201 w 183"/>
                  <a:gd name="T3" fmla="*/ 84 h 396"/>
                  <a:gd name="T4" fmla="*/ 115 w 183"/>
                  <a:gd name="T5" fmla="*/ 348 h 396"/>
                  <a:gd name="T6" fmla="*/ 0 w 183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396">
                    <a:moveTo>
                      <a:pt x="84" y="0"/>
                    </a:moveTo>
                    <a:cubicBezTo>
                      <a:pt x="167" y="55"/>
                      <a:pt x="147" y="21"/>
                      <a:pt x="168" y="84"/>
                    </a:cubicBezTo>
                    <a:cubicBezTo>
                      <a:pt x="161" y="180"/>
                      <a:pt x="183" y="290"/>
                      <a:pt x="96" y="348"/>
                    </a:cubicBezTo>
                    <a:cubicBezTo>
                      <a:pt x="66" y="392"/>
                      <a:pt x="52" y="396"/>
                      <a:pt x="0" y="396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9" name="流程图: 可选过程 48"/>
          <p:cNvSpPr/>
          <p:nvPr/>
        </p:nvSpPr>
        <p:spPr>
          <a:xfrm>
            <a:off x="282031" y="1811993"/>
            <a:ext cx="4631718" cy="407604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500063" y="2165222"/>
            <a:ext cx="4413686" cy="34800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&gt;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void main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{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ldhabi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Aldhabi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f[20]={1,1};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for(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=2;i&lt;20;i++)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 f[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]=f[i-2]+f[i-1];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for(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=0;i&lt;20;i++)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{   if(i%5==0)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("\n");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     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("%12d",f[</a:t>
            </a:r>
            <a:r>
              <a:rPr lang="en-US" altLang="zh-CN" sz="2000" dirty="0" err="1">
                <a:solidFill>
                  <a:schemeClr val="tx1"/>
                </a:solidFill>
                <a:latin typeface="Aldhabi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]);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    }</a:t>
            </a:r>
          </a:p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Aldhabi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1748" grpId="0" build="p" autoUpdateAnimBg="0"/>
      <p:bldP spid="49" grpId="0" animBg="1"/>
      <p:bldP spid="318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716634" y="1700808"/>
            <a:ext cx="7943422" cy="2984208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72" name="Text Box 1028"/>
          <p:cNvSpPr txBox="1">
            <a:spLocks noChangeArrowheads="1"/>
          </p:cNvSpPr>
          <p:nvPr/>
        </p:nvSpPr>
        <p:spPr bwMode="auto">
          <a:xfrm>
            <a:off x="933450" y="742950"/>
            <a:ext cx="33073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用冒泡法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个数排序。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4" name="Rectangle 1030"/>
          <p:cNvSpPr>
            <a:spLocks noChangeArrowheads="1"/>
          </p:cNvSpPr>
          <p:nvPr/>
        </p:nvSpPr>
        <p:spPr bwMode="auto">
          <a:xfrm>
            <a:off x="546100" y="1793449"/>
            <a:ext cx="8635995" cy="255672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排序过程：</a:t>
            </a:r>
          </a:p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）比较第一个数与第二个数，若为逆序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a[0]&gt;a[1]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则交换</a:t>
            </a:r>
            <a:r>
              <a:rPr lang="zh-CN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比较第二个数与第三个数；依次类推，直至第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个数和第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个数比较为止——第一趟冒泡排序，结果最大的数被安置在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最后一个元素位置上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（2）对前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个数进行第二趟冒泡排序，结果使次大的数被安置在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个元素位置</a:t>
            </a: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（3）重复上述过程，共经过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趟冒泡排序后，排序结束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772" grpId="0" build="p" autoUpdateAnimBg="0"/>
      <p:bldP spid="327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319213" y="7508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2513013" y="750888"/>
            <a:ext cx="492125" cy="4951269"/>
            <a:chOff x="1583" y="473"/>
            <a:chExt cx="310" cy="2887"/>
          </a:xfrm>
        </p:grpSpPr>
        <p:sp>
          <p:nvSpPr>
            <p:cNvPr id="9278" name="Text Box 7"/>
            <p:cNvSpPr txBox="1">
              <a:spLocks noChangeArrowheads="1"/>
            </p:cNvSpPr>
            <p:nvPr/>
          </p:nvSpPr>
          <p:spPr bwMode="auto">
            <a:xfrm>
              <a:off x="1583" y="473"/>
              <a:ext cx="310" cy="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38    49    65    76    13    27    30 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86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9279" name="Text Box 8"/>
            <p:cNvSpPr txBox="1">
              <a:spLocks noChangeArrowheads="1"/>
            </p:cNvSpPr>
            <p:nvPr/>
          </p:nvSpPr>
          <p:spPr bwMode="auto">
            <a:xfrm>
              <a:off x="1583" y="2817"/>
              <a:ext cx="31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第一趟</a:t>
              </a:r>
            </a:p>
          </p:txBody>
        </p:sp>
      </p:grp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3138488" y="750888"/>
            <a:ext cx="492125" cy="4583113"/>
            <a:chOff x="1977" y="473"/>
            <a:chExt cx="310" cy="2887"/>
          </a:xfrm>
        </p:grpSpPr>
        <p:sp>
          <p:nvSpPr>
            <p:cNvPr id="9276" name="Text Box 10"/>
            <p:cNvSpPr txBox="1">
              <a:spLocks noChangeArrowheads="1"/>
            </p:cNvSpPr>
            <p:nvPr/>
          </p:nvSpPr>
          <p:spPr bwMode="auto">
            <a:xfrm>
              <a:off x="1977" y="473"/>
              <a:ext cx="310" cy="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38    49    65    13    27    30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76</a:t>
              </a:r>
            </a:p>
          </p:txBody>
        </p:sp>
        <p:sp>
          <p:nvSpPr>
            <p:cNvPr id="9277" name="Text Box 11"/>
            <p:cNvSpPr txBox="1">
              <a:spLocks noChangeArrowheads="1"/>
            </p:cNvSpPr>
            <p:nvPr/>
          </p:nvSpPr>
          <p:spPr bwMode="auto">
            <a:xfrm>
              <a:off x="1977" y="2817"/>
              <a:ext cx="31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第二趟</a:t>
              </a:r>
            </a:p>
          </p:txBody>
        </p:sp>
      </p:grp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3762375" y="750888"/>
            <a:ext cx="492125" cy="4583113"/>
            <a:chOff x="2370" y="473"/>
            <a:chExt cx="310" cy="2887"/>
          </a:xfrm>
        </p:grpSpPr>
        <p:sp>
          <p:nvSpPr>
            <p:cNvPr id="9274" name="Text Box 13"/>
            <p:cNvSpPr txBox="1">
              <a:spLocks noChangeArrowheads="1"/>
            </p:cNvSpPr>
            <p:nvPr/>
          </p:nvSpPr>
          <p:spPr bwMode="auto">
            <a:xfrm>
              <a:off x="2370" y="473"/>
              <a:ext cx="310" cy="1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38    49    13    27    30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9275" name="Text Box 14"/>
            <p:cNvSpPr txBox="1">
              <a:spLocks noChangeArrowheads="1"/>
            </p:cNvSpPr>
            <p:nvPr/>
          </p:nvSpPr>
          <p:spPr bwMode="auto">
            <a:xfrm>
              <a:off x="2370" y="2817"/>
              <a:ext cx="31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第三趟</a:t>
              </a:r>
            </a:p>
          </p:txBody>
        </p:sp>
      </p:grpSp>
      <p:grpSp>
        <p:nvGrpSpPr>
          <p:cNvPr id="52239" name="Group 15"/>
          <p:cNvGrpSpPr>
            <a:grpSpLocks/>
          </p:cNvGrpSpPr>
          <p:nvPr/>
        </p:nvGrpSpPr>
        <p:grpSpPr bwMode="auto">
          <a:xfrm>
            <a:off x="4387850" y="750888"/>
            <a:ext cx="509588" cy="4583113"/>
            <a:chOff x="2764" y="473"/>
            <a:chExt cx="321" cy="2887"/>
          </a:xfrm>
        </p:grpSpPr>
        <p:sp>
          <p:nvSpPr>
            <p:cNvPr id="9272" name="Text Box 16"/>
            <p:cNvSpPr txBox="1">
              <a:spLocks noChangeArrowheads="1"/>
            </p:cNvSpPr>
            <p:nvPr/>
          </p:nvSpPr>
          <p:spPr bwMode="auto">
            <a:xfrm>
              <a:off x="2775" y="473"/>
              <a:ext cx="310" cy="1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38    13    27   30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49</a:t>
              </a:r>
            </a:p>
          </p:txBody>
        </p:sp>
        <p:sp>
          <p:nvSpPr>
            <p:cNvPr id="9273" name="Text Box 17"/>
            <p:cNvSpPr txBox="1">
              <a:spLocks noChangeArrowheads="1"/>
            </p:cNvSpPr>
            <p:nvPr/>
          </p:nvSpPr>
          <p:spPr bwMode="auto">
            <a:xfrm>
              <a:off x="2764" y="2817"/>
              <a:ext cx="31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第四趟</a:t>
              </a:r>
            </a:p>
          </p:txBody>
        </p:sp>
      </p:grpSp>
      <p:grpSp>
        <p:nvGrpSpPr>
          <p:cNvPr id="52242" name="Group 18"/>
          <p:cNvGrpSpPr>
            <a:grpSpLocks/>
          </p:cNvGrpSpPr>
          <p:nvPr/>
        </p:nvGrpSpPr>
        <p:grpSpPr bwMode="auto">
          <a:xfrm>
            <a:off x="5029200" y="750888"/>
            <a:ext cx="492125" cy="4583113"/>
            <a:chOff x="3168" y="473"/>
            <a:chExt cx="310" cy="2887"/>
          </a:xfrm>
        </p:grpSpPr>
        <p:sp>
          <p:nvSpPr>
            <p:cNvPr id="9270" name="Text Box 19"/>
            <p:cNvSpPr txBox="1">
              <a:spLocks noChangeArrowheads="1"/>
            </p:cNvSpPr>
            <p:nvPr/>
          </p:nvSpPr>
          <p:spPr bwMode="auto">
            <a:xfrm>
              <a:off x="3168" y="473"/>
              <a:ext cx="310" cy="1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13    27    30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38</a:t>
              </a:r>
            </a:p>
          </p:txBody>
        </p:sp>
        <p:sp>
          <p:nvSpPr>
            <p:cNvPr id="9271" name="Text Box 20"/>
            <p:cNvSpPr txBox="1">
              <a:spLocks noChangeArrowheads="1"/>
            </p:cNvSpPr>
            <p:nvPr/>
          </p:nvSpPr>
          <p:spPr bwMode="auto">
            <a:xfrm>
              <a:off x="3168" y="2817"/>
              <a:ext cx="31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第五趟</a:t>
              </a:r>
            </a:p>
          </p:txBody>
        </p:sp>
      </p:grpSp>
      <p:grpSp>
        <p:nvGrpSpPr>
          <p:cNvPr id="52245" name="Group 21"/>
          <p:cNvGrpSpPr>
            <a:grpSpLocks/>
          </p:cNvGrpSpPr>
          <p:nvPr/>
        </p:nvGrpSpPr>
        <p:grpSpPr bwMode="auto">
          <a:xfrm>
            <a:off x="5654675" y="750888"/>
            <a:ext cx="509588" cy="4583113"/>
            <a:chOff x="3562" y="473"/>
            <a:chExt cx="321" cy="2887"/>
          </a:xfrm>
        </p:grpSpPr>
        <p:sp>
          <p:nvSpPr>
            <p:cNvPr id="9268" name="Text Box 22"/>
            <p:cNvSpPr txBox="1">
              <a:spLocks noChangeArrowheads="1"/>
            </p:cNvSpPr>
            <p:nvPr/>
          </p:nvSpPr>
          <p:spPr bwMode="auto">
            <a:xfrm>
              <a:off x="3573" y="473"/>
              <a:ext cx="310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13    27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9269" name="Text Box 23"/>
            <p:cNvSpPr txBox="1">
              <a:spLocks noChangeArrowheads="1"/>
            </p:cNvSpPr>
            <p:nvPr/>
          </p:nvSpPr>
          <p:spPr bwMode="auto">
            <a:xfrm>
              <a:off x="3562" y="2817"/>
              <a:ext cx="31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第六趟</a:t>
              </a:r>
            </a:p>
          </p:txBody>
        </p:sp>
      </p:grpSp>
      <p:grpSp>
        <p:nvGrpSpPr>
          <p:cNvPr id="52284" name="Group 60"/>
          <p:cNvGrpSpPr>
            <a:grpSpLocks/>
          </p:cNvGrpSpPr>
          <p:nvPr/>
        </p:nvGrpSpPr>
        <p:grpSpPr bwMode="auto">
          <a:xfrm>
            <a:off x="1073151" y="750888"/>
            <a:ext cx="1344613" cy="5449888"/>
            <a:chOff x="676" y="473"/>
            <a:chExt cx="847" cy="3433"/>
          </a:xfrm>
        </p:grpSpPr>
        <p:grpSp>
          <p:nvGrpSpPr>
            <p:cNvPr id="9264" name="Group 3"/>
            <p:cNvGrpSpPr>
              <a:grpSpLocks/>
            </p:cNvGrpSpPr>
            <p:nvPr/>
          </p:nvGrpSpPr>
          <p:grpSpPr bwMode="auto">
            <a:xfrm>
              <a:off x="676" y="473"/>
              <a:ext cx="824" cy="3039"/>
              <a:chOff x="676" y="473"/>
              <a:chExt cx="824" cy="3039"/>
            </a:xfrm>
          </p:grpSpPr>
          <p:sp>
            <p:nvSpPr>
              <p:cNvPr id="9266" name="Text Box 4"/>
              <p:cNvSpPr txBox="1">
                <a:spLocks noChangeArrowheads="1"/>
              </p:cNvSpPr>
              <p:nvPr/>
            </p:nvSpPr>
            <p:spPr bwMode="auto">
              <a:xfrm>
                <a:off x="1170" y="473"/>
                <a:ext cx="330" cy="3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49    38    65   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86   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76    13    27    30</a:t>
                </a:r>
              </a:p>
            </p:txBody>
          </p:sp>
          <p:sp>
            <p:nvSpPr>
              <p:cNvPr id="9267" name="Text Box 5"/>
              <p:cNvSpPr txBox="1">
                <a:spLocks noChangeArrowheads="1"/>
              </p:cNvSpPr>
              <p:nvPr/>
            </p:nvSpPr>
            <p:spPr bwMode="auto">
              <a:xfrm>
                <a:off x="676" y="1475"/>
                <a:ext cx="310" cy="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初始关键字</a:t>
                </a:r>
              </a:p>
            </p:txBody>
          </p:sp>
        </p:grpSp>
        <p:sp>
          <p:nvSpPr>
            <p:cNvPr id="9265" name="Rectangle 59"/>
            <p:cNvSpPr>
              <a:spLocks noChangeArrowheads="1"/>
            </p:cNvSpPr>
            <p:nvPr/>
          </p:nvSpPr>
          <p:spPr bwMode="auto">
            <a:xfrm>
              <a:off x="1093" y="3653"/>
              <a:ext cx="43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n=8</a:t>
              </a:r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1917700" y="6794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1917700" y="13065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1860372" y="2609731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1846852" y="3215936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86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1816030" y="3212796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1857376" y="3850848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86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843188" y="383051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1846852" y="4427573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86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1857376" y="4430808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1857376" y="5038090"/>
            <a:ext cx="441146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chemeClr val="tx1"/>
                </a:solidFill>
              </a:rPr>
              <a:t>86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2541588" y="2306637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2566988" y="397046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2566988" y="341437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2513013" y="282196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2566988" y="282196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2566988" y="3447907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3192463" y="18478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3192463" y="2430204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3192463" y="2413114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3192463" y="292100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3192463" y="2922588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192463" y="3411234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3813175" y="120967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4476750" y="6969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3789362" y="2747748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3813175" y="2212856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auto">
          <a:xfrm>
            <a:off x="3816350" y="223997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2275" name="Text Box 51"/>
          <p:cNvSpPr txBox="1">
            <a:spLocks noChangeArrowheads="1"/>
          </p:cNvSpPr>
          <p:nvPr/>
        </p:nvSpPr>
        <p:spPr bwMode="auto">
          <a:xfrm>
            <a:off x="3813175" y="1703388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3816350" y="17367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4476750" y="11906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52278" name="Text Box 54"/>
          <p:cNvSpPr txBox="1">
            <a:spLocks noChangeArrowheads="1"/>
          </p:cNvSpPr>
          <p:nvPr/>
        </p:nvSpPr>
        <p:spPr bwMode="auto">
          <a:xfrm>
            <a:off x="4462373" y="1182018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4459288" y="170180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4459288" y="1701799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2281" name="Text Box 57"/>
          <p:cNvSpPr txBox="1">
            <a:spLocks noChangeArrowheads="1"/>
          </p:cNvSpPr>
          <p:nvPr/>
        </p:nvSpPr>
        <p:spPr bwMode="auto">
          <a:xfrm>
            <a:off x="4476750" y="2170726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grpSp>
        <p:nvGrpSpPr>
          <p:cNvPr id="52285" name="Group 61"/>
          <p:cNvGrpSpPr>
            <a:grpSpLocks/>
          </p:cNvGrpSpPr>
          <p:nvPr/>
        </p:nvGrpSpPr>
        <p:grpSpPr bwMode="auto">
          <a:xfrm>
            <a:off x="6211888" y="744538"/>
            <a:ext cx="509587" cy="4583113"/>
            <a:chOff x="3562" y="473"/>
            <a:chExt cx="321" cy="2887"/>
          </a:xfrm>
        </p:grpSpPr>
        <p:sp>
          <p:nvSpPr>
            <p:cNvPr id="9262" name="Text Box 62"/>
            <p:cNvSpPr txBox="1">
              <a:spLocks noChangeArrowheads="1"/>
            </p:cNvSpPr>
            <p:nvPr/>
          </p:nvSpPr>
          <p:spPr bwMode="auto">
            <a:xfrm>
              <a:off x="3573" y="473"/>
              <a:ext cx="310" cy="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</a:rPr>
                <a:t>13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27</a:t>
              </a:r>
            </a:p>
          </p:txBody>
        </p:sp>
        <p:sp>
          <p:nvSpPr>
            <p:cNvPr id="9263" name="Text Box 63"/>
            <p:cNvSpPr txBox="1">
              <a:spLocks noChangeArrowheads="1"/>
            </p:cNvSpPr>
            <p:nvPr/>
          </p:nvSpPr>
          <p:spPr bwMode="auto">
            <a:xfrm>
              <a:off x="3562" y="2817"/>
              <a:ext cx="31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第七趟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8" dur="500"/>
                                        <p:tgtEl>
                                          <p:spTgt spid="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3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8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3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8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48" grpId="0" animBg="1" autoUpdateAnimBg="0"/>
      <p:bldP spid="52249" grpId="0" animBg="1" autoUpdateAnimBg="0"/>
      <p:bldP spid="52250" grpId="0" animBg="1" autoUpdateAnimBg="0"/>
      <p:bldP spid="52251" grpId="0" animBg="1" autoUpdateAnimBg="0"/>
      <p:bldP spid="52252" grpId="0" animBg="1" autoUpdateAnimBg="0"/>
      <p:bldP spid="52253" grpId="0" animBg="1" autoUpdateAnimBg="0"/>
      <p:bldP spid="52254" grpId="0" animBg="1" autoUpdateAnimBg="0"/>
      <p:bldP spid="52255" grpId="0" animBg="1" autoUpdateAnimBg="0"/>
      <p:bldP spid="52256" grpId="0" animBg="1" autoUpdateAnimBg="0"/>
      <p:bldP spid="52257" grpId="0" animBg="1" autoUpdateAnimBg="0"/>
      <p:bldP spid="52258" grpId="0" animBg="1" autoUpdateAnimBg="0"/>
      <p:bldP spid="52259" grpId="0" animBg="1" autoUpdateAnimBg="0"/>
      <p:bldP spid="52260" grpId="0" animBg="1" autoUpdateAnimBg="0"/>
      <p:bldP spid="52261" grpId="0" animBg="1" autoUpdateAnimBg="0"/>
      <p:bldP spid="52262" grpId="0" animBg="1" autoUpdateAnimBg="0"/>
      <p:bldP spid="52263" grpId="0" animBg="1" autoUpdateAnimBg="0"/>
      <p:bldP spid="52264" grpId="0" animBg="1" autoUpdateAnimBg="0"/>
      <p:bldP spid="52265" grpId="0" animBg="1" autoUpdateAnimBg="0"/>
      <p:bldP spid="52266" grpId="0" animBg="1" autoUpdateAnimBg="0"/>
      <p:bldP spid="52267" grpId="0" animBg="1" autoUpdateAnimBg="0"/>
      <p:bldP spid="52268" grpId="0" animBg="1" autoUpdateAnimBg="0"/>
      <p:bldP spid="52269" grpId="0" animBg="1" autoUpdateAnimBg="0"/>
      <p:bldP spid="52270" grpId="0" animBg="1" autoUpdateAnimBg="0"/>
      <p:bldP spid="52271" grpId="0" animBg="1" autoUpdateAnimBg="0"/>
      <p:bldP spid="52272" grpId="0" animBg="1" autoUpdateAnimBg="0"/>
      <p:bldP spid="52273" grpId="0" animBg="1" autoUpdateAnimBg="0"/>
      <p:bldP spid="52274" grpId="0" animBg="1" autoUpdateAnimBg="0"/>
      <p:bldP spid="52275" grpId="0" animBg="1" autoUpdateAnimBg="0"/>
      <p:bldP spid="52276" grpId="0" animBg="1" autoUpdateAnimBg="0"/>
      <p:bldP spid="52277" grpId="0" animBg="1" autoUpdateAnimBg="0"/>
      <p:bldP spid="52278" grpId="0" animBg="1" autoUpdateAnimBg="0"/>
      <p:bldP spid="52279" grpId="0" animBg="1" autoUpdateAnimBg="0"/>
      <p:bldP spid="52280" grpId="0" animBg="1" autoUpdateAnimBg="0"/>
      <p:bldP spid="52281" grpId="0" animBg="1" autoUpdateAnimBg="0"/>
    </p:bldLst>
  </p:timing>
</p:sld>
</file>

<file path=ppt/theme/theme1.xml><?xml version="1.0" encoding="utf-8"?>
<a:theme xmlns:a="http://schemas.openxmlformats.org/drawingml/2006/main" name="数组模板">
  <a:themeElements>
    <a:clrScheme name="数组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组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组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组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组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数组模板</Template>
  <TotalTime>2304</TotalTime>
  <Words>4312</Words>
  <Application>Microsoft Office PowerPoint</Application>
  <PresentationFormat>全屏显示(4:3)</PresentationFormat>
  <Paragraphs>1143</Paragraphs>
  <Slides>36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数组模板</vt:lpstr>
      <vt:lpstr>公式</vt:lpstr>
      <vt:lpstr>C语言程序设计  第五章 数组</vt:lpstr>
      <vt:lpstr>第五章  数组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hyg</dc:creator>
  <cp:lastModifiedBy>luohengchen</cp:lastModifiedBy>
  <cp:revision>647</cp:revision>
  <dcterms:created xsi:type="dcterms:W3CDTF">1999-12-15T15:51:25Z</dcterms:created>
  <dcterms:modified xsi:type="dcterms:W3CDTF">2016-09-12T08:04:00Z</dcterms:modified>
</cp:coreProperties>
</file>