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6"/>
  </p:notesMasterIdLst>
  <p:handoutMasterIdLst>
    <p:handoutMasterId r:id="rId57"/>
  </p:handoutMasterIdLst>
  <p:sldIdLst>
    <p:sldId id="359" r:id="rId2"/>
    <p:sldId id="358" r:id="rId3"/>
    <p:sldId id="257" r:id="rId4"/>
    <p:sldId id="258" r:id="rId5"/>
    <p:sldId id="259" r:id="rId6"/>
    <p:sldId id="260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263" r:id="rId16"/>
    <p:sldId id="339" r:id="rId17"/>
    <p:sldId id="316" r:id="rId18"/>
    <p:sldId id="264" r:id="rId19"/>
    <p:sldId id="299" r:id="rId20"/>
    <p:sldId id="265" r:id="rId21"/>
    <p:sldId id="300" r:id="rId22"/>
    <p:sldId id="272" r:id="rId23"/>
    <p:sldId id="351" r:id="rId24"/>
    <p:sldId id="273" r:id="rId25"/>
    <p:sldId id="307" r:id="rId26"/>
    <p:sldId id="309" r:id="rId27"/>
    <p:sldId id="278" r:id="rId28"/>
    <p:sldId id="311" r:id="rId29"/>
    <p:sldId id="318" r:id="rId30"/>
    <p:sldId id="334" r:id="rId31"/>
    <p:sldId id="352" r:id="rId32"/>
    <p:sldId id="312" r:id="rId33"/>
    <p:sldId id="355" r:id="rId34"/>
    <p:sldId id="357" r:id="rId35"/>
    <p:sldId id="313" r:id="rId36"/>
    <p:sldId id="314" r:id="rId37"/>
    <p:sldId id="280" r:id="rId38"/>
    <p:sldId id="341" r:id="rId39"/>
    <p:sldId id="281" r:id="rId40"/>
    <p:sldId id="282" r:id="rId41"/>
    <p:sldId id="283" r:id="rId42"/>
    <p:sldId id="326" r:id="rId43"/>
    <p:sldId id="327" r:id="rId44"/>
    <p:sldId id="319" r:id="rId45"/>
    <p:sldId id="329" r:id="rId46"/>
    <p:sldId id="284" r:id="rId47"/>
    <p:sldId id="285" r:id="rId48"/>
    <p:sldId id="342" r:id="rId49"/>
    <p:sldId id="330" r:id="rId50"/>
    <p:sldId id="332" r:id="rId51"/>
    <p:sldId id="321" r:id="rId52"/>
    <p:sldId id="333" r:id="rId53"/>
    <p:sldId id="289" r:id="rId54"/>
    <p:sldId id="353" r:id="rId55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33"/>
    <a:srgbClr val="003366"/>
    <a:srgbClr val="FFFFCC"/>
    <a:srgbClr val="990033"/>
    <a:srgbClr val="CC3300"/>
    <a:srgbClr val="3399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>
        <p:scale>
          <a:sx n="70" d="100"/>
          <a:sy n="70" d="100"/>
        </p:scale>
        <p:origin x="-1152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60"/>
    </p:cViewPr>
  </p:sorterViewPr>
  <p:notesViewPr>
    <p:cSldViewPr snapToGrid="0">
      <p:cViewPr>
        <p:scale>
          <a:sx n="66" d="100"/>
          <a:sy n="66" d="100"/>
        </p:scale>
        <p:origin x="-930" y="2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4787A43-E79F-4B2B-968C-6FA920D8F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401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EBED44-5ECA-411A-B60D-A8A6F7985D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15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7A50E3C-0AD0-4955-983E-1DF11804E2DB}" type="slidenum">
              <a:rPr lang="en-US" altLang="zh-CN" sz="1200">
                <a:solidFill>
                  <a:schemeClr val="tx1"/>
                </a:solidFill>
              </a:rPr>
              <a:pPr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使每一个模块成为相对独立、功能单一、结构清晰、接口简单、容易理解的程序</a:t>
            </a:r>
          </a:p>
          <a:p>
            <a:pPr eaLnBrk="1" hangingPunct="1"/>
            <a:r>
              <a:rPr lang="zh-CN" altLang="en-US" smtClean="0"/>
              <a:t>每个模块可以独立设计算法，单独编写和测试</a:t>
            </a:r>
          </a:p>
          <a:p>
            <a:pPr eaLnBrk="1" hangingPunct="1"/>
            <a:r>
              <a:rPr lang="zh-CN" altLang="en-US" smtClean="0"/>
              <a:t>一个模块中的错误不易扩散和蔓延到其它模块，</a:t>
            </a:r>
          </a:p>
          <a:p>
            <a:pPr eaLnBrk="1" hangingPunct="1"/>
            <a:r>
              <a:rPr lang="zh-CN" altLang="en-US" smtClean="0"/>
              <a:t>众人可同时进行集体性开发</a:t>
            </a:r>
          </a:p>
          <a:p>
            <a:pPr eaLnBrk="1" hangingPunct="1"/>
            <a:r>
              <a:rPr lang="zh-CN" altLang="en-US" smtClean="0"/>
              <a:t>软件具有模块结构，软件开发工作如同搭积木，一个模块可以在不同程序中多次使用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77E0D4B-6F4F-47E2-910D-F0D291D1F5F4}" type="slidenum">
              <a:rPr lang="en-US" altLang="zh-CN" sz="1200">
                <a:solidFill>
                  <a:schemeClr val="tx1"/>
                </a:solidFill>
              </a:rPr>
              <a:pPr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9C47B54-DDD8-4F1E-9C77-7A11DBB261A1}" type="slidenum">
              <a:rPr lang="en-US" altLang="zh-CN" sz="1200">
                <a:solidFill>
                  <a:schemeClr val="tx1"/>
                </a:solidFill>
              </a:rPr>
              <a:pPr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变量在某一时刻存在，则这时属变量的“生存期”（从给变量分配内存至所分配内存被系统收回的时间间隔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D0B82C6-977F-4DE5-95E7-72CC6ED47846}" type="slidenum">
              <a:rPr lang="en-US" altLang="zh-CN" sz="1200">
                <a:solidFill>
                  <a:schemeClr val="tx1"/>
                </a:solidFill>
              </a:rPr>
              <a:pPr/>
              <a:t>51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7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2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5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0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4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628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29"/>
          <p:cNvSpPr>
            <a:spLocks noChangeArrowheads="1"/>
          </p:cNvSpPr>
          <p:nvPr/>
        </p:nvSpPr>
        <p:spPr bwMode="auto">
          <a:xfrm>
            <a:off x="407988" y="119063"/>
            <a:ext cx="1500187" cy="34766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ea typeface="微软雅黑" pitchFamily="34" charset="-122"/>
              </a:rPr>
              <a:t>第六章   函数</a:t>
            </a:r>
          </a:p>
        </p:txBody>
      </p:sp>
      <p:sp>
        <p:nvSpPr>
          <p:cNvPr id="1032" name="AutoShape 29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451725" y="160338"/>
            <a:ext cx="1223963" cy="31591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 smtClean="0">
                <a:ea typeface="微软雅黑" pitchFamily="34" charset="-122"/>
              </a:rPr>
              <a:t>返回目录</a:t>
            </a:r>
            <a:endParaRPr lang="zh-CN" altLang="en-US" sz="1600">
              <a:ea typeface="微软雅黑" pitchFamily="34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63550"/>
            <a:ext cx="9144000" cy="127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72000" y="6491288"/>
            <a:ext cx="457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      </a:t>
            </a:r>
            <a:r>
              <a:rPr lang="zh-CN" altLang="en-US" b="1" dirty="0">
                <a:solidFill>
                  <a:schemeClr val="bg1"/>
                </a:solidFill>
              </a:rPr>
              <a:t>广西科技大学 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《C</a:t>
            </a:r>
            <a:r>
              <a:rPr lang="zh-CN" altLang="en-US" b="1" dirty="0">
                <a:solidFill>
                  <a:schemeClr val="bg1"/>
                </a:solidFill>
              </a:rPr>
              <a:t>语言程序设计</a:t>
            </a:r>
            <a:r>
              <a:rPr lang="en-US" altLang="zh-CN" b="1" dirty="0">
                <a:solidFill>
                  <a:schemeClr val="bg1"/>
                </a:solidFill>
              </a:rPr>
              <a:t>》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0" y="6453188"/>
            <a:ext cx="9144000" cy="31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ctrTitle"/>
          </p:nvPr>
        </p:nvSpPr>
        <p:spPr>
          <a:xfrm>
            <a:off x="685800" y="2659360"/>
            <a:ext cx="7772400" cy="2232248"/>
          </a:xfrm>
        </p:spPr>
        <p:txBody>
          <a:bodyPr/>
          <a:lstStyle/>
          <a:p>
            <a:r>
              <a:rPr lang="en-US" altLang="zh-CN" b="1" smtClean="0">
                <a:solidFill>
                  <a:schemeClr val="bg1"/>
                </a:solidFill>
              </a:rPr>
              <a:t>C</a:t>
            </a:r>
            <a:r>
              <a:rPr lang="zh-CN" altLang="en-US" b="1" smtClean="0">
                <a:solidFill>
                  <a:schemeClr val="bg1"/>
                </a:solidFill>
              </a:rPr>
              <a:t>语言程序设计</a:t>
            </a:r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zh-CN" altLang="en-US" sz="3600" smtClean="0">
                <a:solidFill>
                  <a:schemeClr val="bg1"/>
                </a:solidFill>
              </a:rPr>
              <a:t>第六章 函数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副标题 3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王晓荣 周晓辉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2066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7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idx="1"/>
          </p:nvPr>
        </p:nvSpPr>
        <p:spPr>
          <a:xfrm>
            <a:off x="251012" y="597946"/>
            <a:ext cx="8610600" cy="4038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调用形式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函数名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实参与形参个数相等，类型一致，按顺序一一对应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实参表求值顺序，因系统而定（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Turbo C 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自右向左）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9108" y="1075914"/>
            <a:ext cx="3240360" cy="3871713"/>
            <a:chOff x="999108" y="1075914"/>
            <a:chExt cx="3240360" cy="3871713"/>
          </a:xfrm>
        </p:grpSpPr>
        <p:sp>
          <p:nvSpPr>
            <p:cNvPr id="8" name="流程图: 可选过程 7"/>
            <p:cNvSpPr/>
            <p:nvPr/>
          </p:nvSpPr>
          <p:spPr>
            <a:xfrm>
              <a:off x="999108" y="1161975"/>
              <a:ext cx="3240360" cy="378565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642" name="Rectangle 2"/>
            <p:cNvSpPr>
              <a:spLocks noChangeArrowheads="1"/>
            </p:cNvSpPr>
            <p:nvPr/>
          </p:nvSpPr>
          <p:spPr bwMode="auto">
            <a:xfrm>
              <a:off x="1185775" y="1075914"/>
              <a:ext cx="2592376" cy="37856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=2,p;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p=f(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,++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     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d",p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a,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if(a&gt;b)  c=1;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else if(a==b)   c=0;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else c=-1;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return(c);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88577" y="546100"/>
            <a:ext cx="2387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参数求值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33979" y="1075914"/>
            <a:ext cx="3240360" cy="3871713"/>
            <a:chOff x="4333979" y="1075914"/>
            <a:chExt cx="3240360" cy="3871713"/>
          </a:xfrm>
        </p:grpSpPr>
        <p:sp>
          <p:nvSpPr>
            <p:cNvPr id="7" name="流程图: 可选过程 6"/>
            <p:cNvSpPr/>
            <p:nvPr/>
          </p:nvSpPr>
          <p:spPr>
            <a:xfrm>
              <a:off x="4333979" y="1161975"/>
              <a:ext cx="3240360" cy="378565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646" name="Rectangle 6"/>
            <p:cNvSpPr>
              <a:spLocks noChangeArrowheads="1"/>
            </p:cNvSpPr>
            <p:nvPr/>
          </p:nvSpPr>
          <p:spPr bwMode="auto">
            <a:xfrm>
              <a:off x="4895849" y="1075914"/>
              <a:ext cx="2592376" cy="37856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=2,p;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p=f(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++);     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d",p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a,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if(a&gt;b)  c=1;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else if(a==b)   c=0;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else c=-1;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return(c);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57322" y="5241055"/>
            <a:ext cx="1617751" cy="40011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358562" y="5267015"/>
            <a:ext cx="1617751" cy="40011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build="p" autoUpdateAnimBg="0"/>
      <p:bldP spid="112647" grpId="0" animBg="1"/>
      <p:bldP spid="1126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458200" cy="4876800"/>
          </a:xfrm>
        </p:spPr>
        <p:txBody>
          <a:bodyPr/>
          <a:lstStyle/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调用方式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函数语句：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例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printstar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Hello,World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!\n”);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函数表达式：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例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m=max(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)*2;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例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d”,max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m=max(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a,max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b,c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161795" y="437049"/>
            <a:ext cx="8745537" cy="6315075"/>
          </a:xfrm>
        </p:spPr>
        <p:txBody>
          <a:bodyPr/>
          <a:lstStyle/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函数说明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对被调用函数要求：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必须是已存在的函数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#include &lt;*.h&gt;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用户自定义函数: 函数类型说明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函数说明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一般形式：   函数类型    函数名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形参类型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形参名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],….. );</a:t>
            </a:r>
          </a:p>
          <a:p>
            <a:pPr marL="1371600" lvl="3" indent="0" eaLnBrk="1" hangingPunct="1">
              <a:buClr>
                <a:srgbClr val="FFC000"/>
              </a:buClr>
              <a:buSzPct val="5000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           函数类型    函数名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作用：告诉编译系统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函数类型、参数个数及类型，以便检验</a:t>
            </a:r>
          </a:p>
          <a:p>
            <a:pPr marL="1371600" lvl="3" indent="0" eaLnBrk="1" hangingPunct="1">
              <a:buClr>
                <a:srgbClr val="FFC000"/>
              </a:buClr>
              <a:buSzPct val="5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            函数定义与函数说明不同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函数说明位置：程序的数据说明部分（函数内或外）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下列情况下，可不作函数说明</a:t>
            </a:r>
          </a:p>
          <a:p>
            <a:pPr lvl="4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若函数返值是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型，系统自动按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型处理</a:t>
            </a:r>
          </a:p>
          <a:p>
            <a:pPr lvl="4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被调用函数定义出现在主调函数之前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有些系统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 C++)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要求函数说明指出函数返值类型和形参类型，并且对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型函数也要进行函数说明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4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4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46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46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46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46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46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46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46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46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8"/>
          <p:cNvSpPr txBox="1">
            <a:spLocks noChangeArrowheads="1"/>
          </p:cNvSpPr>
          <p:nvPr/>
        </p:nvSpPr>
        <p:spPr bwMode="auto">
          <a:xfrm>
            <a:off x="330193" y="512247"/>
            <a:ext cx="2387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函数说明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62942" y="712302"/>
            <a:ext cx="8318254" cy="4658474"/>
            <a:chOff x="825746" y="1193686"/>
            <a:chExt cx="7769613" cy="4658474"/>
          </a:xfrm>
        </p:grpSpPr>
        <p:sp>
          <p:nvSpPr>
            <p:cNvPr id="16" name="流程图: 可选过程 15"/>
            <p:cNvSpPr/>
            <p:nvPr/>
          </p:nvSpPr>
          <p:spPr>
            <a:xfrm>
              <a:off x="825746" y="1193686"/>
              <a:ext cx="7769613" cy="465847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5723" name="Group 1035"/>
            <p:cNvGrpSpPr>
              <a:grpSpLocks/>
            </p:cNvGrpSpPr>
            <p:nvPr/>
          </p:nvGrpSpPr>
          <p:grpSpPr bwMode="auto">
            <a:xfrm>
              <a:off x="1492190" y="1257132"/>
              <a:ext cx="6989763" cy="3786188"/>
              <a:chOff x="2726" y="456"/>
              <a:chExt cx="4403" cy="2385"/>
            </a:xfrm>
          </p:grpSpPr>
          <p:sp>
            <p:nvSpPr>
              <p:cNvPr id="14346" name="Rectangle 1036"/>
              <p:cNvSpPr>
                <a:spLocks noChangeArrowheads="1"/>
              </p:cNvSpPr>
              <p:nvPr/>
            </p:nvSpPr>
            <p:spPr bwMode="auto">
              <a:xfrm>
                <a:off x="2726" y="456"/>
                <a:ext cx="1796" cy="238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void main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   float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scanf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("%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f,%f",&amp;a,&amp;b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c=max(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("Max is %d\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n",c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max(float x, float y)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   float z;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z=x&gt;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y?x:y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return(z);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</p:txBody>
          </p:sp>
          <p:sp>
            <p:nvSpPr>
              <p:cNvPr id="14347" name="AutoShape 1037"/>
              <p:cNvSpPr>
                <a:spLocks noChangeArrowheads="1"/>
              </p:cNvSpPr>
              <p:nvPr/>
            </p:nvSpPr>
            <p:spPr bwMode="auto">
              <a:xfrm>
                <a:off x="4487" y="1883"/>
                <a:ext cx="2642" cy="626"/>
              </a:xfrm>
              <a:prstGeom prst="wedgeEllipseCallout">
                <a:avLst>
                  <a:gd name="adj1" fmla="val -71550"/>
                  <a:gd name="adj2" fmla="val -23170"/>
                </a:avLst>
              </a:prstGeom>
              <a:solidFill>
                <a:srgbClr val="FFFFFF"/>
              </a:soli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int</a:t>
                </a:r>
                <a:r>
                  <a:rPr lang="zh-CN" altLang="en-US">
                    <a:solidFill>
                      <a:schemeClr val="tx1"/>
                    </a:solidFill>
                  </a:rPr>
                  <a:t>型函数可不作函数说明</a:t>
                </a:r>
              </a:p>
              <a:p>
                <a:pPr eaLnBrk="1" hangingPunct="1"/>
                <a:r>
                  <a:rPr lang="zh-CN" altLang="en-US">
                    <a:solidFill>
                      <a:schemeClr val="tx1"/>
                    </a:solidFill>
                  </a:rPr>
                  <a:t>（</a:t>
                </a:r>
                <a:r>
                  <a:rPr lang="en-US" altLang="zh-CN">
                    <a:solidFill>
                      <a:schemeClr val="tx1"/>
                    </a:solidFill>
                  </a:rPr>
                  <a:t>Borland C++</a:t>
                </a:r>
                <a:r>
                  <a:rPr lang="zh-CN" altLang="zh-CN">
                    <a:solidFill>
                      <a:schemeClr val="tx1"/>
                    </a:solidFill>
                  </a:rPr>
                  <a:t>不行）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551456" y="912357"/>
            <a:ext cx="6549868" cy="4563285"/>
            <a:chOff x="175303" y="912357"/>
            <a:chExt cx="6549868" cy="4563285"/>
          </a:xfrm>
        </p:grpSpPr>
        <p:sp>
          <p:nvSpPr>
            <p:cNvPr id="14" name="流程图: 可选过程 13"/>
            <p:cNvSpPr/>
            <p:nvPr/>
          </p:nvSpPr>
          <p:spPr>
            <a:xfrm>
              <a:off x="175303" y="912357"/>
              <a:ext cx="6096405" cy="456328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5720" name="Group 1032"/>
            <p:cNvGrpSpPr>
              <a:grpSpLocks/>
            </p:cNvGrpSpPr>
            <p:nvPr/>
          </p:nvGrpSpPr>
          <p:grpSpPr bwMode="auto">
            <a:xfrm>
              <a:off x="667270" y="1025544"/>
              <a:ext cx="6057901" cy="4154488"/>
              <a:chOff x="1848" y="1812"/>
              <a:chExt cx="3816" cy="2617"/>
            </a:xfrm>
            <a:noFill/>
          </p:grpSpPr>
          <p:sp>
            <p:nvSpPr>
              <p:cNvPr id="14344" name="Rectangle 1033"/>
              <p:cNvSpPr>
                <a:spLocks noChangeArrowheads="1"/>
              </p:cNvSpPr>
              <p:nvPr/>
            </p:nvSpPr>
            <p:spPr bwMode="auto">
              <a:xfrm>
                <a:off x="1848" y="1812"/>
                <a:ext cx="2141" cy="2617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sz="2400" dirty="0" smtClean="0"/>
                  <a:t>float </a:t>
                </a:r>
                <a:r>
                  <a:rPr lang="en-US" altLang="zh-CN" sz="2400" dirty="0"/>
                  <a:t>add(float x, float y)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{   float z;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z=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x+y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return(z);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l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void main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{   float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a,b,c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scanf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("%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f,%f",&amp;a,&amp;b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c=add(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a,b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("sum is %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f",c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14345" name="AutoShape 1034"/>
              <p:cNvSpPr>
                <a:spLocks noChangeArrowheads="1"/>
              </p:cNvSpPr>
              <p:nvPr/>
            </p:nvSpPr>
            <p:spPr bwMode="auto">
              <a:xfrm>
                <a:off x="2919" y="2386"/>
                <a:ext cx="2745" cy="627"/>
              </a:xfrm>
              <a:prstGeom prst="wedgeEllipseCallout">
                <a:avLst>
                  <a:gd name="adj1" fmla="val -20211"/>
                  <a:gd name="adj2" fmla="val -97731"/>
                </a:avLst>
              </a:prstGeom>
              <a:grpFill/>
              <a:ln w="38100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被调函数出现在主调函数</a:t>
                </a:r>
              </a:p>
              <a:p>
                <a:pPr eaLnBrk="1" hangingPunct="1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之前，不必函数说明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613934" y="935281"/>
            <a:ext cx="5851863" cy="3922975"/>
            <a:chOff x="667270" y="1025543"/>
            <a:chExt cx="5851863" cy="3922975"/>
          </a:xfrm>
        </p:grpSpPr>
        <p:sp>
          <p:nvSpPr>
            <p:cNvPr id="12" name="流程图: 可选过程 11"/>
            <p:cNvSpPr/>
            <p:nvPr/>
          </p:nvSpPr>
          <p:spPr>
            <a:xfrm>
              <a:off x="667270" y="1025543"/>
              <a:ext cx="5851863" cy="392297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5717" name="Group 1029"/>
            <p:cNvGrpSpPr>
              <a:grpSpLocks/>
            </p:cNvGrpSpPr>
            <p:nvPr/>
          </p:nvGrpSpPr>
          <p:grpSpPr bwMode="auto">
            <a:xfrm>
              <a:off x="922685" y="1025544"/>
              <a:ext cx="5595938" cy="3786188"/>
              <a:chOff x="848" y="478"/>
              <a:chExt cx="3525" cy="2385"/>
            </a:xfrm>
            <a:noFill/>
          </p:grpSpPr>
          <p:sp>
            <p:nvSpPr>
              <p:cNvPr id="14342" name="Rectangle 1030"/>
              <p:cNvSpPr>
                <a:spLocks noChangeArrowheads="1"/>
              </p:cNvSpPr>
              <p:nvPr/>
            </p:nvSpPr>
            <p:spPr bwMode="auto">
              <a:xfrm>
                <a:off x="848" y="478"/>
                <a:ext cx="3431" cy="2385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void main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   float add(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float,float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  /*function declaration*/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float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a,b,c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scanf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("%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f,%f",&amp;a,&amp;b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c=add(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("sum is %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f",c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float add(float x, float y)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   float z;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z=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x+y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return(z);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</p:txBody>
          </p:sp>
          <p:sp>
            <p:nvSpPr>
              <p:cNvPr id="14343" name="AutoShape 1031"/>
              <p:cNvSpPr>
                <a:spLocks noChangeArrowheads="1"/>
              </p:cNvSpPr>
              <p:nvPr/>
            </p:nvSpPr>
            <p:spPr bwMode="auto">
              <a:xfrm>
                <a:off x="2600" y="1172"/>
                <a:ext cx="1773" cy="336"/>
              </a:xfrm>
              <a:prstGeom prst="wedgeEllipseCallout">
                <a:avLst>
                  <a:gd name="adj1" fmla="val -41757"/>
                  <a:gd name="adj2" fmla="val -131804"/>
                </a:avLst>
              </a:prstGeom>
              <a:grpFill/>
              <a:ln w="38100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float    add();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74812" y="477838"/>
            <a:ext cx="8548688" cy="210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函数参数及其传递方式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形参与实参</a:t>
            </a:r>
          </a:p>
          <a:p>
            <a:pPr lvl="2" eaLnBrk="1" hangingPunct="1">
              <a:buClr>
                <a:srgbClr val="FFC000"/>
              </a:buClr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形式参数：定义函数时函数名后面括号中的变量名</a:t>
            </a:r>
          </a:p>
          <a:p>
            <a:pPr lvl="2" eaLnBrk="1" hangingPunct="1">
              <a:buClr>
                <a:srgbClr val="FFC000"/>
              </a:buClr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实际参数：调用函数时函数名后面括号中的表达式</a:t>
            </a:r>
          </a:p>
        </p:txBody>
      </p:sp>
      <p:sp>
        <p:nvSpPr>
          <p:cNvPr id="15363" name="Text Box 8"/>
          <p:cNvSpPr txBox="1">
            <a:spLocks noChangeArrowheads="1"/>
          </p:cNvSpPr>
          <p:nvPr/>
        </p:nvSpPr>
        <p:spPr bwMode="auto">
          <a:xfrm>
            <a:off x="473075" y="3829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>
              <a:solidFill>
                <a:schemeClr val="tx1"/>
              </a:solidFill>
            </a:endParaRPr>
          </a:p>
        </p:txBody>
      </p:sp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563563" y="3398838"/>
            <a:ext cx="3684587" cy="2073275"/>
            <a:chOff x="355" y="2141"/>
            <a:chExt cx="2321" cy="1306"/>
          </a:xfrm>
        </p:grpSpPr>
        <p:sp>
          <p:nvSpPr>
            <p:cNvPr id="15380" name="Line 11"/>
            <p:cNvSpPr>
              <a:spLocks noChangeShapeType="1"/>
            </p:cNvSpPr>
            <p:nvPr/>
          </p:nvSpPr>
          <p:spPr bwMode="auto">
            <a:xfrm>
              <a:off x="355" y="2436"/>
              <a:ext cx="202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81" name="Group 32"/>
            <p:cNvGrpSpPr>
              <a:grpSpLocks/>
            </p:cNvGrpSpPr>
            <p:nvPr/>
          </p:nvGrpSpPr>
          <p:grpSpPr bwMode="auto">
            <a:xfrm>
              <a:off x="419" y="2141"/>
              <a:ext cx="2257" cy="1306"/>
              <a:chOff x="419" y="2141"/>
              <a:chExt cx="2257" cy="1306"/>
            </a:xfrm>
          </p:grpSpPr>
          <p:sp>
            <p:nvSpPr>
              <p:cNvPr id="15382" name="Text Box 12"/>
              <p:cNvSpPr txBox="1">
                <a:spLocks noChangeArrowheads="1"/>
              </p:cNvSpPr>
              <p:nvPr/>
            </p:nvSpPr>
            <p:spPr bwMode="auto">
              <a:xfrm>
                <a:off x="508" y="2141"/>
                <a:ext cx="9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c=max(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</p:txBody>
          </p:sp>
          <p:sp>
            <p:nvSpPr>
              <p:cNvPr id="15383" name="Text Box 13"/>
              <p:cNvSpPr txBox="1">
                <a:spLocks noChangeArrowheads="1"/>
              </p:cNvSpPr>
              <p:nvPr/>
            </p:nvSpPr>
            <p:spPr bwMode="auto">
              <a:xfrm>
                <a:off x="1519" y="2164"/>
                <a:ext cx="115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（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 </a:t>
                </a:r>
                <a:r>
                  <a: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函数）</a:t>
                </a:r>
              </a:p>
            </p:txBody>
          </p:sp>
          <p:sp>
            <p:nvSpPr>
              <p:cNvPr id="15384" name="Text Box 14"/>
              <p:cNvSpPr txBox="1">
                <a:spLocks noChangeArrowheads="1"/>
              </p:cNvSpPr>
              <p:nvPr/>
            </p:nvSpPr>
            <p:spPr bwMode="auto">
              <a:xfrm>
                <a:off x="1526" y="2439"/>
                <a:ext cx="111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（</a:t>
                </a:r>
                <a:r>
                  <a:rPr lang="en-US" altLang="zh-CN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 </a:t>
                </a:r>
                <a:r>
                  <a:rPr lang="zh-CN" alt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函数）</a:t>
                </a:r>
              </a:p>
            </p:txBody>
          </p:sp>
          <p:sp>
            <p:nvSpPr>
              <p:cNvPr id="2" name="Text Box 15"/>
              <p:cNvSpPr txBox="1">
                <a:spLocks noChangeArrowheads="1"/>
              </p:cNvSpPr>
              <p:nvPr/>
            </p:nvSpPr>
            <p:spPr bwMode="auto">
              <a:xfrm>
                <a:off x="419" y="2419"/>
                <a:ext cx="1253" cy="10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max(int x, int  y)</a:t>
                </a:r>
              </a:p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   int z;</a:t>
                </a:r>
              </a:p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z=x&gt;y?x:y;</a:t>
                </a:r>
              </a:p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return(z);</a:t>
                </a:r>
              </a:p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 </a:t>
                </a:r>
              </a:p>
            </p:txBody>
          </p:sp>
        </p:grpSp>
      </p:grp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1374775" y="3689350"/>
            <a:ext cx="317500" cy="30003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887538" y="3689350"/>
            <a:ext cx="349250" cy="355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391" name="Group 31"/>
          <p:cNvGrpSpPr>
            <a:grpSpLocks/>
          </p:cNvGrpSpPr>
          <p:nvPr/>
        </p:nvGrpSpPr>
        <p:grpSpPr bwMode="auto">
          <a:xfrm>
            <a:off x="598488" y="3671888"/>
            <a:ext cx="1235075" cy="1835150"/>
            <a:chOff x="533" y="2265"/>
            <a:chExt cx="778" cy="1156"/>
          </a:xfrm>
        </p:grpSpPr>
        <p:sp>
          <p:nvSpPr>
            <p:cNvPr id="3" name="Line 18"/>
            <p:cNvSpPr>
              <a:spLocks noChangeShapeType="1"/>
            </p:cNvSpPr>
            <p:nvPr/>
          </p:nvSpPr>
          <p:spPr bwMode="auto">
            <a:xfrm>
              <a:off x="1300" y="3165"/>
              <a:ext cx="0" cy="2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Line 19"/>
            <p:cNvSpPr>
              <a:spLocks noChangeShapeType="1"/>
            </p:cNvSpPr>
            <p:nvPr/>
          </p:nvSpPr>
          <p:spPr bwMode="auto">
            <a:xfrm flipH="1">
              <a:off x="544" y="3399"/>
              <a:ext cx="76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 flipV="1">
              <a:off x="533" y="2454"/>
              <a:ext cx="0" cy="96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21"/>
            <p:cNvSpPr>
              <a:spLocks noChangeShapeType="1"/>
            </p:cNvSpPr>
            <p:nvPr/>
          </p:nvSpPr>
          <p:spPr bwMode="auto">
            <a:xfrm flipV="1">
              <a:off x="533" y="2265"/>
              <a:ext cx="356" cy="1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03225" y="2128838"/>
            <a:ext cx="3337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比较两个数并输出大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60028" y="2202311"/>
            <a:ext cx="3205731" cy="3823494"/>
            <a:chOff x="4012602" y="1967369"/>
            <a:chExt cx="3205731" cy="3823494"/>
          </a:xfrm>
        </p:grpSpPr>
        <p:sp>
          <p:nvSpPr>
            <p:cNvPr id="26" name="流程图: 可选过程 25"/>
            <p:cNvSpPr/>
            <p:nvPr/>
          </p:nvSpPr>
          <p:spPr>
            <a:xfrm>
              <a:off x="4012602" y="1967369"/>
              <a:ext cx="3205731" cy="382349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4135438" y="2140178"/>
              <a:ext cx="3082895" cy="3477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d,%d",&amp;a,&amp;b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c=</a:t>
              </a:r>
              <a:r>
                <a:rPr lang="en-US" altLang="zh-CN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max(</a:t>
              </a:r>
              <a:r>
                <a:rPr lang="en-US" altLang="zh-CN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a,b</a:t>
              </a:r>
              <a:r>
                <a:rPr lang="en-US" altLang="zh-CN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("Max is 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d",c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max(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 x,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 y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z;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z=x&gt;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y?x:y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return(z);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15393" name="Group 33"/>
          <p:cNvGrpSpPr>
            <a:grpSpLocks/>
          </p:cNvGrpSpPr>
          <p:nvPr/>
        </p:nvGrpSpPr>
        <p:grpSpPr bwMode="auto">
          <a:xfrm>
            <a:off x="5369186" y="4241800"/>
            <a:ext cx="3587750" cy="406400"/>
            <a:chOff x="3084" y="2904"/>
            <a:chExt cx="2260" cy="256"/>
          </a:xfrm>
        </p:grpSpPr>
        <p:sp>
          <p:nvSpPr>
            <p:cNvPr id="15374" name="Freeform 27"/>
            <p:cNvSpPr>
              <a:spLocks/>
            </p:cNvSpPr>
            <p:nvPr/>
          </p:nvSpPr>
          <p:spPr bwMode="auto">
            <a:xfrm>
              <a:off x="3084" y="3120"/>
              <a:ext cx="864" cy="24"/>
            </a:xfrm>
            <a:custGeom>
              <a:avLst/>
              <a:gdLst>
                <a:gd name="T0" fmla="*/ 0 w 864"/>
                <a:gd name="T1" fmla="*/ 0 h 24"/>
                <a:gd name="T2" fmla="*/ 408 w 864"/>
                <a:gd name="T3" fmla="*/ 12 h 24"/>
                <a:gd name="T4" fmla="*/ 636 w 864"/>
                <a:gd name="T5" fmla="*/ 24 h 24"/>
                <a:gd name="T6" fmla="*/ 864 w 86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24">
                  <a:moveTo>
                    <a:pt x="0" y="0"/>
                  </a:moveTo>
                  <a:cubicBezTo>
                    <a:pt x="168" y="19"/>
                    <a:pt x="208" y="22"/>
                    <a:pt x="408" y="12"/>
                  </a:cubicBezTo>
                  <a:cubicBezTo>
                    <a:pt x="484" y="16"/>
                    <a:pt x="560" y="24"/>
                    <a:pt x="636" y="24"/>
                  </a:cubicBezTo>
                  <a:cubicBezTo>
                    <a:pt x="715" y="24"/>
                    <a:pt x="787" y="0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AutoShape 28"/>
            <p:cNvSpPr>
              <a:spLocks/>
            </p:cNvSpPr>
            <p:nvPr/>
          </p:nvSpPr>
          <p:spPr bwMode="auto">
            <a:xfrm>
              <a:off x="4902" y="2904"/>
              <a:ext cx="442" cy="256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12671"/>
                <a:gd name="adj5" fmla="val 89065"/>
                <a:gd name="adj6" fmla="val -214481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</a:rPr>
                <a:t>形参</a:t>
              </a:r>
            </a:p>
          </p:txBody>
        </p:sp>
      </p:grpSp>
      <p:grpSp>
        <p:nvGrpSpPr>
          <p:cNvPr id="15394" name="Group 34"/>
          <p:cNvGrpSpPr>
            <a:grpSpLocks/>
          </p:cNvGrpSpPr>
          <p:nvPr/>
        </p:nvGrpSpPr>
        <p:grpSpPr bwMode="auto">
          <a:xfrm>
            <a:off x="5862893" y="3348038"/>
            <a:ext cx="3016250" cy="406400"/>
            <a:chOff x="3408" y="2244"/>
            <a:chExt cx="1900" cy="256"/>
          </a:xfrm>
        </p:grpSpPr>
        <p:sp>
          <p:nvSpPr>
            <p:cNvPr id="15372" name="AutoShape 29"/>
            <p:cNvSpPr>
              <a:spLocks/>
            </p:cNvSpPr>
            <p:nvPr/>
          </p:nvSpPr>
          <p:spPr bwMode="auto">
            <a:xfrm>
              <a:off x="4866" y="2244"/>
              <a:ext cx="442" cy="256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30315"/>
                <a:gd name="adj5" fmla="val 70315"/>
                <a:gd name="adj6" fmla="val -24977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</a:rPr>
                <a:t>实参</a:t>
              </a:r>
            </a:p>
          </p:txBody>
        </p:sp>
        <p:sp>
          <p:nvSpPr>
            <p:cNvPr id="15373" name="Freeform 30"/>
            <p:cNvSpPr>
              <a:spLocks/>
            </p:cNvSpPr>
            <p:nvPr/>
          </p:nvSpPr>
          <p:spPr bwMode="auto">
            <a:xfrm>
              <a:off x="3408" y="2424"/>
              <a:ext cx="348" cy="1"/>
            </a:xfrm>
            <a:custGeom>
              <a:avLst/>
              <a:gdLst>
                <a:gd name="T0" fmla="*/ 0 w 348"/>
                <a:gd name="T1" fmla="*/ 0 h 1"/>
                <a:gd name="T2" fmla="*/ 348 w 34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8" h="1">
                  <a:moveTo>
                    <a:pt x="0" y="0"/>
                  </a:moveTo>
                  <a:cubicBezTo>
                    <a:pt x="116" y="0"/>
                    <a:pt x="232" y="0"/>
                    <a:pt x="34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5" autoUpdateAnimBg="0"/>
      <p:bldP spid="15376" grpId="0" animBg="1"/>
      <p:bldP spid="15377" grpId="0" animBg="1"/>
      <p:bldP spid="1538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050"/>
          <p:cNvSpPr>
            <a:spLocks noChangeArrowheads="1"/>
          </p:cNvSpPr>
          <p:nvPr/>
        </p:nvSpPr>
        <p:spPr bwMode="auto">
          <a:xfrm>
            <a:off x="57150" y="2276139"/>
            <a:ext cx="8437563" cy="30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实参必须有确定的值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形参必须指定类型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形参与实参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类型一致，个数相同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若形参与实参类型不一致，自动按形参类型转换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函数调用转换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形参在函数被调用前不占内存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函数调用时为形参分配内存；调用结束，内存释放</a:t>
            </a:r>
          </a:p>
          <a:p>
            <a:pPr lvl="3" eaLnBrk="1" hangingPunct="1">
              <a:buClr>
                <a:srgbClr val="FFC000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Rectangle 2051"/>
          <p:cNvSpPr>
            <a:spLocks noChangeArrowheads="1"/>
          </p:cNvSpPr>
          <p:nvPr/>
        </p:nvSpPr>
        <p:spPr bwMode="auto">
          <a:xfrm>
            <a:off x="57150" y="606015"/>
            <a:ext cx="8548688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函数参数及其传递方式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形参与实参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形式参数：定义函数时函数名后面括号中的变量名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实际参数：调用函数时函数名后面括号中的表达式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 bldLvl="4" autoUpdateAnimBg="0"/>
      <p:bldP spid="16387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1028"/>
          <p:cNvSpPr txBox="1">
            <a:spLocks noChangeArrowheads="1"/>
          </p:cNvSpPr>
          <p:nvPr/>
        </p:nvSpPr>
        <p:spPr bwMode="auto">
          <a:xfrm>
            <a:off x="317500" y="476662"/>
            <a:ext cx="22605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计算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7501" y="1204184"/>
            <a:ext cx="5949950" cy="3701304"/>
            <a:chOff x="317501" y="1204184"/>
            <a:chExt cx="5949950" cy="3701304"/>
          </a:xfrm>
        </p:grpSpPr>
        <p:sp>
          <p:nvSpPr>
            <p:cNvPr id="22" name="流程图: 可选过程 21"/>
            <p:cNvSpPr/>
            <p:nvPr/>
          </p:nvSpPr>
          <p:spPr>
            <a:xfrm>
              <a:off x="317501" y="1204184"/>
              <a:ext cx="5949950" cy="370130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685" name="Text Box 1029"/>
            <p:cNvSpPr txBox="1">
              <a:spLocks noChangeArrowheads="1"/>
            </p:cNvSpPr>
            <p:nvPr/>
          </p:nvSpPr>
          <p:spPr bwMode="auto">
            <a:xfrm>
              <a:off x="490538" y="1219200"/>
              <a:ext cx="5121915" cy="3477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#include &lt;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stdio.h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float cube(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float  x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return(x*x*x);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float  a, product;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("Please input value of a:");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f",&amp;a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product=</a:t>
              </a:r>
              <a:r>
                <a:rPr lang="en-US" altLang="zh-CN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cube(a);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(”Cube of %.4f is %.4f\n",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a,product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71694" name="Group 1038"/>
          <p:cNvGrpSpPr>
            <a:grpSpLocks/>
          </p:cNvGrpSpPr>
          <p:nvPr/>
        </p:nvGrpSpPr>
        <p:grpSpPr bwMode="auto">
          <a:xfrm>
            <a:off x="7429500" y="1028700"/>
            <a:ext cx="1085850" cy="2514600"/>
            <a:chOff x="4380" y="2736"/>
            <a:chExt cx="684" cy="1584"/>
          </a:xfrm>
        </p:grpSpPr>
        <p:sp>
          <p:nvSpPr>
            <p:cNvPr id="17425" name="Rectangle 1030"/>
            <p:cNvSpPr>
              <a:spLocks noChangeArrowheads="1"/>
            </p:cNvSpPr>
            <p:nvPr/>
          </p:nvSpPr>
          <p:spPr bwMode="auto">
            <a:xfrm>
              <a:off x="4380" y="2736"/>
              <a:ext cx="684" cy="158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26" name="Line 1031"/>
            <p:cNvSpPr>
              <a:spLocks noChangeShapeType="1"/>
            </p:cNvSpPr>
            <p:nvPr/>
          </p:nvSpPr>
          <p:spPr bwMode="auto">
            <a:xfrm>
              <a:off x="4380" y="2952"/>
              <a:ext cx="6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1032"/>
            <p:cNvSpPr>
              <a:spLocks noChangeShapeType="1"/>
            </p:cNvSpPr>
            <p:nvPr/>
          </p:nvSpPr>
          <p:spPr bwMode="auto">
            <a:xfrm>
              <a:off x="4380" y="3148"/>
              <a:ext cx="6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1033"/>
            <p:cNvSpPr>
              <a:spLocks noChangeShapeType="1"/>
            </p:cNvSpPr>
            <p:nvPr/>
          </p:nvSpPr>
          <p:spPr bwMode="auto">
            <a:xfrm>
              <a:off x="4380" y="3344"/>
              <a:ext cx="6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Line 1034"/>
            <p:cNvSpPr>
              <a:spLocks noChangeShapeType="1"/>
            </p:cNvSpPr>
            <p:nvPr/>
          </p:nvSpPr>
          <p:spPr bwMode="auto">
            <a:xfrm>
              <a:off x="4380" y="3540"/>
              <a:ext cx="6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693" name="Text Box 1037"/>
          <p:cNvSpPr txBox="1">
            <a:spLocks noChangeArrowheads="1"/>
          </p:cNvSpPr>
          <p:nvPr/>
        </p:nvSpPr>
        <p:spPr bwMode="auto">
          <a:xfrm>
            <a:off x="6945313" y="15509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x</a:t>
            </a:r>
          </a:p>
        </p:txBody>
      </p:sp>
      <p:grpSp>
        <p:nvGrpSpPr>
          <p:cNvPr id="71697" name="Group 1041"/>
          <p:cNvGrpSpPr>
            <a:grpSpLocks/>
          </p:cNvGrpSpPr>
          <p:nvPr/>
        </p:nvGrpSpPr>
        <p:grpSpPr bwMode="auto">
          <a:xfrm>
            <a:off x="6267450" y="990600"/>
            <a:ext cx="2022475" cy="781050"/>
            <a:chOff x="3948" y="624"/>
            <a:chExt cx="1274" cy="492"/>
          </a:xfrm>
        </p:grpSpPr>
        <p:sp>
          <p:nvSpPr>
            <p:cNvPr id="17421" name="Text Box 1035"/>
            <p:cNvSpPr txBox="1">
              <a:spLocks noChangeArrowheads="1"/>
            </p:cNvSpPr>
            <p:nvPr/>
          </p:nvSpPr>
          <p:spPr bwMode="auto">
            <a:xfrm>
              <a:off x="4412" y="62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422" name="Text Box 1036"/>
            <p:cNvSpPr txBox="1">
              <a:spLocks noChangeArrowheads="1"/>
            </p:cNvSpPr>
            <p:nvPr/>
          </p:nvSpPr>
          <p:spPr bwMode="auto">
            <a:xfrm>
              <a:off x="3948" y="828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17423" name="Text Box 1039"/>
            <p:cNvSpPr txBox="1">
              <a:spLocks noChangeArrowheads="1"/>
            </p:cNvSpPr>
            <p:nvPr/>
          </p:nvSpPr>
          <p:spPr bwMode="auto">
            <a:xfrm>
              <a:off x="4786" y="63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××</a:t>
              </a:r>
            </a:p>
          </p:txBody>
        </p:sp>
        <p:sp>
          <p:nvSpPr>
            <p:cNvPr id="17424" name="Text Box 1040"/>
            <p:cNvSpPr txBox="1">
              <a:spLocks noChangeArrowheads="1"/>
            </p:cNvSpPr>
            <p:nvPr/>
          </p:nvSpPr>
          <p:spPr bwMode="auto">
            <a:xfrm>
              <a:off x="4786" y="84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××</a:t>
              </a:r>
            </a:p>
          </p:txBody>
        </p:sp>
      </p:grpSp>
      <p:sp>
        <p:nvSpPr>
          <p:cNvPr id="71698" name="Text Box 1042"/>
          <p:cNvSpPr txBox="1">
            <a:spLocks noChangeArrowheads="1"/>
          </p:cNvSpPr>
          <p:nvPr/>
        </p:nvSpPr>
        <p:spPr bwMode="auto">
          <a:xfrm>
            <a:off x="7721600" y="1028700"/>
            <a:ext cx="5016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1.2</a:t>
            </a:r>
          </a:p>
        </p:txBody>
      </p:sp>
      <p:grpSp>
        <p:nvGrpSpPr>
          <p:cNvPr id="71704" name="Group 1048"/>
          <p:cNvGrpSpPr>
            <a:grpSpLocks/>
          </p:cNvGrpSpPr>
          <p:nvPr/>
        </p:nvGrpSpPr>
        <p:grpSpPr bwMode="auto">
          <a:xfrm>
            <a:off x="7693025" y="1200150"/>
            <a:ext cx="825500" cy="865188"/>
            <a:chOff x="4846" y="756"/>
            <a:chExt cx="520" cy="545"/>
          </a:xfrm>
        </p:grpSpPr>
        <p:sp>
          <p:nvSpPr>
            <p:cNvPr id="17419" name="Text Box 1044"/>
            <p:cNvSpPr txBox="1">
              <a:spLocks noChangeArrowheads="1"/>
            </p:cNvSpPr>
            <p:nvPr/>
          </p:nvSpPr>
          <p:spPr bwMode="auto">
            <a:xfrm>
              <a:off x="4846" y="105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1.2</a:t>
              </a:r>
            </a:p>
          </p:txBody>
        </p:sp>
        <p:cxnSp>
          <p:nvCxnSpPr>
            <p:cNvPr id="17420" name="AutoShape 1045"/>
            <p:cNvCxnSpPr>
              <a:cxnSpLocks noChangeShapeType="1"/>
            </p:cNvCxnSpPr>
            <p:nvPr/>
          </p:nvCxnSpPr>
          <p:spPr bwMode="auto">
            <a:xfrm>
              <a:off x="5354" y="756"/>
              <a:ext cx="12" cy="432"/>
            </a:xfrm>
            <a:prstGeom prst="curvedConnector3">
              <a:avLst>
                <a:gd name="adj1" fmla="val 1300000"/>
              </a:avLst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702" name="Rectangle 1046"/>
          <p:cNvSpPr>
            <a:spLocks noChangeArrowheads="1"/>
          </p:cNvSpPr>
          <p:nvPr/>
        </p:nvSpPr>
        <p:spPr bwMode="auto">
          <a:xfrm>
            <a:off x="6934200" y="1714500"/>
            <a:ext cx="1219200" cy="266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03" name="Text Box 1047"/>
          <p:cNvSpPr txBox="1">
            <a:spLocks noChangeArrowheads="1"/>
          </p:cNvSpPr>
          <p:nvPr/>
        </p:nvSpPr>
        <p:spPr bwMode="auto">
          <a:xfrm>
            <a:off x="7597775" y="1344707"/>
            <a:ext cx="7556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1.728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 autoUpdateAnimBg="0"/>
      <p:bldP spid="71693" grpId="0" build="p" autoUpdateAnimBg="0"/>
      <p:bldP spid="71698" grpId="0"/>
      <p:bldP spid="71702" grpId="0"/>
      <p:bldP spid="717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066800"/>
            <a:ext cx="8648700" cy="3505200"/>
          </a:xfrm>
        </p:spPr>
        <p:txBody>
          <a:bodyPr/>
          <a:lstStyle/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参数传递方式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值传递方式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方式：函数调用时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为形参分配单元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并将实参的值复制到形参中；调用结束，形参单元被释放，实参单元仍保留并维持原值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 lvl="4" eaLnBrk="1" hangingPunct="1">
              <a:buClr>
                <a:srgbClr val="FFC000"/>
              </a:buClr>
              <a:buSzPct val="5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形参与实参占用不同的内存单元</a:t>
            </a:r>
          </a:p>
          <a:p>
            <a:pPr lvl="4" eaLnBrk="1" hangingPunct="1">
              <a:buClr>
                <a:srgbClr val="FFC000"/>
              </a:buClr>
              <a:buSzPct val="5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单向传递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56" name="Group 32"/>
          <p:cNvGrpSpPr>
            <a:grpSpLocks/>
          </p:cNvGrpSpPr>
          <p:nvPr/>
        </p:nvGrpSpPr>
        <p:grpSpPr bwMode="auto">
          <a:xfrm>
            <a:off x="4876802" y="1219200"/>
            <a:ext cx="3949701" cy="406400"/>
            <a:chOff x="3072" y="768"/>
            <a:chExt cx="2488" cy="256"/>
          </a:xfrm>
        </p:grpSpPr>
        <p:sp>
          <p:nvSpPr>
            <p:cNvPr id="19494" name="Text Box 5"/>
            <p:cNvSpPr txBox="1">
              <a:spLocks noChangeArrowheads="1"/>
            </p:cNvSpPr>
            <p:nvPr/>
          </p:nvSpPr>
          <p:spPr bwMode="auto">
            <a:xfrm>
              <a:off x="4494" y="768"/>
              <a:ext cx="20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495" name="Text Box 6"/>
            <p:cNvSpPr txBox="1">
              <a:spLocks noChangeArrowheads="1"/>
            </p:cNvSpPr>
            <p:nvPr/>
          </p:nvSpPr>
          <p:spPr bwMode="auto">
            <a:xfrm>
              <a:off x="5282" y="770"/>
              <a:ext cx="278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1"/>
                  </a:solidFill>
                </a:rPr>
                <a:t>８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496" name="Text Box 7"/>
            <p:cNvSpPr txBox="1">
              <a:spLocks noChangeArrowheads="1"/>
            </p:cNvSpPr>
            <p:nvPr/>
          </p:nvSpPr>
          <p:spPr bwMode="auto">
            <a:xfrm>
              <a:off x="4202" y="76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x:</a:t>
              </a:r>
            </a:p>
          </p:txBody>
        </p:sp>
        <p:sp>
          <p:nvSpPr>
            <p:cNvPr id="19497" name="Text Box 8"/>
            <p:cNvSpPr txBox="1">
              <a:spLocks noChangeArrowheads="1"/>
            </p:cNvSpPr>
            <p:nvPr/>
          </p:nvSpPr>
          <p:spPr bwMode="auto">
            <a:xfrm>
              <a:off x="4970" y="76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y:</a:t>
              </a:r>
            </a:p>
          </p:txBody>
        </p:sp>
        <p:sp>
          <p:nvSpPr>
            <p:cNvPr id="19498" name="Text Box 9"/>
            <p:cNvSpPr txBox="1">
              <a:spLocks noChangeArrowheads="1"/>
            </p:cNvSpPr>
            <p:nvPr/>
          </p:nvSpPr>
          <p:spPr bwMode="auto">
            <a:xfrm>
              <a:off x="3072" y="76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调用前：</a:t>
              </a:r>
            </a:p>
          </p:txBody>
        </p:sp>
      </p:grpSp>
      <p:grpSp>
        <p:nvGrpSpPr>
          <p:cNvPr id="52278" name="Group 54"/>
          <p:cNvGrpSpPr>
            <a:grpSpLocks/>
          </p:cNvGrpSpPr>
          <p:nvPr/>
        </p:nvGrpSpPr>
        <p:grpSpPr bwMode="auto">
          <a:xfrm>
            <a:off x="4768852" y="5353050"/>
            <a:ext cx="3984626" cy="412750"/>
            <a:chOff x="2997" y="3717"/>
            <a:chExt cx="2510" cy="260"/>
          </a:xfrm>
        </p:grpSpPr>
        <p:sp>
          <p:nvSpPr>
            <p:cNvPr id="19489" name="Text Box 17"/>
            <p:cNvSpPr txBox="1">
              <a:spLocks noChangeArrowheads="1"/>
            </p:cNvSpPr>
            <p:nvPr/>
          </p:nvSpPr>
          <p:spPr bwMode="auto">
            <a:xfrm>
              <a:off x="2997" y="3727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调用结束：</a:t>
              </a:r>
            </a:p>
          </p:txBody>
        </p:sp>
        <p:sp>
          <p:nvSpPr>
            <p:cNvPr id="19490" name="Text Box 18"/>
            <p:cNvSpPr txBox="1">
              <a:spLocks noChangeArrowheads="1"/>
            </p:cNvSpPr>
            <p:nvPr/>
          </p:nvSpPr>
          <p:spPr bwMode="auto">
            <a:xfrm>
              <a:off x="4419" y="3717"/>
              <a:ext cx="20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491" name="Text Box 19"/>
            <p:cNvSpPr txBox="1">
              <a:spLocks noChangeArrowheads="1"/>
            </p:cNvSpPr>
            <p:nvPr/>
          </p:nvSpPr>
          <p:spPr bwMode="auto">
            <a:xfrm>
              <a:off x="5229" y="3719"/>
              <a:ext cx="278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1"/>
                  </a:solidFill>
                </a:rPr>
                <a:t>８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492" name="Text Box 20"/>
            <p:cNvSpPr txBox="1">
              <a:spLocks noChangeArrowheads="1"/>
            </p:cNvSpPr>
            <p:nvPr/>
          </p:nvSpPr>
          <p:spPr bwMode="auto">
            <a:xfrm>
              <a:off x="4127" y="371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x:</a:t>
              </a:r>
            </a:p>
          </p:txBody>
        </p:sp>
        <p:sp>
          <p:nvSpPr>
            <p:cNvPr id="19493" name="Text Box 21"/>
            <p:cNvSpPr txBox="1">
              <a:spLocks noChangeArrowheads="1"/>
            </p:cNvSpPr>
            <p:nvPr/>
          </p:nvSpPr>
          <p:spPr bwMode="auto">
            <a:xfrm>
              <a:off x="4917" y="371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y:</a:t>
              </a:r>
            </a:p>
          </p:txBody>
        </p:sp>
      </p:grp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57200" y="460077"/>
            <a:ext cx="2130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交换两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005" y="958875"/>
            <a:ext cx="3941355" cy="3967138"/>
            <a:chOff x="82005" y="958875"/>
            <a:chExt cx="3941355" cy="3967138"/>
          </a:xfrm>
        </p:grpSpPr>
        <p:sp>
          <p:nvSpPr>
            <p:cNvPr id="43" name="流程图: 可选过程 42"/>
            <p:cNvSpPr/>
            <p:nvPr/>
          </p:nvSpPr>
          <p:spPr>
            <a:xfrm>
              <a:off x="82005" y="958875"/>
              <a:ext cx="3941355" cy="396713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228600" y="990600"/>
              <a:ext cx="3576620" cy="37856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#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include &lt;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stdio.h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&gt;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x=7,y=</a:t>
              </a:r>
              <a:r>
                <a:rPr lang="zh-CN" altLang="en-US" dirty="0" smtClean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８</a:t>
              </a:r>
              <a:r>
                <a:rPr lang="en-US" altLang="zh-CN" dirty="0" smtClean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;</a:t>
              </a:r>
              <a:endPara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("x=%d,\ty=%d\n",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x,y</a:t>
              </a:r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("swapped:\n");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  </a:t>
              </a:r>
              <a:r>
                <a:rPr lang="en-US" altLang="zh-CN" dirty="0">
                  <a:solidFill>
                    <a:schemeClr val="accent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swap(</a:t>
              </a:r>
              <a:r>
                <a:rPr lang="en-US" altLang="zh-CN" dirty="0" err="1">
                  <a:solidFill>
                    <a:schemeClr val="accent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x,y</a:t>
              </a:r>
              <a:r>
                <a:rPr lang="en-US" altLang="zh-CN" dirty="0">
                  <a:solidFill>
                    <a:schemeClr val="accent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);</a:t>
              </a:r>
              <a:endPara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("x=%d,\ty=%d\n",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x,y</a:t>
              </a:r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swap(</a:t>
              </a:r>
              <a:r>
                <a:rPr lang="en-US" altLang="zh-CN" dirty="0" err="1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int</a:t>
              </a: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dirty="0" err="1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a,int</a:t>
              </a: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b</a:t>
              </a:r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temp;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  temp=a; a=b; b=temp;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4892675" y="1966913"/>
            <a:ext cx="3984625" cy="1198563"/>
            <a:chOff x="3072" y="1479"/>
            <a:chExt cx="2510" cy="755"/>
          </a:xfrm>
        </p:grpSpPr>
        <p:sp>
          <p:nvSpPr>
            <p:cNvPr id="19478" name="Text Box 10"/>
            <p:cNvSpPr txBox="1">
              <a:spLocks noChangeArrowheads="1"/>
            </p:cNvSpPr>
            <p:nvPr/>
          </p:nvSpPr>
          <p:spPr bwMode="auto">
            <a:xfrm>
              <a:off x="3072" y="1776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调用：</a:t>
              </a:r>
            </a:p>
          </p:txBody>
        </p:sp>
        <p:sp>
          <p:nvSpPr>
            <p:cNvPr id="19479" name="Text Box 11"/>
            <p:cNvSpPr txBox="1">
              <a:spLocks noChangeArrowheads="1"/>
            </p:cNvSpPr>
            <p:nvPr/>
          </p:nvSpPr>
          <p:spPr bwMode="auto">
            <a:xfrm>
              <a:off x="4494" y="1978"/>
              <a:ext cx="20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480" name="Text Box 12"/>
            <p:cNvSpPr txBox="1">
              <a:spLocks noChangeArrowheads="1"/>
            </p:cNvSpPr>
            <p:nvPr/>
          </p:nvSpPr>
          <p:spPr bwMode="auto">
            <a:xfrm>
              <a:off x="5282" y="1980"/>
              <a:ext cx="278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1"/>
                  </a:solidFill>
                </a:rPr>
                <a:t>８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481" name="Text Box 13"/>
            <p:cNvSpPr txBox="1">
              <a:spLocks noChangeArrowheads="1"/>
            </p:cNvSpPr>
            <p:nvPr/>
          </p:nvSpPr>
          <p:spPr bwMode="auto">
            <a:xfrm>
              <a:off x="4202" y="1969"/>
              <a:ext cx="2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a:</a:t>
              </a:r>
            </a:p>
          </p:txBody>
        </p:sp>
        <p:sp>
          <p:nvSpPr>
            <p:cNvPr id="19482" name="Text Box 14"/>
            <p:cNvSpPr txBox="1">
              <a:spLocks noChangeArrowheads="1"/>
            </p:cNvSpPr>
            <p:nvPr/>
          </p:nvSpPr>
          <p:spPr bwMode="auto">
            <a:xfrm>
              <a:off x="4970" y="1969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b:</a:t>
              </a:r>
            </a:p>
          </p:txBody>
        </p:sp>
        <p:sp>
          <p:nvSpPr>
            <p:cNvPr id="19483" name="Line 15"/>
            <p:cNvSpPr>
              <a:spLocks noChangeShapeType="1"/>
            </p:cNvSpPr>
            <p:nvPr/>
          </p:nvSpPr>
          <p:spPr bwMode="auto">
            <a:xfrm>
              <a:off x="4608" y="173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16"/>
            <p:cNvSpPr>
              <a:spLocks noChangeShapeType="1"/>
            </p:cNvSpPr>
            <p:nvPr/>
          </p:nvSpPr>
          <p:spPr bwMode="auto">
            <a:xfrm>
              <a:off x="5424" y="173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Text Box 28"/>
            <p:cNvSpPr txBox="1">
              <a:spLocks noChangeArrowheads="1"/>
            </p:cNvSpPr>
            <p:nvPr/>
          </p:nvSpPr>
          <p:spPr bwMode="auto">
            <a:xfrm>
              <a:off x="4516" y="1488"/>
              <a:ext cx="20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486" name="Text Box 29"/>
            <p:cNvSpPr txBox="1">
              <a:spLocks noChangeArrowheads="1"/>
            </p:cNvSpPr>
            <p:nvPr/>
          </p:nvSpPr>
          <p:spPr bwMode="auto">
            <a:xfrm>
              <a:off x="5304" y="1490"/>
              <a:ext cx="278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1"/>
                  </a:solidFill>
                </a:rPr>
                <a:t>８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487" name="Text Box 30"/>
            <p:cNvSpPr txBox="1">
              <a:spLocks noChangeArrowheads="1"/>
            </p:cNvSpPr>
            <p:nvPr/>
          </p:nvSpPr>
          <p:spPr bwMode="auto">
            <a:xfrm>
              <a:off x="4224" y="1479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x:</a:t>
              </a:r>
            </a:p>
          </p:txBody>
        </p:sp>
        <p:sp>
          <p:nvSpPr>
            <p:cNvPr id="19488" name="Text Box 31"/>
            <p:cNvSpPr txBox="1">
              <a:spLocks noChangeArrowheads="1"/>
            </p:cNvSpPr>
            <p:nvPr/>
          </p:nvSpPr>
          <p:spPr bwMode="auto">
            <a:xfrm>
              <a:off x="4992" y="1479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y:</a:t>
              </a:r>
            </a:p>
          </p:txBody>
        </p:sp>
      </p:grpSp>
      <p:grpSp>
        <p:nvGrpSpPr>
          <p:cNvPr id="52277" name="Group 53"/>
          <p:cNvGrpSpPr>
            <a:grpSpLocks/>
          </p:cNvGrpSpPr>
          <p:nvPr/>
        </p:nvGrpSpPr>
        <p:grpSpPr bwMode="auto">
          <a:xfrm>
            <a:off x="4876800" y="3352800"/>
            <a:ext cx="4000500" cy="1836738"/>
            <a:chOff x="3072" y="2112"/>
            <a:chExt cx="2520" cy="1157"/>
          </a:xfrm>
        </p:grpSpPr>
        <p:sp>
          <p:nvSpPr>
            <p:cNvPr id="19464" name="Text Box 34"/>
            <p:cNvSpPr txBox="1">
              <a:spLocks noChangeArrowheads="1"/>
            </p:cNvSpPr>
            <p:nvPr/>
          </p:nvSpPr>
          <p:spPr bwMode="auto">
            <a:xfrm>
              <a:off x="3072" y="2169"/>
              <a:ext cx="5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swap:</a:t>
              </a:r>
            </a:p>
          </p:txBody>
        </p:sp>
        <p:sp>
          <p:nvSpPr>
            <p:cNvPr id="19465" name="Text Box 35"/>
            <p:cNvSpPr txBox="1">
              <a:spLocks noChangeArrowheads="1"/>
            </p:cNvSpPr>
            <p:nvPr/>
          </p:nvSpPr>
          <p:spPr bwMode="auto">
            <a:xfrm>
              <a:off x="4504" y="2112"/>
              <a:ext cx="20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466" name="Text Box 36"/>
            <p:cNvSpPr txBox="1">
              <a:spLocks noChangeArrowheads="1"/>
            </p:cNvSpPr>
            <p:nvPr/>
          </p:nvSpPr>
          <p:spPr bwMode="auto">
            <a:xfrm>
              <a:off x="5314" y="2114"/>
              <a:ext cx="278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1"/>
                  </a:solidFill>
                </a:rPr>
                <a:t>８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467" name="Text Box 37"/>
            <p:cNvSpPr txBox="1">
              <a:spLocks noChangeArrowheads="1"/>
            </p:cNvSpPr>
            <p:nvPr/>
          </p:nvSpPr>
          <p:spPr bwMode="auto">
            <a:xfrm>
              <a:off x="4212" y="211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x:</a:t>
              </a:r>
            </a:p>
          </p:txBody>
        </p:sp>
        <p:sp>
          <p:nvSpPr>
            <p:cNvPr id="19468" name="Text Box 38"/>
            <p:cNvSpPr txBox="1">
              <a:spLocks noChangeArrowheads="1"/>
            </p:cNvSpPr>
            <p:nvPr/>
          </p:nvSpPr>
          <p:spPr bwMode="auto">
            <a:xfrm>
              <a:off x="5002" y="211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y:</a:t>
              </a:r>
            </a:p>
          </p:txBody>
        </p:sp>
        <p:sp>
          <p:nvSpPr>
            <p:cNvPr id="19469" name="Text Box 39"/>
            <p:cNvSpPr txBox="1">
              <a:spLocks noChangeArrowheads="1"/>
            </p:cNvSpPr>
            <p:nvPr/>
          </p:nvSpPr>
          <p:spPr bwMode="auto">
            <a:xfrm>
              <a:off x="4506" y="2594"/>
              <a:ext cx="278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1"/>
                  </a:solidFill>
                </a:rPr>
                <a:t>８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470" name="Text Box 40"/>
            <p:cNvSpPr txBox="1">
              <a:spLocks noChangeArrowheads="1"/>
            </p:cNvSpPr>
            <p:nvPr/>
          </p:nvSpPr>
          <p:spPr bwMode="auto">
            <a:xfrm>
              <a:off x="5352" y="2592"/>
              <a:ext cx="20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471" name="Text Box 41"/>
            <p:cNvSpPr txBox="1">
              <a:spLocks noChangeArrowheads="1"/>
            </p:cNvSpPr>
            <p:nvPr/>
          </p:nvSpPr>
          <p:spPr bwMode="auto">
            <a:xfrm>
              <a:off x="4212" y="2592"/>
              <a:ext cx="2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a:</a:t>
              </a:r>
            </a:p>
          </p:txBody>
        </p:sp>
        <p:sp>
          <p:nvSpPr>
            <p:cNvPr id="19472" name="Text Box 42"/>
            <p:cNvSpPr txBox="1">
              <a:spLocks noChangeArrowheads="1"/>
            </p:cNvSpPr>
            <p:nvPr/>
          </p:nvSpPr>
          <p:spPr bwMode="auto">
            <a:xfrm>
              <a:off x="5002" y="25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b:</a:t>
              </a:r>
            </a:p>
          </p:txBody>
        </p:sp>
        <p:sp>
          <p:nvSpPr>
            <p:cNvPr id="19473" name="Text Box 46"/>
            <p:cNvSpPr txBox="1">
              <a:spLocks noChangeArrowheads="1"/>
            </p:cNvSpPr>
            <p:nvPr/>
          </p:nvSpPr>
          <p:spPr bwMode="auto">
            <a:xfrm>
              <a:off x="4904" y="2975"/>
              <a:ext cx="291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1"/>
                  </a:solidFill>
                </a:rPr>
                <a:t>７</a:t>
              </a:r>
              <a:endParaRPr lang="zh-CN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474" name="Text Box 47"/>
            <p:cNvSpPr txBox="1">
              <a:spLocks noChangeArrowheads="1"/>
            </p:cNvSpPr>
            <p:nvPr/>
          </p:nvSpPr>
          <p:spPr bwMode="auto">
            <a:xfrm>
              <a:off x="4372" y="3019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temp</a:t>
              </a:r>
            </a:p>
          </p:txBody>
        </p:sp>
        <p:cxnSp>
          <p:nvCxnSpPr>
            <p:cNvPr id="19475" name="AutoShape 50"/>
            <p:cNvCxnSpPr>
              <a:cxnSpLocks noChangeShapeType="1"/>
              <a:stCxn id="19469" idx="2"/>
              <a:endCxn id="19473" idx="1"/>
            </p:cNvCxnSpPr>
            <p:nvPr/>
          </p:nvCxnSpPr>
          <p:spPr bwMode="auto">
            <a:xfrm rot="16200000" flipH="1">
              <a:off x="4646" y="2845"/>
              <a:ext cx="257" cy="259"/>
            </a:xfrm>
            <a:prstGeom prst="curvedConnector2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6" name="AutoShape 51"/>
            <p:cNvCxnSpPr>
              <a:cxnSpLocks noChangeShapeType="1"/>
              <a:stCxn id="19473" idx="3"/>
              <a:endCxn id="19470" idx="2"/>
            </p:cNvCxnSpPr>
            <p:nvPr/>
          </p:nvCxnSpPr>
          <p:spPr bwMode="auto">
            <a:xfrm flipV="1">
              <a:off x="5195" y="2848"/>
              <a:ext cx="258" cy="255"/>
            </a:xfrm>
            <a:prstGeom prst="curvedConnector2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7" name="AutoShape 52"/>
            <p:cNvCxnSpPr>
              <a:cxnSpLocks noChangeShapeType="1"/>
              <a:stCxn id="19470" idx="1"/>
              <a:endCxn id="19469" idx="3"/>
            </p:cNvCxnSpPr>
            <p:nvPr/>
          </p:nvCxnSpPr>
          <p:spPr bwMode="auto">
            <a:xfrm flipH="1">
              <a:off x="4784" y="2720"/>
              <a:ext cx="568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6442" y="489791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 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38574" y="1783080"/>
            <a:ext cx="5997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6.1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概述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6.2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函数的定义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6.3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函数的返回值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6.4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函数的调用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函数参数及其传递方式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6.6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函数的嵌套与递归调用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6.7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数组作为函数参数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6.8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变量的存储属性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8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0" y="1104900"/>
            <a:ext cx="8458200" cy="2819400"/>
          </a:xfrm>
        </p:spPr>
        <p:txBody>
          <a:bodyPr/>
          <a:lstStyle/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地址传递</a:t>
            </a:r>
          </a:p>
          <a:p>
            <a:pPr lvl="3" eaLnBrk="1" hangingPunct="1"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方式：函数调用时，将数据的存储地址作为参数传递给形参</a:t>
            </a:r>
          </a:p>
          <a:p>
            <a:pPr lvl="3" eaLnBrk="1" hangingPunct="1"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 lvl="4" eaLnBrk="1" hangingPunct="1">
              <a:buClr>
                <a:srgbClr val="FFC000"/>
              </a:buClr>
              <a:buSzPct val="5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形参与实参占用同样的存储单元</a:t>
            </a:r>
          </a:p>
          <a:p>
            <a:pPr lvl="4" eaLnBrk="1" hangingPunct="1">
              <a:buClr>
                <a:srgbClr val="FFC000"/>
              </a:buClr>
              <a:buSzPct val="5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“双向”传递</a:t>
            </a:r>
          </a:p>
          <a:p>
            <a:pPr lvl="4" eaLnBrk="1" hangingPunct="1">
              <a:buClr>
                <a:srgbClr val="FFC000"/>
              </a:buClr>
              <a:buSzPct val="5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实参和形参必须是地址常量或变量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9398" y="1088896"/>
            <a:ext cx="3861995" cy="4565781"/>
            <a:chOff x="559398" y="1088896"/>
            <a:chExt cx="3861995" cy="4565781"/>
          </a:xfrm>
        </p:grpSpPr>
        <p:sp>
          <p:nvSpPr>
            <p:cNvPr id="54" name="流程图: 可选过程 53"/>
            <p:cNvSpPr/>
            <p:nvPr/>
          </p:nvSpPr>
          <p:spPr>
            <a:xfrm>
              <a:off x="559398" y="1088896"/>
              <a:ext cx="3861995" cy="4565781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710004" y="1088896"/>
              <a:ext cx="3486852" cy="44012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swap(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*p1,*p2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;)</a:t>
              </a:r>
              <a:endParaRPr lang="en-US" altLang="zh-CN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p;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 p=*p1;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 *p1=*p2;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 *p2=p;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a,b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scanf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d,%d",&amp;a,&amp;b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(“a=%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d,b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=%d\n”,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a,b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(“swapped:\n”);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swap(&amp;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a,&amp;b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(”a=%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d,b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=%d\n",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a,b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21507" name="Text Box 65"/>
          <p:cNvSpPr txBox="1">
            <a:spLocks noChangeArrowheads="1"/>
          </p:cNvSpPr>
          <p:nvPr/>
        </p:nvSpPr>
        <p:spPr bwMode="auto">
          <a:xfrm>
            <a:off x="182880" y="574615"/>
            <a:ext cx="2130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交换两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08" name="Group 124"/>
          <p:cNvGrpSpPr>
            <a:grpSpLocks/>
          </p:cNvGrpSpPr>
          <p:nvPr/>
        </p:nvGrpSpPr>
        <p:grpSpPr bwMode="auto">
          <a:xfrm>
            <a:off x="5257800" y="685800"/>
            <a:ext cx="3355975" cy="684213"/>
            <a:chOff x="3312" y="432"/>
            <a:chExt cx="2114" cy="431"/>
          </a:xfrm>
        </p:grpSpPr>
        <p:grpSp>
          <p:nvGrpSpPr>
            <p:cNvPr id="21551" name="Group 78"/>
            <p:cNvGrpSpPr>
              <a:grpSpLocks/>
            </p:cNvGrpSpPr>
            <p:nvPr/>
          </p:nvGrpSpPr>
          <p:grpSpPr bwMode="auto">
            <a:xfrm>
              <a:off x="4080" y="432"/>
              <a:ext cx="434" cy="415"/>
              <a:chOff x="5088" y="250"/>
              <a:chExt cx="434" cy="415"/>
            </a:xfrm>
          </p:grpSpPr>
          <p:sp>
            <p:nvSpPr>
              <p:cNvPr id="21556" name="Text Box 68"/>
              <p:cNvSpPr txBox="1">
                <a:spLocks noChangeArrowheads="1"/>
              </p:cNvSpPr>
              <p:nvPr/>
            </p:nvSpPr>
            <p:spPr bwMode="auto">
              <a:xfrm>
                <a:off x="5252" y="2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1557" name="Rectangle 70"/>
              <p:cNvSpPr>
                <a:spLocks noChangeArrowheads="1"/>
              </p:cNvSpPr>
              <p:nvPr/>
            </p:nvSpPr>
            <p:spPr bwMode="auto">
              <a:xfrm>
                <a:off x="5088" y="432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1552" name="Group 79"/>
            <p:cNvGrpSpPr>
              <a:grpSpLocks/>
            </p:cNvGrpSpPr>
            <p:nvPr/>
          </p:nvGrpSpPr>
          <p:grpSpPr bwMode="auto">
            <a:xfrm>
              <a:off x="4992" y="432"/>
              <a:ext cx="434" cy="431"/>
              <a:chOff x="5107" y="773"/>
              <a:chExt cx="434" cy="431"/>
            </a:xfrm>
          </p:grpSpPr>
          <p:sp>
            <p:nvSpPr>
              <p:cNvPr id="21554" name="Rectangle 72"/>
              <p:cNvSpPr>
                <a:spLocks noChangeArrowheads="1"/>
              </p:cNvSpPr>
              <p:nvPr/>
            </p:nvSpPr>
            <p:spPr bwMode="auto">
              <a:xfrm>
                <a:off x="5107" y="971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６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55" name="Text Box 74"/>
              <p:cNvSpPr txBox="1">
                <a:spLocks noChangeArrowheads="1"/>
              </p:cNvSpPr>
              <p:nvPr/>
            </p:nvSpPr>
            <p:spPr bwMode="auto">
              <a:xfrm>
                <a:off x="5224" y="77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21553" name="Text Box 77"/>
            <p:cNvSpPr txBox="1">
              <a:spLocks noChangeArrowheads="1"/>
            </p:cNvSpPr>
            <p:nvPr/>
          </p:nvSpPr>
          <p:spPr bwMode="auto">
            <a:xfrm>
              <a:off x="3312" y="528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调前：</a:t>
              </a:r>
            </a:p>
          </p:txBody>
        </p:sp>
      </p:grpSp>
      <p:grpSp>
        <p:nvGrpSpPr>
          <p:cNvPr id="21509" name="Group 105"/>
          <p:cNvGrpSpPr>
            <a:grpSpLocks/>
          </p:cNvGrpSpPr>
          <p:nvPr/>
        </p:nvGrpSpPr>
        <p:grpSpPr bwMode="auto">
          <a:xfrm>
            <a:off x="5051425" y="1524000"/>
            <a:ext cx="3486150" cy="1674813"/>
            <a:chOff x="3182" y="960"/>
            <a:chExt cx="2196" cy="1055"/>
          </a:xfrm>
        </p:grpSpPr>
        <p:grpSp>
          <p:nvGrpSpPr>
            <p:cNvPr id="21536" name="Group 99"/>
            <p:cNvGrpSpPr>
              <a:grpSpLocks/>
            </p:cNvGrpSpPr>
            <p:nvPr/>
          </p:nvGrpSpPr>
          <p:grpSpPr bwMode="auto">
            <a:xfrm>
              <a:off x="4944" y="1008"/>
              <a:ext cx="434" cy="421"/>
              <a:chOff x="5040" y="1252"/>
              <a:chExt cx="434" cy="421"/>
            </a:xfrm>
          </p:grpSpPr>
          <p:sp>
            <p:nvSpPr>
              <p:cNvPr id="21549" name="Text Box 84"/>
              <p:cNvSpPr txBox="1">
                <a:spLocks noChangeArrowheads="1"/>
              </p:cNvSpPr>
              <p:nvPr/>
            </p:nvSpPr>
            <p:spPr bwMode="auto">
              <a:xfrm>
                <a:off x="5186" y="125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1550" name="Rectangle 86"/>
              <p:cNvSpPr>
                <a:spLocks noChangeArrowheads="1"/>
              </p:cNvSpPr>
              <p:nvPr/>
            </p:nvSpPr>
            <p:spPr bwMode="auto">
              <a:xfrm>
                <a:off x="5040" y="1440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1537" name="Group 100"/>
            <p:cNvGrpSpPr>
              <a:grpSpLocks/>
            </p:cNvGrpSpPr>
            <p:nvPr/>
          </p:nvGrpSpPr>
          <p:grpSpPr bwMode="auto">
            <a:xfrm>
              <a:off x="4944" y="1584"/>
              <a:ext cx="434" cy="431"/>
              <a:chOff x="5073" y="2153"/>
              <a:chExt cx="434" cy="431"/>
            </a:xfrm>
          </p:grpSpPr>
          <p:sp>
            <p:nvSpPr>
              <p:cNvPr id="21547" name="Rectangle 88"/>
              <p:cNvSpPr>
                <a:spLocks noChangeArrowheads="1"/>
              </p:cNvSpPr>
              <p:nvPr/>
            </p:nvSpPr>
            <p:spPr bwMode="auto">
              <a:xfrm>
                <a:off x="5073" y="2351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６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48" name="Text Box 90"/>
              <p:cNvSpPr txBox="1">
                <a:spLocks noChangeArrowheads="1"/>
              </p:cNvSpPr>
              <p:nvPr/>
            </p:nvSpPr>
            <p:spPr bwMode="auto">
              <a:xfrm>
                <a:off x="5190" y="21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21538" name="Text Box 93"/>
            <p:cNvSpPr txBox="1">
              <a:spLocks noChangeArrowheads="1"/>
            </p:cNvSpPr>
            <p:nvPr/>
          </p:nvSpPr>
          <p:spPr bwMode="auto">
            <a:xfrm>
              <a:off x="3182" y="1439"/>
              <a:ext cx="8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  <p:grpSp>
          <p:nvGrpSpPr>
            <p:cNvPr id="21539" name="Group 102"/>
            <p:cNvGrpSpPr>
              <a:grpSpLocks/>
            </p:cNvGrpSpPr>
            <p:nvPr/>
          </p:nvGrpSpPr>
          <p:grpSpPr bwMode="auto">
            <a:xfrm>
              <a:off x="4170" y="960"/>
              <a:ext cx="434" cy="483"/>
              <a:chOff x="4170" y="960"/>
              <a:chExt cx="434" cy="483"/>
            </a:xfrm>
          </p:grpSpPr>
          <p:sp>
            <p:nvSpPr>
              <p:cNvPr id="21545" name="Text Box 81"/>
              <p:cNvSpPr txBox="1">
                <a:spLocks noChangeArrowheads="1"/>
              </p:cNvSpPr>
              <p:nvPr/>
            </p:nvSpPr>
            <p:spPr bwMode="auto">
              <a:xfrm>
                <a:off x="4247" y="96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21546" name="Rectangle 94"/>
              <p:cNvSpPr>
                <a:spLocks noChangeArrowheads="1"/>
              </p:cNvSpPr>
              <p:nvPr/>
            </p:nvSpPr>
            <p:spPr bwMode="auto">
              <a:xfrm>
                <a:off x="4170" y="1214"/>
                <a:ext cx="434" cy="2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&amp;a</a:t>
                </a:r>
              </a:p>
            </p:txBody>
          </p:sp>
        </p:grpSp>
        <p:grpSp>
          <p:nvGrpSpPr>
            <p:cNvPr id="21540" name="Group 101"/>
            <p:cNvGrpSpPr>
              <a:grpSpLocks/>
            </p:cNvGrpSpPr>
            <p:nvPr/>
          </p:nvGrpSpPr>
          <p:grpSpPr bwMode="auto">
            <a:xfrm>
              <a:off x="4176" y="1536"/>
              <a:ext cx="434" cy="453"/>
              <a:chOff x="4180" y="1927"/>
              <a:chExt cx="434" cy="453"/>
            </a:xfrm>
          </p:grpSpPr>
          <p:sp>
            <p:nvSpPr>
              <p:cNvPr id="21543" name="Rectangle 96"/>
              <p:cNvSpPr>
                <a:spLocks noChangeArrowheads="1"/>
              </p:cNvSpPr>
              <p:nvPr/>
            </p:nvSpPr>
            <p:spPr bwMode="auto">
              <a:xfrm>
                <a:off x="4180" y="2147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&amp;b</a:t>
                </a:r>
              </a:p>
            </p:txBody>
          </p:sp>
          <p:sp>
            <p:nvSpPr>
              <p:cNvPr id="21544" name="Text Box 97"/>
              <p:cNvSpPr txBox="1">
                <a:spLocks noChangeArrowheads="1"/>
              </p:cNvSpPr>
              <p:nvPr/>
            </p:nvSpPr>
            <p:spPr bwMode="auto">
              <a:xfrm>
                <a:off x="4248" y="192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p2</a:t>
                </a:r>
              </a:p>
            </p:txBody>
          </p:sp>
        </p:grpSp>
        <p:sp>
          <p:nvSpPr>
            <p:cNvPr id="21541" name="Line 103"/>
            <p:cNvSpPr>
              <a:spLocks noChangeShapeType="1"/>
            </p:cNvSpPr>
            <p:nvPr/>
          </p:nvSpPr>
          <p:spPr bwMode="auto">
            <a:xfrm>
              <a:off x="4608" y="1296"/>
              <a:ext cx="33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104"/>
            <p:cNvSpPr>
              <a:spLocks noChangeShapeType="1"/>
            </p:cNvSpPr>
            <p:nvPr/>
          </p:nvSpPr>
          <p:spPr bwMode="auto">
            <a:xfrm>
              <a:off x="4608" y="1872"/>
              <a:ext cx="33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10" name="Group 123"/>
          <p:cNvGrpSpPr>
            <a:grpSpLocks/>
          </p:cNvGrpSpPr>
          <p:nvPr/>
        </p:nvGrpSpPr>
        <p:grpSpPr bwMode="auto">
          <a:xfrm>
            <a:off x="5238750" y="3200400"/>
            <a:ext cx="3298825" cy="1674813"/>
            <a:chOff x="3300" y="2016"/>
            <a:chExt cx="2078" cy="1055"/>
          </a:xfrm>
        </p:grpSpPr>
        <p:grpSp>
          <p:nvGrpSpPr>
            <p:cNvPr id="21519" name="Group 106"/>
            <p:cNvGrpSpPr>
              <a:grpSpLocks/>
            </p:cNvGrpSpPr>
            <p:nvPr/>
          </p:nvGrpSpPr>
          <p:grpSpPr bwMode="auto">
            <a:xfrm>
              <a:off x="3300" y="2016"/>
              <a:ext cx="2078" cy="1055"/>
              <a:chOff x="3300" y="960"/>
              <a:chExt cx="2078" cy="1055"/>
            </a:xfrm>
          </p:grpSpPr>
          <p:grpSp>
            <p:nvGrpSpPr>
              <p:cNvPr id="21521" name="Group 107"/>
              <p:cNvGrpSpPr>
                <a:grpSpLocks/>
              </p:cNvGrpSpPr>
              <p:nvPr/>
            </p:nvGrpSpPr>
            <p:grpSpPr bwMode="auto">
              <a:xfrm>
                <a:off x="4944" y="1008"/>
                <a:ext cx="434" cy="421"/>
                <a:chOff x="5040" y="1252"/>
                <a:chExt cx="434" cy="421"/>
              </a:xfrm>
            </p:grpSpPr>
            <p:sp>
              <p:nvSpPr>
                <p:cNvPr id="2153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5186" y="1252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21535" name="Rectangle 109"/>
                <p:cNvSpPr>
                  <a:spLocks noChangeArrowheads="1"/>
                </p:cNvSpPr>
                <p:nvPr/>
              </p:nvSpPr>
              <p:spPr bwMode="auto">
                <a:xfrm>
                  <a:off x="5040" y="1440"/>
                  <a:ext cx="434" cy="2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６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522" name="Group 110"/>
              <p:cNvGrpSpPr>
                <a:grpSpLocks/>
              </p:cNvGrpSpPr>
              <p:nvPr/>
            </p:nvGrpSpPr>
            <p:grpSpPr bwMode="auto">
              <a:xfrm>
                <a:off x="4944" y="1584"/>
                <a:ext cx="434" cy="431"/>
                <a:chOff x="5073" y="2153"/>
                <a:chExt cx="434" cy="431"/>
              </a:xfrm>
            </p:grpSpPr>
            <p:sp>
              <p:nvSpPr>
                <p:cNvPr id="21532" name="Rectangle 111"/>
                <p:cNvSpPr>
                  <a:spLocks noChangeArrowheads="1"/>
                </p:cNvSpPr>
                <p:nvPr/>
              </p:nvSpPr>
              <p:spPr bwMode="auto">
                <a:xfrm>
                  <a:off x="5073" y="2351"/>
                  <a:ext cx="434" cy="2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153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5190" y="215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21523" name="Text Box 113"/>
              <p:cNvSpPr txBox="1">
                <a:spLocks noChangeArrowheads="1"/>
              </p:cNvSpPr>
              <p:nvPr/>
            </p:nvSpPr>
            <p:spPr bwMode="auto">
              <a:xfrm>
                <a:off x="3300" y="1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交换：</a:t>
                </a:r>
              </a:p>
            </p:txBody>
          </p:sp>
          <p:grpSp>
            <p:nvGrpSpPr>
              <p:cNvPr id="21524" name="Group 114"/>
              <p:cNvGrpSpPr>
                <a:grpSpLocks/>
              </p:cNvGrpSpPr>
              <p:nvPr/>
            </p:nvGrpSpPr>
            <p:grpSpPr bwMode="auto">
              <a:xfrm>
                <a:off x="4170" y="960"/>
                <a:ext cx="434" cy="483"/>
                <a:chOff x="4170" y="960"/>
                <a:chExt cx="434" cy="483"/>
              </a:xfrm>
            </p:grpSpPr>
            <p:sp>
              <p:nvSpPr>
                <p:cNvPr id="21530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247" y="960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</a:rPr>
                    <a:t>p1</a:t>
                  </a:r>
                </a:p>
              </p:txBody>
            </p:sp>
            <p:sp>
              <p:nvSpPr>
                <p:cNvPr id="21531" name="Rectangle 116"/>
                <p:cNvSpPr>
                  <a:spLocks noChangeArrowheads="1"/>
                </p:cNvSpPr>
                <p:nvPr/>
              </p:nvSpPr>
              <p:spPr bwMode="auto">
                <a:xfrm>
                  <a:off x="4170" y="1214"/>
                  <a:ext cx="434" cy="2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&amp;a</a:t>
                  </a:r>
                </a:p>
              </p:txBody>
            </p:sp>
          </p:grpSp>
          <p:grpSp>
            <p:nvGrpSpPr>
              <p:cNvPr id="21525" name="Group 117"/>
              <p:cNvGrpSpPr>
                <a:grpSpLocks/>
              </p:cNvGrpSpPr>
              <p:nvPr/>
            </p:nvGrpSpPr>
            <p:grpSpPr bwMode="auto">
              <a:xfrm>
                <a:off x="4176" y="1536"/>
                <a:ext cx="434" cy="453"/>
                <a:chOff x="4180" y="1927"/>
                <a:chExt cx="434" cy="453"/>
              </a:xfrm>
            </p:grpSpPr>
            <p:sp>
              <p:nvSpPr>
                <p:cNvPr id="21528" name="Rectangle 118"/>
                <p:cNvSpPr>
                  <a:spLocks noChangeArrowheads="1"/>
                </p:cNvSpPr>
                <p:nvPr/>
              </p:nvSpPr>
              <p:spPr bwMode="auto">
                <a:xfrm>
                  <a:off x="4180" y="2147"/>
                  <a:ext cx="434" cy="2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&amp;b</a:t>
                  </a:r>
                </a:p>
              </p:txBody>
            </p:sp>
            <p:sp>
              <p:nvSpPr>
                <p:cNvPr id="2152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248" y="1927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bg1"/>
                      </a:solidFill>
                    </a:rPr>
                    <a:t>p2</a:t>
                  </a:r>
                </a:p>
              </p:txBody>
            </p:sp>
          </p:grpSp>
          <p:sp>
            <p:nvSpPr>
              <p:cNvPr id="21526" name="Line 120"/>
              <p:cNvSpPr>
                <a:spLocks noChangeShapeType="1"/>
              </p:cNvSpPr>
              <p:nvPr/>
            </p:nvSpPr>
            <p:spPr bwMode="auto">
              <a:xfrm>
                <a:off x="4608" y="12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7" name="Line 121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20" name="Line 122"/>
            <p:cNvSpPr>
              <a:spLocks noChangeShapeType="1"/>
            </p:cNvSpPr>
            <p:nvPr/>
          </p:nvSpPr>
          <p:spPr bwMode="auto">
            <a:xfrm>
              <a:off x="5280" y="2496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11" name="Group 125"/>
          <p:cNvGrpSpPr>
            <a:grpSpLocks/>
          </p:cNvGrpSpPr>
          <p:nvPr/>
        </p:nvGrpSpPr>
        <p:grpSpPr bwMode="auto">
          <a:xfrm>
            <a:off x="5257800" y="5059363"/>
            <a:ext cx="3355975" cy="730251"/>
            <a:chOff x="3312" y="403"/>
            <a:chExt cx="2114" cy="460"/>
          </a:xfrm>
        </p:grpSpPr>
        <p:grpSp>
          <p:nvGrpSpPr>
            <p:cNvPr id="21512" name="Group 126"/>
            <p:cNvGrpSpPr>
              <a:grpSpLocks/>
            </p:cNvGrpSpPr>
            <p:nvPr/>
          </p:nvGrpSpPr>
          <p:grpSpPr bwMode="auto">
            <a:xfrm>
              <a:off x="4080" y="403"/>
              <a:ext cx="434" cy="444"/>
              <a:chOff x="5088" y="221"/>
              <a:chExt cx="434" cy="444"/>
            </a:xfrm>
          </p:grpSpPr>
          <p:sp>
            <p:nvSpPr>
              <p:cNvPr id="21517" name="Text Box 127"/>
              <p:cNvSpPr txBox="1">
                <a:spLocks noChangeArrowheads="1"/>
              </p:cNvSpPr>
              <p:nvPr/>
            </p:nvSpPr>
            <p:spPr bwMode="auto">
              <a:xfrm>
                <a:off x="5203" y="22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1518" name="Rectangle 128"/>
              <p:cNvSpPr>
                <a:spLocks noChangeArrowheads="1"/>
              </p:cNvSpPr>
              <p:nvPr/>
            </p:nvSpPr>
            <p:spPr bwMode="auto">
              <a:xfrm>
                <a:off x="5088" y="432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６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13" name="Group 129"/>
            <p:cNvGrpSpPr>
              <a:grpSpLocks/>
            </p:cNvGrpSpPr>
            <p:nvPr/>
          </p:nvGrpSpPr>
          <p:grpSpPr bwMode="auto">
            <a:xfrm>
              <a:off x="4992" y="432"/>
              <a:ext cx="434" cy="431"/>
              <a:chOff x="5107" y="773"/>
              <a:chExt cx="434" cy="431"/>
            </a:xfrm>
          </p:grpSpPr>
          <p:sp>
            <p:nvSpPr>
              <p:cNvPr id="21515" name="Rectangle 130"/>
              <p:cNvSpPr>
                <a:spLocks noChangeArrowheads="1"/>
              </p:cNvSpPr>
              <p:nvPr/>
            </p:nvSpPr>
            <p:spPr bwMode="auto">
              <a:xfrm>
                <a:off x="5107" y="971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1516" name="Text Box 131"/>
              <p:cNvSpPr txBox="1">
                <a:spLocks noChangeArrowheads="1"/>
              </p:cNvSpPr>
              <p:nvPr/>
            </p:nvSpPr>
            <p:spPr bwMode="auto">
              <a:xfrm>
                <a:off x="5224" y="77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21514" name="Text Box 132"/>
            <p:cNvSpPr txBox="1">
              <a:spLocks noChangeArrowheads="1"/>
            </p:cNvSpPr>
            <p:nvPr/>
          </p:nvSpPr>
          <p:spPr bwMode="auto">
            <a:xfrm>
              <a:off x="3312" y="528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返回：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234950" y="541468"/>
            <a:ext cx="83058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函数的嵌套与递归调用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规定：函数定义不可嵌套，但可以嵌套调用函数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905000" y="2209800"/>
            <a:ext cx="4951413" cy="2576513"/>
            <a:chOff x="1028" y="1507"/>
            <a:chExt cx="3119" cy="1623"/>
          </a:xfrm>
        </p:grpSpPr>
        <p:sp>
          <p:nvSpPr>
            <p:cNvPr id="23556" name="Text Box 5"/>
            <p:cNvSpPr txBox="1">
              <a:spLocks noChangeArrowheads="1"/>
            </p:cNvSpPr>
            <p:nvPr/>
          </p:nvSpPr>
          <p:spPr bwMode="auto">
            <a:xfrm>
              <a:off x="1103" y="1507"/>
              <a:ext cx="5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main( )</a:t>
              </a:r>
            </a:p>
          </p:txBody>
        </p:sp>
        <p:sp>
          <p:nvSpPr>
            <p:cNvPr id="23557" name="Text Box 6"/>
            <p:cNvSpPr txBox="1">
              <a:spLocks noChangeArrowheads="1"/>
            </p:cNvSpPr>
            <p:nvPr/>
          </p:nvSpPr>
          <p:spPr bwMode="auto">
            <a:xfrm>
              <a:off x="1028" y="2160"/>
              <a:ext cx="8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</a:rPr>
                <a:t>调用函数</a:t>
              </a:r>
              <a:r>
                <a:rPr lang="en-US" altLang="zh-CN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558" name="Text Box 7"/>
            <p:cNvSpPr txBox="1">
              <a:spLocks noChangeArrowheads="1"/>
            </p:cNvSpPr>
            <p:nvPr/>
          </p:nvSpPr>
          <p:spPr bwMode="auto">
            <a:xfrm>
              <a:off x="1104" y="288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</a:rPr>
                <a:t>结束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559" name="Text Box 8"/>
            <p:cNvSpPr txBox="1">
              <a:spLocks noChangeArrowheads="1"/>
            </p:cNvSpPr>
            <p:nvPr/>
          </p:nvSpPr>
          <p:spPr bwMode="auto">
            <a:xfrm>
              <a:off x="2448" y="1536"/>
              <a:ext cx="5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a</a:t>
              </a:r>
              <a:r>
                <a:rPr lang="zh-CN" altLang="zh-CN">
                  <a:solidFill>
                    <a:schemeClr val="bg1"/>
                  </a:solidFill>
                </a:rPr>
                <a:t>函数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3600" y="1536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b</a:t>
              </a:r>
              <a:r>
                <a:rPr lang="zh-CN" altLang="zh-CN">
                  <a:solidFill>
                    <a:schemeClr val="bg1"/>
                  </a:solidFill>
                </a:rPr>
                <a:t>函数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561" name="Text Box 10"/>
            <p:cNvSpPr txBox="1">
              <a:spLocks noChangeArrowheads="1"/>
            </p:cNvSpPr>
            <p:nvPr/>
          </p:nvSpPr>
          <p:spPr bwMode="auto">
            <a:xfrm>
              <a:off x="2256" y="2208"/>
              <a:ext cx="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</a:rPr>
                <a:t>调用函数</a:t>
              </a:r>
              <a:r>
                <a:rPr lang="en-US" altLang="zh-CN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562" name="Line 11"/>
            <p:cNvSpPr>
              <a:spLocks noChangeShapeType="1"/>
            </p:cNvSpPr>
            <p:nvPr/>
          </p:nvSpPr>
          <p:spPr bwMode="auto">
            <a:xfrm>
              <a:off x="1344" y="1728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>
              <a:off x="1344" y="2400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 flipV="1">
              <a:off x="1872" y="1776"/>
              <a:ext cx="720" cy="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>
              <a:off x="2592" y="187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5"/>
            <p:cNvSpPr>
              <a:spLocks noChangeShapeType="1"/>
            </p:cNvSpPr>
            <p:nvPr/>
          </p:nvSpPr>
          <p:spPr bwMode="auto">
            <a:xfrm>
              <a:off x="2592" y="2448"/>
              <a:ext cx="0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6"/>
            <p:cNvSpPr>
              <a:spLocks noChangeShapeType="1"/>
            </p:cNvSpPr>
            <p:nvPr/>
          </p:nvSpPr>
          <p:spPr bwMode="auto">
            <a:xfrm flipH="1" flipV="1">
              <a:off x="1824" y="2400"/>
              <a:ext cx="720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V="1">
              <a:off x="3072" y="1776"/>
              <a:ext cx="768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>
              <a:off x="3840" y="1872"/>
              <a:ext cx="0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19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768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Text Box 20"/>
            <p:cNvSpPr txBox="1">
              <a:spLocks noChangeArrowheads="1"/>
            </p:cNvSpPr>
            <p:nvPr/>
          </p:nvSpPr>
          <p:spPr bwMode="auto">
            <a:xfrm>
              <a:off x="1968" y="1872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sym typeface="Wingdings" pitchFamily="2" charset="2"/>
                </a:rPr>
                <a:t></a:t>
              </a:r>
            </a:p>
          </p:txBody>
        </p:sp>
        <p:sp>
          <p:nvSpPr>
            <p:cNvPr id="23572" name="Text Box 21"/>
            <p:cNvSpPr txBox="1">
              <a:spLocks noChangeArrowheads="1"/>
            </p:cNvSpPr>
            <p:nvPr/>
          </p:nvSpPr>
          <p:spPr bwMode="auto">
            <a:xfrm>
              <a:off x="1104" y="1824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sym typeface="Wingdings" pitchFamily="2" charset="2"/>
                </a:rPr>
                <a:t></a:t>
              </a:r>
            </a:p>
          </p:txBody>
        </p:sp>
        <p:sp>
          <p:nvSpPr>
            <p:cNvPr id="23573" name="Text Box 22"/>
            <p:cNvSpPr txBox="1">
              <a:spLocks noChangeArrowheads="1"/>
            </p:cNvSpPr>
            <p:nvPr/>
          </p:nvSpPr>
          <p:spPr bwMode="auto">
            <a:xfrm>
              <a:off x="2592" y="1920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sym typeface="Wingdings" pitchFamily="2" charset="2"/>
                </a:rPr>
                <a:t></a:t>
              </a:r>
            </a:p>
          </p:txBody>
        </p:sp>
        <p:sp>
          <p:nvSpPr>
            <p:cNvPr id="23574" name="Text Box 23"/>
            <p:cNvSpPr txBox="1">
              <a:spLocks noChangeArrowheads="1"/>
            </p:cNvSpPr>
            <p:nvPr/>
          </p:nvSpPr>
          <p:spPr bwMode="auto">
            <a:xfrm>
              <a:off x="3216" y="1920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sym typeface="Wingdings" pitchFamily="2" charset="2"/>
                </a:rPr>
                <a:t></a:t>
              </a:r>
            </a:p>
          </p:txBody>
        </p:sp>
        <p:sp>
          <p:nvSpPr>
            <p:cNvPr id="23575" name="Text Box 24"/>
            <p:cNvSpPr txBox="1">
              <a:spLocks noChangeArrowheads="1"/>
            </p:cNvSpPr>
            <p:nvPr/>
          </p:nvSpPr>
          <p:spPr bwMode="auto">
            <a:xfrm>
              <a:off x="3888" y="2160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sym typeface="Wingdings" pitchFamily="2" charset="2"/>
                </a:rPr>
                <a:t></a:t>
              </a:r>
            </a:p>
          </p:txBody>
        </p:sp>
        <p:sp>
          <p:nvSpPr>
            <p:cNvPr id="23576" name="Text Box 25"/>
            <p:cNvSpPr txBox="1">
              <a:spLocks noChangeArrowheads="1"/>
            </p:cNvSpPr>
            <p:nvPr/>
          </p:nvSpPr>
          <p:spPr bwMode="auto">
            <a:xfrm>
              <a:off x="3312" y="2688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sym typeface="Wingdings" pitchFamily="2" charset="2"/>
                </a:rPr>
                <a:t></a:t>
              </a:r>
            </a:p>
          </p:txBody>
        </p:sp>
        <p:sp>
          <p:nvSpPr>
            <p:cNvPr id="23577" name="Text Box 26"/>
            <p:cNvSpPr txBox="1">
              <a:spLocks noChangeArrowheads="1"/>
            </p:cNvSpPr>
            <p:nvPr/>
          </p:nvSpPr>
          <p:spPr bwMode="auto">
            <a:xfrm>
              <a:off x="2592" y="2544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sym typeface="Wingdings" pitchFamily="2" charset="2"/>
                </a:rPr>
                <a:t></a:t>
              </a:r>
            </a:p>
          </p:txBody>
        </p:sp>
        <p:sp>
          <p:nvSpPr>
            <p:cNvPr id="23578" name="Text Box 27"/>
            <p:cNvSpPr txBox="1">
              <a:spLocks noChangeArrowheads="1"/>
            </p:cNvSpPr>
            <p:nvPr/>
          </p:nvSpPr>
          <p:spPr bwMode="auto">
            <a:xfrm>
              <a:off x="1968" y="2592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sym typeface="Wingdings" pitchFamily="2" charset="2"/>
                </a:rPr>
                <a:t></a:t>
              </a:r>
            </a:p>
          </p:txBody>
        </p:sp>
        <p:sp>
          <p:nvSpPr>
            <p:cNvPr id="23579" name="Text Box 28"/>
            <p:cNvSpPr txBox="1">
              <a:spLocks noChangeArrowheads="1"/>
            </p:cNvSpPr>
            <p:nvPr/>
          </p:nvSpPr>
          <p:spPr bwMode="auto">
            <a:xfrm>
              <a:off x="1104" y="2496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sym typeface="Wingdings" pitchFamily="2" charset="2"/>
                </a:rPr>
                <a:t>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026"/>
          <p:cNvSpPr txBox="1">
            <a:spLocks noChangeArrowheads="1"/>
          </p:cNvSpPr>
          <p:nvPr/>
        </p:nvSpPr>
        <p:spPr bwMode="auto">
          <a:xfrm>
            <a:off x="403225" y="467136"/>
            <a:ext cx="4770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 求三个数中最大数和最小数的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3200" y="828675"/>
            <a:ext cx="4083050" cy="3170099"/>
            <a:chOff x="203200" y="828675"/>
            <a:chExt cx="4083050" cy="3170099"/>
          </a:xfrm>
        </p:grpSpPr>
        <p:sp>
          <p:nvSpPr>
            <p:cNvPr id="26" name="流程图: 可选过程 25"/>
            <p:cNvSpPr/>
            <p:nvPr/>
          </p:nvSpPr>
          <p:spPr>
            <a:xfrm>
              <a:off x="203200" y="867246"/>
              <a:ext cx="4083050" cy="313152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739" name="Text Box 1027"/>
            <p:cNvSpPr txBox="1">
              <a:spLocks noChangeArrowheads="1"/>
            </p:cNvSpPr>
            <p:nvPr/>
          </p:nvSpPr>
          <p:spPr bwMode="auto">
            <a:xfrm>
              <a:off x="269875" y="828675"/>
              <a:ext cx="3752950" cy="31700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#include &lt;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stdio.h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y,int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z);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max(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y,int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z);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min(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y,int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z);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main()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a,b,c,d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d%d%d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",&amp;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a,&amp;b,&amp;c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d=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("Max-Min=%d\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n",d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83938" y="664111"/>
            <a:ext cx="4100973" cy="3785652"/>
            <a:chOff x="4645109" y="664111"/>
            <a:chExt cx="4100973" cy="3785652"/>
          </a:xfrm>
        </p:grpSpPr>
        <p:sp>
          <p:nvSpPr>
            <p:cNvPr id="28" name="流程图: 可选过程 27"/>
            <p:cNvSpPr/>
            <p:nvPr/>
          </p:nvSpPr>
          <p:spPr>
            <a:xfrm>
              <a:off x="4645109" y="667191"/>
              <a:ext cx="4100973" cy="3674621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742" name="Text Box 1030"/>
            <p:cNvSpPr txBox="1">
              <a:spLocks noChangeArrowheads="1"/>
            </p:cNvSpPr>
            <p:nvPr/>
          </p:nvSpPr>
          <p:spPr bwMode="auto">
            <a:xfrm>
              <a:off x="5029608" y="664111"/>
              <a:ext cx="3711657" cy="37856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dif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x,int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y,int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z)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{  return max(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x,y,z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)-min(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x,y,z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); }</a:t>
              </a:r>
            </a:p>
            <a:p>
              <a:pPr algn="l"/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max(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x,int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y,int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z)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{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r;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   r=x&gt;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y?x:y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   return(r&gt;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z?r:z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}</a:t>
              </a:r>
            </a:p>
            <a:p>
              <a:pPr algn="l"/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min(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x,int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y,int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z)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r;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   r=x&lt;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y?x:y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      return(r&lt;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z?r:z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}</a:t>
              </a:r>
            </a:p>
          </p:txBody>
        </p:sp>
      </p:grpSp>
      <p:grpSp>
        <p:nvGrpSpPr>
          <p:cNvPr id="116777" name="Group 1065"/>
          <p:cNvGrpSpPr>
            <a:grpSpLocks/>
          </p:cNvGrpSpPr>
          <p:nvPr/>
        </p:nvGrpSpPr>
        <p:grpSpPr bwMode="auto">
          <a:xfrm>
            <a:off x="255775" y="4133850"/>
            <a:ext cx="5119689" cy="2168525"/>
            <a:chOff x="816" y="2954"/>
            <a:chExt cx="3225" cy="1366"/>
          </a:xfrm>
        </p:grpSpPr>
        <p:sp>
          <p:nvSpPr>
            <p:cNvPr id="24582" name="Text Box 1032"/>
            <p:cNvSpPr txBox="1">
              <a:spLocks noChangeArrowheads="1"/>
            </p:cNvSpPr>
            <p:nvPr/>
          </p:nvSpPr>
          <p:spPr bwMode="auto">
            <a:xfrm>
              <a:off x="944" y="2954"/>
              <a:ext cx="5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main( )</a:t>
              </a:r>
            </a:p>
          </p:txBody>
        </p:sp>
        <p:sp>
          <p:nvSpPr>
            <p:cNvPr id="24583" name="Text Box 1033"/>
            <p:cNvSpPr txBox="1">
              <a:spLocks noChangeArrowheads="1"/>
            </p:cNvSpPr>
            <p:nvPr/>
          </p:nvSpPr>
          <p:spPr bwMode="auto">
            <a:xfrm>
              <a:off x="816" y="3413"/>
              <a:ext cx="9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</a:rPr>
                <a:t>调用函数</a:t>
              </a:r>
              <a:r>
                <a:rPr lang="en-US" altLang="zh-CN">
                  <a:solidFill>
                    <a:schemeClr val="bg1"/>
                  </a:solidFill>
                </a:rPr>
                <a:t>dif</a:t>
              </a:r>
            </a:p>
          </p:txBody>
        </p:sp>
        <p:sp>
          <p:nvSpPr>
            <p:cNvPr id="24584" name="Text Box 1034"/>
            <p:cNvSpPr txBox="1">
              <a:spLocks noChangeArrowheads="1"/>
            </p:cNvSpPr>
            <p:nvPr/>
          </p:nvSpPr>
          <p:spPr bwMode="auto">
            <a:xfrm>
              <a:off x="922" y="3878"/>
              <a:ext cx="4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</a:rPr>
                <a:t>输出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zh-CN">
                  <a:solidFill>
                    <a:schemeClr val="bg1"/>
                  </a:solidFill>
                </a:rPr>
                <a:t>结束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585" name="Text Box 1035"/>
            <p:cNvSpPr txBox="1">
              <a:spLocks noChangeArrowheads="1"/>
            </p:cNvSpPr>
            <p:nvPr/>
          </p:nvSpPr>
          <p:spPr bwMode="auto">
            <a:xfrm>
              <a:off x="2243" y="297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 err="1">
                  <a:solidFill>
                    <a:schemeClr val="bg1"/>
                  </a:solidFill>
                </a:rPr>
                <a:t>dif</a:t>
              </a:r>
              <a:r>
                <a:rPr lang="zh-CN" altLang="zh-CN" dirty="0">
                  <a:solidFill>
                    <a:schemeClr val="bg1"/>
                  </a:solidFill>
                </a:rPr>
                <a:t>函数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586" name="Text Box 1036"/>
            <p:cNvSpPr txBox="1">
              <a:spLocks noChangeArrowheads="1"/>
            </p:cNvSpPr>
            <p:nvPr/>
          </p:nvSpPr>
          <p:spPr bwMode="auto">
            <a:xfrm>
              <a:off x="3284" y="2983"/>
              <a:ext cx="7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max</a:t>
              </a:r>
              <a:r>
                <a:rPr lang="zh-CN" altLang="zh-CN">
                  <a:solidFill>
                    <a:schemeClr val="bg1"/>
                  </a:solidFill>
                </a:rPr>
                <a:t>函数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587" name="Text Box 1037"/>
            <p:cNvSpPr txBox="1">
              <a:spLocks noChangeArrowheads="1"/>
            </p:cNvSpPr>
            <p:nvPr/>
          </p:nvSpPr>
          <p:spPr bwMode="auto">
            <a:xfrm>
              <a:off x="2007" y="3447"/>
              <a:ext cx="10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</a:rPr>
                <a:t>调用函数</a:t>
              </a:r>
              <a:r>
                <a:rPr lang="en-US" altLang="zh-CN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24588" name="Line 1038"/>
            <p:cNvSpPr>
              <a:spLocks noChangeShapeType="1"/>
            </p:cNvSpPr>
            <p:nvPr/>
          </p:nvSpPr>
          <p:spPr bwMode="auto">
            <a:xfrm>
              <a:off x="1185" y="3147"/>
              <a:ext cx="0" cy="30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039"/>
            <p:cNvSpPr>
              <a:spLocks noChangeShapeType="1"/>
            </p:cNvSpPr>
            <p:nvPr/>
          </p:nvSpPr>
          <p:spPr bwMode="auto">
            <a:xfrm>
              <a:off x="1185" y="3619"/>
              <a:ext cx="0" cy="3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040"/>
            <p:cNvSpPr>
              <a:spLocks noChangeShapeType="1"/>
            </p:cNvSpPr>
            <p:nvPr/>
          </p:nvSpPr>
          <p:spPr bwMode="auto">
            <a:xfrm flipV="1">
              <a:off x="1716" y="3180"/>
              <a:ext cx="724" cy="37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041"/>
            <p:cNvSpPr>
              <a:spLocks noChangeShapeType="1"/>
            </p:cNvSpPr>
            <p:nvPr/>
          </p:nvSpPr>
          <p:spPr bwMode="auto">
            <a:xfrm>
              <a:off x="2440" y="3248"/>
              <a:ext cx="0" cy="23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1042"/>
            <p:cNvSpPr>
              <a:spLocks noChangeShapeType="1"/>
            </p:cNvSpPr>
            <p:nvPr/>
          </p:nvSpPr>
          <p:spPr bwMode="auto">
            <a:xfrm>
              <a:off x="2440" y="3915"/>
              <a:ext cx="0" cy="40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1043"/>
            <p:cNvSpPr>
              <a:spLocks noChangeShapeType="1"/>
            </p:cNvSpPr>
            <p:nvPr/>
          </p:nvSpPr>
          <p:spPr bwMode="auto">
            <a:xfrm flipH="1" flipV="1">
              <a:off x="1668" y="3619"/>
              <a:ext cx="760" cy="70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Text Box 1053"/>
            <p:cNvSpPr txBox="1">
              <a:spLocks noChangeArrowheads="1"/>
            </p:cNvSpPr>
            <p:nvPr/>
          </p:nvSpPr>
          <p:spPr bwMode="auto">
            <a:xfrm>
              <a:off x="1996" y="3651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</a:rPr>
                <a:t>调用函数</a:t>
              </a:r>
              <a:r>
                <a:rPr lang="en-US" altLang="zh-CN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24595" name="Line 1054"/>
            <p:cNvSpPr>
              <a:spLocks noChangeShapeType="1"/>
            </p:cNvSpPr>
            <p:nvPr/>
          </p:nvSpPr>
          <p:spPr bwMode="auto">
            <a:xfrm flipV="1">
              <a:off x="3060" y="3216"/>
              <a:ext cx="468" cy="3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1056"/>
            <p:cNvSpPr>
              <a:spLocks noChangeShapeType="1"/>
            </p:cNvSpPr>
            <p:nvPr/>
          </p:nvSpPr>
          <p:spPr bwMode="auto">
            <a:xfrm flipH="1">
              <a:off x="3060" y="3216"/>
              <a:ext cx="593" cy="40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1061"/>
            <p:cNvSpPr>
              <a:spLocks noChangeShapeType="1"/>
            </p:cNvSpPr>
            <p:nvPr/>
          </p:nvSpPr>
          <p:spPr bwMode="auto">
            <a:xfrm>
              <a:off x="2961" y="3768"/>
              <a:ext cx="396" cy="2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1063"/>
            <p:cNvSpPr>
              <a:spLocks noChangeShapeType="1"/>
            </p:cNvSpPr>
            <p:nvPr/>
          </p:nvSpPr>
          <p:spPr bwMode="auto">
            <a:xfrm flipH="1" flipV="1">
              <a:off x="2961" y="3841"/>
              <a:ext cx="394" cy="27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Text Box 1064"/>
            <p:cNvSpPr txBox="1">
              <a:spLocks noChangeArrowheads="1"/>
            </p:cNvSpPr>
            <p:nvPr/>
          </p:nvSpPr>
          <p:spPr bwMode="auto">
            <a:xfrm>
              <a:off x="3357" y="3956"/>
              <a:ext cx="6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min</a:t>
              </a:r>
              <a:r>
                <a:rPr lang="zh-CN" altLang="zh-CN" dirty="0">
                  <a:solidFill>
                    <a:schemeClr val="bg1"/>
                  </a:solidFill>
                </a:rPr>
                <a:t>函数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-371988" y="546100"/>
            <a:ext cx="744005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定义：函数直接或间接的调用自身叫函数的递归调用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105026" y="3344864"/>
            <a:ext cx="869951" cy="1893889"/>
            <a:chOff x="1104" y="1746"/>
            <a:chExt cx="548" cy="1193"/>
          </a:xfrm>
        </p:grpSpPr>
        <p:sp>
          <p:nvSpPr>
            <p:cNvPr id="25623" name="Text Box 4"/>
            <p:cNvSpPr txBox="1">
              <a:spLocks noChangeArrowheads="1"/>
            </p:cNvSpPr>
            <p:nvPr/>
          </p:nvSpPr>
          <p:spPr bwMode="auto">
            <a:xfrm>
              <a:off x="1326" y="1746"/>
              <a:ext cx="3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 )</a:t>
              </a:r>
            </a:p>
          </p:txBody>
        </p:sp>
        <p:sp>
          <p:nvSpPr>
            <p:cNvPr id="25624" name="Text Box 5"/>
            <p:cNvSpPr txBox="1">
              <a:spLocks noChangeArrowheads="1"/>
            </p:cNvSpPr>
            <p:nvPr/>
          </p:nvSpPr>
          <p:spPr bwMode="auto">
            <a:xfrm>
              <a:off x="1294" y="2687"/>
              <a:ext cx="3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25625" name="Line 6"/>
            <p:cNvSpPr>
              <a:spLocks noChangeShapeType="1"/>
            </p:cNvSpPr>
            <p:nvPr/>
          </p:nvSpPr>
          <p:spPr bwMode="auto">
            <a:xfrm>
              <a:off x="1488" y="2016"/>
              <a:ext cx="0" cy="6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7"/>
            <p:cNvSpPr>
              <a:spLocks noChangeShapeType="1"/>
            </p:cNvSpPr>
            <p:nvPr/>
          </p:nvSpPr>
          <p:spPr bwMode="auto">
            <a:xfrm flipH="1">
              <a:off x="1104" y="2784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8"/>
            <p:cNvSpPr>
              <a:spLocks noChangeShapeType="1"/>
            </p:cNvSpPr>
            <p:nvPr/>
          </p:nvSpPr>
          <p:spPr bwMode="auto">
            <a:xfrm flipV="1">
              <a:off x="1104" y="1872"/>
              <a:ext cx="0" cy="9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Line 9"/>
            <p:cNvSpPr>
              <a:spLocks noChangeShapeType="1"/>
            </p:cNvSpPr>
            <p:nvPr/>
          </p:nvSpPr>
          <p:spPr bwMode="auto">
            <a:xfrm>
              <a:off x="1104" y="1872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4116388" y="3316289"/>
            <a:ext cx="2301875" cy="1998663"/>
            <a:chOff x="2390" y="1776"/>
            <a:chExt cx="1450" cy="1259"/>
          </a:xfrm>
        </p:grpSpPr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2390" y="2783"/>
              <a:ext cx="4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f2</a:t>
              </a:r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3312" y="278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2443" y="1919"/>
              <a:ext cx="4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f1( )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5" y="1919"/>
              <a:ext cx="4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f2( )</a:t>
              </a:r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592" y="2160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 flipV="1">
              <a:off x="2736" y="2112"/>
              <a:ext cx="768" cy="76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504" y="2208"/>
              <a:ext cx="0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 flipV="1">
              <a:off x="3840" y="1776"/>
              <a:ext cx="0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 flipH="1">
              <a:off x="2592" y="1776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592" y="177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-239712" y="5000966"/>
            <a:ext cx="8534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编译系统对递归函数的自调用次数没有限制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每调用函数一次，在内存堆栈区分配空间，用于存放函数变量、返回值等信息，所以递归次数过多，可能引起堆栈溢出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1636713" y="1211263"/>
            <a:ext cx="18165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f(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</a:t>
            </a: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  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y,z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……</a:t>
            </a: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z=f(y);</a:t>
            </a: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…….</a:t>
            </a: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return(2*z);</a:t>
            </a: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3905250" y="1152526"/>
            <a:ext cx="4389438" cy="2263776"/>
            <a:chOff x="2338" y="2048"/>
            <a:chExt cx="2765" cy="1426"/>
          </a:xfrm>
        </p:grpSpPr>
        <p:sp>
          <p:nvSpPr>
            <p:cNvPr id="25608" name="Text Box 32"/>
            <p:cNvSpPr txBox="1">
              <a:spLocks noChangeArrowheads="1"/>
            </p:cNvSpPr>
            <p:nvPr/>
          </p:nvSpPr>
          <p:spPr bwMode="auto">
            <a:xfrm>
              <a:off x="2338" y="2059"/>
              <a:ext cx="1144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f1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 </a:t>
              </a:r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y,z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……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z=</a:t>
              </a:r>
              <a:r>
                <a:rPr lang="en-US" altLang="zh-CN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f2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…….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return(2*z);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25609" name="Text Box 33"/>
            <p:cNvSpPr txBox="1">
              <a:spLocks noChangeArrowheads="1"/>
            </p:cNvSpPr>
            <p:nvPr/>
          </p:nvSpPr>
          <p:spPr bwMode="auto">
            <a:xfrm>
              <a:off x="3927" y="2048"/>
              <a:ext cx="1176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f2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 </a:t>
              </a:r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a,c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……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c=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f1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…….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return(3+c);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" name="Line 34"/>
            <p:cNvSpPr>
              <a:spLocks noChangeShapeType="1"/>
            </p:cNvSpPr>
            <p:nvPr/>
          </p:nvSpPr>
          <p:spPr bwMode="auto">
            <a:xfrm flipV="1">
              <a:off x="3212" y="2211"/>
              <a:ext cx="766" cy="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1" name="Line 35"/>
            <p:cNvSpPr>
              <a:spLocks noChangeShapeType="1"/>
            </p:cNvSpPr>
            <p:nvPr/>
          </p:nvSpPr>
          <p:spPr bwMode="auto">
            <a:xfrm flipH="1" flipV="1">
              <a:off x="3297" y="2211"/>
              <a:ext cx="871" cy="54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3" autoUpdateAnimBg="0"/>
      <p:bldP spid="25626" grpId="0" build="p" bldLvl="4" autoUpdateAnimBg="0"/>
      <p:bldP spid="256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028"/>
          <p:cNvSpPr txBox="1">
            <a:spLocks noChangeArrowheads="1"/>
          </p:cNvSpPr>
          <p:nvPr/>
        </p:nvSpPr>
        <p:spPr bwMode="auto">
          <a:xfrm>
            <a:off x="521596" y="501799"/>
            <a:ext cx="19575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阶乘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2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52675"/>
              </p:ext>
            </p:extLst>
          </p:nvPr>
        </p:nvGraphicFramePr>
        <p:xfrm>
          <a:off x="159049" y="1067398"/>
          <a:ext cx="3778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公式" r:id="rId3" imgW="2133360" imgH="457200" progId="Equation.3">
                  <p:embed/>
                </p:oleObj>
              </mc:Choice>
              <mc:Fallback>
                <p:oleObj name="公式" r:id="rId3" imgW="213336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49" y="1067398"/>
                        <a:ext cx="3778250" cy="809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045785" y="901909"/>
            <a:ext cx="4602414" cy="4869508"/>
            <a:chOff x="3937299" y="681438"/>
            <a:chExt cx="4602414" cy="4869508"/>
          </a:xfrm>
        </p:grpSpPr>
        <p:sp>
          <p:nvSpPr>
            <p:cNvPr id="5" name="流程图: 可选过程 4"/>
            <p:cNvSpPr/>
            <p:nvPr/>
          </p:nvSpPr>
          <p:spPr>
            <a:xfrm>
              <a:off x="3937299" y="681438"/>
              <a:ext cx="4602414" cy="486950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Ｖ</a:t>
              </a:r>
              <a:endParaRPr lang="zh-CN" altLang="en-US" dirty="0"/>
            </a:p>
          </p:txBody>
        </p:sp>
        <p:sp>
          <p:nvSpPr>
            <p:cNvPr id="62470" name="Rectangle 1030"/>
            <p:cNvSpPr>
              <a:spLocks noChangeArrowheads="1"/>
            </p:cNvSpPr>
            <p:nvPr/>
          </p:nvSpPr>
          <p:spPr bwMode="auto">
            <a:xfrm>
              <a:off x="4294187" y="701854"/>
              <a:ext cx="4105611" cy="470898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 &lt;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stdio.h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pPr algn="l"/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fac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n)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if(n&lt;0)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("n&lt;0,data error!");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else if(n==0||n==1)  f=1;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else </a:t>
              </a:r>
              <a:r>
                <a:rPr lang="en-US" altLang="zh-CN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f=</a:t>
              </a:r>
              <a:r>
                <a:rPr lang="en-US" altLang="zh-CN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</a:t>
              </a:r>
              <a:r>
                <a:rPr lang="en-US" altLang="zh-CN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(n-1)*n;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return(f);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n, y;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("Input a integer number:");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d",&amp;n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y=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fac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(n);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("%d! =%15d",n,y);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6"/>
          <p:cNvSpPr txBox="1">
            <a:spLocks noChangeArrowheads="1"/>
          </p:cNvSpPr>
          <p:nvPr/>
        </p:nvSpPr>
        <p:spPr bwMode="auto">
          <a:xfrm>
            <a:off x="334963" y="484225"/>
            <a:ext cx="2092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28803" y="649680"/>
            <a:ext cx="6213876" cy="5568946"/>
            <a:chOff x="2828803" y="649680"/>
            <a:chExt cx="6213876" cy="5568946"/>
          </a:xfrm>
        </p:grpSpPr>
        <p:sp>
          <p:nvSpPr>
            <p:cNvPr id="23" name="流程图: 可选过程 22"/>
            <p:cNvSpPr/>
            <p:nvPr/>
          </p:nvSpPr>
          <p:spPr>
            <a:xfrm>
              <a:off x="2828803" y="649680"/>
              <a:ext cx="6213876" cy="556894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3235623" y="712825"/>
              <a:ext cx="5572359" cy="532453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move(char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getone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char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putone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("%c---&gt;%c\n",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getone,putone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 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hanoi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n,char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one,char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two,char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three)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if(n==1)  move(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one,three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else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{     </a:t>
              </a:r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hanoi</a:t>
              </a:r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(n-1,one,three,two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move(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one,three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hanoi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(n-1,two,one,three);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("Input the number of disks:");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d",&amp;m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("The steps to moving %3d disks:\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n",m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hanoi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m,'A','B','C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');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27652" name="Group 13"/>
          <p:cNvGrpSpPr>
            <a:grpSpLocks/>
          </p:cNvGrpSpPr>
          <p:nvPr/>
        </p:nvGrpSpPr>
        <p:grpSpPr bwMode="auto">
          <a:xfrm>
            <a:off x="0" y="1714500"/>
            <a:ext cx="2705100" cy="976313"/>
            <a:chOff x="720" y="0"/>
            <a:chExt cx="3984" cy="1605"/>
          </a:xfrm>
        </p:grpSpPr>
        <p:grpSp>
          <p:nvGrpSpPr>
            <p:cNvPr id="27653" name="Group 14"/>
            <p:cNvGrpSpPr>
              <a:grpSpLocks/>
            </p:cNvGrpSpPr>
            <p:nvPr/>
          </p:nvGrpSpPr>
          <p:grpSpPr bwMode="auto">
            <a:xfrm>
              <a:off x="720" y="0"/>
              <a:ext cx="1248" cy="1605"/>
              <a:chOff x="720" y="0"/>
              <a:chExt cx="1248" cy="1605"/>
            </a:xfrm>
          </p:grpSpPr>
          <p:grpSp>
            <p:nvGrpSpPr>
              <p:cNvPr id="27667" name="Group 15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27669" name="Line 1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0" name="Line 1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8" name="Text Box 18"/>
              <p:cNvSpPr txBox="1">
                <a:spLocks noChangeArrowheads="1"/>
              </p:cNvSpPr>
              <p:nvPr/>
            </p:nvSpPr>
            <p:spPr bwMode="auto">
              <a:xfrm>
                <a:off x="1045" y="953"/>
                <a:ext cx="542" cy="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27654" name="Group 19"/>
            <p:cNvGrpSpPr>
              <a:grpSpLocks/>
            </p:cNvGrpSpPr>
            <p:nvPr/>
          </p:nvGrpSpPr>
          <p:grpSpPr bwMode="auto">
            <a:xfrm>
              <a:off x="2112" y="0"/>
              <a:ext cx="1248" cy="1605"/>
              <a:chOff x="2112" y="0"/>
              <a:chExt cx="1248" cy="1605"/>
            </a:xfrm>
          </p:grpSpPr>
          <p:grpSp>
            <p:nvGrpSpPr>
              <p:cNvPr id="27663" name="Group 20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7665" name="Line 21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6" name="Line 22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4" name="Text Box 23"/>
              <p:cNvSpPr txBox="1">
                <a:spLocks noChangeArrowheads="1"/>
              </p:cNvSpPr>
              <p:nvPr/>
            </p:nvSpPr>
            <p:spPr bwMode="auto">
              <a:xfrm>
                <a:off x="2448" y="953"/>
                <a:ext cx="521" cy="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27655" name="Group 24"/>
            <p:cNvGrpSpPr>
              <a:grpSpLocks/>
            </p:cNvGrpSpPr>
            <p:nvPr/>
          </p:nvGrpSpPr>
          <p:grpSpPr bwMode="auto">
            <a:xfrm>
              <a:off x="3456" y="0"/>
              <a:ext cx="1248" cy="1605"/>
              <a:chOff x="3456" y="0"/>
              <a:chExt cx="1248" cy="1605"/>
            </a:xfrm>
          </p:grpSpPr>
          <p:grpSp>
            <p:nvGrpSpPr>
              <p:cNvPr id="27659" name="Group 25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7661" name="Line 2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2" name="Line 2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0" name="Text Box 28"/>
              <p:cNvSpPr txBox="1">
                <a:spLocks noChangeArrowheads="1"/>
              </p:cNvSpPr>
              <p:nvPr/>
            </p:nvSpPr>
            <p:spPr bwMode="auto">
              <a:xfrm>
                <a:off x="3790" y="952"/>
                <a:ext cx="521" cy="6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27656" name="Rectangle 29"/>
            <p:cNvSpPr>
              <a:spLocks noChangeArrowheads="1"/>
            </p:cNvSpPr>
            <p:nvPr/>
          </p:nvSpPr>
          <p:spPr bwMode="auto">
            <a:xfrm>
              <a:off x="912" y="960"/>
              <a:ext cx="768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657" name="Rectangle 30"/>
            <p:cNvSpPr>
              <a:spLocks noChangeArrowheads="1"/>
            </p:cNvSpPr>
            <p:nvPr/>
          </p:nvSpPr>
          <p:spPr bwMode="auto">
            <a:xfrm>
              <a:off x="1056" y="816"/>
              <a:ext cx="480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658" name="Rectangle 31"/>
            <p:cNvSpPr>
              <a:spLocks noChangeArrowheads="1"/>
            </p:cNvSpPr>
            <p:nvPr/>
          </p:nvSpPr>
          <p:spPr bwMode="auto">
            <a:xfrm>
              <a:off x="1152" y="672"/>
              <a:ext cx="288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239712" y="420688"/>
            <a:ext cx="7646988" cy="12258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数组元素作函数实参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传值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95674" y="1646556"/>
            <a:ext cx="2643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两个数组大小比较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48323" y="2070471"/>
            <a:ext cx="6952153" cy="4255025"/>
            <a:chOff x="1248323" y="2070471"/>
            <a:chExt cx="6952153" cy="4255025"/>
          </a:xfrm>
        </p:grpSpPr>
        <p:sp>
          <p:nvSpPr>
            <p:cNvPr id="97" name="流程图: 可选过程 96"/>
            <p:cNvSpPr/>
            <p:nvPr/>
          </p:nvSpPr>
          <p:spPr>
            <a:xfrm>
              <a:off x="1248323" y="2070471"/>
              <a:ext cx="6952153" cy="425502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811" name="Group 91"/>
            <p:cNvGrpSpPr>
              <a:grpSpLocks/>
            </p:cNvGrpSpPr>
            <p:nvPr/>
          </p:nvGrpSpPr>
          <p:grpSpPr bwMode="auto">
            <a:xfrm>
              <a:off x="2078831" y="2309553"/>
              <a:ext cx="4176713" cy="2835275"/>
              <a:chOff x="1282" y="1428"/>
              <a:chExt cx="2631" cy="1786"/>
            </a:xfrm>
          </p:grpSpPr>
          <p:grpSp>
            <p:nvGrpSpPr>
              <p:cNvPr id="28720" name="Group 8"/>
              <p:cNvGrpSpPr>
                <a:grpSpLocks/>
              </p:cNvGrpSpPr>
              <p:nvPr/>
            </p:nvGrpSpPr>
            <p:grpSpPr bwMode="auto">
              <a:xfrm>
                <a:off x="1282" y="1428"/>
                <a:ext cx="888" cy="1746"/>
                <a:chOff x="1671" y="439"/>
                <a:chExt cx="888" cy="1746"/>
              </a:xfrm>
            </p:grpSpPr>
            <p:grpSp>
              <p:nvGrpSpPr>
                <p:cNvPr id="28744" name="Group 9"/>
                <p:cNvGrpSpPr>
                  <a:grpSpLocks/>
                </p:cNvGrpSpPr>
                <p:nvPr/>
              </p:nvGrpSpPr>
              <p:grpSpPr bwMode="auto">
                <a:xfrm>
                  <a:off x="1829" y="675"/>
                  <a:ext cx="730" cy="1498"/>
                  <a:chOff x="1568" y="1378"/>
                  <a:chExt cx="1133" cy="1498"/>
                </a:xfrm>
              </p:grpSpPr>
              <p:sp>
                <p:nvSpPr>
                  <p:cNvPr id="2876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79" y="1378"/>
                    <a:ext cx="1122" cy="149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876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568" y="1877"/>
                    <a:ext cx="11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6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579" y="2610"/>
                    <a:ext cx="11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6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579" y="2354"/>
                    <a:ext cx="11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64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8" y="2122"/>
                    <a:ext cx="11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6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1622"/>
                    <a:ext cx="11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745" name="Group 16"/>
                <p:cNvGrpSpPr>
                  <a:grpSpLocks/>
                </p:cNvGrpSpPr>
                <p:nvPr/>
              </p:nvGrpSpPr>
              <p:grpSpPr bwMode="auto">
                <a:xfrm>
                  <a:off x="1671" y="672"/>
                  <a:ext cx="196" cy="1513"/>
                  <a:chOff x="1637" y="672"/>
                  <a:chExt cx="196" cy="1513"/>
                </a:xfrm>
              </p:grpSpPr>
              <p:sp>
                <p:nvSpPr>
                  <p:cNvPr id="2875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7" y="1682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875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7" y="1429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75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7" y="1177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875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7" y="924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875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7" y="672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875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7" y="1935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287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53" y="439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28747" name="Group 24"/>
                <p:cNvGrpSpPr>
                  <a:grpSpLocks/>
                </p:cNvGrpSpPr>
                <p:nvPr/>
              </p:nvGrpSpPr>
              <p:grpSpPr bwMode="auto">
                <a:xfrm>
                  <a:off x="2047" y="674"/>
                  <a:ext cx="276" cy="1496"/>
                  <a:chOff x="2047" y="674"/>
                  <a:chExt cx="276" cy="1496"/>
                </a:xfrm>
              </p:grpSpPr>
              <p:sp>
                <p:nvSpPr>
                  <p:cNvPr id="28748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1199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56</a:t>
                    </a:r>
                  </a:p>
                </p:txBody>
              </p:sp>
              <p:sp>
                <p:nvSpPr>
                  <p:cNvPr id="28749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936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23</a:t>
                    </a:r>
                  </a:p>
                </p:txBody>
              </p:sp>
              <p:sp>
                <p:nvSpPr>
                  <p:cNvPr id="2875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674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2875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1439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2875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1657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76</a:t>
                    </a:r>
                  </a:p>
                </p:txBody>
              </p:sp>
              <p:sp>
                <p:nvSpPr>
                  <p:cNvPr id="28753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1920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88</a:t>
                    </a:r>
                  </a:p>
                </p:txBody>
              </p:sp>
            </p:grpSp>
          </p:grpSp>
          <p:grpSp>
            <p:nvGrpSpPr>
              <p:cNvPr id="28721" name="Group 31"/>
              <p:cNvGrpSpPr>
                <a:grpSpLocks/>
              </p:cNvGrpSpPr>
              <p:nvPr/>
            </p:nvGrpSpPr>
            <p:grpSpPr bwMode="auto">
              <a:xfrm>
                <a:off x="3036" y="1461"/>
                <a:ext cx="877" cy="1753"/>
                <a:chOff x="3425" y="439"/>
                <a:chExt cx="877" cy="1753"/>
              </a:xfrm>
            </p:grpSpPr>
            <p:grpSp>
              <p:nvGrpSpPr>
                <p:cNvPr id="28722" name="Group 32"/>
                <p:cNvGrpSpPr>
                  <a:grpSpLocks/>
                </p:cNvGrpSpPr>
                <p:nvPr/>
              </p:nvGrpSpPr>
              <p:grpSpPr bwMode="auto">
                <a:xfrm>
                  <a:off x="3425" y="660"/>
                  <a:ext cx="877" cy="1532"/>
                  <a:chOff x="1568" y="1378"/>
                  <a:chExt cx="1362" cy="1532"/>
                </a:xfrm>
              </p:grpSpPr>
              <p:grpSp>
                <p:nvGrpSpPr>
                  <p:cNvPr id="2873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568" y="1378"/>
                    <a:ext cx="1133" cy="1498"/>
                    <a:chOff x="1568" y="1378"/>
                    <a:chExt cx="1133" cy="1498"/>
                  </a:xfrm>
                </p:grpSpPr>
                <p:sp>
                  <p:nvSpPr>
                    <p:cNvPr id="2873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9" y="1378"/>
                      <a:ext cx="1122" cy="149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>
                      <a:lvl1pPr>
                        <a:defRPr kumimoji="1"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8739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8" y="1877"/>
                      <a:ext cx="11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40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9" y="2610"/>
                      <a:ext cx="11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41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9" y="2354"/>
                      <a:ext cx="11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42" name="Line 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78" y="2122"/>
                      <a:ext cx="11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43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8" y="1622"/>
                      <a:ext cx="11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73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15" y="2407"/>
                    <a:ext cx="30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873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15" y="2154"/>
                    <a:ext cx="30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73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15" y="1902"/>
                    <a:ext cx="30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87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15" y="1649"/>
                    <a:ext cx="30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87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6" y="1397"/>
                    <a:ext cx="30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8737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6" y="2660"/>
                    <a:ext cx="30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2872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765" y="4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grpSp>
              <p:nvGrpSpPr>
                <p:cNvPr id="28724" name="Group 47"/>
                <p:cNvGrpSpPr>
                  <a:grpSpLocks/>
                </p:cNvGrpSpPr>
                <p:nvPr/>
              </p:nvGrpSpPr>
              <p:grpSpPr bwMode="auto">
                <a:xfrm>
                  <a:off x="3654" y="670"/>
                  <a:ext cx="276" cy="1496"/>
                  <a:chOff x="2047" y="674"/>
                  <a:chExt cx="276" cy="1496"/>
                </a:xfrm>
              </p:grpSpPr>
              <p:sp>
                <p:nvSpPr>
                  <p:cNvPr id="28725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1199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28726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936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23</a:t>
                    </a:r>
                  </a:p>
                </p:txBody>
              </p:sp>
              <p:sp>
                <p:nvSpPr>
                  <p:cNvPr id="28727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674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43</a:t>
                    </a:r>
                  </a:p>
                </p:txBody>
              </p:sp>
              <p:sp>
                <p:nvSpPr>
                  <p:cNvPr id="28728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1439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98</a:t>
                    </a:r>
                  </a:p>
                </p:txBody>
              </p:sp>
              <p:sp>
                <p:nvSpPr>
                  <p:cNvPr id="2872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1657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66</a:t>
                    </a:r>
                  </a:p>
                </p:txBody>
              </p:sp>
              <p:sp>
                <p:nvSpPr>
                  <p:cNvPr id="2873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" y="1920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54</a:t>
                    </a:r>
                  </a:p>
                </p:txBody>
              </p:sp>
            </p:grpSp>
          </p:grpSp>
        </p:grpSp>
      </p:grp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1689100" y="5207000"/>
            <a:ext cx="650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n=0</a:t>
            </a:r>
          </a:p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m=0</a:t>
            </a:r>
          </a:p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k=0</a:t>
            </a:r>
          </a:p>
        </p:txBody>
      </p:sp>
      <p:grpSp>
        <p:nvGrpSpPr>
          <p:cNvPr id="30775" name="Group 55"/>
          <p:cNvGrpSpPr>
            <a:grpSpLocks/>
          </p:cNvGrpSpPr>
          <p:nvPr/>
        </p:nvGrpSpPr>
        <p:grpSpPr bwMode="auto">
          <a:xfrm>
            <a:off x="2701925" y="2671763"/>
            <a:ext cx="2022475" cy="3541712"/>
            <a:chOff x="1813" y="938"/>
            <a:chExt cx="1274" cy="2231"/>
          </a:xfrm>
        </p:grpSpPr>
        <p:grpSp>
          <p:nvGrpSpPr>
            <p:cNvPr id="28715" name="Group 56"/>
            <p:cNvGrpSpPr>
              <a:grpSpLocks/>
            </p:cNvGrpSpPr>
            <p:nvPr/>
          </p:nvGrpSpPr>
          <p:grpSpPr bwMode="auto">
            <a:xfrm>
              <a:off x="2336" y="938"/>
              <a:ext cx="751" cy="250"/>
              <a:chOff x="2656" y="694"/>
              <a:chExt cx="751" cy="250"/>
            </a:xfrm>
          </p:grpSpPr>
          <p:sp>
            <p:nvSpPr>
              <p:cNvPr id="28717" name="Line 57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8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8719" name="Line 59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16" name="Text Box 60"/>
            <p:cNvSpPr txBox="1">
              <a:spLocks noChangeArrowheads="1"/>
            </p:cNvSpPr>
            <p:nvPr/>
          </p:nvSpPr>
          <p:spPr bwMode="auto">
            <a:xfrm>
              <a:off x="1813" y="2535"/>
              <a:ext cx="41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n=0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m=0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k=1</a:t>
              </a:r>
            </a:p>
          </p:txBody>
        </p:sp>
      </p:grpSp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3532188" y="3063875"/>
            <a:ext cx="1192212" cy="3149600"/>
            <a:chOff x="2336" y="1185"/>
            <a:chExt cx="751" cy="1984"/>
          </a:xfrm>
        </p:grpSpPr>
        <p:grpSp>
          <p:nvGrpSpPr>
            <p:cNvPr id="28710" name="Group 62"/>
            <p:cNvGrpSpPr>
              <a:grpSpLocks/>
            </p:cNvGrpSpPr>
            <p:nvPr/>
          </p:nvGrpSpPr>
          <p:grpSpPr bwMode="auto">
            <a:xfrm>
              <a:off x="2336" y="1185"/>
              <a:ext cx="751" cy="250"/>
              <a:chOff x="2656" y="694"/>
              <a:chExt cx="751" cy="250"/>
            </a:xfrm>
          </p:grpSpPr>
          <p:sp>
            <p:nvSpPr>
              <p:cNvPr id="28712" name="Line 63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3" name="Text Box 64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8714" name="Line 65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11" name="Text Box 66"/>
            <p:cNvSpPr txBox="1">
              <a:spLocks noChangeArrowheads="1"/>
            </p:cNvSpPr>
            <p:nvPr/>
          </p:nvSpPr>
          <p:spPr bwMode="auto">
            <a:xfrm>
              <a:off x="2451" y="2535"/>
              <a:ext cx="41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n=0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k=1</a:t>
              </a:r>
            </a:p>
          </p:txBody>
        </p:sp>
      </p:grpSp>
      <p:grpSp>
        <p:nvGrpSpPr>
          <p:cNvPr id="30787" name="Group 67"/>
          <p:cNvGrpSpPr>
            <a:grpSpLocks/>
          </p:cNvGrpSpPr>
          <p:nvPr/>
        </p:nvGrpSpPr>
        <p:grpSpPr bwMode="auto">
          <a:xfrm>
            <a:off x="3532188" y="3427413"/>
            <a:ext cx="1847850" cy="2786062"/>
            <a:chOff x="2336" y="1414"/>
            <a:chExt cx="1164" cy="1755"/>
          </a:xfrm>
        </p:grpSpPr>
        <p:grpSp>
          <p:nvGrpSpPr>
            <p:cNvPr id="28705" name="Group 68"/>
            <p:cNvGrpSpPr>
              <a:grpSpLocks/>
            </p:cNvGrpSpPr>
            <p:nvPr/>
          </p:nvGrpSpPr>
          <p:grpSpPr bwMode="auto">
            <a:xfrm>
              <a:off x="2336" y="1414"/>
              <a:ext cx="751" cy="250"/>
              <a:chOff x="2656" y="694"/>
              <a:chExt cx="751" cy="250"/>
            </a:xfrm>
          </p:grpSpPr>
          <p:sp>
            <p:nvSpPr>
              <p:cNvPr id="28707" name="Line 69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08" name="Text Box 70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8709" name="Line 71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06" name="Text Box 72"/>
            <p:cNvSpPr txBox="1">
              <a:spLocks noChangeArrowheads="1"/>
            </p:cNvSpPr>
            <p:nvPr/>
          </p:nvSpPr>
          <p:spPr bwMode="auto">
            <a:xfrm>
              <a:off x="3090" y="2535"/>
              <a:ext cx="41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n=1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k=1</a:t>
              </a:r>
            </a:p>
          </p:txBody>
        </p:sp>
      </p:grpSp>
      <p:grpSp>
        <p:nvGrpSpPr>
          <p:cNvPr id="30793" name="Group 73"/>
          <p:cNvGrpSpPr>
            <a:grpSpLocks/>
          </p:cNvGrpSpPr>
          <p:nvPr/>
        </p:nvGrpSpPr>
        <p:grpSpPr bwMode="auto">
          <a:xfrm>
            <a:off x="3532188" y="3794125"/>
            <a:ext cx="2860675" cy="2419350"/>
            <a:chOff x="2336" y="1645"/>
            <a:chExt cx="1802" cy="1524"/>
          </a:xfrm>
        </p:grpSpPr>
        <p:grpSp>
          <p:nvGrpSpPr>
            <p:cNvPr id="28700" name="Group 74"/>
            <p:cNvGrpSpPr>
              <a:grpSpLocks/>
            </p:cNvGrpSpPr>
            <p:nvPr/>
          </p:nvGrpSpPr>
          <p:grpSpPr bwMode="auto">
            <a:xfrm>
              <a:off x="2336" y="1645"/>
              <a:ext cx="751" cy="250"/>
              <a:chOff x="2656" y="694"/>
              <a:chExt cx="751" cy="250"/>
            </a:xfrm>
          </p:grpSpPr>
          <p:sp>
            <p:nvSpPr>
              <p:cNvPr id="28702" name="Line 75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03" name="Text Box 76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8704" name="Line 77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01" name="Text Box 78"/>
            <p:cNvSpPr txBox="1">
              <a:spLocks noChangeArrowheads="1"/>
            </p:cNvSpPr>
            <p:nvPr/>
          </p:nvSpPr>
          <p:spPr bwMode="auto">
            <a:xfrm>
              <a:off x="3728" y="2535"/>
              <a:ext cx="41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n=1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k=2</a:t>
              </a:r>
            </a:p>
          </p:txBody>
        </p:sp>
      </p:grpSp>
      <p:grpSp>
        <p:nvGrpSpPr>
          <p:cNvPr id="30799" name="Group 79"/>
          <p:cNvGrpSpPr>
            <a:grpSpLocks/>
          </p:cNvGrpSpPr>
          <p:nvPr/>
        </p:nvGrpSpPr>
        <p:grpSpPr bwMode="auto">
          <a:xfrm>
            <a:off x="3532188" y="4192588"/>
            <a:ext cx="3875087" cy="2020887"/>
            <a:chOff x="2336" y="1896"/>
            <a:chExt cx="2441" cy="1273"/>
          </a:xfrm>
        </p:grpSpPr>
        <p:grpSp>
          <p:nvGrpSpPr>
            <p:cNvPr id="28695" name="Group 80"/>
            <p:cNvGrpSpPr>
              <a:grpSpLocks/>
            </p:cNvGrpSpPr>
            <p:nvPr/>
          </p:nvGrpSpPr>
          <p:grpSpPr bwMode="auto">
            <a:xfrm>
              <a:off x="2336" y="1896"/>
              <a:ext cx="751" cy="250"/>
              <a:chOff x="2656" y="694"/>
              <a:chExt cx="751" cy="250"/>
            </a:xfrm>
          </p:grpSpPr>
          <p:sp>
            <p:nvSpPr>
              <p:cNvPr id="28697" name="Line 81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98" name="Text Box 82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8699" name="Line 83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96" name="Text Box 84"/>
            <p:cNvSpPr txBox="1">
              <a:spLocks noChangeArrowheads="1"/>
            </p:cNvSpPr>
            <p:nvPr/>
          </p:nvSpPr>
          <p:spPr bwMode="auto">
            <a:xfrm>
              <a:off x="4367" y="2535"/>
              <a:ext cx="41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n=2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k=2</a:t>
              </a:r>
            </a:p>
          </p:txBody>
        </p:sp>
      </p:grpSp>
      <p:grpSp>
        <p:nvGrpSpPr>
          <p:cNvPr id="30805" name="Group 85"/>
          <p:cNvGrpSpPr>
            <a:grpSpLocks/>
          </p:cNvGrpSpPr>
          <p:nvPr/>
        </p:nvGrpSpPr>
        <p:grpSpPr bwMode="auto">
          <a:xfrm>
            <a:off x="3532188" y="4610100"/>
            <a:ext cx="4679950" cy="1603375"/>
            <a:chOff x="2336" y="2159"/>
            <a:chExt cx="2948" cy="1010"/>
          </a:xfrm>
        </p:grpSpPr>
        <p:grpSp>
          <p:nvGrpSpPr>
            <p:cNvPr id="28690" name="Group 86"/>
            <p:cNvGrpSpPr>
              <a:grpSpLocks/>
            </p:cNvGrpSpPr>
            <p:nvPr/>
          </p:nvGrpSpPr>
          <p:grpSpPr bwMode="auto">
            <a:xfrm>
              <a:off x="2336" y="2159"/>
              <a:ext cx="751" cy="250"/>
              <a:chOff x="2656" y="694"/>
              <a:chExt cx="751" cy="250"/>
            </a:xfrm>
          </p:grpSpPr>
          <p:sp>
            <p:nvSpPr>
              <p:cNvPr id="28692" name="Line 87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93" name="Text Box 88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8694" name="Line 89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91" name="Text Box 90"/>
            <p:cNvSpPr txBox="1">
              <a:spLocks noChangeArrowheads="1"/>
            </p:cNvSpPr>
            <p:nvPr/>
          </p:nvSpPr>
          <p:spPr bwMode="auto">
            <a:xfrm>
              <a:off x="4874" y="2535"/>
              <a:ext cx="41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n=3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k=2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00885" y="2210569"/>
            <a:ext cx="6385815" cy="2473885"/>
            <a:chOff x="1372579" y="2533089"/>
            <a:chExt cx="4397535" cy="2473885"/>
          </a:xfrm>
        </p:grpSpPr>
        <p:sp>
          <p:nvSpPr>
            <p:cNvPr id="95" name="流程图: 可选过程 94"/>
            <p:cNvSpPr/>
            <p:nvPr/>
          </p:nvSpPr>
          <p:spPr>
            <a:xfrm>
              <a:off x="1372579" y="2533089"/>
              <a:ext cx="4397535" cy="247388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12" name="Rectangle 92"/>
            <p:cNvSpPr>
              <a:spLocks noChangeArrowheads="1"/>
            </p:cNvSpPr>
            <p:nvPr/>
          </p:nvSpPr>
          <p:spPr bwMode="auto">
            <a:xfrm>
              <a:off x="1584325" y="2591365"/>
              <a:ext cx="4100082" cy="22467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为有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个元素的整型数组</a:t>
              </a:r>
            </a:p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比较两数组对应元素</a:t>
              </a:r>
            </a:p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变量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n,m,k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记录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a[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]&gt;b[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], a[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]==b[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],a[</a:t>
              </a:r>
              <a:r>
                <a:rPr lang="en-US" altLang="zh-CN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]&lt;b[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的个数</a:t>
              </a:r>
            </a:p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最后 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若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n&gt;k,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认为数组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a&gt;b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若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n&lt;k,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认为数组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a&lt;b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若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n==k,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认为数组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a==b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8397" y="1261984"/>
            <a:ext cx="8758292" cy="5206637"/>
            <a:chOff x="181313" y="1713339"/>
            <a:chExt cx="8758292" cy="5206637"/>
          </a:xfrm>
        </p:grpSpPr>
        <p:sp>
          <p:nvSpPr>
            <p:cNvPr id="98" name="流程图: 可选过程 97"/>
            <p:cNvSpPr/>
            <p:nvPr/>
          </p:nvSpPr>
          <p:spPr>
            <a:xfrm>
              <a:off x="181313" y="1713339"/>
              <a:ext cx="8758292" cy="5206637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0816" name="Group 96"/>
            <p:cNvGrpSpPr>
              <a:grpSpLocks/>
            </p:cNvGrpSpPr>
            <p:nvPr/>
          </p:nvGrpSpPr>
          <p:grpSpPr bwMode="auto">
            <a:xfrm>
              <a:off x="369887" y="2020262"/>
              <a:ext cx="8250238" cy="4708525"/>
              <a:chOff x="158" y="582"/>
              <a:chExt cx="5197" cy="2966"/>
            </a:xfrm>
          </p:grpSpPr>
          <p:sp>
            <p:nvSpPr>
              <p:cNvPr id="28688" name="Text Box 93"/>
              <p:cNvSpPr txBox="1">
                <a:spLocks noChangeArrowheads="1"/>
              </p:cNvSpPr>
              <p:nvPr/>
            </p:nvSpPr>
            <p:spPr bwMode="auto">
              <a:xfrm>
                <a:off x="158" y="582"/>
                <a:ext cx="2944" cy="296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#include &lt;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stdio.h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</a:p>
              <a:p>
                <a:pPr algn="l"/>
                <a:r>
                  <a:rPr lang="en-US" altLang="zh-CN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void main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a[10],b[10],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i,n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=0,m=0,k=0;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("Enter array a:\n");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for(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=0;i&lt;10;i++)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scanf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("%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d",&amp;a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("Enter array b:\n");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for(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=0;i&lt;10;i++)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scanf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("%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d",&amp;b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for(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=0;i&lt;10;i++)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{   if(large(a[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],b[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])==1)  n=n+1;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else if(large(a[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],b[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])==0)  m=m+1;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else k=k+1;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}</a:t>
                </a:r>
              </a:p>
              <a:p>
                <a:pPr algn="l"/>
                <a:r>
                  <a:rPr lang="en-US" altLang="zh-CN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89" name="Text Box 94"/>
              <p:cNvSpPr txBox="1">
                <a:spLocks noChangeArrowheads="1"/>
              </p:cNvSpPr>
              <p:nvPr/>
            </p:nvSpPr>
            <p:spPr bwMode="auto">
              <a:xfrm>
                <a:off x="3690" y="1094"/>
                <a:ext cx="1665" cy="141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large(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x,int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flag;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if(x&gt;y)  flag=1;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else if(x&lt;y) flag=-1;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else flag=0;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return(flag);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altLang="zh-CN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bldLvl="5" autoUpdateAnimBg="0"/>
      <p:bldP spid="30727" grpId="0" build="p" autoUpdateAnimBg="0"/>
      <p:bldP spid="3077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914400" y="1059105"/>
            <a:ext cx="7401261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数组名作函数参数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地址传递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在主调函数与被调函数分别定义数组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且类型应一致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形参数组大小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多维数组第一维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可不指定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形参数组名是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1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90538" y="471488"/>
            <a:ext cx="29001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求学生的平均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0405" y="965802"/>
            <a:ext cx="4316917" cy="3679223"/>
            <a:chOff x="384174" y="965802"/>
            <a:chExt cx="4316917" cy="3679223"/>
          </a:xfrm>
        </p:grpSpPr>
        <p:sp>
          <p:nvSpPr>
            <p:cNvPr id="34" name="流程图: 可选过程 33"/>
            <p:cNvSpPr/>
            <p:nvPr/>
          </p:nvSpPr>
          <p:spPr>
            <a:xfrm>
              <a:off x="384174" y="965802"/>
              <a:ext cx="4316917" cy="367922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384175" y="1050925"/>
              <a:ext cx="3916650" cy="3477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#include &lt;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stdio.h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&gt;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float average(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stu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[10],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n);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void main()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{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score[10],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float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av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("Input  10  scores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\n");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for(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=0;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&lt;10;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++ 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scanf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("%d", &amp;score[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]);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av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=average(score,10);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("Average  is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%.2f",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av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39973" y="871598"/>
            <a:ext cx="4264632" cy="2894999"/>
            <a:chOff x="4879368" y="965801"/>
            <a:chExt cx="4264632" cy="2894999"/>
          </a:xfrm>
        </p:grpSpPr>
        <p:sp>
          <p:nvSpPr>
            <p:cNvPr id="36" name="流程图: 可选过程 35"/>
            <p:cNvSpPr/>
            <p:nvPr/>
          </p:nvSpPr>
          <p:spPr>
            <a:xfrm>
              <a:off x="4879368" y="965801"/>
              <a:ext cx="4264632" cy="2894999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5043488" y="1108075"/>
              <a:ext cx="3889206" cy="26776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float   average(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stu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[ ],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</a:rPr>
                <a:t> n)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{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;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   float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av,total</a:t>
              </a:r>
              <a:r>
                <a:rPr lang="en-US" altLang="zh-CN" sz="2400" dirty="0">
                  <a:solidFill>
                    <a:schemeClr val="tx1"/>
                  </a:solidFill>
                </a:rPr>
                <a:t>=0;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   for(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=0;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&lt;n;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++ )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       total +=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stu</a:t>
              </a:r>
              <a:r>
                <a:rPr lang="en-US" altLang="zh-CN" sz="2400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];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av</a:t>
              </a:r>
              <a:r>
                <a:rPr lang="en-US" altLang="zh-CN" sz="2400" dirty="0">
                  <a:solidFill>
                    <a:schemeClr val="tx1"/>
                  </a:solidFill>
                </a:rPr>
                <a:t> = total/n;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   return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av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; </a:t>
              </a:r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2166114" y="4416425"/>
            <a:ext cx="1723549" cy="400110"/>
          </a:xfrm>
          <a:prstGeom prst="wedgeRectCallout">
            <a:avLst>
              <a:gd name="adj1" fmla="val -37635"/>
              <a:gd name="adj2" fmla="val -188877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实参用数组名</a:t>
            </a:r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>
            <a:off x="5505450" y="428595"/>
            <a:ext cx="1980029" cy="400110"/>
          </a:xfrm>
          <a:prstGeom prst="wedgeRectCallout">
            <a:avLst>
              <a:gd name="adj1" fmla="val 46542"/>
              <a:gd name="adj2" fmla="val 122326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形参用数组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92590" y="3627438"/>
            <a:ext cx="2770186" cy="2819779"/>
            <a:chOff x="4192590" y="3627438"/>
            <a:chExt cx="2770186" cy="2819779"/>
          </a:xfrm>
        </p:grpSpPr>
        <p:sp>
          <p:nvSpPr>
            <p:cNvPr id="38" name="流程图: 可选过程 37"/>
            <p:cNvSpPr/>
            <p:nvPr/>
          </p:nvSpPr>
          <p:spPr>
            <a:xfrm>
              <a:off x="5186363" y="3691528"/>
              <a:ext cx="1776413" cy="2755689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766" name="Group 38"/>
            <p:cNvGrpSpPr>
              <a:grpSpLocks/>
            </p:cNvGrpSpPr>
            <p:nvPr/>
          </p:nvGrpSpPr>
          <p:grpSpPr bwMode="auto">
            <a:xfrm>
              <a:off x="4192590" y="3627438"/>
              <a:ext cx="2427288" cy="2630488"/>
              <a:chOff x="3570" y="2663"/>
              <a:chExt cx="1529" cy="1657"/>
            </a:xfrm>
          </p:grpSpPr>
          <p:grpSp>
            <p:nvGrpSpPr>
              <p:cNvPr id="30731" name="Group 11"/>
              <p:cNvGrpSpPr>
                <a:grpSpLocks/>
              </p:cNvGrpSpPr>
              <p:nvPr/>
            </p:nvGrpSpPr>
            <p:grpSpPr bwMode="auto">
              <a:xfrm>
                <a:off x="4369" y="2810"/>
                <a:ext cx="730" cy="1498"/>
                <a:chOff x="1568" y="1378"/>
                <a:chExt cx="1133" cy="1498"/>
              </a:xfrm>
            </p:grpSpPr>
            <p:sp>
              <p:nvSpPr>
                <p:cNvPr id="307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49" name="Line 13"/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0" name="Line 14"/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15"/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17"/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32" name="Group 18"/>
              <p:cNvGrpSpPr>
                <a:grpSpLocks/>
              </p:cNvGrpSpPr>
              <p:nvPr/>
            </p:nvGrpSpPr>
            <p:grpSpPr bwMode="auto">
              <a:xfrm>
                <a:off x="4211" y="2807"/>
                <a:ext cx="196" cy="1513"/>
                <a:chOff x="1637" y="672"/>
                <a:chExt cx="196" cy="1513"/>
              </a:xfrm>
            </p:grpSpPr>
            <p:sp>
              <p:nvSpPr>
                <p:cNvPr id="3074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57" y="1682"/>
                  <a:ext cx="1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sp>
              <p:nvSpPr>
                <p:cNvPr id="3074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57" y="1429"/>
                  <a:ext cx="1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sp>
              <p:nvSpPr>
                <p:cNvPr id="3074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7" y="117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07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37" y="9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07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37" y="67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07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637" y="1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30733" name="Text Box 25"/>
              <p:cNvSpPr txBox="1">
                <a:spLocks noChangeArrowheads="1"/>
              </p:cNvSpPr>
              <p:nvPr/>
            </p:nvSpPr>
            <p:spPr bwMode="auto">
              <a:xfrm>
                <a:off x="3570" y="2663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dirty="0">
                    <a:solidFill>
                      <a:srgbClr val="FF0000"/>
                    </a:solidFill>
                  </a:rPr>
                  <a:t>score</a:t>
                </a:r>
              </a:p>
            </p:txBody>
          </p:sp>
          <p:grpSp>
            <p:nvGrpSpPr>
              <p:cNvPr id="30734" name="Group 26"/>
              <p:cNvGrpSpPr>
                <a:grpSpLocks/>
              </p:cNvGrpSpPr>
              <p:nvPr/>
            </p:nvGrpSpPr>
            <p:grpSpPr bwMode="auto">
              <a:xfrm>
                <a:off x="4567" y="2808"/>
                <a:ext cx="316" cy="1497"/>
                <a:chOff x="2027" y="673"/>
                <a:chExt cx="316" cy="1497"/>
              </a:xfrm>
            </p:grpSpPr>
            <p:sp>
              <p:nvSpPr>
                <p:cNvPr id="3073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47" y="1199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76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3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047" y="936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23</a:t>
                  </a:r>
                </a:p>
              </p:txBody>
            </p:sp>
            <p:sp>
              <p:nvSpPr>
                <p:cNvPr id="3073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046" y="673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52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3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027" y="1439"/>
                  <a:ext cx="3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….</a:t>
                  </a:r>
                </a:p>
              </p:txBody>
            </p:sp>
            <p:sp>
              <p:nvSpPr>
                <p:cNvPr id="3074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27" y="1657"/>
                  <a:ext cx="3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….</a:t>
                  </a:r>
                </a:p>
              </p:txBody>
            </p:sp>
            <p:sp>
              <p:nvSpPr>
                <p:cNvPr id="3074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047" y="1920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68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735" name="Line 34"/>
              <p:cNvSpPr>
                <a:spLocks noChangeShapeType="1"/>
              </p:cNvSpPr>
              <p:nvPr/>
            </p:nvSpPr>
            <p:spPr bwMode="auto">
              <a:xfrm>
                <a:off x="4044" y="28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3765" name="Group 37"/>
          <p:cNvGrpSpPr>
            <a:grpSpLocks/>
          </p:cNvGrpSpPr>
          <p:nvPr/>
        </p:nvGrpSpPr>
        <p:grpSpPr bwMode="auto">
          <a:xfrm>
            <a:off x="6619876" y="3597275"/>
            <a:ext cx="792163" cy="457200"/>
            <a:chOff x="5100" y="2638"/>
            <a:chExt cx="499" cy="288"/>
          </a:xfrm>
        </p:grpSpPr>
        <p:sp>
          <p:nvSpPr>
            <p:cNvPr id="30729" name="Line 35"/>
            <p:cNvSpPr>
              <a:spLocks noChangeShapeType="1"/>
            </p:cNvSpPr>
            <p:nvPr/>
          </p:nvSpPr>
          <p:spPr bwMode="auto">
            <a:xfrm flipH="1">
              <a:off x="5100" y="2820"/>
              <a:ext cx="2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Text Box 36"/>
            <p:cNvSpPr txBox="1">
              <a:spLocks noChangeArrowheads="1"/>
            </p:cNvSpPr>
            <p:nvPr/>
          </p:nvSpPr>
          <p:spPr bwMode="auto">
            <a:xfrm>
              <a:off x="5259" y="263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 err="1">
                  <a:solidFill>
                    <a:srgbClr val="FF0000"/>
                  </a:solidFill>
                </a:rPr>
                <a:t>stu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  <p:bldP spid="73736" grpId="0" animBg="1" autoUpdateAnimBg="0"/>
      <p:bldP spid="7373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2696" y="673698"/>
            <a:ext cx="8518525" cy="45867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模块化程序设计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基本思想：将一个大的程序按功能分割成一些小模块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各模块相对独立、功能单一、结构清晰、接口简单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控制了程序设计的复杂性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提高元件的可靠性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缩短开发周期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避免程序开发的重复劳动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易于维护和功能扩充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开发方法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自上向下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逐步分解，分而治之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0" y="525463"/>
            <a:ext cx="4561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 数组元素与 数组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59" name="Group 99"/>
          <p:cNvGrpSpPr>
            <a:grpSpLocks/>
          </p:cNvGrpSpPr>
          <p:nvPr/>
        </p:nvGrpSpPr>
        <p:grpSpPr bwMode="auto">
          <a:xfrm>
            <a:off x="432248" y="2376319"/>
            <a:ext cx="1731963" cy="1597025"/>
            <a:chOff x="215" y="2212"/>
            <a:chExt cx="1091" cy="1006"/>
          </a:xfrm>
        </p:grpSpPr>
        <p:grpSp>
          <p:nvGrpSpPr>
            <p:cNvPr id="31786" name="Group 88"/>
            <p:cNvGrpSpPr>
              <a:grpSpLocks/>
            </p:cNvGrpSpPr>
            <p:nvPr/>
          </p:nvGrpSpPr>
          <p:grpSpPr bwMode="auto">
            <a:xfrm>
              <a:off x="215" y="2212"/>
              <a:ext cx="1091" cy="1006"/>
              <a:chOff x="776" y="1194"/>
              <a:chExt cx="1091" cy="1006"/>
            </a:xfrm>
          </p:grpSpPr>
          <p:grpSp>
            <p:nvGrpSpPr>
              <p:cNvPr id="31789" name="Group 89"/>
              <p:cNvGrpSpPr>
                <a:grpSpLocks/>
              </p:cNvGrpSpPr>
              <p:nvPr/>
            </p:nvGrpSpPr>
            <p:grpSpPr bwMode="auto">
              <a:xfrm>
                <a:off x="776" y="1194"/>
                <a:ext cx="1091" cy="761"/>
                <a:chOff x="776" y="1194"/>
                <a:chExt cx="1091" cy="761"/>
              </a:xfrm>
            </p:grpSpPr>
            <p:sp>
              <p:nvSpPr>
                <p:cNvPr id="31791" name="Rectangle 90"/>
                <p:cNvSpPr>
                  <a:spLocks noChangeArrowheads="1"/>
                </p:cNvSpPr>
                <p:nvPr/>
              </p:nvSpPr>
              <p:spPr bwMode="auto">
                <a:xfrm>
                  <a:off x="1189" y="1333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92" name="Line 91"/>
                <p:cNvSpPr>
                  <a:spLocks noChangeShapeType="1"/>
                </p:cNvSpPr>
                <p:nvPr/>
              </p:nvSpPr>
              <p:spPr bwMode="auto">
                <a:xfrm>
                  <a:off x="1189" y="1644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3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420" y="13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179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408" y="167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1795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776" y="1194"/>
                  <a:ext cx="20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31796" name="Line 95"/>
                <p:cNvSpPr>
                  <a:spLocks noChangeShapeType="1"/>
                </p:cNvSpPr>
                <p:nvPr/>
              </p:nvSpPr>
              <p:spPr bwMode="auto">
                <a:xfrm>
                  <a:off x="933" y="1333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90" name="Text Box 96"/>
              <p:cNvSpPr txBox="1">
                <a:spLocks noChangeArrowheads="1"/>
              </p:cNvSpPr>
              <p:nvPr/>
            </p:nvSpPr>
            <p:spPr bwMode="auto">
              <a:xfrm>
                <a:off x="1231" y="195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调用前</a:t>
                </a:r>
              </a:p>
            </p:txBody>
          </p:sp>
        </p:grpSp>
        <p:sp>
          <p:nvSpPr>
            <p:cNvPr id="31787" name="Text Box 97"/>
            <p:cNvSpPr txBox="1">
              <a:spLocks noChangeArrowheads="1"/>
            </p:cNvSpPr>
            <p:nvPr/>
          </p:nvSpPr>
          <p:spPr bwMode="auto">
            <a:xfrm>
              <a:off x="255" y="2396"/>
              <a:ext cx="4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a[0]</a:t>
              </a:r>
            </a:p>
          </p:txBody>
        </p:sp>
        <p:sp>
          <p:nvSpPr>
            <p:cNvPr id="31788" name="Text Box 98"/>
            <p:cNvSpPr txBox="1">
              <a:spLocks noChangeArrowheads="1"/>
            </p:cNvSpPr>
            <p:nvPr/>
          </p:nvSpPr>
          <p:spPr bwMode="auto">
            <a:xfrm>
              <a:off x="273" y="2703"/>
              <a:ext cx="4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a[1]</a:t>
              </a:r>
            </a:p>
          </p:txBody>
        </p:sp>
      </p:grpSp>
      <p:grpSp>
        <p:nvGrpSpPr>
          <p:cNvPr id="92281" name="Group 121"/>
          <p:cNvGrpSpPr>
            <a:grpSpLocks/>
          </p:cNvGrpSpPr>
          <p:nvPr/>
        </p:nvGrpSpPr>
        <p:grpSpPr bwMode="auto">
          <a:xfrm>
            <a:off x="528637" y="4224337"/>
            <a:ext cx="2909888" cy="1666875"/>
            <a:chOff x="1511" y="2186"/>
            <a:chExt cx="1833" cy="1050"/>
          </a:xfrm>
        </p:grpSpPr>
        <p:grpSp>
          <p:nvGrpSpPr>
            <p:cNvPr id="31768" name="Group 100"/>
            <p:cNvGrpSpPr>
              <a:grpSpLocks/>
            </p:cNvGrpSpPr>
            <p:nvPr/>
          </p:nvGrpSpPr>
          <p:grpSpPr bwMode="auto">
            <a:xfrm>
              <a:off x="1511" y="2230"/>
              <a:ext cx="1091" cy="1006"/>
              <a:chOff x="215" y="2212"/>
              <a:chExt cx="1091" cy="1006"/>
            </a:xfrm>
          </p:grpSpPr>
          <p:grpSp>
            <p:nvGrpSpPr>
              <p:cNvPr id="31775" name="Group 101"/>
              <p:cNvGrpSpPr>
                <a:grpSpLocks/>
              </p:cNvGrpSpPr>
              <p:nvPr/>
            </p:nvGrpSpPr>
            <p:grpSpPr bwMode="auto">
              <a:xfrm>
                <a:off x="215" y="2212"/>
                <a:ext cx="1091" cy="1006"/>
                <a:chOff x="776" y="1194"/>
                <a:chExt cx="1091" cy="1006"/>
              </a:xfrm>
            </p:grpSpPr>
            <p:grpSp>
              <p:nvGrpSpPr>
                <p:cNvPr id="31778" name="Group 102"/>
                <p:cNvGrpSpPr>
                  <a:grpSpLocks/>
                </p:cNvGrpSpPr>
                <p:nvPr/>
              </p:nvGrpSpPr>
              <p:grpSpPr bwMode="auto">
                <a:xfrm>
                  <a:off x="776" y="1194"/>
                  <a:ext cx="1091" cy="761"/>
                  <a:chOff x="776" y="1194"/>
                  <a:chExt cx="1091" cy="761"/>
                </a:xfrm>
              </p:grpSpPr>
              <p:sp>
                <p:nvSpPr>
                  <p:cNvPr id="3178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189" y="1333"/>
                    <a:ext cx="678" cy="62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8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1644"/>
                    <a:ext cx="6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2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38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1783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8" y="1672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1784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6" y="1194"/>
                    <a:ext cx="205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</a:p>
                </p:txBody>
              </p:sp>
              <p:sp>
                <p:nvSpPr>
                  <p:cNvPr id="31785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933" y="1333"/>
                    <a:ext cx="2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177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231" y="195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zh-CN" altLang="en-US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调用</a:t>
                  </a:r>
                </a:p>
              </p:txBody>
            </p:sp>
          </p:grpSp>
          <p:sp>
            <p:nvSpPr>
              <p:cNvPr id="31776" name="Text Box 110"/>
              <p:cNvSpPr txBox="1">
                <a:spLocks noChangeArrowheads="1"/>
              </p:cNvSpPr>
              <p:nvPr/>
            </p:nvSpPr>
            <p:spPr bwMode="auto">
              <a:xfrm>
                <a:off x="255" y="2396"/>
                <a:ext cx="4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a[0]</a:t>
                </a:r>
              </a:p>
            </p:txBody>
          </p:sp>
          <p:sp>
            <p:nvSpPr>
              <p:cNvPr id="31777" name="Text Box 111"/>
              <p:cNvSpPr txBox="1">
                <a:spLocks noChangeArrowheads="1"/>
              </p:cNvSpPr>
              <p:nvPr/>
            </p:nvSpPr>
            <p:spPr bwMode="auto">
              <a:xfrm>
                <a:off x="273" y="2703"/>
                <a:ext cx="4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a[1]</a:t>
                </a:r>
              </a:p>
            </p:txBody>
          </p:sp>
        </p:grpSp>
        <p:sp>
          <p:nvSpPr>
            <p:cNvPr id="31769" name="Line 112"/>
            <p:cNvSpPr>
              <a:spLocks noChangeShapeType="1"/>
            </p:cNvSpPr>
            <p:nvPr/>
          </p:nvSpPr>
          <p:spPr bwMode="auto">
            <a:xfrm>
              <a:off x="2500" y="2500"/>
              <a:ext cx="2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113"/>
            <p:cNvSpPr>
              <a:spLocks noChangeShapeType="1"/>
            </p:cNvSpPr>
            <p:nvPr/>
          </p:nvSpPr>
          <p:spPr bwMode="auto">
            <a:xfrm>
              <a:off x="2496" y="2896"/>
              <a:ext cx="2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Rectangle 114"/>
            <p:cNvSpPr>
              <a:spLocks noChangeArrowheads="1"/>
            </p:cNvSpPr>
            <p:nvPr/>
          </p:nvSpPr>
          <p:spPr bwMode="auto">
            <a:xfrm>
              <a:off x="2766" y="2378"/>
              <a:ext cx="578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772" name="Rectangle 115"/>
            <p:cNvSpPr>
              <a:spLocks noChangeArrowheads="1"/>
            </p:cNvSpPr>
            <p:nvPr/>
          </p:nvSpPr>
          <p:spPr bwMode="auto">
            <a:xfrm>
              <a:off x="2762" y="2796"/>
              <a:ext cx="56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773" name="Text Box 116"/>
            <p:cNvSpPr txBox="1">
              <a:spLocks noChangeArrowheads="1"/>
            </p:cNvSpPr>
            <p:nvPr/>
          </p:nvSpPr>
          <p:spPr bwMode="auto">
            <a:xfrm>
              <a:off x="2980" y="21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1774" name="Text Box 117"/>
            <p:cNvSpPr txBox="1">
              <a:spLocks noChangeArrowheads="1"/>
            </p:cNvSpPr>
            <p:nvPr/>
          </p:nvSpPr>
          <p:spPr bwMode="auto">
            <a:xfrm>
              <a:off x="2947" y="29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</a:rPr>
                <a:t>y</a:t>
              </a:r>
            </a:p>
          </p:txBody>
        </p:sp>
      </p:grpSp>
      <p:grpSp>
        <p:nvGrpSpPr>
          <p:cNvPr id="92303" name="Group 143"/>
          <p:cNvGrpSpPr>
            <a:grpSpLocks/>
          </p:cNvGrpSpPr>
          <p:nvPr/>
        </p:nvGrpSpPr>
        <p:grpSpPr bwMode="auto">
          <a:xfrm>
            <a:off x="4205400" y="4222656"/>
            <a:ext cx="923925" cy="1938338"/>
            <a:chOff x="3835" y="2227"/>
            <a:chExt cx="582" cy="1221"/>
          </a:xfrm>
        </p:grpSpPr>
        <p:sp>
          <p:nvSpPr>
            <p:cNvPr id="31762" name="Rectangle 137"/>
            <p:cNvSpPr>
              <a:spLocks noChangeArrowheads="1"/>
            </p:cNvSpPr>
            <p:nvPr/>
          </p:nvSpPr>
          <p:spPr bwMode="auto">
            <a:xfrm>
              <a:off x="3839" y="2419"/>
              <a:ext cx="578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763" name="Rectangle 138"/>
            <p:cNvSpPr>
              <a:spLocks noChangeArrowheads="1"/>
            </p:cNvSpPr>
            <p:nvPr/>
          </p:nvSpPr>
          <p:spPr bwMode="auto">
            <a:xfrm>
              <a:off x="3835" y="2837"/>
              <a:ext cx="56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764" name="Text Box 139"/>
            <p:cNvSpPr txBox="1">
              <a:spLocks noChangeArrowheads="1"/>
            </p:cNvSpPr>
            <p:nvPr/>
          </p:nvSpPr>
          <p:spPr bwMode="auto">
            <a:xfrm>
              <a:off x="4053" y="22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1765" name="Text Box 140"/>
            <p:cNvSpPr txBox="1">
              <a:spLocks noChangeArrowheads="1"/>
            </p:cNvSpPr>
            <p:nvPr/>
          </p:nvSpPr>
          <p:spPr bwMode="auto">
            <a:xfrm>
              <a:off x="4020" y="30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31766" name="Line 141"/>
            <p:cNvSpPr>
              <a:spLocks noChangeShapeType="1"/>
            </p:cNvSpPr>
            <p:nvPr/>
          </p:nvSpPr>
          <p:spPr bwMode="auto">
            <a:xfrm>
              <a:off x="4133" y="2678"/>
              <a:ext cx="0" cy="1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Text Box 142"/>
            <p:cNvSpPr txBox="1">
              <a:spLocks noChangeArrowheads="1"/>
            </p:cNvSpPr>
            <p:nvPr/>
          </p:nvSpPr>
          <p:spPr bwMode="auto">
            <a:xfrm>
              <a:off x="3905" y="319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交换</a:t>
              </a:r>
            </a:p>
          </p:txBody>
        </p:sp>
      </p:grpSp>
      <p:grpSp>
        <p:nvGrpSpPr>
          <p:cNvPr id="92304" name="Group 144"/>
          <p:cNvGrpSpPr>
            <a:grpSpLocks/>
          </p:cNvGrpSpPr>
          <p:nvPr/>
        </p:nvGrpSpPr>
        <p:grpSpPr bwMode="auto">
          <a:xfrm>
            <a:off x="5457032" y="4478448"/>
            <a:ext cx="1731962" cy="1568450"/>
            <a:chOff x="3405" y="2368"/>
            <a:chExt cx="1091" cy="988"/>
          </a:xfrm>
        </p:grpSpPr>
        <p:grpSp>
          <p:nvGrpSpPr>
            <p:cNvPr id="31754" name="Group 145"/>
            <p:cNvGrpSpPr>
              <a:grpSpLocks/>
            </p:cNvGrpSpPr>
            <p:nvPr/>
          </p:nvGrpSpPr>
          <p:grpSpPr bwMode="auto">
            <a:xfrm>
              <a:off x="3405" y="2368"/>
              <a:ext cx="1091" cy="761"/>
              <a:chOff x="776" y="1194"/>
              <a:chExt cx="1091" cy="761"/>
            </a:xfrm>
          </p:grpSpPr>
          <p:sp>
            <p:nvSpPr>
              <p:cNvPr id="31756" name="Rectangle 146"/>
              <p:cNvSpPr>
                <a:spLocks noChangeArrowheads="1"/>
              </p:cNvSpPr>
              <p:nvPr/>
            </p:nvSpPr>
            <p:spPr bwMode="auto">
              <a:xfrm>
                <a:off x="1189" y="1333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757" name="Line 147"/>
              <p:cNvSpPr>
                <a:spLocks noChangeShapeType="1"/>
              </p:cNvSpPr>
              <p:nvPr/>
            </p:nvSpPr>
            <p:spPr bwMode="auto">
              <a:xfrm>
                <a:off x="1189" y="1644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8" name="Text Box 148"/>
              <p:cNvSpPr txBox="1">
                <a:spLocks noChangeArrowheads="1"/>
              </p:cNvSpPr>
              <p:nvPr/>
            </p:nvSpPr>
            <p:spPr bwMode="auto">
              <a:xfrm>
                <a:off x="1420" y="13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1759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6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1760" name="Text Box 150"/>
              <p:cNvSpPr txBox="1">
                <a:spLocks noChangeArrowheads="1"/>
              </p:cNvSpPr>
              <p:nvPr/>
            </p:nvSpPr>
            <p:spPr bwMode="auto">
              <a:xfrm>
                <a:off x="776" y="1194"/>
                <a:ext cx="2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31761" name="Line 151"/>
              <p:cNvSpPr>
                <a:spLocks noChangeShapeType="1"/>
              </p:cNvSpPr>
              <p:nvPr/>
            </p:nvSpPr>
            <p:spPr bwMode="auto">
              <a:xfrm>
                <a:off x="933" y="1333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5" name="Text Box 152"/>
            <p:cNvSpPr txBox="1">
              <a:spLocks noChangeArrowheads="1"/>
            </p:cNvSpPr>
            <p:nvPr/>
          </p:nvSpPr>
          <p:spPr bwMode="auto">
            <a:xfrm>
              <a:off x="3932" y="310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13113" y="941861"/>
            <a:ext cx="5060950" cy="3207864"/>
            <a:chOff x="3157538" y="1558466"/>
            <a:chExt cx="5060950" cy="3207864"/>
          </a:xfrm>
        </p:grpSpPr>
        <p:sp>
          <p:nvSpPr>
            <p:cNvPr id="53" name="流程图: 可选过程 52"/>
            <p:cNvSpPr/>
            <p:nvPr/>
          </p:nvSpPr>
          <p:spPr>
            <a:xfrm>
              <a:off x="3157538" y="1558466"/>
              <a:ext cx="5060950" cy="320786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13" name="Text Box 153"/>
            <p:cNvSpPr txBox="1">
              <a:spLocks noChangeArrowheads="1"/>
            </p:cNvSpPr>
            <p:nvPr/>
          </p:nvSpPr>
          <p:spPr bwMode="auto">
            <a:xfrm>
              <a:off x="3425031" y="1596231"/>
              <a:ext cx="4770858" cy="31700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#include &lt;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stdio.h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&gt;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void swap2(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x,int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y)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z;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z=x;      x=y;      y=z;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a[2]={1,2};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swap2(a[0],a[1]);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("a[0]=%d\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na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[1]=%d\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n",a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[0],a[1]);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</p:txBody>
        </p:sp>
      </p:grpSp>
      <p:sp>
        <p:nvSpPr>
          <p:cNvPr id="92359" name="AutoShape 199"/>
          <p:cNvSpPr>
            <a:spLocks noChangeArrowheads="1"/>
          </p:cNvSpPr>
          <p:nvPr/>
        </p:nvSpPr>
        <p:spPr bwMode="auto">
          <a:xfrm>
            <a:off x="908064" y="1432728"/>
            <a:ext cx="1424702" cy="794802"/>
          </a:xfrm>
          <a:prstGeom prst="star6">
            <a:avLst/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值传递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  <p:bldP spid="9235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375443" y="2625725"/>
            <a:ext cx="1731963" cy="1597025"/>
            <a:chOff x="776" y="1194"/>
            <a:chExt cx="1091" cy="1006"/>
          </a:xfrm>
        </p:grpSpPr>
        <p:grpSp>
          <p:nvGrpSpPr>
            <p:cNvPr id="32808" name="Group 5"/>
            <p:cNvGrpSpPr>
              <a:grpSpLocks/>
            </p:cNvGrpSpPr>
            <p:nvPr/>
          </p:nvGrpSpPr>
          <p:grpSpPr bwMode="auto">
            <a:xfrm>
              <a:off x="776" y="1194"/>
              <a:ext cx="1091" cy="761"/>
              <a:chOff x="776" y="1194"/>
              <a:chExt cx="1091" cy="761"/>
            </a:xfrm>
          </p:grpSpPr>
          <p:sp>
            <p:nvSpPr>
              <p:cNvPr id="32810" name="Rectangle 6"/>
              <p:cNvSpPr>
                <a:spLocks noChangeArrowheads="1"/>
              </p:cNvSpPr>
              <p:nvPr/>
            </p:nvSpPr>
            <p:spPr bwMode="auto">
              <a:xfrm>
                <a:off x="1189" y="1333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2811" name="Line 7"/>
              <p:cNvSpPr>
                <a:spLocks noChangeShapeType="1"/>
              </p:cNvSpPr>
              <p:nvPr/>
            </p:nvSpPr>
            <p:spPr bwMode="auto">
              <a:xfrm>
                <a:off x="1189" y="1644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2" name="Text Box 8"/>
              <p:cNvSpPr txBox="1">
                <a:spLocks noChangeArrowheads="1"/>
              </p:cNvSpPr>
              <p:nvPr/>
            </p:nvSpPr>
            <p:spPr bwMode="auto">
              <a:xfrm>
                <a:off x="1420" y="13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2813" name="Text Box 9"/>
              <p:cNvSpPr txBox="1">
                <a:spLocks noChangeArrowheads="1"/>
              </p:cNvSpPr>
              <p:nvPr/>
            </p:nvSpPr>
            <p:spPr bwMode="auto">
              <a:xfrm>
                <a:off x="1408" y="16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2814" name="Text Box 10"/>
              <p:cNvSpPr txBox="1">
                <a:spLocks noChangeArrowheads="1"/>
              </p:cNvSpPr>
              <p:nvPr/>
            </p:nvSpPr>
            <p:spPr bwMode="auto">
              <a:xfrm>
                <a:off x="776" y="1194"/>
                <a:ext cx="2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32815" name="Line 11"/>
              <p:cNvSpPr>
                <a:spLocks noChangeShapeType="1"/>
              </p:cNvSpPr>
              <p:nvPr/>
            </p:nvSpPr>
            <p:spPr bwMode="auto">
              <a:xfrm>
                <a:off x="933" y="1333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09" name="Text Box 12"/>
            <p:cNvSpPr txBox="1">
              <a:spLocks noChangeArrowheads="1"/>
            </p:cNvSpPr>
            <p:nvPr/>
          </p:nvSpPr>
          <p:spPr bwMode="auto">
            <a:xfrm>
              <a:off x="1231" y="195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调用前</a:t>
              </a:r>
            </a:p>
          </p:txBody>
        </p:sp>
      </p:grpSp>
      <p:grpSp>
        <p:nvGrpSpPr>
          <p:cNvPr id="117773" name="Group 13"/>
          <p:cNvGrpSpPr>
            <a:grpSpLocks/>
          </p:cNvGrpSpPr>
          <p:nvPr/>
        </p:nvGrpSpPr>
        <p:grpSpPr bwMode="auto">
          <a:xfrm>
            <a:off x="375443" y="4222750"/>
            <a:ext cx="1743075" cy="1549400"/>
            <a:chOff x="2343" y="1246"/>
            <a:chExt cx="1098" cy="976"/>
          </a:xfrm>
        </p:grpSpPr>
        <p:grpSp>
          <p:nvGrpSpPr>
            <p:cNvPr id="32797" name="Group 14"/>
            <p:cNvGrpSpPr>
              <a:grpSpLocks/>
            </p:cNvGrpSpPr>
            <p:nvPr/>
          </p:nvGrpSpPr>
          <p:grpSpPr bwMode="auto">
            <a:xfrm>
              <a:off x="2343" y="1246"/>
              <a:ext cx="1098" cy="761"/>
              <a:chOff x="2343" y="1246"/>
              <a:chExt cx="1098" cy="761"/>
            </a:xfrm>
          </p:grpSpPr>
          <p:grpSp>
            <p:nvGrpSpPr>
              <p:cNvPr id="32799" name="Group 15"/>
              <p:cNvGrpSpPr>
                <a:grpSpLocks/>
              </p:cNvGrpSpPr>
              <p:nvPr/>
            </p:nvGrpSpPr>
            <p:grpSpPr bwMode="auto">
              <a:xfrm>
                <a:off x="2350" y="1246"/>
                <a:ext cx="1091" cy="761"/>
                <a:chOff x="776" y="1194"/>
                <a:chExt cx="1091" cy="761"/>
              </a:xfrm>
            </p:grpSpPr>
            <p:sp>
              <p:nvSpPr>
                <p:cNvPr id="3280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89" y="1333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03" name="Line 17"/>
                <p:cNvSpPr>
                  <a:spLocks noChangeShapeType="1"/>
                </p:cNvSpPr>
                <p:nvPr/>
              </p:nvSpPr>
              <p:spPr bwMode="auto">
                <a:xfrm>
                  <a:off x="1189" y="1644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20" y="13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280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08" y="167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280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76" y="1194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32807" name="Line 21"/>
                <p:cNvSpPr>
                  <a:spLocks noChangeShapeType="1"/>
                </p:cNvSpPr>
                <p:nvPr/>
              </p:nvSpPr>
              <p:spPr bwMode="auto">
                <a:xfrm>
                  <a:off x="933" y="1333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00" name="Text Box 22"/>
              <p:cNvSpPr txBox="1">
                <a:spLocks noChangeArrowheads="1"/>
              </p:cNvSpPr>
              <p:nvPr/>
            </p:nvSpPr>
            <p:spPr bwMode="auto">
              <a:xfrm>
                <a:off x="2343" y="139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32801" name="Line 23"/>
              <p:cNvSpPr>
                <a:spLocks noChangeShapeType="1"/>
              </p:cNvSpPr>
              <p:nvPr/>
            </p:nvSpPr>
            <p:spPr bwMode="auto">
              <a:xfrm flipV="1">
                <a:off x="2467" y="1433"/>
                <a:ext cx="289" cy="1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8" name="Text Box 24"/>
            <p:cNvSpPr txBox="1">
              <a:spLocks noChangeArrowheads="1"/>
            </p:cNvSpPr>
            <p:nvPr/>
          </p:nvSpPr>
          <p:spPr bwMode="auto">
            <a:xfrm>
              <a:off x="2931" y="19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</a:p>
          </p:txBody>
        </p:sp>
      </p:grpSp>
      <p:grpSp>
        <p:nvGrpSpPr>
          <p:cNvPr id="117785" name="Group 25"/>
          <p:cNvGrpSpPr>
            <a:grpSpLocks/>
          </p:cNvGrpSpPr>
          <p:nvPr/>
        </p:nvGrpSpPr>
        <p:grpSpPr bwMode="auto">
          <a:xfrm>
            <a:off x="3196991" y="4249737"/>
            <a:ext cx="1743075" cy="1541463"/>
            <a:chOff x="3828" y="1308"/>
            <a:chExt cx="1098" cy="971"/>
          </a:xfrm>
        </p:grpSpPr>
        <p:grpSp>
          <p:nvGrpSpPr>
            <p:cNvPr id="32786" name="Group 26"/>
            <p:cNvGrpSpPr>
              <a:grpSpLocks/>
            </p:cNvGrpSpPr>
            <p:nvPr/>
          </p:nvGrpSpPr>
          <p:grpSpPr bwMode="auto">
            <a:xfrm>
              <a:off x="3828" y="1308"/>
              <a:ext cx="1098" cy="761"/>
              <a:chOff x="2343" y="1246"/>
              <a:chExt cx="1098" cy="761"/>
            </a:xfrm>
          </p:grpSpPr>
          <p:grpSp>
            <p:nvGrpSpPr>
              <p:cNvPr id="32788" name="Group 27"/>
              <p:cNvGrpSpPr>
                <a:grpSpLocks/>
              </p:cNvGrpSpPr>
              <p:nvPr/>
            </p:nvGrpSpPr>
            <p:grpSpPr bwMode="auto">
              <a:xfrm>
                <a:off x="2350" y="1246"/>
                <a:ext cx="1091" cy="761"/>
                <a:chOff x="776" y="1194"/>
                <a:chExt cx="1091" cy="761"/>
              </a:xfrm>
            </p:grpSpPr>
            <p:sp>
              <p:nvSpPr>
                <p:cNvPr id="32791" name="Rectangle 28"/>
                <p:cNvSpPr>
                  <a:spLocks noChangeArrowheads="1"/>
                </p:cNvSpPr>
                <p:nvPr/>
              </p:nvSpPr>
              <p:spPr bwMode="auto">
                <a:xfrm>
                  <a:off x="1189" y="1333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92" name="Line 29"/>
                <p:cNvSpPr>
                  <a:spLocks noChangeShapeType="1"/>
                </p:cNvSpPr>
                <p:nvPr/>
              </p:nvSpPr>
              <p:spPr bwMode="auto">
                <a:xfrm>
                  <a:off x="1189" y="1644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20" y="13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279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08" y="167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279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76" y="1194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32796" name="Line 33"/>
                <p:cNvSpPr>
                  <a:spLocks noChangeShapeType="1"/>
                </p:cNvSpPr>
                <p:nvPr/>
              </p:nvSpPr>
              <p:spPr bwMode="auto">
                <a:xfrm>
                  <a:off x="933" y="1333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789" name="Text Box 34"/>
              <p:cNvSpPr txBox="1">
                <a:spLocks noChangeArrowheads="1"/>
              </p:cNvSpPr>
              <p:nvPr/>
            </p:nvSpPr>
            <p:spPr bwMode="auto">
              <a:xfrm>
                <a:off x="2343" y="139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32790" name="Line 35"/>
              <p:cNvSpPr>
                <a:spLocks noChangeShapeType="1"/>
              </p:cNvSpPr>
              <p:nvPr/>
            </p:nvSpPr>
            <p:spPr bwMode="auto">
              <a:xfrm flipV="1">
                <a:off x="2467" y="1433"/>
                <a:ext cx="289" cy="1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87" name="Text Box 36"/>
            <p:cNvSpPr txBox="1">
              <a:spLocks noChangeArrowheads="1"/>
            </p:cNvSpPr>
            <p:nvPr/>
          </p:nvSpPr>
          <p:spPr bwMode="auto">
            <a:xfrm>
              <a:off x="4375" y="202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</p:grpSp>
      <p:grpSp>
        <p:nvGrpSpPr>
          <p:cNvPr id="117797" name="Group 37"/>
          <p:cNvGrpSpPr>
            <a:grpSpLocks/>
          </p:cNvGrpSpPr>
          <p:nvPr/>
        </p:nvGrpSpPr>
        <p:grpSpPr bwMode="auto">
          <a:xfrm>
            <a:off x="5553075" y="4249737"/>
            <a:ext cx="1731963" cy="1568450"/>
            <a:chOff x="3405" y="2368"/>
            <a:chExt cx="1091" cy="988"/>
          </a:xfrm>
        </p:grpSpPr>
        <p:grpSp>
          <p:nvGrpSpPr>
            <p:cNvPr id="32778" name="Group 38"/>
            <p:cNvGrpSpPr>
              <a:grpSpLocks/>
            </p:cNvGrpSpPr>
            <p:nvPr/>
          </p:nvGrpSpPr>
          <p:grpSpPr bwMode="auto">
            <a:xfrm>
              <a:off x="3405" y="2368"/>
              <a:ext cx="1091" cy="761"/>
              <a:chOff x="776" y="1194"/>
              <a:chExt cx="1091" cy="761"/>
            </a:xfrm>
          </p:grpSpPr>
          <p:sp>
            <p:nvSpPr>
              <p:cNvPr id="32780" name="Rectangle 39"/>
              <p:cNvSpPr>
                <a:spLocks noChangeArrowheads="1"/>
              </p:cNvSpPr>
              <p:nvPr/>
            </p:nvSpPr>
            <p:spPr bwMode="auto">
              <a:xfrm>
                <a:off x="1189" y="1333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2781" name="Line 40"/>
              <p:cNvSpPr>
                <a:spLocks noChangeShapeType="1"/>
              </p:cNvSpPr>
              <p:nvPr/>
            </p:nvSpPr>
            <p:spPr bwMode="auto">
              <a:xfrm>
                <a:off x="1189" y="1644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2" name="Text Box 41"/>
              <p:cNvSpPr txBox="1">
                <a:spLocks noChangeArrowheads="1"/>
              </p:cNvSpPr>
              <p:nvPr/>
            </p:nvSpPr>
            <p:spPr bwMode="auto">
              <a:xfrm>
                <a:off x="1420" y="13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2783" name="Text Box 42"/>
              <p:cNvSpPr txBox="1">
                <a:spLocks noChangeArrowheads="1"/>
              </p:cNvSpPr>
              <p:nvPr/>
            </p:nvSpPr>
            <p:spPr bwMode="auto">
              <a:xfrm>
                <a:off x="1408" y="16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2784" name="Text Box 43"/>
              <p:cNvSpPr txBox="1">
                <a:spLocks noChangeArrowheads="1"/>
              </p:cNvSpPr>
              <p:nvPr/>
            </p:nvSpPr>
            <p:spPr bwMode="auto">
              <a:xfrm>
                <a:off x="776" y="1194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2785" name="Line 44"/>
              <p:cNvSpPr>
                <a:spLocks noChangeShapeType="1"/>
              </p:cNvSpPr>
              <p:nvPr/>
            </p:nvSpPr>
            <p:spPr bwMode="auto">
              <a:xfrm>
                <a:off x="933" y="1333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79" name="Text Box 45"/>
            <p:cNvSpPr txBox="1">
              <a:spLocks noChangeArrowheads="1"/>
            </p:cNvSpPr>
            <p:nvPr/>
          </p:nvSpPr>
          <p:spPr bwMode="auto">
            <a:xfrm>
              <a:off x="3932" y="310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96991" y="925573"/>
            <a:ext cx="5105634" cy="3170099"/>
            <a:chOff x="2964049" y="288925"/>
            <a:chExt cx="5105634" cy="3170099"/>
          </a:xfrm>
        </p:grpSpPr>
        <p:sp>
          <p:nvSpPr>
            <p:cNvPr id="48" name="流程图: 可选过程 47"/>
            <p:cNvSpPr/>
            <p:nvPr/>
          </p:nvSpPr>
          <p:spPr>
            <a:xfrm>
              <a:off x="2964049" y="321612"/>
              <a:ext cx="5105634" cy="3137411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806" name="Text Box 46"/>
            <p:cNvSpPr txBox="1">
              <a:spLocks noChangeArrowheads="1"/>
            </p:cNvSpPr>
            <p:nvPr/>
          </p:nvSpPr>
          <p:spPr bwMode="auto">
            <a:xfrm>
              <a:off x="3298825" y="288925"/>
              <a:ext cx="4770858" cy="31700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#include &lt;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stdio.h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&gt;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void swap2(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x[])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z;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z=x[0];     x[0]=x[1];     x[1]=z;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a[2]={1,2};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swap2(a);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("a[0]=%d\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na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[1]=%d\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n",a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[0],a[1]);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</p:txBody>
        </p:sp>
      </p:grpSp>
      <p:sp>
        <p:nvSpPr>
          <p:cNvPr id="117808" name="AutoShape 48"/>
          <p:cNvSpPr>
            <a:spLocks noChangeArrowheads="1"/>
          </p:cNvSpPr>
          <p:nvPr/>
        </p:nvSpPr>
        <p:spPr bwMode="auto">
          <a:xfrm>
            <a:off x="487363" y="1562143"/>
            <a:ext cx="1807686" cy="794802"/>
          </a:xfrm>
          <a:prstGeom prst="star6">
            <a:avLst/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地址传递</a:t>
            </a:r>
          </a:p>
        </p:txBody>
      </p:sp>
      <p:sp>
        <p:nvSpPr>
          <p:cNvPr id="32777" name="Text Box 49"/>
          <p:cNvSpPr txBox="1">
            <a:spLocks noChangeArrowheads="1"/>
          </p:cNvSpPr>
          <p:nvPr/>
        </p:nvSpPr>
        <p:spPr bwMode="auto">
          <a:xfrm>
            <a:off x="0" y="525463"/>
            <a:ext cx="46580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 数组元素与 数组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649" y="1066621"/>
            <a:ext cx="7594601" cy="4691242"/>
            <a:chOff x="247649" y="1066621"/>
            <a:chExt cx="7594601" cy="4691242"/>
          </a:xfrm>
        </p:grpSpPr>
        <p:sp>
          <p:nvSpPr>
            <p:cNvPr id="85" name="流程图: 可选过程 84"/>
            <p:cNvSpPr/>
            <p:nvPr/>
          </p:nvSpPr>
          <p:spPr>
            <a:xfrm>
              <a:off x="247649" y="1066621"/>
              <a:ext cx="7594601" cy="46912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775" name="Group 191"/>
            <p:cNvGrpSpPr>
              <a:grpSpLocks/>
            </p:cNvGrpSpPr>
            <p:nvPr/>
          </p:nvGrpSpPr>
          <p:grpSpPr bwMode="auto">
            <a:xfrm>
              <a:off x="355600" y="1331913"/>
              <a:ext cx="7486650" cy="4094163"/>
              <a:chOff x="224" y="839"/>
              <a:chExt cx="4716" cy="2579"/>
            </a:xfrm>
          </p:grpSpPr>
          <p:sp>
            <p:nvSpPr>
              <p:cNvPr id="33875" name="Text Box 63"/>
              <p:cNvSpPr txBox="1">
                <a:spLocks noChangeArrowheads="1"/>
              </p:cNvSpPr>
              <p:nvPr/>
            </p:nvSpPr>
            <p:spPr bwMode="auto">
              <a:xfrm>
                <a:off x="224" y="839"/>
                <a:ext cx="2576" cy="257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void sort(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array[],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n)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{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i,j,k,t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   for(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=0;i&lt;n-1;i++)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   {     k=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for(j=i+1;j&lt;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n;j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   if(array[j]&lt;array[k])   k=j;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if(k!=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{    t=array[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];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     array[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]=array[k];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     array[k]=t;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}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   }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}</a:t>
                </a:r>
              </a:p>
            </p:txBody>
          </p:sp>
          <p:sp>
            <p:nvSpPr>
              <p:cNvPr id="33876" name="Text Box 64"/>
              <p:cNvSpPr txBox="1">
                <a:spLocks noChangeArrowheads="1"/>
              </p:cNvSpPr>
              <p:nvPr/>
            </p:nvSpPr>
            <p:spPr bwMode="auto">
              <a:xfrm>
                <a:off x="2763" y="908"/>
                <a:ext cx="2177" cy="215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void main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a[10],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 for(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=0;i&lt;10;i++)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scanf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("%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d",&amp;a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]);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sort(a,10);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for(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=0;i&lt;10;i++)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("%d ",a[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]);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("\n");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</p:grpSp>
      <p:sp>
        <p:nvSpPr>
          <p:cNvPr id="87" name="流程图: 可选过程 86"/>
          <p:cNvSpPr/>
          <p:nvPr/>
        </p:nvSpPr>
        <p:spPr>
          <a:xfrm>
            <a:off x="5080000" y="3265389"/>
            <a:ext cx="4036639" cy="3565624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47650" y="666511"/>
            <a:ext cx="38555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数组排序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697" name="Group 113"/>
          <p:cNvGrpSpPr>
            <a:grpSpLocks/>
          </p:cNvGrpSpPr>
          <p:nvPr/>
        </p:nvGrpSpPr>
        <p:grpSpPr bwMode="auto">
          <a:xfrm>
            <a:off x="5611813" y="3257550"/>
            <a:ext cx="2230437" cy="3600450"/>
            <a:chOff x="3577" y="2993"/>
            <a:chExt cx="1405" cy="2268"/>
          </a:xfrm>
        </p:grpSpPr>
        <p:grpSp>
          <p:nvGrpSpPr>
            <p:cNvPr id="33850" name="Group 114"/>
            <p:cNvGrpSpPr>
              <a:grpSpLocks/>
            </p:cNvGrpSpPr>
            <p:nvPr/>
          </p:nvGrpSpPr>
          <p:grpSpPr bwMode="auto">
            <a:xfrm>
              <a:off x="4140" y="3156"/>
              <a:ext cx="684" cy="2088"/>
              <a:chOff x="4680" y="648"/>
              <a:chExt cx="684" cy="2088"/>
            </a:xfrm>
          </p:grpSpPr>
          <p:sp>
            <p:nvSpPr>
              <p:cNvPr id="33865" name="Rectangle 115"/>
              <p:cNvSpPr>
                <a:spLocks noChangeArrowheads="1"/>
              </p:cNvSpPr>
              <p:nvPr/>
            </p:nvSpPr>
            <p:spPr bwMode="auto">
              <a:xfrm>
                <a:off x="4680" y="648"/>
                <a:ext cx="684" cy="208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866" name="Line 116"/>
              <p:cNvSpPr>
                <a:spLocks noChangeShapeType="1"/>
              </p:cNvSpPr>
              <p:nvPr/>
            </p:nvSpPr>
            <p:spPr bwMode="auto">
              <a:xfrm>
                <a:off x="4680" y="864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7" name="Line 117"/>
              <p:cNvSpPr>
                <a:spLocks noChangeShapeType="1"/>
              </p:cNvSpPr>
              <p:nvPr/>
            </p:nvSpPr>
            <p:spPr bwMode="auto">
              <a:xfrm>
                <a:off x="4680" y="1074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8" name="Line 118"/>
              <p:cNvSpPr>
                <a:spLocks noChangeShapeType="1"/>
              </p:cNvSpPr>
              <p:nvPr/>
            </p:nvSpPr>
            <p:spPr bwMode="auto">
              <a:xfrm>
                <a:off x="4680" y="1284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9" name="Line 119"/>
              <p:cNvSpPr>
                <a:spLocks noChangeShapeType="1"/>
              </p:cNvSpPr>
              <p:nvPr/>
            </p:nvSpPr>
            <p:spPr bwMode="auto">
              <a:xfrm>
                <a:off x="4680" y="1494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0" name="Line 120"/>
              <p:cNvSpPr>
                <a:spLocks noChangeShapeType="1"/>
              </p:cNvSpPr>
              <p:nvPr/>
            </p:nvSpPr>
            <p:spPr bwMode="auto">
              <a:xfrm>
                <a:off x="4680" y="1704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1" name="Line 121"/>
              <p:cNvSpPr>
                <a:spLocks noChangeShapeType="1"/>
              </p:cNvSpPr>
              <p:nvPr/>
            </p:nvSpPr>
            <p:spPr bwMode="auto">
              <a:xfrm>
                <a:off x="4680" y="1914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2" name="Line 122"/>
              <p:cNvSpPr>
                <a:spLocks noChangeShapeType="1"/>
              </p:cNvSpPr>
              <p:nvPr/>
            </p:nvSpPr>
            <p:spPr bwMode="auto">
              <a:xfrm>
                <a:off x="4680" y="2124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3" name="Line 123"/>
              <p:cNvSpPr>
                <a:spLocks noChangeShapeType="1"/>
              </p:cNvSpPr>
              <p:nvPr/>
            </p:nvSpPr>
            <p:spPr bwMode="auto">
              <a:xfrm>
                <a:off x="4680" y="2334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4" name="Line 124"/>
              <p:cNvSpPr>
                <a:spLocks noChangeShapeType="1"/>
              </p:cNvSpPr>
              <p:nvPr/>
            </p:nvSpPr>
            <p:spPr bwMode="auto">
              <a:xfrm>
                <a:off x="4680" y="2544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51" name="Group 125"/>
            <p:cNvGrpSpPr>
              <a:grpSpLocks/>
            </p:cNvGrpSpPr>
            <p:nvPr/>
          </p:nvGrpSpPr>
          <p:grpSpPr bwMode="auto">
            <a:xfrm>
              <a:off x="4786" y="3139"/>
              <a:ext cx="196" cy="2122"/>
              <a:chOff x="5326" y="631"/>
              <a:chExt cx="196" cy="2122"/>
            </a:xfrm>
          </p:grpSpPr>
          <p:sp>
            <p:nvSpPr>
              <p:cNvPr id="33855" name="Text Box 126"/>
              <p:cNvSpPr txBox="1">
                <a:spLocks noChangeArrowheads="1"/>
              </p:cNvSpPr>
              <p:nvPr/>
            </p:nvSpPr>
            <p:spPr bwMode="auto">
              <a:xfrm>
                <a:off x="5326" y="63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3856" name="Text Box 127"/>
              <p:cNvSpPr txBox="1">
                <a:spLocks noChangeArrowheads="1"/>
              </p:cNvSpPr>
              <p:nvPr/>
            </p:nvSpPr>
            <p:spPr bwMode="auto">
              <a:xfrm>
                <a:off x="5326" y="8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857" name="Text Box 128"/>
              <p:cNvSpPr txBox="1">
                <a:spLocks noChangeArrowheads="1"/>
              </p:cNvSpPr>
              <p:nvPr/>
            </p:nvSpPr>
            <p:spPr bwMode="auto">
              <a:xfrm>
                <a:off x="5326" y="10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3858" name="Text Box 129"/>
              <p:cNvSpPr txBox="1">
                <a:spLocks noChangeArrowheads="1"/>
              </p:cNvSpPr>
              <p:nvPr/>
            </p:nvSpPr>
            <p:spPr bwMode="auto">
              <a:xfrm>
                <a:off x="5326" y="12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3859" name="Text Box 130"/>
              <p:cNvSpPr txBox="1">
                <a:spLocks noChangeArrowheads="1"/>
              </p:cNvSpPr>
              <p:nvPr/>
            </p:nvSpPr>
            <p:spPr bwMode="auto">
              <a:xfrm>
                <a:off x="5326" y="14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3860" name="Text Box 131"/>
              <p:cNvSpPr txBox="1">
                <a:spLocks noChangeArrowheads="1"/>
              </p:cNvSpPr>
              <p:nvPr/>
            </p:nvSpPr>
            <p:spPr bwMode="auto">
              <a:xfrm>
                <a:off x="5326" y="167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3861" name="Text Box 132"/>
              <p:cNvSpPr txBox="1">
                <a:spLocks noChangeArrowheads="1"/>
              </p:cNvSpPr>
              <p:nvPr/>
            </p:nvSpPr>
            <p:spPr bwMode="auto">
              <a:xfrm>
                <a:off x="5326" y="187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33862" name="Text Box 133"/>
              <p:cNvSpPr txBox="1">
                <a:spLocks noChangeArrowheads="1"/>
              </p:cNvSpPr>
              <p:nvPr/>
            </p:nvSpPr>
            <p:spPr bwMode="auto">
              <a:xfrm>
                <a:off x="5326" y="208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3863" name="Text Box 134"/>
              <p:cNvSpPr txBox="1">
                <a:spLocks noChangeArrowheads="1"/>
              </p:cNvSpPr>
              <p:nvPr/>
            </p:nvSpPr>
            <p:spPr bwMode="auto">
              <a:xfrm>
                <a:off x="5326" y="229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3864" name="Text Box 135"/>
              <p:cNvSpPr txBox="1">
                <a:spLocks noChangeArrowheads="1"/>
              </p:cNvSpPr>
              <p:nvPr/>
            </p:nvSpPr>
            <p:spPr bwMode="auto">
              <a:xfrm>
                <a:off x="5326" y="250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grpSp>
          <p:nvGrpSpPr>
            <p:cNvPr id="33852" name="Group 136"/>
            <p:cNvGrpSpPr>
              <a:grpSpLocks/>
            </p:cNvGrpSpPr>
            <p:nvPr/>
          </p:nvGrpSpPr>
          <p:grpSpPr bwMode="auto">
            <a:xfrm>
              <a:off x="3577" y="2993"/>
              <a:ext cx="551" cy="327"/>
              <a:chOff x="3577" y="2993"/>
              <a:chExt cx="551" cy="327"/>
            </a:xfrm>
          </p:grpSpPr>
          <p:sp>
            <p:nvSpPr>
              <p:cNvPr id="33853" name="Line 137"/>
              <p:cNvSpPr>
                <a:spLocks noChangeShapeType="1"/>
              </p:cNvSpPr>
              <p:nvPr/>
            </p:nvSpPr>
            <p:spPr bwMode="auto">
              <a:xfrm>
                <a:off x="3780" y="3168"/>
                <a:ext cx="3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4" name="Text Box 138"/>
              <p:cNvSpPr txBox="1">
                <a:spLocks noChangeArrowheads="1"/>
              </p:cNvSpPr>
              <p:nvPr/>
            </p:nvSpPr>
            <p:spPr bwMode="auto">
              <a:xfrm>
                <a:off x="3577" y="2993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67723" name="Group 139"/>
          <p:cNvGrpSpPr>
            <a:grpSpLocks/>
          </p:cNvGrpSpPr>
          <p:nvPr/>
        </p:nvGrpSpPr>
        <p:grpSpPr bwMode="auto">
          <a:xfrm>
            <a:off x="6877050" y="3470275"/>
            <a:ext cx="438150" cy="3368675"/>
            <a:chOff x="4374" y="3127"/>
            <a:chExt cx="276" cy="2122"/>
          </a:xfrm>
        </p:grpSpPr>
        <p:sp>
          <p:nvSpPr>
            <p:cNvPr id="33840" name="Text Box 140"/>
            <p:cNvSpPr txBox="1">
              <a:spLocks noChangeArrowheads="1"/>
            </p:cNvSpPr>
            <p:nvPr/>
          </p:nvSpPr>
          <p:spPr bwMode="auto">
            <a:xfrm>
              <a:off x="4374" y="312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49</a:t>
              </a:r>
            </a:p>
          </p:txBody>
        </p:sp>
        <p:sp>
          <p:nvSpPr>
            <p:cNvPr id="33841" name="Text Box 141"/>
            <p:cNvSpPr txBox="1">
              <a:spLocks noChangeArrowheads="1"/>
            </p:cNvSpPr>
            <p:nvPr/>
          </p:nvSpPr>
          <p:spPr bwMode="auto">
            <a:xfrm>
              <a:off x="4374" y="333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68</a:t>
              </a:r>
            </a:p>
          </p:txBody>
        </p:sp>
        <p:sp>
          <p:nvSpPr>
            <p:cNvPr id="33842" name="Text Box 142"/>
            <p:cNvSpPr txBox="1">
              <a:spLocks noChangeArrowheads="1"/>
            </p:cNvSpPr>
            <p:nvPr/>
          </p:nvSpPr>
          <p:spPr bwMode="auto">
            <a:xfrm>
              <a:off x="4374" y="354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57</a:t>
              </a:r>
            </a:p>
          </p:txBody>
        </p:sp>
        <p:sp>
          <p:nvSpPr>
            <p:cNvPr id="33843" name="Text Box 143"/>
            <p:cNvSpPr txBox="1">
              <a:spLocks noChangeArrowheads="1"/>
            </p:cNvSpPr>
            <p:nvPr/>
          </p:nvSpPr>
          <p:spPr bwMode="auto">
            <a:xfrm>
              <a:off x="4374" y="375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32</a:t>
              </a:r>
            </a:p>
          </p:txBody>
        </p:sp>
        <p:sp>
          <p:nvSpPr>
            <p:cNvPr id="33844" name="Text Box 144"/>
            <p:cNvSpPr txBox="1">
              <a:spLocks noChangeArrowheads="1"/>
            </p:cNvSpPr>
            <p:nvPr/>
          </p:nvSpPr>
          <p:spPr bwMode="auto">
            <a:xfrm>
              <a:off x="4414" y="395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9</a:t>
              </a:r>
            </a:p>
          </p:txBody>
        </p:sp>
        <p:sp>
          <p:nvSpPr>
            <p:cNvPr id="33845" name="Text Box 145"/>
            <p:cNvSpPr txBox="1">
              <a:spLocks noChangeArrowheads="1"/>
            </p:cNvSpPr>
            <p:nvPr/>
          </p:nvSpPr>
          <p:spPr bwMode="auto">
            <a:xfrm>
              <a:off x="4374" y="416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 smtClean="0"/>
                <a:t>89</a:t>
              </a:r>
              <a:endParaRPr lang="en-US" altLang="zh-CN" dirty="0"/>
            </a:p>
          </p:txBody>
        </p:sp>
        <p:sp>
          <p:nvSpPr>
            <p:cNvPr id="33846" name="Text Box 146"/>
            <p:cNvSpPr txBox="1">
              <a:spLocks noChangeArrowheads="1"/>
            </p:cNvSpPr>
            <p:nvPr/>
          </p:nvSpPr>
          <p:spPr bwMode="auto">
            <a:xfrm>
              <a:off x="4374" y="437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27</a:t>
              </a:r>
            </a:p>
          </p:txBody>
        </p:sp>
        <p:sp>
          <p:nvSpPr>
            <p:cNvPr id="33847" name="Text Box 147"/>
            <p:cNvSpPr txBox="1">
              <a:spLocks noChangeArrowheads="1"/>
            </p:cNvSpPr>
            <p:nvPr/>
          </p:nvSpPr>
          <p:spPr bwMode="auto">
            <a:xfrm>
              <a:off x="4374" y="458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13</a:t>
              </a:r>
            </a:p>
          </p:txBody>
        </p:sp>
        <p:sp>
          <p:nvSpPr>
            <p:cNvPr id="33848" name="Text Box 148"/>
            <p:cNvSpPr txBox="1">
              <a:spLocks noChangeArrowheads="1"/>
            </p:cNvSpPr>
            <p:nvPr/>
          </p:nvSpPr>
          <p:spPr bwMode="auto">
            <a:xfrm>
              <a:off x="4374" y="479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76</a:t>
              </a:r>
            </a:p>
          </p:txBody>
        </p:sp>
        <p:sp>
          <p:nvSpPr>
            <p:cNvPr id="33849" name="Text Box 149"/>
            <p:cNvSpPr txBox="1">
              <a:spLocks noChangeArrowheads="1"/>
            </p:cNvSpPr>
            <p:nvPr/>
          </p:nvSpPr>
          <p:spPr bwMode="auto">
            <a:xfrm>
              <a:off x="4374" y="499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88</a:t>
              </a:r>
            </a:p>
          </p:txBody>
        </p:sp>
      </p:grpSp>
      <p:grpSp>
        <p:nvGrpSpPr>
          <p:cNvPr id="67734" name="Group 150"/>
          <p:cNvGrpSpPr>
            <a:grpSpLocks/>
          </p:cNvGrpSpPr>
          <p:nvPr/>
        </p:nvGrpSpPr>
        <p:grpSpPr bwMode="auto">
          <a:xfrm>
            <a:off x="5080000" y="3505200"/>
            <a:ext cx="1406525" cy="519113"/>
            <a:chOff x="3242" y="3149"/>
            <a:chExt cx="886" cy="327"/>
          </a:xfrm>
        </p:grpSpPr>
        <p:sp>
          <p:nvSpPr>
            <p:cNvPr id="33838" name="Line 151"/>
            <p:cNvSpPr>
              <a:spLocks noChangeShapeType="1"/>
            </p:cNvSpPr>
            <p:nvPr/>
          </p:nvSpPr>
          <p:spPr bwMode="auto">
            <a:xfrm flipV="1">
              <a:off x="3756" y="3180"/>
              <a:ext cx="372" cy="1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9" name="Text Box 152"/>
            <p:cNvSpPr txBox="1">
              <a:spLocks noChangeArrowheads="1"/>
            </p:cNvSpPr>
            <p:nvPr/>
          </p:nvSpPr>
          <p:spPr bwMode="auto">
            <a:xfrm>
              <a:off x="3242" y="3149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/>
                <a:t>array</a:t>
              </a:r>
            </a:p>
          </p:txBody>
        </p:sp>
      </p:grpSp>
      <p:grpSp>
        <p:nvGrpSpPr>
          <p:cNvPr id="67737" name="Group 153"/>
          <p:cNvGrpSpPr>
            <a:grpSpLocks/>
          </p:cNvGrpSpPr>
          <p:nvPr/>
        </p:nvGrpSpPr>
        <p:grpSpPr bwMode="auto">
          <a:xfrm>
            <a:off x="7781925" y="3409950"/>
            <a:ext cx="733425" cy="519113"/>
            <a:chOff x="4944" y="3089"/>
            <a:chExt cx="462" cy="327"/>
          </a:xfrm>
        </p:grpSpPr>
        <p:sp>
          <p:nvSpPr>
            <p:cNvPr id="33836" name="Line 154"/>
            <p:cNvSpPr>
              <a:spLocks noChangeShapeType="1"/>
            </p:cNvSpPr>
            <p:nvPr/>
          </p:nvSpPr>
          <p:spPr bwMode="auto">
            <a:xfrm flipH="1">
              <a:off x="4944" y="3252"/>
              <a:ext cx="25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7" name="Text Box 155"/>
            <p:cNvSpPr txBox="1">
              <a:spLocks noChangeArrowheads="1"/>
            </p:cNvSpPr>
            <p:nvPr/>
          </p:nvSpPr>
          <p:spPr bwMode="auto">
            <a:xfrm>
              <a:off x="5178" y="30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accent2"/>
                  </a:solidFill>
                </a:rPr>
                <a:t>k</a:t>
              </a:r>
            </a:p>
          </p:txBody>
        </p:sp>
      </p:grpSp>
      <p:grpSp>
        <p:nvGrpSpPr>
          <p:cNvPr id="67740" name="Group 156"/>
          <p:cNvGrpSpPr>
            <a:grpSpLocks/>
          </p:cNvGrpSpPr>
          <p:nvPr/>
        </p:nvGrpSpPr>
        <p:grpSpPr bwMode="auto">
          <a:xfrm>
            <a:off x="7781925" y="3752850"/>
            <a:ext cx="693738" cy="519113"/>
            <a:chOff x="4944" y="3305"/>
            <a:chExt cx="437" cy="327"/>
          </a:xfrm>
        </p:grpSpPr>
        <p:sp>
          <p:nvSpPr>
            <p:cNvPr id="33834" name="Line 157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5" name="Text Box 158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67743" name="Group 159"/>
          <p:cNvGrpSpPr>
            <a:grpSpLocks/>
          </p:cNvGrpSpPr>
          <p:nvPr/>
        </p:nvGrpSpPr>
        <p:grpSpPr bwMode="auto">
          <a:xfrm>
            <a:off x="7781925" y="4095750"/>
            <a:ext cx="693738" cy="519113"/>
            <a:chOff x="4944" y="3305"/>
            <a:chExt cx="437" cy="327"/>
          </a:xfrm>
        </p:grpSpPr>
        <p:sp>
          <p:nvSpPr>
            <p:cNvPr id="33832" name="Line 160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3" name="Text Box 161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67746" name="Group 162"/>
          <p:cNvGrpSpPr>
            <a:grpSpLocks/>
          </p:cNvGrpSpPr>
          <p:nvPr/>
        </p:nvGrpSpPr>
        <p:grpSpPr bwMode="auto">
          <a:xfrm>
            <a:off x="7781925" y="4438650"/>
            <a:ext cx="693738" cy="519113"/>
            <a:chOff x="4944" y="3305"/>
            <a:chExt cx="437" cy="327"/>
          </a:xfrm>
        </p:grpSpPr>
        <p:sp>
          <p:nvSpPr>
            <p:cNvPr id="33830" name="Line 163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1" name="Text Box 164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67749" name="Group 165"/>
          <p:cNvGrpSpPr>
            <a:grpSpLocks/>
          </p:cNvGrpSpPr>
          <p:nvPr/>
        </p:nvGrpSpPr>
        <p:grpSpPr bwMode="auto">
          <a:xfrm>
            <a:off x="8391525" y="4438650"/>
            <a:ext cx="733425" cy="519113"/>
            <a:chOff x="4944" y="3089"/>
            <a:chExt cx="462" cy="327"/>
          </a:xfrm>
        </p:grpSpPr>
        <p:sp>
          <p:nvSpPr>
            <p:cNvPr id="33828" name="Line 166"/>
            <p:cNvSpPr>
              <a:spLocks noChangeShapeType="1"/>
            </p:cNvSpPr>
            <p:nvPr/>
          </p:nvSpPr>
          <p:spPr bwMode="auto">
            <a:xfrm flipH="1">
              <a:off x="4944" y="3252"/>
              <a:ext cx="25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9" name="Text Box 167"/>
            <p:cNvSpPr txBox="1">
              <a:spLocks noChangeArrowheads="1"/>
            </p:cNvSpPr>
            <p:nvPr/>
          </p:nvSpPr>
          <p:spPr bwMode="auto">
            <a:xfrm>
              <a:off x="5178" y="30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accent2"/>
                  </a:solidFill>
                </a:rPr>
                <a:t>k</a:t>
              </a:r>
            </a:p>
          </p:txBody>
        </p:sp>
      </p:grpSp>
      <p:grpSp>
        <p:nvGrpSpPr>
          <p:cNvPr id="67752" name="Group 168"/>
          <p:cNvGrpSpPr>
            <a:grpSpLocks/>
          </p:cNvGrpSpPr>
          <p:nvPr/>
        </p:nvGrpSpPr>
        <p:grpSpPr bwMode="auto">
          <a:xfrm>
            <a:off x="7781925" y="4762500"/>
            <a:ext cx="693738" cy="519113"/>
            <a:chOff x="4944" y="3305"/>
            <a:chExt cx="437" cy="327"/>
          </a:xfrm>
        </p:grpSpPr>
        <p:sp>
          <p:nvSpPr>
            <p:cNvPr id="33826" name="Line 169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7" name="Text Box 170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67755" name="Group 171"/>
          <p:cNvGrpSpPr>
            <a:grpSpLocks/>
          </p:cNvGrpSpPr>
          <p:nvPr/>
        </p:nvGrpSpPr>
        <p:grpSpPr bwMode="auto">
          <a:xfrm>
            <a:off x="8410575" y="4762500"/>
            <a:ext cx="733425" cy="519113"/>
            <a:chOff x="4944" y="3089"/>
            <a:chExt cx="462" cy="327"/>
          </a:xfrm>
        </p:grpSpPr>
        <p:sp>
          <p:nvSpPr>
            <p:cNvPr id="33824" name="Line 172"/>
            <p:cNvSpPr>
              <a:spLocks noChangeShapeType="1"/>
            </p:cNvSpPr>
            <p:nvPr/>
          </p:nvSpPr>
          <p:spPr bwMode="auto">
            <a:xfrm flipH="1">
              <a:off x="4944" y="3252"/>
              <a:ext cx="25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5" name="Text Box 173"/>
            <p:cNvSpPr txBox="1">
              <a:spLocks noChangeArrowheads="1"/>
            </p:cNvSpPr>
            <p:nvPr/>
          </p:nvSpPr>
          <p:spPr bwMode="auto">
            <a:xfrm>
              <a:off x="5178" y="30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accent2"/>
                  </a:solidFill>
                </a:rPr>
                <a:t>k</a:t>
              </a:r>
            </a:p>
          </p:txBody>
        </p:sp>
      </p:grpSp>
      <p:grpSp>
        <p:nvGrpSpPr>
          <p:cNvPr id="67758" name="Group 174"/>
          <p:cNvGrpSpPr>
            <a:grpSpLocks/>
          </p:cNvGrpSpPr>
          <p:nvPr/>
        </p:nvGrpSpPr>
        <p:grpSpPr bwMode="auto">
          <a:xfrm>
            <a:off x="7781925" y="5094288"/>
            <a:ext cx="693738" cy="519112"/>
            <a:chOff x="4944" y="3305"/>
            <a:chExt cx="437" cy="327"/>
          </a:xfrm>
        </p:grpSpPr>
        <p:sp>
          <p:nvSpPr>
            <p:cNvPr id="33822" name="Line 175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3" name="Text Box 176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67761" name="Group 177"/>
          <p:cNvGrpSpPr>
            <a:grpSpLocks/>
          </p:cNvGrpSpPr>
          <p:nvPr/>
        </p:nvGrpSpPr>
        <p:grpSpPr bwMode="auto">
          <a:xfrm>
            <a:off x="7781925" y="5426075"/>
            <a:ext cx="693738" cy="519113"/>
            <a:chOff x="4944" y="3305"/>
            <a:chExt cx="437" cy="327"/>
          </a:xfrm>
        </p:grpSpPr>
        <p:sp>
          <p:nvSpPr>
            <p:cNvPr id="33820" name="Line 178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1" name="Text Box 179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67764" name="Group 180"/>
          <p:cNvGrpSpPr>
            <a:grpSpLocks/>
          </p:cNvGrpSpPr>
          <p:nvPr/>
        </p:nvGrpSpPr>
        <p:grpSpPr bwMode="auto">
          <a:xfrm>
            <a:off x="7781925" y="5757863"/>
            <a:ext cx="693738" cy="519112"/>
            <a:chOff x="4944" y="3305"/>
            <a:chExt cx="437" cy="327"/>
          </a:xfrm>
        </p:grpSpPr>
        <p:sp>
          <p:nvSpPr>
            <p:cNvPr id="33818" name="Line 181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9" name="Text Box 182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67767" name="Group 183"/>
          <p:cNvGrpSpPr>
            <a:grpSpLocks/>
          </p:cNvGrpSpPr>
          <p:nvPr/>
        </p:nvGrpSpPr>
        <p:grpSpPr bwMode="auto">
          <a:xfrm>
            <a:off x="7781925" y="6089650"/>
            <a:ext cx="693738" cy="519113"/>
            <a:chOff x="4944" y="3305"/>
            <a:chExt cx="437" cy="327"/>
          </a:xfrm>
        </p:grpSpPr>
        <p:sp>
          <p:nvSpPr>
            <p:cNvPr id="33816" name="Line 184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7" name="Text Box 185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67770" name="Group 186"/>
          <p:cNvGrpSpPr>
            <a:grpSpLocks/>
          </p:cNvGrpSpPr>
          <p:nvPr/>
        </p:nvGrpSpPr>
        <p:grpSpPr bwMode="auto">
          <a:xfrm>
            <a:off x="7781925" y="6419850"/>
            <a:ext cx="693738" cy="519113"/>
            <a:chOff x="4944" y="3305"/>
            <a:chExt cx="437" cy="327"/>
          </a:xfrm>
        </p:grpSpPr>
        <p:sp>
          <p:nvSpPr>
            <p:cNvPr id="33814" name="Line 187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5" name="Text Box 188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sp>
        <p:nvSpPr>
          <p:cNvPr id="67773" name="Text Box 189"/>
          <p:cNvSpPr txBox="1">
            <a:spLocks noChangeArrowheads="1"/>
          </p:cNvSpPr>
          <p:nvPr/>
        </p:nvSpPr>
        <p:spPr bwMode="auto">
          <a:xfrm>
            <a:off x="6908800" y="3448050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67774" name="Text Box 190"/>
          <p:cNvSpPr txBox="1">
            <a:spLocks noChangeArrowheads="1"/>
          </p:cNvSpPr>
          <p:nvPr/>
        </p:nvSpPr>
        <p:spPr bwMode="auto">
          <a:xfrm>
            <a:off x="6837452" y="479104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67776" name="Text Box 192"/>
          <p:cNvSpPr txBox="1">
            <a:spLocks noChangeArrowheads="1"/>
          </p:cNvSpPr>
          <p:nvPr/>
        </p:nvSpPr>
        <p:spPr bwMode="auto">
          <a:xfrm>
            <a:off x="5156200" y="4160838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990033"/>
                </a:solidFill>
              </a:rPr>
              <a:t>i=0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7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7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7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6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6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6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67588" grpId="0" build="p" autoUpdateAnimBg="0"/>
      <p:bldP spid="67773" grpId="0" animBg="1" autoUpdateAnimBg="0"/>
      <p:bldP spid="67774" grpId="0" animBg="1" autoUpdateAnimBg="0"/>
      <p:bldP spid="6777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247649" y="1066621"/>
            <a:ext cx="7594601" cy="4691242"/>
            <a:chOff x="247649" y="1066621"/>
            <a:chExt cx="7594601" cy="4691242"/>
          </a:xfrm>
        </p:grpSpPr>
        <p:sp>
          <p:nvSpPr>
            <p:cNvPr id="92" name="流程图: 可选过程 91"/>
            <p:cNvSpPr/>
            <p:nvPr/>
          </p:nvSpPr>
          <p:spPr>
            <a:xfrm>
              <a:off x="247649" y="1066621"/>
              <a:ext cx="7594601" cy="46912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Group 191"/>
            <p:cNvGrpSpPr>
              <a:grpSpLocks/>
            </p:cNvGrpSpPr>
            <p:nvPr/>
          </p:nvGrpSpPr>
          <p:grpSpPr bwMode="auto">
            <a:xfrm>
              <a:off x="355600" y="1331913"/>
              <a:ext cx="7486650" cy="4094163"/>
              <a:chOff x="224" y="839"/>
              <a:chExt cx="4716" cy="2579"/>
            </a:xfrm>
          </p:grpSpPr>
          <p:sp>
            <p:nvSpPr>
              <p:cNvPr id="94" name="Text Box 63"/>
              <p:cNvSpPr txBox="1">
                <a:spLocks noChangeArrowheads="1"/>
              </p:cNvSpPr>
              <p:nvPr/>
            </p:nvSpPr>
            <p:spPr bwMode="auto">
              <a:xfrm>
                <a:off x="224" y="839"/>
                <a:ext cx="2576" cy="257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void sort(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array[],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n)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{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i,j,k,t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   for(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=0;i&lt;n-1;i++)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   {     k=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for(j=i+1;j&lt;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n;j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   if(array[j]&lt;array[k])   k=j;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if(k!=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{    t=array[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];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     array[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]=array[k];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     array[k]=t;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}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   }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}</a:t>
                </a:r>
              </a:p>
            </p:txBody>
          </p:sp>
          <p:sp>
            <p:nvSpPr>
              <p:cNvPr id="95" name="Text Box 64"/>
              <p:cNvSpPr txBox="1">
                <a:spLocks noChangeArrowheads="1"/>
              </p:cNvSpPr>
              <p:nvPr/>
            </p:nvSpPr>
            <p:spPr bwMode="auto">
              <a:xfrm>
                <a:off x="2763" y="908"/>
                <a:ext cx="2177" cy="215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void main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a[10],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 for(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=0;i&lt;10;i++)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scanf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("%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d",&amp;a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]);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sort(a,10);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for(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=0;i&lt;10;i++)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("%d ",a[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]);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("\n");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</p:grpSp>
      <p:sp>
        <p:nvSpPr>
          <p:cNvPr id="97" name="流程图: 可选过程 96"/>
          <p:cNvSpPr/>
          <p:nvPr/>
        </p:nvSpPr>
        <p:spPr>
          <a:xfrm>
            <a:off x="4763817" y="3208287"/>
            <a:ext cx="4103957" cy="3622725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977" name="Group 145"/>
          <p:cNvGrpSpPr>
            <a:grpSpLocks/>
          </p:cNvGrpSpPr>
          <p:nvPr/>
        </p:nvGrpSpPr>
        <p:grpSpPr bwMode="auto">
          <a:xfrm>
            <a:off x="7505700" y="3771900"/>
            <a:ext cx="733425" cy="519113"/>
            <a:chOff x="4944" y="3089"/>
            <a:chExt cx="462" cy="327"/>
          </a:xfrm>
        </p:grpSpPr>
        <p:sp>
          <p:nvSpPr>
            <p:cNvPr id="34903" name="Line 146"/>
            <p:cNvSpPr>
              <a:spLocks noChangeShapeType="1"/>
            </p:cNvSpPr>
            <p:nvPr/>
          </p:nvSpPr>
          <p:spPr bwMode="auto">
            <a:xfrm flipH="1">
              <a:off x="4944" y="3252"/>
              <a:ext cx="25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04" name="Text Box 147"/>
            <p:cNvSpPr txBox="1">
              <a:spLocks noChangeArrowheads="1"/>
            </p:cNvSpPr>
            <p:nvPr/>
          </p:nvSpPr>
          <p:spPr bwMode="auto">
            <a:xfrm>
              <a:off x="5178" y="30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accent2"/>
                  </a:solidFill>
                </a:rPr>
                <a:t>k</a:t>
              </a:r>
            </a:p>
          </p:txBody>
        </p:sp>
      </p:grpSp>
      <p:grpSp>
        <p:nvGrpSpPr>
          <p:cNvPr id="120980" name="Group 148"/>
          <p:cNvGrpSpPr>
            <a:grpSpLocks/>
          </p:cNvGrpSpPr>
          <p:nvPr/>
        </p:nvGrpSpPr>
        <p:grpSpPr bwMode="auto">
          <a:xfrm>
            <a:off x="7524750" y="4095750"/>
            <a:ext cx="693738" cy="519113"/>
            <a:chOff x="4944" y="3305"/>
            <a:chExt cx="437" cy="327"/>
          </a:xfrm>
        </p:grpSpPr>
        <p:sp>
          <p:nvSpPr>
            <p:cNvPr id="34901" name="Line 149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02" name="Text Box 150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120983" name="Group 151"/>
          <p:cNvGrpSpPr>
            <a:grpSpLocks/>
          </p:cNvGrpSpPr>
          <p:nvPr/>
        </p:nvGrpSpPr>
        <p:grpSpPr bwMode="auto">
          <a:xfrm>
            <a:off x="7524750" y="4438650"/>
            <a:ext cx="693738" cy="519113"/>
            <a:chOff x="4944" y="3305"/>
            <a:chExt cx="437" cy="327"/>
          </a:xfrm>
        </p:grpSpPr>
        <p:sp>
          <p:nvSpPr>
            <p:cNvPr id="34899" name="Line 152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00" name="Text Box 153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120986" name="Group 154"/>
          <p:cNvGrpSpPr>
            <a:grpSpLocks/>
          </p:cNvGrpSpPr>
          <p:nvPr/>
        </p:nvGrpSpPr>
        <p:grpSpPr bwMode="auto">
          <a:xfrm>
            <a:off x="8134350" y="4438650"/>
            <a:ext cx="733425" cy="519113"/>
            <a:chOff x="4944" y="3089"/>
            <a:chExt cx="462" cy="327"/>
          </a:xfrm>
        </p:grpSpPr>
        <p:sp>
          <p:nvSpPr>
            <p:cNvPr id="34897" name="Line 155"/>
            <p:cNvSpPr>
              <a:spLocks noChangeShapeType="1"/>
            </p:cNvSpPr>
            <p:nvPr/>
          </p:nvSpPr>
          <p:spPr bwMode="auto">
            <a:xfrm flipH="1">
              <a:off x="4944" y="3252"/>
              <a:ext cx="25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98" name="Text Box 156"/>
            <p:cNvSpPr txBox="1">
              <a:spLocks noChangeArrowheads="1"/>
            </p:cNvSpPr>
            <p:nvPr/>
          </p:nvSpPr>
          <p:spPr bwMode="auto">
            <a:xfrm>
              <a:off x="5178" y="30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accent2"/>
                  </a:solidFill>
                </a:rPr>
                <a:t>k</a:t>
              </a:r>
            </a:p>
          </p:txBody>
        </p:sp>
      </p:grpSp>
      <p:grpSp>
        <p:nvGrpSpPr>
          <p:cNvPr id="120989" name="Group 157"/>
          <p:cNvGrpSpPr>
            <a:grpSpLocks/>
          </p:cNvGrpSpPr>
          <p:nvPr/>
        </p:nvGrpSpPr>
        <p:grpSpPr bwMode="auto">
          <a:xfrm>
            <a:off x="7524750" y="4762500"/>
            <a:ext cx="693738" cy="519113"/>
            <a:chOff x="4944" y="3305"/>
            <a:chExt cx="437" cy="327"/>
          </a:xfrm>
        </p:grpSpPr>
        <p:sp>
          <p:nvSpPr>
            <p:cNvPr id="34895" name="Line 158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96" name="Text Box 159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120992" name="Group 160"/>
          <p:cNvGrpSpPr>
            <a:grpSpLocks/>
          </p:cNvGrpSpPr>
          <p:nvPr/>
        </p:nvGrpSpPr>
        <p:grpSpPr bwMode="auto">
          <a:xfrm>
            <a:off x="8153400" y="5410200"/>
            <a:ext cx="733425" cy="519113"/>
            <a:chOff x="4944" y="3089"/>
            <a:chExt cx="462" cy="327"/>
          </a:xfrm>
        </p:grpSpPr>
        <p:sp>
          <p:nvSpPr>
            <p:cNvPr id="34893" name="Line 161"/>
            <p:cNvSpPr>
              <a:spLocks noChangeShapeType="1"/>
            </p:cNvSpPr>
            <p:nvPr/>
          </p:nvSpPr>
          <p:spPr bwMode="auto">
            <a:xfrm flipH="1">
              <a:off x="4944" y="3252"/>
              <a:ext cx="25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94" name="Text Box 162"/>
            <p:cNvSpPr txBox="1">
              <a:spLocks noChangeArrowheads="1"/>
            </p:cNvSpPr>
            <p:nvPr/>
          </p:nvSpPr>
          <p:spPr bwMode="auto">
            <a:xfrm>
              <a:off x="5178" y="30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accent2"/>
                  </a:solidFill>
                </a:rPr>
                <a:t>k</a:t>
              </a:r>
            </a:p>
          </p:txBody>
        </p:sp>
      </p:grpSp>
      <p:grpSp>
        <p:nvGrpSpPr>
          <p:cNvPr id="120995" name="Group 163"/>
          <p:cNvGrpSpPr>
            <a:grpSpLocks/>
          </p:cNvGrpSpPr>
          <p:nvPr/>
        </p:nvGrpSpPr>
        <p:grpSpPr bwMode="auto">
          <a:xfrm>
            <a:off x="7524750" y="5094288"/>
            <a:ext cx="693738" cy="519112"/>
            <a:chOff x="4944" y="3305"/>
            <a:chExt cx="437" cy="327"/>
          </a:xfrm>
        </p:grpSpPr>
        <p:sp>
          <p:nvSpPr>
            <p:cNvPr id="34891" name="Line 164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92" name="Text Box 165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120998" name="Group 166"/>
          <p:cNvGrpSpPr>
            <a:grpSpLocks/>
          </p:cNvGrpSpPr>
          <p:nvPr/>
        </p:nvGrpSpPr>
        <p:grpSpPr bwMode="auto">
          <a:xfrm>
            <a:off x="7524750" y="5426075"/>
            <a:ext cx="693738" cy="519113"/>
            <a:chOff x="4944" y="3305"/>
            <a:chExt cx="437" cy="327"/>
          </a:xfrm>
        </p:grpSpPr>
        <p:sp>
          <p:nvSpPr>
            <p:cNvPr id="34889" name="Line 167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90" name="Text Box 168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121001" name="Group 169"/>
          <p:cNvGrpSpPr>
            <a:grpSpLocks/>
          </p:cNvGrpSpPr>
          <p:nvPr/>
        </p:nvGrpSpPr>
        <p:grpSpPr bwMode="auto">
          <a:xfrm>
            <a:off x="7524750" y="5757863"/>
            <a:ext cx="693738" cy="519112"/>
            <a:chOff x="4944" y="3305"/>
            <a:chExt cx="437" cy="327"/>
          </a:xfrm>
        </p:grpSpPr>
        <p:sp>
          <p:nvSpPr>
            <p:cNvPr id="34887" name="Line 170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8" name="Text Box 171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121004" name="Group 172"/>
          <p:cNvGrpSpPr>
            <a:grpSpLocks/>
          </p:cNvGrpSpPr>
          <p:nvPr/>
        </p:nvGrpSpPr>
        <p:grpSpPr bwMode="auto">
          <a:xfrm>
            <a:off x="7524750" y="6089650"/>
            <a:ext cx="693738" cy="519113"/>
            <a:chOff x="4944" y="3305"/>
            <a:chExt cx="437" cy="327"/>
          </a:xfrm>
        </p:grpSpPr>
        <p:sp>
          <p:nvSpPr>
            <p:cNvPr id="34885" name="Line 173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6" name="Text Box 174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121007" name="Group 175"/>
          <p:cNvGrpSpPr>
            <a:grpSpLocks/>
          </p:cNvGrpSpPr>
          <p:nvPr/>
        </p:nvGrpSpPr>
        <p:grpSpPr bwMode="auto">
          <a:xfrm>
            <a:off x="7524750" y="6419850"/>
            <a:ext cx="693738" cy="519113"/>
            <a:chOff x="4944" y="3305"/>
            <a:chExt cx="437" cy="327"/>
          </a:xfrm>
        </p:grpSpPr>
        <p:sp>
          <p:nvSpPr>
            <p:cNvPr id="34883" name="Line 176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4" name="Text Box 177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9933"/>
                  </a:solidFill>
                </a:rPr>
                <a:t>j</a:t>
              </a:r>
            </a:p>
          </p:txBody>
        </p:sp>
      </p:grpSp>
      <p:grpSp>
        <p:nvGrpSpPr>
          <p:cNvPr id="34831" name="Group 178"/>
          <p:cNvGrpSpPr>
            <a:grpSpLocks/>
          </p:cNvGrpSpPr>
          <p:nvPr/>
        </p:nvGrpSpPr>
        <p:grpSpPr bwMode="auto">
          <a:xfrm>
            <a:off x="4822825" y="3257550"/>
            <a:ext cx="2762250" cy="3600450"/>
            <a:chOff x="950" y="912"/>
            <a:chExt cx="1740" cy="2268"/>
          </a:xfrm>
        </p:grpSpPr>
        <p:grpSp>
          <p:nvGrpSpPr>
            <p:cNvPr id="34841" name="Group 179"/>
            <p:cNvGrpSpPr>
              <a:grpSpLocks/>
            </p:cNvGrpSpPr>
            <p:nvPr/>
          </p:nvGrpSpPr>
          <p:grpSpPr bwMode="auto">
            <a:xfrm>
              <a:off x="1285" y="912"/>
              <a:ext cx="1405" cy="2268"/>
              <a:chOff x="3577" y="2993"/>
              <a:chExt cx="1405" cy="2268"/>
            </a:xfrm>
          </p:grpSpPr>
          <p:grpSp>
            <p:nvGrpSpPr>
              <p:cNvPr id="34858" name="Group 180"/>
              <p:cNvGrpSpPr>
                <a:grpSpLocks/>
              </p:cNvGrpSpPr>
              <p:nvPr/>
            </p:nvGrpSpPr>
            <p:grpSpPr bwMode="auto">
              <a:xfrm>
                <a:off x="4140" y="3156"/>
                <a:ext cx="684" cy="2088"/>
                <a:chOff x="4680" y="648"/>
                <a:chExt cx="684" cy="2088"/>
              </a:xfrm>
            </p:grpSpPr>
            <p:sp>
              <p:nvSpPr>
                <p:cNvPr id="34873" name="Rectangle 181"/>
                <p:cNvSpPr>
                  <a:spLocks noChangeArrowheads="1"/>
                </p:cNvSpPr>
                <p:nvPr/>
              </p:nvSpPr>
              <p:spPr bwMode="auto">
                <a:xfrm>
                  <a:off x="4680" y="648"/>
                  <a:ext cx="684" cy="208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874" name="Line 182"/>
                <p:cNvSpPr>
                  <a:spLocks noChangeShapeType="1"/>
                </p:cNvSpPr>
                <p:nvPr/>
              </p:nvSpPr>
              <p:spPr bwMode="auto">
                <a:xfrm>
                  <a:off x="4680" y="86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5" name="Line 183"/>
                <p:cNvSpPr>
                  <a:spLocks noChangeShapeType="1"/>
                </p:cNvSpPr>
                <p:nvPr/>
              </p:nvSpPr>
              <p:spPr bwMode="auto">
                <a:xfrm>
                  <a:off x="4680" y="107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6" name="Line 184"/>
                <p:cNvSpPr>
                  <a:spLocks noChangeShapeType="1"/>
                </p:cNvSpPr>
                <p:nvPr/>
              </p:nvSpPr>
              <p:spPr bwMode="auto">
                <a:xfrm>
                  <a:off x="4680" y="128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7" name="Line 185"/>
                <p:cNvSpPr>
                  <a:spLocks noChangeShapeType="1"/>
                </p:cNvSpPr>
                <p:nvPr/>
              </p:nvSpPr>
              <p:spPr bwMode="auto">
                <a:xfrm>
                  <a:off x="4680" y="149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8" name="Line 186"/>
                <p:cNvSpPr>
                  <a:spLocks noChangeShapeType="1"/>
                </p:cNvSpPr>
                <p:nvPr/>
              </p:nvSpPr>
              <p:spPr bwMode="auto">
                <a:xfrm>
                  <a:off x="4680" y="170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9" name="Line 187"/>
                <p:cNvSpPr>
                  <a:spLocks noChangeShapeType="1"/>
                </p:cNvSpPr>
                <p:nvPr/>
              </p:nvSpPr>
              <p:spPr bwMode="auto">
                <a:xfrm>
                  <a:off x="4680" y="191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80" name="Line 188"/>
                <p:cNvSpPr>
                  <a:spLocks noChangeShapeType="1"/>
                </p:cNvSpPr>
                <p:nvPr/>
              </p:nvSpPr>
              <p:spPr bwMode="auto">
                <a:xfrm>
                  <a:off x="4680" y="212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81" name="Line 189"/>
                <p:cNvSpPr>
                  <a:spLocks noChangeShapeType="1"/>
                </p:cNvSpPr>
                <p:nvPr/>
              </p:nvSpPr>
              <p:spPr bwMode="auto">
                <a:xfrm>
                  <a:off x="4680" y="233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82" name="Line 190"/>
                <p:cNvSpPr>
                  <a:spLocks noChangeShapeType="1"/>
                </p:cNvSpPr>
                <p:nvPr/>
              </p:nvSpPr>
              <p:spPr bwMode="auto">
                <a:xfrm>
                  <a:off x="4680" y="254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59" name="Group 191"/>
              <p:cNvGrpSpPr>
                <a:grpSpLocks/>
              </p:cNvGrpSpPr>
              <p:nvPr/>
            </p:nvGrpSpPr>
            <p:grpSpPr bwMode="auto">
              <a:xfrm>
                <a:off x="4786" y="3139"/>
                <a:ext cx="196" cy="2122"/>
                <a:chOff x="5326" y="631"/>
                <a:chExt cx="196" cy="2122"/>
              </a:xfrm>
            </p:grpSpPr>
            <p:sp>
              <p:nvSpPr>
                <p:cNvPr id="34863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5326" y="631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4864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5326" y="8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4865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5326" y="10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4866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5326" y="125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4867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5326" y="146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4868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5326" y="1671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4869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5326" y="187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4870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5326" y="208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4871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5326" y="22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34872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5326" y="25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  <p:grpSp>
            <p:nvGrpSpPr>
              <p:cNvPr id="34860" name="Group 202"/>
              <p:cNvGrpSpPr>
                <a:grpSpLocks/>
              </p:cNvGrpSpPr>
              <p:nvPr/>
            </p:nvGrpSpPr>
            <p:grpSpPr bwMode="auto">
              <a:xfrm>
                <a:off x="3577" y="2993"/>
                <a:ext cx="551" cy="327"/>
                <a:chOff x="3577" y="2993"/>
                <a:chExt cx="551" cy="327"/>
              </a:xfrm>
            </p:grpSpPr>
            <p:sp>
              <p:nvSpPr>
                <p:cNvPr id="34861" name="Line 203"/>
                <p:cNvSpPr>
                  <a:spLocks noChangeShapeType="1"/>
                </p:cNvSpPr>
                <p:nvPr/>
              </p:nvSpPr>
              <p:spPr bwMode="auto">
                <a:xfrm>
                  <a:off x="3780" y="3168"/>
                  <a:ext cx="3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2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3577" y="2993"/>
                  <a:ext cx="21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280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34842" name="Group 205"/>
            <p:cNvGrpSpPr>
              <a:grpSpLocks/>
            </p:cNvGrpSpPr>
            <p:nvPr/>
          </p:nvGrpSpPr>
          <p:grpSpPr bwMode="auto">
            <a:xfrm>
              <a:off x="2082" y="1046"/>
              <a:ext cx="276" cy="2122"/>
              <a:chOff x="4374" y="3127"/>
              <a:chExt cx="276" cy="2122"/>
            </a:xfrm>
          </p:grpSpPr>
          <p:sp>
            <p:nvSpPr>
              <p:cNvPr id="34848" name="Text Box 206"/>
              <p:cNvSpPr txBox="1">
                <a:spLocks noChangeArrowheads="1"/>
              </p:cNvSpPr>
              <p:nvPr/>
            </p:nvSpPr>
            <p:spPr bwMode="auto">
              <a:xfrm>
                <a:off x="4374" y="312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49</a:t>
                </a:r>
              </a:p>
            </p:txBody>
          </p:sp>
          <p:sp>
            <p:nvSpPr>
              <p:cNvPr id="34849" name="Text Box 207"/>
              <p:cNvSpPr txBox="1">
                <a:spLocks noChangeArrowheads="1"/>
              </p:cNvSpPr>
              <p:nvPr/>
            </p:nvSpPr>
            <p:spPr bwMode="auto">
              <a:xfrm>
                <a:off x="4374" y="333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68</a:t>
                </a:r>
              </a:p>
            </p:txBody>
          </p:sp>
          <p:sp>
            <p:nvSpPr>
              <p:cNvPr id="34850" name="Text Box 208"/>
              <p:cNvSpPr txBox="1">
                <a:spLocks noChangeArrowheads="1"/>
              </p:cNvSpPr>
              <p:nvPr/>
            </p:nvSpPr>
            <p:spPr bwMode="auto">
              <a:xfrm>
                <a:off x="4374" y="354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57</a:t>
                </a:r>
              </a:p>
            </p:txBody>
          </p:sp>
          <p:sp>
            <p:nvSpPr>
              <p:cNvPr id="34851" name="Text Box 209"/>
              <p:cNvSpPr txBox="1">
                <a:spLocks noChangeArrowheads="1"/>
              </p:cNvSpPr>
              <p:nvPr/>
            </p:nvSpPr>
            <p:spPr bwMode="auto">
              <a:xfrm>
                <a:off x="4374" y="375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32</a:t>
                </a:r>
              </a:p>
            </p:txBody>
          </p:sp>
          <p:sp>
            <p:nvSpPr>
              <p:cNvPr id="34852" name="Text Box 210"/>
              <p:cNvSpPr txBox="1">
                <a:spLocks noChangeArrowheads="1"/>
              </p:cNvSpPr>
              <p:nvPr/>
            </p:nvSpPr>
            <p:spPr bwMode="auto">
              <a:xfrm>
                <a:off x="4414" y="395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34853" name="Text Box 211"/>
              <p:cNvSpPr txBox="1">
                <a:spLocks noChangeArrowheads="1"/>
              </p:cNvSpPr>
              <p:nvPr/>
            </p:nvSpPr>
            <p:spPr bwMode="auto">
              <a:xfrm>
                <a:off x="4374" y="416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 smtClean="0"/>
                  <a:t>89</a:t>
                </a:r>
                <a:endParaRPr lang="en-US" altLang="zh-CN" dirty="0"/>
              </a:p>
            </p:txBody>
          </p:sp>
          <p:sp>
            <p:nvSpPr>
              <p:cNvPr id="34854" name="Text Box 212"/>
              <p:cNvSpPr txBox="1">
                <a:spLocks noChangeArrowheads="1"/>
              </p:cNvSpPr>
              <p:nvPr/>
            </p:nvSpPr>
            <p:spPr bwMode="auto">
              <a:xfrm>
                <a:off x="4374" y="437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27</a:t>
                </a:r>
              </a:p>
            </p:txBody>
          </p:sp>
          <p:sp>
            <p:nvSpPr>
              <p:cNvPr id="34855" name="Text Box 213"/>
              <p:cNvSpPr txBox="1">
                <a:spLocks noChangeArrowheads="1"/>
              </p:cNvSpPr>
              <p:nvPr/>
            </p:nvSpPr>
            <p:spPr bwMode="auto">
              <a:xfrm>
                <a:off x="4374" y="45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13</a:t>
                </a:r>
              </a:p>
            </p:txBody>
          </p:sp>
          <p:sp>
            <p:nvSpPr>
              <p:cNvPr id="34856" name="Text Box 214"/>
              <p:cNvSpPr txBox="1">
                <a:spLocks noChangeArrowheads="1"/>
              </p:cNvSpPr>
              <p:nvPr/>
            </p:nvSpPr>
            <p:spPr bwMode="auto">
              <a:xfrm>
                <a:off x="4374" y="479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76</a:t>
                </a:r>
              </a:p>
            </p:txBody>
          </p:sp>
          <p:sp>
            <p:nvSpPr>
              <p:cNvPr id="34857" name="Text Box 215"/>
              <p:cNvSpPr txBox="1">
                <a:spLocks noChangeArrowheads="1"/>
              </p:cNvSpPr>
              <p:nvPr/>
            </p:nvSpPr>
            <p:spPr bwMode="auto">
              <a:xfrm>
                <a:off x="4374" y="499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88</a:t>
                </a:r>
              </a:p>
            </p:txBody>
          </p:sp>
        </p:grpSp>
        <p:grpSp>
          <p:nvGrpSpPr>
            <p:cNvPr id="34843" name="Group 216"/>
            <p:cNvGrpSpPr>
              <a:grpSpLocks/>
            </p:cNvGrpSpPr>
            <p:nvPr/>
          </p:nvGrpSpPr>
          <p:grpSpPr bwMode="auto">
            <a:xfrm>
              <a:off x="950" y="1068"/>
              <a:ext cx="886" cy="327"/>
              <a:chOff x="3242" y="3149"/>
              <a:chExt cx="886" cy="327"/>
            </a:xfrm>
          </p:grpSpPr>
          <p:sp>
            <p:nvSpPr>
              <p:cNvPr id="34846" name="Line 217"/>
              <p:cNvSpPr>
                <a:spLocks noChangeShapeType="1"/>
              </p:cNvSpPr>
              <p:nvPr/>
            </p:nvSpPr>
            <p:spPr bwMode="auto">
              <a:xfrm flipV="1">
                <a:off x="3756" y="3180"/>
                <a:ext cx="372" cy="1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7" name="Text Box 218"/>
              <p:cNvSpPr txBox="1">
                <a:spLocks noChangeArrowheads="1"/>
              </p:cNvSpPr>
              <p:nvPr/>
            </p:nvSpPr>
            <p:spPr bwMode="auto">
              <a:xfrm>
                <a:off x="3242" y="3149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/>
                  <a:t>array</a:t>
                </a:r>
              </a:p>
            </p:txBody>
          </p:sp>
        </p:grpSp>
        <p:sp>
          <p:nvSpPr>
            <p:cNvPr id="34844" name="Text Box 219"/>
            <p:cNvSpPr txBox="1">
              <a:spLocks noChangeArrowheads="1"/>
            </p:cNvSpPr>
            <p:nvPr/>
          </p:nvSpPr>
          <p:spPr bwMode="auto">
            <a:xfrm>
              <a:off x="2102" y="1032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34845" name="Text Box 220"/>
            <p:cNvSpPr txBox="1">
              <a:spLocks noChangeArrowheads="1"/>
            </p:cNvSpPr>
            <p:nvPr/>
          </p:nvSpPr>
          <p:spPr bwMode="auto">
            <a:xfrm>
              <a:off x="2057" y="1878"/>
              <a:ext cx="27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49</a:t>
              </a:r>
            </a:p>
          </p:txBody>
        </p:sp>
      </p:grpSp>
      <p:grpSp>
        <p:nvGrpSpPr>
          <p:cNvPr id="121053" name="Group 221"/>
          <p:cNvGrpSpPr>
            <a:grpSpLocks/>
          </p:cNvGrpSpPr>
          <p:nvPr/>
        </p:nvGrpSpPr>
        <p:grpSpPr bwMode="auto">
          <a:xfrm>
            <a:off x="8134350" y="4076700"/>
            <a:ext cx="733425" cy="519113"/>
            <a:chOff x="4944" y="3089"/>
            <a:chExt cx="462" cy="327"/>
          </a:xfrm>
        </p:grpSpPr>
        <p:sp>
          <p:nvSpPr>
            <p:cNvPr id="34839" name="Line 222"/>
            <p:cNvSpPr>
              <a:spLocks noChangeShapeType="1"/>
            </p:cNvSpPr>
            <p:nvPr/>
          </p:nvSpPr>
          <p:spPr bwMode="auto">
            <a:xfrm flipH="1">
              <a:off x="4944" y="3252"/>
              <a:ext cx="25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0" name="Text Box 223"/>
            <p:cNvSpPr txBox="1">
              <a:spLocks noChangeArrowheads="1"/>
            </p:cNvSpPr>
            <p:nvPr/>
          </p:nvSpPr>
          <p:spPr bwMode="auto">
            <a:xfrm>
              <a:off x="5178" y="30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accent2"/>
                  </a:solidFill>
                </a:rPr>
                <a:t>k</a:t>
              </a:r>
            </a:p>
          </p:txBody>
        </p:sp>
      </p:grpSp>
      <p:grpSp>
        <p:nvGrpSpPr>
          <p:cNvPr id="121056" name="Group 224"/>
          <p:cNvGrpSpPr>
            <a:grpSpLocks/>
          </p:cNvGrpSpPr>
          <p:nvPr/>
        </p:nvGrpSpPr>
        <p:grpSpPr bwMode="auto">
          <a:xfrm>
            <a:off x="8153400" y="5810250"/>
            <a:ext cx="733425" cy="519113"/>
            <a:chOff x="4944" y="3089"/>
            <a:chExt cx="462" cy="327"/>
          </a:xfrm>
        </p:grpSpPr>
        <p:sp>
          <p:nvSpPr>
            <p:cNvPr id="34837" name="Line 225"/>
            <p:cNvSpPr>
              <a:spLocks noChangeShapeType="1"/>
            </p:cNvSpPr>
            <p:nvPr/>
          </p:nvSpPr>
          <p:spPr bwMode="auto">
            <a:xfrm flipH="1">
              <a:off x="4944" y="3252"/>
              <a:ext cx="25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8" name="Text Box 226"/>
            <p:cNvSpPr txBox="1">
              <a:spLocks noChangeArrowheads="1"/>
            </p:cNvSpPr>
            <p:nvPr/>
          </p:nvSpPr>
          <p:spPr bwMode="auto">
            <a:xfrm>
              <a:off x="5178" y="30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accent2"/>
                  </a:solidFill>
                </a:rPr>
                <a:t>k</a:t>
              </a:r>
            </a:p>
          </p:txBody>
        </p:sp>
      </p:grpSp>
      <p:sp>
        <p:nvSpPr>
          <p:cNvPr id="121059" name="Text Box 227"/>
          <p:cNvSpPr txBox="1">
            <a:spLocks noChangeArrowheads="1"/>
          </p:cNvSpPr>
          <p:nvPr/>
        </p:nvSpPr>
        <p:spPr bwMode="auto">
          <a:xfrm>
            <a:off x="6575425" y="3771900"/>
            <a:ext cx="48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121060" name="Text Box 228"/>
          <p:cNvSpPr txBox="1">
            <a:spLocks noChangeArrowheads="1"/>
          </p:cNvSpPr>
          <p:nvPr/>
        </p:nvSpPr>
        <p:spPr bwMode="auto">
          <a:xfrm>
            <a:off x="6599327" y="581974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121061" name="Text Box 229"/>
          <p:cNvSpPr txBox="1">
            <a:spLocks noChangeArrowheads="1"/>
          </p:cNvSpPr>
          <p:nvPr/>
        </p:nvSpPr>
        <p:spPr bwMode="auto">
          <a:xfrm>
            <a:off x="5156200" y="4160838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990033"/>
                </a:solidFill>
              </a:rPr>
              <a:t>i=1</a:t>
            </a: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247650" y="666511"/>
            <a:ext cx="38555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数组排序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1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20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0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2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2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2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59" grpId="0" animBg="1" autoUpdateAnimBg="0"/>
      <p:bldP spid="121060" grpId="0" animBg="1" autoUpdateAnimBg="0"/>
      <p:bldP spid="12106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47649" y="1066621"/>
            <a:ext cx="7594601" cy="4691242"/>
            <a:chOff x="247649" y="1066621"/>
            <a:chExt cx="7594601" cy="4691242"/>
          </a:xfrm>
        </p:grpSpPr>
        <p:sp>
          <p:nvSpPr>
            <p:cNvPr id="49" name="流程图: 可选过程 48"/>
            <p:cNvSpPr/>
            <p:nvPr/>
          </p:nvSpPr>
          <p:spPr>
            <a:xfrm>
              <a:off x="247649" y="1066621"/>
              <a:ext cx="7594601" cy="46912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Group 191"/>
            <p:cNvGrpSpPr>
              <a:grpSpLocks/>
            </p:cNvGrpSpPr>
            <p:nvPr/>
          </p:nvGrpSpPr>
          <p:grpSpPr bwMode="auto">
            <a:xfrm>
              <a:off x="355600" y="1331913"/>
              <a:ext cx="7486650" cy="4094163"/>
              <a:chOff x="224" y="839"/>
              <a:chExt cx="4716" cy="2579"/>
            </a:xfrm>
          </p:grpSpPr>
          <p:sp>
            <p:nvSpPr>
              <p:cNvPr id="51" name="Text Box 63"/>
              <p:cNvSpPr txBox="1">
                <a:spLocks noChangeArrowheads="1"/>
              </p:cNvSpPr>
              <p:nvPr/>
            </p:nvSpPr>
            <p:spPr bwMode="auto">
              <a:xfrm>
                <a:off x="224" y="839"/>
                <a:ext cx="2576" cy="257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void sort(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array[],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n)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{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i,j,k,t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   for(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=0;i&lt;n-1;i++)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   {     k=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for(j=i+1;j&lt;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n;j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   if(array[j]&lt;array[k])   k=j;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if(k!=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{    t=array[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];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     array[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]=array[k];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     array[k]=t;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	 }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     }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lt"/>
                  </a:rPr>
                  <a:t>}</a:t>
                </a:r>
              </a:p>
            </p:txBody>
          </p:sp>
          <p:sp>
            <p:nvSpPr>
              <p:cNvPr id="52" name="Text Box 64"/>
              <p:cNvSpPr txBox="1">
                <a:spLocks noChangeArrowheads="1"/>
              </p:cNvSpPr>
              <p:nvPr/>
            </p:nvSpPr>
            <p:spPr bwMode="auto">
              <a:xfrm>
                <a:off x="2763" y="908"/>
                <a:ext cx="2177" cy="215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void main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a[10],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 for(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=0;i&lt;10;i++)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scanf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("%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d",&amp;a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]);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sort(a,10);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for(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=0;i&lt;10;i++)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("%d ",a[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]);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("\n");</a:t>
                </a: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</p:grpSp>
      <p:sp>
        <p:nvSpPr>
          <p:cNvPr id="54" name="流程图: 可选过程 53"/>
          <p:cNvSpPr/>
          <p:nvPr/>
        </p:nvSpPr>
        <p:spPr>
          <a:xfrm>
            <a:off x="5994400" y="3171420"/>
            <a:ext cx="2986695" cy="3686580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47650" y="666511"/>
            <a:ext cx="38555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数组排序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36" name="Group 56"/>
          <p:cNvGrpSpPr>
            <a:grpSpLocks/>
          </p:cNvGrpSpPr>
          <p:nvPr/>
        </p:nvGrpSpPr>
        <p:grpSpPr bwMode="auto">
          <a:xfrm>
            <a:off x="5889625" y="3257550"/>
            <a:ext cx="2762250" cy="3600450"/>
            <a:chOff x="950" y="912"/>
            <a:chExt cx="1740" cy="2268"/>
          </a:xfrm>
        </p:grpSpPr>
        <p:grpSp>
          <p:nvGrpSpPr>
            <p:cNvPr id="35848" name="Group 3"/>
            <p:cNvGrpSpPr>
              <a:grpSpLocks/>
            </p:cNvGrpSpPr>
            <p:nvPr/>
          </p:nvGrpSpPr>
          <p:grpSpPr bwMode="auto">
            <a:xfrm>
              <a:off x="1285" y="912"/>
              <a:ext cx="1405" cy="2268"/>
              <a:chOff x="3577" y="2993"/>
              <a:chExt cx="1405" cy="2268"/>
            </a:xfrm>
          </p:grpSpPr>
          <p:grpSp>
            <p:nvGrpSpPr>
              <p:cNvPr id="35863" name="Group 4"/>
              <p:cNvGrpSpPr>
                <a:grpSpLocks/>
              </p:cNvGrpSpPr>
              <p:nvPr/>
            </p:nvGrpSpPr>
            <p:grpSpPr bwMode="auto">
              <a:xfrm>
                <a:off x="4140" y="3156"/>
                <a:ext cx="684" cy="2088"/>
                <a:chOff x="4680" y="648"/>
                <a:chExt cx="684" cy="2088"/>
              </a:xfrm>
            </p:grpSpPr>
            <p:sp>
              <p:nvSpPr>
                <p:cNvPr id="35878" name="Rectangle 5"/>
                <p:cNvSpPr>
                  <a:spLocks noChangeArrowheads="1"/>
                </p:cNvSpPr>
                <p:nvPr/>
              </p:nvSpPr>
              <p:spPr bwMode="auto">
                <a:xfrm>
                  <a:off x="4680" y="648"/>
                  <a:ext cx="684" cy="208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879" name="Line 6"/>
                <p:cNvSpPr>
                  <a:spLocks noChangeShapeType="1"/>
                </p:cNvSpPr>
                <p:nvPr/>
              </p:nvSpPr>
              <p:spPr bwMode="auto">
                <a:xfrm>
                  <a:off x="4680" y="86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0" name="Line 7"/>
                <p:cNvSpPr>
                  <a:spLocks noChangeShapeType="1"/>
                </p:cNvSpPr>
                <p:nvPr/>
              </p:nvSpPr>
              <p:spPr bwMode="auto">
                <a:xfrm>
                  <a:off x="4680" y="107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1" name="Line 8"/>
                <p:cNvSpPr>
                  <a:spLocks noChangeShapeType="1"/>
                </p:cNvSpPr>
                <p:nvPr/>
              </p:nvSpPr>
              <p:spPr bwMode="auto">
                <a:xfrm>
                  <a:off x="4680" y="128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2" name="Line 9"/>
                <p:cNvSpPr>
                  <a:spLocks noChangeShapeType="1"/>
                </p:cNvSpPr>
                <p:nvPr/>
              </p:nvSpPr>
              <p:spPr bwMode="auto">
                <a:xfrm>
                  <a:off x="4680" y="149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3" name="Line 10"/>
                <p:cNvSpPr>
                  <a:spLocks noChangeShapeType="1"/>
                </p:cNvSpPr>
                <p:nvPr/>
              </p:nvSpPr>
              <p:spPr bwMode="auto">
                <a:xfrm>
                  <a:off x="4680" y="170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4" name="Line 11"/>
                <p:cNvSpPr>
                  <a:spLocks noChangeShapeType="1"/>
                </p:cNvSpPr>
                <p:nvPr/>
              </p:nvSpPr>
              <p:spPr bwMode="auto">
                <a:xfrm>
                  <a:off x="4680" y="191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5" name="Line 12"/>
                <p:cNvSpPr>
                  <a:spLocks noChangeShapeType="1"/>
                </p:cNvSpPr>
                <p:nvPr/>
              </p:nvSpPr>
              <p:spPr bwMode="auto">
                <a:xfrm>
                  <a:off x="4680" y="212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6" name="Line 13"/>
                <p:cNvSpPr>
                  <a:spLocks noChangeShapeType="1"/>
                </p:cNvSpPr>
                <p:nvPr/>
              </p:nvSpPr>
              <p:spPr bwMode="auto">
                <a:xfrm>
                  <a:off x="4680" y="233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7" name="Line 14"/>
                <p:cNvSpPr>
                  <a:spLocks noChangeShapeType="1"/>
                </p:cNvSpPr>
                <p:nvPr/>
              </p:nvSpPr>
              <p:spPr bwMode="auto">
                <a:xfrm>
                  <a:off x="4680" y="254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64" name="Group 15"/>
              <p:cNvGrpSpPr>
                <a:grpSpLocks/>
              </p:cNvGrpSpPr>
              <p:nvPr/>
            </p:nvGrpSpPr>
            <p:grpSpPr bwMode="auto">
              <a:xfrm>
                <a:off x="4786" y="3139"/>
                <a:ext cx="196" cy="2122"/>
                <a:chOff x="5326" y="631"/>
                <a:chExt cx="196" cy="2122"/>
              </a:xfrm>
            </p:grpSpPr>
            <p:sp>
              <p:nvSpPr>
                <p:cNvPr id="3586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326" y="631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586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326" y="8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587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326" y="10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587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326" y="125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587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326" y="146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587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326" y="1671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587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326" y="187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587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26" y="208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587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326" y="22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3587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326" y="25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  <p:grpSp>
            <p:nvGrpSpPr>
              <p:cNvPr id="35865" name="Group 26"/>
              <p:cNvGrpSpPr>
                <a:grpSpLocks/>
              </p:cNvGrpSpPr>
              <p:nvPr/>
            </p:nvGrpSpPr>
            <p:grpSpPr bwMode="auto">
              <a:xfrm>
                <a:off x="3577" y="2993"/>
                <a:ext cx="551" cy="327"/>
                <a:chOff x="3577" y="2993"/>
                <a:chExt cx="551" cy="327"/>
              </a:xfrm>
            </p:grpSpPr>
            <p:sp>
              <p:nvSpPr>
                <p:cNvPr id="35866" name="Line 27"/>
                <p:cNvSpPr>
                  <a:spLocks noChangeShapeType="1"/>
                </p:cNvSpPr>
                <p:nvPr/>
              </p:nvSpPr>
              <p:spPr bwMode="auto">
                <a:xfrm>
                  <a:off x="3780" y="3168"/>
                  <a:ext cx="3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6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577" y="2993"/>
                  <a:ext cx="21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280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35849" name="Group 29"/>
            <p:cNvGrpSpPr>
              <a:grpSpLocks/>
            </p:cNvGrpSpPr>
            <p:nvPr/>
          </p:nvGrpSpPr>
          <p:grpSpPr bwMode="auto">
            <a:xfrm>
              <a:off x="2082" y="1046"/>
              <a:ext cx="276" cy="2122"/>
              <a:chOff x="4374" y="3127"/>
              <a:chExt cx="276" cy="2122"/>
            </a:xfrm>
          </p:grpSpPr>
          <p:sp>
            <p:nvSpPr>
              <p:cNvPr id="35853" name="Text Box 30"/>
              <p:cNvSpPr txBox="1">
                <a:spLocks noChangeArrowheads="1"/>
              </p:cNvSpPr>
              <p:nvPr/>
            </p:nvSpPr>
            <p:spPr bwMode="auto">
              <a:xfrm>
                <a:off x="4414" y="312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5854" name="Text Box 31"/>
              <p:cNvSpPr txBox="1">
                <a:spLocks noChangeArrowheads="1"/>
              </p:cNvSpPr>
              <p:nvPr/>
            </p:nvSpPr>
            <p:spPr bwMode="auto">
              <a:xfrm>
                <a:off x="4374" y="333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accent2"/>
                    </a:solidFill>
                  </a:rPr>
                  <a:t>13</a:t>
                </a:r>
              </a:p>
            </p:txBody>
          </p:sp>
          <p:sp>
            <p:nvSpPr>
              <p:cNvPr id="35855" name="Text Box 32"/>
              <p:cNvSpPr txBox="1">
                <a:spLocks noChangeArrowheads="1"/>
              </p:cNvSpPr>
              <p:nvPr/>
            </p:nvSpPr>
            <p:spPr bwMode="auto">
              <a:xfrm>
                <a:off x="4374" y="354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accent2"/>
                    </a:solidFill>
                  </a:rPr>
                  <a:t>27</a:t>
                </a:r>
              </a:p>
            </p:txBody>
          </p:sp>
          <p:sp>
            <p:nvSpPr>
              <p:cNvPr id="35856" name="Text Box 33"/>
              <p:cNvSpPr txBox="1">
                <a:spLocks noChangeArrowheads="1"/>
              </p:cNvSpPr>
              <p:nvPr/>
            </p:nvSpPr>
            <p:spPr bwMode="auto">
              <a:xfrm>
                <a:off x="4374" y="375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accent2"/>
                    </a:solidFill>
                  </a:rPr>
                  <a:t>32</a:t>
                </a:r>
              </a:p>
            </p:txBody>
          </p:sp>
          <p:sp>
            <p:nvSpPr>
              <p:cNvPr id="35857" name="Text Box 34"/>
              <p:cNvSpPr txBox="1">
                <a:spLocks noChangeArrowheads="1"/>
              </p:cNvSpPr>
              <p:nvPr/>
            </p:nvSpPr>
            <p:spPr bwMode="auto">
              <a:xfrm>
                <a:off x="4374" y="395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accent2"/>
                    </a:solidFill>
                  </a:rPr>
                  <a:t>49</a:t>
                </a:r>
              </a:p>
            </p:txBody>
          </p:sp>
          <p:sp>
            <p:nvSpPr>
              <p:cNvPr id="35858" name="Text Box 35"/>
              <p:cNvSpPr txBox="1">
                <a:spLocks noChangeArrowheads="1"/>
              </p:cNvSpPr>
              <p:nvPr/>
            </p:nvSpPr>
            <p:spPr bwMode="auto">
              <a:xfrm>
                <a:off x="4374" y="416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accent2"/>
                    </a:solidFill>
                  </a:rPr>
                  <a:t>57</a:t>
                </a:r>
              </a:p>
            </p:txBody>
          </p:sp>
          <p:sp>
            <p:nvSpPr>
              <p:cNvPr id="35859" name="Text Box 36"/>
              <p:cNvSpPr txBox="1">
                <a:spLocks noChangeArrowheads="1"/>
              </p:cNvSpPr>
              <p:nvPr/>
            </p:nvSpPr>
            <p:spPr bwMode="auto">
              <a:xfrm>
                <a:off x="4374" y="437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accent2"/>
                    </a:solidFill>
                  </a:rPr>
                  <a:t>68</a:t>
                </a:r>
              </a:p>
            </p:txBody>
          </p:sp>
          <p:sp>
            <p:nvSpPr>
              <p:cNvPr id="35860" name="Text Box 37"/>
              <p:cNvSpPr txBox="1">
                <a:spLocks noChangeArrowheads="1"/>
              </p:cNvSpPr>
              <p:nvPr/>
            </p:nvSpPr>
            <p:spPr bwMode="auto">
              <a:xfrm>
                <a:off x="4374" y="45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accent2"/>
                    </a:solidFill>
                  </a:rPr>
                  <a:t>76</a:t>
                </a:r>
              </a:p>
            </p:txBody>
          </p:sp>
          <p:sp>
            <p:nvSpPr>
              <p:cNvPr id="35861" name="Text Box 38"/>
              <p:cNvSpPr txBox="1">
                <a:spLocks noChangeArrowheads="1"/>
              </p:cNvSpPr>
              <p:nvPr/>
            </p:nvSpPr>
            <p:spPr bwMode="auto">
              <a:xfrm>
                <a:off x="4374" y="479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accent2"/>
                    </a:solidFill>
                  </a:rPr>
                  <a:t>88</a:t>
                </a:r>
              </a:p>
            </p:txBody>
          </p:sp>
          <p:sp>
            <p:nvSpPr>
              <p:cNvPr id="35862" name="Text Box 39"/>
              <p:cNvSpPr txBox="1">
                <a:spLocks noChangeArrowheads="1"/>
              </p:cNvSpPr>
              <p:nvPr/>
            </p:nvSpPr>
            <p:spPr bwMode="auto">
              <a:xfrm>
                <a:off x="4374" y="499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accent2"/>
                    </a:solidFill>
                  </a:rPr>
                  <a:t>89</a:t>
                </a:r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5850" name="Group 40"/>
            <p:cNvGrpSpPr>
              <a:grpSpLocks/>
            </p:cNvGrpSpPr>
            <p:nvPr/>
          </p:nvGrpSpPr>
          <p:grpSpPr bwMode="auto">
            <a:xfrm>
              <a:off x="950" y="1068"/>
              <a:ext cx="886" cy="327"/>
              <a:chOff x="3242" y="3149"/>
              <a:chExt cx="886" cy="327"/>
            </a:xfrm>
          </p:grpSpPr>
          <p:sp>
            <p:nvSpPr>
              <p:cNvPr id="35851" name="Line 41"/>
              <p:cNvSpPr>
                <a:spLocks noChangeShapeType="1"/>
              </p:cNvSpPr>
              <p:nvPr/>
            </p:nvSpPr>
            <p:spPr bwMode="auto">
              <a:xfrm flipV="1">
                <a:off x="3756" y="3180"/>
                <a:ext cx="372" cy="1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52" name="Text Box 42"/>
              <p:cNvSpPr txBox="1">
                <a:spLocks noChangeArrowheads="1"/>
              </p:cNvSpPr>
              <p:nvPr/>
            </p:nvSpPr>
            <p:spPr bwMode="auto">
              <a:xfrm>
                <a:off x="3242" y="3149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/>
                  <a:t>array</a:t>
                </a:r>
              </a:p>
            </p:txBody>
          </p:sp>
        </p:grpSp>
      </p:grp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5994400" y="4198938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990033"/>
                </a:solidFill>
              </a:rPr>
              <a:t>i=8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68300" y="600105"/>
            <a:ext cx="36695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求二维数组中最大元素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626" name="Group 18"/>
          <p:cNvGrpSpPr>
            <a:grpSpLocks/>
          </p:cNvGrpSpPr>
          <p:nvPr/>
        </p:nvGrpSpPr>
        <p:grpSpPr bwMode="auto">
          <a:xfrm>
            <a:off x="454025" y="1243013"/>
            <a:ext cx="2813050" cy="2514600"/>
            <a:chOff x="975" y="805"/>
            <a:chExt cx="1772" cy="1584"/>
          </a:xfrm>
        </p:grpSpPr>
        <p:grpSp>
          <p:nvGrpSpPr>
            <p:cNvPr id="36945" name="Group 10"/>
            <p:cNvGrpSpPr>
              <a:grpSpLocks/>
            </p:cNvGrpSpPr>
            <p:nvPr/>
          </p:nvGrpSpPr>
          <p:grpSpPr bwMode="auto">
            <a:xfrm>
              <a:off x="1356" y="1239"/>
              <a:ext cx="1391" cy="898"/>
              <a:chOff x="1356" y="1239"/>
              <a:chExt cx="1391" cy="898"/>
            </a:xfrm>
          </p:grpSpPr>
          <p:sp>
            <p:nvSpPr>
              <p:cNvPr id="36953" name="Text Box 5"/>
              <p:cNvSpPr txBox="1">
                <a:spLocks noChangeArrowheads="1"/>
              </p:cNvSpPr>
              <p:nvPr/>
            </p:nvSpPr>
            <p:spPr bwMode="auto">
              <a:xfrm>
                <a:off x="1387" y="1239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1       3       5      7</a:t>
                </a:r>
              </a:p>
            </p:txBody>
          </p:sp>
          <p:sp>
            <p:nvSpPr>
              <p:cNvPr id="36954" name="Text Box 6"/>
              <p:cNvSpPr txBox="1">
                <a:spLocks noChangeArrowheads="1"/>
              </p:cNvSpPr>
              <p:nvPr/>
            </p:nvSpPr>
            <p:spPr bwMode="auto">
              <a:xfrm>
                <a:off x="1387" y="1563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2       4       6      8</a:t>
                </a:r>
              </a:p>
            </p:txBody>
          </p:sp>
          <p:sp>
            <p:nvSpPr>
              <p:cNvPr id="36955" name="Text Box 7"/>
              <p:cNvSpPr txBox="1">
                <a:spLocks noChangeArrowheads="1"/>
              </p:cNvSpPr>
              <p:nvPr/>
            </p:nvSpPr>
            <p:spPr bwMode="auto">
              <a:xfrm>
                <a:off x="1387" y="1887"/>
                <a:ext cx="1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15    17    34     12</a:t>
                </a:r>
              </a:p>
            </p:txBody>
          </p:sp>
          <p:sp>
            <p:nvSpPr>
              <p:cNvPr id="36956" name="AutoShape 8"/>
              <p:cNvSpPr>
                <a:spLocks/>
              </p:cNvSpPr>
              <p:nvPr/>
            </p:nvSpPr>
            <p:spPr bwMode="auto">
              <a:xfrm>
                <a:off x="1356" y="1333"/>
                <a:ext cx="47" cy="711"/>
              </a:xfrm>
              <a:prstGeom prst="leftBracket">
                <a:avLst>
                  <a:gd name="adj" fmla="val 12606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957" name="AutoShape 9"/>
              <p:cNvSpPr>
                <a:spLocks/>
              </p:cNvSpPr>
              <p:nvPr/>
            </p:nvSpPr>
            <p:spPr bwMode="auto">
              <a:xfrm>
                <a:off x="2700" y="1333"/>
                <a:ext cx="47" cy="711"/>
              </a:xfrm>
              <a:prstGeom prst="rightBracket">
                <a:avLst>
                  <a:gd name="adj" fmla="val 12606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6946" name="Group 15"/>
            <p:cNvGrpSpPr>
              <a:grpSpLocks/>
            </p:cNvGrpSpPr>
            <p:nvPr/>
          </p:nvGrpSpPr>
          <p:grpSpPr bwMode="auto">
            <a:xfrm>
              <a:off x="975" y="1249"/>
              <a:ext cx="325" cy="250"/>
              <a:chOff x="975" y="1249"/>
              <a:chExt cx="325" cy="250"/>
            </a:xfrm>
          </p:grpSpPr>
          <p:sp>
            <p:nvSpPr>
              <p:cNvPr id="36951" name="Line 11"/>
              <p:cNvSpPr>
                <a:spLocks noChangeShapeType="1"/>
              </p:cNvSpPr>
              <p:nvPr/>
            </p:nvSpPr>
            <p:spPr bwMode="auto">
              <a:xfrm>
                <a:off x="1067" y="137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52" name="Text Box 13"/>
              <p:cNvSpPr txBox="1">
                <a:spLocks noChangeArrowheads="1"/>
              </p:cNvSpPr>
              <p:nvPr/>
            </p:nvSpPr>
            <p:spPr bwMode="auto">
              <a:xfrm>
                <a:off x="975" y="1249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36947" name="Group 16"/>
            <p:cNvGrpSpPr>
              <a:grpSpLocks/>
            </p:cNvGrpSpPr>
            <p:nvPr/>
          </p:nvGrpSpPr>
          <p:grpSpPr bwMode="auto">
            <a:xfrm>
              <a:off x="1409" y="805"/>
              <a:ext cx="160" cy="417"/>
              <a:chOff x="1409" y="805"/>
              <a:chExt cx="160" cy="417"/>
            </a:xfrm>
          </p:grpSpPr>
          <p:sp>
            <p:nvSpPr>
              <p:cNvPr id="36949" name="Line 12"/>
              <p:cNvSpPr>
                <a:spLocks noChangeShapeType="1"/>
              </p:cNvSpPr>
              <p:nvPr/>
            </p:nvSpPr>
            <p:spPr bwMode="auto">
              <a:xfrm>
                <a:off x="1467" y="1033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50" name="Text Box 14"/>
              <p:cNvSpPr txBox="1">
                <a:spLocks noChangeArrowheads="1"/>
              </p:cNvSpPr>
              <p:nvPr/>
            </p:nvSpPr>
            <p:spPr bwMode="auto">
              <a:xfrm>
                <a:off x="1409" y="805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sp>
          <p:nvSpPr>
            <p:cNvPr id="36948" name="Text Box 17"/>
            <p:cNvSpPr txBox="1">
              <a:spLocks noChangeArrowheads="1"/>
            </p:cNvSpPr>
            <p:nvPr/>
          </p:nvSpPr>
          <p:spPr bwMode="auto">
            <a:xfrm>
              <a:off x="1243" y="2139"/>
              <a:ext cx="5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1"/>
                  </a:solidFill>
                </a:rPr>
                <a:t>max=1</a:t>
              </a:r>
            </a:p>
          </p:txBody>
        </p:sp>
      </p:grpSp>
      <p:grpSp>
        <p:nvGrpSpPr>
          <p:cNvPr id="68654" name="Group 46"/>
          <p:cNvGrpSpPr>
            <a:grpSpLocks/>
          </p:cNvGrpSpPr>
          <p:nvPr/>
        </p:nvGrpSpPr>
        <p:grpSpPr bwMode="auto">
          <a:xfrm>
            <a:off x="3322638" y="1308100"/>
            <a:ext cx="2813050" cy="2444750"/>
            <a:chOff x="2271" y="824"/>
            <a:chExt cx="1772" cy="1540"/>
          </a:xfrm>
        </p:grpSpPr>
        <p:grpSp>
          <p:nvGrpSpPr>
            <p:cNvPr id="36932" name="Group 20"/>
            <p:cNvGrpSpPr>
              <a:grpSpLocks/>
            </p:cNvGrpSpPr>
            <p:nvPr/>
          </p:nvGrpSpPr>
          <p:grpSpPr bwMode="auto">
            <a:xfrm>
              <a:off x="2652" y="1214"/>
              <a:ext cx="1391" cy="898"/>
              <a:chOff x="1356" y="1239"/>
              <a:chExt cx="1391" cy="898"/>
            </a:xfrm>
          </p:grpSpPr>
          <p:sp>
            <p:nvSpPr>
              <p:cNvPr id="36940" name="Text Box 21"/>
              <p:cNvSpPr txBox="1">
                <a:spLocks noChangeArrowheads="1"/>
              </p:cNvSpPr>
              <p:nvPr/>
            </p:nvSpPr>
            <p:spPr bwMode="auto">
              <a:xfrm>
                <a:off x="1387" y="1239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1       3       5      7</a:t>
                </a:r>
              </a:p>
            </p:txBody>
          </p:sp>
          <p:sp>
            <p:nvSpPr>
              <p:cNvPr id="36941" name="Text Box 22"/>
              <p:cNvSpPr txBox="1">
                <a:spLocks noChangeArrowheads="1"/>
              </p:cNvSpPr>
              <p:nvPr/>
            </p:nvSpPr>
            <p:spPr bwMode="auto">
              <a:xfrm>
                <a:off x="1387" y="1563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2       4       6      8</a:t>
                </a:r>
              </a:p>
            </p:txBody>
          </p:sp>
          <p:sp>
            <p:nvSpPr>
              <p:cNvPr id="36942" name="Text Box 23"/>
              <p:cNvSpPr txBox="1">
                <a:spLocks noChangeArrowheads="1"/>
              </p:cNvSpPr>
              <p:nvPr/>
            </p:nvSpPr>
            <p:spPr bwMode="auto">
              <a:xfrm>
                <a:off x="1387" y="1887"/>
                <a:ext cx="1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15    17    34     12</a:t>
                </a:r>
              </a:p>
            </p:txBody>
          </p:sp>
          <p:sp>
            <p:nvSpPr>
              <p:cNvPr id="36943" name="AutoShape 24"/>
              <p:cNvSpPr>
                <a:spLocks/>
              </p:cNvSpPr>
              <p:nvPr/>
            </p:nvSpPr>
            <p:spPr bwMode="auto">
              <a:xfrm>
                <a:off x="1356" y="1333"/>
                <a:ext cx="47" cy="711"/>
              </a:xfrm>
              <a:prstGeom prst="leftBracket">
                <a:avLst>
                  <a:gd name="adj" fmla="val 12606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944" name="AutoShape 25"/>
              <p:cNvSpPr>
                <a:spLocks/>
              </p:cNvSpPr>
              <p:nvPr/>
            </p:nvSpPr>
            <p:spPr bwMode="auto">
              <a:xfrm>
                <a:off x="2700" y="1333"/>
                <a:ext cx="47" cy="711"/>
              </a:xfrm>
              <a:prstGeom prst="rightBracket">
                <a:avLst>
                  <a:gd name="adj" fmla="val 12606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6933" name="Group 26"/>
            <p:cNvGrpSpPr>
              <a:grpSpLocks/>
            </p:cNvGrpSpPr>
            <p:nvPr/>
          </p:nvGrpSpPr>
          <p:grpSpPr bwMode="auto">
            <a:xfrm>
              <a:off x="2271" y="1224"/>
              <a:ext cx="325" cy="250"/>
              <a:chOff x="975" y="1249"/>
              <a:chExt cx="325" cy="250"/>
            </a:xfrm>
          </p:grpSpPr>
          <p:sp>
            <p:nvSpPr>
              <p:cNvPr id="36938" name="Line 27"/>
              <p:cNvSpPr>
                <a:spLocks noChangeShapeType="1"/>
              </p:cNvSpPr>
              <p:nvPr/>
            </p:nvSpPr>
            <p:spPr bwMode="auto">
              <a:xfrm>
                <a:off x="1067" y="137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9" name="Text Box 28"/>
              <p:cNvSpPr txBox="1">
                <a:spLocks noChangeArrowheads="1"/>
              </p:cNvSpPr>
              <p:nvPr/>
            </p:nvSpPr>
            <p:spPr bwMode="auto">
              <a:xfrm>
                <a:off x="975" y="1249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36934" name="Group 29"/>
            <p:cNvGrpSpPr>
              <a:grpSpLocks/>
            </p:cNvGrpSpPr>
            <p:nvPr/>
          </p:nvGrpSpPr>
          <p:grpSpPr bwMode="auto">
            <a:xfrm>
              <a:off x="3061" y="824"/>
              <a:ext cx="160" cy="417"/>
              <a:chOff x="1409" y="805"/>
              <a:chExt cx="160" cy="417"/>
            </a:xfrm>
          </p:grpSpPr>
          <p:sp>
            <p:nvSpPr>
              <p:cNvPr id="36936" name="Line 30"/>
              <p:cNvSpPr>
                <a:spLocks noChangeShapeType="1"/>
              </p:cNvSpPr>
              <p:nvPr/>
            </p:nvSpPr>
            <p:spPr bwMode="auto">
              <a:xfrm>
                <a:off x="1467" y="1033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7" name="Text Box 31"/>
              <p:cNvSpPr txBox="1">
                <a:spLocks noChangeArrowheads="1"/>
              </p:cNvSpPr>
              <p:nvPr/>
            </p:nvSpPr>
            <p:spPr bwMode="auto">
              <a:xfrm>
                <a:off x="1409" y="805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sp>
          <p:nvSpPr>
            <p:cNvPr id="36935" name="Text Box 32"/>
            <p:cNvSpPr txBox="1">
              <a:spLocks noChangeArrowheads="1"/>
            </p:cNvSpPr>
            <p:nvPr/>
          </p:nvSpPr>
          <p:spPr bwMode="auto">
            <a:xfrm>
              <a:off x="2539" y="2114"/>
              <a:ext cx="5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1"/>
                  </a:solidFill>
                </a:rPr>
                <a:t>max=3</a:t>
              </a:r>
            </a:p>
          </p:txBody>
        </p:sp>
      </p:grpSp>
      <p:grpSp>
        <p:nvGrpSpPr>
          <p:cNvPr id="68655" name="Group 47"/>
          <p:cNvGrpSpPr>
            <a:grpSpLocks/>
          </p:cNvGrpSpPr>
          <p:nvPr/>
        </p:nvGrpSpPr>
        <p:grpSpPr bwMode="auto">
          <a:xfrm>
            <a:off x="6119813" y="1300163"/>
            <a:ext cx="2813050" cy="2409825"/>
            <a:chOff x="3988" y="808"/>
            <a:chExt cx="1772" cy="1518"/>
          </a:xfrm>
        </p:grpSpPr>
        <p:grpSp>
          <p:nvGrpSpPr>
            <p:cNvPr id="36919" name="Group 33"/>
            <p:cNvGrpSpPr>
              <a:grpSpLocks/>
            </p:cNvGrpSpPr>
            <p:nvPr/>
          </p:nvGrpSpPr>
          <p:grpSpPr bwMode="auto">
            <a:xfrm>
              <a:off x="4369" y="1176"/>
              <a:ext cx="1391" cy="898"/>
              <a:chOff x="1356" y="1239"/>
              <a:chExt cx="1391" cy="898"/>
            </a:xfrm>
          </p:grpSpPr>
          <p:sp>
            <p:nvSpPr>
              <p:cNvPr id="36927" name="Text Box 34"/>
              <p:cNvSpPr txBox="1">
                <a:spLocks noChangeArrowheads="1"/>
              </p:cNvSpPr>
              <p:nvPr/>
            </p:nvSpPr>
            <p:spPr bwMode="auto">
              <a:xfrm>
                <a:off x="1387" y="1239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1       3       5      7</a:t>
                </a:r>
              </a:p>
            </p:txBody>
          </p:sp>
          <p:sp>
            <p:nvSpPr>
              <p:cNvPr id="36928" name="Text Box 35"/>
              <p:cNvSpPr txBox="1">
                <a:spLocks noChangeArrowheads="1"/>
              </p:cNvSpPr>
              <p:nvPr/>
            </p:nvSpPr>
            <p:spPr bwMode="auto">
              <a:xfrm>
                <a:off x="1387" y="1563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2       4       6      8</a:t>
                </a:r>
              </a:p>
            </p:txBody>
          </p:sp>
          <p:sp>
            <p:nvSpPr>
              <p:cNvPr id="36929" name="Text Box 36"/>
              <p:cNvSpPr txBox="1">
                <a:spLocks noChangeArrowheads="1"/>
              </p:cNvSpPr>
              <p:nvPr/>
            </p:nvSpPr>
            <p:spPr bwMode="auto">
              <a:xfrm>
                <a:off x="1387" y="1887"/>
                <a:ext cx="1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15    17    34     12</a:t>
                </a:r>
              </a:p>
            </p:txBody>
          </p:sp>
          <p:sp>
            <p:nvSpPr>
              <p:cNvPr id="36930" name="AutoShape 37"/>
              <p:cNvSpPr>
                <a:spLocks/>
              </p:cNvSpPr>
              <p:nvPr/>
            </p:nvSpPr>
            <p:spPr bwMode="auto">
              <a:xfrm>
                <a:off x="1356" y="1333"/>
                <a:ext cx="47" cy="711"/>
              </a:xfrm>
              <a:prstGeom prst="leftBracket">
                <a:avLst>
                  <a:gd name="adj" fmla="val 12606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931" name="AutoShape 38"/>
              <p:cNvSpPr>
                <a:spLocks/>
              </p:cNvSpPr>
              <p:nvPr/>
            </p:nvSpPr>
            <p:spPr bwMode="auto">
              <a:xfrm>
                <a:off x="2700" y="1333"/>
                <a:ext cx="47" cy="711"/>
              </a:xfrm>
              <a:prstGeom prst="rightBracket">
                <a:avLst>
                  <a:gd name="adj" fmla="val 12606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6920" name="Group 39"/>
            <p:cNvGrpSpPr>
              <a:grpSpLocks/>
            </p:cNvGrpSpPr>
            <p:nvPr/>
          </p:nvGrpSpPr>
          <p:grpSpPr bwMode="auto">
            <a:xfrm>
              <a:off x="3988" y="1186"/>
              <a:ext cx="325" cy="250"/>
              <a:chOff x="975" y="1249"/>
              <a:chExt cx="325" cy="250"/>
            </a:xfrm>
          </p:grpSpPr>
          <p:sp>
            <p:nvSpPr>
              <p:cNvPr id="36925" name="Line 40"/>
              <p:cNvSpPr>
                <a:spLocks noChangeShapeType="1"/>
              </p:cNvSpPr>
              <p:nvPr/>
            </p:nvSpPr>
            <p:spPr bwMode="auto">
              <a:xfrm>
                <a:off x="1067" y="137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26" name="Text Box 41"/>
              <p:cNvSpPr txBox="1">
                <a:spLocks noChangeArrowheads="1"/>
              </p:cNvSpPr>
              <p:nvPr/>
            </p:nvSpPr>
            <p:spPr bwMode="auto">
              <a:xfrm>
                <a:off x="975" y="1249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 err="1">
                    <a:solidFill>
                      <a:schemeClr val="bg1"/>
                    </a:solidFill>
                  </a:rPr>
                  <a:t>i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921" name="Group 42"/>
            <p:cNvGrpSpPr>
              <a:grpSpLocks/>
            </p:cNvGrpSpPr>
            <p:nvPr/>
          </p:nvGrpSpPr>
          <p:grpSpPr bwMode="auto">
            <a:xfrm>
              <a:off x="5168" y="808"/>
              <a:ext cx="160" cy="417"/>
              <a:chOff x="1409" y="805"/>
              <a:chExt cx="160" cy="417"/>
            </a:xfrm>
          </p:grpSpPr>
          <p:sp>
            <p:nvSpPr>
              <p:cNvPr id="36923" name="Line 43"/>
              <p:cNvSpPr>
                <a:spLocks noChangeShapeType="1"/>
              </p:cNvSpPr>
              <p:nvPr/>
            </p:nvSpPr>
            <p:spPr bwMode="auto">
              <a:xfrm>
                <a:off x="1467" y="1033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24" name="Text Box 44"/>
              <p:cNvSpPr txBox="1">
                <a:spLocks noChangeArrowheads="1"/>
              </p:cNvSpPr>
              <p:nvPr/>
            </p:nvSpPr>
            <p:spPr bwMode="auto">
              <a:xfrm>
                <a:off x="1409" y="805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sp>
          <p:nvSpPr>
            <p:cNvPr id="36922" name="Text Box 45"/>
            <p:cNvSpPr txBox="1">
              <a:spLocks noChangeArrowheads="1"/>
            </p:cNvSpPr>
            <p:nvPr/>
          </p:nvSpPr>
          <p:spPr bwMode="auto">
            <a:xfrm>
              <a:off x="4256" y="2076"/>
              <a:ext cx="5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1"/>
                  </a:solidFill>
                </a:rPr>
                <a:t>max=5</a:t>
              </a:r>
            </a:p>
          </p:txBody>
        </p:sp>
      </p:grpSp>
      <p:grpSp>
        <p:nvGrpSpPr>
          <p:cNvPr id="68682" name="Group 74"/>
          <p:cNvGrpSpPr>
            <a:grpSpLocks/>
          </p:cNvGrpSpPr>
          <p:nvPr/>
        </p:nvGrpSpPr>
        <p:grpSpPr bwMode="auto">
          <a:xfrm>
            <a:off x="222250" y="3656013"/>
            <a:ext cx="2813050" cy="2374900"/>
            <a:chOff x="140" y="2303"/>
            <a:chExt cx="1772" cy="1496"/>
          </a:xfrm>
        </p:grpSpPr>
        <p:grpSp>
          <p:nvGrpSpPr>
            <p:cNvPr id="36905" name="Group 58"/>
            <p:cNvGrpSpPr>
              <a:grpSpLocks/>
            </p:cNvGrpSpPr>
            <p:nvPr/>
          </p:nvGrpSpPr>
          <p:grpSpPr bwMode="auto">
            <a:xfrm>
              <a:off x="1631" y="2303"/>
              <a:ext cx="160" cy="417"/>
              <a:chOff x="1409" y="805"/>
              <a:chExt cx="160" cy="417"/>
            </a:xfrm>
          </p:grpSpPr>
          <p:sp>
            <p:nvSpPr>
              <p:cNvPr id="36917" name="Line 59"/>
              <p:cNvSpPr>
                <a:spLocks noChangeShapeType="1"/>
              </p:cNvSpPr>
              <p:nvPr/>
            </p:nvSpPr>
            <p:spPr bwMode="auto">
              <a:xfrm>
                <a:off x="1467" y="1033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18" name="Text Box 60"/>
              <p:cNvSpPr txBox="1">
                <a:spLocks noChangeArrowheads="1"/>
              </p:cNvSpPr>
              <p:nvPr/>
            </p:nvSpPr>
            <p:spPr bwMode="auto">
              <a:xfrm>
                <a:off x="1409" y="805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36906" name="Group 62"/>
            <p:cNvGrpSpPr>
              <a:grpSpLocks/>
            </p:cNvGrpSpPr>
            <p:nvPr/>
          </p:nvGrpSpPr>
          <p:grpSpPr bwMode="auto">
            <a:xfrm>
              <a:off x="140" y="2649"/>
              <a:ext cx="1772" cy="1150"/>
              <a:chOff x="140" y="2649"/>
              <a:chExt cx="1772" cy="1150"/>
            </a:xfrm>
          </p:grpSpPr>
          <p:grpSp>
            <p:nvGrpSpPr>
              <p:cNvPr id="36907" name="Group 49"/>
              <p:cNvGrpSpPr>
                <a:grpSpLocks/>
              </p:cNvGrpSpPr>
              <p:nvPr/>
            </p:nvGrpSpPr>
            <p:grpSpPr bwMode="auto">
              <a:xfrm>
                <a:off x="521" y="2649"/>
                <a:ext cx="1391" cy="898"/>
                <a:chOff x="1356" y="1239"/>
                <a:chExt cx="1391" cy="898"/>
              </a:xfrm>
            </p:grpSpPr>
            <p:sp>
              <p:nvSpPr>
                <p:cNvPr id="3691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387" y="1239"/>
                  <a:ext cx="12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bg1"/>
                      </a:solidFill>
                    </a:rPr>
                    <a:t>1       3       5      7</a:t>
                  </a:r>
                </a:p>
              </p:txBody>
            </p:sp>
            <p:sp>
              <p:nvSpPr>
                <p:cNvPr id="3691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87" y="1563"/>
                  <a:ext cx="1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bg1"/>
                      </a:solidFill>
                    </a:rPr>
                    <a:t>2       4       6      8</a:t>
                  </a:r>
                </a:p>
              </p:txBody>
            </p:sp>
            <p:sp>
              <p:nvSpPr>
                <p:cNvPr id="3691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387" y="1887"/>
                  <a:ext cx="1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bg1"/>
                      </a:solidFill>
                    </a:rPr>
                    <a:t>15    17    34     12</a:t>
                  </a:r>
                </a:p>
              </p:txBody>
            </p:sp>
            <p:sp>
              <p:nvSpPr>
                <p:cNvPr id="36915" name="AutoShape 53"/>
                <p:cNvSpPr>
                  <a:spLocks/>
                </p:cNvSpPr>
                <p:nvPr/>
              </p:nvSpPr>
              <p:spPr bwMode="auto">
                <a:xfrm>
                  <a:off x="1356" y="1333"/>
                  <a:ext cx="47" cy="711"/>
                </a:xfrm>
                <a:prstGeom prst="leftBracket">
                  <a:avLst>
                    <a:gd name="adj" fmla="val 126064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6916" name="AutoShape 54"/>
                <p:cNvSpPr>
                  <a:spLocks/>
                </p:cNvSpPr>
                <p:nvPr/>
              </p:nvSpPr>
              <p:spPr bwMode="auto">
                <a:xfrm>
                  <a:off x="2700" y="1333"/>
                  <a:ext cx="47" cy="711"/>
                </a:xfrm>
                <a:prstGeom prst="rightBracket">
                  <a:avLst>
                    <a:gd name="adj" fmla="val 126064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6908" name="Group 55"/>
              <p:cNvGrpSpPr>
                <a:grpSpLocks/>
              </p:cNvGrpSpPr>
              <p:nvPr/>
            </p:nvGrpSpPr>
            <p:grpSpPr bwMode="auto">
              <a:xfrm>
                <a:off x="140" y="2659"/>
                <a:ext cx="325" cy="250"/>
                <a:chOff x="975" y="1249"/>
                <a:chExt cx="325" cy="250"/>
              </a:xfrm>
            </p:grpSpPr>
            <p:sp>
              <p:nvSpPr>
                <p:cNvPr id="36910" name="Line 56"/>
                <p:cNvSpPr>
                  <a:spLocks noChangeShapeType="1"/>
                </p:cNvSpPr>
                <p:nvPr/>
              </p:nvSpPr>
              <p:spPr bwMode="auto">
                <a:xfrm>
                  <a:off x="1067" y="1378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1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975" y="1249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dirty="0" err="1">
                      <a:solidFill>
                        <a:schemeClr val="bg1"/>
                      </a:solidFill>
                    </a:rPr>
                    <a:t>i</a:t>
                  </a:r>
                  <a:endParaRPr lang="en-US" altLang="zh-CN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6909" name="Text Box 61"/>
              <p:cNvSpPr txBox="1">
                <a:spLocks noChangeArrowheads="1"/>
              </p:cNvSpPr>
              <p:nvPr/>
            </p:nvSpPr>
            <p:spPr bwMode="auto">
              <a:xfrm>
                <a:off x="408" y="3549"/>
                <a:ext cx="5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max=7</a:t>
                </a:r>
              </a:p>
            </p:txBody>
          </p:sp>
        </p:grpSp>
      </p:grpSp>
      <p:grpSp>
        <p:nvGrpSpPr>
          <p:cNvPr id="68700" name="Group 92"/>
          <p:cNvGrpSpPr>
            <a:grpSpLocks/>
          </p:cNvGrpSpPr>
          <p:nvPr/>
        </p:nvGrpSpPr>
        <p:grpSpPr bwMode="auto">
          <a:xfrm>
            <a:off x="3197225" y="3736975"/>
            <a:ext cx="2778125" cy="2322513"/>
            <a:chOff x="2014" y="2354"/>
            <a:chExt cx="1750" cy="1463"/>
          </a:xfrm>
        </p:grpSpPr>
        <p:grpSp>
          <p:nvGrpSpPr>
            <p:cNvPr id="36891" name="Group 90"/>
            <p:cNvGrpSpPr>
              <a:grpSpLocks/>
            </p:cNvGrpSpPr>
            <p:nvPr/>
          </p:nvGrpSpPr>
          <p:grpSpPr bwMode="auto">
            <a:xfrm>
              <a:off x="2449" y="2354"/>
              <a:ext cx="160" cy="417"/>
              <a:chOff x="3483" y="2321"/>
              <a:chExt cx="160" cy="417"/>
            </a:xfrm>
          </p:grpSpPr>
          <p:sp>
            <p:nvSpPr>
              <p:cNvPr id="36903" name="Line 77"/>
              <p:cNvSpPr>
                <a:spLocks noChangeShapeType="1"/>
              </p:cNvSpPr>
              <p:nvPr/>
            </p:nvSpPr>
            <p:spPr bwMode="auto">
              <a:xfrm>
                <a:off x="3541" y="2549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04" name="Text Box 78"/>
              <p:cNvSpPr txBox="1">
                <a:spLocks noChangeArrowheads="1"/>
              </p:cNvSpPr>
              <p:nvPr/>
            </p:nvSpPr>
            <p:spPr bwMode="auto">
              <a:xfrm>
                <a:off x="3483" y="232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36892" name="Group 91"/>
            <p:cNvGrpSpPr>
              <a:grpSpLocks/>
            </p:cNvGrpSpPr>
            <p:nvPr/>
          </p:nvGrpSpPr>
          <p:grpSpPr bwMode="auto">
            <a:xfrm>
              <a:off x="2014" y="2667"/>
              <a:ext cx="1750" cy="1150"/>
              <a:chOff x="2014" y="2667"/>
              <a:chExt cx="1750" cy="1150"/>
            </a:xfrm>
          </p:grpSpPr>
          <p:grpSp>
            <p:nvGrpSpPr>
              <p:cNvPr id="36893" name="Group 80"/>
              <p:cNvGrpSpPr>
                <a:grpSpLocks/>
              </p:cNvGrpSpPr>
              <p:nvPr/>
            </p:nvGrpSpPr>
            <p:grpSpPr bwMode="auto">
              <a:xfrm>
                <a:off x="2373" y="2667"/>
                <a:ext cx="1391" cy="898"/>
                <a:chOff x="1356" y="1239"/>
                <a:chExt cx="1391" cy="898"/>
              </a:xfrm>
            </p:grpSpPr>
            <p:sp>
              <p:nvSpPr>
                <p:cNvPr id="3689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87" y="1239"/>
                  <a:ext cx="1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bg1"/>
                      </a:solidFill>
                    </a:rPr>
                    <a:t>1       3       5      7</a:t>
                  </a:r>
                </a:p>
              </p:txBody>
            </p:sp>
            <p:sp>
              <p:nvSpPr>
                <p:cNvPr id="3689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87" y="1563"/>
                  <a:ext cx="1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bg1"/>
                      </a:solidFill>
                    </a:rPr>
                    <a:t>2       4       6      8</a:t>
                  </a:r>
                </a:p>
              </p:txBody>
            </p:sp>
            <p:sp>
              <p:nvSpPr>
                <p:cNvPr id="3690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87" y="1887"/>
                  <a:ext cx="1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bg1"/>
                      </a:solidFill>
                    </a:rPr>
                    <a:t>15    17    34     12</a:t>
                  </a:r>
                </a:p>
              </p:txBody>
            </p:sp>
            <p:sp>
              <p:nvSpPr>
                <p:cNvPr id="36901" name="AutoShape 84"/>
                <p:cNvSpPr>
                  <a:spLocks/>
                </p:cNvSpPr>
                <p:nvPr/>
              </p:nvSpPr>
              <p:spPr bwMode="auto">
                <a:xfrm>
                  <a:off x="1356" y="1333"/>
                  <a:ext cx="47" cy="711"/>
                </a:xfrm>
                <a:prstGeom prst="leftBracket">
                  <a:avLst>
                    <a:gd name="adj" fmla="val 126064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6902" name="AutoShape 85"/>
                <p:cNvSpPr>
                  <a:spLocks/>
                </p:cNvSpPr>
                <p:nvPr/>
              </p:nvSpPr>
              <p:spPr bwMode="auto">
                <a:xfrm>
                  <a:off x="2700" y="1333"/>
                  <a:ext cx="47" cy="711"/>
                </a:xfrm>
                <a:prstGeom prst="rightBracket">
                  <a:avLst>
                    <a:gd name="adj" fmla="val 126064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6894" name="Group 86"/>
              <p:cNvGrpSpPr>
                <a:grpSpLocks/>
              </p:cNvGrpSpPr>
              <p:nvPr/>
            </p:nvGrpSpPr>
            <p:grpSpPr bwMode="auto">
              <a:xfrm>
                <a:off x="2014" y="2977"/>
                <a:ext cx="325" cy="250"/>
                <a:chOff x="975" y="1249"/>
                <a:chExt cx="325" cy="250"/>
              </a:xfrm>
            </p:grpSpPr>
            <p:sp>
              <p:nvSpPr>
                <p:cNvPr id="36896" name="Line 87"/>
                <p:cNvSpPr>
                  <a:spLocks noChangeShapeType="1"/>
                </p:cNvSpPr>
                <p:nvPr/>
              </p:nvSpPr>
              <p:spPr bwMode="auto">
                <a:xfrm>
                  <a:off x="1067" y="1378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7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975" y="1249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bg1"/>
                      </a:solidFill>
                    </a:rPr>
                    <a:t>i</a:t>
                  </a:r>
                </a:p>
              </p:txBody>
            </p:sp>
          </p:grpSp>
          <p:sp>
            <p:nvSpPr>
              <p:cNvPr id="36895" name="Text Box 89"/>
              <p:cNvSpPr txBox="1">
                <a:spLocks noChangeArrowheads="1"/>
              </p:cNvSpPr>
              <p:nvPr/>
            </p:nvSpPr>
            <p:spPr bwMode="auto">
              <a:xfrm>
                <a:off x="2260" y="3567"/>
                <a:ext cx="5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max=7</a:t>
                </a:r>
              </a:p>
            </p:txBody>
          </p:sp>
        </p:grpSp>
      </p:grpSp>
      <p:grpSp>
        <p:nvGrpSpPr>
          <p:cNvPr id="68716" name="Group 108"/>
          <p:cNvGrpSpPr>
            <a:grpSpLocks/>
          </p:cNvGrpSpPr>
          <p:nvPr/>
        </p:nvGrpSpPr>
        <p:grpSpPr bwMode="auto">
          <a:xfrm>
            <a:off x="6137275" y="3730625"/>
            <a:ext cx="2778125" cy="2357438"/>
            <a:chOff x="3866" y="2350"/>
            <a:chExt cx="1750" cy="1485"/>
          </a:xfrm>
        </p:grpSpPr>
        <p:grpSp>
          <p:nvGrpSpPr>
            <p:cNvPr id="36878" name="Group 94"/>
            <p:cNvGrpSpPr>
              <a:grpSpLocks/>
            </p:cNvGrpSpPr>
            <p:nvPr/>
          </p:nvGrpSpPr>
          <p:grpSpPr bwMode="auto">
            <a:xfrm>
              <a:off x="5347" y="2350"/>
              <a:ext cx="160" cy="417"/>
              <a:chOff x="3483" y="2321"/>
              <a:chExt cx="160" cy="417"/>
            </a:xfrm>
          </p:grpSpPr>
          <p:sp>
            <p:nvSpPr>
              <p:cNvPr id="36889" name="Line 95"/>
              <p:cNvSpPr>
                <a:spLocks noChangeShapeType="1"/>
              </p:cNvSpPr>
              <p:nvPr/>
            </p:nvSpPr>
            <p:spPr bwMode="auto">
              <a:xfrm>
                <a:off x="3541" y="2549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90" name="Text Box 96"/>
              <p:cNvSpPr txBox="1">
                <a:spLocks noChangeArrowheads="1"/>
              </p:cNvSpPr>
              <p:nvPr/>
            </p:nvSpPr>
            <p:spPr bwMode="auto">
              <a:xfrm>
                <a:off x="3483" y="232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36879" name="Group 98"/>
            <p:cNvGrpSpPr>
              <a:grpSpLocks/>
            </p:cNvGrpSpPr>
            <p:nvPr/>
          </p:nvGrpSpPr>
          <p:grpSpPr bwMode="auto">
            <a:xfrm>
              <a:off x="4225" y="2685"/>
              <a:ext cx="1391" cy="898"/>
              <a:chOff x="1356" y="1239"/>
              <a:chExt cx="1391" cy="898"/>
            </a:xfrm>
          </p:grpSpPr>
          <p:sp>
            <p:nvSpPr>
              <p:cNvPr id="36884" name="Text Box 99"/>
              <p:cNvSpPr txBox="1">
                <a:spLocks noChangeArrowheads="1"/>
              </p:cNvSpPr>
              <p:nvPr/>
            </p:nvSpPr>
            <p:spPr bwMode="auto">
              <a:xfrm>
                <a:off x="1387" y="1239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bg1"/>
                    </a:solidFill>
                  </a:rPr>
                  <a:t>1       3       5      7</a:t>
                </a:r>
              </a:p>
            </p:txBody>
          </p:sp>
          <p:sp>
            <p:nvSpPr>
              <p:cNvPr id="36885" name="Text Box 100"/>
              <p:cNvSpPr txBox="1">
                <a:spLocks noChangeArrowheads="1"/>
              </p:cNvSpPr>
              <p:nvPr/>
            </p:nvSpPr>
            <p:spPr bwMode="auto">
              <a:xfrm>
                <a:off x="1387" y="1563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2       4       6      8</a:t>
                </a:r>
              </a:p>
            </p:txBody>
          </p:sp>
          <p:sp>
            <p:nvSpPr>
              <p:cNvPr id="36886" name="Text Box 101"/>
              <p:cNvSpPr txBox="1">
                <a:spLocks noChangeArrowheads="1"/>
              </p:cNvSpPr>
              <p:nvPr/>
            </p:nvSpPr>
            <p:spPr bwMode="auto">
              <a:xfrm>
                <a:off x="1387" y="1887"/>
                <a:ext cx="1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bg1"/>
                    </a:solidFill>
                  </a:rPr>
                  <a:t>15    17    34     12</a:t>
                </a:r>
              </a:p>
            </p:txBody>
          </p:sp>
          <p:sp>
            <p:nvSpPr>
              <p:cNvPr id="36887" name="AutoShape 102"/>
              <p:cNvSpPr>
                <a:spLocks/>
              </p:cNvSpPr>
              <p:nvPr/>
            </p:nvSpPr>
            <p:spPr bwMode="auto">
              <a:xfrm>
                <a:off x="1356" y="1333"/>
                <a:ext cx="47" cy="711"/>
              </a:xfrm>
              <a:prstGeom prst="leftBracket">
                <a:avLst>
                  <a:gd name="adj" fmla="val 12606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888" name="AutoShape 103"/>
              <p:cNvSpPr>
                <a:spLocks/>
              </p:cNvSpPr>
              <p:nvPr/>
            </p:nvSpPr>
            <p:spPr bwMode="auto">
              <a:xfrm>
                <a:off x="2700" y="1333"/>
                <a:ext cx="47" cy="711"/>
              </a:xfrm>
              <a:prstGeom prst="rightBracket">
                <a:avLst>
                  <a:gd name="adj" fmla="val 12606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6880" name="Group 104"/>
            <p:cNvGrpSpPr>
              <a:grpSpLocks/>
            </p:cNvGrpSpPr>
            <p:nvPr/>
          </p:nvGrpSpPr>
          <p:grpSpPr bwMode="auto">
            <a:xfrm>
              <a:off x="3866" y="3273"/>
              <a:ext cx="325" cy="250"/>
              <a:chOff x="975" y="1249"/>
              <a:chExt cx="325" cy="250"/>
            </a:xfrm>
          </p:grpSpPr>
          <p:sp>
            <p:nvSpPr>
              <p:cNvPr id="36882" name="Line 105"/>
              <p:cNvSpPr>
                <a:spLocks noChangeShapeType="1"/>
              </p:cNvSpPr>
              <p:nvPr/>
            </p:nvSpPr>
            <p:spPr bwMode="auto">
              <a:xfrm>
                <a:off x="1067" y="137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3" name="Text Box 106"/>
              <p:cNvSpPr txBox="1">
                <a:spLocks noChangeArrowheads="1"/>
              </p:cNvSpPr>
              <p:nvPr/>
            </p:nvSpPr>
            <p:spPr bwMode="auto">
              <a:xfrm>
                <a:off x="975" y="1249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 err="1">
                    <a:solidFill>
                      <a:schemeClr val="bg1"/>
                    </a:solidFill>
                  </a:rPr>
                  <a:t>i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881" name="Text Box 107"/>
            <p:cNvSpPr txBox="1">
              <a:spLocks noChangeArrowheads="1"/>
            </p:cNvSpPr>
            <p:nvPr/>
          </p:nvSpPr>
          <p:spPr bwMode="auto">
            <a:xfrm>
              <a:off x="4112" y="3585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1"/>
                  </a:solidFill>
                </a:rPr>
                <a:t>max=34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33476" y="1229822"/>
            <a:ext cx="6757988" cy="4888011"/>
            <a:chOff x="1235075" y="944463"/>
            <a:chExt cx="6757988" cy="4888011"/>
          </a:xfrm>
        </p:grpSpPr>
        <p:sp>
          <p:nvSpPr>
            <p:cNvPr id="94" name="流程图: 可选过程 93"/>
            <p:cNvSpPr/>
            <p:nvPr/>
          </p:nvSpPr>
          <p:spPr>
            <a:xfrm>
              <a:off x="1235075" y="944463"/>
              <a:ext cx="6757988" cy="4888011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17" name="Text Box 109"/>
            <p:cNvSpPr txBox="1">
              <a:spLocks noChangeArrowheads="1"/>
            </p:cNvSpPr>
            <p:nvPr/>
          </p:nvSpPr>
          <p:spPr bwMode="auto">
            <a:xfrm>
              <a:off x="1500674" y="1116012"/>
              <a:ext cx="4826962" cy="4401205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 err="1">
                  <a:solidFill>
                    <a:schemeClr val="tx1"/>
                  </a:solidFill>
                </a:rPr>
                <a:t>max_value</a:t>
              </a:r>
              <a:r>
                <a:rPr lang="en-US" altLang="zh-CN" dirty="0">
                  <a:solidFill>
                    <a:schemeClr val="accent2"/>
                  </a:solidFill>
                </a:rPr>
                <a:t>(</a:t>
              </a:r>
              <a:r>
                <a:rPr lang="en-US" altLang="zh-CN" dirty="0" err="1">
                  <a:solidFill>
                    <a:schemeClr val="accent2"/>
                  </a:solidFill>
                </a:rPr>
                <a:t>int</a:t>
              </a:r>
              <a:r>
                <a:rPr lang="en-US" altLang="zh-CN" dirty="0">
                  <a:solidFill>
                    <a:schemeClr val="accent2"/>
                  </a:solidFill>
                </a:rPr>
                <a:t>  array[3][4]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</a:rPr>
                <a:t>i,j,k,max</a:t>
              </a:r>
              <a:r>
                <a:rPr lang="en-US" altLang="zh-CN" dirty="0">
                  <a:solidFill>
                    <a:schemeClr val="tx1"/>
                  </a:solidFill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max=array[0][0];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for(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=0;i&lt;3;i++)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 for(j=0;j&lt;4;j++)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	  if(array[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][j]&gt;max)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	     max=array[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][j];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return(max);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a[3][4]={{1,3,5,7},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		 {2,4,6,8},{15,17,34,12}};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("max value is %d\n",</a:t>
              </a:r>
              <a:r>
                <a:rPr lang="en-US" altLang="zh-CN" dirty="0" err="1"/>
                <a:t>max_value</a:t>
              </a:r>
              <a:r>
                <a:rPr lang="en-US" altLang="zh-CN" dirty="0"/>
                <a:t>(</a:t>
              </a:r>
              <a:r>
                <a:rPr lang="en-US" altLang="zh-CN" dirty="0">
                  <a:solidFill>
                    <a:schemeClr val="accent2"/>
                  </a:solidFill>
                </a:rPr>
                <a:t>a</a:t>
              </a:r>
              <a:r>
                <a:rPr lang="en-US" altLang="zh-CN" dirty="0"/>
                <a:t>)</a:t>
              </a:r>
              <a:r>
                <a:rPr lang="en-US" altLang="zh-CN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grpSp>
        <p:nvGrpSpPr>
          <p:cNvPr id="68720" name="Group 112"/>
          <p:cNvGrpSpPr>
            <a:grpSpLocks/>
          </p:cNvGrpSpPr>
          <p:nvPr/>
        </p:nvGrpSpPr>
        <p:grpSpPr bwMode="auto">
          <a:xfrm>
            <a:off x="4532659" y="1841500"/>
            <a:ext cx="2978150" cy="1270000"/>
            <a:chOff x="4214" y="2724"/>
            <a:chExt cx="1876" cy="800"/>
          </a:xfrm>
        </p:grpSpPr>
        <p:sp>
          <p:nvSpPr>
            <p:cNvPr id="36876" name="Text Box 110"/>
            <p:cNvSpPr txBox="1">
              <a:spLocks noChangeArrowheads="1"/>
            </p:cNvSpPr>
            <p:nvPr/>
          </p:nvSpPr>
          <p:spPr bwMode="auto">
            <a:xfrm>
              <a:off x="4214" y="2890"/>
              <a:ext cx="18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</a:rPr>
                <a:t>多维形参数组第一维维数</a:t>
              </a:r>
            </a:p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</a:rPr>
                <a:t>可省略</a:t>
              </a:r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</a:rPr>
                <a:t>第二维必须相同</a:t>
              </a:r>
            </a:p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  <a:sym typeface="Wingdings" pitchFamily="2" charset="2"/>
                </a:rPr>
                <a:t>  </a:t>
              </a:r>
              <a:r>
                <a:rPr lang="en-US" altLang="zh-CN" dirty="0" err="1">
                  <a:solidFill>
                    <a:schemeClr val="tx1"/>
                  </a:solidFill>
                  <a:sym typeface="Wingding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sym typeface="Wingdings" pitchFamily="2" charset="2"/>
                </a:rPr>
                <a:t>   array[][4]</a:t>
              </a:r>
            </a:p>
          </p:txBody>
        </p:sp>
        <p:sp>
          <p:nvSpPr>
            <p:cNvPr id="36877" name="Line 111"/>
            <p:cNvSpPr>
              <a:spLocks noChangeShapeType="1"/>
            </p:cNvSpPr>
            <p:nvPr/>
          </p:nvSpPr>
          <p:spPr bwMode="auto">
            <a:xfrm flipH="1" flipV="1">
              <a:off x="4248" y="2724"/>
              <a:ext cx="32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可选过程 31"/>
          <p:cNvSpPr/>
          <p:nvPr/>
        </p:nvSpPr>
        <p:spPr>
          <a:xfrm>
            <a:off x="424235" y="1050826"/>
            <a:ext cx="6773490" cy="5242398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85750" y="504060"/>
            <a:ext cx="3926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求二维数组中各行元素之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65132" y="1213261"/>
            <a:ext cx="6409127" cy="47089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dirty="0" err="1">
                <a:latin typeface="+mn-lt"/>
              </a:rPr>
              <a:t>get_sum_row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accent2"/>
                </a:solidFill>
                <a:latin typeface="+mn-lt"/>
              </a:rPr>
              <a:t>  x[][3], 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accent2"/>
                </a:solidFill>
                <a:latin typeface="+mn-lt"/>
              </a:rPr>
              <a:t>  result[]</a:t>
            </a:r>
            <a:r>
              <a:rPr lang="en-US" altLang="zh-CN" dirty="0">
                <a:latin typeface="+mn-lt"/>
              </a:rPr>
              <a:t> ,</a:t>
            </a:r>
            <a:r>
              <a:rPr lang="en-US" altLang="zh-CN" dirty="0" err="1">
                <a:latin typeface="+mn-lt"/>
              </a:rPr>
              <a:t>int</a:t>
            </a:r>
            <a:r>
              <a:rPr lang="en-US" altLang="zh-CN" dirty="0">
                <a:latin typeface="+mn-lt"/>
              </a:rPr>
              <a:t>  row, </a:t>
            </a:r>
            <a:r>
              <a:rPr lang="en-US" altLang="zh-CN" dirty="0" err="1">
                <a:latin typeface="+mn-lt"/>
              </a:rPr>
              <a:t>int</a:t>
            </a:r>
            <a:r>
              <a:rPr lang="en-US" altLang="zh-CN" dirty="0">
                <a:latin typeface="+mn-lt"/>
              </a:rPr>
              <a:t>  col)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{  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i,j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    for(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=0;i&lt;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row;i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++)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    {     result[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]=0;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	for(j=0;j&lt;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col;j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++)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	      result[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]+=x[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][j];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    }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void main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{  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a[2][3]={3,6,9,1,4,7};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sum_row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[2],row=2,col=3,i;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CN" dirty="0" err="1">
                <a:latin typeface="+mn-lt"/>
              </a:rPr>
              <a:t>get_sum_row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</a:rPr>
              <a:t>a</a:t>
            </a:r>
            <a:r>
              <a:rPr lang="en-US" altLang="zh-CN" dirty="0" err="1">
                <a:latin typeface="+mn-lt"/>
              </a:rPr>
              <a:t>,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</a:rPr>
              <a:t>sum_row</a:t>
            </a:r>
            <a:r>
              <a:rPr lang="en-US" altLang="zh-CN" dirty="0" err="1">
                <a:latin typeface="+mn-lt"/>
              </a:rPr>
              <a:t>,row,col</a:t>
            </a:r>
            <a:r>
              <a:rPr lang="en-US" altLang="zh-CN" dirty="0">
                <a:latin typeface="+mn-lt"/>
              </a:rPr>
              <a:t>);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    for(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=0;i&lt;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row;i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++)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("The sum of row[%d]=%d\n",i+1,sum_row[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]);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grpSp>
        <p:nvGrpSpPr>
          <p:cNvPr id="69664" name="Group 32"/>
          <p:cNvGrpSpPr>
            <a:grpSpLocks/>
          </p:cNvGrpSpPr>
          <p:nvPr/>
        </p:nvGrpSpPr>
        <p:grpSpPr bwMode="auto">
          <a:xfrm>
            <a:off x="4087813" y="1820863"/>
            <a:ext cx="5056187" cy="1265237"/>
            <a:chOff x="507" y="1831"/>
            <a:chExt cx="3185" cy="797"/>
          </a:xfrm>
        </p:grpSpPr>
        <p:grpSp>
          <p:nvGrpSpPr>
            <p:cNvPr id="37901" name="Group 19"/>
            <p:cNvGrpSpPr>
              <a:grpSpLocks/>
            </p:cNvGrpSpPr>
            <p:nvPr/>
          </p:nvGrpSpPr>
          <p:grpSpPr bwMode="auto">
            <a:xfrm>
              <a:off x="507" y="1831"/>
              <a:ext cx="1653" cy="785"/>
              <a:chOff x="507" y="1831"/>
              <a:chExt cx="1653" cy="785"/>
            </a:xfrm>
          </p:grpSpPr>
          <p:grpSp>
            <p:nvGrpSpPr>
              <p:cNvPr id="37907" name="Group 10"/>
              <p:cNvGrpSpPr>
                <a:grpSpLocks/>
              </p:cNvGrpSpPr>
              <p:nvPr/>
            </p:nvGrpSpPr>
            <p:grpSpPr bwMode="auto">
              <a:xfrm>
                <a:off x="972" y="1980"/>
                <a:ext cx="1188" cy="636"/>
                <a:chOff x="972" y="1980"/>
                <a:chExt cx="1188" cy="636"/>
              </a:xfrm>
            </p:grpSpPr>
            <p:sp>
              <p:nvSpPr>
                <p:cNvPr id="37916" name="Rectangle 6"/>
                <p:cNvSpPr>
                  <a:spLocks noChangeArrowheads="1"/>
                </p:cNvSpPr>
                <p:nvPr/>
              </p:nvSpPr>
              <p:spPr bwMode="auto">
                <a:xfrm>
                  <a:off x="984" y="1980"/>
                  <a:ext cx="1176" cy="6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917" name="Line 7"/>
                <p:cNvSpPr>
                  <a:spLocks noChangeShapeType="1"/>
                </p:cNvSpPr>
                <p:nvPr/>
              </p:nvSpPr>
              <p:spPr bwMode="auto">
                <a:xfrm>
                  <a:off x="972" y="2304"/>
                  <a:ext cx="11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344" y="1980"/>
                  <a:ext cx="0" cy="6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740" y="1980"/>
                  <a:ext cx="0" cy="6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08" name="Text Box 11"/>
              <p:cNvSpPr txBox="1">
                <a:spLocks noChangeArrowheads="1"/>
              </p:cNvSpPr>
              <p:nvPr/>
            </p:nvSpPr>
            <p:spPr bwMode="auto">
              <a:xfrm>
                <a:off x="1054" y="20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7909" name="Text Box 12"/>
              <p:cNvSpPr txBox="1">
                <a:spLocks noChangeArrowheads="1"/>
              </p:cNvSpPr>
              <p:nvPr/>
            </p:nvSpPr>
            <p:spPr bwMode="auto">
              <a:xfrm>
                <a:off x="1054" y="235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7910" name="Text Box 13"/>
              <p:cNvSpPr txBox="1">
                <a:spLocks noChangeArrowheads="1"/>
              </p:cNvSpPr>
              <p:nvPr/>
            </p:nvSpPr>
            <p:spPr bwMode="auto">
              <a:xfrm>
                <a:off x="1462" y="235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7911" name="Text Box 14"/>
              <p:cNvSpPr txBox="1">
                <a:spLocks noChangeArrowheads="1"/>
              </p:cNvSpPr>
              <p:nvPr/>
            </p:nvSpPr>
            <p:spPr bwMode="auto">
              <a:xfrm>
                <a:off x="1462" y="20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37912" name="Text Box 15"/>
              <p:cNvSpPr txBox="1">
                <a:spLocks noChangeArrowheads="1"/>
              </p:cNvSpPr>
              <p:nvPr/>
            </p:nvSpPr>
            <p:spPr bwMode="auto">
              <a:xfrm>
                <a:off x="1846" y="235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7913" name="Text Box 16"/>
              <p:cNvSpPr txBox="1">
                <a:spLocks noChangeArrowheads="1"/>
              </p:cNvSpPr>
              <p:nvPr/>
            </p:nvSpPr>
            <p:spPr bwMode="auto">
              <a:xfrm>
                <a:off x="1870" y="20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37914" name="Line 17"/>
              <p:cNvSpPr>
                <a:spLocks noChangeShapeType="1"/>
              </p:cNvSpPr>
              <p:nvPr/>
            </p:nvSpPr>
            <p:spPr bwMode="auto">
              <a:xfrm>
                <a:off x="660" y="1968"/>
                <a:ext cx="3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5" name="Text Box 18"/>
              <p:cNvSpPr txBox="1">
                <a:spLocks noChangeArrowheads="1"/>
              </p:cNvSpPr>
              <p:nvPr/>
            </p:nvSpPr>
            <p:spPr bwMode="auto">
              <a:xfrm>
                <a:off x="507" y="183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37902" name="Group 24"/>
            <p:cNvGrpSpPr>
              <a:grpSpLocks/>
            </p:cNvGrpSpPr>
            <p:nvPr/>
          </p:nvGrpSpPr>
          <p:grpSpPr bwMode="auto">
            <a:xfrm>
              <a:off x="2448" y="1843"/>
              <a:ext cx="1244" cy="785"/>
              <a:chOff x="2448" y="1843"/>
              <a:chExt cx="1244" cy="785"/>
            </a:xfrm>
          </p:grpSpPr>
          <p:sp>
            <p:nvSpPr>
              <p:cNvPr id="37903" name="Rectangle 20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312" cy="6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904" name="Line 21"/>
              <p:cNvSpPr>
                <a:spLocks noChangeShapeType="1"/>
              </p:cNvSpPr>
              <p:nvPr/>
            </p:nvSpPr>
            <p:spPr bwMode="auto">
              <a:xfrm>
                <a:off x="2448" y="2316"/>
                <a:ext cx="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22"/>
              <p:cNvSpPr>
                <a:spLocks noChangeShapeType="1"/>
              </p:cNvSpPr>
              <p:nvPr/>
            </p:nvSpPr>
            <p:spPr bwMode="auto">
              <a:xfrm flipH="1">
                <a:off x="2760" y="198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23"/>
              <p:cNvSpPr txBox="1">
                <a:spLocks noChangeArrowheads="1"/>
              </p:cNvSpPr>
              <p:nvPr/>
            </p:nvSpPr>
            <p:spPr bwMode="auto">
              <a:xfrm>
                <a:off x="2981" y="1843"/>
                <a:ext cx="7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 err="1">
                    <a:solidFill>
                      <a:schemeClr val="bg1"/>
                    </a:solidFill>
                  </a:rPr>
                  <a:t>sum_row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4060825" y="1401763"/>
            <a:ext cx="4683125" cy="1158875"/>
            <a:chOff x="490" y="1567"/>
            <a:chExt cx="2950" cy="730"/>
          </a:xfrm>
        </p:grpSpPr>
        <p:sp>
          <p:nvSpPr>
            <p:cNvPr id="37897" name="Line 25"/>
            <p:cNvSpPr>
              <a:spLocks noChangeShapeType="1"/>
            </p:cNvSpPr>
            <p:nvPr/>
          </p:nvSpPr>
          <p:spPr bwMode="auto">
            <a:xfrm flipV="1">
              <a:off x="648" y="1980"/>
              <a:ext cx="324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Text Box 26"/>
            <p:cNvSpPr txBox="1">
              <a:spLocks noChangeArrowheads="1"/>
            </p:cNvSpPr>
            <p:nvPr/>
          </p:nvSpPr>
          <p:spPr bwMode="auto">
            <a:xfrm>
              <a:off x="490" y="20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37899" name="Line 27"/>
            <p:cNvSpPr>
              <a:spLocks noChangeShapeType="1"/>
            </p:cNvSpPr>
            <p:nvPr/>
          </p:nvSpPr>
          <p:spPr bwMode="auto">
            <a:xfrm flipH="1">
              <a:off x="2760" y="1752"/>
              <a:ext cx="228" cy="2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Text Box 28"/>
            <p:cNvSpPr txBox="1">
              <a:spLocks noChangeArrowheads="1"/>
            </p:cNvSpPr>
            <p:nvPr/>
          </p:nvSpPr>
          <p:spPr bwMode="auto">
            <a:xfrm>
              <a:off x="2970" y="1567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</a:rPr>
                <a:t>result</a:t>
              </a:r>
            </a:p>
          </p:txBody>
        </p:sp>
      </p:grp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7197725" y="21447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7216775" y="26019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9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9636" grpId="0" build="p" autoUpdateAnimBg="0"/>
      <p:bldP spid="69637" grpId="0"/>
      <p:bldP spid="69661" grpId="0" build="p" autoUpdateAnimBg="0"/>
      <p:bldP spid="6966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284956" y="542011"/>
            <a:ext cx="8459787" cy="14970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6.8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变量的存储属性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lvl="2" eaLnBrk="1" hangingPunct="1">
              <a:buClr>
                <a:srgbClr val="FFC000"/>
              </a:buClr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变量是对程序中数据的存储空间的抽象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935038" y="1150144"/>
            <a:ext cx="7370762" cy="5037137"/>
            <a:chOff x="469" y="499"/>
            <a:chExt cx="4643" cy="3173"/>
          </a:xfrm>
        </p:grpSpPr>
        <p:grpSp>
          <p:nvGrpSpPr>
            <p:cNvPr id="38926" name="Group 7"/>
            <p:cNvGrpSpPr>
              <a:grpSpLocks/>
            </p:cNvGrpSpPr>
            <p:nvPr/>
          </p:nvGrpSpPr>
          <p:grpSpPr bwMode="auto">
            <a:xfrm>
              <a:off x="4116" y="499"/>
              <a:ext cx="996" cy="3173"/>
              <a:chOff x="4116" y="499"/>
              <a:chExt cx="996" cy="3173"/>
            </a:xfrm>
          </p:grpSpPr>
          <p:sp>
            <p:nvSpPr>
              <p:cNvPr id="38928" name="Rectangle 8"/>
              <p:cNvSpPr>
                <a:spLocks noChangeArrowheads="1"/>
              </p:cNvSpPr>
              <p:nvPr/>
            </p:nvSpPr>
            <p:spPr bwMode="auto">
              <a:xfrm>
                <a:off x="4116" y="756"/>
                <a:ext cx="996" cy="29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8929" name="Line 9"/>
              <p:cNvSpPr>
                <a:spLocks noChangeShapeType="1"/>
              </p:cNvSpPr>
              <p:nvPr/>
            </p:nvSpPr>
            <p:spPr bwMode="auto">
              <a:xfrm>
                <a:off x="4128" y="1020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0" name="Line 10"/>
              <p:cNvSpPr>
                <a:spLocks noChangeShapeType="1"/>
              </p:cNvSpPr>
              <p:nvPr/>
            </p:nvSpPr>
            <p:spPr bwMode="auto">
              <a:xfrm>
                <a:off x="4128" y="1888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1" name="Line 11"/>
              <p:cNvSpPr>
                <a:spLocks noChangeShapeType="1"/>
              </p:cNvSpPr>
              <p:nvPr/>
            </p:nvSpPr>
            <p:spPr bwMode="auto">
              <a:xfrm>
                <a:off x="4128" y="2323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2" name="Line 12"/>
              <p:cNvSpPr>
                <a:spLocks noChangeShapeType="1"/>
              </p:cNvSpPr>
              <p:nvPr/>
            </p:nvSpPr>
            <p:spPr bwMode="auto">
              <a:xfrm>
                <a:off x="4128" y="2540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3" name="Line 13"/>
              <p:cNvSpPr>
                <a:spLocks noChangeShapeType="1"/>
              </p:cNvSpPr>
              <p:nvPr/>
            </p:nvSpPr>
            <p:spPr bwMode="auto">
              <a:xfrm>
                <a:off x="4128" y="2757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4" name="Line 14"/>
              <p:cNvSpPr>
                <a:spLocks noChangeShapeType="1"/>
              </p:cNvSpPr>
              <p:nvPr/>
            </p:nvSpPr>
            <p:spPr bwMode="auto">
              <a:xfrm>
                <a:off x="4128" y="2974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5" name="Line 15"/>
              <p:cNvSpPr>
                <a:spLocks noChangeShapeType="1"/>
              </p:cNvSpPr>
              <p:nvPr/>
            </p:nvSpPr>
            <p:spPr bwMode="auto">
              <a:xfrm>
                <a:off x="4128" y="3192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6" name="Line 16"/>
              <p:cNvSpPr>
                <a:spLocks noChangeShapeType="1"/>
              </p:cNvSpPr>
              <p:nvPr/>
            </p:nvSpPr>
            <p:spPr bwMode="auto">
              <a:xfrm>
                <a:off x="4128" y="1237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7" name="Line 17"/>
              <p:cNvSpPr>
                <a:spLocks noChangeShapeType="1"/>
              </p:cNvSpPr>
              <p:nvPr/>
            </p:nvSpPr>
            <p:spPr bwMode="auto">
              <a:xfrm>
                <a:off x="4128" y="1454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8" name="Line 18"/>
              <p:cNvSpPr>
                <a:spLocks noChangeShapeType="1"/>
              </p:cNvSpPr>
              <p:nvPr/>
            </p:nvSpPr>
            <p:spPr bwMode="auto">
              <a:xfrm>
                <a:off x="4128" y="1671"/>
                <a:ext cx="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9" name="Line 19"/>
              <p:cNvSpPr>
                <a:spLocks noChangeShapeType="1"/>
              </p:cNvSpPr>
              <p:nvPr/>
            </p:nvSpPr>
            <p:spPr bwMode="auto">
              <a:xfrm>
                <a:off x="4116" y="2106"/>
                <a:ext cx="996" cy="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0" name="Text Box 20"/>
              <p:cNvSpPr txBox="1">
                <a:spLocks noChangeArrowheads="1"/>
              </p:cNvSpPr>
              <p:nvPr/>
            </p:nvSpPr>
            <p:spPr bwMode="auto">
              <a:xfrm>
                <a:off x="4390" y="49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</a:t>
                </a:r>
              </a:p>
            </p:txBody>
          </p:sp>
          <p:sp>
            <p:nvSpPr>
              <p:cNvPr id="38941" name="Text Box 21"/>
              <p:cNvSpPr txBox="1">
                <a:spLocks noChangeArrowheads="1"/>
              </p:cNvSpPr>
              <p:nvPr/>
            </p:nvSpPr>
            <p:spPr bwMode="auto">
              <a:xfrm>
                <a:off x="4454" y="3223"/>
                <a:ext cx="308" cy="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…….</a:t>
                </a:r>
              </a:p>
            </p:txBody>
          </p:sp>
        </p:grpSp>
        <p:sp>
          <p:nvSpPr>
            <p:cNvPr id="38927" name="Text Box 22"/>
            <p:cNvSpPr txBox="1">
              <a:spLocks noChangeArrowheads="1"/>
            </p:cNvSpPr>
            <p:nvPr/>
          </p:nvSpPr>
          <p:spPr bwMode="auto">
            <a:xfrm>
              <a:off x="469" y="1070"/>
              <a:ext cx="1298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 smtClean="0">
                  <a:solidFill>
                    <a:schemeClr val="bg1"/>
                  </a:solidFill>
                </a:rPr>
                <a:t>void main</a:t>
              </a:r>
              <a:r>
                <a:rPr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</a:rPr>
                <a:t>{   </a:t>
              </a:r>
              <a:r>
                <a:rPr lang="en-US" altLang="zh-CN" dirty="0" err="1">
                  <a:solidFill>
                    <a:schemeClr val="bg1"/>
                  </a:solidFill>
                </a:rPr>
                <a:t>int</a:t>
              </a:r>
              <a:r>
                <a:rPr lang="en-US" altLang="zh-CN" dirty="0">
                  <a:solidFill>
                    <a:schemeClr val="bg1"/>
                  </a:solidFill>
                </a:rPr>
                <a:t>     a;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</a:rPr>
                <a:t>     a=10;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</a:rPr>
                <a:t>     </a:t>
              </a:r>
              <a:r>
                <a:rPr lang="en-US" altLang="zh-CN" dirty="0" err="1">
                  <a:solidFill>
                    <a:schemeClr val="bg1"/>
                  </a:solidFill>
                </a:rPr>
                <a:t>printf</a:t>
              </a:r>
              <a:r>
                <a:rPr lang="en-US" altLang="zh-CN" dirty="0">
                  <a:solidFill>
                    <a:schemeClr val="bg1"/>
                  </a:solidFill>
                </a:rPr>
                <a:t>(“%</a:t>
              </a:r>
              <a:r>
                <a:rPr lang="en-US" altLang="zh-CN" dirty="0" err="1">
                  <a:solidFill>
                    <a:schemeClr val="bg1"/>
                  </a:solidFill>
                </a:rPr>
                <a:t>d”,a</a:t>
              </a:r>
              <a:r>
                <a:rPr lang="en-US" altLang="zh-CN" dirty="0">
                  <a:solidFill>
                    <a:schemeClr val="bg1"/>
                  </a:solidFill>
                </a:rPr>
                <a:t>);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32791" name="Freeform 23"/>
          <p:cNvSpPr>
            <a:spLocks/>
          </p:cNvSpPr>
          <p:nvPr/>
        </p:nvSpPr>
        <p:spPr bwMode="auto">
          <a:xfrm>
            <a:off x="2280621" y="2538805"/>
            <a:ext cx="3891579" cy="1214045"/>
          </a:xfrm>
          <a:custGeom>
            <a:avLst/>
            <a:gdLst>
              <a:gd name="T0" fmla="*/ 0 w 2244"/>
              <a:gd name="T1" fmla="*/ 57150 h 588"/>
              <a:gd name="T2" fmla="*/ 114300 w 2244"/>
              <a:gd name="T3" fmla="*/ 19050 h 588"/>
              <a:gd name="T4" fmla="*/ 171450 w 2244"/>
              <a:gd name="T5" fmla="*/ 0 h 588"/>
              <a:gd name="T6" fmla="*/ 876300 w 2244"/>
              <a:gd name="T7" fmla="*/ 19050 h 588"/>
              <a:gd name="T8" fmla="*/ 2133600 w 2244"/>
              <a:gd name="T9" fmla="*/ 190500 h 588"/>
              <a:gd name="T10" fmla="*/ 2266950 w 2244"/>
              <a:gd name="T11" fmla="*/ 228600 h 588"/>
              <a:gd name="T12" fmla="*/ 2324100 w 2244"/>
              <a:gd name="T13" fmla="*/ 266700 h 588"/>
              <a:gd name="T14" fmla="*/ 2800350 w 2244"/>
              <a:gd name="T15" fmla="*/ 400050 h 588"/>
              <a:gd name="T16" fmla="*/ 3048000 w 2244"/>
              <a:gd name="T17" fmla="*/ 533400 h 588"/>
              <a:gd name="T18" fmla="*/ 3276600 w 2244"/>
              <a:gd name="T19" fmla="*/ 685800 h 588"/>
              <a:gd name="T20" fmla="*/ 3390900 w 2244"/>
              <a:gd name="T21" fmla="*/ 762000 h 588"/>
              <a:gd name="T22" fmla="*/ 3448050 w 2244"/>
              <a:gd name="T23" fmla="*/ 800100 h 588"/>
              <a:gd name="T24" fmla="*/ 3562350 w 2244"/>
              <a:gd name="T25" fmla="*/ 933450 h 58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44" h="588">
                <a:moveTo>
                  <a:pt x="0" y="36"/>
                </a:moveTo>
                <a:cubicBezTo>
                  <a:pt x="24" y="28"/>
                  <a:pt x="48" y="20"/>
                  <a:pt x="72" y="12"/>
                </a:cubicBezTo>
                <a:cubicBezTo>
                  <a:pt x="84" y="8"/>
                  <a:pt x="108" y="0"/>
                  <a:pt x="108" y="0"/>
                </a:cubicBezTo>
                <a:cubicBezTo>
                  <a:pt x="256" y="4"/>
                  <a:pt x="404" y="4"/>
                  <a:pt x="552" y="12"/>
                </a:cubicBezTo>
                <a:cubicBezTo>
                  <a:pt x="819" y="27"/>
                  <a:pt x="1080" y="91"/>
                  <a:pt x="1344" y="120"/>
                </a:cubicBezTo>
                <a:cubicBezTo>
                  <a:pt x="1359" y="124"/>
                  <a:pt x="1411" y="135"/>
                  <a:pt x="1428" y="144"/>
                </a:cubicBezTo>
                <a:cubicBezTo>
                  <a:pt x="1441" y="150"/>
                  <a:pt x="1450" y="163"/>
                  <a:pt x="1464" y="168"/>
                </a:cubicBezTo>
                <a:cubicBezTo>
                  <a:pt x="1559" y="202"/>
                  <a:pt x="1674" y="207"/>
                  <a:pt x="1764" y="252"/>
                </a:cubicBezTo>
                <a:cubicBezTo>
                  <a:pt x="1817" y="278"/>
                  <a:pt x="1868" y="310"/>
                  <a:pt x="1920" y="336"/>
                </a:cubicBezTo>
                <a:cubicBezTo>
                  <a:pt x="1976" y="364"/>
                  <a:pt x="2015" y="394"/>
                  <a:pt x="2064" y="432"/>
                </a:cubicBezTo>
                <a:cubicBezTo>
                  <a:pt x="2087" y="450"/>
                  <a:pt x="2112" y="464"/>
                  <a:pt x="2136" y="480"/>
                </a:cubicBezTo>
                <a:cubicBezTo>
                  <a:pt x="2148" y="488"/>
                  <a:pt x="2172" y="504"/>
                  <a:pt x="2172" y="504"/>
                </a:cubicBezTo>
                <a:cubicBezTo>
                  <a:pt x="2199" y="545"/>
                  <a:pt x="2225" y="549"/>
                  <a:pt x="2244" y="58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2102335" y="1778793"/>
            <a:ext cx="424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编译或函数调用时为其分配内存单元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7261225" y="3810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10</a:t>
            </a:r>
          </a:p>
        </p:txBody>
      </p:sp>
      <p:grpSp>
        <p:nvGrpSpPr>
          <p:cNvPr id="32794" name="Group 26"/>
          <p:cNvGrpSpPr>
            <a:grpSpLocks/>
          </p:cNvGrpSpPr>
          <p:nvPr/>
        </p:nvGrpSpPr>
        <p:grpSpPr bwMode="auto">
          <a:xfrm>
            <a:off x="6054725" y="3668713"/>
            <a:ext cx="692150" cy="777875"/>
            <a:chOff x="3694" y="1867"/>
            <a:chExt cx="436" cy="490"/>
          </a:xfrm>
        </p:grpSpPr>
        <p:sp>
          <p:nvSpPr>
            <p:cNvPr id="38924" name="Text Box 27"/>
            <p:cNvSpPr txBox="1">
              <a:spLocks noChangeArrowheads="1"/>
            </p:cNvSpPr>
            <p:nvPr/>
          </p:nvSpPr>
          <p:spPr bwMode="auto">
            <a:xfrm>
              <a:off x="3694" y="186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38925" name="Text Box 28"/>
            <p:cNvSpPr txBox="1">
              <a:spLocks noChangeArrowheads="1"/>
            </p:cNvSpPr>
            <p:nvPr/>
          </p:nvSpPr>
          <p:spPr bwMode="auto">
            <a:xfrm>
              <a:off x="3694" y="210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2001</a:t>
              </a:r>
            </a:p>
          </p:txBody>
        </p:sp>
      </p:grp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771775" y="4487863"/>
            <a:ext cx="348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程序中使用变量名对内存操作</a:t>
            </a:r>
          </a:p>
        </p:txBody>
      </p: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2102335" y="2872581"/>
            <a:ext cx="3974615" cy="1279034"/>
            <a:chOff x="1512" y="1584"/>
            <a:chExt cx="2196" cy="608"/>
          </a:xfrm>
        </p:grpSpPr>
        <p:sp>
          <p:nvSpPr>
            <p:cNvPr id="38922" name="Freeform 31"/>
            <p:cNvSpPr>
              <a:spLocks/>
            </p:cNvSpPr>
            <p:nvPr/>
          </p:nvSpPr>
          <p:spPr bwMode="auto">
            <a:xfrm>
              <a:off x="1512" y="1584"/>
              <a:ext cx="2196" cy="531"/>
            </a:xfrm>
            <a:custGeom>
              <a:avLst/>
              <a:gdLst>
                <a:gd name="T0" fmla="*/ 0 w 2196"/>
                <a:gd name="T1" fmla="*/ 0 h 531"/>
                <a:gd name="T2" fmla="*/ 444 w 2196"/>
                <a:gd name="T3" fmla="*/ 48 h 531"/>
                <a:gd name="T4" fmla="*/ 600 w 2196"/>
                <a:gd name="T5" fmla="*/ 84 h 531"/>
                <a:gd name="T6" fmla="*/ 804 w 2196"/>
                <a:gd name="T7" fmla="*/ 180 h 531"/>
                <a:gd name="T8" fmla="*/ 888 w 2196"/>
                <a:gd name="T9" fmla="*/ 228 h 531"/>
                <a:gd name="T10" fmla="*/ 1128 w 2196"/>
                <a:gd name="T11" fmla="*/ 312 h 531"/>
                <a:gd name="T12" fmla="*/ 1272 w 2196"/>
                <a:gd name="T13" fmla="*/ 336 h 531"/>
                <a:gd name="T14" fmla="*/ 1344 w 2196"/>
                <a:gd name="T15" fmla="*/ 348 h 531"/>
                <a:gd name="T16" fmla="*/ 1512 w 2196"/>
                <a:gd name="T17" fmla="*/ 396 h 531"/>
                <a:gd name="T18" fmla="*/ 1560 w 2196"/>
                <a:gd name="T19" fmla="*/ 420 h 531"/>
                <a:gd name="T20" fmla="*/ 1704 w 2196"/>
                <a:gd name="T21" fmla="*/ 444 h 531"/>
                <a:gd name="T22" fmla="*/ 2088 w 2196"/>
                <a:gd name="T23" fmla="*/ 516 h 531"/>
                <a:gd name="T24" fmla="*/ 2196 w 2196"/>
                <a:gd name="T25" fmla="*/ 528 h 5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96" h="531">
                  <a:moveTo>
                    <a:pt x="0" y="0"/>
                  </a:moveTo>
                  <a:cubicBezTo>
                    <a:pt x="148" y="11"/>
                    <a:pt x="297" y="27"/>
                    <a:pt x="444" y="48"/>
                  </a:cubicBezTo>
                  <a:cubicBezTo>
                    <a:pt x="495" y="65"/>
                    <a:pt x="548" y="71"/>
                    <a:pt x="600" y="84"/>
                  </a:cubicBezTo>
                  <a:cubicBezTo>
                    <a:pt x="662" y="126"/>
                    <a:pt x="735" y="151"/>
                    <a:pt x="804" y="180"/>
                  </a:cubicBezTo>
                  <a:cubicBezTo>
                    <a:pt x="834" y="193"/>
                    <a:pt x="858" y="216"/>
                    <a:pt x="888" y="228"/>
                  </a:cubicBezTo>
                  <a:cubicBezTo>
                    <a:pt x="966" y="259"/>
                    <a:pt x="1048" y="285"/>
                    <a:pt x="1128" y="312"/>
                  </a:cubicBezTo>
                  <a:cubicBezTo>
                    <a:pt x="1174" y="327"/>
                    <a:pt x="1224" y="328"/>
                    <a:pt x="1272" y="336"/>
                  </a:cubicBezTo>
                  <a:cubicBezTo>
                    <a:pt x="1296" y="340"/>
                    <a:pt x="1321" y="340"/>
                    <a:pt x="1344" y="348"/>
                  </a:cubicBezTo>
                  <a:cubicBezTo>
                    <a:pt x="1399" y="366"/>
                    <a:pt x="1458" y="373"/>
                    <a:pt x="1512" y="396"/>
                  </a:cubicBezTo>
                  <a:cubicBezTo>
                    <a:pt x="1528" y="403"/>
                    <a:pt x="1543" y="416"/>
                    <a:pt x="1560" y="420"/>
                  </a:cubicBezTo>
                  <a:cubicBezTo>
                    <a:pt x="1607" y="432"/>
                    <a:pt x="1658" y="429"/>
                    <a:pt x="1704" y="444"/>
                  </a:cubicBezTo>
                  <a:cubicBezTo>
                    <a:pt x="1835" y="488"/>
                    <a:pt x="1950" y="506"/>
                    <a:pt x="2088" y="516"/>
                  </a:cubicBezTo>
                  <a:cubicBezTo>
                    <a:pt x="2164" y="531"/>
                    <a:pt x="2128" y="528"/>
                    <a:pt x="2196" y="5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Freeform 32"/>
            <p:cNvSpPr>
              <a:spLocks/>
            </p:cNvSpPr>
            <p:nvPr/>
          </p:nvSpPr>
          <p:spPr bwMode="auto">
            <a:xfrm>
              <a:off x="1813" y="1813"/>
              <a:ext cx="1895" cy="379"/>
            </a:xfrm>
            <a:custGeom>
              <a:avLst/>
              <a:gdLst>
                <a:gd name="T0" fmla="*/ 1740 w 1740"/>
                <a:gd name="T1" fmla="*/ 264 h 312"/>
                <a:gd name="T2" fmla="*/ 1668 w 1740"/>
                <a:gd name="T3" fmla="*/ 300 h 312"/>
                <a:gd name="T4" fmla="*/ 1572 w 1740"/>
                <a:gd name="T5" fmla="*/ 312 h 312"/>
                <a:gd name="T6" fmla="*/ 720 w 1740"/>
                <a:gd name="T7" fmla="*/ 240 h 312"/>
                <a:gd name="T8" fmla="*/ 504 w 1740"/>
                <a:gd name="T9" fmla="*/ 216 h 312"/>
                <a:gd name="T10" fmla="*/ 252 w 1740"/>
                <a:gd name="T11" fmla="*/ 120 h 312"/>
                <a:gd name="T12" fmla="*/ 144 w 1740"/>
                <a:gd name="T13" fmla="*/ 60 h 312"/>
                <a:gd name="T14" fmla="*/ 0 w 1740"/>
                <a:gd name="T15" fmla="*/ 0 h 3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40" h="312">
                  <a:moveTo>
                    <a:pt x="1740" y="264"/>
                  </a:moveTo>
                  <a:cubicBezTo>
                    <a:pt x="1715" y="272"/>
                    <a:pt x="1694" y="293"/>
                    <a:pt x="1668" y="300"/>
                  </a:cubicBezTo>
                  <a:cubicBezTo>
                    <a:pt x="1637" y="308"/>
                    <a:pt x="1604" y="308"/>
                    <a:pt x="1572" y="312"/>
                  </a:cubicBezTo>
                  <a:cubicBezTo>
                    <a:pt x="1280" y="303"/>
                    <a:pt x="1007" y="283"/>
                    <a:pt x="720" y="240"/>
                  </a:cubicBezTo>
                  <a:cubicBezTo>
                    <a:pt x="647" y="229"/>
                    <a:pt x="576" y="230"/>
                    <a:pt x="504" y="216"/>
                  </a:cubicBezTo>
                  <a:cubicBezTo>
                    <a:pt x="409" y="198"/>
                    <a:pt x="335" y="162"/>
                    <a:pt x="252" y="120"/>
                  </a:cubicBezTo>
                  <a:cubicBezTo>
                    <a:pt x="215" y="102"/>
                    <a:pt x="183" y="73"/>
                    <a:pt x="144" y="60"/>
                  </a:cubicBezTo>
                  <a:cubicBezTo>
                    <a:pt x="97" y="44"/>
                    <a:pt x="35" y="35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bldLvl="5" autoUpdateAnimBg="0"/>
      <p:bldP spid="32791" grpId="0" animBg="1"/>
      <p:bldP spid="32792" grpId="0" autoUpdateAnimBg="0"/>
      <p:bldP spid="32793" grpId="0" autoUpdateAnimBg="0"/>
      <p:bldP spid="3279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274992" y="1230507"/>
            <a:ext cx="8459788" cy="50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变量的属性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数据类型：变量所持有的数据的性质（操作属性）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存储属性</a:t>
            </a:r>
          </a:p>
          <a:p>
            <a:pPr lvl="4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存储器类型：寄存器、静态存储区、动态存储区</a:t>
            </a:r>
          </a:p>
          <a:p>
            <a:pPr lvl="4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生存期：变量在某一时刻存在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静态变量与动态变量</a:t>
            </a:r>
          </a:p>
          <a:p>
            <a:pPr lvl="4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作用域：变量在某区域内有效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局部变量与全局变量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变量的存储类型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  -----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自动型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register-----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寄存器型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 ------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静态型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 -----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外部型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变量定义格式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[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    变量表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85750" y="455950"/>
            <a:ext cx="8459787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6.8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变量的存储属性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是对程序中数据的存储空间的抽象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39958" y="3893503"/>
            <a:ext cx="3392854" cy="2016224"/>
            <a:chOff x="5116445" y="4239895"/>
            <a:chExt cx="3392854" cy="2016224"/>
          </a:xfrm>
        </p:grpSpPr>
        <p:sp>
          <p:nvSpPr>
            <p:cNvPr id="5" name="流程图: 可选过程 4"/>
            <p:cNvSpPr/>
            <p:nvPr/>
          </p:nvSpPr>
          <p:spPr>
            <a:xfrm>
              <a:off x="5116445" y="4239895"/>
              <a:ext cx="3392854" cy="201622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5375275" y="4586288"/>
              <a:ext cx="2722220" cy="13234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  <a:latin typeface="+mn-lt"/>
                </a:rPr>
                <a:t>如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: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sum;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    </a:t>
              </a:r>
              <a:r>
                <a:rPr lang="en-US" altLang="zh-CN" dirty="0">
                  <a:solidFill>
                    <a:schemeClr val="accent2"/>
                  </a:solidFill>
                  <a:latin typeface="+mn-lt"/>
                </a:rPr>
                <a:t> auto 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     </a:t>
              </a:r>
              <a:r>
                <a:rPr lang="en-US" altLang="zh-CN" dirty="0">
                  <a:solidFill>
                    <a:schemeClr val="accent2"/>
                  </a:solidFill>
                  <a:latin typeface="+mn-lt"/>
                </a:rPr>
                <a:t>register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   </a:t>
              </a:r>
              <a:r>
                <a:rPr lang="en-US" altLang="zh-CN" dirty="0">
                  <a:solidFill>
                    <a:schemeClr val="accent2"/>
                  </a:solidFill>
                  <a:latin typeface="+mn-lt"/>
                </a:rPr>
                <a:t>  static 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float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x,y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uiExpand="1" build="p" bldLvl="5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idx="1"/>
          </p:nvPr>
        </p:nvSpPr>
        <p:spPr>
          <a:xfrm>
            <a:off x="-277813" y="541337"/>
            <a:ext cx="8583613" cy="3878262"/>
          </a:xfrm>
        </p:spPr>
        <p:txBody>
          <a:bodyPr/>
          <a:lstStyle/>
          <a:p>
            <a:pPr lvl="1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局部变量与全局变量</a:t>
            </a:r>
          </a:p>
          <a:p>
            <a:pPr lvl="2" eaLnBrk="1" hangingPunct="1">
              <a:buClr>
                <a:srgbClr val="FFC000"/>
              </a:buClr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内部变量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定义：在函数内定义，只在本函数内有效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 lvl="4" eaLnBrk="1" hangingPunct="1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中定义的变量只在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中有效</a:t>
            </a:r>
          </a:p>
          <a:p>
            <a:pPr lvl="4" eaLnBrk="1" hangingPunct="1"/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不同函数中同名变量，占不同内存单元</a:t>
            </a:r>
          </a:p>
          <a:p>
            <a:pPr lvl="4" eaLnBrk="1" hangingPunct="1"/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形参属于局部变量</a:t>
            </a:r>
          </a:p>
          <a:p>
            <a:pPr lvl="4" eaLnBrk="1" hangingPunct="1"/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可定义在复合语句中有效的变量</a:t>
            </a:r>
          </a:p>
          <a:p>
            <a:pPr lvl="4" eaLnBrk="1" hangingPunct="1"/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局部变量可用存储类型：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    register    static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88783" y="636538"/>
            <a:ext cx="4350822" cy="5264200"/>
            <a:chOff x="4588783" y="636538"/>
            <a:chExt cx="4350822" cy="5264200"/>
          </a:xfrm>
        </p:grpSpPr>
        <p:sp>
          <p:nvSpPr>
            <p:cNvPr id="28" name="流程图: 可选过程 27"/>
            <p:cNvSpPr/>
            <p:nvPr/>
          </p:nvSpPr>
          <p:spPr>
            <a:xfrm>
              <a:off x="4588783" y="636538"/>
              <a:ext cx="4350822" cy="5264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95" name="Group 1027"/>
            <p:cNvGrpSpPr>
              <a:grpSpLocks/>
            </p:cNvGrpSpPr>
            <p:nvPr/>
          </p:nvGrpSpPr>
          <p:grpSpPr bwMode="auto">
            <a:xfrm>
              <a:off x="4818586" y="768350"/>
              <a:ext cx="3943350" cy="5132388"/>
              <a:chOff x="0" y="492"/>
              <a:chExt cx="2484" cy="3233"/>
            </a:xfrm>
            <a:noFill/>
          </p:grpSpPr>
          <p:sp>
            <p:nvSpPr>
              <p:cNvPr id="40980" name="Rectangle 1028"/>
              <p:cNvSpPr>
                <a:spLocks noChangeArrowheads="1"/>
              </p:cNvSpPr>
              <p:nvPr/>
            </p:nvSpPr>
            <p:spPr bwMode="auto">
              <a:xfrm>
                <a:off x="0" y="492"/>
                <a:ext cx="2484" cy="3120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981" name="Text Box 1029"/>
              <p:cNvSpPr txBox="1">
                <a:spLocks noChangeArrowheads="1"/>
              </p:cNvSpPr>
              <p:nvPr/>
            </p:nvSpPr>
            <p:spPr bwMode="auto">
              <a:xfrm>
                <a:off x="154" y="595"/>
                <a:ext cx="878" cy="313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float  f1(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a)  </a:t>
                </a: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{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b,c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    …….</a:t>
                </a: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l" eaLnBrk="1" hangingPunct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char f2(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x,int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y)</a:t>
                </a: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i,j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    ……</a:t>
                </a: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l" eaLnBrk="1" hangingPunct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main()</a:t>
                </a: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{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m,n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   …….</a:t>
                </a:r>
              </a:p>
              <a:p>
                <a:pPr algn="l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40982" name="AutoShape 1030"/>
              <p:cNvSpPr>
                <a:spLocks/>
              </p:cNvSpPr>
              <p:nvPr/>
            </p:nvSpPr>
            <p:spPr bwMode="auto">
              <a:xfrm>
                <a:off x="1446" y="700"/>
                <a:ext cx="47" cy="688"/>
              </a:xfrm>
              <a:prstGeom prst="rightBrace">
                <a:avLst>
                  <a:gd name="adj1" fmla="val 121986"/>
                  <a:gd name="adj2" fmla="val 50000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0983" name="Text Box 1031"/>
              <p:cNvSpPr txBox="1">
                <a:spLocks noChangeArrowheads="1"/>
              </p:cNvSpPr>
              <p:nvPr/>
            </p:nvSpPr>
            <p:spPr bwMode="auto">
              <a:xfrm>
                <a:off x="1522" y="973"/>
                <a:ext cx="738" cy="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dirty="0" err="1"/>
                  <a:t>a,b,c</a:t>
                </a:r>
                <a:r>
                  <a:rPr lang="zh-CN" altLang="zh-CN" dirty="0"/>
                  <a:t>有效</a:t>
                </a:r>
                <a:endParaRPr lang="zh-CN" altLang="en-US" dirty="0"/>
              </a:p>
            </p:txBody>
          </p:sp>
          <p:sp>
            <p:nvSpPr>
              <p:cNvPr id="40984" name="AutoShape 1032"/>
              <p:cNvSpPr>
                <a:spLocks/>
              </p:cNvSpPr>
              <p:nvPr/>
            </p:nvSpPr>
            <p:spPr bwMode="auto">
              <a:xfrm>
                <a:off x="1442" y="1663"/>
                <a:ext cx="47" cy="655"/>
              </a:xfrm>
              <a:prstGeom prst="rightBrace">
                <a:avLst>
                  <a:gd name="adj1" fmla="val 116135"/>
                  <a:gd name="adj2" fmla="val 50000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0985" name="Text Box 1033"/>
              <p:cNvSpPr txBox="1">
                <a:spLocks noChangeArrowheads="1"/>
              </p:cNvSpPr>
              <p:nvPr/>
            </p:nvSpPr>
            <p:spPr bwMode="auto">
              <a:xfrm>
                <a:off x="1518" y="1878"/>
                <a:ext cx="738" cy="1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rgbClr val="FF9900"/>
                    </a:solidFill>
                  </a:rPr>
                  <a:t>x,y,i,j</a:t>
                </a:r>
                <a:r>
                  <a:rPr lang="zh-CN" altLang="zh-CN">
                    <a:solidFill>
                      <a:srgbClr val="FF9900"/>
                    </a:solidFill>
                  </a:rPr>
                  <a:t>有效</a:t>
                </a:r>
                <a:endParaRPr lang="zh-CN" alt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40986" name="AutoShape 1034"/>
              <p:cNvSpPr>
                <a:spLocks/>
              </p:cNvSpPr>
              <p:nvPr/>
            </p:nvSpPr>
            <p:spPr bwMode="auto">
              <a:xfrm>
                <a:off x="1426" y="2581"/>
                <a:ext cx="47" cy="833"/>
              </a:xfrm>
              <a:prstGeom prst="rightBrace">
                <a:avLst>
                  <a:gd name="adj1" fmla="val 147695"/>
                  <a:gd name="adj2" fmla="val 50000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0987" name="Text Box 1035"/>
              <p:cNvSpPr txBox="1">
                <a:spLocks noChangeArrowheads="1"/>
              </p:cNvSpPr>
              <p:nvPr/>
            </p:nvSpPr>
            <p:spPr bwMode="auto">
              <a:xfrm>
                <a:off x="1502" y="2854"/>
                <a:ext cx="738" cy="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accent2"/>
                    </a:solidFill>
                  </a:rPr>
                  <a:t>m,n</a:t>
                </a:r>
                <a:r>
                  <a:rPr lang="zh-CN" altLang="zh-CN">
                    <a:solidFill>
                      <a:schemeClr val="accent2"/>
                    </a:solidFill>
                  </a:rPr>
                  <a:t>有效</a:t>
                </a:r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05849" y="636538"/>
            <a:ext cx="4505088" cy="5760339"/>
            <a:chOff x="2259106" y="523825"/>
            <a:chExt cx="4505088" cy="5760339"/>
          </a:xfrm>
        </p:grpSpPr>
        <p:sp>
          <p:nvSpPr>
            <p:cNvPr id="30" name="流程图: 可选过程 29"/>
            <p:cNvSpPr/>
            <p:nvPr/>
          </p:nvSpPr>
          <p:spPr>
            <a:xfrm>
              <a:off x="2259106" y="523825"/>
              <a:ext cx="4505088" cy="5760339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804" name="Group 1036"/>
            <p:cNvGrpSpPr>
              <a:grpSpLocks/>
            </p:cNvGrpSpPr>
            <p:nvPr/>
          </p:nvGrpSpPr>
          <p:grpSpPr bwMode="auto">
            <a:xfrm>
              <a:off x="2562749" y="768350"/>
              <a:ext cx="3886200" cy="5145087"/>
              <a:chOff x="463" y="184"/>
              <a:chExt cx="2448" cy="3241"/>
            </a:xfrm>
          </p:grpSpPr>
          <p:sp>
            <p:nvSpPr>
              <p:cNvPr id="40978" name="Text Box 1037"/>
              <p:cNvSpPr txBox="1">
                <a:spLocks noChangeArrowheads="1"/>
              </p:cNvSpPr>
              <p:nvPr/>
            </p:nvSpPr>
            <p:spPr bwMode="auto">
              <a:xfrm>
                <a:off x="473" y="184"/>
                <a:ext cx="1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dirty="0">
                    <a:solidFill>
                      <a:schemeClr val="tx1"/>
                    </a:solidFill>
                  </a:rPr>
                  <a:t>例 不同函数中同名变量</a:t>
                </a:r>
              </a:p>
            </p:txBody>
          </p:sp>
          <p:sp>
            <p:nvSpPr>
              <p:cNvPr id="40979" name="Text Box 1039"/>
              <p:cNvSpPr txBox="1">
                <a:spLocks noChangeArrowheads="1"/>
              </p:cNvSpPr>
              <p:nvPr/>
            </p:nvSpPr>
            <p:spPr bwMode="auto">
              <a:xfrm>
                <a:off x="463" y="653"/>
                <a:ext cx="2448" cy="277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chemeClr val="tx1"/>
                    </a:solidFill>
                  </a:rPr>
                  <a:t>void main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a,b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a=3;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b=4;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main:a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=%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d,b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=%d\n",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a,b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sub();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main:a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=%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d,b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=%d\n",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a,b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sub()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a,b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a=6;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b=7;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sub:a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=%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d,b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=%d\n",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a,b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034983" y="651031"/>
            <a:ext cx="3339603" cy="5110261"/>
            <a:chOff x="92086" y="611088"/>
            <a:chExt cx="3339603" cy="5110261"/>
          </a:xfrm>
        </p:grpSpPr>
        <p:sp>
          <p:nvSpPr>
            <p:cNvPr id="36" name="流程图: 可选过程 35"/>
            <p:cNvSpPr/>
            <p:nvPr/>
          </p:nvSpPr>
          <p:spPr>
            <a:xfrm>
              <a:off x="92086" y="611088"/>
              <a:ext cx="3339603" cy="5110261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814" name="Group 1046"/>
            <p:cNvGrpSpPr>
              <a:grpSpLocks/>
            </p:cNvGrpSpPr>
            <p:nvPr/>
          </p:nvGrpSpPr>
          <p:grpSpPr bwMode="auto">
            <a:xfrm>
              <a:off x="345327" y="1020443"/>
              <a:ext cx="2671762" cy="4586288"/>
              <a:chOff x="335" y="326"/>
              <a:chExt cx="1683" cy="2889"/>
            </a:xfrm>
          </p:grpSpPr>
          <p:sp>
            <p:nvSpPr>
              <p:cNvPr id="40976" name="Text Box 1047"/>
              <p:cNvSpPr txBox="1">
                <a:spLocks noChangeArrowheads="1"/>
              </p:cNvSpPr>
              <p:nvPr/>
            </p:nvSpPr>
            <p:spPr bwMode="auto">
              <a:xfrm>
                <a:off x="389" y="326"/>
                <a:ext cx="1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>
                    <a:solidFill>
                      <a:schemeClr val="tx1"/>
                    </a:solidFill>
                  </a:rPr>
                  <a:t>例 复合语句中变量</a:t>
                </a:r>
              </a:p>
            </p:txBody>
          </p:sp>
          <p:sp>
            <p:nvSpPr>
              <p:cNvPr id="40977" name="Text Box 1049"/>
              <p:cNvSpPr txBox="1">
                <a:spLocks noChangeArrowheads="1"/>
              </p:cNvSpPr>
              <p:nvPr/>
            </p:nvSpPr>
            <p:spPr bwMode="auto">
              <a:xfrm>
                <a:off x="335" y="636"/>
                <a:ext cx="1683" cy="257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#define   N   5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main()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a[N]={1,2,3,4,5};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for(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=0;i&lt;N/2;i++)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/>
                  <a:t>{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temp;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temp=a[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];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a[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]=a[N-i-1];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a[N-i-1]=temp;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/>
                  <a:t> }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for(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=0;i&lt;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N;i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++)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("%d  ",a[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]);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344999" y="773397"/>
            <a:ext cx="3292642" cy="5572642"/>
            <a:chOff x="849052" y="1655109"/>
            <a:chExt cx="3292642" cy="5572642"/>
          </a:xfrm>
        </p:grpSpPr>
        <p:sp>
          <p:nvSpPr>
            <p:cNvPr id="34" name="流程图: 可选过程 33"/>
            <p:cNvSpPr/>
            <p:nvPr/>
          </p:nvSpPr>
          <p:spPr>
            <a:xfrm>
              <a:off x="849052" y="1655109"/>
              <a:ext cx="3292642" cy="55726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824" name="Group 1056"/>
            <p:cNvGrpSpPr>
              <a:grpSpLocks/>
            </p:cNvGrpSpPr>
            <p:nvPr/>
          </p:nvGrpSpPr>
          <p:grpSpPr bwMode="auto">
            <a:xfrm>
              <a:off x="926148" y="1928813"/>
              <a:ext cx="2724149" cy="5089525"/>
              <a:chOff x="-1354" y="578"/>
              <a:chExt cx="1716" cy="3206"/>
            </a:xfrm>
          </p:grpSpPr>
          <p:sp>
            <p:nvSpPr>
              <p:cNvPr id="40972" name="Text Box 1051"/>
              <p:cNvSpPr txBox="1">
                <a:spLocks noChangeArrowheads="1"/>
              </p:cNvSpPr>
              <p:nvPr/>
            </p:nvSpPr>
            <p:spPr bwMode="auto">
              <a:xfrm>
                <a:off x="-1298" y="3510"/>
                <a:ext cx="1660" cy="274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dirty="0">
                    <a:solidFill>
                      <a:schemeClr val="tx1"/>
                    </a:solidFill>
                  </a:rPr>
                  <a:t>运行结果：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5  4  3  2  1</a:t>
                </a:r>
              </a:p>
            </p:txBody>
          </p:sp>
          <p:grpSp>
            <p:nvGrpSpPr>
              <p:cNvPr id="40973" name="Group 1052"/>
              <p:cNvGrpSpPr>
                <a:grpSpLocks/>
              </p:cNvGrpSpPr>
              <p:nvPr/>
            </p:nvGrpSpPr>
            <p:grpSpPr bwMode="auto">
              <a:xfrm>
                <a:off x="-1354" y="578"/>
                <a:ext cx="1683" cy="2889"/>
                <a:chOff x="335" y="326"/>
                <a:chExt cx="1683" cy="2889"/>
              </a:xfrm>
            </p:grpSpPr>
            <p:sp>
              <p:nvSpPr>
                <p:cNvPr id="40974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389" y="326"/>
                  <a:ext cx="1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zh-CN" altLang="en-US">
                      <a:solidFill>
                        <a:schemeClr val="tx1"/>
                      </a:solidFill>
                    </a:rPr>
                    <a:t>例 复合语句中变量</a:t>
                  </a:r>
                </a:p>
              </p:txBody>
            </p:sp>
            <p:sp>
              <p:nvSpPr>
                <p:cNvPr id="40975" name="Text Box 1055"/>
                <p:cNvSpPr txBox="1">
                  <a:spLocks noChangeArrowheads="1"/>
                </p:cNvSpPr>
                <p:nvPr/>
              </p:nvSpPr>
              <p:spPr bwMode="auto">
                <a:xfrm>
                  <a:off x="335" y="636"/>
                  <a:ext cx="1683" cy="2579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#define  N  5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main()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{  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int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int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 a[N]={1,2,3,4,5};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for(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=0;i&lt;N/2;i++)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CN" dirty="0"/>
                    <a:t>{ 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zh-CN" dirty="0" err="1">
                      <a:solidFill>
                        <a:schemeClr val="accent2"/>
                      </a:solidFill>
                    </a:rPr>
                    <a:t>int</a:t>
                  </a:r>
                  <a:r>
                    <a:rPr lang="en-US" altLang="zh-CN" dirty="0">
                      <a:solidFill>
                        <a:schemeClr val="accent2"/>
                      </a:solidFill>
                    </a:rPr>
                    <a:t> temp;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	temp=a[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];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	a[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]=a[N-i-1];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	a[N-i-1]=temp;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CN" dirty="0"/>
                    <a:t>}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for(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=0;i&lt;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N;i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++)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  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printf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("%d  ",a[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]);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}</a:t>
                  </a:r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4189937" y="761202"/>
            <a:ext cx="4571999" cy="5635675"/>
            <a:chOff x="710005" y="636538"/>
            <a:chExt cx="4571999" cy="5635675"/>
          </a:xfrm>
        </p:grpSpPr>
        <p:sp>
          <p:nvSpPr>
            <p:cNvPr id="32" name="流程图: 可选过程 31"/>
            <p:cNvSpPr/>
            <p:nvPr/>
          </p:nvSpPr>
          <p:spPr>
            <a:xfrm>
              <a:off x="710005" y="636538"/>
              <a:ext cx="4571999" cy="563567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825" name="Group 1057"/>
            <p:cNvGrpSpPr>
              <a:grpSpLocks/>
            </p:cNvGrpSpPr>
            <p:nvPr/>
          </p:nvGrpSpPr>
          <p:grpSpPr bwMode="auto">
            <a:xfrm>
              <a:off x="1183482" y="673894"/>
              <a:ext cx="3886200" cy="5145088"/>
              <a:chOff x="201" y="0"/>
              <a:chExt cx="2448" cy="3241"/>
            </a:xfrm>
            <a:noFill/>
          </p:grpSpPr>
          <p:grpSp>
            <p:nvGrpSpPr>
              <p:cNvPr id="40968" name="Group 1042"/>
              <p:cNvGrpSpPr>
                <a:grpSpLocks/>
              </p:cNvGrpSpPr>
              <p:nvPr/>
            </p:nvGrpSpPr>
            <p:grpSpPr bwMode="auto">
              <a:xfrm>
                <a:off x="201" y="0"/>
                <a:ext cx="2448" cy="3241"/>
                <a:chOff x="463" y="184"/>
                <a:chExt cx="2448" cy="3241"/>
              </a:xfrm>
              <a:grpFill/>
            </p:grpSpPr>
            <p:sp>
              <p:nvSpPr>
                <p:cNvPr id="40970" name="Text Box 1043"/>
                <p:cNvSpPr txBox="1">
                  <a:spLocks noChangeArrowheads="1"/>
                </p:cNvSpPr>
                <p:nvPr/>
              </p:nvSpPr>
              <p:spPr bwMode="auto">
                <a:xfrm>
                  <a:off x="473" y="184"/>
                  <a:ext cx="1756" cy="2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lang="zh-CN" altLang="en-US" dirty="0">
                      <a:solidFill>
                        <a:schemeClr val="tx1"/>
                      </a:solidFill>
                    </a:rPr>
                    <a:t>例 不同函数中同名变量</a:t>
                  </a:r>
                </a:p>
              </p:txBody>
            </p:sp>
            <p:sp>
              <p:nvSpPr>
                <p:cNvPr id="40971" name="Text Box 1045"/>
                <p:cNvSpPr txBox="1">
                  <a:spLocks noChangeArrowheads="1"/>
                </p:cNvSpPr>
                <p:nvPr/>
              </p:nvSpPr>
              <p:spPr bwMode="auto">
                <a:xfrm>
                  <a:off x="463" y="653"/>
                  <a:ext cx="2448" cy="2772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void main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{   </a:t>
                  </a:r>
                  <a:r>
                    <a:rPr lang="en-US" altLang="zh-CN" dirty="0" err="1">
                      <a:solidFill>
                        <a:schemeClr val="accent2"/>
                      </a:solidFill>
                    </a:rPr>
                    <a:t>int</a:t>
                  </a:r>
                  <a:r>
                    <a:rPr lang="en-US" altLang="zh-CN" dirty="0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altLang="zh-CN" dirty="0" err="1">
                      <a:solidFill>
                        <a:schemeClr val="accent2"/>
                      </a:solidFill>
                    </a:rPr>
                    <a:t>a,b</a:t>
                  </a:r>
                  <a:r>
                    <a:rPr lang="en-US" altLang="zh-CN" dirty="0">
                      <a:solidFill>
                        <a:schemeClr val="accent2"/>
                      </a:solidFill>
                    </a:rPr>
                    <a:t>;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a=3;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b=4;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printf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("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main:a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=%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d,b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=%d\n",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a,b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);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sub();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printf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("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main:a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=%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d,b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=%d\n",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a,b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);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}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sub()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{   </a:t>
                  </a:r>
                  <a:r>
                    <a:rPr lang="en-US" altLang="zh-CN" dirty="0" err="1">
                      <a:solidFill>
                        <a:schemeClr val="accent2"/>
                      </a:solidFill>
                    </a:rPr>
                    <a:t>int</a:t>
                  </a:r>
                  <a:r>
                    <a:rPr lang="en-US" altLang="zh-CN" dirty="0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altLang="zh-CN" dirty="0" err="1">
                      <a:solidFill>
                        <a:schemeClr val="accent2"/>
                      </a:solidFill>
                    </a:rPr>
                    <a:t>a,b</a:t>
                  </a:r>
                  <a:r>
                    <a:rPr lang="en-US" altLang="zh-CN" dirty="0">
                      <a:solidFill>
                        <a:schemeClr val="accent2"/>
                      </a:solidFill>
                    </a:rPr>
                    <a:t>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a=6;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b=7;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    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printf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("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sub:a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=%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d,b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=%d\n",</a:t>
                  </a:r>
                  <a:r>
                    <a:rPr lang="en-US" altLang="zh-CN" dirty="0" err="1">
                      <a:solidFill>
                        <a:schemeClr val="tx1"/>
                      </a:solidFill>
                    </a:rPr>
                    <a:t>a,b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);</a:t>
                  </a:r>
                </a:p>
                <a:p>
                  <a:pPr algn="l"/>
                  <a:r>
                    <a:rPr lang="en-US" altLang="zh-CN" dirty="0">
                      <a:solidFill>
                        <a:schemeClr val="tx1"/>
                      </a:solidFill>
                    </a:rPr>
                    <a:t>}</a:t>
                  </a:r>
                </a:p>
              </p:txBody>
            </p:sp>
          </p:grpSp>
          <p:sp>
            <p:nvSpPr>
              <p:cNvPr id="40969" name="Text Box 1041"/>
              <p:cNvSpPr txBox="1">
                <a:spLocks noChangeArrowheads="1"/>
              </p:cNvSpPr>
              <p:nvPr/>
            </p:nvSpPr>
            <p:spPr bwMode="auto">
              <a:xfrm>
                <a:off x="1491" y="1946"/>
                <a:ext cx="1034" cy="850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dirty="0">
                    <a:solidFill>
                      <a:schemeClr val="tx1"/>
                    </a:solidFill>
                  </a:rPr>
                  <a:t>运行结果：</a:t>
                </a:r>
              </a:p>
              <a:p>
                <a:pPr algn="l" eaLnBrk="1" hangingPunct="1"/>
                <a:r>
                  <a:rPr lang="en-US" altLang="zh-CN" dirty="0" err="1">
                    <a:solidFill>
                      <a:schemeClr val="tx1"/>
                    </a:solidFill>
                  </a:rPr>
                  <a:t>main:a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=3,b=4</a:t>
                </a:r>
              </a:p>
              <a:p>
                <a:pPr algn="l" eaLnBrk="1" hangingPunct="1"/>
                <a:r>
                  <a:rPr lang="en-US" altLang="zh-CN" dirty="0" err="1">
                    <a:solidFill>
                      <a:schemeClr val="tx1"/>
                    </a:solidFill>
                  </a:rPr>
                  <a:t>sub:a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=6,b=7</a:t>
                </a:r>
              </a:p>
              <a:p>
                <a:pPr algn="l" eaLnBrk="1" hangingPunct="1"/>
                <a:r>
                  <a:rPr lang="en-US" altLang="zh-CN" dirty="0" err="1">
                    <a:solidFill>
                      <a:schemeClr val="tx1"/>
                    </a:solidFill>
                  </a:rPr>
                  <a:t>main:a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=3,b=4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46686" y="564777"/>
            <a:ext cx="5448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marL="457200" lvl="1" indent="0"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是模块化程序设计语言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488242" y="4784664"/>
            <a:ext cx="6280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是函数式语言</a:t>
            </a:r>
          </a:p>
          <a:p>
            <a:pPr marL="342900" indent="-342900" algn="l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必须有且只能有一个名为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的主函数</a:t>
            </a:r>
          </a:p>
          <a:p>
            <a:pPr marL="342900" indent="-342900" algn="l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程序的执行总是从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函数开始，在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中结束</a:t>
            </a:r>
          </a:p>
          <a:p>
            <a:pPr marL="342900" indent="-342900" algn="l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函数不能嵌套定义,可以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0" name="组合 10249"/>
          <p:cNvGrpSpPr/>
          <p:nvPr/>
        </p:nvGrpSpPr>
        <p:grpSpPr>
          <a:xfrm>
            <a:off x="1598659" y="1113602"/>
            <a:ext cx="6049539" cy="3409804"/>
            <a:chOff x="2710238" y="1036873"/>
            <a:chExt cx="6049539" cy="3409804"/>
          </a:xfrm>
        </p:grpSpPr>
        <p:sp>
          <p:nvSpPr>
            <p:cNvPr id="31" name="任意多边形 30"/>
            <p:cNvSpPr/>
            <p:nvPr/>
          </p:nvSpPr>
          <p:spPr>
            <a:xfrm>
              <a:off x="3975612" y="4060360"/>
              <a:ext cx="1295635" cy="386317"/>
            </a:xfrm>
            <a:custGeom>
              <a:avLst/>
              <a:gdLst>
                <a:gd name="connsiteX0" fmla="*/ 0 w 1661632"/>
                <a:gd name="connsiteY0" fmla="*/ 0 h 377108"/>
                <a:gd name="connsiteX1" fmla="*/ 1661632 w 1661632"/>
                <a:gd name="connsiteY1" fmla="*/ 0 h 377108"/>
                <a:gd name="connsiteX2" fmla="*/ 1661632 w 1661632"/>
                <a:gd name="connsiteY2" fmla="*/ 377108 h 377108"/>
                <a:gd name="connsiteX3" fmla="*/ 0 w 1661632"/>
                <a:gd name="connsiteY3" fmla="*/ 377108 h 377108"/>
                <a:gd name="connsiteX4" fmla="*/ 0 w 1661632"/>
                <a:gd name="connsiteY4" fmla="*/ 0 h 37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32" h="377108">
                  <a:moveTo>
                    <a:pt x="0" y="0"/>
                  </a:moveTo>
                  <a:lnTo>
                    <a:pt x="1661632" y="0"/>
                  </a:lnTo>
                  <a:lnTo>
                    <a:pt x="1661632" y="377108"/>
                  </a:lnTo>
                  <a:lnTo>
                    <a:pt x="0" y="377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说明部分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44" name="组合 10243"/>
            <p:cNvGrpSpPr/>
            <p:nvPr/>
          </p:nvGrpSpPr>
          <p:grpSpPr>
            <a:xfrm>
              <a:off x="2710238" y="1036873"/>
              <a:ext cx="6049539" cy="2803607"/>
              <a:chOff x="2710238" y="1036873"/>
              <a:chExt cx="6049539" cy="2803607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2710238" y="3067366"/>
                <a:ext cx="1721924" cy="386317"/>
              </a:xfrm>
              <a:custGeom>
                <a:avLst/>
                <a:gdLst>
                  <a:gd name="connsiteX0" fmla="*/ 0 w 1661632"/>
                  <a:gd name="connsiteY0" fmla="*/ 0 h 377108"/>
                  <a:gd name="connsiteX1" fmla="*/ 1661632 w 1661632"/>
                  <a:gd name="connsiteY1" fmla="*/ 0 h 377108"/>
                  <a:gd name="connsiteX2" fmla="*/ 1661632 w 1661632"/>
                  <a:gd name="connsiteY2" fmla="*/ 377108 h 377108"/>
                  <a:gd name="connsiteX3" fmla="*/ 0 w 1661632"/>
                  <a:gd name="connsiteY3" fmla="*/ 377108 h 377108"/>
                  <a:gd name="connsiteX4" fmla="*/ 0 w 1661632"/>
                  <a:gd name="connsiteY4" fmla="*/ 0 h 37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1632" h="377108">
                    <a:moveTo>
                      <a:pt x="0" y="0"/>
                    </a:moveTo>
                    <a:lnTo>
                      <a:pt x="1661632" y="0"/>
                    </a:lnTo>
                    <a:lnTo>
                      <a:pt x="1661632" y="377108"/>
                    </a:lnTo>
                    <a:lnTo>
                      <a:pt x="0" y="377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预编译命令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2712357" y="1036873"/>
                <a:ext cx="6047420" cy="1981209"/>
                <a:chOff x="2120809" y="1300755"/>
                <a:chExt cx="6047420" cy="1981209"/>
              </a:xfrm>
            </p:grpSpPr>
            <p:sp>
              <p:nvSpPr>
                <p:cNvPr id="6" name="任意多边形 5"/>
                <p:cNvSpPr/>
                <p:nvPr/>
              </p:nvSpPr>
              <p:spPr>
                <a:xfrm>
                  <a:off x="5152915" y="1642325"/>
                  <a:ext cx="2124206" cy="16396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1452506"/>
                      </a:lnTo>
                      <a:lnTo>
                        <a:pt x="2124206" y="1452506"/>
                      </a:lnTo>
                      <a:lnTo>
                        <a:pt x="2124206" y="1639639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" name="任意多边形 7"/>
                <p:cNvSpPr/>
                <p:nvPr/>
              </p:nvSpPr>
              <p:spPr>
                <a:xfrm>
                  <a:off x="2979652" y="1642324"/>
                  <a:ext cx="2156482" cy="6985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156482" y="0"/>
                      </a:moveTo>
                      <a:lnTo>
                        <a:pt x="2156482" y="1452506"/>
                      </a:lnTo>
                      <a:lnTo>
                        <a:pt x="0" y="1452506"/>
                      </a:lnTo>
                      <a:lnTo>
                        <a:pt x="0" y="1639639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grpSp>
              <p:nvGrpSpPr>
                <p:cNvPr id="22" name="组合 21"/>
                <p:cNvGrpSpPr/>
                <p:nvPr/>
              </p:nvGrpSpPr>
              <p:grpSpPr>
                <a:xfrm>
                  <a:off x="2120809" y="1300755"/>
                  <a:ext cx="6047420" cy="1272723"/>
                  <a:chOff x="2120809" y="1300755"/>
                  <a:chExt cx="6047420" cy="1272723"/>
                </a:xfrm>
              </p:grpSpPr>
              <p:sp>
                <p:nvSpPr>
                  <p:cNvPr id="9" name="任意多边形 8"/>
                  <p:cNvSpPr/>
                  <p:nvPr/>
                </p:nvSpPr>
                <p:spPr>
                  <a:xfrm>
                    <a:off x="4496703" y="1300755"/>
                    <a:ext cx="1312424" cy="341570"/>
                  </a:xfrm>
                  <a:custGeom>
                    <a:avLst/>
                    <a:gdLst>
                      <a:gd name="connsiteX0" fmla="*/ 0 w 1312424"/>
                      <a:gd name="connsiteY0" fmla="*/ 0 h 341570"/>
                      <a:gd name="connsiteX1" fmla="*/ 1312424 w 1312424"/>
                      <a:gd name="connsiteY1" fmla="*/ 0 h 341570"/>
                      <a:gd name="connsiteX2" fmla="*/ 1312424 w 1312424"/>
                      <a:gd name="connsiteY2" fmla="*/ 341570 h 341570"/>
                      <a:gd name="connsiteX3" fmla="*/ 0 w 1312424"/>
                      <a:gd name="connsiteY3" fmla="*/ 341570 h 341570"/>
                      <a:gd name="connsiteX4" fmla="*/ 0 w 1312424"/>
                      <a:gd name="connsiteY4" fmla="*/ 0 h 341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2424" h="341570">
                        <a:moveTo>
                          <a:pt x="0" y="0"/>
                        </a:moveTo>
                        <a:lnTo>
                          <a:pt x="1312424" y="0"/>
                        </a:lnTo>
                        <a:lnTo>
                          <a:pt x="1312424" y="341570"/>
                        </a:lnTo>
                        <a:lnTo>
                          <a:pt x="0" y="3415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2700" tIns="12700" rIns="12700" bIns="12700" numCol="1" spcCol="1270" anchor="ctr" anchorCtr="0">
                    <a:noAutofit/>
                  </a:bodyPr>
                  <a:lstStyle/>
                  <a:p>
                    <a:pPr lvl="0" algn="ctr" defTabSz="889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Ｃ程序</a:t>
                    </a:r>
                    <a:endParaRPr lang="zh-CN" altLang="en-US" sz="2000" kern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120809" y="2127924"/>
                    <a:ext cx="1782216" cy="445554"/>
                  </a:xfrm>
                  <a:custGeom>
                    <a:avLst/>
                    <a:gdLst>
                      <a:gd name="connsiteX0" fmla="*/ 0 w 1782216"/>
                      <a:gd name="connsiteY0" fmla="*/ 0 h 891108"/>
                      <a:gd name="connsiteX1" fmla="*/ 1782216 w 1782216"/>
                      <a:gd name="connsiteY1" fmla="*/ 0 h 891108"/>
                      <a:gd name="connsiteX2" fmla="*/ 1782216 w 1782216"/>
                      <a:gd name="connsiteY2" fmla="*/ 891108 h 891108"/>
                      <a:gd name="connsiteX3" fmla="*/ 0 w 1782216"/>
                      <a:gd name="connsiteY3" fmla="*/ 891108 h 891108"/>
                      <a:gd name="connsiteX4" fmla="*/ 0 w 1782216"/>
                      <a:gd name="connsiteY4" fmla="*/ 0 h 89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2216" h="891108">
                        <a:moveTo>
                          <a:pt x="0" y="0"/>
                        </a:moveTo>
                        <a:lnTo>
                          <a:pt x="1782216" y="0"/>
                        </a:lnTo>
                        <a:lnTo>
                          <a:pt x="1782216" y="891108"/>
                        </a:lnTo>
                        <a:lnTo>
                          <a:pt x="0" y="89110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2700" tIns="12700" rIns="12700" bIns="12700" numCol="1" spcCol="1270" anchor="ctr" anchorCtr="0">
                    <a:noAutofit/>
                  </a:bodyPr>
                  <a:lstStyle/>
                  <a:p>
                    <a:pPr lvl="0" defTabSz="889000">
                      <a:lnSpc>
                        <a:spcPct val="90000"/>
                      </a:lnSpc>
                      <a:spcAft>
                        <a:spcPct val="35000"/>
                      </a:spcAft>
                    </a:pPr>
                    <a:r>
                      <a: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源程序文件１</a:t>
                    </a:r>
                  </a:p>
                </p:txBody>
              </p:sp>
              <p:sp>
                <p:nvSpPr>
                  <p:cNvPr id="19" name="任意多边形 18"/>
                  <p:cNvSpPr/>
                  <p:nvPr/>
                </p:nvSpPr>
                <p:spPr>
                  <a:xfrm>
                    <a:off x="4245026" y="2127924"/>
                    <a:ext cx="1782216" cy="445554"/>
                  </a:xfrm>
                  <a:custGeom>
                    <a:avLst/>
                    <a:gdLst>
                      <a:gd name="connsiteX0" fmla="*/ 0 w 1782216"/>
                      <a:gd name="connsiteY0" fmla="*/ 0 h 891108"/>
                      <a:gd name="connsiteX1" fmla="*/ 1782216 w 1782216"/>
                      <a:gd name="connsiteY1" fmla="*/ 0 h 891108"/>
                      <a:gd name="connsiteX2" fmla="*/ 1782216 w 1782216"/>
                      <a:gd name="connsiteY2" fmla="*/ 891108 h 891108"/>
                      <a:gd name="connsiteX3" fmla="*/ 0 w 1782216"/>
                      <a:gd name="connsiteY3" fmla="*/ 891108 h 891108"/>
                      <a:gd name="connsiteX4" fmla="*/ 0 w 1782216"/>
                      <a:gd name="connsiteY4" fmla="*/ 0 h 89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2216" h="891108">
                        <a:moveTo>
                          <a:pt x="0" y="0"/>
                        </a:moveTo>
                        <a:lnTo>
                          <a:pt x="1782216" y="0"/>
                        </a:lnTo>
                        <a:lnTo>
                          <a:pt x="1782216" y="891108"/>
                        </a:lnTo>
                        <a:lnTo>
                          <a:pt x="0" y="89110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2700" tIns="12700" rIns="12700" bIns="12700" numCol="1" spcCol="1270" anchor="ctr" anchorCtr="0">
                    <a:noAutofit/>
                  </a:bodyPr>
                  <a:lstStyle/>
                  <a:p>
                    <a:pPr lvl="0" defTabSz="889000">
                      <a:lnSpc>
                        <a:spcPct val="90000"/>
                      </a:lnSpc>
                      <a:spcAft>
                        <a:spcPct val="35000"/>
                      </a:spcAft>
                    </a:pPr>
                    <a:r>
                      <a: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源程序文件１</a:t>
                    </a:r>
                  </a:p>
                </p:txBody>
              </p:sp>
              <p:sp>
                <p:nvSpPr>
                  <p:cNvPr id="21" name="任意多边形 20"/>
                  <p:cNvSpPr/>
                  <p:nvPr/>
                </p:nvSpPr>
                <p:spPr>
                  <a:xfrm>
                    <a:off x="6386013" y="2127924"/>
                    <a:ext cx="1782216" cy="445554"/>
                  </a:xfrm>
                  <a:custGeom>
                    <a:avLst/>
                    <a:gdLst>
                      <a:gd name="connsiteX0" fmla="*/ 0 w 1782216"/>
                      <a:gd name="connsiteY0" fmla="*/ 0 h 891108"/>
                      <a:gd name="connsiteX1" fmla="*/ 1782216 w 1782216"/>
                      <a:gd name="connsiteY1" fmla="*/ 0 h 891108"/>
                      <a:gd name="connsiteX2" fmla="*/ 1782216 w 1782216"/>
                      <a:gd name="connsiteY2" fmla="*/ 891108 h 891108"/>
                      <a:gd name="connsiteX3" fmla="*/ 0 w 1782216"/>
                      <a:gd name="connsiteY3" fmla="*/ 891108 h 891108"/>
                      <a:gd name="connsiteX4" fmla="*/ 0 w 1782216"/>
                      <a:gd name="connsiteY4" fmla="*/ 0 h 89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2216" h="891108">
                        <a:moveTo>
                          <a:pt x="0" y="0"/>
                        </a:moveTo>
                        <a:lnTo>
                          <a:pt x="1782216" y="0"/>
                        </a:lnTo>
                        <a:lnTo>
                          <a:pt x="1782216" y="891108"/>
                        </a:lnTo>
                        <a:lnTo>
                          <a:pt x="0" y="89110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2700" tIns="12700" rIns="12700" bIns="12700" numCol="1" spcCol="1270" anchor="ctr" anchorCtr="0">
                    <a:noAutofit/>
                  </a:bodyPr>
                  <a:lstStyle/>
                  <a:p>
                    <a:pPr lvl="0" defTabSz="889000">
                      <a:lnSpc>
                        <a:spcPct val="90000"/>
                      </a:lnSpc>
                      <a:spcAft>
                        <a:spcPct val="35000"/>
                      </a:spcAft>
                    </a:pPr>
                    <a:r>
                      <a: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源程序文件１</a:t>
                    </a:r>
                  </a:p>
                </p:txBody>
              </p:sp>
              <p:cxnSp>
                <p:nvCxnSpPr>
                  <p:cNvPr id="16" name="直接连接符 15"/>
                  <p:cNvCxnSpPr/>
                  <p:nvPr/>
                </p:nvCxnSpPr>
                <p:spPr>
                  <a:xfrm>
                    <a:off x="2979652" y="1959306"/>
                    <a:ext cx="0" cy="136344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2979652" y="1959306"/>
                    <a:ext cx="4297469" cy="0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7287662" y="1948548"/>
                    <a:ext cx="0" cy="136344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任意多边形 29"/>
              <p:cNvSpPr/>
              <p:nvPr/>
            </p:nvSpPr>
            <p:spPr>
              <a:xfrm>
                <a:off x="7037853" y="3063001"/>
                <a:ext cx="1721924" cy="386317"/>
              </a:xfrm>
              <a:custGeom>
                <a:avLst/>
                <a:gdLst>
                  <a:gd name="connsiteX0" fmla="*/ 0 w 1661632"/>
                  <a:gd name="connsiteY0" fmla="*/ 0 h 377108"/>
                  <a:gd name="connsiteX1" fmla="*/ 1661632 w 1661632"/>
                  <a:gd name="connsiteY1" fmla="*/ 0 h 377108"/>
                  <a:gd name="connsiteX2" fmla="*/ 1661632 w 1661632"/>
                  <a:gd name="connsiteY2" fmla="*/ 377108 h 377108"/>
                  <a:gd name="connsiteX3" fmla="*/ 0 w 1661632"/>
                  <a:gd name="connsiteY3" fmla="*/ 377108 h 377108"/>
                  <a:gd name="connsiteX4" fmla="*/ 0 w 1661632"/>
                  <a:gd name="connsiteY4" fmla="*/ 0 h 37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1632" h="377108">
                    <a:moveTo>
                      <a:pt x="0" y="0"/>
                    </a:moveTo>
                    <a:lnTo>
                      <a:pt x="1661632" y="0"/>
                    </a:lnTo>
                    <a:lnTo>
                      <a:pt x="1661632" y="377108"/>
                    </a:lnTo>
                    <a:lnTo>
                      <a:pt x="0" y="377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函数ｎ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736068" y="2818504"/>
                <a:ext cx="8395" cy="1021976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任意多边形 28"/>
              <p:cNvSpPr/>
              <p:nvPr/>
            </p:nvSpPr>
            <p:spPr>
              <a:xfrm>
                <a:off x="4883501" y="3063001"/>
                <a:ext cx="1721924" cy="386317"/>
              </a:xfrm>
              <a:custGeom>
                <a:avLst/>
                <a:gdLst>
                  <a:gd name="connsiteX0" fmla="*/ 0 w 1661632"/>
                  <a:gd name="connsiteY0" fmla="*/ 0 h 377108"/>
                  <a:gd name="connsiteX1" fmla="*/ 1661632 w 1661632"/>
                  <a:gd name="connsiteY1" fmla="*/ 0 h 377108"/>
                  <a:gd name="connsiteX2" fmla="*/ 1661632 w 1661632"/>
                  <a:gd name="connsiteY2" fmla="*/ 377108 h 377108"/>
                  <a:gd name="connsiteX3" fmla="*/ 0 w 1661632"/>
                  <a:gd name="connsiteY3" fmla="*/ 377108 h 377108"/>
                  <a:gd name="connsiteX4" fmla="*/ 0 w 1661632"/>
                  <a:gd name="connsiteY4" fmla="*/ 0 h 37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1632" h="377108">
                    <a:moveTo>
                      <a:pt x="0" y="0"/>
                    </a:moveTo>
                    <a:lnTo>
                      <a:pt x="1661632" y="0"/>
                    </a:lnTo>
                    <a:lnTo>
                      <a:pt x="1661632" y="377108"/>
                    </a:lnTo>
                    <a:lnTo>
                      <a:pt x="0" y="377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函数１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任意多边形 39"/>
            <p:cNvSpPr/>
            <p:nvPr/>
          </p:nvSpPr>
          <p:spPr>
            <a:xfrm>
              <a:off x="6158748" y="4060359"/>
              <a:ext cx="1295635" cy="386317"/>
            </a:xfrm>
            <a:custGeom>
              <a:avLst/>
              <a:gdLst>
                <a:gd name="connsiteX0" fmla="*/ 0 w 1661632"/>
                <a:gd name="connsiteY0" fmla="*/ 0 h 377108"/>
                <a:gd name="connsiteX1" fmla="*/ 1661632 w 1661632"/>
                <a:gd name="connsiteY1" fmla="*/ 0 h 377108"/>
                <a:gd name="connsiteX2" fmla="*/ 1661632 w 1661632"/>
                <a:gd name="connsiteY2" fmla="*/ 377108 h 377108"/>
                <a:gd name="connsiteX3" fmla="*/ 0 w 1661632"/>
                <a:gd name="connsiteY3" fmla="*/ 377108 h 377108"/>
                <a:gd name="connsiteX4" fmla="*/ 0 w 1661632"/>
                <a:gd name="connsiteY4" fmla="*/ 0 h 37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32" h="377108">
                  <a:moveTo>
                    <a:pt x="0" y="0"/>
                  </a:moveTo>
                  <a:lnTo>
                    <a:pt x="1661632" y="0"/>
                  </a:lnTo>
                  <a:lnTo>
                    <a:pt x="1661632" y="377108"/>
                  </a:lnTo>
                  <a:lnTo>
                    <a:pt x="0" y="377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执行部分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246" name="直接连接符 10245"/>
            <p:cNvCxnSpPr/>
            <p:nvPr/>
          </p:nvCxnSpPr>
          <p:spPr>
            <a:xfrm>
              <a:off x="4649441" y="3840480"/>
              <a:ext cx="0" cy="21987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9" name="直接连接符 10248"/>
            <p:cNvCxnSpPr/>
            <p:nvPr/>
          </p:nvCxnSpPr>
          <p:spPr>
            <a:xfrm>
              <a:off x="4649441" y="3840480"/>
              <a:ext cx="238841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037853" y="3840479"/>
              <a:ext cx="0" cy="21987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349250" y="666750"/>
            <a:ext cx="8208963" cy="1504950"/>
          </a:xfrm>
          <a:noFill/>
        </p:spPr>
        <p:txBody>
          <a:bodyPr/>
          <a:lstStyle/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外部变量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定义：在函数外定义，可为本文件所有函数共用</a:t>
            </a:r>
          </a:p>
          <a:p>
            <a:pPr lvl="3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有效范围：从定义变量的位置开始到本源文件结束，及有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说明的其它源文件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6842" y="3890595"/>
            <a:ext cx="7857284" cy="2016224"/>
            <a:chOff x="157162" y="4073475"/>
            <a:chExt cx="7857284" cy="2016224"/>
          </a:xfrm>
        </p:grpSpPr>
        <p:sp>
          <p:nvSpPr>
            <p:cNvPr id="17" name="流程图: 可选过程 16"/>
            <p:cNvSpPr/>
            <p:nvPr/>
          </p:nvSpPr>
          <p:spPr>
            <a:xfrm>
              <a:off x="1619671" y="4073475"/>
              <a:ext cx="6394775" cy="201622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157162" y="4419868"/>
              <a:ext cx="7507183" cy="13234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 marL="342900" indent="-3429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3" algn="l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应尽量少使用全局变量，因为：</a:t>
              </a:r>
            </a:p>
            <a:p>
              <a:pPr marL="2171700" lvl="4" indent="-342900" algn="l">
                <a:buClr>
                  <a:srgbClr val="FFC000"/>
                </a:buClr>
                <a:buSzPct val="5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全局变量在程序全部执行过程中占用存储单元</a:t>
              </a:r>
            </a:p>
            <a:p>
              <a:pPr marL="2171700" lvl="4" indent="-342900" algn="l">
                <a:buClr>
                  <a:srgbClr val="FFC000"/>
                </a:buClr>
                <a:buSzPct val="5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降低了函数的通用性、可靠性，可移植性</a:t>
              </a:r>
            </a:p>
            <a:p>
              <a:pPr marL="2171700" lvl="4" indent="-342900" algn="l">
                <a:buClr>
                  <a:srgbClr val="FFC000"/>
                </a:buClr>
                <a:buSzPct val="5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降低程序清晰性，容易出错</a:t>
              </a:r>
            </a:p>
          </p:txBody>
        </p:sp>
      </p:grp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247650" y="2019300"/>
            <a:ext cx="820896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外部变量说明：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   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   变量表；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228600" y="2362200"/>
            <a:ext cx="820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外部变量定义与外部变量说明不同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228600" y="2705100"/>
            <a:ext cx="82089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若外部变量与局部变量同名，则外部变量被屏蔽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193860" y="3124200"/>
            <a:ext cx="82089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外部变量可用存储类型：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  或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0202" y="2790937"/>
            <a:ext cx="8142288" cy="2016224"/>
            <a:chOff x="586516" y="2590800"/>
            <a:chExt cx="8142288" cy="2016224"/>
          </a:xfrm>
        </p:grpSpPr>
        <p:sp>
          <p:nvSpPr>
            <p:cNvPr id="15" name="流程图: 可选过程 14"/>
            <p:cNvSpPr/>
            <p:nvPr/>
          </p:nvSpPr>
          <p:spPr>
            <a:xfrm>
              <a:off x="697220" y="2590800"/>
              <a:ext cx="8031584" cy="201622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586516" y="2688054"/>
              <a:ext cx="6849952" cy="13234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</a:t>
              </a:r>
              <a:r>
                <a:rPr lang="zh-CN" altLang="en-US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 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  <a:p>
              <a:pPr algn="l">
                <a:buClr>
                  <a:srgbClr val="008000"/>
                </a:buClr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次数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       只能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                       可说明多次</a:t>
              </a:r>
            </a:p>
            <a:p>
              <a:pPr algn="l">
                <a:buClr>
                  <a:srgbClr val="008000"/>
                </a:buClr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位置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      所有函数之外              函数内或函数外</a:t>
              </a:r>
            </a:p>
            <a:p>
              <a:pPr algn="l">
                <a:buClr>
                  <a:srgbClr val="008000"/>
                </a:buClr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分配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内存： 分配内存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可初始化     不分配内存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不可初始化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bldLvl="5" autoUpdateAnimBg="0"/>
      <p:bldP spid="34847" grpId="0" build="p" bldLvl="5" autoUpdateAnimBg="0"/>
      <p:bldP spid="34848" grpId="0" build="p" bldLvl="5" autoUpdateAnimBg="0"/>
      <p:bldP spid="34849" grpId="0" build="p" bldLvl="5" autoUpdateAnimBg="0"/>
      <p:bldP spid="34850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4213" y="661279"/>
            <a:ext cx="5156616" cy="5873675"/>
            <a:chOff x="1619672" y="0"/>
            <a:chExt cx="5156616" cy="5873675"/>
          </a:xfrm>
        </p:grpSpPr>
        <p:sp>
          <p:nvSpPr>
            <p:cNvPr id="15" name="流程图: 可选过程 14"/>
            <p:cNvSpPr/>
            <p:nvPr/>
          </p:nvSpPr>
          <p:spPr>
            <a:xfrm>
              <a:off x="1619672" y="1"/>
              <a:ext cx="5156616" cy="587367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12" name="Text Box 33"/>
            <p:cNvSpPr txBox="1">
              <a:spLocks noChangeArrowheads="1"/>
            </p:cNvSpPr>
            <p:nvPr/>
          </p:nvSpPr>
          <p:spPr bwMode="auto">
            <a:xfrm>
              <a:off x="1962150" y="0"/>
              <a:ext cx="4814138" cy="563231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float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max,min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float  average(float   array[],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n)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   float  sum=array[0];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max=min=array[0];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for(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=1;i&lt;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n;i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++)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{   if(array[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]&gt;max)  max=array[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];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     else if(array[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]&lt;min)  min=array[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];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     sum+=array[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];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return(sum/n);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main()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   float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ave,score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[10];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/*Input  */ 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ave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=average(score,10);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("max=%6.2f\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nmin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=%6.2f\n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         average=%6.2f\n",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max,min,ave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4924203" y="887411"/>
            <a:ext cx="1795463" cy="5218113"/>
            <a:chOff x="4116" y="204"/>
            <a:chExt cx="1131" cy="3287"/>
          </a:xfrm>
        </p:grpSpPr>
        <p:grpSp>
          <p:nvGrpSpPr>
            <p:cNvPr id="43014" name="Group 40"/>
            <p:cNvGrpSpPr>
              <a:grpSpLocks/>
            </p:cNvGrpSpPr>
            <p:nvPr/>
          </p:nvGrpSpPr>
          <p:grpSpPr bwMode="auto">
            <a:xfrm>
              <a:off x="4116" y="204"/>
              <a:ext cx="696" cy="3287"/>
              <a:chOff x="4116" y="204"/>
              <a:chExt cx="696" cy="3287"/>
            </a:xfrm>
          </p:grpSpPr>
          <p:sp>
            <p:nvSpPr>
              <p:cNvPr id="43018" name="Line 38"/>
              <p:cNvSpPr>
                <a:spLocks noChangeShapeType="1"/>
              </p:cNvSpPr>
              <p:nvPr/>
            </p:nvSpPr>
            <p:spPr bwMode="auto">
              <a:xfrm>
                <a:off x="4116" y="204"/>
                <a:ext cx="696" cy="0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9" name="Line 39"/>
              <p:cNvSpPr>
                <a:spLocks noChangeShapeType="1"/>
              </p:cNvSpPr>
              <p:nvPr/>
            </p:nvSpPr>
            <p:spPr bwMode="auto">
              <a:xfrm>
                <a:off x="4812" y="204"/>
                <a:ext cx="0" cy="3287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15" name="Text Box 41"/>
            <p:cNvSpPr txBox="1">
              <a:spLocks noChangeArrowheads="1"/>
            </p:cNvSpPr>
            <p:nvPr/>
          </p:nvSpPr>
          <p:spPr bwMode="auto">
            <a:xfrm>
              <a:off x="4897" y="2021"/>
              <a:ext cx="31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作用域</a:t>
              </a:r>
            </a:p>
          </p:txBody>
        </p:sp>
        <p:sp>
          <p:nvSpPr>
            <p:cNvPr id="43016" name="Text Box 42"/>
            <p:cNvSpPr txBox="1">
              <a:spLocks noChangeArrowheads="1"/>
            </p:cNvSpPr>
            <p:nvPr/>
          </p:nvSpPr>
          <p:spPr bwMode="auto">
            <a:xfrm>
              <a:off x="4809" y="1434"/>
              <a:ext cx="4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</a:p>
          </p:txBody>
        </p:sp>
        <p:sp>
          <p:nvSpPr>
            <p:cNvPr id="43017" name="Text Box 43"/>
            <p:cNvSpPr txBox="1">
              <a:spLocks noChangeArrowheads="1"/>
            </p:cNvSpPr>
            <p:nvPr/>
          </p:nvSpPr>
          <p:spPr bwMode="auto">
            <a:xfrm>
              <a:off x="4822" y="1734"/>
              <a:ext cx="4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图: 可选过程 36"/>
          <p:cNvSpPr/>
          <p:nvPr/>
        </p:nvSpPr>
        <p:spPr>
          <a:xfrm>
            <a:off x="1108038" y="476249"/>
            <a:ext cx="6740561" cy="6010275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012" name="Group 68"/>
          <p:cNvGrpSpPr>
            <a:grpSpLocks/>
          </p:cNvGrpSpPr>
          <p:nvPr/>
        </p:nvGrpSpPr>
        <p:grpSpPr bwMode="auto">
          <a:xfrm>
            <a:off x="2114550" y="476250"/>
            <a:ext cx="5416550" cy="6057900"/>
            <a:chOff x="1332" y="300"/>
            <a:chExt cx="3412" cy="3816"/>
          </a:xfrm>
          <a:noFill/>
        </p:grpSpPr>
        <p:sp>
          <p:nvSpPr>
            <p:cNvPr id="44063" name="Rectangle 35"/>
            <p:cNvSpPr>
              <a:spLocks noChangeArrowheads="1"/>
            </p:cNvSpPr>
            <p:nvPr/>
          </p:nvSpPr>
          <p:spPr bwMode="auto">
            <a:xfrm>
              <a:off x="1332" y="300"/>
              <a:ext cx="3360" cy="3816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>
                <a:latin typeface="+mn-lt"/>
              </a:endParaRPr>
            </a:p>
          </p:txBody>
        </p:sp>
        <p:sp>
          <p:nvSpPr>
            <p:cNvPr id="44064" name="Text Box 15"/>
            <p:cNvSpPr txBox="1">
              <a:spLocks noChangeArrowheads="1"/>
            </p:cNvSpPr>
            <p:nvPr/>
          </p:nvSpPr>
          <p:spPr bwMode="auto">
            <a:xfrm>
              <a:off x="1827" y="355"/>
              <a:ext cx="878" cy="3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accent2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accent2"/>
                  </a:solidFill>
                  <a:latin typeface="+mn-lt"/>
                </a:rPr>
                <a:t>  p=1,q=5;</a:t>
              </a:r>
            </a:p>
            <a:p>
              <a:pPr algn="l" eaLnBrk="1" hangingPunct="1"/>
              <a:endParaRPr lang="en-US" altLang="zh-CN" dirty="0">
                <a:solidFill>
                  <a:schemeClr val="tx1"/>
                </a:solidFill>
                <a:latin typeface="+mn-lt"/>
              </a:endParaRP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float  f1(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a)  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 eaLnBrk="1" hangingPunct="1"/>
              <a:endParaRPr lang="en-US" altLang="zh-CN" dirty="0">
                <a:solidFill>
                  <a:schemeClr val="tx1"/>
                </a:solidFill>
                <a:latin typeface="+mn-lt"/>
              </a:endParaRP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…….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f3()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{…..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  <a:p>
              <a:pPr algn="l" eaLnBrk="1" hangingPunct="1"/>
              <a:r>
                <a:rPr lang="en-US" altLang="zh-CN" dirty="0">
                  <a:solidFill>
                    <a:srgbClr val="008000"/>
                  </a:solidFill>
                  <a:latin typeface="+mn-lt"/>
                </a:rPr>
                <a:t>char c1,c2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char f2(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x,int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y)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i,j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……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main()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m,n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…….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</p:txBody>
        </p:sp>
        <p:sp>
          <p:nvSpPr>
            <p:cNvPr id="44065" name="AutoShape 23"/>
            <p:cNvSpPr>
              <a:spLocks/>
            </p:cNvSpPr>
            <p:nvPr/>
          </p:nvSpPr>
          <p:spPr bwMode="auto">
            <a:xfrm>
              <a:off x="3132" y="2451"/>
              <a:ext cx="116" cy="1237"/>
            </a:xfrm>
            <a:prstGeom prst="rightBrace">
              <a:avLst>
                <a:gd name="adj1" fmla="val 88865"/>
                <a:gd name="adj2" fmla="val 50000"/>
              </a:avLst>
            </a:prstGeom>
            <a:grp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4066" name="Text Box 24"/>
            <p:cNvSpPr txBox="1">
              <a:spLocks noChangeArrowheads="1"/>
            </p:cNvSpPr>
            <p:nvPr/>
          </p:nvSpPr>
          <p:spPr bwMode="auto">
            <a:xfrm>
              <a:off x="3434" y="2606"/>
              <a:ext cx="131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c1,c2</a:t>
              </a:r>
              <a:r>
                <a:rPr lang="zh-CN" altLang="zh-CN" dirty="0">
                  <a:solidFill>
                    <a:schemeClr val="tx1"/>
                  </a:solidFill>
                  <a:latin typeface="+mn-lt"/>
                </a:rPr>
                <a:t>的作用范围</a:t>
              </a:r>
              <a:endParaRPr lang="zh-CN" alt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4067" name="AutoShape 25"/>
            <p:cNvSpPr>
              <a:spLocks/>
            </p:cNvSpPr>
            <p:nvPr/>
          </p:nvSpPr>
          <p:spPr bwMode="auto">
            <a:xfrm>
              <a:off x="3364" y="485"/>
              <a:ext cx="47" cy="3322"/>
            </a:xfrm>
            <a:prstGeom prst="rightBrace">
              <a:avLst>
                <a:gd name="adj1" fmla="val 589007"/>
                <a:gd name="adj2" fmla="val 50000"/>
              </a:avLst>
            </a:prstGeom>
            <a:grp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4068" name="Text Box 26"/>
            <p:cNvSpPr txBox="1">
              <a:spLocks noChangeArrowheads="1"/>
            </p:cNvSpPr>
            <p:nvPr/>
          </p:nvSpPr>
          <p:spPr bwMode="auto">
            <a:xfrm>
              <a:off x="3473" y="1836"/>
              <a:ext cx="1148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p,q</a:t>
              </a:r>
              <a:r>
                <a:rPr lang="zh-CN" altLang="zh-CN" dirty="0">
                  <a:solidFill>
                    <a:schemeClr val="tx1"/>
                  </a:solidFill>
                  <a:latin typeface="+mn-lt"/>
                </a:rPr>
                <a:t>的作用范围</a:t>
              </a:r>
              <a:endParaRPr lang="zh-CN" alt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2911475" y="868363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extern  char c1,c2;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2965450" y="1824038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extern  char c1,c2;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83010" name="Group 66"/>
          <p:cNvGrpSpPr>
            <a:grpSpLocks/>
          </p:cNvGrpSpPr>
          <p:nvPr/>
        </p:nvGrpSpPr>
        <p:grpSpPr bwMode="auto">
          <a:xfrm>
            <a:off x="1238250" y="1085850"/>
            <a:ext cx="1581150" cy="5200650"/>
            <a:chOff x="780" y="684"/>
            <a:chExt cx="996" cy="3276"/>
          </a:xfrm>
        </p:grpSpPr>
        <p:grpSp>
          <p:nvGrpSpPr>
            <p:cNvPr id="44053" name="Group 48"/>
            <p:cNvGrpSpPr>
              <a:grpSpLocks/>
            </p:cNvGrpSpPr>
            <p:nvPr/>
          </p:nvGrpSpPr>
          <p:grpSpPr bwMode="auto">
            <a:xfrm>
              <a:off x="1188" y="684"/>
              <a:ext cx="588" cy="3276"/>
              <a:chOff x="1188" y="684"/>
              <a:chExt cx="588" cy="3276"/>
            </a:xfrm>
          </p:grpSpPr>
          <p:sp>
            <p:nvSpPr>
              <p:cNvPr id="44058" name="Line 46"/>
              <p:cNvSpPr>
                <a:spLocks noChangeShapeType="1"/>
              </p:cNvSpPr>
              <p:nvPr/>
            </p:nvSpPr>
            <p:spPr bwMode="auto">
              <a:xfrm flipH="1">
                <a:off x="1188" y="684"/>
                <a:ext cx="588" cy="0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9" name="Line 47"/>
              <p:cNvSpPr>
                <a:spLocks noChangeShapeType="1"/>
              </p:cNvSpPr>
              <p:nvPr/>
            </p:nvSpPr>
            <p:spPr bwMode="auto">
              <a:xfrm>
                <a:off x="1188" y="684"/>
                <a:ext cx="0" cy="3276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054" name="Group 61"/>
            <p:cNvGrpSpPr>
              <a:grpSpLocks/>
            </p:cNvGrpSpPr>
            <p:nvPr/>
          </p:nvGrpSpPr>
          <p:grpSpPr bwMode="auto">
            <a:xfrm>
              <a:off x="780" y="1601"/>
              <a:ext cx="458" cy="1688"/>
              <a:chOff x="780" y="1601"/>
              <a:chExt cx="458" cy="1688"/>
            </a:xfrm>
          </p:grpSpPr>
          <p:sp>
            <p:nvSpPr>
              <p:cNvPr id="44055" name="Text Box 53"/>
              <p:cNvSpPr txBox="1">
                <a:spLocks noChangeArrowheads="1"/>
              </p:cNvSpPr>
              <p:nvPr/>
            </p:nvSpPr>
            <p:spPr bwMode="auto">
              <a:xfrm>
                <a:off x="780" y="2114"/>
                <a:ext cx="4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c1,c2</a:t>
                </a:r>
              </a:p>
            </p:txBody>
          </p:sp>
          <p:sp>
            <p:nvSpPr>
              <p:cNvPr id="44056" name="Text Box 54"/>
              <p:cNvSpPr txBox="1">
                <a:spLocks noChangeArrowheads="1"/>
              </p:cNvSpPr>
              <p:nvPr/>
            </p:nvSpPr>
            <p:spPr bwMode="auto">
              <a:xfrm>
                <a:off x="849" y="2423"/>
                <a:ext cx="310" cy="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的作用范围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57" name="Text Box 55"/>
              <p:cNvSpPr txBox="1">
                <a:spLocks noChangeArrowheads="1"/>
              </p:cNvSpPr>
              <p:nvPr/>
            </p:nvSpPr>
            <p:spPr bwMode="auto">
              <a:xfrm>
                <a:off x="825" y="1601"/>
                <a:ext cx="310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tx1"/>
                    </a:solidFill>
                  </a:rPr>
                  <a:t>扩展后</a:t>
                </a:r>
              </a:p>
            </p:txBody>
          </p:sp>
        </p:grpSp>
      </p:grpSp>
      <p:grpSp>
        <p:nvGrpSpPr>
          <p:cNvPr id="83011" name="Group 67"/>
          <p:cNvGrpSpPr>
            <a:grpSpLocks/>
          </p:cNvGrpSpPr>
          <p:nvPr/>
        </p:nvGrpSpPr>
        <p:grpSpPr bwMode="auto">
          <a:xfrm>
            <a:off x="1714500" y="1638300"/>
            <a:ext cx="1123950" cy="4648200"/>
            <a:chOff x="1080" y="1032"/>
            <a:chExt cx="708" cy="2928"/>
          </a:xfrm>
        </p:grpSpPr>
        <p:grpSp>
          <p:nvGrpSpPr>
            <p:cNvPr id="44041" name="Group 60"/>
            <p:cNvGrpSpPr>
              <a:grpSpLocks/>
            </p:cNvGrpSpPr>
            <p:nvPr/>
          </p:nvGrpSpPr>
          <p:grpSpPr bwMode="auto">
            <a:xfrm>
              <a:off x="1524" y="1032"/>
              <a:ext cx="264" cy="2928"/>
              <a:chOff x="1524" y="1032"/>
              <a:chExt cx="264" cy="2928"/>
            </a:xfrm>
          </p:grpSpPr>
          <p:grpSp>
            <p:nvGrpSpPr>
              <p:cNvPr id="44046" name="Group 52"/>
              <p:cNvGrpSpPr>
                <a:grpSpLocks/>
              </p:cNvGrpSpPr>
              <p:nvPr/>
            </p:nvGrpSpPr>
            <p:grpSpPr bwMode="auto">
              <a:xfrm>
                <a:off x="1524" y="1032"/>
                <a:ext cx="204" cy="672"/>
                <a:chOff x="1524" y="1032"/>
                <a:chExt cx="204" cy="672"/>
              </a:xfrm>
            </p:grpSpPr>
            <p:sp>
              <p:nvSpPr>
                <p:cNvPr id="44050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524" y="1032"/>
                  <a:ext cx="204" cy="0"/>
                </a:xfrm>
                <a:prstGeom prst="lin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1" name="Line 50"/>
                <p:cNvSpPr>
                  <a:spLocks noChangeShapeType="1"/>
                </p:cNvSpPr>
                <p:nvPr/>
              </p:nvSpPr>
              <p:spPr bwMode="auto">
                <a:xfrm>
                  <a:off x="1524" y="1032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2" name="Line 51"/>
                <p:cNvSpPr>
                  <a:spLocks noChangeShapeType="1"/>
                </p:cNvSpPr>
                <p:nvPr/>
              </p:nvSpPr>
              <p:spPr bwMode="auto">
                <a:xfrm>
                  <a:off x="1524" y="1704"/>
                  <a:ext cx="168" cy="0"/>
                </a:xfrm>
                <a:prstGeom prst="lin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47" name="Group 59"/>
              <p:cNvGrpSpPr>
                <a:grpSpLocks/>
              </p:cNvGrpSpPr>
              <p:nvPr/>
            </p:nvGrpSpPr>
            <p:grpSpPr bwMode="auto">
              <a:xfrm>
                <a:off x="1596" y="2400"/>
                <a:ext cx="192" cy="1560"/>
                <a:chOff x="1596" y="2400"/>
                <a:chExt cx="192" cy="1560"/>
              </a:xfrm>
            </p:grpSpPr>
            <p:sp>
              <p:nvSpPr>
                <p:cNvPr id="44048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1596" y="241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49" name="Line 58"/>
                <p:cNvSpPr>
                  <a:spLocks noChangeShapeType="1"/>
                </p:cNvSpPr>
                <p:nvPr/>
              </p:nvSpPr>
              <p:spPr bwMode="auto">
                <a:xfrm>
                  <a:off x="1596" y="2400"/>
                  <a:ext cx="0" cy="1560"/>
                </a:xfrm>
                <a:prstGeom prst="line">
                  <a:avLst/>
                </a:prstGeom>
                <a:no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042" name="Group 62"/>
            <p:cNvGrpSpPr>
              <a:grpSpLocks/>
            </p:cNvGrpSpPr>
            <p:nvPr/>
          </p:nvGrpSpPr>
          <p:grpSpPr bwMode="auto">
            <a:xfrm>
              <a:off x="1080" y="1469"/>
              <a:ext cx="458" cy="1688"/>
              <a:chOff x="780" y="1601"/>
              <a:chExt cx="458" cy="1688"/>
            </a:xfrm>
          </p:grpSpPr>
          <p:sp>
            <p:nvSpPr>
              <p:cNvPr id="44043" name="Text Box 63"/>
              <p:cNvSpPr txBox="1">
                <a:spLocks noChangeArrowheads="1"/>
              </p:cNvSpPr>
              <p:nvPr/>
            </p:nvSpPr>
            <p:spPr bwMode="auto">
              <a:xfrm>
                <a:off x="780" y="2114"/>
                <a:ext cx="4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tx1"/>
                    </a:solidFill>
                  </a:rPr>
                  <a:t>c1,c2</a:t>
                </a:r>
              </a:p>
            </p:txBody>
          </p:sp>
          <p:sp>
            <p:nvSpPr>
              <p:cNvPr id="44044" name="Text Box 64"/>
              <p:cNvSpPr txBox="1">
                <a:spLocks noChangeArrowheads="1"/>
              </p:cNvSpPr>
              <p:nvPr/>
            </p:nvSpPr>
            <p:spPr bwMode="auto">
              <a:xfrm>
                <a:off x="849" y="2423"/>
                <a:ext cx="310" cy="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的作用范围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45" name="Text Box 65"/>
              <p:cNvSpPr txBox="1">
                <a:spLocks noChangeArrowheads="1"/>
              </p:cNvSpPr>
              <p:nvPr/>
            </p:nvSpPr>
            <p:spPr bwMode="auto">
              <a:xfrm>
                <a:off x="825" y="1601"/>
                <a:ext cx="310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tx1"/>
                    </a:solidFill>
                  </a:rPr>
                  <a:t>扩展后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5" grpId="0" build="p" autoUpdateAnimBg="0"/>
      <p:bldP spid="82976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5573" y="541338"/>
            <a:ext cx="4073402" cy="5332337"/>
            <a:chOff x="425573" y="541338"/>
            <a:chExt cx="4073402" cy="5332337"/>
          </a:xfrm>
        </p:grpSpPr>
        <p:sp>
          <p:nvSpPr>
            <p:cNvPr id="12" name="流程图: 可选过程 11"/>
            <p:cNvSpPr/>
            <p:nvPr/>
          </p:nvSpPr>
          <p:spPr>
            <a:xfrm>
              <a:off x="425573" y="1050925"/>
              <a:ext cx="4073402" cy="482275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998" name="Group 2078"/>
            <p:cNvGrpSpPr>
              <a:grpSpLocks/>
            </p:cNvGrpSpPr>
            <p:nvPr/>
          </p:nvGrpSpPr>
          <p:grpSpPr bwMode="auto">
            <a:xfrm>
              <a:off x="568325" y="541338"/>
              <a:ext cx="3300413" cy="3679825"/>
              <a:chOff x="1834" y="149"/>
              <a:chExt cx="2079" cy="2318"/>
            </a:xfrm>
          </p:grpSpPr>
          <p:sp>
            <p:nvSpPr>
              <p:cNvPr id="45066" name="Text Box 2080"/>
              <p:cNvSpPr txBox="1">
                <a:spLocks noChangeArrowheads="1"/>
              </p:cNvSpPr>
              <p:nvPr/>
            </p:nvSpPr>
            <p:spPr bwMode="auto">
              <a:xfrm>
                <a:off x="1841" y="149"/>
                <a:ext cx="19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 外部变量定义与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说明。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067" name="Text Box 2081"/>
              <p:cNvSpPr txBox="1">
                <a:spLocks noChangeArrowheads="1"/>
              </p:cNvSpPr>
              <p:nvPr/>
            </p:nvSpPr>
            <p:spPr bwMode="auto">
              <a:xfrm>
                <a:off x="1834" y="470"/>
                <a:ext cx="2079" cy="199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max(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 x,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y)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z;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z=x&gt;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y?x:y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return(z);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l"/>
                <a:r>
                  <a:rPr lang="en-US" altLang="zh-CN" dirty="0" smtClean="0">
                    <a:solidFill>
                      <a:schemeClr val="tx1"/>
                    </a:solidFill>
                  </a:rPr>
                  <a:t>void main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extern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a,b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("max=%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d",max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a,b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l"/>
                <a:r>
                  <a:rPr lang="en-US" altLang="zh-CN" dirty="0" err="1"/>
                  <a:t>int</a:t>
                </a:r>
                <a:r>
                  <a:rPr lang="en-US" altLang="zh-CN" dirty="0"/>
                  <a:t> a=13,b=-8;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751574" y="1171991"/>
            <a:ext cx="3960440" cy="4400469"/>
            <a:chOff x="4751574" y="1171991"/>
            <a:chExt cx="3960440" cy="4400469"/>
          </a:xfrm>
        </p:grpSpPr>
        <p:sp>
          <p:nvSpPr>
            <p:cNvPr id="13" name="流程图: 可选过程 12"/>
            <p:cNvSpPr/>
            <p:nvPr/>
          </p:nvSpPr>
          <p:spPr>
            <a:xfrm>
              <a:off x="4751574" y="1171991"/>
              <a:ext cx="3960440" cy="4400469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09" name="Text Box 2089"/>
            <p:cNvSpPr txBox="1">
              <a:spLocks noChangeArrowheads="1"/>
            </p:cNvSpPr>
            <p:nvPr/>
          </p:nvSpPr>
          <p:spPr bwMode="auto">
            <a:xfrm>
              <a:off x="4913313" y="1386751"/>
              <a:ext cx="3054041" cy="31700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accent2"/>
                  </a:solidFill>
                </a:rPr>
                <a:t>extern </a:t>
              </a:r>
              <a:r>
                <a:rPr lang="en-US" altLang="zh-CN" dirty="0" err="1">
                  <a:solidFill>
                    <a:schemeClr val="accent2"/>
                  </a:solidFill>
                </a:rPr>
                <a:t>int</a:t>
              </a:r>
              <a:r>
                <a:rPr lang="en-US" altLang="zh-CN" dirty="0">
                  <a:solidFill>
                    <a:schemeClr val="accent2"/>
                  </a:solidFill>
                </a:rPr>
                <a:t> </a:t>
              </a:r>
              <a:r>
                <a:rPr lang="en-US" altLang="zh-CN" dirty="0" err="1">
                  <a:solidFill>
                    <a:schemeClr val="accent2"/>
                  </a:solidFill>
                </a:rPr>
                <a:t>a,b</a:t>
              </a:r>
              <a:r>
                <a:rPr lang="en-US" altLang="zh-CN" dirty="0">
                  <a:solidFill>
                    <a:schemeClr val="accent2"/>
                  </a:solidFill>
                </a:rPr>
                <a:t>;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max()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z;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z=</a:t>
              </a:r>
              <a:r>
                <a:rPr lang="en-US" altLang="zh-CN" dirty="0"/>
                <a:t>a&gt;</a:t>
              </a:r>
              <a:r>
                <a:rPr lang="en-US" altLang="zh-CN" dirty="0" err="1"/>
                <a:t>b?a:b</a:t>
              </a:r>
              <a:r>
                <a:rPr lang="en-US" altLang="zh-CN" dirty="0"/>
                <a:t>;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return(z);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("max=%</a:t>
              </a:r>
              <a:r>
                <a:rPr lang="en-US" altLang="zh-CN" dirty="0" err="1">
                  <a:solidFill>
                    <a:schemeClr val="tx1"/>
                  </a:solidFill>
                </a:rPr>
                <a:t>d",max</a:t>
              </a:r>
              <a:r>
                <a:rPr lang="en-US" altLang="zh-CN" dirty="0">
                  <a:solidFill>
                    <a:schemeClr val="tx1"/>
                  </a:solidFill>
                </a:rPr>
                <a:t>());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altLang="zh-CN" dirty="0" err="1"/>
                <a:t>int</a:t>
              </a:r>
              <a:r>
                <a:rPr lang="en-US" altLang="zh-CN" dirty="0"/>
                <a:t> a=13,b=-8;</a:t>
              </a:r>
            </a:p>
          </p:txBody>
        </p:sp>
      </p:grpSp>
      <p:sp>
        <p:nvSpPr>
          <p:cNvPr id="83981" name="Text Box 2061"/>
          <p:cNvSpPr txBox="1">
            <a:spLocks noChangeArrowheads="1"/>
          </p:cNvSpPr>
          <p:nvPr/>
        </p:nvSpPr>
        <p:spPr bwMode="auto">
          <a:xfrm>
            <a:off x="679450" y="4986338"/>
            <a:ext cx="2308645" cy="40011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运行结果：</a:t>
            </a:r>
            <a:r>
              <a:rPr lang="en-US" altLang="zh-CN" dirty="0">
                <a:solidFill>
                  <a:schemeClr val="tx1"/>
                </a:solidFill>
              </a:rPr>
              <a:t>max=13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7974" y="646112"/>
            <a:ext cx="6442222" cy="4702456"/>
            <a:chOff x="98426" y="246062"/>
            <a:chExt cx="6442222" cy="4702456"/>
          </a:xfrm>
        </p:grpSpPr>
        <p:sp>
          <p:nvSpPr>
            <p:cNvPr id="11" name="流程图: 可选过程 10"/>
            <p:cNvSpPr/>
            <p:nvPr/>
          </p:nvSpPr>
          <p:spPr>
            <a:xfrm>
              <a:off x="1619671" y="836712"/>
              <a:ext cx="4920977" cy="411180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764" name="Group 12"/>
            <p:cNvGrpSpPr>
              <a:grpSpLocks/>
            </p:cNvGrpSpPr>
            <p:nvPr/>
          </p:nvGrpSpPr>
          <p:grpSpPr bwMode="auto">
            <a:xfrm>
              <a:off x="98426" y="246062"/>
              <a:ext cx="5691188" cy="3883026"/>
              <a:chOff x="62" y="155"/>
              <a:chExt cx="3585" cy="2446"/>
            </a:xfrm>
          </p:grpSpPr>
          <p:sp>
            <p:nvSpPr>
              <p:cNvPr id="46089" name="Rectangle 2"/>
              <p:cNvSpPr>
                <a:spLocks noChangeArrowheads="1"/>
              </p:cNvSpPr>
              <p:nvPr/>
            </p:nvSpPr>
            <p:spPr bwMode="auto">
              <a:xfrm>
                <a:off x="1527" y="604"/>
                <a:ext cx="2120" cy="199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a=3,b=5;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max(</a:t>
                </a:r>
                <a:r>
                  <a:rPr lang="en-US" altLang="zh-CN" dirty="0" err="1">
                    <a:solidFill>
                      <a:srgbClr val="008000"/>
                    </a:solidFill>
                  </a:rPr>
                  <a:t>int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  a, </a:t>
                </a:r>
                <a:r>
                  <a:rPr lang="en-US" altLang="zh-CN" dirty="0" err="1">
                    <a:solidFill>
                      <a:srgbClr val="008000"/>
                    </a:solidFill>
                  </a:rPr>
                  <a:t>int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 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c;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c=a&gt;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b?a:b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return(c);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l"/>
                <a:r>
                  <a:rPr lang="en-US" altLang="zh-CN" dirty="0" smtClean="0">
                    <a:solidFill>
                      <a:schemeClr val="tx1"/>
                    </a:solidFill>
                  </a:rPr>
                  <a:t>void main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dirty="0" err="1">
                    <a:solidFill>
                      <a:srgbClr val="FF9900"/>
                    </a:solidFill>
                  </a:rPr>
                  <a:t>int</a:t>
                </a:r>
                <a:r>
                  <a:rPr lang="en-US" altLang="zh-CN" dirty="0">
                    <a:solidFill>
                      <a:srgbClr val="FF9900"/>
                    </a:solidFill>
                  </a:rPr>
                  <a:t> a=8;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("max=%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d",max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a,b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46090" name="Text Box 5"/>
              <p:cNvSpPr txBox="1">
                <a:spLocks noChangeArrowheads="1"/>
              </p:cNvSpPr>
              <p:nvPr/>
            </p:nvSpPr>
            <p:spPr bwMode="auto">
              <a:xfrm>
                <a:off x="62" y="155"/>
                <a:ext cx="19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 外部变量与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局部变量。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980815" y="4386580"/>
            <a:ext cx="2198688" cy="43497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>
                <a:solidFill>
                  <a:schemeClr val="tx1"/>
                </a:solidFill>
              </a:rPr>
              <a:t>运行结果：</a:t>
            </a:r>
            <a:r>
              <a:rPr lang="en-US" altLang="zh-CN">
                <a:solidFill>
                  <a:schemeClr val="tx1"/>
                </a:solidFill>
              </a:rPr>
              <a:t>max=8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1872" y="958909"/>
            <a:ext cx="3960440" cy="4932153"/>
            <a:chOff x="2501872" y="958909"/>
            <a:chExt cx="3960440" cy="4932153"/>
          </a:xfrm>
        </p:grpSpPr>
        <p:sp>
          <p:nvSpPr>
            <p:cNvPr id="10" name="流程图: 可选过程 9"/>
            <p:cNvSpPr/>
            <p:nvPr/>
          </p:nvSpPr>
          <p:spPr>
            <a:xfrm>
              <a:off x="2501872" y="958909"/>
              <a:ext cx="3960440" cy="493215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18" name="Rectangle 2"/>
            <p:cNvSpPr>
              <a:spLocks noChangeArrowheads="1"/>
            </p:cNvSpPr>
            <p:nvPr/>
          </p:nvSpPr>
          <p:spPr bwMode="auto">
            <a:xfrm>
              <a:off x="3005791" y="1226932"/>
              <a:ext cx="3114675" cy="414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sz="2400" dirty="0" err="1">
                  <a:solidFill>
                    <a:schemeClr val="accent2"/>
                  </a:solidFill>
                </a:rPr>
                <a:t>int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  </a:t>
              </a:r>
              <a:r>
                <a:rPr lang="en-US" altLang="zh-CN" sz="2400" dirty="0" err="1">
                  <a:solidFill>
                    <a:schemeClr val="accent2"/>
                  </a:solidFill>
                </a:rPr>
                <a:t>i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;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zh-CN" sz="2400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sz="24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{   void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prt</a:t>
              </a:r>
              <a:r>
                <a:rPr lang="en-US" altLang="zh-CN" sz="2400" dirty="0">
                  <a:solidFill>
                    <a:schemeClr val="tx1"/>
                  </a:solidFill>
                </a:rPr>
                <a:t>();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    for(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=0;i&lt;5;i++)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      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prt</a:t>
              </a:r>
              <a:r>
                <a:rPr lang="en-US" altLang="zh-CN" sz="2400" dirty="0">
                  <a:solidFill>
                    <a:schemeClr val="tx1"/>
                  </a:solidFill>
                </a:rPr>
                <a:t>();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void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prt</a:t>
              </a:r>
              <a:r>
                <a:rPr lang="en-US" altLang="zh-CN" sz="24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{    for(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=0;i&lt;5;i++)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        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400" dirty="0">
                  <a:solidFill>
                    <a:schemeClr val="tx1"/>
                  </a:solidFill>
                </a:rPr>
                <a:t>(“%c”,’*’);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400" dirty="0">
                  <a:solidFill>
                    <a:schemeClr val="tx1"/>
                  </a:solidFill>
                </a:rPr>
                <a:t>(“\n”);</a:t>
              </a:r>
            </a:p>
            <a:p>
              <a:pPr algn="l"/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27013" y="558800"/>
            <a:ext cx="2643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外部变量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副作用。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437517" y="5494188"/>
            <a:ext cx="208915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>
                <a:solidFill>
                  <a:schemeClr val="tx1"/>
                </a:solidFill>
              </a:rPr>
              <a:t>运行结果：</a:t>
            </a:r>
            <a:r>
              <a:rPr lang="zh-CN" altLang="en-US">
                <a:solidFill>
                  <a:schemeClr val="tx1"/>
                </a:solidFill>
              </a:rPr>
              <a:t>*****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 autoUpdateAnimBg="0"/>
      <p:bldP spid="860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590550"/>
            <a:ext cx="8583613" cy="2497137"/>
          </a:xfrm>
        </p:spPr>
        <p:txBody>
          <a:bodyPr/>
          <a:lstStyle/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动态变量与静态变量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存储方式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静态存储：程序运行期间分配固定存储空间</a:t>
            </a:r>
          </a:p>
          <a:p>
            <a:pPr lvl="3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动态存储：程序运行期间根据需要动态分配存储空间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内存用户区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36538" y="2498725"/>
            <a:ext cx="8583612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生存期</a:t>
            </a:r>
          </a:p>
          <a:p>
            <a:pPr lvl="3" eaLnBrk="1" hangingPunct="1">
              <a:buClr>
                <a:srgbClr val="FFC0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从程序开始执行到程序结束</a:t>
            </a:r>
          </a:p>
          <a:p>
            <a:pPr lvl="3" eaLnBrk="1" hangingPunct="1">
              <a:buClr>
                <a:srgbClr val="FFC0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动态变量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从包含该变量定义的函数开始执行至函数执行结束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99963" y="2416176"/>
            <a:ext cx="8768733" cy="3392952"/>
            <a:chOff x="299963" y="2416176"/>
            <a:chExt cx="8768733" cy="3392952"/>
          </a:xfrm>
        </p:grpSpPr>
        <p:sp>
          <p:nvSpPr>
            <p:cNvPr id="17" name="流程图: 可选过程 16"/>
            <p:cNvSpPr/>
            <p:nvPr/>
          </p:nvSpPr>
          <p:spPr>
            <a:xfrm>
              <a:off x="414635" y="2498725"/>
              <a:ext cx="8654061" cy="331040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299963" y="2416176"/>
              <a:ext cx="8686800" cy="2819400"/>
              <a:chOff x="0" y="1596"/>
              <a:chExt cx="5472" cy="1776"/>
            </a:xfrm>
            <a:noFill/>
          </p:grpSpPr>
          <p:sp>
            <p:nvSpPr>
              <p:cNvPr id="48133" name="Rectangle 16"/>
              <p:cNvSpPr>
                <a:spLocks noChangeArrowheads="1"/>
              </p:cNvSpPr>
              <p:nvPr/>
            </p:nvSpPr>
            <p:spPr bwMode="auto">
              <a:xfrm>
                <a:off x="0" y="1596"/>
                <a:ext cx="5472" cy="1776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4" name="Rectangle 4"/>
              <p:cNvSpPr>
                <a:spLocks noChangeArrowheads="1"/>
              </p:cNvSpPr>
              <p:nvPr/>
            </p:nvSpPr>
            <p:spPr bwMode="auto">
              <a:xfrm>
                <a:off x="229" y="1689"/>
                <a:ext cx="1555" cy="145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zh-CN" sz="4000">
                  <a:solidFill>
                    <a:schemeClr val="tx1"/>
                  </a:solidFill>
                  <a:ea typeface="隶书" pitchFamily="49" charset="-122"/>
                </a:endParaRPr>
              </a:p>
            </p:txBody>
          </p:sp>
          <p:sp>
            <p:nvSpPr>
              <p:cNvPr id="48135" name="Line 5"/>
              <p:cNvSpPr>
                <a:spLocks noChangeShapeType="1"/>
              </p:cNvSpPr>
              <p:nvPr/>
            </p:nvSpPr>
            <p:spPr bwMode="auto">
              <a:xfrm>
                <a:off x="229" y="2167"/>
                <a:ext cx="1555" cy="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6" name="Line 6"/>
              <p:cNvSpPr>
                <a:spLocks noChangeShapeType="1"/>
              </p:cNvSpPr>
              <p:nvPr/>
            </p:nvSpPr>
            <p:spPr bwMode="auto">
              <a:xfrm>
                <a:off x="229" y="2656"/>
                <a:ext cx="1555" cy="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7" name="Text Box 7"/>
              <p:cNvSpPr txBox="1">
                <a:spLocks noChangeArrowheads="1"/>
              </p:cNvSpPr>
              <p:nvPr/>
            </p:nvSpPr>
            <p:spPr bwMode="auto">
              <a:xfrm>
                <a:off x="616" y="1767"/>
                <a:ext cx="692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sz="2400">
                    <a:solidFill>
                      <a:srgbClr val="008000"/>
                    </a:solidFill>
                    <a:ea typeface="隶书" pitchFamily="49" charset="-122"/>
                  </a:rPr>
                  <a:t>程序区</a:t>
                </a:r>
              </a:p>
            </p:txBody>
          </p:sp>
          <p:sp>
            <p:nvSpPr>
              <p:cNvPr id="48138" name="Text Box 8"/>
              <p:cNvSpPr txBox="1">
                <a:spLocks noChangeArrowheads="1"/>
              </p:cNvSpPr>
              <p:nvPr/>
            </p:nvSpPr>
            <p:spPr bwMode="auto">
              <a:xfrm>
                <a:off x="445" y="2263"/>
                <a:ext cx="1076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sz="2400">
                    <a:solidFill>
                      <a:schemeClr val="accent2"/>
                    </a:solidFill>
                    <a:ea typeface="隶书" pitchFamily="49" charset="-122"/>
                  </a:rPr>
                  <a:t>静态存储区</a:t>
                </a:r>
                <a:endParaRPr lang="zh-CN" altLang="en-US" sz="2400">
                  <a:solidFill>
                    <a:schemeClr val="tx1"/>
                  </a:solidFill>
                  <a:ea typeface="隶书" pitchFamily="49" charset="-122"/>
                </a:endParaRPr>
              </a:p>
            </p:txBody>
          </p:sp>
          <p:sp>
            <p:nvSpPr>
              <p:cNvPr id="48139" name="Text Box 9"/>
              <p:cNvSpPr txBox="1">
                <a:spLocks noChangeArrowheads="1"/>
              </p:cNvSpPr>
              <p:nvPr/>
            </p:nvSpPr>
            <p:spPr bwMode="auto">
              <a:xfrm>
                <a:off x="463" y="2759"/>
                <a:ext cx="1076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sz="2400">
                    <a:ea typeface="隶书" pitchFamily="49" charset="-122"/>
                  </a:rPr>
                  <a:t>动态存储区</a:t>
                </a:r>
                <a:endParaRPr lang="zh-CN" altLang="en-US" sz="2400">
                  <a:solidFill>
                    <a:schemeClr val="tx1"/>
                  </a:solidFill>
                  <a:ea typeface="隶书" pitchFamily="49" charset="-122"/>
                </a:endParaRPr>
              </a:p>
            </p:txBody>
          </p:sp>
          <p:sp>
            <p:nvSpPr>
              <p:cNvPr id="48140" name="AutoShape 10"/>
              <p:cNvSpPr>
                <a:spLocks noChangeArrowheads="1"/>
              </p:cNvSpPr>
              <p:nvPr/>
            </p:nvSpPr>
            <p:spPr bwMode="auto">
              <a:xfrm>
                <a:off x="1762" y="2322"/>
                <a:ext cx="722" cy="167"/>
              </a:xfrm>
              <a:prstGeom prst="leftArrow">
                <a:avLst>
                  <a:gd name="adj1" fmla="val 50000"/>
                  <a:gd name="adj2" fmla="val 108084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41" name="AutoShape 11"/>
              <p:cNvSpPr>
                <a:spLocks noChangeArrowheads="1"/>
              </p:cNvSpPr>
              <p:nvPr/>
            </p:nvSpPr>
            <p:spPr bwMode="auto">
              <a:xfrm>
                <a:off x="1781" y="2829"/>
                <a:ext cx="722" cy="167"/>
              </a:xfrm>
              <a:prstGeom prst="leftArrow">
                <a:avLst>
                  <a:gd name="adj1" fmla="val 50000"/>
                  <a:gd name="adj2" fmla="val 108084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42" name="Text Box 12"/>
              <p:cNvSpPr txBox="1">
                <a:spLocks noChangeArrowheads="1"/>
              </p:cNvSpPr>
              <p:nvPr/>
            </p:nvSpPr>
            <p:spPr bwMode="auto">
              <a:xfrm>
                <a:off x="2523" y="2252"/>
                <a:ext cx="2228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sz="2400">
                    <a:solidFill>
                      <a:schemeClr val="tx1"/>
                    </a:solidFill>
                    <a:ea typeface="隶书" pitchFamily="49" charset="-122"/>
                  </a:rPr>
                  <a:t>全局变量、局部静态变量</a:t>
                </a:r>
              </a:p>
            </p:txBody>
          </p:sp>
          <p:sp>
            <p:nvSpPr>
              <p:cNvPr id="48143" name="Text Box 13"/>
              <p:cNvSpPr txBox="1">
                <a:spLocks noChangeArrowheads="1"/>
              </p:cNvSpPr>
              <p:nvPr/>
            </p:nvSpPr>
            <p:spPr bwMode="auto">
              <a:xfrm>
                <a:off x="2519" y="2562"/>
                <a:ext cx="2804" cy="74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sz="2400" dirty="0">
                    <a:solidFill>
                      <a:schemeClr val="tx1"/>
                    </a:solidFill>
                    <a:ea typeface="隶书" pitchFamily="49" charset="-122"/>
                  </a:rPr>
                  <a:t>形参变量</a:t>
                </a:r>
              </a:p>
              <a:p>
                <a:pPr algn="l"/>
                <a:r>
                  <a:rPr lang="zh-CN" altLang="en-US" sz="2400" dirty="0">
                    <a:solidFill>
                      <a:schemeClr val="tx1"/>
                    </a:solidFill>
                    <a:ea typeface="隶书" pitchFamily="49" charset="-122"/>
                  </a:rPr>
                  <a:t>局部动态变量（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隶书" pitchFamily="49" charset="-122"/>
                  </a:rPr>
                  <a:t>auto   register)</a:t>
                </a:r>
              </a:p>
              <a:p>
                <a:pPr algn="l"/>
                <a:r>
                  <a:rPr lang="zh-CN" altLang="en-US" sz="2400" dirty="0">
                    <a:solidFill>
                      <a:schemeClr val="tx1"/>
                    </a:solidFill>
                    <a:ea typeface="隶书" pitchFamily="49" charset="-122"/>
                  </a:rPr>
                  <a:t>函数调用现场保护和返回地址等</a:t>
                </a:r>
              </a:p>
            </p:txBody>
          </p:sp>
          <p:sp>
            <p:nvSpPr>
              <p:cNvPr id="48144" name="AutoShape 14"/>
              <p:cNvSpPr>
                <a:spLocks/>
              </p:cNvSpPr>
              <p:nvPr/>
            </p:nvSpPr>
            <p:spPr bwMode="auto">
              <a:xfrm>
                <a:off x="2520" y="2722"/>
                <a:ext cx="47" cy="544"/>
              </a:xfrm>
              <a:prstGeom prst="leftBrace">
                <a:avLst>
                  <a:gd name="adj1" fmla="val 96454"/>
                  <a:gd name="adj2" fmla="val 50000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5" autoUpdateAnimBg="0"/>
      <p:bldP spid="36879" grpId="0" build="p" bldLvl="4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254261" y="429418"/>
            <a:ext cx="3553946" cy="506497"/>
          </a:xfrm>
        </p:spPr>
        <p:txBody>
          <a:bodyPr/>
          <a:lstStyle/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变量存储类型</a:t>
            </a:r>
            <a:endParaRPr lang="zh-CN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994" name="Group 106"/>
          <p:cNvGrpSpPr>
            <a:grpSpLocks/>
          </p:cNvGrpSpPr>
          <p:nvPr/>
        </p:nvGrpSpPr>
        <p:grpSpPr bwMode="auto">
          <a:xfrm>
            <a:off x="284163" y="1047750"/>
            <a:ext cx="8610600" cy="3714750"/>
            <a:chOff x="179" y="660"/>
            <a:chExt cx="5424" cy="2340"/>
          </a:xfrm>
        </p:grpSpPr>
        <p:grpSp>
          <p:nvGrpSpPr>
            <p:cNvPr id="49194" name="Group 5"/>
            <p:cNvGrpSpPr>
              <a:grpSpLocks/>
            </p:cNvGrpSpPr>
            <p:nvPr/>
          </p:nvGrpSpPr>
          <p:grpSpPr bwMode="auto">
            <a:xfrm>
              <a:off x="192" y="660"/>
              <a:ext cx="5400" cy="2340"/>
              <a:chOff x="180" y="396"/>
              <a:chExt cx="5400" cy="3672"/>
            </a:xfrm>
          </p:grpSpPr>
          <p:sp>
            <p:nvSpPr>
              <p:cNvPr id="49215" name="Rectangle 6"/>
              <p:cNvSpPr>
                <a:spLocks noChangeArrowheads="1"/>
              </p:cNvSpPr>
              <p:nvPr/>
            </p:nvSpPr>
            <p:spPr bwMode="auto">
              <a:xfrm>
                <a:off x="180" y="408"/>
                <a:ext cx="5400" cy="36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216" name="Line 7"/>
              <p:cNvSpPr>
                <a:spLocks noChangeShapeType="1"/>
              </p:cNvSpPr>
              <p:nvPr/>
            </p:nvSpPr>
            <p:spPr bwMode="auto">
              <a:xfrm>
                <a:off x="1008" y="396"/>
                <a:ext cx="0" cy="36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95" name="Line 8"/>
            <p:cNvSpPr>
              <a:spLocks noChangeShapeType="1"/>
            </p:cNvSpPr>
            <p:nvPr/>
          </p:nvSpPr>
          <p:spPr bwMode="auto">
            <a:xfrm flipV="1">
              <a:off x="179" y="948"/>
              <a:ext cx="540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Line 9"/>
            <p:cNvSpPr>
              <a:spLocks noChangeShapeType="1"/>
            </p:cNvSpPr>
            <p:nvPr/>
          </p:nvSpPr>
          <p:spPr bwMode="auto">
            <a:xfrm flipV="1">
              <a:off x="191" y="1236"/>
              <a:ext cx="540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7" name="Line 10"/>
            <p:cNvSpPr>
              <a:spLocks noChangeShapeType="1"/>
            </p:cNvSpPr>
            <p:nvPr/>
          </p:nvSpPr>
          <p:spPr bwMode="auto">
            <a:xfrm flipV="1">
              <a:off x="191" y="1524"/>
              <a:ext cx="540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8" name="Line 11"/>
            <p:cNvSpPr>
              <a:spLocks noChangeShapeType="1"/>
            </p:cNvSpPr>
            <p:nvPr/>
          </p:nvSpPr>
          <p:spPr bwMode="auto">
            <a:xfrm flipV="1">
              <a:off x="191" y="1812"/>
              <a:ext cx="540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Line 12"/>
            <p:cNvSpPr>
              <a:spLocks noChangeShapeType="1"/>
            </p:cNvSpPr>
            <p:nvPr/>
          </p:nvSpPr>
          <p:spPr bwMode="auto">
            <a:xfrm>
              <a:off x="3696" y="660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0" name="Line 13"/>
            <p:cNvSpPr>
              <a:spLocks noChangeShapeType="1"/>
            </p:cNvSpPr>
            <p:nvPr/>
          </p:nvSpPr>
          <p:spPr bwMode="auto">
            <a:xfrm>
              <a:off x="1788" y="948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14"/>
            <p:cNvSpPr>
              <a:spLocks noChangeShapeType="1"/>
            </p:cNvSpPr>
            <p:nvPr/>
          </p:nvSpPr>
          <p:spPr bwMode="auto">
            <a:xfrm>
              <a:off x="2752" y="960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15"/>
            <p:cNvSpPr>
              <a:spLocks noChangeShapeType="1"/>
            </p:cNvSpPr>
            <p:nvPr/>
          </p:nvSpPr>
          <p:spPr bwMode="auto">
            <a:xfrm>
              <a:off x="3692" y="960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Line 16"/>
            <p:cNvSpPr>
              <a:spLocks noChangeShapeType="1"/>
            </p:cNvSpPr>
            <p:nvPr/>
          </p:nvSpPr>
          <p:spPr bwMode="auto">
            <a:xfrm>
              <a:off x="4704" y="960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17"/>
            <p:cNvSpPr>
              <a:spLocks noChangeShapeType="1"/>
            </p:cNvSpPr>
            <p:nvPr/>
          </p:nvSpPr>
          <p:spPr bwMode="auto">
            <a:xfrm>
              <a:off x="2752" y="1248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5" name="Line 18"/>
            <p:cNvSpPr>
              <a:spLocks noChangeShapeType="1"/>
            </p:cNvSpPr>
            <p:nvPr/>
          </p:nvSpPr>
          <p:spPr bwMode="auto">
            <a:xfrm>
              <a:off x="2752" y="1548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6" name="Line 19"/>
            <p:cNvSpPr>
              <a:spLocks noChangeShapeType="1"/>
            </p:cNvSpPr>
            <p:nvPr/>
          </p:nvSpPr>
          <p:spPr bwMode="auto">
            <a:xfrm>
              <a:off x="1788" y="1536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Line 20"/>
            <p:cNvSpPr>
              <a:spLocks noChangeShapeType="1"/>
            </p:cNvSpPr>
            <p:nvPr/>
          </p:nvSpPr>
          <p:spPr bwMode="auto">
            <a:xfrm flipV="1">
              <a:off x="191" y="2100"/>
              <a:ext cx="540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Line 21"/>
            <p:cNvSpPr>
              <a:spLocks noChangeShapeType="1"/>
            </p:cNvSpPr>
            <p:nvPr/>
          </p:nvSpPr>
          <p:spPr bwMode="auto">
            <a:xfrm>
              <a:off x="2752" y="1824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9" name="Line 22"/>
            <p:cNvSpPr>
              <a:spLocks noChangeShapeType="1"/>
            </p:cNvSpPr>
            <p:nvPr/>
          </p:nvSpPr>
          <p:spPr bwMode="auto">
            <a:xfrm flipV="1">
              <a:off x="203" y="2388"/>
              <a:ext cx="540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23"/>
            <p:cNvSpPr>
              <a:spLocks noChangeShapeType="1"/>
            </p:cNvSpPr>
            <p:nvPr/>
          </p:nvSpPr>
          <p:spPr bwMode="auto">
            <a:xfrm>
              <a:off x="3692" y="2112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24"/>
            <p:cNvSpPr>
              <a:spLocks noChangeShapeType="1"/>
            </p:cNvSpPr>
            <p:nvPr/>
          </p:nvSpPr>
          <p:spPr bwMode="auto">
            <a:xfrm>
              <a:off x="4704" y="2100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2" name="Line 25"/>
            <p:cNvSpPr>
              <a:spLocks noChangeShapeType="1"/>
            </p:cNvSpPr>
            <p:nvPr/>
          </p:nvSpPr>
          <p:spPr bwMode="auto">
            <a:xfrm>
              <a:off x="2752" y="2388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3" name="Line 26"/>
            <p:cNvSpPr>
              <a:spLocks noChangeShapeType="1"/>
            </p:cNvSpPr>
            <p:nvPr/>
          </p:nvSpPr>
          <p:spPr bwMode="auto">
            <a:xfrm flipV="1">
              <a:off x="191" y="2676"/>
              <a:ext cx="540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4" name="Line 27"/>
            <p:cNvSpPr>
              <a:spLocks noChangeShapeType="1"/>
            </p:cNvSpPr>
            <p:nvPr/>
          </p:nvSpPr>
          <p:spPr bwMode="auto">
            <a:xfrm>
              <a:off x="2753" y="2688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6" name="Text Box 29"/>
          <p:cNvSpPr txBox="1">
            <a:spLocks noChangeArrowheads="1"/>
          </p:cNvSpPr>
          <p:nvPr/>
        </p:nvSpPr>
        <p:spPr bwMode="auto">
          <a:xfrm>
            <a:off x="3414713" y="5334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endParaRPr lang="zh-CN" altLang="zh-CN" sz="2800">
              <a:solidFill>
                <a:schemeClr val="tx1"/>
              </a:solidFill>
            </a:endParaRPr>
          </a:p>
        </p:txBody>
      </p:sp>
      <p:grpSp>
        <p:nvGrpSpPr>
          <p:cNvPr id="37998" name="Group 110"/>
          <p:cNvGrpSpPr>
            <a:grpSpLocks/>
          </p:cNvGrpSpPr>
          <p:nvPr/>
        </p:nvGrpSpPr>
        <p:grpSpPr bwMode="auto">
          <a:xfrm>
            <a:off x="266700" y="1938338"/>
            <a:ext cx="6777038" cy="495300"/>
            <a:chOff x="168" y="1221"/>
            <a:chExt cx="4269" cy="312"/>
          </a:xfrm>
        </p:grpSpPr>
        <p:sp>
          <p:nvSpPr>
            <p:cNvPr id="49191" name="Text Box 31"/>
            <p:cNvSpPr txBox="1">
              <a:spLocks noChangeArrowheads="1"/>
            </p:cNvSpPr>
            <p:nvPr/>
          </p:nvSpPr>
          <p:spPr bwMode="auto">
            <a:xfrm>
              <a:off x="3937" y="122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9900"/>
                  </a:solidFill>
                  <a:ea typeface="隶书" pitchFamily="49" charset="-122"/>
                </a:rPr>
                <a:t>静态</a:t>
              </a:r>
              <a:endParaRPr lang="zh-CN" altLang="en-US">
                <a:solidFill>
                  <a:srgbClr val="009900"/>
                </a:solidFill>
              </a:endParaRPr>
            </a:p>
          </p:txBody>
        </p:sp>
        <p:sp>
          <p:nvSpPr>
            <p:cNvPr id="49192" name="Text Box 32"/>
            <p:cNvSpPr txBox="1">
              <a:spLocks noChangeArrowheads="1"/>
            </p:cNvSpPr>
            <p:nvPr/>
          </p:nvSpPr>
          <p:spPr bwMode="auto">
            <a:xfrm>
              <a:off x="1510" y="122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FF9900"/>
                  </a:solidFill>
                  <a:ea typeface="隶书" pitchFamily="49" charset="-122"/>
                </a:rPr>
                <a:t>动态</a:t>
              </a:r>
              <a:endParaRPr lang="zh-CN" altLang="en-US">
                <a:solidFill>
                  <a:srgbClr val="339933"/>
                </a:solidFill>
              </a:endParaRPr>
            </a:p>
          </p:txBody>
        </p:sp>
        <p:sp>
          <p:nvSpPr>
            <p:cNvPr id="49193" name="Text Box 42"/>
            <p:cNvSpPr txBox="1">
              <a:spLocks noChangeArrowheads="1"/>
            </p:cNvSpPr>
            <p:nvPr/>
          </p:nvSpPr>
          <p:spPr bwMode="auto">
            <a:xfrm>
              <a:off x="168" y="1245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tx1"/>
                  </a:solidFill>
                  <a:ea typeface="隶书" pitchFamily="49" charset="-122"/>
                </a:rPr>
                <a:t>存储方式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000" name="Group 112"/>
          <p:cNvGrpSpPr>
            <a:grpSpLocks/>
          </p:cNvGrpSpPr>
          <p:nvPr/>
        </p:nvGrpSpPr>
        <p:grpSpPr bwMode="auto">
          <a:xfrm>
            <a:off x="331788" y="2840038"/>
            <a:ext cx="7486650" cy="479425"/>
            <a:chOff x="209" y="1789"/>
            <a:chExt cx="4716" cy="302"/>
          </a:xfrm>
        </p:grpSpPr>
        <p:sp>
          <p:nvSpPr>
            <p:cNvPr id="49188" name="Text Box 35"/>
            <p:cNvSpPr txBox="1">
              <a:spLocks noChangeArrowheads="1"/>
            </p:cNvSpPr>
            <p:nvPr/>
          </p:nvSpPr>
          <p:spPr bwMode="auto">
            <a:xfrm>
              <a:off x="3273" y="1803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rgbClr val="009900"/>
                  </a:solidFill>
                  <a:ea typeface="隶书" pitchFamily="49" charset="-122"/>
                </a:rPr>
                <a:t>程序整个运行期间</a:t>
              </a:r>
              <a:endParaRPr lang="zh-CN" altLang="en-US">
                <a:solidFill>
                  <a:srgbClr val="FF9900"/>
                </a:solidFill>
              </a:endParaRPr>
            </a:p>
          </p:txBody>
        </p:sp>
        <p:sp>
          <p:nvSpPr>
            <p:cNvPr id="49189" name="Text Box 36"/>
            <p:cNvSpPr txBox="1">
              <a:spLocks noChangeArrowheads="1"/>
            </p:cNvSpPr>
            <p:nvPr/>
          </p:nvSpPr>
          <p:spPr bwMode="auto">
            <a:xfrm>
              <a:off x="970" y="1789"/>
              <a:ext cx="18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FF9900"/>
                  </a:solidFill>
                  <a:ea typeface="隶书" pitchFamily="49" charset="-122"/>
                </a:rPr>
                <a:t>函数调用开始至结束</a:t>
              </a:r>
              <a:endParaRPr lang="zh-CN" altLang="en-US">
                <a:solidFill>
                  <a:srgbClr val="339933"/>
                </a:solidFill>
              </a:endParaRPr>
            </a:p>
          </p:txBody>
        </p:sp>
        <p:sp>
          <p:nvSpPr>
            <p:cNvPr id="49190" name="Text Box 44"/>
            <p:cNvSpPr txBox="1">
              <a:spLocks noChangeArrowheads="1"/>
            </p:cNvSpPr>
            <p:nvPr/>
          </p:nvSpPr>
          <p:spPr bwMode="auto">
            <a:xfrm>
              <a:off x="209" y="178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tx1"/>
                  </a:solidFill>
                  <a:ea typeface="隶书" pitchFamily="49" charset="-122"/>
                </a:rPr>
                <a:t>生存期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002" name="Group 114"/>
          <p:cNvGrpSpPr>
            <a:grpSpLocks/>
          </p:cNvGrpSpPr>
          <p:nvPr/>
        </p:nvGrpSpPr>
        <p:grpSpPr bwMode="auto">
          <a:xfrm>
            <a:off x="357188" y="3773488"/>
            <a:ext cx="8166100" cy="541337"/>
            <a:chOff x="225" y="2377"/>
            <a:chExt cx="5144" cy="341"/>
          </a:xfrm>
        </p:grpSpPr>
        <p:sp>
          <p:nvSpPr>
            <p:cNvPr id="49185" name="Text Box 37"/>
            <p:cNvSpPr txBox="1">
              <a:spLocks noChangeArrowheads="1"/>
            </p:cNvSpPr>
            <p:nvPr/>
          </p:nvSpPr>
          <p:spPr bwMode="auto">
            <a:xfrm>
              <a:off x="3141" y="2430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rgbClr val="009900"/>
                  </a:solidFill>
                  <a:ea typeface="隶书" pitchFamily="49" charset="-122"/>
                </a:rPr>
                <a:t>编译时赋初值，</a:t>
              </a:r>
              <a:r>
                <a:rPr lang="zh-CN" altLang="en-US" sz="2400">
                  <a:solidFill>
                    <a:schemeClr val="accent2"/>
                  </a:solidFill>
                  <a:ea typeface="隶书" pitchFamily="49" charset="-122"/>
                </a:rPr>
                <a:t>只赋一次</a:t>
              </a:r>
              <a:endParaRPr lang="zh-CN" altLang="en-US">
                <a:solidFill>
                  <a:srgbClr val="FF9900"/>
                </a:solidFill>
              </a:endParaRPr>
            </a:p>
          </p:txBody>
        </p:sp>
        <p:sp>
          <p:nvSpPr>
            <p:cNvPr id="49186" name="Text Box 38"/>
            <p:cNvSpPr txBox="1">
              <a:spLocks noChangeArrowheads="1"/>
            </p:cNvSpPr>
            <p:nvPr/>
          </p:nvSpPr>
          <p:spPr bwMode="auto">
            <a:xfrm>
              <a:off x="990" y="2406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rgbClr val="FF9900"/>
                  </a:solidFill>
                  <a:ea typeface="隶书" pitchFamily="49" charset="-122"/>
                </a:rPr>
                <a:t>每次函数调用时</a:t>
              </a:r>
              <a:endParaRPr lang="zh-CN" altLang="en-US">
                <a:solidFill>
                  <a:srgbClr val="339933"/>
                </a:solidFill>
              </a:endParaRPr>
            </a:p>
          </p:txBody>
        </p:sp>
        <p:sp>
          <p:nvSpPr>
            <p:cNvPr id="49187" name="Text Box 45"/>
            <p:cNvSpPr txBox="1">
              <a:spLocks noChangeArrowheads="1"/>
            </p:cNvSpPr>
            <p:nvPr/>
          </p:nvSpPr>
          <p:spPr bwMode="auto">
            <a:xfrm>
              <a:off x="225" y="2377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tx1"/>
                  </a:solidFill>
                  <a:ea typeface="隶书" pitchFamily="49" charset="-122"/>
                </a:rPr>
                <a:t>赋初值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003" name="Group 115"/>
          <p:cNvGrpSpPr>
            <a:grpSpLocks/>
          </p:cNvGrpSpPr>
          <p:nvPr/>
        </p:nvGrpSpPr>
        <p:grpSpPr bwMode="auto">
          <a:xfrm>
            <a:off x="266700" y="4241800"/>
            <a:ext cx="8142288" cy="533400"/>
            <a:chOff x="168" y="2672"/>
            <a:chExt cx="5129" cy="336"/>
          </a:xfrm>
        </p:grpSpPr>
        <p:sp>
          <p:nvSpPr>
            <p:cNvPr id="49182" name="Text Box 39"/>
            <p:cNvSpPr txBox="1">
              <a:spLocks noChangeArrowheads="1"/>
            </p:cNvSpPr>
            <p:nvPr/>
          </p:nvSpPr>
          <p:spPr bwMode="auto">
            <a:xfrm>
              <a:off x="3357" y="2720"/>
              <a:ext cx="1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rgbClr val="009900"/>
                  </a:solidFill>
                  <a:ea typeface="隶书" pitchFamily="49" charset="-122"/>
                </a:rPr>
                <a:t>自动赋初值</a:t>
              </a:r>
              <a:r>
                <a:rPr lang="en-US" altLang="zh-CN" sz="2400">
                  <a:solidFill>
                    <a:srgbClr val="009900"/>
                  </a:solidFill>
                  <a:ea typeface="隶书" pitchFamily="49" charset="-122"/>
                </a:rPr>
                <a:t>0</a:t>
              </a:r>
              <a:r>
                <a:rPr lang="zh-CN" altLang="en-US" sz="2400">
                  <a:solidFill>
                    <a:srgbClr val="009900"/>
                  </a:solidFill>
                  <a:ea typeface="隶书" pitchFamily="49" charset="-122"/>
                </a:rPr>
                <a:t>或空字符</a:t>
              </a:r>
              <a:endParaRPr lang="zh-CN" altLang="en-US">
                <a:solidFill>
                  <a:srgbClr val="FF9900"/>
                </a:solidFill>
              </a:endParaRPr>
            </a:p>
          </p:txBody>
        </p:sp>
        <p:sp>
          <p:nvSpPr>
            <p:cNvPr id="49183" name="Text Box 40"/>
            <p:cNvSpPr txBox="1">
              <a:spLocks noChangeArrowheads="1"/>
            </p:cNvSpPr>
            <p:nvPr/>
          </p:nvSpPr>
          <p:spPr bwMode="auto">
            <a:xfrm>
              <a:off x="1446" y="267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rgbClr val="FF9900"/>
                  </a:solidFill>
                  <a:ea typeface="隶书" pitchFamily="49" charset="-122"/>
                </a:rPr>
                <a:t>不确定</a:t>
              </a:r>
              <a:endParaRPr lang="zh-CN" altLang="en-US">
                <a:solidFill>
                  <a:srgbClr val="339933"/>
                </a:solidFill>
              </a:endParaRPr>
            </a:p>
          </p:txBody>
        </p:sp>
        <p:sp>
          <p:nvSpPr>
            <p:cNvPr id="49184" name="Text Box 46"/>
            <p:cNvSpPr txBox="1">
              <a:spLocks noChangeArrowheads="1"/>
            </p:cNvSpPr>
            <p:nvPr/>
          </p:nvSpPr>
          <p:spPr bwMode="auto">
            <a:xfrm>
              <a:off x="168" y="2688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tx1"/>
                  </a:solidFill>
                  <a:ea typeface="隶书" pitchFamily="49" charset="-122"/>
                </a:rPr>
                <a:t>未赋初值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999" name="Group 111"/>
          <p:cNvGrpSpPr>
            <a:grpSpLocks/>
          </p:cNvGrpSpPr>
          <p:nvPr/>
        </p:nvGrpSpPr>
        <p:grpSpPr bwMode="auto">
          <a:xfrm>
            <a:off x="376238" y="2379663"/>
            <a:ext cx="7162800" cy="527050"/>
            <a:chOff x="237" y="1499"/>
            <a:chExt cx="4512" cy="332"/>
          </a:xfrm>
        </p:grpSpPr>
        <p:sp>
          <p:nvSpPr>
            <p:cNvPr id="49178" name="Text Box 33"/>
            <p:cNvSpPr txBox="1">
              <a:spLocks noChangeArrowheads="1"/>
            </p:cNvSpPr>
            <p:nvPr/>
          </p:nvSpPr>
          <p:spPr bwMode="auto">
            <a:xfrm>
              <a:off x="3673" y="1499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9900"/>
                  </a:solidFill>
                  <a:ea typeface="隶书" pitchFamily="49" charset="-122"/>
                </a:rPr>
                <a:t>静态存储区</a:t>
              </a:r>
              <a:endParaRPr lang="zh-CN" altLang="en-US">
                <a:solidFill>
                  <a:srgbClr val="FF9900"/>
                </a:solidFill>
              </a:endParaRPr>
            </a:p>
          </p:txBody>
        </p:sp>
        <p:sp>
          <p:nvSpPr>
            <p:cNvPr id="49179" name="Text Box 34"/>
            <p:cNvSpPr txBox="1">
              <a:spLocks noChangeArrowheads="1"/>
            </p:cNvSpPr>
            <p:nvPr/>
          </p:nvSpPr>
          <p:spPr bwMode="auto">
            <a:xfrm>
              <a:off x="1042" y="152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FF9900"/>
                  </a:solidFill>
                  <a:ea typeface="隶书" pitchFamily="49" charset="-122"/>
                </a:rPr>
                <a:t>动态区</a:t>
              </a:r>
              <a:endParaRPr lang="zh-CN" altLang="en-US">
                <a:solidFill>
                  <a:srgbClr val="339933"/>
                </a:solidFill>
              </a:endParaRPr>
            </a:p>
          </p:txBody>
        </p:sp>
        <p:sp>
          <p:nvSpPr>
            <p:cNvPr id="49180" name="Text Box 43"/>
            <p:cNvSpPr txBox="1">
              <a:spLocks noChangeArrowheads="1"/>
            </p:cNvSpPr>
            <p:nvPr/>
          </p:nvSpPr>
          <p:spPr bwMode="auto">
            <a:xfrm>
              <a:off x="237" y="154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tx1"/>
                  </a:solidFill>
                  <a:ea typeface="隶书" pitchFamily="49" charset="-122"/>
                </a:rPr>
                <a:t>存储区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181" name="Text Box 51"/>
            <p:cNvSpPr txBox="1">
              <a:spLocks noChangeArrowheads="1"/>
            </p:cNvSpPr>
            <p:nvPr/>
          </p:nvSpPr>
          <p:spPr bwMode="auto">
            <a:xfrm>
              <a:off x="1966" y="152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FF9900"/>
                  </a:solidFill>
                  <a:ea typeface="隶书" pitchFamily="49" charset="-122"/>
                </a:rPr>
                <a:t>寄存器</a:t>
              </a:r>
              <a:endParaRPr lang="zh-CN" alt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37997" name="Group 109"/>
          <p:cNvGrpSpPr>
            <a:grpSpLocks/>
          </p:cNvGrpSpPr>
          <p:nvPr/>
        </p:nvGrpSpPr>
        <p:grpSpPr bwMode="auto">
          <a:xfrm>
            <a:off x="2925763" y="1016000"/>
            <a:ext cx="5118100" cy="457200"/>
            <a:chOff x="1843" y="640"/>
            <a:chExt cx="3224" cy="288"/>
          </a:xfrm>
        </p:grpSpPr>
        <p:sp>
          <p:nvSpPr>
            <p:cNvPr id="49176" name="Text Box 54"/>
            <p:cNvSpPr txBox="1">
              <a:spLocks noChangeArrowheads="1"/>
            </p:cNvSpPr>
            <p:nvPr/>
          </p:nvSpPr>
          <p:spPr bwMode="auto">
            <a:xfrm>
              <a:off x="1843" y="64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 sz="2400">
                  <a:solidFill>
                    <a:srgbClr val="FF9900"/>
                  </a:solidFill>
                  <a:ea typeface="隶书" pitchFamily="49" charset="-122"/>
                </a:rPr>
                <a:t>局部变量</a:t>
              </a:r>
              <a:endParaRPr lang="zh-CN" altLang="en-US" sz="2400">
                <a:solidFill>
                  <a:srgbClr val="FF9900"/>
                </a:solidFill>
              </a:endParaRPr>
            </a:p>
          </p:txBody>
        </p:sp>
        <p:sp>
          <p:nvSpPr>
            <p:cNvPr id="49177" name="Text Box 55"/>
            <p:cNvSpPr txBox="1">
              <a:spLocks noChangeArrowheads="1"/>
            </p:cNvSpPr>
            <p:nvPr/>
          </p:nvSpPr>
          <p:spPr bwMode="auto">
            <a:xfrm>
              <a:off x="4183" y="64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 sz="2400">
                  <a:solidFill>
                    <a:srgbClr val="008000"/>
                  </a:solidFill>
                  <a:ea typeface="隶书" pitchFamily="49" charset="-122"/>
                </a:rPr>
                <a:t>外部变量</a:t>
              </a:r>
              <a:endParaRPr lang="zh-CN" altLang="en-US" sz="2400">
                <a:solidFill>
                  <a:srgbClr val="FF9900"/>
                </a:solidFill>
              </a:endParaRPr>
            </a:p>
          </p:txBody>
        </p:sp>
      </p:grpSp>
      <p:grpSp>
        <p:nvGrpSpPr>
          <p:cNvPr id="38001" name="Group 113"/>
          <p:cNvGrpSpPr>
            <a:grpSpLocks/>
          </p:cNvGrpSpPr>
          <p:nvPr/>
        </p:nvGrpSpPr>
        <p:grpSpPr bwMode="auto">
          <a:xfrm>
            <a:off x="371475" y="3300413"/>
            <a:ext cx="8543925" cy="484187"/>
            <a:chOff x="234" y="2079"/>
            <a:chExt cx="5382" cy="305"/>
          </a:xfrm>
        </p:grpSpPr>
        <p:sp>
          <p:nvSpPr>
            <p:cNvPr id="49172" name="Text Box 41"/>
            <p:cNvSpPr txBox="1">
              <a:spLocks noChangeArrowheads="1"/>
            </p:cNvSpPr>
            <p:nvPr/>
          </p:nvSpPr>
          <p:spPr bwMode="auto">
            <a:xfrm>
              <a:off x="234" y="207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tx1"/>
                  </a:solidFill>
                  <a:ea typeface="隶书" pitchFamily="49" charset="-122"/>
                </a:rPr>
                <a:t>作用域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173" name="Text Box 52"/>
            <p:cNvSpPr txBox="1">
              <a:spLocks noChangeArrowheads="1"/>
            </p:cNvSpPr>
            <p:nvPr/>
          </p:nvSpPr>
          <p:spPr bwMode="auto">
            <a:xfrm>
              <a:off x="990" y="2096"/>
              <a:ext cx="2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rgbClr val="FF9900"/>
                  </a:solidFill>
                  <a:ea typeface="隶书" pitchFamily="49" charset="-122"/>
                </a:rPr>
                <a:t>定义变量的函数或复合语句内</a:t>
              </a:r>
            </a:p>
          </p:txBody>
        </p:sp>
        <p:sp>
          <p:nvSpPr>
            <p:cNvPr id="49174" name="Text Box 53"/>
            <p:cNvSpPr txBox="1">
              <a:spLocks noChangeArrowheads="1"/>
            </p:cNvSpPr>
            <p:nvPr/>
          </p:nvSpPr>
          <p:spPr bwMode="auto">
            <a:xfrm>
              <a:off x="3784" y="2096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accent2"/>
                  </a:solidFill>
                  <a:ea typeface="隶书" pitchFamily="49" charset="-122"/>
                </a:rPr>
                <a:t>本文件</a:t>
              </a:r>
              <a:endParaRPr lang="zh-CN" altLang="en-US">
                <a:solidFill>
                  <a:srgbClr val="339933"/>
                </a:solidFill>
              </a:endParaRPr>
            </a:p>
          </p:txBody>
        </p:sp>
        <p:sp>
          <p:nvSpPr>
            <p:cNvPr id="49175" name="Text Box 56"/>
            <p:cNvSpPr txBox="1">
              <a:spLocks noChangeArrowheads="1"/>
            </p:cNvSpPr>
            <p:nvPr/>
          </p:nvSpPr>
          <p:spPr bwMode="auto">
            <a:xfrm>
              <a:off x="4732" y="2096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tx2"/>
                  </a:solidFill>
                  <a:ea typeface="隶书" pitchFamily="49" charset="-122"/>
                </a:rPr>
                <a:t>其它文件</a:t>
              </a:r>
              <a:endParaRPr lang="zh-CN" altLang="en-US">
                <a:solidFill>
                  <a:srgbClr val="339933"/>
                </a:solidFill>
              </a:endParaRPr>
            </a:p>
          </p:txBody>
        </p:sp>
      </p:grp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555625" y="4840288"/>
            <a:ext cx="684854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局部变量默认为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pPr marL="342900" indent="-342900" algn="l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型变量个数受限,且不能为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long, double, float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pPr marL="342900" indent="-342900" algn="l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变量具有全局寿命和局部可见性</a:t>
            </a:r>
          </a:p>
          <a:p>
            <a:pPr marL="342900" indent="-342900" algn="l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变量具有可继承性</a:t>
            </a:r>
          </a:p>
          <a:p>
            <a:pPr marL="342900" indent="-342900" algn="l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不是变量定义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可扩展外部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变量作用域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996" name="Group 108"/>
          <p:cNvGrpSpPr>
            <a:grpSpLocks/>
          </p:cNvGrpSpPr>
          <p:nvPr/>
        </p:nvGrpSpPr>
        <p:grpSpPr bwMode="auto">
          <a:xfrm>
            <a:off x="247650" y="1492250"/>
            <a:ext cx="8413750" cy="484188"/>
            <a:chOff x="156" y="940"/>
            <a:chExt cx="5300" cy="305"/>
          </a:xfrm>
        </p:grpSpPr>
        <p:sp>
          <p:nvSpPr>
            <p:cNvPr id="49166" name="Text Box 30"/>
            <p:cNvSpPr txBox="1">
              <a:spLocks noChangeArrowheads="1"/>
            </p:cNvSpPr>
            <p:nvPr/>
          </p:nvSpPr>
          <p:spPr bwMode="auto">
            <a:xfrm>
              <a:off x="1797" y="94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003366"/>
                  </a:solidFill>
                </a:rPr>
                <a:t>register</a:t>
              </a:r>
            </a:p>
          </p:txBody>
        </p:sp>
        <p:sp>
          <p:nvSpPr>
            <p:cNvPr id="49167" name="Text Box 47"/>
            <p:cNvSpPr txBox="1">
              <a:spLocks noChangeArrowheads="1"/>
            </p:cNvSpPr>
            <p:nvPr/>
          </p:nvSpPr>
          <p:spPr bwMode="auto">
            <a:xfrm>
              <a:off x="2708" y="940"/>
              <a:ext cx="9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accent2"/>
                  </a:solidFill>
                  <a:ea typeface="隶书" pitchFamily="49" charset="-122"/>
                </a:rPr>
                <a:t>局部</a:t>
              </a:r>
              <a:r>
                <a:rPr lang="en-US" altLang="zh-CN" sz="2400">
                  <a:solidFill>
                    <a:schemeClr val="accent2"/>
                  </a:solidFill>
                </a:rPr>
                <a:t>static</a:t>
              </a:r>
              <a:endParaRPr lang="en-US" altLang="zh-CN" sz="2400">
                <a:solidFill>
                  <a:srgbClr val="FF9900"/>
                </a:solidFill>
              </a:endParaRPr>
            </a:p>
          </p:txBody>
        </p:sp>
        <p:sp>
          <p:nvSpPr>
            <p:cNvPr id="49168" name="Text Box 48"/>
            <p:cNvSpPr txBox="1">
              <a:spLocks noChangeArrowheads="1"/>
            </p:cNvSpPr>
            <p:nvPr/>
          </p:nvSpPr>
          <p:spPr bwMode="auto">
            <a:xfrm>
              <a:off x="1131" y="940"/>
              <a:ext cx="4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400"/>
                <a:t>auto</a:t>
              </a:r>
              <a:endParaRPr lang="en-US" altLang="zh-CN" sz="2400">
                <a:solidFill>
                  <a:srgbClr val="FF9900"/>
                </a:solidFill>
              </a:endParaRPr>
            </a:p>
          </p:txBody>
        </p:sp>
        <p:sp>
          <p:nvSpPr>
            <p:cNvPr id="49169" name="Text Box 49"/>
            <p:cNvSpPr txBox="1">
              <a:spLocks noChangeArrowheads="1"/>
            </p:cNvSpPr>
            <p:nvPr/>
          </p:nvSpPr>
          <p:spPr bwMode="auto">
            <a:xfrm>
              <a:off x="3784" y="940"/>
              <a:ext cx="9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996600"/>
                  </a:solidFill>
                  <a:ea typeface="隶书" pitchFamily="49" charset="-122"/>
                </a:rPr>
                <a:t>外部</a:t>
              </a:r>
              <a:r>
                <a:rPr lang="en-US" altLang="zh-CN" sz="2400">
                  <a:solidFill>
                    <a:srgbClr val="996600"/>
                  </a:solidFill>
                </a:rPr>
                <a:t>static</a:t>
              </a:r>
              <a:endParaRPr lang="en-US" altLang="zh-CN" sz="2400">
                <a:solidFill>
                  <a:srgbClr val="FF9900"/>
                </a:solidFill>
              </a:endParaRPr>
            </a:p>
          </p:txBody>
        </p:sp>
        <p:sp>
          <p:nvSpPr>
            <p:cNvPr id="49170" name="Text Box 50"/>
            <p:cNvSpPr txBox="1">
              <a:spLocks noChangeArrowheads="1"/>
            </p:cNvSpPr>
            <p:nvPr/>
          </p:nvSpPr>
          <p:spPr bwMode="auto">
            <a:xfrm>
              <a:off x="4956" y="94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660033"/>
                  </a:solidFill>
                  <a:ea typeface="隶书" pitchFamily="49" charset="-122"/>
                </a:rPr>
                <a:t>外部</a:t>
              </a:r>
              <a:endParaRPr lang="zh-CN" altLang="en-US" sz="2400">
                <a:solidFill>
                  <a:srgbClr val="FF9900"/>
                </a:solidFill>
              </a:endParaRPr>
            </a:p>
          </p:txBody>
        </p:sp>
        <p:sp>
          <p:nvSpPr>
            <p:cNvPr id="49171" name="Text Box 107"/>
            <p:cNvSpPr txBox="1">
              <a:spLocks noChangeArrowheads="1"/>
            </p:cNvSpPr>
            <p:nvPr/>
          </p:nvSpPr>
          <p:spPr bwMode="auto">
            <a:xfrm>
              <a:off x="156" y="957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tx1"/>
                  </a:solidFill>
                  <a:ea typeface="隶书" pitchFamily="49" charset="-122"/>
                </a:rPr>
                <a:t>存储类别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37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79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bldLvl="5" autoUpdateAnimBg="0"/>
      <p:bldP spid="3794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2051"/>
          <p:cNvSpPr txBox="1">
            <a:spLocks noChangeArrowheads="1"/>
          </p:cNvSpPr>
          <p:nvPr/>
        </p:nvSpPr>
        <p:spPr bwMode="auto">
          <a:xfrm>
            <a:off x="132741" y="770077"/>
            <a:ext cx="183575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+mn-lt"/>
              </a:rPr>
              <a:t>例   文件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file1.c</a:t>
            </a:r>
          </a:p>
          <a:p>
            <a:pPr algn="l"/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 a;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void main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( 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{     …….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       …….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          f2;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       …….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          f1;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…….}</a:t>
            </a:r>
            <a:endParaRPr lang="en-US" altLang="zh-CN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f1( 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{    auto </a:t>
            </a:r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 b;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      ………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       f2;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……..}</a:t>
            </a:r>
            <a:endParaRPr lang="en-US" altLang="zh-CN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f2( 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{   static </a:t>
            </a:r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 c;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      ………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</a:rPr>
              <a:t>}</a:t>
            </a:r>
          </a:p>
        </p:txBody>
      </p:sp>
      <p:grpSp>
        <p:nvGrpSpPr>
          <p:cNvPr id="106551" name="Group 2103"/>
          <p:cNvGrpSpPr>
            <a:grpSpLocks/>
          </p:cNvGrpSpPr>
          <p:nvPr/>
        </p:nvGrpSpPr>
        <p:grpSpPr bwMode="auto">
          <a:xfrm>
            <a:off x="2211387" y="5538788"/>
            <a:ext cx="1187450" cy="863600"/>
            <a:chOff x="1393" y="3489"/>
            <a:chExt cx="748" cy="544"/>
          </a:xfrm>
        </p:grpSpPr>
        <p:sp>
          <p:nvSpPr>
            <p:cNvPr id="50222" name="Line 2054"/>
            <p:cNvSpPr>
              <a:spLocks noChangeShapeType="1"/>
            </p:cNvSpPr>
            <p:nvPr/>
          </p:nvSpPr>
          <p:spPr bwMode="auto">
            <a:xfrm flipH="1">
              <a:off x="1489" y="3489"/>
              <a:ext cx="0" cy="5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23" name="Group 2096"/>
            <p:cNvGrpSpPr>
              <a:grpSpLocks/>
            </p:cNvGrpSpPr>
            <p:nvPr/>
          </p:nvGrpSpPr>
          <p:grpSpPr bwMode="auto">
            <a:xfrm>
              <a:off x="1393" y="3489"/>
              <a:ext cx="748" cy="533"/>
              <a:chOff x="1393" y="3489"/>
              <a:chExt cx="748" cy="533"/>
            </a:xfrm>
          </p:grpSpPr>
          <p:sp>
            <p:nvSpPr>
              <p:cNvPr id="50224" name="Line 2052"/>
              <p:cNvSpPr>
                <a:spLocks noChangeShapeType="1"/>
              </p:cNvSpPr>
              <p:nvPr/>
            </p:nvSpPr>
            <p:spPr bwMode="auto">
              <a:xfrm>
                <a:off x="1395" y="3489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5" name="Line 2053"/>
              <p:cNvSpPr>
                <a:spLocks noChangeShapeType="1"/>
              </p:cNvSpPr>
              <p:nvPr/>
            </p:nvSpPr>
            <p:spPr bwMode="auto">
              <a:xfrm>
                <a:off x="1393" y="4022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6" name="Text Box 2055"/>
              <p:cNvSpPr txBox="1">
                <a:spLocks noChangeArrowheads="1"/>
              </p:cNvSpPr>
              <p:nvPr/>
            </p:nvSpPr>
            <p:spPr bwMode="auto">
              <a:xfrm>
                <a:off x="1438" y="3586"/>
                <a:ext cx="70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bg1"/>
                    </a:solidFill>
                  </a:rPr>
                  <a:t>C</a:t>
                </a:r>
                <a:r>
                  <a:rPr lang="zh-CN" altLang="zh-CN" dirty="0">
                    <a:solidFill>
                      <a:schemeClr val="bg1"/>
                    </a:solidFill>
                  </a:rPr>
                  <a:t>作用域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550" name="Group 2102"/>
          <p:cNvGrpSpPr>
            <a:grpSpLocks/>
          </p:cNvGrpSpPr>
          <p:nvPr/>
        </p:nvGrpSpPr>
        <p:grpSpPr bwMode="auto">
          <a:xfrm>
            <a:off x="2276475" y="3738563"/>
            <a:ext cx="1165225" cy="1306512"/>
            <a:chOff x="1434" y="2355"/>
            <a:chExt cx="734" cy="823"/>
          </a:xfrm>
        </p:grpSpPr>
        <p:grpSp>
          <p:nvGrpSpPr>
            <p:cNvPr id="50217" name="Group 2095"/>
            <p:cNvGrpSpPr>
              <a:grpSpLocks/>
            </p:cNvGrpSpPr>
            <p:nvPr/>
          </p:nvGrpSpPr>
          <p:grpSpPr bwMode="auto">
            <a:xfrm>
              <a:off x="1434" y="2355"/>
              <a:ext cx="177" cy="823"/>
              <a:chOff x="1434" y="2355"/>
              <a:chExt cx="177" cy="823"/>
            </a:xfrm>
          </p:grpSpPr>
          <p:sp>
            <p:nvSpPr>
              <p:cNvPr id="50219" name="Line 2056"/>
              <p:cNvSpPr>
                <a:spLocks noChangeShapeType="1"/>
              </p:cNvSpPr>
              <p:nvPr/>
            </p:nvSpPr>
            <p:spPr bwMode="auto">
              <a:xfrm>
                <a:off x="1434" y="2355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0" name="Line 2057"/>
              <p:cNvSpPr>
                <a:spLocks noChangeShapeType="1"/>
              </p:cNvSpPr>
              <p:nvPr/>
            </p:nvSpPr>
            <p:spPr bwMode="auto">
              <a:xfrm>
                <a:off x="1434" y="3178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1" name="Line 2058"/>
              <p:cNvSpPr>
                <a:spLocks noChangeShapeType="1"/>
              </p:cNvSpPr>
              <p:nvPr/>
            </p:nvSpPr>
            <p:spPr bwMode="auto">
              <a:xfrm>
                <a:off x="1522" y="2355"/>
                <a:ext cx="0" cy="82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18" name="Text Box 2059"/>
            <p:cNvSpPr txBox="1">
              <a:spLocks noChangeArrowheads="1"/>
            </p:cNvSpPr>
            <p:nvPr/>
          </p:nvSpPr>
          <p:spPr bwMode="auto">
            <a:xfrm>
              <a:off x="1492" y="2671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b</a:t>
              </a:r>
              <a:r>
                <a:rPr lang="zh-CN" altLang="zh-CN" dirty="0">
                  <a:solidFill>
                    <a:schemeClr val="bg1"/>
                  </a:solidFill>
                </a:rPr>
                <a:t>作用域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542" name="Group 2094"/>
          <p:cNvGrpSpPr>
            <a:grpSpLocks/>
          </p:cNvGrpSpPr>
          <p:nvPr/>
        </p:nvGrpSpPr>
        <p:grpSpPr bwMode="auto">
          <a:xfrm>
            <a:off x="1798637" y="1270000"/>
            <a:ext cx="1228725" cy="5132388"/>
            <a:chOff x="1133" y="800"/>
            <a:chExt cx="774" cy="3233"/>
          </a:xfrm>
        </p:grpSpPr>
        <p:sp>
          <p:nvSpPr>
            <p:cNvPr id="50213" name="Line 2060"/>
            <p:cNvSpPr>
              <a:spLocks noChangeShapeType="1"/>
            </p:cNvSpPr>
            <p:nvPr/>
          </p:nvSpPr>
          <p:spPr bwMode="auto">
            <a:xfrm>
              <a:off x="1145" y="800"/>
              <a:ext cx="1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Line 2061"/>
            <p:cNvSpPr>
              <a:spLocks noChangeShapeType="1"/>
            </p:cNvSpPr>
            <p:nvPr/>
          </p:nvSpPr>
          <p:spPr bwMode="auto">
            <a:xfrm>
              <a:off x="1133" y="4033"/>
              <a:ext cx="1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5" name="Line 2062"/>
            <p:cNvSpPr>
              <a:spLocks noChangeShapeType="1"/>
            </p:cNvSpPr>
            <p:nvPr/>
          </p:nvSpPr>
          <p:spPr bwMode="auto">
            <a:xfrm>
              <a:off x="1217" y="800"/>
              <a:ext cx="5" cy="323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Text Box 2063"/>
            <p:cNvSpPr txBox="1">
              <a:spLocks noChangeArrowheads="1"/>
            </p:cNvSpPr>
            <p:nvPr/>
          </p:nvSpPr>
          <p:spPr bwMode="auto">
            <a:xfrm>
              <a:off x="1240" y="1449"/>
              <a:ext cx="6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a</a:t>
              </a:r>
              <a:r>
                <a:rPr lang="zh-CN" altLang="zh-CN" dirty="0">
                  <a:solidFill>
                    <a:schemeClr val="bg1"/>
                  </a:solidFill>
                </a:rPr>
                <a:t>作用域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546" name="Group 2098"/>
          <p:cNvGrpSpPr>
            <a:grpSpLocks/>
          </p:cNvGrpSpPr>
          <p:nvPr/>
        </p:nvGrpSpPr>
        <p:grpSpPr bwMode="auto">
          <a:xfrm>
            <a:off x="3956050" y="2530475"/>
            <a:ext cx="4926013" cy="336550"/>
            <a:chOff x="2492" y="934"/>
            <a:chExt cx="3103" cy="212"/>
          </a:xfrm>
        </p:grpSpPr>
        <p:sp>
          <p:nvSpPr>
            <p:cNvPr id="50200" name="Text Box 2066"/>
            <p:cNvSpPr txBox="1">
              <a:spLocks noChangeArrowheads="1"/>
            </p:cNvSpPr>
            <p:nvPr/>
          </p:nvSpPr>
          <p:spPr bwMode="auto">
            <a:xfrm>
              <a:off x="2492" y="934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50201" name="Line 2067"/>
            <p:cNvSpPr>
              <a:spLocks noChangeShapeType="1"/>
            </p:cNvSpPr>
            <p:nvPr/>
          </p:nvSpPr>
          <p:spPr bwMode="auto">
            <a:xfrm>
              <a:off x="2811" y="1065"/>
              <a:ext cx="2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Text Box 2068"/>
            <p:cNvSpPr txBox="1">
              <a:spLocks noChangeArrowheads="1"/>
            </p:cNvSpPr>
            <p:nvPr/>
          </p:nvSpPr>
          <p:spPr bwMode="auto">
            <a:xfrm>
              <a:off x="3041" y="934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f2</a:t>
              </a:r>
            </a:p>
          </p:txBody>
        </p:sp>
        <p:sp>
          <p:nvSpPr>
            <p:cNvPr id="50203" name="Text Box 2069"/>
            <p:cNvSpPr txBox="1">
              <a:spLocks noChangeArrowheads="1"/>
            </p:cNvSpPr>
            <p:nvPr/>
          </p:nvSpPr>
          <p:spPr bwMode="auto">
            <a:xfrm>
              <a:off x="3997" y="934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f1</a:t>
              </a:r>
            </a:p>
          </p:txBody>
        </p:sp>
        <p:sp>
          <p:nvSpPr>
            <p:cNvPr id="50204" name="Text Box 2070"/>
            <p:cNvSpPr txBox="1">
              <a:spLocks noChangeArrowheads="1"/>
            </p:cNvSpPr>
            <p:nvPr/>
          </p:nvSpPr>
          <p:spPr bwMode="auto">
            <a:xfrm>
              <a:off x="3444" y="934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50205" name="Text Box 2071"/>
            <p:cNvSpPr txBox="1">
              <a:spLocks noChangeArrowheads="1"/>
            </p:cNvSpPr>
            <p:nvPr/>
          </p:nvSpPr>
          <p:spPr bwMode="auto">
            <a:xfrm>
              <a:off x="4818" y="934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f1</a:t>
              </a:r>
            </a:p>
          </p:txBody>
        </p:sp>
        <p:sp>
          <p:nvSpPr>
            <p:cNvPr id="50206" name="Text Box 2072"/>
            <p:cNvSpPr txBox="1">
              <a:spLocks noChangeArrowheads="1"/>
            </p:cNvSpPr>
            <p:nvPr/>
          </p:nvSpPr>
          <p:spPr bwMode="auto">
            <a:xfrm>
              <a:off x="4419" y="934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f2</a:t>
              </a:r>
            </a:p>
          </p:txBody>
        </p:sp>
        <p:sp>
          <p:nvSpPr>
            <p:cNvPr id="50207" name="Text Box 2073"/>
            <p:cNvSpPr txBox="1">
              <a:spLocks noChangeArrowheads="1"/>
            </p:cNvSpPr>
            <p:nvPr/>
          </p:nvSpPr>
          <p:spPr bwMode="auto">
            <a:xfrm>
              <a:off x="5222" y="934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50208" name="Line 2074"/>
            <p:cNvSpPr>
              <a:spLocks noChangeShapeType="1"/>
            </p:cNvSpPr>
            <p:nvPr/>
          </p:nvSpPr>
          <p:spPr bwMode="auto">
            <a:xfrm>
              <a:off x="3208" y="1065"/>
              <a:ext cx="2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2075"/>
            <p:cNvSpPr>
              <a:spLocks noChangeShapeType="1"/>
            </p:cNvSpPr>
            <p:nvPr/>
          </p:nvSpPr>
          <p:spPr bwMode="auto">
            <a:xfrm>
              <a:off x="3773" y="1065"/>
              <a:ext cx="2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Line 2076"/>
            <p:cNvSpPr>
              <a:spLocks noChangeShapeType="1"/>
            </p:cNvSpPr>
            <p:nvPr/>
          </p:nvSpPr>
          <p:spPr bwMode="auto">
            <a:xfrm>
              <a:off x="4163" y="1065"/>
              <a:ext cx="2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Line 2077"/>
            <p:cNvSpPr>
              <a:spLocks noChangeShapeType="1"/>
            </p:cNvSpPr>
            <p:nvPr/>
          </p:nvSpPr>
          <p:spPr bwMode="auto">
            <a:xfrm>
              <a:off x="4607" y="1065"/>
              <a:ext cx="2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Line 2078"/>
            <p:cNvSpPr>
              <a:spLocks noChangeShapeType="1"/>
            </p:cNvSpPr>
            <p:nvPr/>
          </p:nvSpPr>
          <p:spPr bwMode="auto">
            <a:xfrm>
              <a:off x="4986" y="1065"/>
              <a:ext cx="2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547" name="Group 2099"/>
          <p:cNvGrpSpPr>
            <a:grpSpLocks/>
          </p:cNvGrpSpPr>
          <p:nvPr/>
        </p:nvGrpSpPr>
        <p:grpSpPr bwMode="auto">
          <a:xfrm>
            <a:off x="2832100" y="2730500"/>
            <a:ext cx="6311900" cy="396875"/>
            <a:chOff x="1784" y="1060"/>
            <a:chExt cx="3976" cy="250"/>
          </a:xfrm>
        </p:grpSpPr>
        <p:sp>
          <p:nvSpPr>
            <p:cNvPr id="50193" name="Text Box 2064"/>
            <p:cNvSpPr txBox="1">
              <a:spLocks noChangeArrowheads="1"/>
            </p:cNvSpPr>
            <p:nvPr/>
          </p:nvSpPr>
          <p:spPr bwMode="auto">
            <a:xfrm>
              <a:off x="1784" y="1060"/>
              <a:ext cx="7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a</a:t>
              </a:r>
              <a:r>
                <a:rPr lang="zh-CN" altLang="zh-CN" dirty="0">
                  <a:solidFill>
                    <a:schemeClr val="bg1"/>
                  </a:solidFill>
                </a:rPr>
                <a:t>生存期: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0194" name="Line 2065"/>
            <p:cNvSpPr>
              <a:spLocks noChangeShapeType="1"/>
            </p:cNvSpPr>
            <p:nvPr/>
          </p:nvSpPr>
          <p:spPr bwMode="auto">
            <a:xfrm>
              <a:off x="2466" y="1190"/>
              <a:ext cx="31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95" name="Line 2079"/>
            <p:cNvSpPr>
              <a:spLocks noChangeShapeType="1"/>
            </p:cNvSpPr>
            <p:nvPr/>
          </p:nvSpPr>
          <p:spPr bwMode="auto">
            <a:xfrm>
              <a:off x="5760" y="1111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96" name="Line 2080"/>
            <p:cNvSpPr>
              <a:spLocks noChangeShapeType="1"/>
            </p:cNvSpPr>
            <p:nvPr/>
          </p:nvSpPr>
          <p:spPr bwMode="auto">
            <a:xfrm>
              <a:off x="5760" y="1133"/>
              <a:ext cx="0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97" name="Line 2081"/>
            <p:cNvSpPr>
              <a:spLocks noChangeShapeType="1"/>
            </p:cNvSpPr>
            <p:nvPr/>
          </p:nvSpPr>
          <p:spPr bwMode="auto">
            <a:xfrm>
              <a:off x="5755" y="109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98" name="Line 2082"/>
            <p:cNvSpPr>
              <a:spLocks noChangeShapeType="1"/>
            </p:cNvSpPr>
            <p:nvPr/>
          </p:nvSpPr>
          <p:spPr bwMode="auto">
            <a:xfrm>
              <a:off x="2478" y="1111"/>
              <a:ext cx="0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99" name="Line 2083"/>
            <p:cNvSpPr>
              <a:spLocks noChangeShapeType="1"/>
            </p:cNvSpPr>
            <p:nvPr/>
          </p:nvSpPr>
          <p:spPr bwMode="auto">
            <a:xfrm flipH="1">
              <a:off x="5577" y="1122"/>
              <a:ext cx="1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6548" name="Group 2100"/>
          <p:cNvGrpSpPr>
            <a:grpSpLocks/>
          </p:cNvGrpSpPr>
          <p:nvPr/>
        </p:nvGrpSpPr>
        <p:grpSpPr bwMode="auto">
          <a:xfrm>
            <a:off x="2832100" y="3140075"/>
            <a:ext cx="5205413" cy="396875"/>
            <a:chOff x="1784" y="1318"/>
            <a:chExt cx="3279" cy="250"/>
          </a:xfrm>
        </p:grpSpPr>
        <p:sp>
          <p:nvSpPr>
            <p:cNvPr id="50190" name="Line 2084"/>
            <p:cNvSpPr>
              <a:spLocks noChangeShapeType="1"/>
            </p:cNvSpPr>
            <p:nvPr/>
          </p:nvSpPr>
          <p:spPr bwMode="auto">
            <a:xfrm>
              <a:off x="3956" y="1533"/>
              <a:ext cx="289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91" name="Line 2085"/>
            <p:cNvSpPr>
              <a:spLocks noChangeShapeType="1"/>
            </p:cNvSpPr>
            <p:nvPr/>
          </p:nvSpPr>
          <p:spPr bwMode="auto">
            <a:xfrm>
              <a:off x="4774" y="1529"/>
              <a:ext cx="289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92" name="Text Box 2089"/>
            <p:cNvSpPr txBox="1">
              <a:spLocks noChangeArrowheads="1"/>
            </p:cNvSpPr>
            <p:nvPr/>
          </p:nvSpPr>
          <p:spPr bwMode="auto">
            <a:xfrm>
              <a:off x="1784" y="1318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b</a:t>
              </a:r>
              <a:r>
                <a:rPr lang="zh-CN" altLang="zh-CN">
                  <a:solidFill>
                    <a:schemeClr val="bg1"/>
                  </a:solidFill>
                </a:rPr>
                <a:t>生存期: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06549" name="Group 2101"/>
          <p:cNvGrpSpPr>
            <a:grpSpLocks/>
          </p:cNvGrpSpPr>
          <p:nvPr/>
        </p:nvGrpSpPr>
        <p:grpSpPr bwMode="auto">
          <a:xfrm>
            <a:off x="2808288" y="3595688"/>
            <a:ext cx="6029326" cy="396875"/>
            <a:chOff x="1769" y="1605"/>
            <a:chExt cx="3798" cy="250"/>
          </a:xfrm>
        </p:grpSpPr>
        <p:sp>
          <p:nvSpPr>
            <p:cNvPr id="50186" name="Line 2086"/>
            <p:cNvSpPr>
              <a:spLocks noChangeShapeType="1"/>
            </p:cNvSpPr>
            <p:nvPr/>
          </p:nvSpPr>
          <p:spPr bwMode="auto">
            <a:xfrm>
              <a:off x="2440" y="1764"/>
              <a:ext cx="3127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87" name="Line 2087"/>
            <p:cNvSpPr>
              <a:spLocks noChangeShapeType="1"/>
            </p:cNvSpPr>
            <p:nvPr/>
          </p:nvSpPr>
          <p:spPr bwMode="auto">
            <a:xfrm>
              <a:off x="2452" y="1685"/>
              <a:ext cx="0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88" name="Line 2088"/>
            <p:cNvSpPr>
              <a:spLocks noChangeShapeType="1"/>
            </p:cNvSpPr>
            <p:nvPr/>
          </p:nvSpPr>
          <p:spPr bwMode="auto">
            <a:xfrm flipH="1">
              <a:off x="5551" y="1696"/>
              <a:ext cx="1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189" name="Text Box 2090"/>
            <p:cNvSpPr txBox="1">
              <a:spLocks noChangeArrowheads="1"/>
            </p:cNvSpPr>
            <p:nvPr/>
          </p:nvSpPr>
          <p:spPr bwMode="auto">
            <a:xfrm>
              <a:off x="1769" y="1605"/>
              <a:ext cx="7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c</a:t>
              </a:r>
              <a:r>
                <a:rPr lang="zh-CN" altLang="zh-CN" dirty="0">
                  <a:solidFill>
                    <a:schemeClr val="bg1"/>
                  </a:solidFill>
                </a:rPr>
                <a:t>生存期: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1028"/>
          <p:cNvSpPr txBox="1">
            <a:spLocks noChangeArrowheads="1"/>
          </p:cNvSpPr>
          <p:nvPr/>
        </p:nvSpPr>
        <p:spPr bwMode="auto">
          <a:xfrm>
            <a:off x="544512" y="552390"/>
            <a:ext cx="301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81498" y="1355578"/>
            <a:ext cx="3960440" cy="4226217"/>
            <a:chOff x="931183" y="915937"/>
            <a:chExt cx="3960440" cy="4226217"/>
          </a:xfrm>
        </p:grpSpPr>
        <p:sp>
          <p:nvSpPr>
            <p:cNvPr id="17" name="流程图: 可选过程 16"/>
            <p:cNvSpPr/>
            <p:nvPr/>
          </p:nvSpPr>
          <p:spPr>
            <a:xfrm>
              <a:off x="931183" y="915937"/>
              <a:ext cx="3960440" cy="4226217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69" name="Rectangle 1029"/>
            <p:cNvSpPr>
              <a:spLocks noChangeArrowheads="1"/>
            </p:cNvSpPr>
            <p:nvPr/>
          </p:nvSpPr>
          <p:spPr bwMode="auto">
            <a:xfrm>
              <a:off x="1116013" y="952500"/>
              <a:ext cx="3379451" cy="409342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 </a:t>
              </a:r>
              <a:r>
                <a:rPr lang="en-US" altLang="zh-CN" dirty="0" err="1">
                  <a:solidFill>
                    <a:schemeClr val="accent2"/>
                  </a:solidFill>
                </a:rPr>
                <a:t>int</a:t>
              </a:r>
              <a:r>
                <a:rPr lang="en-US" altLang="zh-CN" dirty="0">
                  <a:solidFill>
                    <a:schemeClr val="accent2"/>
                  </a:solidFill>
                </a:rPr>
                <a:t> x=1</a:t>
              </a:r>
              <a:r>
                <a:rPr lang="en-US" altLang="zh-CN" dirty="0">
                  <a:solidFill>
                    <a:schemeClr val="tx1"/>
                  </a:solidFill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void  </a:t>
              </a:r>
              <a:r>
                <a:rPr lang="en-US" altLang="zh-CN" dirty="0" err="1">
                  <a:solidFill>
                    <a:schemeClr val="tx1"/>
                  </a:solidFill>
                </a:rPr>
                <a:t>prt</a:t>
              </a:r>
              <a:r>
                <a:rPr lang="en-US" altLang="zh-CN" dirty="0">
                  <a:solidFill>
                    <a:schemeClr val="tx1"/>
                  </a:solidFill>
                </a:rPr>
                <a:t>(void);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en-US" altLang="zh-CN" dirty="0">
                  <a:solidFill>
                    <a:schemeClr val="accent2"/>
                  </a:solidFill>
                </a:rPr>
                <a:t>{</a:t>
              </a:r>
              <a:r>
                <a:rPr lang="en-US" altLang="zh-CN" dirty="0">
                  <a:solidFill>
                    <a:schemeClr val="tx1"/>
                  </a:solidFill>
                </a:rPr>
                <a:t>   </a:t>
              </a:r>
              <a:r>
                <a:rPr lang="en-US" altLang="zh-CN" dirty="0" err="1">
                  <a:solidFill>
                    <a:schemeClr val="tx2"/>
                  </a:solidFill>
                </a:rPr>
                <a:t>int</a:t>
              </a:r>
              <a:r>
                <a:rPr lang="en-US" altLang="zh-CN" dirty="0">
                  <a:solidFill>
                    <a:schemeClr val="tx2"/>
                  </a:solidFill>
                </a:rPr>
                <a:t> x=3;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 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prt</a:t>
              </a:r>
              <a:r>
                <a:rPr lang="en-US" altLang="zh-CN" dirty="0">
                  <a:solidFill>
                    <a:schemeClr val="tx1"/>
                  </a:solidFill>
                </a:rPr>
                <a:t>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 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(“2nd x=%d\</a:t>
              </a:r>
              <a:r>
                <a:rPr lang="en-US" altLang="zh-CN" dirty="0" err="1">
                  <a:solidFill>
                    <a:schemeClr val="tx1"/>
                  </a:solidFill>
                </a:rPr>
                <a:t>n”,x</a:t>
              </a:r>
              <a:r>
                <a:rPr lang="en-US" altLang="zh-CN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en-US" altLang="zh-CN" dirty="0">
                  <a:solidFill>
                    <a:schemeClr val="accent2"/>
                  </a:solidFill>
                </a:rPr>
                <a:t>}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(“1st x=%d\</a:t>
              </a:r>
              <a:r>
                <a:rPr lang="en-US" altLang="zh-CN" dirty="0" err="1">
                  <a:solidFill>
                    <a:schemeClr val="tx1"/>
                  </a:solidFill>
                </a:rPr>
                <a:t>n”,x</a:t>
              </a:r>
              <a:r>
                <a:rPr lang="en-US" altLang="zh-CN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void  </a:t>
              </a:r>
              <a:r>
                <a:rPr lang="en-US" altLang="zh-CN" dirty="0" err="1">
                  <a:solidFill>
                    <a:schemeClr val="tx1"/>
                  </a:solidFill>
                </a:rPr>
                <a:t>prt</a:t>
              </a:r>
              <a:r>
                <a:rPr lang="en-US" altLang="zh-CN" dirty="0">
                  <a:solidFill>
                    <a:schemeClr val="tx1"/>
                  </a:solidFill>
                </a:rPr>
                <a:t>(void)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 </a:t>
              </a:r>
              <a:r>
                <a:rPr lang="en-US" altLang="zh-CN" dirty="0" err="1">
                  <a:solidFill>
                    <a:srgbClr val="009900"/>
                  </a:solidFill>
                </a:rPr>
                <a:t>int</a:t>
              </a:r>
              <a:r>
                <a:rPr lang="en-US" altLang="zh-CN" dirty="0">
                  <a:solidFill>
                    <a:srgbClr val="009900"/>
                  </a:solidFill>
                </a:rPr>
                <a:t> x=5;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(“3th  x=%d\</a:t>
              </a:r>
              <a:r>
                <a:rPr lang="en-US" altLang="zh-CN" dirty="0" err="1">
                  <a:solidFill>
                    <a:schemeClr val="tx1"/>
                  </a:solidFill>
                </a:rPr>
                <a:t>n”,x</a:t>
              </a:r>
              <a:r>
                <a:rPr lang="en-US" altLang="zh-CN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88070" name="Text Box 1030"/>
          <p:cNvSpPr txBox="1">
            <a:spLocks noChangeArrowheads="1"/>
          </p:cNvSpPr>
          <p:nvPr/>
        </p:nvSpPr>
        <p:spPr bwMode="auto">
          <a:xfrm>
            <a:off x="7105650" y="2692400"/>
            <a:ext cx="1467068" cy="132343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</a:rPr>
              <a:t>运行结果：</a:t>
            </a:r>
          </a:p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3th   x=5</a:t>
            </a:r>
          </a:p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2nd  x=3</a:t>
            </a:r>
          </a:p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1st   x=1</a:t>
            </a:r>
          </a:p>
        </p:txBody>
      </p:sp>
      <p:grpSp>
        <p:nvGrpSpPr>
          <p:cNvPr id="88096" name="Group 1056"/>
          <p:cNvGrpSpPr>
            <a:grpSpLocks/>
          </p:cNvGrpSpPr>
          <p:nvPr/>
        </p:nvGrpSpPr>
        <p:grpSpPr bwMode="auto">
          <a:xfrm>
            <a:off x="5162550" y="1352550"/>
            <a:ext cx="1533525" cy="2781300"/>
            <a:chOff x="3252" y="852"/>
            <a:chExt cx="966" cy="1752"/>
          </a:xfrm>
        </p:grpSpPr>
        <p:sp>
          <p:nvSpPr>
            <p:cNvPr id="51213" name="AutoShape 1049"/>
            <p:cNvSpPr>
              <a:spLocks/>
            </p:cNvSpPr>
            <p:nvPr/>
          </p:nvSpPr>
          <p:spPr bwMode="auto">
            <a:xfrm>
              <a:off x="3252" y="852"/>
              <a:ext cx="47" cy="468"/>
            </a:xfrm>
            <a:prstGeom prst="rightBracket">
              <a:avLst>
                <a:gd name="adj" fmla="val 82979"/>
              </a:avLst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14" name="AutoShape 1050"/>
            <p:cNvSpPr>
              <a:spLocks/>
            </p:cNvSpPr>
            <p:nvPr/>
          </p:nvSpPr>
          <p:spPr bwMode="auto">
            <a:xfrm>
              <a:off x="3252" y="2136"/>
              <a:ext cx="47" cy="468"/>
            </a:xfrm>
            <a:prstGeom prst="rightBracket">
              <a:avLst>
                <a:gd name="adj" fmla="val 82979"/>
              </a:avLst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15" name="Text Box 1051"/>
            <p:cNvSpPr txBox="1">
              <a:spLocks noChangeArrowheads="1"/>
            </p:cNvSpPr>
            <p:nvPr/>
          </p:nvSpPr>
          <p:spPr bwMode="auto">
            <a:xfrm>
              <a:off x="3365" y="942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x=1</a:t>
              </a:r>
              <a:r>
                <a:rPr lang="zh-CN" altLang="zh-CN">
                  <a:solidFill>
                    <a:schemeClr val="bg1"/>
                  </a:solidFill>
                </a:rPr>
                <a:t>作用域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16" name="Text Box 1052"/>
            <p:cNvSpPr txBox="1">
              <a:spLocks noChangeArrowheads="1"/>
            </p:cNvSpPr>
            <p:nvPr/>
          </p:nvSpPr>
          <p:spPr bwMode="auto">
            <a:xfrm>
              <a:off x="3353" y="2238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x=1</a:t>
              </a:r>
              <a:r>
                <a:rPr lang="zh-CN" altLang="zh-CN" dirty="0">
                  <a:solidFill>
                    <a:schemeClr val="bg1"/>
                  </a:solidFill>
                </a:rPr>
                <a:t>作用域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095" name="Group 1055"/>
          <p:cNvGrpSpPr>
            <a:grpSpLocks/>
          </p:cNvGrpSpPr>
          <p:nvPr/>
        </p:nvGrpSpPr>
        <p:grpSpPr bwMode="auto">
          <a:xfrm>
            <a:off x="5143500" y="2133600"/>
            <a:ext cx="1571625" cy="1219200"/>
            <a:chOff x="3240" y="1344"/>
            <a:chExt cx="990" cy="768"/>
          </a:xfrm>
        </p:grpSpPr>
        <p:sp>
          <p:nvSpPr>
            <p:cNvPr id="51211" name="AutoShape 1046"/>
            <p:cNvSpPr>
              <a:spLocks/>
            </p:cNvSpPr>
            <p:nvPr/>
          </p:nvSpPr>
          <p:spPr bwMode="auto">
            <a:xfrm>
              <a:off x="3240" y="1344"/>
              <a:ext cx="60" cy="768"/>
            </a:xfrm>
            <a:prstGeom prst="rightBracket">
              <a:avLst>
                <a:gd name="adj" fmla="val 106667"/>
              </a:avLst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12" name="Text Box 1053"/>
            <p:cNvSpPr txBox="1">
              <a:spLocks noChangeArrowheads="1"/>
            </p:cNvSpPr>
            <p:nvPr/>
          </p:nvSpPr>
          <p:spPr bwMode="auto">
            <a:xfrm>
              <a:off x="3377" y="1566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x=3</a:t>
              </a:r>
              <a:r>
                <a:rPr lang="zh-CN" altLang="zh-CN" dirty="0">
                  <a:solidFill>
                    <a:schemeClr val="bg1"/>
                  </a:solidFill>
                </a:rPr>
                <a:t>作用域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097" name="Group 1057"/>
          <p:cNvGrpSpPr>
            <a:grpSpLocks/>
          </p:cNvGrpSpPr>
          <p:nvPr/>
        </p:nvGrpSpPr>
        <p:grpSpPr bwMode="auto">
          <a:xfrm>
            <a:off x="5143500" y="4667250"/>
            <a:ext cx="1590675" cy="781050"/>
            <a:chOff x="3240" y="2940"/>
            <a:chExt cx="1002" cy="492"/>
          </a:xfrm>
        </p:grpSpPr>
        <p:sp>
          <p:nvSpPr>
            <p:cNvPr id="51209" name="AutoShape 1048"/>
            <p:cNvSpPr>
              <a:spLocks/>
            </p:cNvSpPr>
            <p:nvPr/>
          </p:nvSpPr>
          <p:spPr bwMode="auto">
            <a:xfrm>
              <a:off x="3240" y="2940"/>
              <a:ext cx="72" cy="492"/>
            </a:xfrm>
            <a:prstGeom prst="rightBracket">
              <a:avLst>
                <a:gd name="adj" fmla="val 56944"/>
              </a:avLst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10" name="Text Box 1054"/>
            <p:cNvSpPr txBox="1">
              <a:spLocks noChangeArrowheads="1"/>
            </p:cNvSpPr>
            <p:nvPr/>
          </p:nvSpPr>
          <p:spPr bwMode="auto">
            <a:xfrm>
              <a:off x="3389" y="3042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x=5</a:t>
              </a:r>
              <a:r>
                <a:rPr lang="zh-CN" altLang="zh-CN" dirty="0">
                  <a:solidFill>
                    <a:schemeClr val="bg1"/>
                  </a:solidFill>
                </a:rPr>
                <a:t>作用域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 autoUpdateAnimBg="0"/>
      <p:bldP spid="8807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343069" y="544830"/>
            <a:ext cx="8566150" cy="2998788"/>
          </a:xfrm>
        </p:spPr>
        <p:txBody>
          <a:bodyPr/>
          <a:lstStyle/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函数分类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从用户角度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标准函数（库函数）：由系统提供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用户自定义函数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从函数形式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无参函数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有参函数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35049" y="3604279"/>
            <a:ext cx="6116820" cy="1631217"/>
            <a:chOff x="714287" y="3604279"/>
            <a:chExt cx="6116820" cy="1631217"/>
          </a:xfrm>
        </p:grpSpPr>
        <p:sp>
          <p:nvSpPr>
            <p:cNvPr id="4" name="流程图: 可选过程 3"/>
            <p:cNvSpPr/>
            <p:nvPr/>
          </p:nvSpPr>
          <p:spPr>
            <a:xfrm>
              <a:off x="714287" y="3604280"/>
              <a:ext cx="6116820" cy="163121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896732" y="3604279"/>
              <a:ext cx="5698996" cy="163121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库函数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应注意：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、函数功能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、函数参数的数目和顺序，及各参数意义和类型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、函数返回值意义和类型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、需要使用的包含文件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bldLvl="5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1492" y="927100"/>
            <a:ext cx="3647889" cy="4146549"/>
            <a:chOff x="400235" y="927100"/>
            <a:chExt cx="3647889" cy="4146549"/>
          </a:xfrm>
        </p:grpSpPr>
        <p:sp>
          <p:nvSpPr>
            <p:cNvPr id="8" name="流程图: 可选过程 7"/>
            <p:cNvSpPr/>
            <p:nvPr/>
          </p:nvSpPr>
          <p:spPr>
            <a:xfrm>
              <a:off x="400235" y="933350"/>
              <a:ext cx="3647889" cy="4140299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14" name="Rectangle 2"/>
            <p:cNvSpPr>
              <a:spLocks noChangeArrowheads="1"/>
            </p:cNvSpPr>
            <p:nvPr/>
          </p:nvSpPr>
          <p:spPr bwMode="auto">
            <a:xfrm>
              <a:off x="712788" y="927100"/>
              <a:ext cx="2802370" cy="3477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 void  increment(void);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increment();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increment();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increment();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void  increment(void)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x=0;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x++;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(“%d\</a:t>
              </a:r>
              <a:r>
                <a:rPr lang="en-US" altLang="zh-CN" dirty="0" err="1">
                  <a:solidFill>
                    <a:schemeClr val="tx1"/>
                  </a:solidFill>
                </a:rPr>
                <a:t>n”,x</a:t>
              </a:r>
              <a:r>
                <a:rPr lang="en-US" altLang="zh-CN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95300" y="482488"/>
            <a:ext cx="4257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 局部静态变量值具有可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继承性。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688601" y="5135563"/>
            <a:ext cx="1581150" cy="100647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  <a:extLst/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</a:rPr>
              <a:t>运行结果：</a:t>
            </a:r>
            <a:r>
              <a:rPr lang="en-US" altLang="zh-CN">
                <a:solidFill>
                  <a:schemeClr val="bg1"/>
                </a:solidFill>
              </a:rPr>
              <a:t>1</a:t>
            </a:r>
          </a:p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                    1</a:t>
            </a:r>
          </a:p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                    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556311" y="876300"/>
            <a:ext cx="3960440" cy="4146550"/>
            <a:chOff x="4556311" y="876300"/>
            <a:chExt cx="3960440" cy="4146550"/>
          </a:xfrm>
        </p:grpSpPr>
        <p:sp>
          <p:nvSpPr>
            <p:cNvPr id="9" name="流程图: 可选过程 8"/>
            <p:cNvSpPr/>
            <p:nvPr/>
          </p:nvSpPr>
          <p:spPr>
            <a:xfrm>
              <a:off x="4556311" y="927100"/>
              <a:ext cx="3960440" cy="409575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61" name="Rectangle 49"/>
            <p:cNvSpPr>
              <a:spLocks noChangeArrowheads="1"/>
            </p:cNvSpPr>
            <p:nvPr/>
          </p:nvSpPr>
          <p:spPr bwMode="auto">
            <a:xfrm>
              <a:off x="4868863" y="876300"/>
              <a:ext cx="2802370" cy="3477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 void  increment(void);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increment();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increment();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increment();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void  increment(void)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 static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x=0;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x++;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(“%d\</a:t>
              </a:r>
              <a:r>
                <a:rPr lang="en-US" altLang="zh-CN" dirty="0" err="1">
                  <a:solidFill>
                    <a:schemeClr val="tx1"/>
                  </a:solidFill>
                </a:rPr>
                <a:t>n”,x</a:t>
              </a:r>
              <a:r>
                <a:rPr lang="en-US" altLang="zh-CN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90162" name="Text Box 50"/>
          <p:cNvSpPr txBox="1">
            <a:spLocks noChangeArrowheads="1"/>
          </p:cNvSpPr>
          <p:nvPr/>
        </p:nvSpPr>
        <p:spPr bwMode="auto">
          <a:xfrm>
            <a:off x="5745956" y="5073650"/>
            <a:ext cx="1581150" cy="100647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  <a:extLst/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</a:rPr>
              <a:t>运行结果：</a:t>
            </a:r>
            <a:r>
              <a:rPr lang="en-US" altLang="zh-CN">
                <a:solidFill>
                  <a:schemeClr val="bg1"/>
                </a:solidFill>
              </a:rPr>
              <a:t>1</a:t>
            </a:r>
          </a:p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                    2</a:t>
            </a:r>
          </a:p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                   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  <p:bldP spid="90118" grpId="0" animBg="1"/>
      <p:bldP spid="9016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68288" y="515938"/>
            <a:ext cx="3156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变量的寿命与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3098" y="965101"/>
            <a:ext cx="3541321" cy="5478730"/>
            <a:chOff x="213098" y="965101"/>
            <a:chExt cx="3541321" cy="5478730"/>
          </a:xfrm>
        </p:grpSpPr>
        <p:sp>
          <p:nvSpPr>
            <p:cNvPr id="54" name="流程图: 可选过程 53"/>
            <p:cNvSpPr/>
            <p:nvPr/>
          </p:nvSpPr>
          <p:spPr>
            <a:xfrm>
              <a:off x="213098" y="965101"/>
              <a:ext cx="3541321" cy="547873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942" name="Text Box 142"/>
            <p:cNvSpPr txBox="1">
              <a:spLocks noChangeArrowheads="1"/>
            </p:cNvSpPr>
            <p:nvPr/>
          </p:nvSpPr>
          <p:spPr bwMode="auto">
            <a:xfrm>
              <a:off x="268288" y="1027082"/>
              <a:ext cx="3275256" cy="532453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#include &lt;</a:t>
              </a:r>
              <a:r>
                <a:rPr lang="en-US" altLang="zh-CN" dirty="0" err="1">
                  <a:solidFill>
                    <a:schemeClr val="tx1"/>
                  </a:solidFill>
                </a:rPr>
                <a:t>stdio.h</a:t>
              </a:r>
              <a:r>
                <a:rPr lang="en-US" altLang="zh-CN" dirty="0">
                  <a:solidFill>
                    <a:schemeClr val="tx1"/>
                  </a:solidFill>
                </a:rPr>
                <a:t>&gt;</a:t>
              </a:r>
            </a:p>
            <a:p>
              <a:pPr algn="l"/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=1;</a:t>
              </a:r>
            </a:p>
            <a:p>
              <a:pPr algn="l"/>
              <a:r>
                <a:rPr lang="en-US" altLang="zh-CN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 static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a;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register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b=-10;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c=0;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("-----MAIN------\n");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("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:%d a:%d  \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 b:%d c:%d\n",i,a,b,c);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c=c+8;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other();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("-----MAIN------\n");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("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:%d a:%d   \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    b:%d c:%d\n",i,a,b,c);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=i+10;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other();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34780" y="3484301"/>
            <a:ext cx="3699483" cy="2959530"/>
            <a:chOff x="3934805" y="3484302"/>
            <a:chExt cx="3699483" cy="2959530"/>
          </a:xfrm>
        </p:grpSpPr>
        <p:sp>
          <p:nvSpPr>
            <p:cNvPr id="56" name="流程图: 可选过程 55"/>
            <p:cNvSpPr/>
            <p:nvPr/>
          </p:nvSpPr>
          <p:spPr>
            <a:xfrm>
              <a:off x="3934805" y="3484302"/>
              <a:ext cx="3699483" cy="295953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43" name="Text Box 143"/>
            <p:cNvSpPr txBox="1">
              <a:spLocks noChangeArrowheads="1"/>
            </p:cNvSpPr>
            <p:nvPr/>
          </p:nvSpPr>
          <p:spPr bwMode="auto">
            <a:xfrm>
              <a:off x="4173538" y="3536126"/>
              <a:ext cx="3448380" cy="286232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other()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{   static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a=2;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static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b;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c=10;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a=a+2;   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=i+32;  c=c+5;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("-----OTHER------\n");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("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:%d a:%d   \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   b:%d c:%d\n",i,a,b,c);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b=a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;}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77068" name="Text Box 268"/>
          <p:cNvSpPr txBox="1">
            <a:spLocks noChangeArrowheads="1"/>
          </p:cNvSpPr>
          <p:nvPr/>
        </p:nvSpPr>
        <p:spPr bwMode="auto">
          <a:xfrm>
            <a:off x="3611563" y="547688"/>
            <a:ext cx="2049462" cy="701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-------Main------</a:t>
            </a:r>
          </a:p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i:1  a:0  b:-10  c:0 </a:t>
            </a:r>
          </a:p>
        </p:txBody>
      </p:sp>
      <p:sp>
        <p:nvSpPr>
          <p:cNvPr id="77069" name="Text Box 269"/>
          <p:cNvSpPr txBox="1">
            <a:spLocks noChangeArrowheads="1"/>
          </p:cNvSpPr>
          <p:nvPr/>
        </p:nvSpPr>
        <p:spPr bwMode="auto">
          <a:xfrm>
            <a:off x="3611563" y="1227138"/>
            <a:ext cx="2092325" cy="701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1"/>
                </a:solidFill>
              </a:rPr>
              <a:t>------Other------</a:t>
            </a:r>
          </a:p>
          <a:p>
            <a:pPr algn="l" eaLnBrk="1" hangingPunct="1"/>
            <a:r>
              <a:rPr lang="en-US" altLang="zh-CN">
                <a:solidFill>
                  <a:schemeClr val="tx1"/>
                </a:solidFill>
              </a:rPr>
              <a:t>i:33  a:4  b:0  c:15 </a:t>
            </a:r>
          </a:p>
        </p:txBody>
      </p:sp>
      <p:sp>
        <p:nvSpPr>
          <p:cNvPr id="77070" name="Text Box 270"/>
          <p:cNvSpPr txBox="1">
            <a:spLocks noChangeArrowheads="1"/>
          </p:cNvSpPr>
          <p:nvPr/>
        </p:nvSpPr>
        <p:spPr bwMode="auto">
          <a:xfrm>
            <a:off x="3611563" y="1906588"/>
            <a:ext cx="2112962" cy="701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1"/>
                </a:solidFill>
              </a:rPr>
              <a:t>-------Main-----</a:t>
            </a:r>
          </a:p>
          <a:p>
            <a:pPr algn="l" eaLnBrk="1" hangingPunct="1"/>
            <a:r>
              <a:rPr lang="en-US" altLang="zh-CN">
                <a:solidFill>
                  <a:schemeClr val="tx1"/>
                </a:solidFill>
              </a:rPr>
              <a:t>i:33  a:0  b:-10  c:8</a:t>
            </a:r>
          </a:p>
        </p:txBody>
      </p:sp>
      <p:sp>
        <p:nvSpPr>
          <p:cNvPr id="77071" name="Text Box 271"/>
          <p:cNvSpPr txBox="1">
            <a:spLocks noChangeArrowheads="1"/>
          </p:cNvSpPr>
          <p:nvPr/>
        </p:nvSpPr>
        <p:spPr bwMode="auto">
          <a:xfrm>
            <a:off x="3611563" y="2586038"/>
            <a:ext cx="2028825" cy="701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1"/>
                </a:solidFill>
              </a:rPr>
              <a:t>-------Other-------</a:t>
            </a:r>
          </a:p>
          <a:p>
            <a:pPr algn="l" eaLnBrk="1" hangingPunct="1"/>
            <a:r>
              <a:rPr lang="en-US" altLang="zh-CN">
                <a:solidFill>
                  <a:schemeClr val="tx1"/>
                </a:solidFill>
              </a:rPr>
              <a:t>i:75  a:6  b:4  c:15</a:t>
            </a:r>
          </a:p>
        </p:txBody>
      </p:sp>
      <p:grpSp>
        <p:nvGrpSpPr>
          <p:cNvPr id="77072" name="Group 272"/>
          <p:cNvGrpSpPr>
            <a:grpSpLocks/>
          </p:cNvGrpSpPr>
          <p:nvPr/>
        </p:nvGrpSpPr>
        <p:grpSpPr bwMode="auto">
          <a:xfrm>
            <a:off x="5680869" y="211138"/>
            <a:ext cx="3414712" cy="3592513"/>
            <a:chOff x="162" y="1326"/>
            <a:chExt cx="2151" cy="2263"/>
          </a:xfrm>
        </p:grpSpPr>
        <p:sp>
          <p:nvSpPr>
            <p:cNvPr id="53276" name="Text Box 273"/>
            <p:cNvSpPr txBox="1">
              <a:spLocks noChangeArrowheads="1"/>
            </p:cNvSpPr>
            <p:nvPr/>
          </p:nvSpPr>
          <p:spPr bwMode="auto">
            <a:xfrm>
              <a:off x="365" y="132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53277" name="Rectangle 274"/>
            <p:cNvSpPr>
              <a:spLocks noChangeArrowheads="1"/>
            </p:cNvSpPr>
            <p:nvPr/>
          </p:nvSpPr>
          <p:spPr bwMode="auto">
            <a:xfrm>
              <a:off x="778" y="1504"/>
              <a:ext cx="901" cy="1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78" name="Line 275"/>
            <p:cNvSpPr>
              <a:spLocks noChangeShapeType="1"/>
            </p:cNvSpPr>
            <p:nvPr/>
          </p:nvSpPr>
          <p:spPr bwMode="auto">
            <a:xfrm>
              <a:off x="778" y="1664"/>
              <a:ext cx="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9" name="Line 276"/>
            <p:cNvSpPr>
              <a:spLocks noChangeShapeType="1"/>
            </p:cNvSpPr>
            <p:nvPr/>
          </p:nvSpPr>
          <p:spPr bwMode="auto">
            <a:xfrm>
              <a:off x="763" y="1820"/>
              <a:ext cx="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0" name="Line 277"/>
            <p:cNvSpPr>
              <a:spLocks noChangeShapeType="1"/>
            </p:cNvSpPr>
            <p:nvPr/>
          </p:nvSpPr>
          <p:spPr bwMode="auto">
            <a:xfrm>
              <a:off x="770" y="1984"/>
              <a:ext cx="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1" name="Line 278"/>
            <p:cNvSpPr>
              <a:spLocks noChangeShapeType="1"/>
            </p:cNvSpPr>
            <p:nvPr/>
          </p:nvSpPr>
          <p:spPr bwMode="auto">
            <a:xfrm>
              <a:off x="776" y="2140"/>
              <a:ext cx="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2" name="Line 279"/>
            <p:cNvSpPr>
              <a:spLocks noChangeShapeType="1"/>
            </p:cNvSpPr>
            <p:nvPr/>
          </p:nvSpPr>
          <p:spPr bwMode="auto">
            <a:xfrm>
              <a:off x="784" y="2527"/>
              <a:ext cx="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3" name="Line 280"/>
            <p:cNvSpPr>
              <a:spLocks noChangeShapeType="1"/>
            </p:cNvSpPr>
            <p:nvPr/>
          </p:nvSpPr>
          <p:spPr bwMode="auto">
            <a:xfrm>
              <a:off x="780" y="3112"/>
              <a:ext cx="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4" name="Line 281"/>
            <p:cNvSpPr>
              <a:spLocks noChangeShapeType="1"/>
            </p:cNvSpPr>
            <p:nvPr/>
          </p:nvSpPr>
          <p:spPr bwMode="auto">
            <a:xfrm flipV="1">
              <a:off x="778" y="2781"/>
              <a:ext cx="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Line 282"/>
            <p:cNvSpPr>
              <a:spLocks noChangeShapeType="1"/>
            </p:cNvSpPr>
            <p:nvPr/>
          </p:nvSpPr>
          <p:spPr bwMode="auto">
            <a:xfrm flipV="1">
              <a:off x="766" y="2952"/>
              <a:ext cx="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6" name="Text Box 283"/>
            <p:cNvSpPr txBox="1">
              <a:spLocks noChangeArrowheads="1"/>
            </p:cNvSpPr>
            <p:nvPr/>
          </p:nvSpPr>
          <p:spPr bwMode="auto">
            <a:xfrm>
              <a:off x="254" y="149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bg1"/>
                  </a:solidFill>
                </a:rPr>
                <a:t>全局</a:t>
              </a:r>
              <a:r>
                <a:rPr lang="en-US" altLang="zh-CN" dirty="0" err="1">
                  <a:solidFill>
                    <a:schemeClr val="bg1"/>
                  </a:solidFill>
                </a:rPr>
                <a:t>i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3287" name="Text Box 284"/>
            <p:cNvSpPr txBox="1">
              <a:spLocks noChangeArrowheads="1"/>
            </p:cNvSpPr>
            <p:nvPr/>
          </p:nvSpPr>
          <p:spPr bwMode="auto">
            <a:xfrm>
              <a:off x="1121" y="1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288" name="Text Box 285"/>
            <p:cNvSpPr txBox="1">
              <a:spLocks noChangeArrowheads="1"/>
            </p:cNvSpPr>
            <p:nvPr/>
          </p:nvSpPr>
          <p:spPr bwMode="auto">
            <a:xfrm>
              <a:off x="176" y="1660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</a:rPr>
                <a:t>main: a</a:t>
              </a:r>
            </a:p>
          </p:txBody>
        </p:sp>
        <p:sp>
          <p:nvSpPr>
            <p:cNvPr id="53289" name="Text Box 286"/>
            <p:cNvSpPr txBox="1">
              <a:spLocks noChangeArrowheads="1"/>
            </p:cNvSpPr>
            <p:nvPr/>
          </p:nvSpPr>
          <p:spPr bwMode="auto">
            <a:xfrm>
              <a:off x="1110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3290" name="Rectangle 287"/>
            <p:cNvSpPr>
              <a:spLocks noChangeArrowheads="1"/>
            </p:cNvSpPr>
            <p:nvPr/>
          </p:nvSpPr>
          <p:spPr bwMode="auto">
            <a:xfrm>
              <a:off x="790" y="3342"/>
              <a:ext cx="887" cy="1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b:-10</a:t>
              </a:r>
            </a:p>
          </p:txBody>
        </p:sp>
        <p:sp>
          <p:nvSpPr>
            <p:cNvPr id="53291" name="Text Box 288"/>
            <p:cNvSpPr txBox="1">
              <a:spLocks noChangeArrowheads="1"/>
            </p:cNvSpPr>
            <p:nvPr/>
          </p:nvSpPr>
          <p:spPr bwMode="auto">
            <a:xfrm>
              <a:off x="209" y="3339"/>
              <a:ext cx="5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register</a:t>
              </a:r>
            </a:p>
          </p:txBody>
        </p:sp>
        <p:sp>
          <p:nvSpPr>
            <p:cNvPr id="53292" name="Text Box 289"/>
            <p:cNvSpPr txBox="1">
              <a:spLocks noChangeArrowheads="1"/>
            </p:cNvSpPr>
            <p:nvPr/>
          </p:nvSpPr>
          <p:spPr bwMode="auto">
            <a:xfrm>
              <a:off x="279" y="3067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1"/>
                  </a:solidFill>
                </a:rPr>
                <a:t>main:c</a:t>
              </a:r>
            </a:p>
          </p:txBody>
        </p:sp>
        <p:sp>
          <p:nvSpPr>
            <p:cNvPr id="53293" name="Text Box 290"/>
            <p:cNvSpPr txBox="1">
              <a:spLocks noChangeArrowheads="1"/>
            </p:cNvSpPr>
            <p:nvPr/>
          </p:nvSpPr>
          <p:spPr bwMode="auto">
            <a:xfrm>
              <a:off x="1135" y="30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3294" name="AutoShape 291"/>
            <p:cNvSpPr>
              <a:spLocks/>
            </p:cNvSpPr>
            <p:nvPr/>
          </p:nvSpPr>
          <p:spPr bwMode="auto">
            <a:xfrm>
              <a:off x="1701" y="1504"/>
              <a:ext cx="47" cy="724"/>
            </a:xfrm>
            <a:prstGeom prst="rightBrace">
              <a:avLst>
                <a:gd name="adj1" fmla="val 12836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95" name="AutoShape 292"/>
            <p:cNvSpPr>
              <a:spLocks/>
            </p:cNvSpPr>
            <p:nvPr/>
          </p:nvSpPr>
          <p:spPr bwMode="auto">
            <a:xfrm>
              <a:off x="1686" y="2527"/>
              <a:ext cx="47" cy="745"/>
            </a:xfrm>
            <a:prstGeom prst="rightBrace">
              <a:avLst>
                <a:gd name="adj1" fmla="val 132092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296" name="Text Box 293"/>
            <p:cNvSpPr txBox="1">
              <a:spLocks noChangeArrowheads="1"/>
            </p:cNvSpPr>
            <p:nvPr/>
          </p:nvSpPr>
          <p:spPr bwMode="auto">
            <a:xfrm>
              <a:off x="1709" y="1748"/>
              <a:ext cx="5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静态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存储区</a:t>
              </a:r>
            </a:p>
          </p:txBody>
        </p:sp>
        <p:sp>
          <p:nvSpPr>
            <p:cNvPr id="53297" name="Text Box 294"/>
            <p:cNvSpPr txBox="1">
              <a:spLocks noChangeArrowheads="1"/>
            </p:cNvSpPr>
            <p:nvPr/>
          </p:nvSpPr>
          <p:spPr bwMode="auto">
            <a:xfrm>
              <a:off x="1717" y="2772"/>
              <a:ext cx="596" cy="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动态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存储区</a:t>
              </a:r>
            </a:p>
          </p:txBody>
        </p:sp>
        <p:sp>
          <p:nvSpPr>
            <p:cNvPr id="53298" name="Text Box 295"/>
            <p:cNvSpPr txBox="1">
              <a:spLocks noChangeArrowheads="1"/>
            </p:cNvSpPr>
            <p:nvPr/>
          </p:nvSpPr>
          <p:spPr bwMode="auto">
            <a:xfrm>
              <a:off x="162" y="1801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1"/>
                  </a:solidFill>
                </a:rPr>
                <a:t>other: a</a:t>
              </a:r>
            </a:p>
          </p:txBody>
        </p:sp>
        <p:sp>
          <p:nvSpPr>
            <p:cNvPr id="53299" name="Text Box 296"/>
            <p:cNvSpPr txBox="1">
              <a:spLocks noChangeArrowheads="1"/>
            </p:cNvSpPr>
            <p:nvPr/>
          </p:nvSpPr>
          <p:spPr bwMode="auto">
            <a:xfrm>
              <a:off x="1115" y="17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300" name="Text Box 297"/>
            <p:cNvSpPr txBox="1">
              <a:spLocks noChangeArrowheads="1"/>
            </p:cNvSpPr>
            <p:nvPr/>
          </p:nvSpPr>
          <p:spPr bwMode="auto">
            <a:xfrm>
              <a:off x="163" y="1949"/>
              <a:ext cx="6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1"/>
                  </a:solidFill>
                </a:rPr>
                <a:t>other: b</a:t>
              </a:r>
            </a:p>
          </p:txBody>
        </p:sp>
        <p:sp>
          <p:nvSpPr>
            <p:cNvPr id="53301" name="Text Box 298"/>
            <p:cNvSpPr txBox="1">
              <a:spLocks noChangeArrowheads="1"/>
            </p:cNvSpPr>
            <p:nvPr/>
          </p:nvSpPr>
          <p:spPr bwMode="auto">
            <a:xfrm>
              <a:off x="1127" y="19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77099" name="Group 299"/>
          <p:cNvGrpSpPr>
            <a:grpSpLocks/>
          </p:cNvGrpSpPr>
          <p:nvPr/>
        </p:nvGrpSpPr>
        <p:grpSpPr bwMode="auto">
          <a:xfrm>
            <a:off x="5829300" y="2508250"/>
            <a:ext cx="1778000" cy="411163"/>
            <a:chOff x="3669" y="3638"/>
            <a:chExt cx="1120" cy="259"/>
          </a:xfrm>
        </p:grpSpPr>
        <p:sp>
          <p:nvSpPr>
            <p:cNvPr id="53274" name="Text Box 300"/>
            <p:cNvSpPr txBox="1">
              <a:spLocks noChangeArrowheads="1"/>
            </p:cNvSpPr>
            <p:nvPr/>
          </p:nvSpPr>
          <p:spPr bwMode="auto">
            <a:xfrm>
              <a:off x="3669" y="3647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bg1"/>
                  </a:solidFill>
                </a:rPr>
                <a:t>other: c</a:t>
              </a:r>
            </a:p>
          </p:txBody>
        </p:sp>
        <p:sp>
          <p:nvSpPr>
            <p:cNvPr id="53275" name="Text Box 301"/>
            <p:cNvSpPr txBox="1">
              <a:spLocks noChangeArrowheads="1"/>
            </p:cNvSpPr>
            <p:nvPr/>
          </p:nvSpPr>
          <p:spPr bwMode="auto">
            <a:xfrm>
              <a:off x="4513" y="363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990033"/>
                  </a:solidFill>
                </a:rPr>
                <a:t>10</a:t>
              </a:r>
            </a:p>
          </p:txBody>
        </p:sp>
      </p:grpSp>
      <p:sp>
        <p:nvSpPr>
          <p:cNvPr id="77102" name="Text Box 302"/>
          <p:cNvSpPr txBox="1">
            <a:spLocks noChangeArrowheads="1"/>
          </p:cNvSpPr>
          <p:nvPr/>
        </p:nvSpPr>
        <p:spPr bwMode="auto">
          <a:xfrm>
            <a:off x="7210294" y="2955460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103" name="Text Box 303"/>
          <p:cNvSpPr txBox="1">
            <a:spLocks noChangeArrowheads="1"/>
          </p:cNvSpPr>
          <p:nvPr/>
        </p:nvSpPr>
        <p:spPr bwMode="auto">
          <a:xfrm>
            <a:off x="7310242" y="910950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4</a:t>
            </a:r>
          </a:p>
        </p:txBody>
      </p:sp>
      <p:sp>
        <p:nvSpPr>
          <p:cNvPr id="77104" name="Text Box 304"/>
          <p:cNvSpPr txBox="1">
            <a:spLocks noChangeArrowheads="1"/>
          </p:cNvSpPr>
          <p:nvPr/>
        </p:nvSpPr>
        <p:spPr bwMode="auto">
          <a:xfrm>
            <a:off x="7184138" y="42734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77105" name="Text Box 305"/>
          <p:cNvSpPr txBox="1">
            <a:spLocks noChangeArrowheads="1"/>
          </p:cNvSpPr>
          <p:nvPr/>
        </p:nvSpPr>
        <p:spPr bwMode="auto">
          <a:xfrm>
            <a:off x="7158038" y="2497138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15</a:t>
            </a:r>
          </a:p>
        </p:txBody>
      </p:sp>
      <p:sp>
        <p:nvSpPr>
          <p:cNvPr id="77106" name="Rectangle 306"/>
          <p:cNvSpPr>
            <a:spLocks noChangeArrowheads="1"/>
          </p:cNvSpPr>
          <p:nvPr/>
        </p:nvSpPr>
        <p:spPr bwMode="auto">
          <a:xfrm>
            <a:off x="5932365" y="2625725"/>
            <a:ext cx="23241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107" name="Text Box 307"/>
          <p:cNvSpPr txBox="1">
            <a:spLocks noChangeArrowheads="1"/>
          </p:cNvSpPr>
          <p:nvPr/>
        </p:nvSpPr>
        <p:spPr bwMode="auto">
          <a:xfrm>
            <a:off x="7174684" y="1241957"/>
            <a:ext cx="300082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108" name="Text Box 308"/>
          <p:cNvSpPr txBox="1">
            <a:spLocks noChangeArrowheads="1"/>
          </p:cNvSpPr>
          <p:nvPr/>
        </p:nvSpPr>
        <p:spPr bwMode="auto">
          <a:xfrm>
            <a:off x="7214144" y="412645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solidFill>
                  <a:schemeClr val="tx1"/>
                </a:solidFill>
              </a:rPr>
              <a:t>43</a:t>
            </a:r>
          </a:p>
        </p:txBody>
      </p:sp>
      <p:grpSp>
        <p:nvGrpSpPr>
          <p:cNvPr id="77109" name="Group 309"/>
          <p:cNvGrpSpPr>
            <a:grpSpLocks/>
          </p:cNvGrpSpPr>
          <p:nvPr/>
        </p:nvGrpSpPr>
        <p:grpSpPr bwMode="auto">
          <a:xfrm>
            <a:off x="5928882" y="2497138"/>
            <a:ext cx="1778000" cy="411163"/>
            <a:chOff x="3213" y="3278"/>
            <a:chExt cx="1120" cy="259"/>
          </a:xfrm>
        </p:grpSpPr>
        <p:sp>
          <p:nvSpPr>
            <p:cNvPr id="53272" name="Text Box 310"/>
            <p:cNvSpPr txBox="1">
              <a:spLocks noChangeArrowheads="1"/>
            </p:cNvSpPr>
            <p:nvPr/>
          </p:nvSpPr>
          <p:spPr bwMode="auto">
            <a:xfrm>
              <a:off x="3213" y="3287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</a:rPr>
                <a:t>other: c</a:t>
              </a:r>
            </a:p>
          </p:txBody>
        </p:sp>
        <p:sp>
          <p:nvSpPr>
            <p:cNvPr id="53273" name="Text Box 311"/>
            <p:cNvSpPr txBox="1">
              <a:spLocks noChangeArrowheads="1"/>
            </p:cNvSpPr>
            <p:nvPr/>
          </p:nvSpPr>
          <p:spPr bwMode="auto">
            <a:xfrm>
              <a:off x="4057" y="3278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77112" name="Text Box 312"/>
          <p:cNvSpPr txBox="1">
            <a:spLocks noChangeArrowheads="1"/>
          </p:cNvSpPr>
          <p:nvPr/>
        </p:nvSpPr>
        <p:spPr bwMode="auto">
          <a:xfrm>
            <a:off x="7266318" y="898525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113" name="Text Box 313"/>
          <p:cNvSpPr txBox="1">
            <a:spLocks noChangeArrowheads="1"/>
          </p:cNvSpPr>
          <p:nvPr/>
        </p:nvSpPr>
        <p:spPr bwMode="auto">
          <a:xfrm>
            <a:off x="7205894" y="42734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77114" name="Text Box 314"/>
          <p:cNvSpPr txBox="1">
            <a:spLocks noChangeArrowheads="1"/>
          </p:cNvSpPr>
          <p:nvPr/>
        </p:nvSpPr>
        <p:spPr bwMode="auto">
          <a:xfrm>
            <a:off x="7154862" y="259397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15</a:t>
            </a:r>
          </a:p>
        </p:txBody>
      </p:sp>
      <p:sp>
        <p:nvSpPr>
          <p:cNvPr id="77115" name="Text Box 315"/>
          <p:cNvSpPr txBox="1">
            <a:spLocks noChangeArrowheads="1"/>
          </p:cNvSpPr>
          <p:nvPr/>
        </p:nvSpPr>
        <p:spPr bwMode="auto">
          <a:xfrm>
            <a:off x="7266318" y="1213406"/>
            <a:ext cx="3302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116" name="Rectangle 316"/>
          <p:cNvSpPr>
            <a:spLocks noChangeArrowheads="1"/>
          </p:cNvSpPr>
          <p:nvPr/>
        </p:nvSpPr>
        <p:spPr bwMode="auto">
          <a:xfrm>
            <a:off x="6840397" y="5356748"/>
            <a:ext cx="226695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7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7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7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7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7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7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7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7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7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build="p" autoUpdateAnimBg="0"/>
      <p:bldP spid="77068" grpId="0" animBg="1"/>
      <p:bldP spid="77069" grpId="0" animBg="1"/>
      <p:bldP spid="77070" grpId="0" animBg="1"/>
      <p:bldP spid="77071" grpId="0" animBg="1"/>
      <p:bldP spid="77102" grpId="0" animBg="1" autoUpdateAnimBg="0"/>
      <p:bldP spid="77103" grpId="0" animBg="1" autoUpdateAnimBg="0"/>
      <p:bldP spid="77104" grpId="0" animBg="1" autoUpdateAnimBg="0"/>
      <p:bldP spid="77105" grpId="0" animBg="1" autoUpdateAnimBg="0"/>
      <p:bldP spid="77106" grpId="0" animBg="1"/>
      <p:bldP spid="77107" grpId="0" animBg="1"/>
      <p:bldP spid="77108" grpId="0" animBg="1" autoUpdateAnimBg="0"/>
      <p:bldP spid="77112" grpId="0" animBg="1" autoUpdateAnimBg="0"/>
      <p:bldP spid="77113" grpId="0" animBg="1" autoUpdateAnimBg="0"/>
      <p:bldP spid="77114" grpId="0" animBg="1" autoUpdateAnimBg="0"/>
      <p:bldP spid="77115" grpId="0" animBg="1" autoUpdateAnimBg="0"/>
      <p:bldP spid="771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2701" y="801589"/>
            <a:ext cx="3903984" cy="5556180"/>
            <a:chOff x="444212" y="801589"/>
            <a:chExt cx="3903984" cy="5556180"/>
          </a:xfrm>
        </p:grpSpPr>
        <p:sp>
          <p:nvSpPr>
            <p:cNvPr id="5" name="流程图: 可选过程 4"/>
            <p:cNvSpPr/>
            <p:nvPr/>
          </p:nvSpPr>
          <p:spPr>
            <a:xfrm>
              <a:off x="444212" y="801589"/>
              <a:ext cx="3903984" cy="555618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138" name="Rectangle 2050"/>
            <p:cNvSpPr>
              <a:spLocks noChangeArrowheads="1"/>
            </p:cNvSpPr>
            <p:nvPr/>
          </p:nvSpPr>
          <p:spPr bwMode="auto">
            <a:xfrm>
              <a:off x="500668" y="931832"/>
              <a:ext cx="3847528" cy="532453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void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gx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(),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gy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extern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x,y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(“1: x=%d\ty=%d\n”,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x,y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y=246;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gx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gy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void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gx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 extern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x,y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 x=135;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 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(“2: x=%d\ty=%d\n”,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x,y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  <a:p>
              <a:pPr algn="l"/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x,y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void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gy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(“3: x=%d\ty=%d\n”,</a:t>
              </a:r>
              <a:r>
                <a:rPr lang="en-US" altLang="zh-CN" dirty="0" err="1">
                  <a:solidFill>
                    <a:schemeClr val="tx1"/>
                  </a:solidFill>
                  <a:latin typeface="+mn-lt"/>
                </a:rPr>
                <a:t>x,y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}</a:t>
              </a:r>
            </a:p>
          </p:txBody>
        </p:sp>
      </p:grpSp>
      <p:sp>
        <p:nvSpPr>
          <p:cNvPr id="91141" name="Text Box 2053"/>
          <p:cNvSpPr txBox="1">
            <a:spLocks noChangeArrowheads="1"/>
          </p:cNvSpPr>
          <p:nvPr/>
        </p:nvSpPr>
        <p:spPr bwMode="auto">
          <a:xfrm>
            <a:off x="0" y="457200"/>
            <a:ext cx="41847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扩展外部变量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142" name="Text Box 2054"/>
          <p:cNvSpPr txBox="1">
            <a:spLocks noChangeArrowheads="1"/>
          </p:cNvSpPr>
          <p:nvPr/>
        </p:nvSpPr>
        <p:spPr bwMode="auto">
          <a:xfrm>
            <a:off x="5187950" y="2817813"/>
            <a:ext cx="2516188" cy="1552575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运行结果：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1:  x=0         y=0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2:  x=135     y=246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3:  x=135     y=246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  <p:bldP spid="91142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251908" y="518273"/>
            <a:ext cx="38507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引用其它文件中的外部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2008" y="1161826"/>
            <a:ext cx="8778240" cy="3610591"/>
            <a:chOff x="212008" y="1161826"/>
            <a:chExt cx="8778240" cy="3610591"/>
          </a:xfrm>
        </p:grpSpPr>
        <p:sp>
          <p:nvSpPr>
            <p:cNvPr id="10" name="流程图: 可选过程 9"/>
            <p:cNvSpPr/>
            <p:nvPr/>
          </p:nvSpPr>
          <p:spPr>
            <a:xfrm>
              <a:off x="212008" y="1161826"/>
              <a:ext cx="8778240" cy="3610591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010" name="Group 26"/>
            <p:cNvGrpSpPr>
              <a:grpSpLocks/>
            </p:cNvGrpSpPr>
            <p:nvPr/>
          </p:nvGrpSpPr>
          <p:grpSpPr bwMode="auto">
            <a:xfrm>
              <a:off x="724452" y="1520827"/>
              <a:ext cx="7627938" cy="3154363"/>
              <a:chOff x="245" y="911"/>
              <a:chExt cx="4805" cy="1987"/>
            </a:xfrm>
          </p:grpSpPr>
          <p:sp>
            <p:nvSpPr>
              <p:cNvPr id="55300" name="Text Box 20"/>
              <p:cNvSpPr txBox="1">
                <a:spLocks noChangeArrowheads="1"/>
              </p:cNvSpPr>
              <p:nvPr/>
            </p:nvSpPr>
            <p:spPr bwMode="auto">
              <a:xfrm>
                <a:off x="245" y="923"/>
                <a:ext cx="1020" cy="16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global;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extern float x;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main()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local;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.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.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.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55301" name="Text Box 21"/>
              <p:cNvSpPr txBox="1">
                <a:spLocks noChangeArrowheads="1"/>
              </p:cNvSpPr>
              <p:nvPr/>
            </p:nvSpPr>
            <p:spPr bwMode="auto">
              <a:xfrm>
                <a:off x="1899" y="923"/>
                <a:ext cx="1243" cy="141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extern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global;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static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number;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func2()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	.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.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.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55302" name="Text Box 22"/>
              <p:cNvSpPr txBox="1">
                <a:spLocks noChangeArrowheads="1"/>
              </p:cNvSpPr>
              <p:nvPr/>
            </p:nvSpPr>
            <p:spPr bwMode="auto">
              <a:xfrm>
                <a:off x="3674" y="911"/>
                <a:ext cx="1376" cy="16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float x;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static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number;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func3()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extern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global;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.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.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	.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55303" name="Text Box 23"/>
              <p:cNvSpPr txBox="1">
                <a:spLocks noChangeArrowheads="1"/>
              </p:cNvSpPr>
              <p:nvPr/>
            </p:nvSpPr>
            <p:spPr bwMode="auto">
              <a:xfrm>
                <a:off x="592" y="2646"/>
                <a:ext cx="5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file1.c</a:t>
                </a:r>
              </a:p>
            </p:txBody>
          </p:sp>
          <p:sp>
            <p:nvSpPr>
              <p:cNvPr id="55304" name="Text Box 24"/>
              <p:cNvSpPr txBox="1">
                <a:spLocks noChangeArrowheads="1"/>
              </p:cNvSpPr>
              <p:nvPr/>
            </p:nvSpPr>
            <p:spPr bwMode="auto">
              <a:xfrm>
                <a:off x="2164" y="2646"/>
                <a:ext cx="5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file2.c</a:t>
                </a:r>
              </a:p>
            </p:txBody>
          </p:sp>
          <p:sp>
            <p:nvSpPr>
              <p:cNvPr id="55305" name="Text Box 25"/>
              <p:cNvSpPr txBox="1">
                <a:spLocks noChangeArrowheads="1"/>
              </p:cNvSpPr>
              <p:nvPr/>
            </p:nvSpPr>
            <p:spPr bwMode="auto">
              <a:xfrm>
                <a:off x="4257" y="2646"/>
                <a:ext cx="5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file3.c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1027"/>
          <p:cNvSpPr txBox="1">
            <a:spLocks noChangeArrowheads="1"/>
          </p:cNvSpPr>
          <p:nvPr/>
        </p:nvSpPr>
        <p:spPr bwMode="auto">
          <a:xfrm>
            <a:off x="322263" y="576349"/>
            <a:ext cx="6035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引用其它文件中的变量，输出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b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2263" y="1363837"/>
            <a:ext cx="8606584" cy="4147964"/>
            <a:chOff x="322263" y="1363837"/>
            <a:chExt cx="8606584" cy="4147964"/>
          </a:xfrm>
        </p:grpSpPr>
        <p:sp>
          <p:nvSpPr>
            <p:cNvPr id="9" name="流程图: 可选过程 8"/>
            <p:cNvSpPr/>
            <p:nvPr/>
          </p:nvSpPr>
          <p:spPr>
            <a:xfrm>
              <a:off x="322263" y="1363837"/>
              <a:ext cx="8606584" cy="414796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8793" name="Group 1033"/>
            <p:cNvGrpSpPr>
              <a:grpSpLocks/>
            </p:cNvGrpSpPr>
            <p:nvPr/>
          </p:nvGrpSpPr>
          <p:grpSpPr bwMode="auto">
            <a:xfrm>
              <a:off x="612719" y="1698712"/>
              <a:ext cx="7931150" cy="3478213"/>
              <a:chOff x="203" y="1281"/>
              <a:chExt cx="4996" cy="2191"/>
            </a:xfrm>
          </p:grpSpPr>
          <p:sp>
            <p:nvSpPr>
              <p:cNvPr id="56327" name="Text Box 1031"/>
              <p:cNvSpPr txBox="1">
                <a:spLocks noChangeArrowheads="1"/>
              </p:cNvSpPr>
              <p:nvPr/>
            </p:nvSpPr>
            <p:spPr bwMode="auto">
              <a:xfrm>
                <a:off x="203" y="1281"/>
                <a:ext cx="3189" cy="21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a;</a:t>
                </a:r>
              </a:p>
              <a:p>
                <a:pPr algn="l"/>
                <a:r>
                  <a:rPr lang="en-US" altLang="zh-CN" dirty="0" smtClean="0">
                    <a:solidFill>
                      <a:schemeClr val="tx1"/>
                    </a:solidFill>
                  </a:rPr>
                  <a:t>void main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{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power(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 n);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b=3,c,d,m;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("Enter the number a and its power:\n");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scanf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("%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d,%d",&amp;a,&amp;m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c=a*b;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("%d*%d=%d\n",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a,b,c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d=power(m);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("%d**%d=%d",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a,m,d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56328" name="Text Box 1032"/>
              <p:cNvSpPr txBox="1">
                <a:spLocks noChangeArrowheads="1"/>
              </p:cNvSpPr>
              <p:nvPr/>
            </p:nvSpPr>
            <p:spPr bwMode="auto">
              <a:xfrm>
                <a:off x="3788" y="1361"/>
                <a:ext cx="1411" cy="141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>
                    <a:solidFill>
                      <a:schemeClr val="tx1"/>
                    </a:solidFill>
                  </a:rPr>
                  <a:t>extern   int   a;</a:t>
                </a:r>
              </a:p>
              <a:p>
                <a:pPr algn="l"/>
                <a:r>
                  <a:rPr lang="en-US" altLang="zh-CN">
                    <a:solidFill>
                      <a:schemeClr val="tx1"/>
                    </a:solidFill>
                  </a:rPr>
                  <a:t>int  power(int  n)</a:t>
                </a:r>
              </a:p>
              <a:p>
                <a:pPr algn="l"/>
                <a:r>
                  <a:rPr lang="en-US" altLang="zh-CN">
                    <a:solidFill>
                      <a:schemeClr val="tx1"/>
                    </a:solidFill>
                  </a:rPr>
                  <a:t>{   int i,y=1;</a:t>
                </a:r>
              </a:p>
              <a:p>
                <a:pPr algn="l"/>
                <a:r>
                  <a:rPr lang="en-US" altLang="zh-CN">
                    <a:solidFill>
                      <a:schemeClr val="tx1"/>
                    </a:solidFill>
                  </a:rPr>
                  <a:t>    for(i=1;i&lt;=n;i++)</a:t>
                </a:r>
              </a:p>
              <a:p>
                <a:pPr algn="l"/>
                <a:r>
                  <a:rPr lang="en-US" altLang="zh-CN">
                    <a:solidFill>
                      <a:schemeClr val="tx1"/>
                    </a:solidFill>
                  </a:rPr>
                  <a:t>	y*=a;</a:t>
                </a:r>
              </a:p>
              <a:p>
                <a:pPr algn="l"/>
                <a:r>
                  <a:rPr lang="en-US" altLang="zh-CN">
                    <a:solidFill>
                      <a:schemeClr val="tx1"/>
                    </a:solidFill>
                  </a:rPr>
                  <a:t>    return(y);</a:t>
                </a:r>
              </a:p>
              <a:p>
                <a:pPr algn="l"/>
                <a:r>
                  <a:rPr lang="en-US" altLang="zh-CN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71788" y="508000"/>
            <a:ext cx="4768850" cy="1301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一般格式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3965189" y="802566"/>
            <a:ext cx="2062976" cy="562630"/>
          </a:xfrm>
          <a:prstGeom prst="wedgeEllipseCallout">
            <a:avLst>
              <a:gd name="adj1" fmla="val -11281"/>
              <a:gd name="adj2" fmla="val 141676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合法标识符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-7218" y="2552191"/>
            <a:ext cx="2784296" cy="1428214"/>
          </a:xfrm>
          <a:prstGeom prst="wedgeEllipseCallout">
            <a:avLst>
              <a:gd name="adj1" fmla="val 48699"/>
              <a:gd name="adj2" fmla="val -77670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函数返回值类型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无返回值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7700703" y="2170447"/>
            <a:ext cx="1301750" cy="561975"/>
          </a:xfrm>
          <a:prstGeom prst="wedgeEllipseCallout">
            <a:avLst>
              <a:gd name="adj1" fmla="val -96708"/>
              <a:gd name="adj2" fmla="val 70056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函数体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auto">
          <a:xfrm>
            <a:off x="2819542" y="1892303"/>
            <a:ext cx="4664467" cy="16319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函数类型     函数名（形参类型说明表）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说明部分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语句部分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21572" y="3788906"/>
            <a:ext cx="3977318" cy="2052496"/>
            <a:chOff x="2521572" y="3788906"/>
            <a:chExt cx="3977318" cy="2052496"/>
          </a:xfrm>
        </p:grpSpPr>
        <p:sp>
          <p:nvSpPr>
            <p:cNvPr id="18" name="流程图: 可选过程 17"/>
            <p:cNvSpPr/>
            <p:nvPr/>
          </p:nvSpPr>
          <p:spPr>
            <a:xfrm>
              <a:off x="2521572" y="3788906"/>
              <a:ext cx="3977318" cy="20524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3197954" y="3794124"/>
              <a:ext cx="2244525" cy="19389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chemeClr val="tx1"/>
                  </a:solidFill>
                </a:rPr>
                <a:t>例   有参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函数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max</a:t>
              </a:r>
              <a:r>
                <a:rPr lang="en-US" altLang="zh-CN" dirty="0"/>
                <a:t>(</a:t>
              </a:r>
              <a:r>
                <a:rPr lang="en-US" altLang="zh-CN" dirty="0" err="1"/>
                <a:t>int</a:t>
              </a:r>
              <a:r>
                <a:rPr lang="en-US" altLang="zh-CN" dirty="0"/>
                <a:t> </a:t>
              </a:r>
              <a:r>
                <a:rPr lang="en-US" altLang="zh-CN" dirty="0" err="1"/>
                <a:t>x,int</a:t>
              </a:r>
              <a:r>
                <a:rPr lang="en-US" altLang="zh-CN" dirty="0"/>
                <a:t> y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{   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z;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z=x&gt;</a:t>
              </a:r>
              <a:r>
                <a:rPr lang="en-US" altLang="zh-CN" dirty="0" err="1">
                  <a:solidFill>
                    <a:schemeClr val="tx1"/>
                  </a:solidFill>
                </a:rPr>
                <a:t>y?x:y</a:t>
              </a:r>
              <a:r>
                <a:rPr lang="en-US" altLang="zh-CN" dirty="0">
                  <a:solidFill>
                    <a:schemeClr val="tx1"/>
                  </a:solidFill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return(z);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48467" y="3874580"/>
            <a:ext cx="3926541" cy="2088098"/>
            <a:chOff x="1775012" y="1700808"/>
            <a:chExt cx="3926541" cy="2088098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775012" y="1700808"/>
              <a:ext cx="3926541" cy="208809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309" name="Group 21"/>
            <p:cNvGrpSpPr>
              <a:grpSpLocks/>
            </p:cNvGrpSpPr>
            <p:nvPr/>
          </p:nvGrpSpPr>
          <p:grpSpPr bwMode="auto">
            <a:xfrm>
              <a:off x="2132087" y="1710334"/>
              <a:ext cx="2446338" cy="1938338"/>
              <a:chOff x="3589" y="2104"/>
              <a:chExt cx="1541" cy="1221"/>
            </a:xfrm>
          </p:grpSpPr>
          <p:sp>
            <p:nvSpPr>
              <p:cNvPr id="5133" name="Text Box 22"/>
              <p:cNvSpPr txBox="1">
                <a:spLocks noChangeArrowheads="1"/>
              </p:cNvSpPr>
              <p:nvPr/>
            </p:nvSpPr>
            <p:spPr bwMode="auto">
              <a:xfrm>
                <a:off x="3589" y="2104"/>
                <a:ext cx="1244" cy="1221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chemeClr val="tx1"/>
                    </a:solidFill>
                  </a:rPr>
                  <a:t>例   有参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函数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max(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x, 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{ 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z;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  z=x&gt;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y?x:y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    return(z);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 }</a:t>
                </a:r>
              </a:p>
            </p:txBody>
          </p:sp>
          <p:sp>
            <p:nvSpPr>
              <p:cNvPr id="5134" name="Line 23"/>
              <p:cNvSpPr>
                <a:spLocks noChangeShapeType="1"/>
              </p:cNvSpPr>
              <p:nvPr/>
            </p:nvSpPr>
            <p:spPr bwMode="auto">
              <a:xfrm flipH="1">
                <a:off x="4962" y="2976"/>
                <a:ext cx="168" cy="2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5" name="Line 24"/>
              <p:cNvSpPr>
                <a:spLocks noChangeShapeType="1"/>
              </p:cNvSpPr>
              <p:nvPr/>
            </p:nvSpPr>
            <p:spPr bwMode="auto">
              <a:xfrm>
                <a:off x="4962" y="3011"/>
                <a:ext cx="168" cy="20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545845" y="3900209"/>
            <a:ext cx="4738067" cy="1800200"/>
            <a:chOff x="2521572" y="1700808"/>
            <a:chExt cx="4738067" cy="1800200"/>
          </a:xfrm>
        </p:grpSpPr>
        <p:sp>
          <p:nvSpPr>
            <p:cNvPr id="24" name="流程图: 可选过程 23"/>
            <p:cNvSpPr/>
            <p:nvPr/>
          </p:nvSpPr>
          <p:spPr>
            <a:xfrm>
              <a:off x="2521572" y="1700808"/>
              <a:ext cx="4738067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313" name="Group 25"/>
            <p:cNvGrpSpPr>
              <a:grpSpLocks/>
            </p:cNvGrpSpPr>
            <p:nvPr/>
          </p:nvGrpSpPr>
          <p:grpSpPr bwMode="auto">
            <a:xfrm>
              <a:off x="2819543" y="1838326"/>
              <a:ext cx="3381375" cy="1627188"/>
              <a:chOff x="606" y="3040"/>
              <a:chExt cx="2130" cy="1025"/>
            </a:xfrm>
          </p:grpSpPr>
          <p:sp>
            <p:nvSpPr>
              <p:cNvPr id="5131" name="Text Box 26"/>
              <p:cNvSpPr txBox="1">
                <a:spLocks noChangeArrowheads="1"/>
              </p:cNvSpPr>
              <p:nvPr/>
            </p:nvSpPr>
            <p:spPr bwMode="auto">
              <a:xfrm>
                <a:off x="606" y="3040"/>
                <a:ext cx="900" cy="65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chemeClr val="tx1"/>
                    </a:solidFill>
                  </a:rPr>
                  <a:t>例   </a:t>
                </a:r>
                <a:r>
                  <a:rPr lang="zh-CN" altLang="en-US" dirty="0"/>
                  <a:t>空函数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dummy( )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 {  }</a:t>
                </a:r>
              </a:p>
            </p:txBody>
          </p:sp>
          <p:sp>
            <p:nvSpPr>
              <p:cNvPr id="5132" name="AutoShape 27"/>
              <p:cNvSpPr>
                <a:spLocks noChangeArrowheads="1"/>
              </p:cNvSpPr>
              <p:nvPr/>
            </p:nvSpPr>
            <p:spPr bwMode="auto">
              <a:xfrm>
                <a:off x="1464" y="3711"/>
                <a:ext cx="1272" cy="354"/>
              </a:xfrm>
              <a:prstGeom prst="wedgeEllipseCallout">
                <a:avLst>
                  <a:gd name="adj1" fmla="val -74685"/>
                  <a:gd name="adj2" fmla="val -79097"/>
                </a:avLst>
              </a:prstGeom>
              <a:solidFill>
                <a:srgbClr val="FFFFFF"/>
              </a:solidFill>
              <a:ln w="38100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chemeClr val="tx1"/>
                    </a:solidFill>
                  </a:rPr>
                  <a:t>函数体为空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545845" y="3756260"/>
            <a:ext cx="4229163" cy="2088098"/>
            <a:chOff x="1187624" y="1700808"/>
            <a:chExt cx="4229163" cy="2088098"/>
          </a:xfrm>
        </p:grpSpPr>
        <p:sp>
          <p:nvSpPr>
            <p:cNvPr id="22" name="流程图: 可选过程 21"/>
            <p:cNvSpPr/>
            <p:nvPr/>
          </p:nvSpPr>
          <p:spPr>
            <a:xfrm>
              <a:off x="1187624" y="1700808"/>
              <a:ext cx="4229163" cy="208809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1584847" y="1754441"/>
              <a:ext cx="3403600" cy="1958975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chemeClr val="tx1"/>
                  </a:solidFill>
                </a:rPr>
                <a:t>例   无参函数</a:t>
              </a:r>
            </a:p>
            <a:p>
              <a:pPr algn="l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printstar</a:t>
              </a:r>
              <a:r>
                <a:rPr lang="en-US" altLang="zh-CN" dirty="0">
                  <a:solidFill>
                    <a:schemeClr val="tx1"/>
                  </a:solidFill>
                </a:rPr>
                <a:t>( 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{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(“**********\n”);   }</a:t>
              </a:r>
            </a:p>
            <a:p>
              <a:pPr algn="l"/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</a:p>
            <a:p>
              <a:pPr algn="l"/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printstar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/>
                <a:t>void</a:t>
              </a:r>
              <a:r>
                <a:rPr lang="en-US" altLang="zh-CN" dirty="0">
                  <a:solidFill>
                    <a:schemeClr val="tx1"/>
                  </a:solidFill>
                </a:rPr>
                <a:t> 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{   </a:t>
              </a:r>
              <a:r>
                <a:rPr lang="en-US" altLang="zh-CN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</a:rPr>
                <a:t>(“**********\n”);   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uiExpand="1" build="p" bldLvl="5" autoUpdateAnimBg="0"/>
      <p:bldP spid="12297" grpId="0" animBg="1" autoUpdateAnimBg="0"/>
      <p:bldP spid="12298" grpId="0" animBg="1" autoUpdateAnimBg="0"/>
      <p:bldP spid="12301" grpId="0" animBg="1" autoUpdateAnimBg="0"/>
      <p:bldP spid="51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05800" cy="533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返回语句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形式：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return(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表达式)；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或     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或     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return;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功能：使程序控制从被调用函数返回到调用函数中，同时把返值带给调用函数</a:t>
            </a:r>
          </a:p>
          <a:p>
            <a:pPr lvl="2" eaLnBrk="1" hangingPunct="1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函数中可有多个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若无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语句，遇}时，自动返回调用函数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若函数类型与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语句中表达式值的类型不一致，按前者为准，自动转换------函数调用转换</a:t>
            </a:r>
          </a:p>
          <a:p>
            <a:pPr lvl="3" eaLnBrk="1" hangingPunct="1"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型函数</a:t>
            </a:r>
          </a:p>
          <a:p>
            <a:pPr marL="1371600" lvl="3" indent="0" eaLnBrk="1" hangingPunct="1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04161" y="891764"/>
            <a:ext cx="3771651" cy="2246769"/>
            <a:chOff x="4404161" y="891764"/>
            <a:chExt cx="3771651" cy="2246769"/>
          </a:xfrm>
        </p:grpSpPr>
        <p:sp>
          <p:nvSpPr>
            <p:cNvPr id="4" name="流程图: 可选过程 3"/>
            <p:cNvSpPr/>
            <p:nvPr/>
          </p:nvSpPr>
          <p:spPr>
            <a:xfrm>
              <a:off x="4404161" y="891764"/>
              <a:ext cx="3771651" cy="2246769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547" name="Text Box 1027"/>
            <p:cNvSpPr txBox="1">
              <a:spLocks noChangeArrowheads="1"/>
            </p:cNvSpPr>
            <p:nvPr/>
          </p:nvSpPr>
          <p:spPr bwMode="auto">
            <a:xfrm>
              <a:off x="5159749" y="891764"/>
              <a:ext cx="2709396" cy="22467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chemeClr val="tx1"/>
                  </a:solidFill>
                </a:rPr>
                <a:t>例   无返回值函数</a:t>
              </a:r>
            </a:p>
            <a:p>
              <a:pPr algn="l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rgbClr val="FF0000"/>
                  </a:solidFill>
                </a:rPr>
                <a:t>void</a:t>
              </a:r>
              <a:r>
                <a:rPr lang="en-US" altLang="zh-CN" dirty="0">
                  <a:solidFill>
                    <a:schemeClr val="tx1"/>
                  </a:solidFill>
                </a:rPr>
                <a:t>   swap(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</a:rPr>
                <a:t>x,int</a:t>
              </a:r>
              <a:r>
                <a:rPr lang="en-US" altLang="zh-CN" dirty="0">
                  <a:solidFill>
                    <a:schemeClr val="tx1"/>
                  </a:solidFill>
                </a:rPr>
                <a:t> y 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{   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temp;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temp=x;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 x=y;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    y=temp;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</a:rPr>
                <a:t> 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755" y="1362693"/>
            <a:ext cx="3481569" cy="2735971"/>
            <a:chOff x="520276" y="1362692"/>
            <a:chExt cx="3573887" cy="2990921"/>
          </a:xfrm>
        </p:grpSpPr>
        <p:sp>
          <p:nvSpPr>
            <p:cNvPr id="8" name="流程图: 可选过程 7"/>
            <p:cNvSpPr/>
            <p:nvPr/>
          </p:nvSpPr>
          <p:spPr>
            <a:xfrm>
              <a:off x="520276" y="1429346"/>
              <a:ext cx="3573887" cy="2924267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570" name="Rectangle 2"/>
            <p:cNvSpPr>
              <a:spLocks noChangeArrowheads="1"/>
            </p:cNvSpPr>
            <p:nvPr/>
          </p:nvSpPr>
          <p:spPr bwMode="auto">
            <a:xfrm>
              <a:off x="761999" y="1362692"/>
              <a:ext cx="2532767" cy="285988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printstar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("**********");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a=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printstar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d",a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762000" y="636588"/>
            <a:ext cx="29001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函数带回不确定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988327" y="4413870"/>
            <a:ext cx="1255472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561243" y="1429347"/>
            <a:ext cx="3574612" cy="2704809"/>
            <a:chOff x="4270786" y="1429346"/>
            <a:chExt cx="3574612" cy="3031829"/>
          </a:xfrm>
        </p:grpSpPr>
        <p:sp>
          <p:nvSpPr>
            <p:cNvPr id="9" name="流程图: 可选过程 8"/>
            <p:cNvSpPr/>
            <p:nvPr/>
          </p:nvSpPr>
          <p:spPr>
            <a:xfrm>
              <a:off x="4270786" y="1429346"/>
              <a:ext cx="3574612" cy="2992047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4658510" y="1597777"/>
              <a:ext cx="2467342" cy="286339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printstar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("**********");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a=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printstar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d",a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5331017" y="4424628"/>
            <a:ext cx="1454150" cy="396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eaLnBrk="1" hangingPunct="1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编译错误！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build="p" autoUpdateAnimBg="0"/>
      <p:bldP spid="109574" grpId="0" animBg="1" autoUpdateAnimBg="0"/>
      <p:bldP spid="10957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525463" y="539750"/>
            <a:ext cx="3081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函数返回值类型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31228" y="1264769"/>
            <a:ext cx="3603812" cy="3898901"/>
            <a:chOff x="2431228" y="1264769"/>
            <a:chExt cx="3603812" cy="3898901"/>
          </a:xfrm>
        </p:grpSpPr>
        <p:sp>
          <p:nvSpPr>
            <p:cNvPr id="4" name="流程图: 可选过程 3"/>
            <p:cNvSpPr/>
            <p:nvPr/>
          </p:nvSpPr>
          <p:spPr>
            <a:xfrm>
              <a:off x="2431228" y="1264769"/>
              <a:ext cx="3603812" cy="3898901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596" name="Rectangle 4"/>
            <p:cNvSpPr>
              <a:spLocks noChangeArrowheads="1"/>
            </p:cNvSpPr>
            <p:nvPr/>
          </p:nvSpPr>
          <p:spPr bwMode="auto">
            <a:xfrm>
              <a:off x="2801305" y="1321393"/>
              <a:ext cx="3052439" cy="37856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oid main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float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a,b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("%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f,%f",&amp;a,&amp;b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c=max(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a,b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("Max is %d\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n",c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l"/>
              <a:r>
                <a:rPr lang="en-US" altLang="zh-CN" dirty="0">
                  <a:solidFill>
                    <a:srgbClr val="CC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(float x, float y)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float z;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z=x&gt;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y?x:y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return(z);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theme/theme1.xml><?xml version="1.0" encoding="utf-8"?>
<a:theme xmlns:a="http://schemas.openxmlformats.org/drawingml/2006/main" name="函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函数模板</Template>
  <TotalTime>2933</TotalTime>
  <Words>5209</Words>
  <Application>Microsoft Office PowerPoint</Application>
  <PresentationFormat>全屏显示(4:3)</PresentationFormat>
  <Paragraphs>1456</Paragraphs>
  <Slides>54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函数模板</vt:lpstr>
      <vt:lpstr>公式</vt:lpstr>
      <vt:lpstr>C语言程序设计  第六章 函数</vt:lpstr>
      <vt:lpstr>第六章 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函数</dc:title>
  <dc:creator>hyg</dc:creator>
  <cp:lastModifiedBy>luohengchen</cp:lastModifiedBy>
  <cp:revision>939</cp:revision>
  <dcterms:created xsi:type="dcterms:W3CDTF">1999-12-08T14:41:51Z</dcterms:created>
  <dcterms:modified xsi:type="dcterms:W3CDTF">2016-09-12T08:08:30Z</dcterms:modified>
</cp:coreProperties>
</file>