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89" r:id="rId2"/>
    <p:sldId id="257" r:id="rId3"/>
    <p:sldId id="258" r:id="rId4"/>
    <p:sldId id="259" r:id="rId5"/>
    <p:sldId id="260" r:id="rId6"/>
    <p:sldId id="261" r:id="rId7"/>
    <p:sldId id="3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74" r:id="rId20"/>
    <p:sldId id="273" r:id="rId21"/>
    <p:sldId id="375" r:id="rId22"/>
    <p:sldId id="274" r:id="rId23"/>
    <p:sldId id="275" r:id="rId24"/>
    <p:sldId id="276" r:id="rId25"/>
    <p:sldId id="277" r:id="rId26"/>
    <p:sldId id="278" r:id="rId27"/>
    <p:sldId id="279" r:id="rId28"/>
    <p:sldId id="376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77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78" r:id="rId65"/>
    <p:sldId id="315" r:id="rId66"/>
    <p:sldId id="316" r:id="rId67"/>
    <p:sldId id="317" r:id="rId68"/>
    <p:sldId id="318" r:id="rId69"/>
    <p:sldId id="379" r:id="rId70"/>
    <p:sldId id="319" r:id="rId71"/>
    <p:sldId id="320" r:id="rId72"/>
    <p:sldId id="321" r:id="rId73"/>
    <p:sldId id="322" r:id="rId74"/>
    <p:sldId id="323" r:id="rId75"/>
    <p:sldId id="324" r:id="rId76"/>
    <p:sldId id="380" r:id="rId77"/>
    <p:sldId id="381" r:id="rId78"/>
    <p:sldId id="382" r:id="rId79"/>
    <p:sldId id="383" r:id="rId80"/>
    <p:sldId id="325" r:id="rId81"/>
    <p:sldId id="326" r:id="rId82"/>
    <p:sldId id="327" r:id="rId83"/>
    <p:sldId id="384" r:id="rId84"/>
    <p:sldId id="385" r:id="rId85"/>
    <p:sldId id="386" r:id="rId86"/>
    <p:sldId id="387" r:id="rId87"/>
    <p:sldId id="388" r:id="rId88"/>
    <p:sldId id="328" r:id="rId89"/>
    <p:sldId id="329" r:id="rId90"/>
    <p:sldId id="330" r:id="rId91"/>
    <p:sldId id="331" r:id="rId92"/>
    <p:sldId id="332" r:id="rId93"/>
    <p:sldId id="333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B9BD5"/>
    <a:srgbClr val="19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9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2F12-C21F-4C6B-9F77-CB8B5ECA34A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4E0E-4839-4D3E-8311-4B6C3BAAB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4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4E0E-4839-4D3E-8311-4B6C3BAAB57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Font typeface="Wingdings" pitchFamily="2" charset="2"/>
              <a:buChar char="l"/>
              <a:defRPr sz="24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2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78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7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38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95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07988" y="119063"/>
            <a:ext cx="1355700" cy="344487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ea typeface="微软雅黑" pitchFamily="34" charset="-122"/>
              </a:rPr>
              <a:t>第八章 指针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2" name="AutoShape 29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451725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ea typeface="微软雅黑" pitchFamily="34" charset="-122"/>
              </a:rPr>
              <a:t> 返回目录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chemeClr val="bg1"/>
                </a:solidFill>
              </a:rPr>
              <a:t>广西科技大学 </a:t>
            </a:r>
            <a:r>
              <a:rPr lang="en-US" altLang="zh-CN" b="1">
                <a:solidFill>
                  <a:schemeClr val="bg1"/>
                </a:solidFill>
              </a:rPr>
              <a:t>. 《C</a:t>
            </a:r>
            <a:r>
              <a:rPr lang="zh-CN" altLang="en-US" b="1">
                <a:solidFill>
                  <a:schemeClr val="bg1"/>
                </a:solidFill>
              </a:rPr>
              <a:t>语言程序设计</a:t>
            </a:r>
            <a:r>
              <a:rPr lang="en-US" altLang="zh-CN" b="1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10.xml"/><Relationship Id="rId7" Type="http://schemas.openxmlformats.org/officeDocument/2006/relationships/slide" Target="slide6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5" Type="http://schemas.openxmlformats.org/officeDocument/2006/relationships/slide" Target="slide55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/>
              <a:t>C</a:t>
            </a:r>
            <a:r>
              <a:rPr lang="zh-CN" altLang="en-US" b="1" smtClean="0"/>
              <a:t>语言程序设计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600" smtClean="0"/>
              <a:t>第八章 指针</a:t>
            </a:r>
            <a:endParaRPr lang="zh-CN" altLang="en-US" sz="3600"/>
          </a:p>
        </p:txBody>
      </p:sp>
      <p:sp>
        <p:nvSpPr>
          <p:cNvPr id="5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周晓辉 王晓荣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8.2 </a:t>
            </a:r>
            <a:r>
              <a:rPr lang="zh-CN" altLang="en-US"/>
              <a:t>指针</a:t>
            </a:r>
            <a:r>
              <a:rPr lang="zh-CN" altLang="en-US" smtClean="0"/>
              <a:t>变量</a:t>
            </a:r>
            <a:endParaRPr lang="en-US" altLang="zh-CN" smtClean="0"/>
          </a:p>
          <a:p>
            <a:r>
              <a:rPr lang="zh-CN" altLang="en-US"/>
              <a:t>指针变量与其所指向的变量之间的关系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077118" y="1798388"/>
            <a:ext cx="5799138" cy="1198564"/>
            <a:chOff x="1161" y="769"/>
            <a:chExt cx="3653" cy="755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161" y="769"/>
              <a:ext cx="1829" cy="755"/>
              <a:chOff x="1208" y="947"/>
              <a:chExt cx="1829" cy="755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243" y="118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316" y="1202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3</a:t>
                </a: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2402" y="969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1324" y="119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1208" y="947"/>
                <a:ext cx="7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i_pointer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858" y="1333"/>
                <a:ext cx="4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238" y="1450"/>
                <a:ext cx="7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*i_pointer</a:t>
                </a:r>
              </a:p>
            </p:txBody>
          </p:sp>
        </p:grpSp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3236" y="807"/>
              <a:ext cx="1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3913" y="807"/>
              <a:ext cx="7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*i_pointer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178" y="1003"/>
              <a:ext cx="2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&amp;i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3940" y="1003"/>
              <a:ext cx="7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i_pointer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3132" y="1250"/>
              <a:ext cx="3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i=3;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831" y="1250"/>
              <a:ext cx="9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*i_pointer=3</a:t>
              </a:r>
            </a:p>
          </p:txBody>
        </p:sp>
      </p:grp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1077118" y="1798388"/>
            <a:ext cx="5799138" cy="1198564"/>
            <a:chOff x="1161" y="769"/>
            <a:chExt cx="3653" cy="755"/>
          </a:xfrm>
        </p:grpSpPr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401" y="900"/>
              <a:ext cx="544" cy="89"/>
            </a:xfrm>
            <a:prstGeom prst="leftRightArrow">
              <a:avLst>
                <a:gd name="adj1" fmla="val 50000"/>
                <a:gd name="adj2" fmla="val 122247"/>
              </a:avLst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3397" y="1096"/>
              <a:ext cx="544" cy="89"/>
            </a:xfrm>
            <a:prstGeom prst="leftRightArrow">
              <a:avLst>
                <a:gd name="adj1" fmla="val 50000"/>
                <a:gd name="adj2" fmla="val 122247"/>
              </a:avLst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3411" y="1343"/>
              <a:ext cx="544" cy="89"/>
            </a:xfrm>
            <a:prstGeom prst="leftRightArrow">
              <a:avLst>
                <a:gd name="adj1" fmla="val 50000"/>
                <a:gd name="adj2" fmla="val 122247"/>
              </a:avLst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>
              <a:off x="1161" y="769"/>
              <a:ext cx="3653" cy="755"/>
              <a:chOff x="1161" y="769"/>
              <a:chExt cx="3653" cy="755"/>
            </a:xfrm>
          </p:grpSpPr>
          <p:grpSp>
            <p:nvGrpSpPr>
              <p:cNvPr id="23" name="Group 30"/>
              <p:cNvGrpSpPr>
                <a:grpSpLocks/>
              </p:cNvGrpSpPr>
              <p:nvPr/>
            </p:nvGrpSpPr>
            <p:grpSpPr bwMode="auto">
              <a:xfrm>
                <a:off x="1161" y="769"/>
                <a:ext cx="1829" cy="755"/>
                <a:chOff x="1208" y="947"/>
                <a:chExt cx="1829" cy="755"/>
              </a:xfrm>
            </p:grpSpPr>
            <p:sp>
              <p:nvSpPr>
                <p:cNvPr id="30" name="Rectangle 31"/>
                <p:cNvSpPr>
                  <a:spLocks noChangeArrowheads="1"/>
                </p:cNvSpPr>
                <p:nvPr/>
              </p:nvSpPr>
              <p:spPr bwMode="auto">
                <a:xfrm>
                  <a:off x="1243" y="1184"/>
                  <a:ext cx="600" cy="26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32"/>
                <p:cNvSpPr>
                  <a:spLocks noChangeArrowheads="1"/>
                </p:cNvSpPr>
                <p:nvPr/>
              </p:nvSpPr>
              <p:spPr bwMode="auto">
                <a:xfrm>
                  <a:off x="2316" y="1202"/>
                  <a:ext cx="600" cy="26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3</a:t>
                  </a:r>
                </a:p>
              </p:txBody>
            </p:sp>
            <p:sp>
              <p:nvSpPr>
                <p:cNvPr id="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02" y="969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sz="2000">
                      <a:solidFill>
                        <a:schemeClr val="bg1"/>
                      </a:solidFill>
                    </a:rPr>
                    <a:t>变量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i</a:t>
                  </a:r>
                </a:p>
              </p:txBody>
            </p:sp>
            <p:sp>
              <p:nvSpPr>
                <p:cNvPr id="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24" y="119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2000</a:t>
                  </a:r>
                </a:p>
              </p:txBody>
            </p:sp>
            <p:sp>
              <p:nvSpPr>
                <p:cNvPr id="3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208" y="947"/>
                  <a:ext cx="73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i_pointer</a:t>
                  </a:r>
                </a:p>
              </p:txBody>
            </p:sp>
            <p:sp>
              <p:nvSpPr>
                <p:cNvPr id="35" name="Line 36"/>
                <p:cNvSpPr>
                  <a:spLocks noChangeShapeType="1"/>
                </p:cNvSpPr>
                <p:nvPr/>
              </p:nvSpPr>
              <p:spPr bwMode="auto">
                <a:xfrm>
                  <a:off x="1858" y="1333"/>
                  <a:ext cx="46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238" y="1450"/>
                  <a:ext cx="79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*i_pointer</a:t>
                  </a:r>
                </a:p>
              </p:txBody>
            </p:sp>
          </p:grpSp>
          <p:sp>
            <p:nvSpPr>
              <p:cNvPr id="24" name="Text Box 38"/>
              <p:cNvSpPr txBox="1">
                <a:spLocks noChangeArrowheads="1"/>
              </p:cNvSpPr>
              <p:nvPr/>
            </p:nvSpPr>
            <p:spPr bwMode="auto">
              <a:xfrm>
                <a:off x="3236" y="80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25" name="Text Box 39"/>
              <p:cNvSpPr txBox="1">
                <a:spLocks noChangeArrowheads="1"/>
              </p:cNvSpPr>
              <p:nvPr/>
            </p:nvSpPr>
            <p:spPr bwMode="auto">
              <a:xfrm>
                <a:off x="3913" y="807"/>
                <a:ext cx="7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*i_pointer</a:t>
                </a:r>
              </a:p>
            </p:txBody>
          </p:sp>
          <p:sp>
            <p:nvSpPr>
              <p:cNvPr id="26" name="Text Box 40"/>
              <p:cNvSpPr txBox="1">
                <a:spLocks noChangeArrowheads="1"/>
              </p:cNvSpPr>
              <p:nvPr/>
            </p:nvSpPr>
            <p:spPr bwMode="auto">
              <a:xfrm>
                <a:off x="3178" y="1003"/>
                <a:ext cx="2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&amp;i</a:t>
                </a:r>
              </a:p>
            </p:txBody>
          </p:sp>
          <p:sp>
            <p:nvSpPr>
              <p:cNvPr id="27" name="Text Box 41"/>
              <p:cNvSpPr txBox="1">
                <a:spLocks noChangeArrowheads="1"/>
              </p:cNvSpPr>
              <p:nvPr/>
            </p:nvSpPr>
            <p:spPr bwMode="auto">
              <a:xfrm>
                <a:off x="3940" y="1003"/>
                <a:ext cx="7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i_pointer</a:t>
                </a:r>
              </a:p>
            </p:txBody>
          </p:sp>
          <p:sp>
            <p:nvSpPr>
              <p:cNvPr id="28" name="Text Box 42"/>
              <p:cNvSpPr txBox="1">
                <a:spLocks noChangeArrowheads="1"/>
              </p:cNvSpPr>
              <p:nvPr/>
            </p:nvSpPr>
            <p:spPr bwMode="auto">
              <a:xfrm>
                <a:off x="3132" y="1250"/>
                <a:ext cx="38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i=3;</a:t>
                </a:r>
              </a:p>
            </p:txBody>
          </p:sp>
          <p:sp>
            <p:nvSpPr>
              <p:cNvPr id="29" name="Text Box 43"/>
              <p:cNvSpPr txBox="1">
                <a:spLocks noChangeArrowheads="1"/>
              </p:cNvSpPr>
              <p:nvPr/>
            </p:nvSpPr>
            <p:spPr bwMode="auto">
              <a:xfrm>
                <a:off x="3831" y="1250"/>
                <a:ext cx="98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*i_pointer=3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指针变量的定义</a:t>
            </a:r>
          </a:p>
          <a:p>
            <a:pPr lvl="1"/>
            <a:r>
              <a:rPr lang="zh-CN" altLang="en-US"/>
              <a:t>一般形式：  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存储类型</a:t>
            </a:r>
            <a:r>
              <a:rPr lang="en-US" altLang="zh-CN" b="1">
                <a:solidFill>
                  <a:srgbClr val="FFD966"/>
                </a:solidFill>
              </a:rPr>
              <a:t>]    </a:t>
            </a:r>
            <a:r>
              <a:rPr lang="zh-CN" altLang="en-US" b="1">
                <a:solidFill>
                  <a:srgbClr val="FFD966"/>
                </a:solidFill>
              </a:rPr>
              <a:t>数据类型   *指针名</a:t>
            </a:r>
            <a:r>
              <a:rPr lang="zh-CN" altLang="en-US" b="1" smtClean="0">
                <a:solidFill>
                  <a:srgbClr val="FFD966"/>
                </a:solidFill>
              </a:rPr>
              <a:t>；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r>
              <a:rPr lang="zh-CN" altLang="en-US" smtClean="0"/>
              <a:t>注意</a:t>
            </a:r>
            <a:r>
              <a:rPr lang="zh-CN" altLang="en-US"/>
              <a:t>：</a:t>
            </a:r>
          </a:p>
          <a:p>
            <a:pPr lvl="2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5B9BD5"/>
                </a:solidFill>
              </a:rPr>
              <a:t>int   *p1, *p2;   </a:t>
            </a:r>
            <a:r>
              <a:rPr lang="zh-CN" altLang="en-US"/>
              <a:t>与   </a:t>
            </a:r>
            <a:r>
              <a:rPr lang="en-US" altLang="zh-CN" b="1">
                <a:solidFill>
                  <a:srgbClr val="5B9BD5"/>
                </a:solidFill>
              </a:rPr>
              <a:t>int   *p1, p2;</a:t>
            </a:r>
          </a:p>
          <a:p>
            <a:pPr lvl="2"/>
            <a:r>
              <a:rPr lang="en-US" altLang="zh-CN"/>
              <a:t>2</a:t>
            </a:r>
            <a:r>
              <a:rPr lang="zh-CN" altLang="en-US"/>
              <a:t>、指针变量名是</a:t>
            </a:r>
            <a:r>
              <a:rPr lang="en-US" altLang="zh-CN"/>
              <a:t>p1,p2 ,</a:t>
            </a:r>
            <a:r>
              <a:rPr lang="zh-CN" altLang="en-US"/>
              <a:t>不是*</a:t>
            </a:r>
            <a:r>
              <a:rPr lang="en-US" altLang="zh-CN"/>
              <a:t>p1,*p2</a:t>
            </a:r>
          </a:p>
          <a:p>
            <a:pPr lvl="2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D966"/>
                </a:solidFill>
              </a:rPr>
              <a:t>指针变量只能指向定义时所规定类型的变量</a:t>
            </a:r>
          </a:p>
          <a:p>
            <a:pPr lvl="2"/>
            <a:r>
              <a:rPr lang="en-US" altLang="zh-CN"/>
              <a:t>4</a:t>
            </a:r>
            <a:r>
              <a:rPr lang="zh-CN" altLang="en-US"/>
              <a:t>、指针变量定义后，</a:t>
            </a:r>
            <a:r>
              <a:rPr lang="zh-CN" altLang="en-US" b="1">
                <a:solidFill>
                  <a:srgbClr val="FFD966"/>
                </a:solidFill>
              </a:rPr>
              <a:t>变量值不确定</a:t>
            </a:r>
            <a:r>
              <a:rPr lang="zh-CN" altLang="en-US"/>
              <a:t>，应用前必须先赋值</a:t>
            </a:r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6963847" y="1268760"/>
            <a:ext cx="1374680" cy="411036"/>
          </a:xfrm>
          <a:prstGeom prst="wedgeRoundRectCallout">
            <a:avLst>
              <a:gd name="adj1" fmla="val -88911"/>
              <a:gd name="adj2" fmla="val -61944"/>
              <a:gd name="adj3" fmla="val 16667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合法标识符</a:t>
            </a:r>
          </a:p>
        </p:txBody>
      </p:sp>
      <p:sp>
        <p:nvSpPr>
          <p:cNvPr id="4" name="AutoShape 47"/>
          <p:cNvSpPr>
            <a:spLocks noChangeArrowheads="1"/>
          </p:cNvSpPr>
          <p:nvPr/>
        </p:nvSpPr>
        <p:spPr bwMode="auto">
          <a:xfrm>
            <a:off x="672643" y="1783322"/>
            <a:ext cx="2747229" cy="411036"/>
          </a:xfrm>
          <a:prstGeom prst="wedgeRoundRectCallout">
            <a:avLst>
              <a:gd name="adj1" fmla="val 52363"/>
              <a:gd name="adj2" fmla="val -140943"/>
              <a:gd name="adj3" fmla="val 16667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指针变量本身的存储类型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3419872" y="2355623"/>
            <a:ext cx="1867124" cy="717503"/>
          </a:xfrm>
          <a:prstGeom prst="wedgeRoundRectCallout">
            <a:avLst>
              <a:gd name="adj1" fmla="val -5787"/>
              <a:gd name="adj2" fmla="val -179519"/>
              <a:gd name="adj3" fmla="val 16667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指针的目标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5436096" y="2194358"/>
            <a:ext cx="2087269" cy="717503"/>
          </a:xfrm>
          <a:prstGeom prst="wedgeRoundRectCallout">
            <a:avLst>
              <a:gd name="adj1" fmla="val -48140"/>
              <a:gd name="adj2" fmla="val -157819"/>
              <a:gd name="adj3" fmla="val 16667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表示定义指针变量</a:t>
            </a:r>
          </a:p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不是‘*’运算符</a:t>
            </a:r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5796136" y="3218493"/>
            <a:ext cx="2987013" cy="1202510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*p1,*p2;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float   *q 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static  char  *name;</a:t>
            </a: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495202"/>
          </a:xfrm>
        </p:spPr>
        <p:txBody>
          <a:bodyPr/>
          <a:lstStyle/>
          <a:p>
            <a:r>
              <a:rPr lang="zh-CN" altLang="en-US"/>
              <a:t>指针变量的初始化</a:t>
            </a:r>
          </a:p>
          <a:p>
            <a:pPr lvl="1"/>
            <a:r>
              <a:rPr lang="zh-CN" altLang="en-US"/>
              <a:t>一般形式：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存储类型</a:t>
            </a:r>
            <a:r>
              <a:rPr lang="en-US" altLang="zh-CN" b="1">
                <a:solidFill>
                  <a:srgbClr val="FFD966"/>
                </a:solidFill>
              </a:rPr>
              <a:t>] </a:t>
            </a:r>
            <a:r>
              <a:rPr lang="zh-CN" altLang="en-US" b="1">
                <a:solidFill>
                  <a:srgbClr val="FFD966"/>
                </a:solidFill>
              </a:rPr>
              <a:t>数据类型  *</a:t>
            </a:r>
            <a:r>
              <a:rPr lang="zh-CN" altLang="en-US" b="1" smtClean="0">
                <a:solidFill>
                  <a:srgbClr val="FFD966"/>
                </a:solidFill>
              </a:rPr>
              <a:t>指针名</a:t>
            </a:r>
            <a:r>
              <a:rPr lang="en-US" altLang="zh-CN" b="1">
                <a:solidFill>
                  <a:srgbClr val="FFD966"/>
                </a:solidFill>
              </a:rPr>
              <a:t>=</a:t>
            </a:r>
            <a:r>
              <a:rPr lang="zh-CN" altLang="en-US" b="1">
                <a:solidFill>
                  <a:srgbClr val="FFD966"/>
                </a:solidFill>
              </a:rPr>
              <a:t>初始地址值</a:t>
            </a:r>
            <a:r>
              <a:rPr lang="zh-CN" altLang="en-US" b="1" smtClean="0">
                <a:solidFill>
                  <a:srgbClr val="FFD966"/>
                </a:solidFill>
              </a:rPr>
              <a:t>；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/>
            <a:r>
              <a:rPr lang="zh-CN" altLang="en-US" smtClean="0"/>
              <a:t>说明：</a:t>
            </a:r>
            <a:endParaRPr lang="en-US" altLang="zh-CN" smtClean="0"/>
          </a:p>
          <a:p>
            <a:pPr lvl="2"/>
            <a:r>
              <a:rPr lang="zh-CN" altLang="en-US"/>
              <a:t>赋给指针变量，不是赋给目标变量</a:t>
            </a:r>
          </a:p>
          <a:p>
            <a:pPr lvl="2"/>
            <a:r>
              <a:rPr lang="zh-CN" altLang="en-US"/>
              <a:t>变量必须已说明过且类型应</a:t>
            </a:r>
            <a:r>
              <a:rPr lang="zh-CN" altLang="en-US" smtClean="0"/>
              <a:t>一致</a:t>
            </a:r>
            <a:endParaRPr lang="en-US" altLang="zh-CN" smtClean="0"/>
          </a:p>
          <a:p>
            <a:pPr lvl="2"/>
            <a:r>
              <a:rPr lang="zh-CN" altLang="en-US"/>
              <a:t>不能用</a:t>
            </a:r>
            <a:r>
              <a:rPr lang="en-US" altLang="zh-CN"/>
              <a:t>auto</a:t>
            </a:r>
            <a:r>
              <a:rPr lang="zh-CN" altLang="en-US"/>
              <a:t>变量的地址去初始化</a:t>
            </a:r>
            <a:r>
              <a:rPr lang="en-US" altLang="zh-CN"/>
              <a:t>static</a:t>
            </a:r>
            <a:r>
              <a:rPr lang="zh-CN" altLang="en-US"/>
              <a:t>型指针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1560" y="3390246"/>
            <a:ext cx="4830762" cy="709613"/>
            <a:chOff x="411" y="1817"/>
            <a:chExt cx="3043" cy="447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411" y="1817"/>
              <a:ext cx="3043" cy="447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例          </a:t>
              </a:r>
              <a:r>
                <a:rPr lang="en-US" altLang="zh-CN" sz="200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int   *</a:t>
              </a:r>
              <a:r>
                <a:rPr lang="en-US" altLang="zh-CN" sz="200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p = </a:t>
              </a:r>
              <a:r>
                <a:rPr lang="en-US" altLang="zh-CN" sz="2000" b="1" smtClean="0">
                  <a:solidFill>
                    <a:srgbClr val="5B9BD5"/>
                  </a:solidFill>
                  <a:latin typeface="Arial" pitchFamily="34" charset="0"/>
                  <a:ea typeface="微软雅黑" pitchFamily="34" charset="-122"/>
                </a:rPr>
                <a:t>&amp;</a:t>
              </a:r>
              <a:r>
                <a:rPr lang="en-US" altLang="zh-CN" sz="2000" b="1">
                  <a:solidFill>
                    <a:srgbClr val="5B9BD5"/>
                  </a:solidFill>
                  <a:latin typeface="Arial" pitchFamily="34" charset="0"/>
                  <a:ea typeface="微软雅黑" pitchFamily="34" charset="-122"/>
                </a:rPr>
                <a:t>i</a:t>
              </a:r>
              <a:r>
                <a:rPr lang="en-US" altLang="zh-CN" sz="200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;</a:t>
              </a:r>
            </a:p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          </a:t>
              </a:r>
              <a:r>
                <a:rPr lang="en-US" altLang="zh-CN" sz="200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   </a:t>
              </a:r>
              <a:r>
                <a:rPr lang="en-US" altLang="zh-CN" sz="200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</a:rPr>
                <a:t>int i;</a:t>
              </a:r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H="1">
              <a:off x="2271" y="2028"/>
              <a:ext cx="192" cy="204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295" y="2052"/>
              <a:ext cx="168" cy="168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11560" y="4273202"/>
            <a:ext cx="2228793" cy="1017844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int i;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int   *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 = </a:t>
            </a:r>
            <a:r>
              <a:rPr lang="en-US" altLang="zh-CN" sz="2000" b="1" smtClean="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&amp;</a:t>
            </a:r>
            <a:r>
              <a:rPr lang="en-US" altLang="zh-CN" sz="2000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;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int   *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q = </a:t>
            </a:r>
            <a:r>
              <a:rPr lang="en-US" altLang="zh-CN" sz="2000" b="1" smtClean="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p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;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076056" y="3419128"/>
            <a:ext cx="3152123" cy="19411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main( )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int   i;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static  int    *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 = &amp;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i;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..............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}                (</a:t>
            </a:r>
            <a:r>
              <a:rPr lang="en-US" altLang="zh-CN" sz="20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Symbol" pitchFamily="18" charset="2"/>
              </a:rPr>
              <a:t>)</a:t>
            </a:r>
            <a:endParaRPr lang="en-US" altLang="zh-CN" sz="200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42938" y="913877"/>
            <a:ext cx="2760990" cy="224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main(  )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{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int  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 = 10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;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 int   *p;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 </a:t>
            </a:r>
            <a:r>
              <a:rPr lang="en-US" altLang="zh-CN" sz="2000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*</a:t>
            </a:r>
            <a:r>
              <a:rPr lang="en-US" altLang="zh-CN" sz="2000" b="1" smtClean="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p = i</a:t>
            </a:r>
            <a:r>
              <a:rPr lang="en-US" altLang="zh-CN" sz="2000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;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 printf(“%d”,*p);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658" y="3091280"/>
            <a:ext cx="2220161" cy="899279"/>
          </a:xfrm>
          <a:prstGeom prst="irregularSeal2">
            <a:avLst/>
          </a:prstGeom>
          <a:solidFill>
            <a:srgbClr val="DDDDDD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b="1"/>
              <a:t>危险！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42938" y="4008012"/>
            <a:ext cx="2760990" cy="255672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main(  )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int   i=10,k;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 int   *p;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 </a:t>
            </a:r>
            <a:r>
              <a:rPr lang="en-US" altLang="zh-CN" sz="2000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p=&amp;k;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 *p=i;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      printf(“%d”,*p);</a:t>
            </a:r>
          </a:p>
          <a:p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}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177662" y="5943600"/>
            <a:ext cx="35160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指针变量必须先</a:t>
            </a:r>
            <a:r>
              <a:rPr lang="zh-CN" altLang="en-US" sz="2000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赋值</a:t>
            </a:r>
            <a:r>
              <a:rPr lang="zh-CN" altLang="en-US" sz="20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，</a:t>
            </a:r>
            <a:r>
              <a:rPr lang="zh-CN" altLang="en-US" sz="2000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再</a:t>
            </a:r>
            <a:r>
              <a:rPr lang="zh-CN" altLang="en-US" sz="2000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使用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338639" y="1317625"/>
            <a:ext cx="4364038" cy="4625975"/>
            <a:chOff x="2733" y="830"/>
            <a:chExt cx="2749" cy="2914"/>
          </a:xfrm>
        </p:grpSpPr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3184" y="338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3185" y="304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3184" y="83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196" y="1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196" y="15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196" y="17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196" y="20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184" y="227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196" y="28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184" y="305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395" y="305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675" y="88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674" y="309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2733" y="115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733" y="2128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2004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733" y="261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2006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733" y="237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2005</a:t>
              </a: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3196" y="253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H="1">
              <a:off x="4385" y="1272"/>
              <a:ext cx="2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4567" y="1118"/>
              <a:ext cx="8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整型</a:t>
              </a: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变量 </a:t>
              </a:r>
              <a:r>
                <a:rPr lang="en-US" altLang="zh-CN" b="1" smtClean="0">
                  <a:solidFill>
                    <a:srgbClr val="5B9BD5"/>
                  </a:solidFill>
                </a:rPr>
                <a:t>i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3585" y="138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4409" y="2268"/>
              <a:ext cx="2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4591" y="2114"/>
              <a:ext cx="8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指针</a:t>
              </a: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变量 </a:t>
              </a:r>
              <a:r>
                <a:rPr lang="en-US" altLang="zh-CN" b="1" smtClean="0">
                  <a:solidFill>
                    <a:srgbClr val="5B9BD5"/>
                  </a:solidFill>
                </a:rPr>
                <a:t>p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733" y="1400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2001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2733" y="164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2733" y="1885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2003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557" y="24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随机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5" name="AutoShape 45"/>
            <p:cNvSpPr>
              <a:spLocks noChangeArrowheads="1"/>
            </p:cNvSpPr>
            <p:nvPr/>
          </p:nvSpPr>
          <p:spPr bwMode="auto">
            <a:xfrm>
              <a:off x="3404" y="2280"/>
              <a:ext cx="756" cy="528"/>
            </a:xfrm>
            <a:prstGeom prst="irregularSeal1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/>
              <a:endParaRPr lang="zh-CN" altLang="zh-CN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" grpId="0"/>
      <p:bldP spid="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197666" y="4437112"/>
            <a:ext cx="2868391" cy="648512"/>
          </a:xfrm>
          <a:prstGeom prst="wedgeRectCallout">
            <a:avLst>
              <a:gd name="adj1" fmla="val -108904"/>
              <a:gd name="adj2" fmla="val 76046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表示不指定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是指向哪一种</a:t>
            </a:r>
          </a:p>
          <a:p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类型数据的指针变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零指针与空类型指针</a:t>
            </a:r>
          </a:p>
          <a:p>
            <a:pPr lvl="1"/>
            <a:r>
              <a:rPr lang="zh-CN" altLang="en-US"/>
              <a:t>零指针：</a:t>
            </a:r>
            <a:r>
              <a:rPr lang="en-US" altLang="zh-CN"/>
              <a:t>(</a:t>
            </a:r>
            <a:r>
              <a:rPr lang="zh-CN" altLang="en-US"/>
              <a:t>空指针</a:t>
            </a:r>
            <a:r>
              <a:rPr lang="en-US" altLang="zh-CN"/>
              <a:t>)</a:t>
            </a:r>
          </a:p>
          <a:p>
            <a:pPr lvl="2"/>
            <a:r>
              <a:rPr lang="zh-CN" altLang="en-US" smtClean="0"/>
              <a:t>定义：指针</a:t>
            </a:r>
            <a:r>
              <a:rPr lang="zh-CN" altLang="en-US"/>
              <a:t>变量值为零</a:t>
            </a:r>
          </a:p>
          <a:p>
            <a:pPr lvl="2"/>
            <a:r>
              <a:rPr lang="zh-CN" altLang="en-US"/>
              <a:t>表示： </a:t>
            </a:r>
            <a:r>
              <a:rPr lang="en-US" altLang="zh-CN" b="1">
                <a:solidFill>
                  <a:srgbClr val="FFD966"/>
                </a:solidFill>
              </a:rPr>
              <a:t>int  * </a:t>
            </a:r>
            <a:r>
              <a:rPr lang="en-US" altLang="zh-CN" b="1" smtClean="0">
                <a:solidFill>
                  <a:srgbClr val="FFD966"/>
                </a:solidFill>
              </a:rPr>
              <a:t>p = 0</a:t>
            </a:r>
            <a:r>
              <a:rPr lang="en-US" altLang="zh-CN" b="1">
                <a:solidFill>
                  <a:srgbClr val="FFD966"/>
                </a:solidFill>
              </a:rPr>
              <a:t>; 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2"/>
            <a:endParaRPr lang="en-US" altLang="zh-CN"/>
          </a:p>
          <a:p>
            <a:pPr lvl="2"/>
            <a:endParaRPr lang="en-US" altLang="zh-CN" smtClean="0"/>
          </a:p>
          <a:p>
            <a:pPr lvl="2"/>
            <a:r>
              <a:rPr lang="en-US" altLang="zh-CN"/>
              <a:t>p=NULL</a:t>
            </a:r>
            <a:r>
              <a:rPr lang="zh-CN" altLang="en-US"/>
              <a:t>与未对</a:t>
            </a:r>
            <a:r>
              <a:rPr lang="en-US" altLang="zh-CN"/>
              <a:t>p</a:t>
            </a:r>
            <a:r>
              <a:rPr lang="zh-CN" altLang="en-US"/>
              <a:t>赋值不同</a:t>
            </a:r>
          </a:p>
          <a:p>
            <a:pPr lvl="2"/>
            <a:r>
              <a:rPr lang="zh-CN" altLang="en-US"/>
              <a:t>用途</a:t>
            </a:r>
            <a:r>
              <a:rPr lang="en-US" altLang="zh-CN"/>
              <a:t>:   </a:t>
            </a:r>
          </a:p>
          <a:p>
            <a:pPr lvl="3"/>
            <a:r>
              <a:rPr lang="zh-CN" altLang="en-US"/>
              <a:t>避免指针变量的非法引用</a:t>
            </a:r>
          </a:p>
          <a:p>
            <a:pPr lvl="3"/>
            <a:r>
              <a:rPr lang="zh-CN" altLang="en-US"/>
              <a:t>在程序中常作为状态</a:t>
            </a:r>
            <a:r>
              <a:rPr lang="zh-CN" altLang="en-US" smtClean="0"/>
              <a:t>比较</a:t>
            </a:r>
            <a:endParaRPr lang="en-US" altLang="zh-CN" smtClean="0"/>
          </a:p>
          <a:p>
            <a:pPr lvl="3"/>
            <a:endParaRPr lang="zh-CN" altLang="en-US"/>
          </a:p>
          <a:p>
            <a:pPr lvl="1"/>
            <a:r>
              <a:rPr lang="en-US" altLang="zh-CN"/>
              <a:t>void  *</a:t>
            </a:r>
            <a:r>
              <a:rPr lang="zh-CN" altLang="en-US"/>
              <a:t>类型指针</a:t>
            </a:r>
          </a:p>
          <a:p>
            <a:pPr lvl="2"/>
            <a:r>
              <a:rPr lang="zh-CN" altLang="en-US"/>
              <a:t>表示</a:t>
            </a:r>
            <a:r>
              <a:rPr lang="en-US" altLang="zh-CN"/>
              <a:t>:  </a:t>
            </a:r>
            <a:r>
              <a:rPr lang="en-US" altLang="zh-CN" b="1">
                <a:solidFill>
                  <a:srgbClr val="FFD966"/>
                </a:solidFill>
              </a:rPr>
              <a:t>void  *p;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使用时要进行强制类型转换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345143" y="980728"/>
            <a:ext cx="2720914" cy="925511"/>
          </a:xfrm>
          <a:prstGeom prst="wedgeRectCallout">
            <a:avLst>
              <a:gd name="adj1" fmla="val -97908"/>
              <a:gd name="adj2" fmla="val 56304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p</a:t>
            </a:r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指向地址为0的单元，</a:t>
            </a:r>
          </a:p>
          <a:p>
            <a:pPr algn="ctr" eaLnBrk="1" hangingPunct="1"/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系统保证该单元不作它用</a:t>
            </a:r>
          </a:p>
          <a:p>
            <a:pPr algn="ctr" eaLnBrk="1" hangingPunct="1"/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表示指针变量值没有意义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27784" y="2188658"/>
            <a:ext cx="2238411" cy="6485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#define    NULL   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 *p=NULL: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896953" y="2309531"/>
            <a:ext cx="3006249" cy="14795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        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 *p;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......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while(p!=NULL) 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{    ...…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}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276269" y="5157192"/>
            <a:ext cx="2328179" cy="12025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 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char  *p1;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void  *p2;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p1=(char  *)p2;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p2=(void *)p1;</a:t>
            </a: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3" grpId="0" animBg="1" autoUpdateAnimBg="0"/>
      <p:bldP spid="4" grpId="0" animBg="1" autoUpdateAnimBg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指针的</a:t>
            </a:r>
            <a:r>
              <a:rPr lang="zh-CN" altLang="en-US" smtClean="0"/>
              <a:t>概念。</a:t>
            </a:r>
            <a:endParaRPr lang="zh-CN" altLang="en-US"/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350838" y="1670050"/>
            <a:ext cx="4370107" cy="41549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a;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rgbClr val="FFD966"/>
                </a:solidFill>
              </a:rPr>
              <a:t>int *pa=&amp;a;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a=10;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printf("a:%d\n",a);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printf("*pa:%d\n",*pa);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printf("&amp;a:%x(hex)\n",&amp;a);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printf("pa:%x(hex)\n",pa);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printf("&amp;pa:%x(hex)\n",&amp;pa);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7112769" y="4293096"/>
            <a:ext cx="1563687" cy="1920875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</a:p>
          <a:p>
            <a:pPr eaLnBrk="1" hangingPunct="1"/>
            <a:r>
              <a:rPr lang="en-US" altLang="zh-CN" sz="2000"/>
              <a:t>a:10</a:t>
            </a:r>
          </a:p>
          <a:p>
            <a:pPr eaLnBrk="1" hangingPunct="1"/>
            <a:r>
              <a:rPr lang="en-US" altLang="zh-CN" sz="2000"/>
              <a:t>*pa:10</a:t>
            </a:r>
          </a:p>
          <a:p>
            <a:pPr eaLnBrk="1" hangingPunct="1"/>
            <a:r>
              <a:rPr lang="en-US" altLang="zh-CN" sz="2000"/>
              <a:t>&amp;a:f86(hex)</a:t>
            </a:r>
          </a:p>
          <a:p>
            <a:pPr eaLnBrk="1" hangingPunct="1"/>
            <a:r>
              <a:rPr lang="en-US" altLang="zh-CN" sz="2000"/>
              <a:t>pa:f86(hex)</a:t>
            </a:r>
          </a:p>
          <a:p>
            <a:pPr eaLnBrk="1" hangingPunct="1"/>
            <a:r>
              <a:rPr lang="en-US" altLang="zh-CN" sz="2000"/>
              <a:t>&amp;pa:f88(hex)</a:t>
            </a: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285877" y="836712"/>
            <a:ext cx="4246563" cy="4625975"/>
            <a:chOff x="3117" y="830"/>
            <a:chExt cx="2675" cy="2914"/>
          </a:xfrm>
        </p:grpSpPr>
        <p:sp>
          <p:nvSpPr>
            <p:cNvPr id="6" name="Freeform 38"/>
            <p:cNvSpPr>
              <a:spLocks/>
            </p:cNvSpPr>
            <p:nvPr/>
          </p:nvSpPr>
          <p:spPr bwMode="auto">
            <a:xfrm>
              <a:off x="3501" y="338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3502" y="304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3501" y="83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3513" y="1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>
              <a:off x="3513" y="15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513" y="17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>
              <a:off x="3513" y="20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5"/>
            <p:cNvSpPr>
              <a:spLocks noChangeShapeType="1"/>
            </p:cNvSpPr>
            <p:nvPr/>
          </p:nvSpPr>
          <p:spPr bwMode="auto">
            <a:xfrm>
              <a:off x="3501" y="227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>
              <a:off x="3513" y="28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3501" y="305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4712" y="305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auto">
            <a:xfrm>
              <a:off x="3992" y="88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3991" y="309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9" name="Text Box 51"/>
            <p:cNvSpPr txBox="1">
              <a:spLocks noChangeArrowheads="1"/>
            </p:cNvSpPr>
            <p:nvPr/>
          </p:nvSpPr>
          <p:spPr bwMode="auto">
            <a:xfrm>
              <a:off x="3123" y="1158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f86</a:t>
              </a:r>
              <a:endParaRPr lang="en-US" altLang="zh-CN" sz="2000"/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3118" y="2128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f8a</a:t>
              </a:r>
            </a:p>
          </p:txBody>
        </p:sp>
        <p:sp>
          <p:nvSpPr>
            <p:cNvPr id="21" name="Text Box 53"/>
            <p:cNvSpPr txBox="1">
              <a:spLocks noChangeArrowheads="1"/>
            </p:cNvSpPr>
            <p:nvPr/>
          </p:nvSpPr>
          <p:spPr bwMode="auto">
            <a:xfrm>
              <a:off x="3122" y="2613"/>
              <a:ext cx="3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f8c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3117" y="2371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f8b</a:t>
              </a:r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>
              <a:off x="3513" y="253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6"/>
            <p:cNvSpPr>
              <a:spLocks noChangeShapeType="1"/>
            </p:cNvSpPr>
            <p:nvPr/>
          </p:nvSpPr>
          <p:spPr bwMode="auto">
            <a:xfrm flipH="1">
              <a:off x="4702" y="127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4884" y="1118"/>
              <a:ext cx="8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整型</a:t>
              </a:r>
              <a:r>
                <a:rPr lang="zh-CN" altLang="en-US" sz="2000" smtClean="0">
                  <a:solidFill>
                    <a:schemeClr val="bg1"/>
                  </a:solidFill>
                </a:rPr>
                <a:t>变量 </a:t>
              </a:r>
              <a:r>
                <a:rPr lang="en-US" altLang="zh-CN" b="1" smtClean="0">
                  <a:solidFill>
                    <a:srgbClr val="5B9BD5"/>
                  </a:solidFill>
                </a:rPr>
                <a:t>a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26" name="Text Box 58"/>
            <p:cNvSpPr txBox="1">
              <a:spLocks noChangeArrowheads="1"/>
            </p:cNvSpPr>
            <p:nvPr/>
          </p:nvSpPr>
          <p:spPr bwMode="auto">
            <a:xfrm>
              <a:off x="3902" y="138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H="1">
              <a:off x="4726" y="175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60"/>
            <p:cNvSpPr txBox="1">
              <a:spLocks noChangeArrowheads="1"/>
            </p:cNvSpPr>
            <p:nvPr/>
          </p:nvSpPr>
          <p:spPr bwMode="auto">
            <a:xfrm>
              <a:off x="4823" y="1598"/>
              <a:ext cx="9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指针</a:t>
              </a:r>
              <a:r>
                <a:rPr lang="zh-CN" altLang="en-US" sz="2000" smtClean="0">
                  <a:solidFill>
                    <a:schemeClr val="bg1"/>
                  </a:solidFill>
                </a:rPr>
                <a:t>变量 </a:t>
              </a:r>
              <a:r>
                <a:rPr lang="en-US" altLang="zh-CN" b="1" smtClean="0">
                  <a:solidFill>
                    <a:srgbClr val="5B9BD5"/>
                  </a:solidFill>
                </a:rPr>
                <a:t>pa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117" y="1400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f87</a:t>
              </a:r>
            </a:p>
          </p:txBody>
        </p:sp>
        <p:sp>
          <p:nvSpPr>
            <p:cNvPr id="30" name="Text Box 62"/>
            <p:cNvSpPr txBox="1">
              <a:spLocks noChangeArrowheads="1"/>
            </p:cNvSpPr>
            <p:nvPr/>
          </p:nvSpPr>
          <p:spPr bwMode="auto">
            <a:xfrm>
              <a:off x="3117" y="1643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f88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3117" y="1885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f89</a:t>
              </a:r>
            </a:p>
          </p:txBody>
        </p: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3939" y="1878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f86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r>
              <a:rPr lang="zh-CN" altLang="en-US"/>
              <a:t>例  输入两个数，并使其从大到小</a:t>
            </a:r>
            <a:r>
              <a:rPr lang="zh-CN" altLang="en-US" smtClean="0"/>
              <a:t>输出。</a:t>
            </a:r>
            <a:endParaRPr lang="zh-CN" altLang="en-US"/>
          </a:p>
        </p:txBody>
      </p:sp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394741" y="1992313"/>
            <a:ext cx="4283968" cy="41549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*p1,*p2,*p,a,b;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p1=&amp;a;  p2=&amp;b;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if(a&lt;b)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{  p=p1;  p1=p2;  p2=p;}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printf("a=%d,b=%d\n",a,b);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printf("max=%d,min=%d\n",*p1,*p2);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187624" y="5857875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a=5,b=9</a:t>
            </a:r>
          </a:p>
          <a:p>
            <a:pPr eaLnBrk="1" hangingPunct="1"/>
            <a:r>
              <a:rPr lang="en-US" altLang="zh-CN" sz="2000"/>
              <a:t>                    max=9,min=5</a:t>
            </a:r>
          </a:p>
        </p:txBody>
      </p: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4764090" y="1279525"/>
            <a:ext cx="4348163" cy="4625975"/>
            <a:chOff x="2773" y="1118"/>
            <a:chExt cx="2739" cy="2914"/>
          </a:xfrm>
        </p:grpSpPr>
        <p:sp>
          <p:nvSpPr>
            <p:cNvPr id="6" name="Freeform 36"/>
            <p:cNvSpPr>
              <a:spLocks/>
            </p:cNvSpPr>
            <p:nvPr/>
          </p:nvSpPr>
          <p:spPr bwMode="auto">
            <a:xfrm>
              <a:off x="3201" y="3676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auto">
            <a:xfrm>
              <a:off x="3202" y="3330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3201" y="1118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>
              <a:off x="3213" y="155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213" y="181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3213" y="204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3213" y="230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3201" y="255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3213" y="310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3201" y="3339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4412" y="3339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3692" y="1176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3691" y="3381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3213" y="282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84"/>
            <p:cNvGrpSpPr>
              <a:grpSpLocks/>
            </p:cNvGrpSpPr>
            <p:nvPr/>
          </p:nvGrpSpPr>
          <p:grpSpPr bwMode="auto">
            <a:xfrm>
              <a:off x="4402" y="1406"/>
              <a:ext cx="1110" cy="252"/>
              <a:chOff x="4402" y="1406"/>
              <a:chExt cx="1110" cy="252"/>
            </a:xfrm>
          </p:grpSpPr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Text Box 55"/>
              <p:cNvSpPr txBox="1">
                <a:spLocks noChangeArrowheads="1"/>
              </p:cNvSpPr>
              <p:nvPr/>
            </p:nvSpPr>
            <p:spPr bwMode="auto">
              <a:xfrm>
                <a:off x="4499" y="1406"/>
                <a:ext cx="10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smtClean="0">
                    <a:solidFill>
                      <a:schemeClr val="bg1"/>
                    </a:solidFill>
                  </a:rPr>
                  <a:t>  指针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p1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80"/>
            <p:cNvGrpSpPr>
              <a:grpSpLocks/>
            </p:cNvGrpSpPr>
            <p:nvPr/>
          </p:nvGrpSpPr>
          <p:grpSpPr bwMode="auto">
            <a:xfrm>
              <a:off x="4402" y="1886"/>
              <a:ext cx="1029" cy="252"/>
              <a:chOff x="4426" y="1886"/>
              <a:chExt cx="1029" cy="252"/>
            </a:xfrm>
          </p:grpSpPr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Text Box 5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2773" y="1445"/>
              <a:ext cx="476" cy="1707"/>
              <a:chOff x="3493" y="1325"/>
              <a:chExt cx="476" cy="1707"/>
            </a:xfrm>
          </p:grpSpPr>
          <p:sp>
            <p:nvSpPr>
              <p:cNvPr id="48" name="Text Box 49"/>
              <p:cNvSpPr txBox="1">
                <a:spLocks noChangeArrowheads="1"/>
              </p:cNvSpPr>
              <p:nvPr/>
            </p:nvSpPr>
            <p:spPr bwMode="auto">
              <a:xfrm>
                <a:off x="3493" y="1325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3514" y="229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2008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3674" y="278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1" name="Text Box 52"/>
              <p:cNvSpPr txBox="1">
                <a:spLocks noChangeArrowheads="1"/>
              </p:cNvSpPr>
              <p:nvPr/>
            </p:nvSpPr>
            <p:spPr bwMode="auto">
              <a:xfrm>
                <a:off x="3673" y="25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2" name="Text Box 59"/>
              <p:cNvSpPr txBox="1">
                <a:spLocks noChangeArrowheads="1"/>
              </p:cNvSpPr>
              <p:nvPr/>
            </p:nvSpPr>
            <p:spPr bwMode="auto">
              <a:xfrm>
                <a:off x="3493" y="1568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53" name="Text Box 60"/>
              <p:cNvSpPr txBox="1">
                <a:spLocks noChangeArrowheads="1"/>
              </p:cNvSpPr>
              <p:nvPr/>
            </p:nvSpPr>
            <p:spPr bwMode="auto">
              <a:xfrm>
                <a:off x="3493" y="181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3513" y="205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FF3300"/>
                    </a:solidFill>
                  </a:rPr>
                  <a:t>2006</a:t>
                </a:r>
                <a:endParaRPr lang="en-US" altLang="zh-CN" sz="2000"/>
              </a:p>
            </p:txBody>
          </p:sp>
        </p:grpSp>
        <p:grpSp>
          <p:nvGrpSpPr>
            <p:cNvPr id="23" name="Group 71"/>
            <p:cNvGrpSpPr>
              <a:grpSpLocks/>
            </p:cNvGrpSpPr>
            <p:nvPr/>
          </p:nvGrpSpPr>
          <p:grpSpPr bwMode="auto">
            <a:xfrm>
              <a:off x="3216" y="1692"/>
              <a:ext cx="60" cy="1548"/>
              <a:chOff x="3960" y="1560"/>
              <a:chExt cx="60" cy="1548"/>
            </a:xfrm>
          </p:grpSpPr>
          <p:sp>
            <p:nvSpPr>
              <p:cNvPr id="41" name="Line 6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6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6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6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6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6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70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72"/>
            <p:cNvGrpSpPr>
              <a:grpSpLocks/>
            </p:cNvGrpSpPr>
            <p:nvPr/>
          </p:nvGrpSpPr>
          <p:grpSpPr bwMode="auto">
            <a:xfrm>
              <a:off x="4344" y="1680"/>
              <a:ext cx="60" cy="1548"/>
              <a:chOff x="3960" y="1560"/>
              <a:chExt cx="60" cy="1548"/>
            </a:xfrm>
          </p:grpSpPr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81"/>
            <p:cNvGrpSpPr>
              <a:grpSpLocks/>
            </p:cNvGrpSpPr>
            <p:nvPr/>
          </p:nvGrpSpPr>
          <p:grpSpPr bwMode="auto">
            <a:xfrm>
              <a:off x="4402" y="1646"/>
              <a:ext cx="1110" cy="252"/>
              <a:chOff x="4426" y="1886"/>
              <a:chExt cx="1110" cy="252"/>
            </a:xfrm>
          </p:grpSpPr>
          <p:sp>
            <p:nvSpPr>
              <p:cNvPr id="32" name="Line 8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8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10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p2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85"/>
            <p:cNvGrpSpPr>
              <a:grpSpLocks/>
            </p:cNvGrpSpPr>
            <p:nvPr/>
          </p:nvGrpSpPr>
          <p:grpSpPr bwMode="auto">
            <a:xfrm>
              <a:off x="4414" y="2433"/>
              <a:ext cx="1026" cy="252"/>
              <a:chOff x="4426" y="1917"/>
              <a:chExt cx="1026" cy="252"/>
            </a:xfrm>
          </p:grpSpPr>
          <p:sp>
            <p:nvSpPr>
              <p:cNvPr id="30" name="Line 8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87"/>
              <p:cNvSpPr txBox="1">
                <a:spLocks noChangeArrowheads="1"/>
              </p:cNvSpPr>
              <p:nvPr/>
            </p:nvSpPr>
            <p:spPr bwMode="auto">
              <a:xfrm>
                <a:off x="4511" y="1917"/>
                <a:ext cx="9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27" name="Group 88"/>
            <p:cNvGrpSpPr>
              <a:grpSpLocks/>
            </p:cNvGrpSpPr>
            <p:nvPr/>
          </p:nvGrpSpPr>
          <p:grpSpPr bwMode="auto">
            <a:xfrm>
              <a:off x="4414" y="2181"/>
              <a:ext cx="1026" cy="252"/>
              <a:chOff x="4426" y="1917"/>
              <a:chExt cx="1026" cy="252"/>
            </a:xfrm>
          </p:grpSpPr>
          <p:sp>
            <p:nvSpPr>
              <p:cNvPr id="28" name="Line 8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90"/>
              <p:cNvSpPr txBox="1">
                <a:spLocks noChangeArrowheads="1"/>
              </p:cNvSpPr>
              <p:nvPr/>
            </p:nvSpPr>
            <p:spPr bwMode="auto">
              <a:xfrm>
                <a:off x="4511" y="1917"/>
                <a:ext cx="9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6175375" y="3146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6072188" y="20478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2006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61" name="Text Box 91"/>
          <p:cNvSpPr txBox="1">
            <a:spLocks noChangeArrowheads="1"/>
          </p:cNvSpPr>
          <p:nvPr/>
        </p:nvSpPr>
        <p:spPr bwMode="auto">
          <a:xfrm>
            <a:off x="61944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62" name="Text Box 92"/>
          <p:cNvSpPr txBox="1">
            <a:spLocks noChangeArrowheads="1"/>
          </p:cNvSpPr>
          <p:nvPr/>
        </p:nvSpPr>
        <p:spPr bwMode="auto">
          <a:xfrm>
            <a:off x="6072188" y="24288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336600"/>
                </a:solidFill>
              </a:rPr>
              <a:t>2008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63" name="Text Box 93"/>
          <p:cNvSpPr txBox="1">
            <a:spLocks noChangeArrowheads="1"/>
          </p:cNvSpPr>
          <p:nvPr/>
        </p:nvSpPr>
        <p:spPr bwMode="auto">
          <a:xfrm>
            <a:off x="6091238" y="2771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3300"/>
                </a:solidFill>
              </a:rPr>
              <a:t>2006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64" name="Text Box 95"/>
          <p:cNvSpPr txBox="1">
            <a:spLocks noChangeArrowheads="1"/>
          </p:cNvSpPr>
          <p:nvPr/>
        </p:nvSpPr>
        <p:spPr bwMode="auto">
          <a:xfrm>
            <a:off x="6094413" y="1992313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65" name="Text Box 96"/>
          <p:cNvSpPr txBox="1">
            <a:spLocks noChangeArrowheads="1"/>
          </p:cNvSpPr>
          <p:nvPr/>
        </p:nvSpPr>
        <p:spPr bwMode="auto">
          <a:xfrm>
            <a:off x="6113463" y="2354263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 altLang="zh-CN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9" grpId="0" build="p" autoUpdateAnimBg="0"/>
      <p:bldP spid="60" grpId="0" build="p" autoUpdateAnimBg="0"/>
      <p:bldP spid="61" grpId="0" build="p" autoUpdateAnimBg="0"/>
      <p:bldP spid="62" grpId="0" autoUpdateAnimBg="0"/>
      <p:bldP spid="63" grpId="0" build="p" autoUpdateAnimBg="0"/>
      <p:bldP spid="64" grpId="0" animBg="1" autoUpdateAnimBg="0"/>
      <p:bldP spid="6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指针变量作为函数参数</a:t>
            </a:r>
            <a:r>
              <a:rPr lang="en-US" altLang="zh-CN"/>
              <a:t>——</a:t>
            </a:r>
            <a:r>
              <a:rPr lang="zh-CN" altLang="en-US"/>
              <a:t>地址传递</a:t>
            </a:r>
          </a:p>
          <a:p>
            <a:pPr lvl="1"/>
            <a:r>
              <a:rPr lang="zh-CN" altLang="en-US"/>
              <a:t>特点：</a:t>
            </a:r>
            <a:r>
              <a:rPr lang="zh-CN" altLang="en-US" b="1">
                <a:solidFill>
                  <a:srgbClr val="FFD966"/>
                </a:solidFill>
              </a:rPr>
              <a:t>共享</a:t>
            </a:r>
            <a:r>
              <a:rPr lang="zh-CN" altLang="en-US" b="1" smtClean="0">
                <a:solidFill>
                  <a:srgbClr val="FFD966"/>
                </a:solidFill>
              </a:rPr>
              <a:t>内存，</a:t>
            </a:r>
            <a:r>
              <a:rPr lang="en-US" altLang="zh-CN" b="1" smtClean="0">
                <a:solidFill>
                  <a:srgbClr val="FFD966"/>
                </a:solidFill>
              </a:rPr>
              <a:t>“</a:t>
            </a:r>
            <a:r>
              <a:rPr lang="zh-CN" altLang="en-US" b="1">
                <a:solidFill>
                  <a:srgbClr val="FFD966"/>
                </a:solidFill>
              </a:rPr>
              <a:t>双向”</a:t>
            </a:r>
            <a:r>
              <a:rPr lang="zh-CN" altLang="en-US" b="1" smtClean="0">
                <a:solidFill>
                  <a:srgbClr val="FFD966"/>
                </a:solidFill>
              </a:rPr>
              <a:t>传递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将数从大到小输出。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206544" y="1196752"/>
            <a:ext cx="3889206" cy="526297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swap(int  x,int y)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int  temp;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temp=x;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x=y;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y=temp;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int 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if(a&lt;b)  swap(a,b);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     </a:t>
            </a:r>
            <a:r>
              <a:rPr lang="en-US" altLang="zh-CN" sz="2400">
                <a:solidFill>
                  <a:schemeClr val="bg1"/>
                </a:solidFill>
              </a:rPr>
              <a:t>printf("\n%d,%d\n",a,b);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4915421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 sz="2000"/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4613796" y="1279525"/>
            <a:ext cx="2635249" cy="4625975"/>
            <a:chOff x="2992" y="806"/>
            <a:chExt cx="1660" cy="2914"/>
          </a:xfrm>
        </p:grpSpPr>
        <p:sp>
          <p:nvSpPr>
            <p:cNvPr id="6" name="Freeform 114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5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16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9" name="Line 117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8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9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0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1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2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4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25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8" name="Text Box 126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9" name="Line 127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28"/>
            <p:cNvSpPr txBox="1">
              <a:spLocks noChangeArrowheads="1"/>
            </p:cNvSpPr>
            <p:nvPr/>
          </p:nvSpPr>
          <p:spPr bwMode="auto">
            <a:xfrm>
              <a:off x="3001" y="113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21" name="Text Box 129"/>
            <p:cNvSpPr txBox="1">
              <a:spLocks noChangeArrowheads="1"/>
            </p:cNvSpPr>
            <p:nvPr/>
          </p:nvSpPr>
          <p:spPr bwMode="auto">
            <a:xfrm>
              <a:off x="3002" y="2104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2008</a:t>
              </a:r>
            </a:p>
          </p:txBody>
        </p:sp>
        <p:sp>
          <p:nvSpPr>
            <p:cNvPr id="22" name="Text Box 130"/>
            <p:cNvSpPr txBox="1">
              <a:spLocks noChangeArrowheads="1"/>
            </p:cNvSpPr>
            <p:nvPr/>
          </p:nvSpPr>
          <p:spPr bwMode="auto">
            <a:xfrm>
              <a:off x="2992" y="2347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200A</a:t>
              </a:r>
            </a:p>
          </p:txBody>
        </p:sp>
        <p:sp>
          <p:nvSpPr>
            <p:cNvPr id="23" name="Text Box 131"/>
            <p:cNvSpPr txBox="1">
              <a:spLocks noChangeArrowheads="1"/>
            </p:cNvSpPr>
            <p:nvPr/>
          </p:nvSpPr>
          <p:spPr bwMode="auto">
            <a:xfrm>
              <a:off x="3001" y="1376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/>
          </p:nvSpPr>
          <p:spPr bwMode="auto">
            <a:xfrm>
              <a:off x="3001" y="1619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2004</a:t>
              </a:r>
            </a:p>
          </p:txBody>
        </p:sp>
        <p:sp>
          <p:nvSpPr>
            <p:cNvPr id="25" name="Text Box 133"/>
            <p:cNvSpPr txBox="1">
              <a:spLocks noChangeArrowheads="1"/>
            </p:cNvSpPr>
            <p:nvPr/>
          </p:nvSpPr>
          <p:spPr bwMode="auto">
            <a:xfrm>
              <a:off x="3001" y="186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2006</a:t>
              </a:r>
            </a:p>
          </p:txBody>
        </p:sp>
        <p:grpSp>
          <p:nvGrpSpPr>
            <p:cNvPr id="26" name="Group 134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35" name="Line 1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1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1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1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1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1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1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Group 142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28" name="Line 14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14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14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14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14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14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14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Text Box 150"/>
          <p:cNvSpPr txBox="1">
            <a:spLocks noChangeArrowheads="1"/>
          </p:cNvSpPr>
          <p:nvPr/>
        </p:nvSpPr>
        <p:spPr bwMode="auto">
          <a:xfrm>
            <a:off x="6096521" y="2003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43" name="Group 151"/>
          <p:cNvGrpSpPr>
            <a:grpSpLocks/>
          </p:cNvGrpSpPr>
          <p:nvPr/>
        </p:nvGrpSpPr>
        <p:grpSpPr bwMode="auto">
          <a:xfrm>
            <a:off x="5817121" y="1552575"/>
            <a:ext cx="2525713" cy="965200"/>
            <a:chOff x="3750" y="978"/>
            <a:chExt cx="1591" cy="608"/>
          </a:xfrm>
        </p:grpSpPr>
        <p:grpSp>
          <p:nvGrpSpPr>
            <p:cNvPr id="44" name="Group 152"/>
            <p:cNvGrpSpPr>
              <a:grpSpLocks/>
            </p:cNvGrpSpPr>
            <p:nvPr/>
          </p:nvGrpSpPr>
          <p:grpSpPr bwMode="auto">
            <a:xfrm>
              <a:off x="4630" y="1125"/>
              <a:ext cx="711" cy="252"/>
              <a:chOff x="4402" y="1437"/>
              <a:chExt cx="711" cy="252"/>
            </a:xfrm>
          </p:grpSpPr>
          <p:sp>
            <p:nvSpPr>
              <p:cNvPr id="49" name="Line 15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Text Box 15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45" name="Group 155"/>
            <p:cNvGrpSpPr>
              <a:grpSpLocks/>
            </p:cNvGrpSpPr>
            <p:nvPr/>
          </p:nvGrpSpPr>
          <p:grpSpPr bwMode="auto">
            <a:xfrm>
              <a:off x="4630" y="1334"/>
              <a:ext cx="706" cy="252"/>
              <a:chOff x="4426" y="1886"/>
              <a:chExt cx="706" cy="252"/>
            </a:xfrm>
          </p:grpSpPr>
          <p:sp>
            <p:nvSpPr>
              <p:cNvPr id="47" name="Line 1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 Box 158"/>
            <p:cNvSpPr txBox="1">
              <a:spLocks noChangeArrowheads="1"/>
            </p:cNvSpPr>
            <p:nvPr/>
          </p:nvSpPr>
          <p:spPr bwMode="auto">
            <a:xfrm>
              <a:off x="3750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51" name="Text Box 159"/>
          <p:cNvSpPr txBox="1">
            <a:spLocks noChangeArrowheads="1"/>
          </p:cNvSpPr>
          <p:nvPr/>
        </p:nvSpPr>
        <p:spPr bwMode="auto">
          <a:xfrm>
            <a:off x="6115571" y="2365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2" name="Group 160"/>
          <p:cNvGrpSpPr>
            <a:grpSpLocks/>
          </p:cNvGrpSpPr>
          <p:nvPr/>
        </p:nvGrpSpPr>
        <p:grpSpPr bwMode="auto">
          <a:xfrm>
            <a:off x="5866335" y="2771775"/>
            <a:ext cx="2941638" cy="1346200"/>
            <a:chOff x="3781" y="1746"/>
            <a:chExt cx="1853" cy="848"/>
          </a:xfrm>
        </p:grpSpPr>
        <p:grpSp>
          <p:nvGrpSpPr>
            <p:cNvPr id="53" name="Group 161"/>
            <p:cNvGrpSpPr>
              <a:grpSpLocks/>
            </p:cNvGrpSpPr>
            <p:nvPr/>
          </p:nvGrpSpPr>
          <p:grpSpPr bwMode="auto">
            <a:xfrm>
              <a:off x="4659" y="2342"/>
              <a:ext cx="975" cy="252"/>
              <a:chOff x="4426" y="1886"/>
              <a:chExt cx="975" cy="252"/>
            </a:xfrm>
          </p:grpSpPr>
          <p:sp>
            <p:nvSpPr>
              <p:cNvPr id="61" name="Line 16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16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8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tem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164"/>
            <p:cNvGrpSpPr>
              <a:grpSpLocks/>
            </p:cNvGrpSpPr>
            <p:nvPr/>
          </p:nvGrpSpPr>
          <p:grpSpPr bwMode="auto">
            <a:xfrm>
              <a:off x="4642" y="2121"/>
              <a:ext cx="706" cy="252"/>
              <a:chOff x="4426" y="1917"/>
              <a:chExt cx="706" cy="252"/>
            </a:xfrm>
          </p:grpSpPr>
          <p:sp>
            <p:nvSpPr>
              <p:cNvPr id="59" name="Line 16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16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55" name="Group 167"/>
            <p:cNvGrpSpPr>
              <a:grpSpLocks/>
            </p:cNvGrpSpPr>
            <p:nvPr/>
          </p:nvGrpSpPr>
          <p:grpSpPr bwMode="auto">
            <a:xfrm>
              <a:off x="4642" y="1869"/>
              <a:ext cx="706" cy="252"/>
              <a:chOff x="4426" y="1917"/>
              <a:chExt cx="706" cy="252"/>
            </a:xfrm>
          </p:grpSpPr>
          <p:sp>
            <p:nvSpPr>
              <p:cNvPr id="57" name="Line 16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Text Box 16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56" name="Text Box 170"/>
            <p:cNvSpPr txBox="1">
              <a:spLocks noChangeArrowheads="1"/>
            </p:cNvSpPr>
            <p:nvPr/>
          </p:nvSpPr>
          <p:spPr bwMode="auto">
            <a:xfrm>
              <a:off x="3781" y="1746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63" name="Text Box 171"/>
          <p:cNvSpPr txBox="1">
            <a:spLocks noChangeArrowheads="1"/>
          </p:cNvSpPr>
          <p:nvPr/>
        </p:nvSpPr>
        <p:spPr bwMode="auto">
          <a:xfrm>
            <a:off x="6171134" y="3960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64" name="Group 172"/>
          <p:cNvGrpSpPr>
            <a:grpSpLocks/>
          </p:cNvGrpSpPr>
          <p:nvPr/>
        </p:nvGrpSpPr>
        <p:grpSpPr bwMode="auto">
          <a:xfrm>
            <a:off x="4559821" y="2209800"/>
            <a:ext cx="1892300" cy="1374775"/>
            <a:chOff x="2958" y="1392"/>
            <a:chExt cx="1192" cy="866"/>
          </a:xfrm>
        </p:grpSpPr>
        <p:sp>
          <p:nvSpPr>
            <p:cNvPr id="65" name="Text Box 173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66" name="Freeform 174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175"/>
          <p:cNvGrpSpPr>
            <a:grpSpLocks/>
          </p:cNvGrpSpPr>
          <p:nvPr/>
        </p:nvGrpSpPr>
        <p:grpSpPr bwMode="auto">
          <a:xfrm>
            <a:off x="4509021" y="2590800"/>
            <a:ext cx="1924050" cy="1431925"/>
            <a:chOff x="2926" y="1632"/>
            <a:chExt cx="1212" cy="902"/>
          </a:xfrm>
        </p:grpSpPr>
        <p:sp>
          <p:nvSpPr>
            <p:cNvPr id="68" name="Text Box 176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69" name="Freeform 177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" name="Text Box 178"/>
          <p:cNvSpPr txBox="1">
            <a:spLocks noChangeArrowheads="1"/>
          </p:cNvSpPr>
          <p:nvPr/>
        </p:nvSpPr>
        <p:spPr bwMode="auto">
          <a:xfrm>
            <a:off x="6174309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71" name="Text Box 179"/>
          <p:cNvSpPr txBox="1">
            <a:spLocks noChangeArrowheads="1"/>
          </p:cNvSpPr>
          <p:nvPr/>
        </p:nvSpPr>
        <p:spPr bwMode="auto">
          <a:xfrm>
            <a:off x="6193359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72" name="Text Box 180"/>
          <p:cNvSpPr txBox="1">
            <a:spLocks noChangeArrowheads="1"/>
          </p:cNvSpPr>
          <p:nvPr/>
        </p:nvSpPr>
        <p:spPr bwMode="auto">
          <a:xfrm>
            <a:off x="3715686" y="2881293"/>
            <a:ext cx="8357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5B9BD5"/>
                </a:solidFill>
                <a:ea typeface="隶书" pitchFamily="49" charset="-122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 build="p" autoUpdateAnimBg="0"/>
      <p:bldP spid="51" grpId="0" build="p" autoUpdateAnimBg="0"/>
      <p:bldP spid="63" grpId="0" build="p" autoUpdateAnimBg="0"/>
      <p:bldP spid="70" grpId="0" animBg="1" autoUpdateAnimBg="0"/>
      <p:bldP spid="71" grpId="0" animBg="1" autoUpdateAnimBg="0"/>
      <p:bldP spid="72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将数从大到小输出。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206544" y="1196752"/>
            <a:ext cx="3889206" cy="526297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swap(int  x,int y)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int  temp;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temp=x;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x=y;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y=temp;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int 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if(a&lt;b)  </a:t>
            </a:r>
            <a:r>
              <a:rPr lang="en-US" altLang="zh-CN" sz="2400" b="1">
                <a:solidFill>
                  <a:srgbClr val="5B9BD5"/>
                </a:solidFill>
              </a:rPr>
              <a:t>swap(a,b)</a:t>
            </a:r>
            <a:r>
              <a:rPr lang="en-US" altLang="zh-CN" sz="24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     </a:t>
            </a:r>
            <a:r>
              <a:rPr lang="en-US" altLang="zh-CN" sz="2400">
                <a:solidFill>
                  <a:schemeClr val="bg1"/>
                </a:solidFill>
              </a:rPr>
              <a:t>printf("\n%d,%d\n",a,b);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3" name="AutoShape 81"/>
          <p:cNvSpPr>
            <a:spLocks noChangeArrowheads="1"/>
          </p:cNvSpPr>
          <p:nvPr/>
        </p:nvSpPr>
        <p:spPr bwMode="auto">
          <a:xfrm>
            <a:off x="2806863" y="3054145"/>
            <a:ext cx="1550661" cy="1043398"/>
          </a:xfrm>
          <a:prstGeom prst="irregularSeal1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值传递</a:t>
            </a:r>
          </a:p>
        </p:txBody>
      </p:sp>
      <p:sp>
        <p:nvSpPr>
          <p:cNvPr id="74" name="Text Box 82"/>
          <p:cNvSpPr txBox="1">
            <a:spLocks noChangeArrowheads="1"/>
          </p:cNvSpPr>
          <p:nvPr/>
        </p:nvSpPr>
        <p:spPr bwMode="auto">
          <a:xfrm>
            <a:off x="5294313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 sz="2000"/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4992688" y="1279525"/>
            <a:ext cx="2635251" cy="4625975"/>
            <a:chOff x="2992" y="806"/>
            <a:chExt cx="1660" cy="2914"/>
          </a:xfrm>
        </p:grpSpPr>
        <p:sp>
          <p:nvSpPr>
            <p:cNvPr id="76" name="Freeform 84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85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79" name="Line 87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88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89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90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91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92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93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94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89" name="Line 97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98"/>
            <p:cNvSpPr txBox="1">
              <a:spLocks noChangeArrowheads="1"/>
            </p:cNvSpPr>
            <p:nvPr/>
          </p:nvSpPr>
          <p:spPr bwMode="auto">
            <a:xfrm>
              <a:off x="3001" y="113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91" name="Text Box 99"/>
            <p:cNvSpPr txBox="1">
              <a:spLocks noChangeArrowheads="1"/>
            </p:cNvSpPr>
            <p:nvPr/>
          </p:nvSpPr>
          <p:spPr bwMode="auto">
            <a:xfrm>
              <a:off x="3002" y="2104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2008</a:t>
              </a:r>
            </a:p>
          </p:txBody>
        </p:sp>
        <p:sp>
          <p:nvSpPr>
            <p:cNvPr id="92" name="Text Box 100"/>
            <p:cNvSpPr txBox="1">
              <a:spLocks noChangeArrowheads="1"/>
            </p:cNvSpPr>
            <p:nvPr/>
          </p:nvSpPr>
          <p:spPr bwMode="auto">
            <a:xfrm>
              <a:off x="2992" y="2347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200A</a:t>
              </a: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3001" y="1376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94" name="Text Box 102"/>
            <p:cNvSpPr txBox="1">
              <a:spLocks noChangeArrowheads="1"/>
            </p:cNvSpPr>
            <p:nvPr/>
          </p:nvSpPr>
          <p:spPr bwMode="auto">
            <a:xfrm>
              <a:off x="3001" y="1619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2004</a:t>
              </a:r>
            </a:p>
          </p:txBody>
        </p:sp>
        <p:sp>
          <p:nvSpPr>
            <p:cNvPr id="95" name="Text Box 103"/>
            <p:cNvSpPr txBox="1">
              <a:spLocks noChangeArrowheads="1"/>
            </p:cNvSpPr>
            <p:nvPr/>
          </p:nvSpPr>
          <p:spPr bwMode="auto">
            <a:xfrm>
              <a:off x="3001" y="186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2006</a:t>
              </a:r>
            </a:p>
          </p:txBody>
        </p:sp>
        <p:grpSp>
          <p:nvGrpSpPr>
            <p:cNvPr id="96" name="Group 104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105" name="Line 10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10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10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1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7" name="Group 112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98" name="Line 11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11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11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11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11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11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11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2" name="Text Box 120"/>
          <p:cNvSpPr txBox="1"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113" name="Group 121"/>
          <p:cNvGrpSpPr>
            <a:grpSpLocks/>
          </p:cNvGrpSpPr>
          <p:nvPr/>
        </p:nvGrpSpPr>
        <p:grpSpPr bwMode="auto">
          <a:xfrm>
            <a:off x="6196013" y="1552575"/>
            <a:ext cx="2525712" cy="965200"/>
            <a:chOff x="3750" y="978"/>
            <a:chExt cx="1591" cy="608"/>
          </a:xfrm>
        </p:grpSpPr>
        <p:grpSp>
          <p:nvGrpSpPr>
            <p:cNvPr id="114" name="Group 122"/>
            <p:cNvGrpSpPr>
              <a:grpSpLocks/>
            </p:cNvGrpSpPr>
            <p:nvPr/>
          </p:nvGrpSpPr>
          <p:grpSpPr bwMode="auto">
            <a:xfrm>
              <a:off x="4630" y="1125"/>
              <a:ext cx="711" cy="252"/>
              <a:chOff x="4402" y="1437"/>
              <a:chExt cx="711" cy="252"/>
            </a:xfrm>
          </p:grpSpPr>
          <p:sp>
            <p:nvSpPr>
              <p:cNvPr id="119" name="Line 12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Text Box 12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115" name="Group 125"/>
            <p:cNvGrpSpPr>
              <a:grpSpLocks/>
            </p:cNvGrpSpPr>
            <p:nvPr/>
          </p:nvGrpSpPr>
          <p:grpSpPr bwMode="auto">
            <a:xfrm>
              <a:off x="4630" y="1334"/>
              <a:ext cx="706" cy="252"/>
              <a:chOff x="4426" y="1886"/>
              <a:chExt cx="706" cy="252"/>
            </a:xfrm>
          </p:grpSpPr>
          <p:sp>
            <p:nvSpPr>
              <p:cNvPr id="117" name="Line 12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Text Box 12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6" name="Text Box 128"/>
            <p:cNvSpPr txBox="1">
              <a:spLocks noChangeArrowheads="1"/>
            </p:cNvSpPr>
            <p:nvPr/>
          </p:nvSpPr>
          <p:spPr bwMode="auto">
            <a:xfrm>
              <a:off x="3750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21" name="Text Box 129"/>
          <p:cNvSpPr txBox="1"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22" name="Text Box 151"/>
          <p:cNvSpPr txBox="1">
            <a:spLocks noChangeArrowheads="1"/>
          </p:cNvSpPr>
          <p:nvPr/>
        </p:nvSpPr>
        <p:spPr bwMode="auto">
          <a:xfrm>
            <a:off x="4148138" y="5975350"/>
            <a:ext cx="1835150" cy="3968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5, 9</a:t>
            </a:r>
          </a:p>
        </p:txBody>
      </p:sp>
    </p:spTree>
    <p:extLst>
      <p:ext uri="{BB962C8B-B14F-4D97-AF65-F5344CB8AC3E}">
        <p14:creationId xmlns:p14="http://schemas.microsoft.com/office/powerpoint/2010/main" val="21198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 autoUpdateAnimBg="0"/>
      <p:bldP spid="12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smtClean="0">
                <a:solidFill>
                  <a:schemeClr val="bg1"/>
                </a:solidFill>
                <a:latin typeface="aldhabi"/>
                <a:ea typeface="微软雅黑" pitchFamily="34" charset="-122"/>
              </a:rPr>
              <a:t>第</a:t>
            </a:r>
            <a:r>
              <a:rPr lang="zh-CN" altLang="en-US" sz="2800">
                <a:solidFill>
                  <a:schemeClr val="bg1"/>
                </a:solidFill>
                <a:latin typeface="aldhabi"/>
                <a:ea typeface="微软雅黑" pitchFamily="34" charset="-122"/>
              </a:rPr>
              <a:t>八</a:t>
            </a:r>
            <a:r>
              <a:rPr lang="zh-CN" altLang="en-US" sz="2800" smtClean="0">
                <a:solidFill>
                  <a:schemeClr val="bg1"/>
                </a:solidFill>
                <a:latin typeface="aldhabi"/>
                <a:ea typeface="微软雅黑" pitchFamily="34" charset="-122"/>
              </a:rPr>
              <a:t>章  指针 </a:t>
            </a:r>
            <a:endParaRPr lang="zh-CN" altLang="en-US" sz="2800">
              <a:solidFill>
                <a:schemeClr val="bg1"/>
              </a:solidFill>
              <a:latin typeface="aldhabi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>
                <a:hlinkClick r:id="rId2" action="ppaction://hlinksldjump"/>
              </a:rPr>
              <a:t>8.1 </a:t>
            </a:r>
            <a:r>
              <a:rPr lang="zh-CN" altLang="en-US" sz="3200" smtClean="0">
                <a:hlinkClick r:id="rId2" action="ppaction://hlinksldjump"/>
              </a:rPr>
              <a:t>指针</a:t>
            </a:r>
            <a:r>
              <a:rPr lang="zh-CN" altLang="en-US" sz="3200">
                <a:hlinkClick r:id="rId2" action="ppaction://hlinksldjump"/>
              </a:rPr>
              <a:t>的</a:t>
            </a:r>
            <a:r>
              <a:rPr lang="zh-CN" altLang="en-US" sz="3200" smtClean="0">
                <a:hlinkClick r:id="rId2" action="ppaction://hlinksldjump"/>
              </a:rPr>
              <a:t>概念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3" action="ppaction://hlinksldjump"/>
              </a:rPr>
              <a:t>8.2 </a:t>
            </a:r>
            <a:r>
              <a:rPr lang="zh-CN" altLang="en-US" sz="3200">
                <a:hlinkClick r:id="rId3" action="ppaction://hlinksldjump"/>
              </a:rPr>
              <a:t>指针</a:t>
            </a:r>
            <a:r>
              <a:rPr lang="zh-CN" altLang="en-US" sz="3200" smtClean="0">
                <a:hlinkClick r:id="rId3" action="ppaction://hlinksldjump"/>
              </a:rPr>
              <a:t>变量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4" action="ppaction://hlinksldjump"/>
              </a:rPr>
              <a:t>8.3 </a:t>
            </a:r>
            <a:r>
              <a:rPr lang="zh-CN" altLang="en-US" sz="3200">
                <a:hlinkClick r:id="rId4" action="ppaction://hlinksldjump"/>
              </a:rPr>
              <a:t>指针与</a:t>
            </a:r>
            <a:r>
              <a:rPr lang="zh-CN" altLang="en-US" sz="3200" smtClean="0">
                <a:hlinkClick r:id="rId4" action="ppaction://hlinksldjump"/>
              </a:rPr>
              <a:t>数组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5" action="ppaction://hlinksldjump"/>
              </a:rPr>
              <a:t>8.4 </a:t>
            </a:r>
            <a:r>
              <a:rPr lang="zh-CN" altLang="en-US" sz="3200">
                <a:hlinkClick r:id="rId5" action="ppaction://hlinksldjump"/>
              </a:rPr>
              <a:t>指针与</a:t>
            </a:r>
            <a:r>
              <a:rPr lang="zh-CN" altLang="en-US" sz="3200" smtClean="0">
                <a:hlinkClick r:id="rId5" action="ppaction://hlinksldjump"/>
              </a:rPr>
              <a:t>字符串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6" action="ppaction://hlinksldjump"/>
              </a:rPr>
              <a:t>8.5 </a:t>
            </a:r>
            <a:r>
              <a:rPr lang="zh-CN" altLang="en-US" sz="3200" smtClean="0">
                <a:hlinkClick r:id="rId6" action="ppaction://hlinksldjump"/>
              </a:rPr>
              <a:t>指针</a:t>
            </a:r>
            <a:r>
              <a:rPr lang="zh-CN" altLang="en-US" sz="3200">
                <a:hlinkClick r:id="rId6" action="ppaction://hlinksldjump"/>
              </a:rPr>
              <a:t>与</a:t>
            </a:r>
            <a:r>
              <a:rPr lang="zh-CN" altLang="en-US" sz="3200" smtClean="0">
                <a:hlinkClick r:id="rId6" action="ppaction://hlinksldjump"/>
              </a:rPr>
              <a:t>函数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7" action="ppaction://hlinksldjump"/>
              </a:rPr>
              <a:t>8.6 </a:t>
            </a:r>
            <a:r>
              <a:rPr lang="zh-CN" altLang="en-US" sz="3200">
                <a:hlinkClick r:id="rId7" action="ppaction://hlinksldjump"/>
              </a:rPr>
              <a:t>返回指针值的</a:t>
            </a:r>
            <a:r>
              <a:rPr lang="zh-CN" altLang="en-US" sz="3200" smtClean="0">
                <a:hlinkClick r:id="rId7" action="ppaction://hlinksldjump"/>
              </a:rPr>
              <a:t>函数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8" action="ppaction://hlinksldjump"/>
              </a:rPr>
              <a:t>8.7 </a:t>
            </a:r>
            <a:r>
              <a:rPr lang="zh-CN" altLang="en-US" sz="3200">
                <a:hlinkClick r:id="rId8" action="ppaction://hlinksldjump"/>
              </a:rPr>
              <a:t>指针数组和多级指针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21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将数从大到小输出。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1268760"/>
            <a:ext cx="5157181" cy="5262979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5B9BD5"/>
                </a:solidFill>
              </a:rPr>
              <a:t>swap(</a:t>
            </a:r>
            <a:r>
              <a:rPr lang="en-US" altLang="zh-CN" sz="2400" b="1">
                <a:solidFill>
                  <a:srgbClr val="5B9BD5"/>
                </a:solidFill>
              </a:rPr>
              <a:t>int  *p1, int  *p2</a:t>
            </a:r>
            <a:r>
              <a:rPr lang="en-US" altLang="zh-CN" sz="2400">
                <a:solidFill>
                  <a:srgbClr val="5B9BD5"/>
                </a:solidFill>
              </a:rPr>
              <a:t>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p=*p1;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*p1=*p2;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*p2=p;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*pointer_1,*pointer_2;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rgbClr val="FFD966"/>
                </a:solidFill>
              </a:rPr>
              <a:t>pointer_1=&amp;a;  pointer_2=&amp;b;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if(a&lt;b</a:t>
            </a:r>
            <a:r>
              <a:rPr lang="en-US" altLang="zh-CN" sz="2400" smtClean="0">
                <a:solidFill>
                  <a:schemeClr val="bg1"/>
                </a:solidFill>
              </a:rPr>
              <a:t>) </a:t>
            </a:r>
            <a:r>
              <a:rPr lang="en-US" altLang="zh-CN" sz="2400" smtClean="0">
                <a:solidFill>
                  <a:srgbClr val="5B9BD5"/>
                </a:solidFill>
              </a:rPr>
              <a:t>swap(pointer_1,pointer_2</a:t>
            </a:r>
            <a:r>
              <a:rPr lang="en-US" altLang="zh-CN" sz="2400">
                <a:solidFill>
                  <a:srgbClr val="5B9BD5"/>
                </a:solidFill>
              </a:rPr>
              <a:t>)</a:t>
            </a:r>
            <a:r>
              <a:rPr lang="en-US" altLang="zh-CN" sz="24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printf("\n%d,%d\n",a,b);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4552329" y="1074762"/>
            <a:ext cx="2662236" cy="4625975"/>
            <a:chOff x="2863" y="554"/>
            <a:chExt cx="1677" cy="2914"/>
          </a:xfrm>
        </p:grpSpPr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7" name="Freeform 4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145" y="2371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  <p:grpSp>
            <p:nvGrpSpPr>
              <p:cNvPr id="26" name="Group 24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41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32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34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Line 68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69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Text Box 73"/>
              <p:cNvSpPr txBox="1">
                <a:spLocks noChangeArrowheads="1"/>
              </p:cNvSpPr>
              <p:nvPr/>
            </p:nvSpPr>
            <p:spPr bwMode="auto">
              <a:xfrm>
                <a:off x="3128" y="2659"/>
                <a:ext cx="5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200C</a:t>
                </a:r>
              </a:p>
            </p:txBody>
          </p:sp>
          <p:sp>
            <p:nvSpPr>
              <p:cNvPr id="32" name="Text Box 74"/>
              <p:cNvSpPr txBox="1">
                <a:spLocks noChangeArrowheads="1"/>
              </p:cNvSpPr>
              <p:nvPr/>
            </p:nvSpPr>
            <p:spPr bwMode="auto">
              <a:xfrm>
                <a:off x="3133" y="2899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200E</a:t>
                </a:r>
              </a:p>
            </p:txBody>
          </p:sp>
          <p:sp>
            <p:nvSpPr>
              <p:cNvPr id="33" name="Text Box 75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2010</a:t>
                </a:r>
              </a:p>
            </p:txBody>
          </p:sp>
        </p:grp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6062042" y="179866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081092" y="21606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0" name="Group 77"/>
          <p:cNvGrpSpPr>
            <a:grpSpLocks/>
          </p:cNvGrpSpPr>
          <p:nvPr/>
        </p:nvGrpSpPr>
        <p:grpSpPr bwMode="auto">
          <a:xfrm>
            <a:off x="5782643" y="1347812"/>
            <a:ext cx="3471863" cy="1814513"/>
            <a:chOff x="3903" y="978"/>
            <a:chExt cx="2187" cy="1143"/>
          </a:xfrm>
        </p:grpSpPr>
        <p:grpSp>
          <p:nvGrpSpPr>
            <p:cNvPr id="51" name="Group 42"/>
            <p:cNvGrpSpPr>
              <a:grpSpLocks/>
            </p:cNvGrpSpPr>
            <p:nvPr/>
          </p:nvGrpSpPr>
          <p:grpSpPr bwMode="auto">
            <a:xfrm>
              <a:off x="4783" y="1125"/>
              <a:ext cx="1034" cy="252"/>
              <a:chOff x="4402" y="1437"/>
              <a:chExt cx="1034" cy="252"/>
            </a:xfrm>
          </p:grpSpPr>
          <p:sp>
            <p:nvSpPr>
              <p:cNvPr id="62" name="Line 4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Text Box 4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4783" y="1334"/>
              <a:ext cx="1029" cy="252"/>
              <a:chOff x="4426" y="1886"/>
              <a:chExt cx="1029" cy="252"/>
            </a:xfrm>
          </p:grpSpPr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Text Box 4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4783" y="1605"/>
              <a:ext cx="1295" cy="252"/>
              <a:chOff x="4402" y="1437"/>
              <a:chExt cx="1295" cy="252"/>
            </a:xfrm>
          </p:grpSpPr>
          <p:sp>
            <p:nvSpPr>
              <p:cNvPr id="58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11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pointer_1</a:t>
                </a:r>
              </a:p>
            </p:txBody>
          </p:sp>
        </p:grpSp>
        <p:grpSp>
          <p:nvGrpSpPr>
            <p:cNvPr id="55" name="Group 53"/>
            <p:cNvGrpSpPr>
              <a:grpSpLocks/>
            </p:cNvGrpSpPr>
            <p:nvPr/>
          </p:nvGrpSpPr>
          <p:grpSpPr bwMode="auto">
            <a:xfrm>
              <a:off x="4795" y="1869"/>
              <a:ext cx="1295" cy="252"/>
              <a:chOff x="4402" y="1437"/>
              <a:chExt cx="1295" cy="252"/>
            </a:xfrm>
          </p:grpSpPr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Text Box 5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11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pointer_2</a:t>
                </a:r>
              </a:p>
            </p:txBody>
          </p:sp>
        </p:grpSp>
      </p:grp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5814392" y="2541612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5814392" y="2941662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2002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6" name="Group 78"/>
          <p:cNvGrpSpPr>
            <a:grpSpLocks/>
          </p:cNvGrpSpPr>
          <p:nvPr/>
        </p:nvGrpSpPr>
        <p:grpSpPr bwMode="auto">
          <a:xfrm>
            <a:off x="5793754" y="3405212"/>
            <a:ext cx="2676524" cy="1376363"/>
            <a:chOff x="3910" y="2274"/>
            <a:chExt cx="1686" cy="867"/>
          </a:xfrm>
        </p:grpSpPr>
        <p:sp>
          <p:nvSpPr>
            <p:cNvPr id="67" name="Text Box 58"/>
            <p:cNvSpPr txBox="1">
              <a:spLocks noChangeArrowheads="1"/>
            </p:cNvSpPr>
            <p:nvPr/>
          </p:nvSpPr>
          <p:spPr bwMode="auto">
            <a:xfrm>
              <a:off x="3910" y="2274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</a:p>
          </p:txBody>
        </p:sp>
        <p:grpSp>
          <p:nvGrpSpPr>
            <p:cNvPr id="68" name="Group 59"/>
            <p:cNvGrpSpPr>
              <a:grpSpLocks/>
            </p:cNvGrpSpPr>
            <p:nvPr/>
          </p:nvGrpSpPr>
          <p:grpSpPr bwMode="auto">
            <a:xfrm>
              <a:off x="4795" y="2397"/>
              <a:ext cx="801" cy="252"/>
              <a:chOff x="4402" y="1437"/>
              <a:chExt cx="801" cy="252"/>
            </a:xfrm>
          </p:grpSpPr>
          <p:sp>
            <p:nvSpPr>
              <p:cNvPr id="75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zh-CN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p1</a:t>
                </a:r>
              </a:p>
            </p:txBody>
          </p:sp>
        </p:grpSp>
        <p:grpSp>
          <p:nvGrpSpPr>
            <p:cNvPr id="69" name="Group 62"/>
            <p:cNvGrpSpPr>
              <a:grpSpLocks/>
            </p:cNvGrpSpPr>
            <p:nvPr/>
          </p:nvGrpSpPr>
          <p:grpSpPr bwMode="auto">
            <a:xfrm>
              <a:off x="4795" y="2637"/>
              <a:ext cx="801" cy="252"/>
              <a:chOff x="4402" y="1437"/>
              <a:chExt cx="801" cy="252"/>
            </a:xfrm>
          </p:grpSpPr>
          <p:sp>
            <p:nvSpPr>
              <p:cNvPr id="73" name="Line 6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Text Box 6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p2</a:t>
                </a:r>
              </a:p>
            </p:txBody>
          </p:sp>
        </p:grpSp>
        <p:grpSp>
          <p:nvGrpSpPr>
            <p:cNvPr id="70" name="Group 65"/>
            <p:cNvGrpSpPr>
              <a:grpSpLocks/>
            </p:cNvGrpSpPr>
            <p:nvPr/>
          </p:nvGrpSpPr>
          <p:grpSpPr bwMode="auto">
            <a:xfrm>
              <a:off x="4795" y="2889"/>
              <a:ext cx="711" cy="252"/>
              <a:chOff x="4402" y="1437"/>
              <a:chExt cx="711" cy="252"/>
            </a:xfrm>
          </p:grpSpPr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Text Box 6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整型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</p:grp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6062042" y="2122512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6042992" y="1741512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9" name="Group 79"/>
          <p:cNvGrpSpPr>
            <a:grpSpLocks/>
          </p:cNvGrpSpPr>
          <p:nvPr/>
        </p:nvGrpSpPr>
        <p:grpSpPr bwMode="auto">
          <a:xfrm>
            <a:off x="4472955" y="2843237"/>
            <a:ext cx="2120900" cy="1374775"/>
            <a:chOff x="2958" y="1392"/>
            <a:chExt cx="1336" cy="866"/>
          </a:xfrm>
        </p:grpSpPr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82"/>
          <p:cNvGrpSpPr>
            <a:grpSpLocks/>
          </p:cNvGrpSpPr>
          <p:nvPr/>
        </p:nvGrpSpPr>
        <p:grpSpPr bwMode="auto">
          <a:xfrm>
            <a:off x="4422155" y="3186137"/>
            <a:ext cx="2152650" cy="1431925"/>
            <a:chOff x="2926" y="1632"/>
            <a:chExt cx="1356" cy="902"/>
          </a:xfrm>
        </p:grpSpPr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2002</a:t>
              </a: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3571669" y="3438530"/>
            <a:ext cx="8357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5B9BD5"/>
                </a:solidFill>
                <a:ea typeface="隶书" pitchFamily="49" charset="-122"/>
              </a:rPr>
              <a:t>COPY</a:t>
            </a:r>
          </a:p>
        </p:txBody>
      </p: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6042992" y="454186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 build="p" autoUpdateAnimBg="0"/>
      <p:bldP spid="49" grpId="0" build="p" autoUpdateAnimBg="0"/>
      <p:bldP spid="64" grpId="0" build="p" autoUpdateAnimBg="0"/>
      <p:bldP spid="65" grpId="0" build="p" autoUpdateAnimBg="0"/>
      <p:bldP spid="77" grpId="0" animBg="1" autoUpdateAnimBg="0"/>
      <p:bldP spid="78" grpId="0" animBg="1" autoUpdateAnimBg="0"/>
      <p:bldP spid="85" grpId="0" build="p" autoUpdateAnimBg="0" advAuto="0"/>
      <p:bldP spid="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将数从大到小输出。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1268760"/>
            <a:ext cx="5157181" cy="5262979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5B9BD5"/>
                </a:solidFill>
              </a:rPr>
              <a:t>swap(</a:t>
            </a:r>
            <a:r>
              <a:rPr lang="en-US" altLang="zh-CN" sz="2400" b="1">
                <a:solidFill>
                  <a:srgbClr val="5B9BD5"/>
                </a:solidFill>
              </a:rPr>
              <a:t>int  *p1, int  *p2</a:t>
            </a:r>
            <a:r>
              <a:rPr lang="en-US" altLang="zh-CN" sz="2400">
                <a:solidFill>
                  <a:srgbClr val="5B9BD5"/>
                </a:solidFill>
              </a:rPr>
              <a:t>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p=*p1;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*p1=*p2;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*p2=p;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*pointer_1,*pointer_2;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rgbClr val="FFD966"/>
                </a:solidFill>
              </a:rPr>
              <a:t>pointer_1=&amp;a;  pointer_2=&amp;b;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if(a&lt;b</a:t>
            </a:r>
            <a:r>
              <a:rPr lang="en-US" altLang="zh-CN" sz="2400" smtClean="0">
                <a:solidFill>
                  <a:schemeClr val="bg1"/>
                </a:solidFill>
              </a:rPr>
              <a:t>) </a:t>
            </a:r>
            <a:r>
              <a:rPr lang="en-US" altLang="zh-CN" sz="2400" smtClean="0">
                <a:solidFill>
                  <a:srgbClr val="5B9BD5"/>
                </a:solidFill>
              </a:rPr>
              <a:t>swap(pointer_1,pointer_2</a:t>
            </a:r>
            <a:r>
              <a:rPr lang="en-US" altLang="zh-CN" sz="2400">
                <a:solidFill>
                  <a:srgbClr val="5B9BD5"/>
                </a:solidFill>
              </a:rPr>
              <a:t>)</a:t>
            </a:r>
            <a:r>
              <a:rPr lang="en-US" altLang="zh-CN" sz="24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printf("\n%d,%d\n",a,b);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87" name="Group 3"/>
          <p:cNvGrpSpPr>
            <a:grpSpLocks/>
          </p:cNvGrpSpPr>
          <p:nvPr/>
        </p:nvGrpSpPr>
        <p:grpSpPr bwMode="auto">
          <a:xfrm>
            <a:off x="4545012" y="879475"/>
            <a:ext cx="2662236" cy="4625975"/>
            <a:chOff x="2863" y="554"/>
            <a:chExt cx="1677" cy="2914"/>
          </a:xfrm>
        </p:grpSpPr>
        <p:grpSp>
          <p:nvGrpSpPr>
            <p:cNvPr id="88" name="Group 4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90" name="Freeform 5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93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Text Box 16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102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Text Box 18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104" name="Text Box 19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105" name="Text Box 20"/>
              <p:cNvSpPr txBox="1">
                <a:spLocks noChangeArrowheads="1"/>
              </p:cNvSpPr>
              <p:nvPr/>
            </p:nvSpPr>
            <p:spPr bwMode="auto">
              <a:xfrm>
                <a:off x="3145" y="2371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106" name="Text Box 21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107" name="Text Box 22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108" name="Text Box 23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  <p:grpSp>
            <p:nvGrpSpPr>
              <p:cNvPr id="109" name="Group 24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24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" name="Group 32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17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1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Text Box 43"/>
              <p:cNvSpPr txBox="1">
                <a:spLocks noChangeArrowheads="1"/>
              </p:cNvSpPr>
              <p:nvPr/>
            </p:nvSpPr>
            <p:spPr bwMode="auto">
              <a:xfrm>
                <a:off x="3128" y="2659"/>
                <a:ext cx="5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200C</a:t>
                </a:r>
              </a:p>
            </p:txBody>
          </p:sp>
          <p:sp>
            <p:nvSpPr>
              <p:cNvPr id="115" name="Text Box 44"/>
              <p:cNvSpPr txBox="1">
                <a:spLocks noChangeArrowheads="1"/>
              </p:cNvSpPr>
              <p:nvPr/>
            </p:nvSpPr>
            <p:spPr bwMode="auto">
              <a:xfrm>
                <a:off x="3133" y="2899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200E</a:t>
                </a:r>
              </a:p>
            </p:txBody>
          </p:sp>
          <p:sp>
            <p:nvSpPr>
              <p:cNvPr id="116" name="Text Box 45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2010</a:t>
                </a:r>
              </a:p>
            </p:txBody>
          </p:sp>
        </p:grpSp>
        <p:sp>
          <p:nvSpPr>
            <p:cNvPr id="89" name="Text Box 4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6054725" y="1603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32" name="Text Box 48"/>
          <p:cNvSpPr txBox="1">
            <a:spLocks noChangeArrowheads="1"/>
          </p:cNvSpPr>
          <p:nvPr/>
        </p:nvSpPr>
        <p:spPr bwMode="auto">
          <a:xfrm>
            <a:off x="6073775" y="1965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33" name="Group 49"/>
          <p:cNvGrpSpPr>
            <a:grpSpLocks/>
          </p:cNvGrpSpPr>
          <p:nvPr/>
        </p:nvGrpSpPr>
        <p:grpSpPr bwMode="auto">
          <a:xfrm>
            <a:off x="5775326" y="1152525"/>
            <a:ext cx="3471863" cy="1814513"/>
            <a:chOff x="3903" y="978"/>
            <a:chExt cx="2187" cy="1143"/>
          </a:xfrm>
        </p:grpSpPr>
        <p:grpSp>
          <p:nvGrpSpPr>
            <p:cNvPr id="134" name="Group 50"/>
            <p:cNvGrpSpPr>
              <a:grpSpLocks/>
            </p:cNvGrpSpPr>
            <p:nvPr/>
          </p:nvGrpSpPr>
          <p:grpSpPr bwMode="auto">
            <a:xfrm>
              <a:off x="4783" y="1125"/>
              <a:ext cx="1034" cy="252"/>
              <a:chOff x="4402" y="1437"/>
              <a:chExt cx="1034" cy="252"/>
            </a:xfrm>
          </p:grpSpPr>
          <p:sp>
            <p:nvSpPr>
              <p:cNvPr id="145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135" name="Group 53"/>
            <p:cNvGrpSpPr>
              <a:grpSpLocks/>
            </p:cNvGrpSpPr>
            <p:nvPr/>
          </p:nvGrpSpPr>
          <p:grpSpPr bwMode="auto">
            <a:xfrm>
              <a:off x="4783" y="1334"/>
              <a:ext cx="1029" cy="252"/>
              <a:chOff x="4426" y="1886"/>
              <a:chExt cx="1029" cy="252"/>
            </a:xfrm>
          </p:grpSpPr>
          <p:sp>
            <p:nvSpPr>
              <p:cNvPr id="143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6" name="Text Box 56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37" name="Group 57"/>
            <p:cNvGrpSpPr>
              <a:grpSpLocks/>
            </p:cNvGrpSpPr>
            <p:nvPr/>
          </p:nvGrpSpPr>
          <p:grpSpPr bwMode="auto">
            <a:xfrm>
              <a:off x="4783" y="1605"/>
              <a:ext cx="1295" cy="252"/>
              <a:chOff x="4402" y="1437"/>
              <a:chExt cx="1295" cy="252"/>
            </a:xfrm>
          </p:grpSpPr>
          <p:sp>
            <p:nvSpPr>
              <p:cNvPr id="141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11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pointer_1</a:t>
                </a:r>
              </a:p>
            </p:txBody>
          </p:sp>
        </p:grpSp>
        <p:grpSp>
          <p:nvGrpSpPr>
            <p:cNvPr id="138" name="Group 60"/>
            <p:cNvGrpSpPr>
              <a:grpSpLocks/>
            </p:cNvGrpSpPr>
            <p:nvPr/>
          </p:nvGrpSpPr>
          <p:grpSpPr bwMode="auto">
            <a:xfrm>
              <a:off x="4795" y="1869"/>
              <a:ext cx="1295" cy="252"/>
              <a:chOff x="4402" y="1437"/>
              <a:chExt cx="1295" cy="252"/>
            </a:xfrm>
          </p:grpSpPr>
          <p:sp>
            <p:nvSpPr>
              <p:cNvPr id="139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11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pointer_2</a:t>
                </a:r>
              </a:p>
            </p:txBody>
          </p:sp>
        </p:grpSp>
      </p:grpSp>
      <p:sp>
        <p:nvSpPr>
          <p:cNvPr id="147" name="Text Box 63"/>
          <p:cNvSpPr txBox="1">
            <a:spLocks noChangeArrowheads="1"/>
          </p:cNvSpPr>
          <p:nvPr/>
        </p:nvSpPr>
        <p:spPr bwMode="auto">
          <a:xfrm>
            <a:off x="5807075" y="2346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48" name="Text Box 64"/>
          <p:cNvSpPr txBox="1">
            <a:spLocks noChangeArrowheads="1"/>
          </p:cNvSpPr>
          <p:nvPr/>
        </p:nvSpPr>
        <p:spPr bwMode="auto">
          <a:xfrm>
            <a:off x="5807075" y="2746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2002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49" name="Text Box 76"/>
          <p:cNvSpPr txBox="1">
            <a:spLocks noChangeArrowheads="1"/>
          </p:cNvSpPr>
          <p:nvPr/>
        </p:nvSpPr>
        <p:spPr bwMode="auto">
          <a:xfrm>
            <a:off x="6054725" y="192722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Text Box 77"/>
          <p:cNvSpPr txBox="1">
            <a:spLocks noChangeArrowheads="1"/>
          </p:cNvSpPr>
          <p:nvPr/>
        </p:nvSpPr>
        <p:spPr bwMode="auto">
          <a:xfrm>
            <a:off x="6035675" y="154622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51" name="Text Box 89"/>
          <p:cNvSpPr txBox="1">
            <a:spLocks noChangeArrowheads="1"/>
          </p:cNvSpPr>
          <p:nvPr/>
        </p:nvSpPr>
        <p:spPr bwMode="auto">
          <a:xfrm>
            <a:off x="4448175" y="6112642"/>
            <a:ext cx="1962150" cy="3968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9</a:t>
            </a:r>
            <a:r>
              <a:rPr lang="zh-CN" altLang="en-US" sz="2000"/>
              <a:t>，</a:t>
            </a:r>
            <a:r>
              <a:rPr lang="en-US" altLang="zh-CN" sz="2000"/>
              <a:t>5</a:t>
            </a:r>
          </a:p>
        </p:txBody>
      </p:sp>
      <p:sp>
        <p:nvSpPr>
          <p:cNvPr id="152" name="AutoShape 90"/>
          <p:cNvSpPr>
            <a:spLocks noChangeArrowheads="1"/>
          </p:cNvSpPr>
          <p:nvPr/>
        </p:nvSpPr>
        <p:spPr bwMode="auto">
          <a:xfrm>
            <a:off x="2471975" y="2465182"/>
            <a:ext cx="1960088" cy="1043398"/>
          </a:xfrm>
          <a:prstGeom prst="irregularSeal1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地址传递</a:t>
            </a:r>
          </a:p>
        </p:txBody>
      </p:sp>
    </p:spTree>
    <p:extLst>
      <p:ext uri="{BB962C8B-B14F-4D97-AF65-F5344CB8AC3E}">
        <p14:creationId xmlns:p14="http://schemas.microsoft.com/office/powerpoint/2010/main" val="39451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utoUpdateAnimBg="0"/>
      <p:bldP spid="15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将数从大到小输出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190357"/>
            <a:ext cx="5242141" cy="526297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5B9BD5"/>
                </a:solidFill>
              </a:rPr>
              <a:t>swap(int *p1, int *p2)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*p=*p1;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*p1=*p2;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*p2=*p;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*pointer_1,*pointer_2;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rgbClr val="FFD966"/>
                </a:solidFill>
              </a:rPr>
              <a:t>pointer_1=&amp;a;  pointer_2=&amp;b;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if(a&lt;b)  </a:t>
            </a:r>
            <a:r>
              <a:rPr lang="en-US" altLang="zh-CN" sz="2400">
                <a:solidFill>
                  <a:srgbClr val="5B9BD5"/>
                </a:solidFill>
              </a:rPr>
              <a:t>swap(pointer_1,pointer_2);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printf("\n%d,%d\n",a,b);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68450" y="6344493"/>
            <a:ext cx="1962150" cy="3968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9</a:t>
            </a:r>
            <a:r>
              <a:rPr lang="zh-CN" altLang="en-US" sz="2000"/>
              <a:t>，</a:t>
            </a:r>
            <a:r>
              <a:rPr lang="en-US" altLang="zh-CN" sz="2000"/>
              <a:t>9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325762" y="3303389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5B9BD5"/>
                </a:solidFill>
              </a:rPr>
              <a:t>编译警告！</a:t>
            </a:r>
          </a:p>
          <a:p>
            <a:pPr eaLnBrk="1" hangingPunct="1"/>
            <a:r>
              <a:rPr lang="zh-CN" altLang="en-US" sz="2000">
                <a:solidFill>
                  <a:srgbClr val="5B9BD5"/>
                </a:solidFill>
              </a:rPr>
              <a:t>结果不对！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8873" y="1814587"/>
            <a:ext cx="1843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int   x;</a:t>
            </a:r>
          </a:p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int  *p=&amp;x;</a:t>
            </a:r>
            <a:r>
              <a:rPr lang="en-US" altLang="zh-CN">
                <a:solidFill>
                  <a:schemeClr val="bg1"/>
                </a:solidFill>
              </a:rPr>
              <a:t>x;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4545012" y="631825"/>
            <a:ext cx="2662236" cy="4625975"/>
            <a:chOff x="2863" y="554"/>
            <a:chExt cx="1677" cy="2914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3145" y="2371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  <p:grpSp>
            <p:nvGrpSpPr>
              <p:cNvPr id="29" name="Group 32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40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37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42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43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44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45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46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47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Line 48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49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50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Text Box 51"/>
              <p:cNvSpPr txBox="1">
                <a:spLocks noChangeArrowheads="1"/>
              </p:cNvSpPr>
              <p:nvPr/>
            </p:nvSpPr>
            <p:spPr bwMode="auto">
              <a:xfrm>
                <a:off x="3128" y="2659"/>
                <a:ext cx="5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200C</a:t>
                </a:r>
              </a:p>
            </p:txBody>
          </p:sp>
          <p:sp>
            <p:nvSpPr>
              <p:cNvPr id="35" name="Text Box 52"/>
              <p:cNvSpPr txBox="1">
                <a:spLocks noChangeArrowheads="1"/>
              </p:cNvSpPr>
              <p:nvPr/>
            </p:nvSpPr>
            <p:spPr bwMode="auto">
              <a:xfrm>
                <a:off x="3133" y="2899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200E</a:t>
                </a:r>
              </a:p>
            </p:txBody>
          </p:sp>
          <p:sp>
            <p:nvSpPr>
              <p:cNvPr id="36" name="Text Box 53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2010</a:t>
                </a:r>
              </a:p>
            </p:txBody>
          </p:sp>
        </p:grpSp>
        <p:sp>
          <p:nvSpPr>
            <p:cNvPr id="9" name="Text Box 54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6054725" y="1355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6073775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3" name="Group 57"/>
          <p:cNvGrpSpPr>
            <a:grpSpLocks/>
          </p:cNvGrpSpPr>
          <p:nvPr/>
        </p:nvGrpSpPr>
        <p:grpSpPr bwMode="auto">
          <a:xfrm>
            <a:off x="5775326" y="904875"/>
            <a:ext cx="3471863" cy="1814513"/>
            <a:chOff x="3903" y="978"/>
            <a:chExt cx="2187" cy="1143"/>
          </a:xfrm>
        </p:grpSpPr>
        <p:grpSp>
          <p:nvGrpSpPr>
            <p:cNvPr id="54" name="Group 58"/>
            <p:cNvGrpSpPr>
              <a:grpSpLocks/>
            </p:cNvGrpSpPr>
            <p:nvPr/>
          </p:nvGrpSpPr>
          <p:grpSpPr bwMode="auto">
            <a:xfrm>
              <a:off x="4783" y="1125"/>
              <a:ext cx="1034" cy="252"/>
              <a:chOff x="4402" y="1437"/>
              <a:chExt cx="1034" cy="252"/>
            </a:xfrm>
          </p:grpSpPr>
          <p:sp>
            <p:nvSpPr>
              <p:cNvPr id="65" name="Line 5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55" name="Group 61"/>
            <p:cNvGrpSpPr>
              <a:grpSpLocks/>
            </p:cNvGrpSpPr>
            <p:nvPr/>
          </p:nvGrpSpPr>
          <p:grpSpPr bwMode="auto">
            <a:xfrm>
              <a:off x="4783" y="1334"/>
              <a:ext cx="1029" cy="252"/>
              <a:chOff x="4426" y="1886"/>
              <a:chExt cx="1029" cy="252"/>
            </a:xfrm>
          </p:grpSpPr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57" name="Group 65"/>
            <p:cNvGrpSpPr>
              <a:grpSpLocks/>
            </p:cNvGrpSpPr>
            <p:nvPr/>
          </p:nvGrpSpPr>
          <p:grpSpPr bwMode="auto">
            <a:xfrm>
              <a:off x="4783" y="1605"/>
              <a:ext cx="1295" cy="252"/>
              <a:chOff x="4402" y="1437"/>
              <a:chExt cx="1295" cy="252"/>
            </a:xfrm>
          </p:grpSpPr>
          <p:sp>
            <p:nvSpPr>
              <p:cNvPr id="61" name="Line 6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6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11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pointer_1</a:t>
                </a:r>
              </a:p>
            </p:txBody>
          </p:sp>
        </p:grpSp>
        <p:grpSp>
          <p:nvGrpSpPr>
            <p:cNvPr id="58" name="Group 68"/>
            <p:cNvGrpSpPr>
              <a:grpSpLocks/>
            </p:cNvGrpSpPr>
            <p:nvPr/>
          </p:nvGrpSpPr>
          <p:grpSpPr bwMode="auto">
            <a:xfrm>
              <a:off x="4795" y="1869"/>
              <a:ext cx="1295" cy="252"/>
              <a:chOff x="4402" y="1437"/>
              <a:chExt cx="1295" cy="252"/>
            </a:xfrm>
          </p:grpSpPr>
          <p:sp>
            <p:nvSpPr>
              <p:cNvPr id="59" name="Line 6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7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11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pointer_2</a:t>
                </a:r>
              </a:p>
            </p:txBody>
          </p:sp>
        </p:grpSp>
      </p:grpSp>
      <p:sp>
        <p:nvSpPr>
          <p:cNvPr id="67" name="Text Box 71"/>
          <p:cNvSpPr txBox="1">
            <a:spLocks noChangeArrowheads="1"/>
          </p:cNvSpPr>
          <p:nvPr/>
        </p:nvSpPr>
        <p:spPr bwMode="auto">
          <a:xfrm>
            <a:off x="5807075" y="20986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68" name="Text Box 72"/>
          <p:cNvSpPr txBox="1">
            <a:spLocks noChangeArrowheads="1"/>
          </p:cNvSpPr>
          <p:nvPr/>
        </p:nvSpPr>
        <p:spPr bwMode="auto">
          <a:xfrm>
            <a:off x="5807075" y="24987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2002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9" name="Text Box 84"/>
          <p:cNvSpPr txBox="1">
            <a:spLocks noChangeArrowheads="1"/>
          </p:cNvSpPr>
          <p:nvPr/>
        </p:nvSpPr>
        <p:spPr bwMode="auto">
          <a:xfrm>
            <a:off x="6149975" y="16795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70" name="Text Box 85"/>
          <p:cNvSpPr txBox="1">
            <a:spLocks noChangeArrowheads="1"/>
          </p:cNvSpPr>
          <p:nvPr/>
        </p:nvSpPr>
        <p:spPr bwMode="auto">
          <a:xfrm>
            <a:off x="6130925" y="131762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1" name="Group 86"/>
          <p:cNvGrpSpPr>
            <a:grpSpLocks/>
          </p:cNvGrpSpPr>
          <p:nvPr/>
        </p:nvGrpSpPr>
        <p:grpSpPr bwMode="auto">
          <a:xfrm>
            <a:off x="4465638" y="2400300"/>
            <a:ext cx="2120900" cy="1374775"/>
            <a:chOff x="2958" y="1392"/>
            <a:chExt cx="1336" cy="866"/>
          </a:xfrm>
        </p:grpSpPr>
        <p:sp>
          <p:nvSpPr>
            <p:cNvPr id="72" name="Text Box 87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73" name="Freeform 88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" name="Group 89"/>
          <p:cNvGrpSpPr>
            <a:grpSpLocks/>
          </p:cNvGrpSpPr>
          <p:nvPr/>
        </p:nvGrpSpPr>
        <p:grpSpPr bwMode="auto">
          <a:xfrm>
            <a:off x="4414838" y="2743200"/>
            <a:ext cx="2152650" cy="1431925"/>
            <a:chOff x="2926" y="1632"/>
            <a:chExt cx="1356" cy="902"/>
          </a:xfrm>
        </p:grpSpPr>
        <p:sp>
          <p:nvSpPr>
            <p:cNvPr id="75" name="Text Box 90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2002</a:t>
              </a:r>
            </a:p>
          </p:txBody>
        </p:sp>
        <p:sp>
          <p:nvSpPr>
            <p:cNvPr id="76" name="Freeform 91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" name="Text Box 92"/>
          <p:cNvSpPr txBox="1">
            <a:spLocks noChangeArrowheads="1"/>
          </p:cNvSpPr>
          <p:nvPr/>
        </p:nvSpPr>
        <p:spPr bwMode="auto">
          <a:xfrm>
            <a:off x="3564352" y="2995593"/>
            <a:ext cx="8357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5B9BD5"/>
                </a:solidFill>
                <a:ea typeface="隶书" pitchFamily="49" charset="-122"/>
              </a:rPr>
              <a:t>COPY</a:t>
            </a:r>
          </a:p>
        </p:txBody>
      </p: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786437" y="2962275"/>
            <a:ext cx="2676524" cy="1631950"/>
            <a:chOff x="3645" y="2022"/>
            <a:chExt cx="1686" cy="1028"/>
          </a:xfrm>
        </p:grpSpPr>
        <p:grpSp>
          <p:nvGrpSpPr>
            <p:cNvPr id="79" name="Group 73"/>
            <p:cNvGrpSpPr>
              <a:grpSpLocks/>
            </p:cNvGrpSpPr>
            <p:nvPr/>
          </p:nvGrpSpPr>
          <p:grpSpPr bwMode="auto">
            <a:xfrm>
              <a:off x="3645" y="2022"/>
              <a:ext cx="1686" cy="867"/>
              <a:chOff x="3910" y="2274"/>
              <a:chExt cx="1686" cy="867"/>
            </a:xfrm>
          </p:grpSpPr>
          <p:sp>
            <p:nvSpPr>
              <p:cNvPr id="81" name="Text Box 74"/>
              <p:cNvSpPr txBox="1">
                <a:spLocks noChangeArrowheads="1"/>
              </p:cNvSpPr>
              <p:nvPr/>
            </p:nvSpPr>
            <p:spPr bwMode="auto">
              <a:xfrm>
                <a:off x="3910" y="2274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(swap)</a:t>
                </a:r>
              </a:p>
            </p:txBody>
          </p:sp>
          <p:grpSp>
            <p:nvGrpSpPr>
              <p:cNvPr id="82" name="Group 75"/>
              <p:cNvGrpSpPr>
                <a:grpSpLocks/>
              </p:cNvGrpSpPr>
              <p:nvPr/>
            </p:nvGrpSpPr>
            <p:grpSpPr bwMode="auto">
              <a:xfrm>
                <a:off x="4795" y="2397"/>
                <a:ext cx="801" cy="252"/>
                <a:chOff x="4402" y="1437"/>
                <a:chExt cx="801" cy="252"/>
              </a:xfrm>
            </p:grpSpPr>
            <p:sp>
              <p:nvSpPr>
                <p:cNvPr id="89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zh-CN" sz="2000">
                      <a:solidFill>
                        <a:schemeClr val="bg1"/>
                      </a:solidFill>
                    </a:rPr>
                    <a:t>指针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83" name="Group 78"/>
              <p:cNvGrpSpPr>
                <a:grpSpLocks/>
              </p:cNvGrpSpPr>
              <p:nvPr/>
            </p:nvGrpSpPr>
            <p:grpSpPr bwMode="auto">
              <a:xfrm>
                <a:off x="4795" y="2637"/>
                <a:ext cx="801" cy="252"/>
                <a:chOff x="4402" y="1437"/>
                <a:chExt cx="801" cy="252"/>
              </a:xfrm>
            </p:grpSpPr>
            <p:sp>
              <p:nvSpPr>
                <p:cNvPr id="87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指针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84" name="Group 81"/>
              <p:cNvGrpSpPr>
                <a:grpSpLocks/>
              </p:cNvGrpSpPr>
              <p:nvPr/>
            </p:nvGrpSpPr>
            <p:grpSpPr bwMode="auto">
              <a:xfrm>
                <a:off x="4795" y="2889"/>
                <a:ext cx="711" cy="252"/>
                <a:chOff x="4402" y="1437"/>
                <a:chExt cx="711" cy="252"/>
              </a:xfrm>
            </p:grpSpPr>
            <p:sp>
              <p:nvSpPr>
                <p:cNvPr id="85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指针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</p:grpSp>
        <p:sp>
          <p:nvSpPr>
            <p:cNvPr id="80" name="Text Box 93"/>
            <p:cNvSpPr txBox="1">
              <a:spLocks noChangeArrowheads="1"/>
            </p:cNvSpPr>
            <p:nvPr/>
          </p:nvSpPr>
          <p:spPr bwMode="auto">
            <a:xfrm>
              <a:off x="3658" y="276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****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91" name="Text Box 94"/>
          <p:cNvSpPr txBox="1">
            <a:spLocks noChangeArrowheads="1"/>
          </p:cNvSpPr>
          <p:nvPr/>
        </p:nvSpPr>
        <p:spPr bwMode="auto">
          <a:xfrm>
            <a:off x="7140575" y="426794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假设</a:t>
            </a:r>
            <a:r>
              <a:rPr lang="en-US" altLang="zh-CN">
                <a:solidFill>
                  <a:srgbClr val="FF3300"/>
                </a:solidFill>
              </a:rPr>
              <a:t>2000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2" name="AutoShape 7"/>
          <p:cNvSpPr>
            <a:spLocks noChangeArrowheads="1"/>
          </p:cNvSpPr>
          <p:nvPr/>
        </p:nvSpPr>
        <p:spPr bwMode="auto">
          <a:xfrm>
            <a:off x="5357813" y="4941888"/>
            <a:ext cx="3405187" cy="1668462"/>
          </a:xfrm>
          <a:prstGeom prst="irregularSeal1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lang="zh-CN" altLang="en-US">
                <a:solidFill>
                  <a:srgbClr val="FFD966"/>
                </a:solidFill>
                <a:latin typeface="微软雅黑" pitchFamily="34" charset="-122"/>
                <a:ea typeface="微软雅黑" pitchFamily="34" charset="-122"/>
              </a:rPr>
              <a:t>指针变量在使用前</a:t>
            </a:r>
          </a:p>
          <a:p>
            <a:pPr algn="ctr" eaLnBrk="1" hangingPunct="1"/>
            <a:r>
              <a:rPr lang="zh-CN" altLang="en-US">
                <a:solidFill>
                  <a:srgbClr val="FFD966"/>
                </a:solidFill>
                <a:latin typeface="微软雅黑" pitchFamily="34" charset="-122"/>
                <a:ea typeface="微软雅黑" pitchFamily="34" charset="-122"/>
              </a:rPr>
              <a:t>必须赋值！</a:t>
            </a:r>
            <a:endParaRPr lang="zh-CN" altLang="en-US" sz="2000">
              <a:solidFill>
                <a:srgbClr val="FFD9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" grpId="0" autoUpdateAnimBg="0"/>
      <p:bldP spid="6" grpId="0" autoUpdateAnimBg="0"/>
      <p:bldP spid="51" grpId="0" build="p" autoUpdateAnimBg="0"/>
      <p:bldP spid="52" grpId="0" build="p" autoUpdateAnimBg="0"/>
      <p:bldP spid="67" grpId="0" build="p" autoUpdateAnimBg="0"/>
      <p:bldP spid="68" grpId="0" build="p" autoUpdateAnimBg="0"/>
      <p:bldP spid="69" grpId="0" animBg="1" autoUpdateAnimBg="0"/>
      <p:bldP spid="70" grpId="0" animBg="1" autoUpdateAnimBg="0"/>
      <p:bldP spid="77" grpId="0" build="p" autoUpdateAnimBg="0" advAuto="0"/>
      <p:bldP spid="91" grpId="0" build="p" autoUpdateAnimBg="0"/>
      <p:bldP spid="9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将数从大到小输出。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36512" y="1058863"/>
            <a:ext cx="5482591" cy="526297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5B9BD5"/>
                </a:solidFill>
              </a:rPr>
              <a:t>swap(int </a:t>
            </a:r>
            <a:r>
              <a:rPr lang="en-US" altLang="zh-CN" sz="2400">
                <a:solidFill>
                  <a:srgbClr val="5B9BD5"/>
                </a:solidFill>
              </a:rPr>
              <a:t>x,int y)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t=x; x=y;  y=t;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*pointer_1,*pointer_2;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rgbClr val="FFD966"/>
                </a:solidFill>
              </a:rPr>
              <a:t>pointer_1=&amp;a;  pointer_2=&amp;b;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if(a&lt;b)  </a:t>
            </a:r>
            <a:r>
              <a:rPr lang="en-US" altLang="zh-CN" sz="2400">
                <a:solidFill>
                  <a:srgbClr val="5B9BD5"/>
                </a:solidFill>
              </a:rPr>
              <a:t>swap(*pointer_1,*pointer_2);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printf("\n%d,%d\n",a,b);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5614862" y="5613849"/>
            <a:ext cx="1962150" cy="3968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9</a:t>
            </a:r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2819439" y="1787295"/>
            <a:ext cx="1550661" cy="1043398"/>
          </a:xfrm>
          <a:prstGeom prst="irregularSeal1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值传递</a:t>
            </a:r>
          </a:p>
        </p:txBody>
      </p:sp>
      <p:grpSp>
        <p:nvGrpSpPr>
          <p:cNvPr id="6" name="Group 148"/>
          <p:cNvGrpSpPr>
            <a:grpSpLocks/>
          </p:cNvGrpSpPr>
          <p:nvPr/>
        </p:nvGrpSpPr>
        <p:grpSpPr bwMode="auto">
          <a:xfrm>
            <a:off x="4775075" y="620688"/>
            <a:ext cx="2662236" cy="4625975"/>
            <a:chOff x="2863" y="554"/>
            <a:chExt cx="1677" cy="2914"/>
          </a:xfrm>
        </p:grpSpPr>
        <p:grpSp>
          <p:nvGrpSpPr>
            <p:cNvPr id="7" name="Group 149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9" name="Freeform 150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151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52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2" name="Line 153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54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55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6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57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8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9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0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61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21" name="Line 162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163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23" name="Text Box 164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24" name="Text Box 165"/>
              <p:cNvSpPr txBox="1">
                <a:spLocks noChangeArrowheads="1"/>
              </p:cNvSpPr>
              <p:nvPr/>
            </p:nvSpPr>
            <p:spPr bwMode="auto">
              <a:xfrm>
                <a:off x="3145" y="2371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25" name="Text Box 166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26" name="Text Box 167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27" name="Text Box 168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  <p:grpSp>
            <p:nvGrpSpPr>
              <p:cNvPr id="28" name="Group 169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43" name="Line 170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171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172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173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174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175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176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77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36" name="Line 178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179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180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181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182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183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184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Line 185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186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187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Text Box 188"/>
              <p:cNvSpPr txBox="1">
                <a:spLocks noChangeArrowheads="1"/>
              </p:cNvSpPr>
              <p:nvPr/>
            </p:nvSpPr>
            <p:spPr bwMode="auto">
              <a:xfrm>
                <a:off x="3128" y="2659"/>
                <a:ext cx="5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200C</a:t>
                </a:r>
              </a:p>
            </p:txBody>
          </p:sp>
          <p:sp>
            <p:nvSpPr>
              <p:cNvPr id="34" name="Text Box 189"/>
              <p:cNvSpPr txBox="1">
                <a:spLocks noChangeArrowheads="1"/>
              </p:cNvSpPr>
              <p:nvPr/>
            </p:nvSpPr>
            <p:spPr bwMode="auto">
              <a:xfrm>
                <a:off x="3133" y="2899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200E</a:t>
                </a:r>
              </a:p>
            </p:txBody>
          </p:sp>
          <p:sp>
            <p:nvSpPr>
              <p:cNvPr id="35" name="Text Box 190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2010</a:t>
                </a:r>
              </a:p>
            </p:txBody>
          </p:sp>
        </p:grpSp>
        <p:sp>
          <p:nvSpPr>
            <p:cNvPr id="8" name="Text Box 191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50" name="Text Box 192"/>
          <p:cNvSpPr txBox="1">
            <a:spLocks noChangeArrowheads="1"/>
          </p:cNvSpPr>
          <p:nvPr/>
        </p:nvSpPr>
        <p:spPr bwMode="auto">
          <a:xfrm>
            <a:off x="6284788" y="1344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1" name="Text Box 193"/>
          <p:cNvSpPr txBox="1">
            <a:spLocks noChangeArrowheads="1"/>
          </p:cNvSpPr>
          <p:nvPr/>
        </p:nvSpPr>
        <p:spPr bwMode="auto">
          <a:xfrm>
            <a:off x="6303838" y="1706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2" name="Group 194"/>
          <p:cNvGrpSpPr>
            <a:grpSpLocks/>
          </p:cNvGrpSpPr>
          <p:nvPr/>
        </p:nvGrpSpPr>
        <p:grpSpPr bwMode="auto">
          <a:xfrm>
            <a:off x="6005388" y="893738"/>
            <a:ext cx="2959100" cy="1814513"/>
            <a:chOff x="3903" y="978"/>
            <a:chExt cx="1864" cy="1143"/>
          </a:xfrm>
        </p:grpSpPr>
        <p:grpSp>
          <p:nvGrpSpPr>
            <p:cNvPr id="53" name="Group 195"/>
            <p:cNvGrpSpPr>
              <a:grpSpLocks/>
            </p:cNvGrpSpPr>
            <p:nvPr/>
          </p:nvGrpSpPr>
          <p:grpSpPr bwMode="auto">
            <a:xfrm>
              <a:off x="4783" y="1125"/>
              <a:ext cx="711" cy="252"/>
              <a:chOff x="4402" y="1437"/>
              <a:chExt cx="711" cy="252"/>
            </a:xfrm>
          </p:grpSpPr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Text Box 19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整型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54" name="Group 198"/>
            <p:cNvGrpSpPr>
              <a:grpSpLocks/>
            </p:cNvGrpSpPr>
            <p:nvPr/>
          </p:nvGrpSpPr>
          <p:grpSpPr bwMode="auto">
            <a:xfrm>
              <a:off x="4783" y="1334"/>
              <a:ext cx="706" cy="252"/>
              <a:chOff x="4426" y="1886"/>
              <a:chExt cx="706" cy="252"/>
            </a:xfrm>
          </p:grpSpPr>
          <p:sp>
            <p:nvSpPr>
              <p:cNvPr id="62" name="Line 19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Text Box 200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整型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 Box 201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56" name="Group 202"/>
            <p:cNvGrpSpPr>
              <a:grpSpLocks/>
            </p:cNvGrpSpPr>
            <p:nvPr/>
          </p:nvGrpSpPr>
          <p:grpSpPr bwMode="auto">
            <a:xfrm>
              <a:off x="4783" y="1605"/>
              <a:ext cx="972" cy="252"/>
              <a:chOff x="4402" y="1437"/>
              <a:chExt cx="972" cy="252"/>
            </a:xfrm>
          </p:grpSpPr>
          <p:sp>
            <p:nvSpPr>
              <p:cNvPr id="60" name="Line 20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Text Box 20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7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pointer_1</a:t>
                </a:r>
              </a:p>
            </p:txBody>
          </p:sp>
        </p:grpSp>
        <p:grpSp>
          <p:nvGrpSpPr>
            <p:cNvPr id="57" name="Group 205"/>
            <p:cNvGrpSpPr>
              <a:grpSpLocks/>
            </p:cNvGrpSpPr>
            <p:nvPr/>
          </p:nvGrpSpPr>
          <p:grpSpPr bwMode="auto">
            <a:xfrm>
              <a:off x="4795" y="1869"/>
              <a:ext cx="972" cy="252"/>
              <a:chOff x="4402" y="1437"/>
              <a:chExt cx="972" cy="252"/>
            </a:xfrm>
          </p:grpSpPr>
          <p:sp>
            <p:nvSpPr>
              <p:cNvPr id="58" name="Line 20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Text Box 20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7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pointer_2</a:t>
                </a:r>
              </a:p>
            </p:txBody>
          </p:sp>
        </p:grpSp>
      </p:grpSp>
      <p:sp>
        <p:nvSpPr>
          <p:cNvPr id="66" name="Text Box 208"/>
          <p:cNvSpPr txBox="1">
            <a:spLocks noChangeArrowheads="1"/>
          </p:cNvSpPr>
          <p:nvPr/>
        </p:nvSpPr>
        <p:spPr bwMode="auto">
          <a:xfrm>
            <a:off x="6037138" y="20875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67" name="Text Box 209"/>
          <p:cNvSpPr txBox="1">
            <a:spLocks noChangeArrowheads="1"/>
          </p:cNvSpPr>
          <p:nvPr/>
        </p:nvSpPr>
        <p:spPr bwMode="auto">
          <a:xfrm>
            <a:off x="6037138" y="24875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2002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8" name="Group 215"/>
          <p:cNvGrpSpPr>
            <a:grpSpLocks/>
          </p:cNvGrpSpPr>
          <p:nvPr/>
        </p:nvGrpSpPr>
        <p:grpSpPr bwMode="auto">
          <a:xfrm>
            <a:off x="4644901" y="2732063"/>
            <a:ext cx="1924050" cy="1431925"/>
            <a:chOff x="2926" y="1632"/>
            <a:chExt cx="1212" cy="902"/>
          </a:xfrm>
        </p:grpSpPr>
        <p:sp>
          <p:nvSpPr>
            <p:cNvPr id="69" name="Text Box 216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70" name="Freeform 217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" name="Text Box 218"/>
          <p:cNvSpPr txBox="1">
            <a:spLocks noChangeArrowheads="1"/>
          </p:cNvSpPr>
          <p:nvPr/>
        </p:nvSpPr>
        <p:spPr bwMode="auto">
          <a:xfrm>
            <a:off x="3667415" y="2927306"/>
            <a:ext cx="8357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5B9BD5"/>
                </a:solidFill>
                <a:ea typeface="隶书" pitchFamily="49" charset="-122"/>
              </a:rPr>
              <a:t>COPY</a:t>
            </a:r>
          </a:p>
        </p:txBody>
      </p:sp>
      <p:grpSp>
        <p:nvGrpSpPr>
          <p:cNvPr id="72" name="Group 219"/>
          <p:cNvGrpSpPr>
            <a:grpSpLocks/>
          </p:cNvGrpSpPr>
          <p:nvPr/>
        </p:nvGrpSpPr>
        <p:grpSpPr bwMode="auto">
          <a:xfrm>
            <a:off x="6016500" y="2951138"/>
            <a:ext cx="2533649" cy="1631950"/>
            <a:chOff x="3645" y="2022"/>
            <a:chExt cx="1596" cy="1028"/>
          </a:xfrm>
        </p:grpSpPr>
        <p:grpSp>
          <p:nvGrpSpPr>
            <p:cNvPr id="73" name="Group 220"/>
            <p:cNvGrpSpPr>
              <a:grpSpLocks/>
            </p:cNvGrpSpPr>
            <p:nvPr/>
          </p:nvGrpSpPr>
          <p:grpSpPr bwMode="auto">
            <a:xfrm>
              <a:off x="3645" y="2022"/>
              <a:ext cx="1596" cy="865"/>
              <a:chOff x="3910" y="2274"/>
              <a:chExt cx="1596" cy="865"/>
            </a:xfrm>
          </p:grpSpPr>
          <p:sp>
            <p:nvSpPr>
              <p:cNvPr id="75" name="Text Box 221"/>
              <p:cNvSpPr txBox="1">
                <a:spLocks noChangeArrowheads="1"/>
              </p:cNvSpPr>
              <p:nvPr/>
            </p:nvSpPr>
            <p:spPr bwMode="auto">
              <a:xfrm>
                <a:off x="3910" y="2274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(swap)</a:t>
                </a:r>
              </a:p>
            </p:txBody>
          </p:sp>
          <p:grpSp>
            <p:nvGrpSpPr>
              <p:cNvPr id="76" name="Group 222"/>
              <p:cNvGrpSpPr>
                <a:grpSpLocks/>
              </p:cNvGrpSpPr>
              <p:nvPr/>
            </p:nvGrpSpPr>
            <p:grpSpPr bwMode="auto">
              <a:xfrm>
                <a:off x="4795" y="2397"/>
                <a:ext cx="698" cy="250"/>
                <a:chOff x="4402" y="1437"/>
                <a:chExt cx="698" cy="250"/>
              </a:xfrm>
            </p:grpSpPr>
            <p:sp>
              <p:nvSpPr>
                <p:cNvPr id="83" name="Line 223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整型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77" name="Group 225"/>
              <p:cNvGrpSpPr>
                <a:grpSpLocks/>
              </p:cNvGrpSpPr>
              <p:nvPr/>
            </p:nvGrpSpPr>
            <p:grpSpPr bwMode="auto">
              <a:xfrm>
                <a:off x="4795" y="2637"/>
                <a:ext cx="711" cy="252"/>
                <a:chOff x="4402" y="1437"/>
                <a:chExt cx="711" cy="252"/>
              </a:xfrm>
            </p:grpSpPr>
            <p:sp>
              <p:nvSpPr>
                <p:cNvPr id="81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整型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78" name="Group 228"/>
              <p:cNvGrpSpPr>
                <a:grpSpLocks/>
              </p:cNvGrpSpPr>
              <p:nvPr/>
            </p:nvGrpSpPr>
            <p:grpSpPr bwMode="auto">
              <a:xfrm>
                <a:off x="4795" y="2889"/>
                <a:ext cx="662" cy="250"/>
                <a:chOff x="4402" y="1437"/>
                <a:chExt cx="662" cy="250"/>
              </a:xfrm>
            </p:grpSpPr>
            <p:sp>
              <p:nvSpPr>
                <p:cNvPr id="79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整型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t</a:t>
                  </a:r>
                </a:p>
              </p:txBody>
            </p:sp>
          </p:grpSp>
        </p:grpSp>
        <p:sp>
          <p:nvSpPr>
            <p:cNvPr id="74" name="Text Box 231"/>
            <p:cNvSpPr txBox="1">
              <a:spLocks noChangeArrowheads="1"/>
            </p:cNvSpPr>
            <p:nvPr/>
          </p:nvSpPr>
          <p:spPr bwMode="auto">
            <a:xfrm>
              <a:off x="3850" y="276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85" name="Text Box 233"/>
          <p:cNvSpPr txBox="1">
            <a:spLocks noChangeArrowheads="1"/>
          </p:cNvSpPr>
          <p:nvPr/>
        </p:nvSpPr>
        <p:spPr bwMode="auto">
          <a:xfrm>
            <a:off x="6227638" y="4087788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86" name="Text Box 210"/>
          <p:cNvSpPr txBox="1">
            <a:spLocks noChangeArrowheads="1"/>
          </p:cNvSpPr>
          <p:nvPr/>
        </p:nvSpPr>
        <p:spPr bwMode="auto">
          <a:xfrm>
            <a:off x="6246688" y="3706788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87" name="Group 212"/>
          <p:cNvGrpSpPr>
            <a:grpSpLocks/>
          </p:cNvGrpSpPr>
          <p:nvPr/>
        </p:nvGrpSpPr>
        <p:grpSpPr bwMode="auto">
          <a:xfrm>
            <a:off x="4695701" y="2389163"/>
            <a:ext cx="1892300" cy="1374775"/>
            <a:chOff x="2958" y="1392"/>
            <a:chExt cx="1192" cy="866"/>
          </a:xfrm>
        </p:grpSpPr>
        <p:sp>
          <p:nvSpPr>
            <p:cNvPr id="88" name="Text Box 213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89" name="Freeform 214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" name="Text Box 211"/>
          <p:cNvSpPr txBox="1">
            <a:spLocks noChangeArrowheads="1"/>
          </p:cNvSpPr>
          <p:nvPr/>
        </p:nvSpPr>
        <p:spPr bwMode="auto">
          <a:xfrm>
            <a:off x="6246688" y="3306738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" grpId="0" animBg="1" autoUpdateAnimBg="0"/>
      <p:bldP spid="50" grpId="0" build="p" autoUpdateAnimBg="0"/>
      <p:bldP spid="51" grpId="0" build="p" autoUpdateAnimBg="0"/>
      <p:bldP spid="66" grpId="0" build="p" autoUpdateAnimBg="0"/>
      <p:bldP spid="67" grpId="0" build="p" autoUpdateAnimBg="0"/>
      <p:bldP spid="71" grpId="0" build="p" autoUpdateAnimBg="0" advAuto="0"/>
      <p:bldP spid="85" grpId="0" animBg="1" autoUpdateAnimBg="0"/>
      <p:bldP spid="86" grpId="0" animBg="1" autoUpdateAnimBg="0"/>
      <p:bldP spid="9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将数从大到小输出。</a:t>
            </a:r>
          </a:p>
        </p:txBody>
      </p:sp>
      <p:sp>
        <p:nvSpPr>
          <p:cNvPr id="3" name="Text Box 67"/>
          <p:cNvSpPr txBox="1">
            <a:spLocks noChangeArrowheads="1"/>
          </p:cNvSpPr>
          <p:nvPr/>
        </p:nvSpPr>
        <p:spPr bwMode="auto">
          <a:xfrm>
            <a:off x="6138242" y="5912445"/>
            <a:ext cx="1962150" cy="3968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9</a:t>
            </a:r>
          </a:p>
        </p:txBody>
      </p:sp>
      <p:sp>
        <p:nvSpPr>
          <p:cNvPr id="4" name="Text Box 69"/>
          <p:cNvSpPr txBox="1">
            <a:spLocks noChangeArrowheads="1"/>
          </p:cNvSpPr>
          <p:nvPr/>
        </p:nvSpPr>
        <p:spPr bwMode="auto">
          <a:xfrm>
            <a:off x="0" y="899776"/>
            <a:ext cx="5674951" cy="6001643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swap(int *p1, int *p2)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*p;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p=p1;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p1=p2;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p2=p;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a,b;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*pointer_1,*pointer_2;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scanf("%d,%d",&amp;a,&amp;b);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pointer_1=&amp;a;  pointer_2=&amp;b;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if(a&lt;b)  swap(pointer_1,pointer_2);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printf("%d,%d",*pointer_1,*pointer_2);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5053012" y="955675"/>
            <a:ext cx="2662236" cy="4625975"/>
            <a:chOff x="2863" y="554"/>
            <a:chExt cx="1677" cy="2914"/>
          </a:xfrm>
        </p:grpSpPr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2863" y="554"/>
              <a:ext cx="1677" cy="2914"/>
              <a:chOff x="3128" y="806"/>
              <a:chExt cx="1677" cy="2914"/>
            </a:xfrm>
          </p:grpSpPr>
          <p:sp>
            <p:nvSpPr>
              <p:cNvPr id="8" name="Freeform 72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73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74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1" name="Line 75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6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77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78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79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80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81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82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83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/>
                <a:r>
                  <a:rPr lang="en-US" altLang="zh-CN" sz="2000"/>
                  <a:t>…...</a:t>
                </a:r>
              </a:p>
            </p:txBody>
          </p:sp>
          <p:sp>
            <p:nvSpPr>
              <p:cNvPr id="20" name="Line 84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85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22" name="Text Box 86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23" name="Text Box 87"/>
              <p:cNvSpPr txBox="1">
                <a:spLocks noChangeArrowheads="1"/>
              </p:cNvSpPr>
              <p:nvPr/>
            </p:nvSpPr>
            <p:spPr bwMode="auto">
              <a:xfrm>
                <a:off x="3145" y="2371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24" name="Text Box 88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25" name="Text Box 89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26" name="Text Box 90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  <p:grpSp>
            <p:nvGrpSpPr>
              <p:cNvPr id="27" name="Group 91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94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95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96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97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98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99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35" name="Line 100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101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102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103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104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105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106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Line 107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108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109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Text Box 110"/>
              <p:cNvSpPr txBox="1">
                <a:spLocks noChangeArrowheads="1"/>
              </p:cNvSpPr>
              <p:nvPr/>
            </p:nvSpPr>
            <p:spPr bwMode="auto">
              <a:xfrm>
                <a:off x="3128" y="2659"/>
                <a:ext cx="5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200C</a:t>
                </a:r>
              </a:p>
            </p:txBody>
          </p:sp>
          <p:sp>
            <p:nvSpPr>
              <p:cNvPr id="33" name="Text Box 111"/>
              <p:cNvSpPr txBox="1">
                <a:spLocks noChangeArrowheads="1"/>
              </p:cNvSpPr>
              <p:nvPr/>
            </p:nvSpPr>
            <p:spPr bwMode="auto">
              <a:xfrm>
                <a:off x="3133" y="2899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200E</a:t>
                </a:r>
              </a:p>
            </p:txBody>
          </p:sp>
          <p:sp>
            <p:nvSpPr>
              <p:cNvPr id="34" name="Text Box 112"/>
              <p:cNvSpPr txBox="1">
                <a:spLocks noChangeArrowheads="1"/>
              </p:cNvSpPr>
              <p:nvPr/>
            </p:nvSpPr>
            <p:spPr bwMode="auto">
              <a:xfrm>
                <a:off x="3154" y="3127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2010</a:t>
                </a:r>
              </a:p>
            </p:txBody>
          </p:sp>
        </p:grpSp>
        <p:sp>
          <p:nvSpPr>
            <p:cNvPr id="7" name="Text Box 113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...</a:t>
              </a:r>
            </a:p>
          </p:txBody>
        </p:sp>
      </p:grpSp>
      <p:sp>
        <p:nvSpPr>
          <p:cNvPr id="49" name="Text Box 114"/>
          <p:cNvSpPr txBox="1"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0" name="Text Box 115"/>
          <p:cNvSpPr txBox="1"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9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1" name="Group 116"/>
          <p:cNvGrpSpPr>
            <a:grpSpLocks/>
          </p:cNvGrpSpPr>
          <p:nvPr/>
        </p:nvGrpSpPr>
        <p:grpSpPr bwMode="auto">
          <a:xfrm>
            <a:off x="6283325" y="1228725"/>
            <a:ext cx="2959100" cy="1814513"/>
            <a:chOff x="3903" y="978"/>
            <a:chExt cx="1864" cy="1143"/>
          </a:xfrm>
        </p:grpSpPr>
        <p:grpSp>
          <p:nvGrpSpPr>
            <p:cNvPr id="52" name="Group 117"/>
            <p:cNvGrpSpPr>
              <a:grpSpLocks/>
            </p:cNvGrpSpPr>
            <p:nvPr/>
          </p:nvGrpSpPr>
          <p:grpSpPr bwMode="auto">
            <a:xfrm>
              <a:off x="4783" y="1125"/>
              <a:ext cx="711" cy="252"/>
              <a:chOff x="4402" y="1437"/>
              <a:chExt cx="711" cy="252"/>
            </a:xfrm>
          </p:grpSpPr>
          <p:sp>
            <p:nvSpPr>
              <p:cNvPr id="63" name="Line 11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Text Box 11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整型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53" name="Group 120"/>
            <p:cNvGrpSpPr>
              <a:grpSpLocks/>
            </p:cNvGrpSpPr>
            <p:nvPr/>
          </p:nvGrpSpPr>
          <p:grpSpPr bwMode="auto">
            <a:xfrm>
              <a:off x="4783" y="1334"/>
              <a:ext cx="706" cy="252"/>
              <a:chOff x="4426" y="1886"/>
              <a:chExt cx="706" cy="252"/>
            </a:xfrm>
          </p:grpSpPr>
          <p:sp>
            <p:nvSpPr>
              <p:cNvPr id="61" name="Line 12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122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整型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Text Box 123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55" name="Group 124"/>
            <p:cNvGrpSpPr>
              <a:grpSpLocks/>
            </p:cNvGrpSpPr>
            <p:nvPr/>
          </p:nvGrpSpPr>
          <p:grpSpPr bwMode="auto">
            <a:xfrm>
              <a:off x="4783" y="1605"/>
              <a:ext cx="972" cy="252"/>
              <a:chOff x="4402" y="1437"/>
              <a:chExt cx="972" cy="252"/>
            </a:xfrm>
          </p:grpSpPr>
          <p:sp>
            <p:nvSpPr>
              <p:cNvPr id="59" name="Line 12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12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7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pointer_1</a:t>
                </a:r>
              </a:p>
            </p:txBody>
          </p:sp>
        </p:grpSp>
        <p:grpSp>
          <p:nvGrpSpPr>
            <p:cNvPr id="56" name="Group 127"/>
            <p:cNvGrpSpPr>
              <a:grpSpLocks/>
            </p:cNvGrpSpPr>
            <p:nvPr/>
          </p:nvGrpSpPr>
          <p:grpSpPr bwMode="auto">
            <a:xfrm>
              <a:off x="4795" y="1869"/>
              <a:ext cx="972" cy="252"/>
              <a:chOff x="4402" y="1437"/>
              <a:chExt cx="972" cy="252"/>
            </a:xfrm>
          </p:grpSpPr>
          <p:sp>
            <p:nvSpPr>
              <p:cNvPr id="57" name="Line 12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Text Box 12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7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pointer_2</a:t>
                </a:r>
              </a:p>
            </p:txBody>
          </p:sp>
        </p:grpSp>
      </p:grpSp>
      <p:sp>
        <p:nvSpPr>
          <p:cNvPr id="65" name="Text Box 130"/>
          <p:cNvSpPr txBox="1"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66" name="Text Box 131"/>
          <p:cNvSpPr txBox="1"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2002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7" name="Group 134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2958" y="1392"/>
            <a:chExt cx="1336" cy="866"/>
          </a:xfrm>
        </p:grpSpPr>
        <p:sp>
          <p:nvSpPr>
            <p:cNvPr id="68" name="Text Box 135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Group 137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2926" y="1632"/>
            <a:chExt cx="1356" cy="902"/>
          </a:xfrm>
        </p:grpSpPr>
        <p:sp>
          <p:nvSpPr>
            <p:cNvPr id="71" name="Text Box 138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2002</a:t>
              </a:r>
            </a:p>
          </p:txBody>
        </p:sp>
        <p:sp>
          <p:nvSpPr>
            <p:cNvPr id="72" name="Freeform 139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" name="Text Box 140"/>
          <p:cNvSpPr txBox="1">
            <a:spLocks noChangeArrowheads="1"/>
          </p:cNvSpPr>
          <p:nvPr/>
        </p:nvSpPr>
        <p:spPr bwMode="auto">
          <a:xfrm>
            <a:off x="4097752" y="3205143"/>
            <a:ext cx="8357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5B9BD5"/>
                </a:solidFill>
                <a:ea typeface="隶书" pitchFamily="49" charset="-122"/>
              </a:rPr>
              <a:t>COPY</a:t>
            </a:r>
          </a:p>
        </p:txBody>
      </p:sp>
      <p:grpSp>
        <p:nvGrpSpPr>
          <p:cNvPr id="74" name="Group 141"/>
          <p:cNvGrpSpPr>
            <a:grpSpLocks/>
          </p:cNvGrpSpPr>
          <p:nvPr/>
        </p:nvGrpSpPr>
        <p:grpSpPr bwMode="auto">
          <a:xfrm>
            <a:off x="6294437" y="3286125"/>
            <a:ext cx="2676524" cy="1631950"/>
            <a:chOff x="3645" y="2022"/>
            <a:chExt cx="1686" cy="1028"/>
          </a:xfrm>
        </p:grpSpPr>
        <p:grpSp>
          <p:nvGrpSpPr>
            <p:cNvPr id="75" name="Group 142"/>
            <p:cNvGrpSpPr>
              <a:grpSpLocks/>
            </p:cNvGrpSpPr>
            <p:nvPr/>
          </p:nvGrpSpPr>
          <p:grpSpPr bwMode="auto">
            <a:xfrm>
              <a:off x="3645" y="2022"/>
              <a:ext cx="1686" cy="867"/>
              <a:chOff x="3910" y="2274"/>
              <a:chExt cx="1686" cy="867"/>
            </a:xfrm>
          </p:grpSpPr>
          <p:sp>
            <p:nvSpPr>
              <p:cNvPr id="77" name="Text Box 143"/>
              <p:cNvSpPr txBox="1">
                <a:spLocks noChangeArrowheads="1"/>
              </p:cNvSpPr>
              <p:nvPr/>
            </p:nvSpPr>
            <p:spPr bwMode="auto">
              <a:xfrm>
                <a:off x="3910" y="2274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336600"/>
                    </a:solidFill>
                  </a:rPr>
                  <a:t>(swap)</a:t>
                </a:r>
              </a:p>
            </p:txBody>
          </p:sp>
          <p:grpSp>
            <p:nvGrpSpPr>
              <p:cNvPr id="78" name="Group 144"/>
              <p:cNvGrpSpPr>
                <a:grpSpLocks/>
              </p:cNvGrpSpPr>
              <p:nvPr/>
            </p:nvGrpSpPr>
            <p:grpSpPr bwMode="auto">
              <a:xfrm>
                <a:off x="4795" y="2397"/>
                <a:ext cx="801" cy="252"/>
                <a:chOff x="4402" y="1437"/>
                <a:chExt cx="801" cy="252"/>
              </a:xfrm>
            </p:grpSpPr>
            <p:sp>
              <p:nvSpPr>
                <p:cNvPr id="85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zh-CN" sz="2000">
                      <a:solidFill>
                        <a:schemeClr val="bg1"/>
                      </a:solidFill>
                    </a:rPr>
                    <a:t>指针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79" name="Group 147"/>
              <p:cNvGrpSpPr>
                <a:grpSpLocks/>
              </p:cNvGrpSpPr>
              <p:nvPr/>
            </p:nvGrpSpPr>
            <p:grpSpPr bwMode="auto">
              <a:xfrm>
                <a:off x="4795" y="2637"/>
                <a:ext cx="801" cy="252"/>
                <a:chOff x="4402" y="1437"/>
                <a:chExt cx="801" cy="252"/>
              </a:xfrm>
            </p:grpSpPr>
            <p:sp>
              <p:nvSpPr>
                <p:cNvPr id="83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1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指针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80" name="Group 150"/>
              <p:cNvGrpSpPr>
                <a:grpSpLocks/>
              </p:cNvGrpSpPr>
              <p:nvPr/>
            </p:nvGrpSpPr>
            <p:grpSpPr bwMode="auto">
              <a:xfrm>
                <a:off x="4795" y="2889"/>
                <a:ext cx="711" cy="252"/>
                <a:chOff x="4402" y="1437"/>
                <a:chExt cx="711" cy="252"/>
              </a:xfrm>
            </p:grpSpPr>
            <p:sp>
              <p:nvSpPr>
                <p:cNvPr id="81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指针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</p:grpSp>
        <p:sp>
          <p:nvSpPr>
            <p:cNvPr id="76" name="Text Box 153"/>
            <p:cNvSpPr txBox="1">
              <a:spLocks noChangeArrowheads="1"/>
            </p:cNvSpPr>
            <p:nvPr/>
          </p:nvSpPr>
          <p:spPr bwMode="auto">
            <a:xfrm>
              <a:off x="3658" y="276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****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87" name="Text Box 154"/>
          <p:cNvSpPr txBox="1"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88" name="AutoShape 155"/>
          <p:cNvSpPr>
            <a:spLocks noChangeArrowheads="1"/>
          </p:cNvSpPr>
          <p:nvPr/>
        </p:nvSpPr>
        <p:spPr bwMode="auto">
          <a:xfrm>
            <a:off x="2895838" y="2104820"/>
            <a:ext cx="1960088" cy="1043398"/>
          </a:xfrm>
          <a:prstGeom prst="irregularSeal1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地址传递</a:t>
            </a:r>
          </a:p>
        </p:txBody>
      </p:sp>
      <p:sp>
        <p:nvSpPr>
          <p:cNvPr id="89" name="Text Box 132"/>
          <p:cNvSpPr txBox="1"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90" name="Text Box 133"/>
          <p:cNvSpPr txBox="1">
            <a:spLocks noChangeArrowheads="1"/>
          </p:cNvSpPr>
          <p:nvPr/>
        </p:nvSpPr>
        <p:spPr bwMode="auto">
          <a:xfrm>
            <a:off x="631507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2002</a:t>
            </a:r>
            <a:endParaRPr lang="en-US" altLang="zh-CN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49" grpId="0" build="p" autoUpdateAnimBg="0"/>
      <p:bldP spid="50" grpId="0" build="p" autoUpdateAnimBg="0"/>
      <p:bldP spid="65" grpId="0" build="p" autoUpdateAnimBg="0"/>
      <p:bldP spid="66" grpId="0" build="p" autoUpdateAnimBg="0"/>
      <p:bldP spid="73" grpId="0" build="p" autoUpdateAnimBg="0" advAuto="0"/>
      <p:bldP spid="87" grpId="0" animBg="1" autoUpdateAnimBg="0"/>
      <p:bldP spid="88" grpId="0" animBg="1" autoUpdateAnimBg="0"/>
      <p:bldP spid="89" grpId="0" animBg="1" autoUpdateAnimBg="0"/>
      <p:bldP spid="9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408047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8.3 </a:t>
            </a:r>
            <a:r>
              <a:rPr lang="zh-CN" altLang="en-US"/>
              <a:t>指针与</a:t>
            </a:r>
            <a:r>
              <a:rPr lang="zh-CN" altLang="en-US" smtClean="0"/>
              <a:t>数组</a:t>
            </a:r>
            <a:endParaRPr lang="en-US" altLang="zh-CN" smtClean="0"/>
          </a:p>
          <a:p>
            <a:r>
              <a:rPr lang="zh-CN" altLang="en-US"/>
              <a:t>指向数组元素的指针</a:t>
            </a:r>
            <a:r>
              <a:rPr lang="zh-CN" altLang="en-US" smtClean="0"/>
              <a:t>变量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例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     </a:t>
            </a:r>
            <a:r>
              <a:rPr lang="en-US" altLang="zh-CN" smtClean="0"/>
              <a:t>int   </a:t>
            </a:r>
            <a:r>
              <a:rPr lang="en-US" altLang="zh-CN"/>
              <a:t>array[10];</a:t>
            </a:r>
          </a:p>
          <a:p>
            <a:pPr marL="0" indent="0">
              <a:buNone/>
            </a:pPr>
            <a:r>
              <a:rPr lang="en-US" altLang="zh-CN" smtClean="0"/>
              <a:t>       int   </a:t>
            </a:r>
            <a:r>
              <a:rPr lang="en-US" altLang="zh-CN"/>
              <a:t>*p;</a:t>
            </a:r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5B9BD5"/>
                </a:solidFill>
              </a:rPr>
              <a:t>p</a:t>
            </a:r>
            <a:r>
              <a:rPr lang="en-US" altLang="zh-CN">
                <a:solidFill>
                  <a:srgbClr val="5B9BD5"/>
                </a:solidFill>
              </a:rPr>
              <a:t>=&amp;array[0];         //</a:t>
            </a:r>
            <a:r>
              <a:rPr lang="en-US" altLang="zh-CN">
                <a:solidFill>
                  <a:srgbClr val="5B9BD5"/>
                </a:solidFill>
                <a:sym typeface="Symbol" pitchFamily="18" charset="2"/>
              </a:rPr>
              <a:t> p=array;</a:t>
            </a:r>
          </a:p>
          <a:p>
            <a:pPr marL="0" indent="0">
              <a:buNone/>
            </a:pPr>
            <a:r>
              <a:rPr lang="zh-CN" altLang="zh-CN">
                <a:sym typeface="Symbol" pitchFamily="18" charset="2"/>
              </a:rPr>
              <a:t>或   </a:t>
            </a:r>
            <a:r>
              <a:rPr lang="en-US" altLang="zh-CN">
                <a:sym typeface="Symbol" pitchFamily="18" charset="2"/>
              </a:rPr>
              <a:t>int  *p=&amp;array[0];</a:t>
            </a:r>
          </a:p>
          <a:p>
            <a:pPr marL="0" indent="0">
              <a:buNone/>
            </a:pPr>
            <a:r>
              <a:rPr lang="zh-CN" altLang="en-US">
                <a:sym typeface="Symbol" pitchFamily="18" charset="2"/>
              </a:rPr>
              <a:t>或 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en-US" altLang="zh-CN">
                <a:sym typeface="Symbol" pitchFamily="18" charset="2"/>
              </a:rPr>
              <a:t>int   *p=array;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5494339" y="857250"/>
            <a:ext cx="3433763" cy="3771900"/>
            <a:chOff x="3299" y="492"/>
            <a:chExt cx="2163" cy="2376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3451" y="492"/>
              <a:ext cx="1613" cy="2376"/>
              <a:chOff x="3451" y="492"/>
              <a:chExt cx="1613" cy="2376"/>
            </a:xfrm>
          </p:grpSpPr>
          <p:grpSp>
            <p:nvGrpSpPr>
              <p:cNvPr id="10" name="Group 59"/>
              <p:cNvGrpSpPr>
                <a:grpSpLocks/>
              </p:cNvGrpSpPr>
              <p:nvPr/>
            </p:nvGrpSpPr>
            <p:grpSpPr bwMode="auto">
              <a:xfrm>
                <a:off x="4128" y="492"/>
                <a:ext cx="936" cy="2376"/>
                <a:chOff x="4032" y="444"/>
                <a:chExt cx="936" cy="2376"/>
              </a:xfrm>
            </p:grpSpPr>
            <p:sp>
              <p:nvSpPr>
                <p:cNvPr id="33" name="AutoShape 8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4" name="Line 9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4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0"/>
              <p:cNvGrpSpPr>
                <a:grpSpLocks/>
              </p:cNvGrpSpPr>
              <p:nvPr/>
            </p:nvGrpSpPr>
            <p:grpSpPr bwMode="auto">
              <a:xfrm>
                <a:off x="4128" y="912"/>
                <a:ext cx="60" cy="1368"/>
                <a:chOff x="4032" y="864"/>
                <a:chExt cx="60" cy="1368"/>
              </a:xfrm>
            </p:grpSpPr>
            <p:sp>
              <p:nvSpPr>
                <p:cNvPr id="26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4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4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Line 4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4992" y="924"/>
                <a:ext cx="60" cy="1368"/>
                <a:chOff x="4032" y="864"/>
                <a:chExt cx="60" cy="1368"/>
              </a:xfrm>
            </p:grpSpPr>
            <p:sp>
              <p:nvSpPr>
                <p:cNvPr id="19" name="Line 5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5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5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5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5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5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3513" y="783"/>
                <a:ext cx="60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array[0]</a:t>
                </a:r>
              </a:p>
            </p:txBody>
          </p:sp>
          <p:sp>
            <p:nvSpPr>
              <p:cNvPr id="14" name="Text Box 62"/>
              <p:cNvSpPr txBox="1">
                <a:spLocks noChangeArrowheads="1"/>
              </p:cNvSpPr>
              <p:nvPr/>
            </p:nvSpPr>
            <p:spPr bwMode="auto">
              <a:xfrm>
                <a:off x="3513" y="1009"/>
                <a:ext cx="60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array[1]</a:t>
                </a:r>
              </a:p>
            </p:txBody>
          </p:sp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3513" y="1235"/>
                <a:ext cx="60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array[2]</a:t>
                </a:r>
              </a:p>
            </p:txBody>
          </p:sp>
          <p:sp>
            <p:nvSpPr>
              <p:cNvPr id="16" name="Text Box 64"/>
              <p:cNvSpPr txBox="1">
                <a:spLocks noChangeArrowheads="1"/>
              </p:cNvSpPr>
              <p:nvPr/>
            </p:nvSpPr>
            <p:spPr bwMode="auto">
              <a:xfrm>
                <a:off x="3513" y="1461"/>
                <a:ext cx="60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array[3]</a:t>
                </a:r>
              </a:p>
            </p:txBody>
          </p:sp>
          <p:sp>
            <p:nvSpPr>
              <p:cNvPr id="17" name="Text Box 67"/>
              <p:cNvSpPr txBox="1">
                <a:spLocks noChangeArrowheads="1"/>
              </p:cNvSpPr>
              <p:nvPr/>
            </p:nvSpPr>
            <p:spPr bwMode="auto">
              <a:xfrm>
                <a:off x="3451" y="1923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array[9]</a:t>
                </a:r>
              </a:p>
            </p:txBody>
          </p:sp>
          <p:sp>
            <p:nvSpPr>
              <p:cNvPr id="18" name="Text Box 68"/>
              <p:cNvSpPr txBox="1">
                <a:spLocks noChangeArrowheads="1"/>
              </p:cNvSpPr>
              <p:nvPr/>
            </p:nvSpPr>
            <p:spPr bwMode="auto">
              <a:xfrm>
                <a:off x="4448" y="1759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...</a:t>
                </a:r>
              </a:p>
            </p:txBody>
          </p:sp>
        </p:grpSp>
        <p:sp>
          <p:nvSpPr>
            <p:cNvPr id="5" name="Text Box 71"/>
            <p:cNvSpPr txBox="1">
              <a:spLocks noChangeArrowheads="1"/>
            </p:cNvSpPr>
            <p:nvPr/>
          </p:nvSpPr>
          <p:spPr bwMode="auto">
            <a:xfrm>
              <a:off x="3299" y="2117"/>
              <a:ext cx="84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整型指针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</a:t>
              </a:r>
            </a:p>
          </p:txBody>
        </p:sp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4197" y="2143"/>
              <a:ext cx="7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altLang="zh-CN" sz="2000">
                <a:ea typeface="隶书" pitchFamily="49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5028" y="675"/>
              <a:ext cx="434" cy="234"/>
              <a:chOff x="5028" y="675"/>
              <a:chExt cx="434" cy="234"/>
            </a:xfrm>
          </p:grpSpPr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>
                <a:off x="5028" y="804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5B9BD5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Text Box 75"/>
              <p:cNvSpPr txBox="1">
                <a:spLocks noChangeArrowheads="1"/>
              </p:cNvSpPr>
              <p:nvPr/>
            </p:nvSpPr>
            <p:spPr bwMode="auto">
              <a:xfrm>
                <a:off x="5218" y="675"/>
                <a:ext cx="24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b="1" smtClean="0">
                    <a:solidFill>
                      <a:srgbClr val="5B9BD5"/>
                    </a:solidFill>
                    <a:ea typeface="隶书" pitchFamily="49" charset="-122"/>
                  </a:rPr>
                  <a:t> p</a:t>
                </a:r>
                <a:endParaRPr lang="en-US" altLang="zh-CN" b="1">
                  <a:solidFill>
                    <a:srgbClr val="5B9BD5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43" name="Rectangle 78"/>
          <p:cNvSpPr>
            <a:spLocks noChangeArrowheads="1"/>
          </p:cNvSpPr>
          <p:nvPr/>
        </p:nvSpPr>
        <p:spPr bwMode="auto">
          <a:xfrm>
            <a:off x="1222490" y="5172919"/>
            <a:ext cx="5106183" cy="46384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数组名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是表示数组</a:t>
            </a:r>
            <a:r>
              <a:rPr lang="zh-CN" altLang="en-US" sz="240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首地址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地址常量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952328"/>
          </a:xfrm>
        </p:spPr>
        <p:txBody>
          <a:bodyPr/>
          <a:lstStyle/>
          <a:p>
            <a:r>
              <a:rPr lang="zh-CN" altLang="en-US"/>
              <a:t>指针的运算</a:t>
            </a:r>
          </a:p>
          <a:p>
            <a:pPr lvl="1"/>
            <a:r>
              <a:rPr lang="zh-CN" altLang="en-US"/>
              <a:t>指针变量的赋值运算</a:t>
            </a:r>
          </a:p>
          <a:p>
            <a:pPr lvl="2"/>
            <a:r>
              <a:rPr lang="en-US" altLang="zh-CN"/>
              <a:t>p=&amp;a;             (</a:t>
            </a:r>
            <a:r>
              <a:rPr lang="zh-CN" altLang="en-US"/>
              <a:t>将变量</a:t>
            </a:r>
            <a:r>
              <a:rPr lang="en-US" altLang="zh-CN"/>
              <a:t>a</a:t>
            </a:r>
            <a:r>
              <a:rPr lang="zh-CN" altLang="en-US"/>
              <a:t>地址</a:t>
            </a:r>
            <a:r>
              <a:rPr lang="en-US" altLang="zh-CN"/>
              <a:t>p)</a:t>
            </a:r>
          </a:p>
          <a:p>
            <a:pPr lvl="2"/>
            <a:r>
              <a:rPr lang="en-US" altLang="zh-CN"/>
              <a:t>p=array;          (</a:t>
            </a:r>
            <a:r>
              <a:rPr lang="zh-CN" altLang="en-US"/>
              <a:t>将数组</a:t>
            </a:r>
            <a:r>
              <a:rPr lang="en-US" altLang="zh-CN"/>
              <a:t>array</a:t>
            </a:r>
            <a:r>
              <a:rPr lang="zh-CN" altLang="en-US"/>
              <a:t>首地址</a:t>
            </a:r>
            <a:r>
              <a:rPr lang="en-US" altLang="zh-CN"/>
              <a:t>p)</a:t>
            </a:r>
          </a:p>
          <a:p>
            <a:pPr lvl="2"/>
            <a:r>
              <a:rPr lang="en-US" altLang="zh-CN"/>
              <a:t>p=&amp;array[i];   (</a:t>
            </a:r>
            <a:r>
              <a:rPr lang="zh-CN" altLang="en-US"/>
              <a:t>将数组元素地址</a:t>
            </a:r>
            <a:r>
              <a:rPr lang="en-US" altLang="zh-CN"/>
              <a:t>p)</a:t>
            </a:r>
          </a:p>
          <a:p>
            <a:pPr lvl="2"/>
            <a:r>
              <a:rPr lang="en-US" altLang="zh-CN"/>
              <a:t>p1=p2;            (</a:t>
            </a:r>
            <a:r>
              <a:rPr lang="zh-CN" altLang="en-US"/>
              <a:t>指针变量</a:t>
            </a:r>
            <a:r>
              <a:rPr lang="en-US" altLang="zh-CN"/>
              <a:t>p2</a:t>
            </a:r>
            <a:r>
              <a:rPr lang="zh-CN" altLang="en-US"/>
              <a:t>值</a:t>
            </a:r>
            <a:r>
              <a:rPr lang="en-US" altLang="zh-CN"/>
              <a:t>p1)</a:t>
            </a:r>
          </a:p>
          <a:p>
            <a:pPr lvl="2"/>
            <a:r>
              <a:rPr lang="zh-CN" altLang="en-US" b="1">
                <a:solidFill>
                  <a:srgbClr val="FFD966"/>
                </a:solidFill>
              </a:rPr>
              <a:t>不能把一个</a:t>
            </a:r>
            <a:r>
              <a:rPr lang="zh-CN" altLang="en-US" b="1" smtClean="0">
                <a:solidFill>
                  <a:srgbClr val="FFD966"/>
                </a:solidFill>
              </a:rPr>
              <a:t>整数</a:t>
            </a:r>
            <a:r>
              <a:rPr lang="en-US" altLang="zh-CN" b="1" smtClean="0">
                <a:solidFill>
                  <a:srgbClr val="FFD966"/>
                </a:solidFill>
                <a:sym typeface="Wingdings" pitchFamily="2" charset="2"/>
              </a:rPr>
              <a:t></a:t>
            </a:r>
            <a:r>
              <a:rPr lang="en-US" altLang="zh-CN" b="1" smtClean="0">
                <a:solidFill>
                  <a:srgbClr val="FFD966"/>
                </a:solidFill>
              </a:rPr>
              <a:t>p</a:t>
            </a:r>
            <a:r>
              <a:rPr lang="zh-CN" altLang="en-US" b="1" smtClean="0">
                <a:solidFill>
                  <a:srgbClr val="FFD966"/>
                </a:solidFill>
              </a:rPr>
              <a:t>，也</a:t>
            </a:r>
            <a:r>
              <a:rPr lang="zh-CN" altLang="en-US" b="1">
                <a:solidFill>
                  <a:srgbClr val="FFD966"/>
                </a:solidFill>
              </a:rPr>
              <a:t>不能把</a:t>
            </a:r>
            <a:r>
              <a:rPr lang="en-US" altLang="zh-CN" b="1">
                <a:solidFill>
                  <a:srgbClr val="FFD966"/>
                </a:solidFill>
              </a:rPr>
              <a:t>p</a:t>
            </a:r>
            <a:r>
              <a:rPr lang="zh-CN" altLang="en-US" b="1">
                <a:solidFill>
                  <a:srgbClr val="FFD966"/>
                </a:solidFill>
              </a:rPr>
              <a:t>的</a:t>
            </a:r>
            <a:r>
              <a:rPr lang="zh-CN" altLang="en-US" b="1" smtClean="0">
                <a:solidFill>
                  <a:srgbClr val="FFD966"/>
                </a:solidFill>
              </a:rPr>
              <a:t>值</a:t>
            </a:r>
            <a:r>
              <a:rPr lang="en-US" altLang="zh-CN" b="1" smtClean="0">
                <a:solidFill>
                  <a:srgbClr val="FFD966"/>
                </a:solidFill>
                <a:sym typeface="Wingdings" pitchFamily="2" charset="2"/>
              </a:rPr>
              <a:t></a:t>
            </a:r>
            <a:r>
              <a:rPr lang="zh-CN" altLang="en-US" b="1" smtClean="0">
                <a:solidFill>
                  <a:srgbClr val="FFD966"/>
                </a:solidFill>
              </a:rPr>
              <a:t>整型</a:t>
            </a:r>
            <a:r>
              <a:rPr lang="zh-CN" altLang="en-US" b="1">
                <a:solidFill>
                  <a:srgbClr val="FFD966"/>
                </a:solidFill>
              </a:rPr>
              <a:t>变量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31640" y="4797152"/>
            <a:ext cx="3206625" cy="1202510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如    </a:t>
            </a: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int   i,   *p;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        p=1000;          (</a:t>
            </a:r>
            <a:r>
              <a:rPr lang="en-US" altLang="zh-CN" sz="2400" b="1">
                <a:solidFill>
                  <a:srgbClr val="FFD966"/>
                </a:solidFill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        i=p;                </a:t>
            </a:r>
            <a:r>
              <a:rPr lang="en-US" altLang="zh-CN" sz="2400" smtClean="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 (</a:t>
            </a:r>
            <a:r>
              <a:rPr lang="en-US" altLang="zh-CN" sz="2400" b="1">
                <a:solidFill>
                  <a:srgbClr val="FFD966"/>
                </a:solidFill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2400" smtClean="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)</a:t>
            </a:r>
            <a:endParaRPr lang="en-US" altLang="zh-CN" sz="2400">
              <a:solidFill>
                <a:schemeClr val="bg1"/>
              </a:solidFill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491880" y="4012832"/>
            <a:ext cx="5054887" cy="402291"/>
          </a:xfrm>
          <a:prstGeom prst="wedgeRectCallout">
            <a:avLst>
              <a:gd name="adj1" fmla="val -5916"/>
              <a:gd name="adj2" fmla="val -222435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ea typeface="微软雅黑" pitchFamily="34" charset="-122"/>
              </a:rPr>
              <a:t>指针变量与其指向的变量具有相同</a:t>
            </a:r>
            <a:r>
              <a:rPr lang="zh-CN" altLang="en-US" sz="2000" b="1">
                <a:solidFill>
                  <a:srgbClr val="5B9BD5"/>
                </a:solidFill>
                <a:ea typeface="微软雅黑" pitchFamily="34" charset="-122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/>
          <a:lstStyle/>
          <a:p>
            <a:pPr lvl="1"/>
            <a:r>
              <a:rPr lang="zh-CN" altLang="en-US"/>
              <a:t>指针的算术运算：</a:t>
            </a:r>
          </a:p>
          <a:p>
            <a:pPr lvl="2"/>
            <a:r>
              <a:rPr lang="en-US" altLang="zh-CN" smtClean="0"/>
              <a:t>p±i </a:t>
            </a: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p ±i×d  </a:t>
            </a:r>
            <a:r>
              <a:rPr lang="en-US" altLang="zh-CN"/>
              <a:t>(i</a:t>
            </a:r>
            <a:r>
              <a:rPr lang="zh-CN" altLang="en-US"/>
              <a:t>为整型数，</a:t>
            </a:r>
            <a:r>
              <a:rPr lang="en-US" altLang="zh-CN"/>
              <a:t>d</a:t>
            </a:r>
            <a:r>
              <a:rPr lang="zh-CN" altLang="en-US"/>
              <a:t>为</a:t>
            </a:r>
            <a:r>
              <a:rPr lang="en-US" altLang="zh-CN"/>
              <a:t>p</a:t>
            </a:r>
            <a:r>
              <a:rPr lang="zh-CN" altLang="en-US"/>
              <a:t>指向的变量所占字节数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p</a:t>
            </a:r>
            <a:r>
              <a:rPr lang="en-US" altLang="zh-CN" smtClean="0"/>
              <a:t>++</a:t>
            </a:r>
            <a:r>
              <a:rPr lang="zh-CN" altLang="en-US" smtClean="0"/>
              <a:t>，</a:t>
            </a:r>
            <a:r>
              <a:rPr lang="en-US" altLang="zh-CN" smtClean="0"/>
              <a:t>p--</a:t>
            </a:r>
            <a:r>
              <a:rPr lang="zh-CN" altLang="en-US" smtClean="0"/>
              <a:t>，</a:t>
            </a:r>
            <a:r>
              <a:rPr lang="en-US" altLang="zh-CN" smtClean="0"/>
              <a:t> p+i</a:t>
            </a:r>
            <a:r>
              <a:rPr lang="zh-CN" altLang="en-US" smtClean="0"/>
              <a:t>，</a:t>
            </a:r>
            <a:r>
              <a:rPr lang="en-US" altLang="zh-CN" smtClean="0"/>
              <a:t> p-i</a:t>
            </a:r>
            <a:r>
              <a:rPr lang="zh-CN" altLang="en-US" smtClean="0"/>
              <a:t>，</a:t>
            </a:r>
            <a:r>
              <a:rPr lang="en-US" altLang="zh-CN" smtClean="0"/>
              <a:t>p</a:t>
            </a:r>
            <a:r>
              <a:rPr lang="en-US" altLang="zh-CN"/>
              <a:t>+=</a:t>
            </a:r>
            <a:r>
              <a:rPr lang="en-US" altLang="zh-CN" smtClean="0"/>
              <a:t>i</a:t>
            </a:r>
            <a:r>
              <a:rPr lang="zh-CN" altLang="en-US" smtClean="0"/>
              <a:t>，</a:t>
            </a:r>
            <a:r>
              <a:rPr lang="en-US" altLang="zh-CN" smtClean="0"/>
              <a:t>p-</a:t>
            </a:r>
            <a:r>
              <a:rPr lang="en-US" altLang="zh-CN"/>
              <a:t>=</a:t>
            </a:r>
            <a:r>
              <a:rPr lang="en-US" altLang="zh-CN" smtClean="0"/>
              <a:t>i </a:t>
            </a:r>
            <a:r>
              <a:rPr lang="zh-CN" altLang="en-US" smtClean="0"/>
              <a:t>等</a:t>
            </a:r>
            <a:endParaRPr lang="zh-CN" altLang="en-US"/>
          </a:p>
          <a:p>
            <a:pPr lvl="2"/>
            <a:r>
              <a:rPr lang="zh-CN" altLang="en-US"/>
              <a:t>若</a:t>
            </a:r>
            <a:r>
              <a:rPr lang="en-US" altLang="zh-CN"/>
              <a:t>p1</a:t>
            </a:r>
            <a:r>
              <a:rPr lang="zh-CN" altLang="en-US"/>
              <a:t>与</a:t>
            </a:r>
            <a:r>
              <a:rPr lang="en-US" altLang="zh-CN"/>
              <a:t>p2</a:t>
            </a:r>
            <a:r>
              <a:rPr lang="zh-CN" altLang="en-US"/>
              <a:t>指向同一数组，</a:t>
            </a:r>
            <a:r>
              <a:rPr lang="en-US" altLang="zh-CN"/>
              <a:t>p1-p2=</a:t>
            </a:r>
            <a:r>
              <a:rPr lang="zh-CN" altLang="en-US"/>
              <a:t>两指针间元素</a:t>
            </a:r>
            <a:r>
              <a:rPr lang="zh-CN" altLang="en-US" smtClean="0"/>
              <a:t>个数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smtClean="0"/>
              <a:t>(</a:t>
            </a:r>
            <a:r>
              <a:rPr lang="en-US" altLang="zh-CN"/>
              <a:t>p1-p2)/d</a:t>
            </a:r>
          </a:p>
          <a:p>
            <a:pPr lvl="2"/>
            <a:r>
              <a:rPr lang="en-US" altLang="zh-CN"/>
              <a:t>p1+p2  </a:t>
            </a:r>
            <a:r>
              <a:rPr lang="zh-CN" altLang="en-US"/>
              <a:t>无</a:t>
            </a:r>
            <a:r>
              <a:rPr lang="zh-CN" altLang="en-US" smtClean="0"/>
              <a:t>意义</a:t>
            </a:r>
            <a:endParaRPr lang="en-US" altLang="zh-CN" smtClean="0"/>
          </a:p>
          <a:p>
            <a:pPr lvl="2"/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例  </a:t>
            </a:r>
            <a:r>
              <a:rPr lang="en-US" altLang="zh-CN"/>
              <a:t>p</a:t>
            </a:r>
            <a:r>
              <a:rPr lang="zh-CN" altLang="zh-CN"/>
              <a:t>指向</a:t>
            </a:r>
            <a:r>
              <a:rPr lang="en-US" altLang="zh-CN"/>
              <a:t>float</a:t>
            </a:r>
            <a:r>
              <a:rPr lang="zh-CN" altLang="zh-CN"/>
              <a:t>数，则 </a:t>
            </a:r>
            <a:r>
              <a:rPr lang="en-US" altLang="zh-CN"/>
              <a:t>p+1 </a:t>
            </a:r>
            <a:r>
              <a:rPr lang="en-US" altLang="zh-CN">
                <a:sym typeface="Symbol" pitchFamily="18" charset="2"/>
              </a:rPr>
              <a:t> p+1 </a:t>
            </a:r>
            <a:r>
              <a:rPr lang="en-US" altLang="zh-CN" smtClean="0">
                <a:sym typeface="Symbol" pitchFamily="18" charset="2"/>
              </a:rPr>
              <a:t>4</a:t>
            </a:r>
          </a:p>
          <a:p>
            <a:pPr marL="457200" lvl="1" indent="0">
              <a:buNone/>
            </a:pPr>
            <a:endParaRPr lang="en-US" altLang="zh-CN">
              <a:solidFill>
                <a:schemeClr val="tx2"/>
              </a:solidFill>
              <a:sym typeface="Symbol" pitchFamily="18" charset="2"/>
            </a:endParaRPr>
          </a:p>
          <a:p>
            <a:pPr marL="457200" lvl="1" indent="0">
              <a:buNone/>
            </a:pPr>
            <a:r>
              <a:rPr lang="zh-CN" altLang="en-US"/>
              <a:t>例  </a:t>
            </a:r>
            <a:r>
              <a:rPr lang="en-US" altLang="zh-CN"/>
              <a:t>p</a:t>
            </a:r>
            <a:r>
              <a:rPr lang="zh-CN" altLang="en-US"/>
              <a:t>指向</a:t>
            </a:r>
            <a:r>
              <a:rPr lang="en-US" altLang="zh-CN"/>
              <a:t>int</a:t>
            </a:r>
            <a:r>
              <a:rPr lang="zh-CN" altLang="en-US"/>
              <a:t>型数组，且</a:t>
            </a:r>
            <a:r>
              <a:rPr lang="en-US" altLang="zh-CN"/>
              <a:t>p=&amp;a[0];</a:t>
            </a:r>
          </a:p>
          <a:p>
            <a:pPr marL="457200" lvl="1" indent="0">
              <a:buNone/>
            </a:pPr>
            <a:r>
              <a:rPr lang="en-US" altLang="zh-CN"/>
              <a:t>      </a:t>
            </a:r>
            <a:r>
              <a:rPr lang="zh-CN" altLang="en-US"/>
              <a:t>则</a:t>
            </a:r>
            <a:r>
              <a:rPr lang="en-US" altLang="zh-CN"/>
              <a:t>p+1 </a:t>
            </a:r>
            <a:r>
              <a:rPr lang="zh-CN" altLang="en-US"/>
              <a:t>指向</a:t>
            </a:r>
            <a:r>
              <a:rPr lang="en-US" altLang="zh-CN"/>
              <a:t>a[1</a:t>
            </a:r>
            <a:r>
              <a:rPr lang="en-US" altLang="zh-CN" smtClean="0"/>
              <a:t>]</a:t>
            </a:r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例  </a:t>
            </a:r>
            <a:r>
              <a:rPr lang="en-US" altLang="zh-CN"/>
              <a:t>int  a[10];</a:t>
            </a:r>
          </a:p>
          <a:p>
            <a:pPr marL="457200" lvl="1" indent="0">
              <a:buNone/>
            </a:pPr>
            <a:r>
              <a:rPr lang="en-US" altLang="zh-CN"/>
              <a:t>      int   *p=&amp;a[2];</a:t>
            </a:r>
          </a:p>
          <a:p>
            <a:pPr marL="457200" lvl="1" indent="0">
              <a:buNone/>
            </a:pPr>
            <a:r>
              <a:rPr lang="en-US" altLang="zh-CN"/>
              <a:t>      p++;</a:t>
            </a:r>
          </a:p>
          <a:p>
            <a:pPr marL="457200" lvl="1" indent="0">
              <a:buNone/>
            </a:pPr>
            <a:r>
              <a:rPr lang="en-US" altLang="zh-CN"/>
              <a:t>      *p=1</a:t>
            </a:r>
            <a:r>
              <a:rPr lang="en-US" altLang="zh-CN" smtClean="0"/>
              <a:t>;</a:t>
            </a:r>
            <a:endParaRPr lang="zh-CN" alt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866010" y="2014562"/>
            <a:ext cx="3963988" cy="4222751"/>
            <a:chOff x="2832" y="1461"/>
            <a:chExt cx="2497" cy="2660"/>
          </a:xfrm>
        </p:grpSpPr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832" y="1461"/>
              <a:ext cx="2497" cy="2660"/>
              <a:chOff x="3121" y="1306"/>
              <a:chExt cx="2497" cy="2660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3121" y="1306"/>
                <a:ext cx="2497" cy="2660"/>
                <a:chOff x="3121" y="1306"/>
                <a:chExt cx="2497" cy="2660"/>
              </a:xfrm>
            </p:grpSpPr>
            <p:sp>
              <p:nvSpPr>
                <p:cNvPr id="17" name="Rectangle 7"/>
                <p:cNvSpPr>
                  <a:spLocks noChangeArrowheads="1"/>
                </p:cNvSpPr>
                <p:nvPr/>
              </p:nvSpPr>
              <p:spPr bwMode="auto">
                <a:xfrm>
                  <a:off x="4122" y="1544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4122" y="177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>
                  <a:off x="4128" y="1995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4107" y="221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>
                  <a:off x="4129" y="24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4136" y="270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>
                  <a:off x="4125" y="294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4125" y="321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auto">
                <a:xfrm>
                  <a:off x="4136" y="3469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auto">
                <a:xfrm>
                  <a:off x="4136" y="3736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33" y="1529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a[0]</a:t>
                  </a:r>
                </a:p>
              </p:txBody>
            </p:sp>
            <p:sp>
              <p:nvSpPr>
                <p:cNvPr id="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33" y="1771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a[1]</a:t>
                  </a:r>
                </a:p>
              </p:txBody>
            </p:sp>
            <p:sp>
              <p:nvSpPr>
                <p:cNvPr id="2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33" y="2012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a[2]</a:t>
                  </a:r>
                </a:p>
              </p:txBody>
            </p:sp>
            <p:sp>
              <p:nvSpPr>
                <p:cNvPr id="3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233" y="2254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a[3]</a:t>
                  </a:r>
                </a:p>
              </p:txBody>
            </p:sp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239" y="2496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a[4]</a:t>
                  </a:r>
                </a:p>
              </p:txBody>
            </p:sp>
            <p:sp>
              <p:nvSpPr>
                <p:cNvPr id="3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233" y="2737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a[5]</a:t>
                  </a:r>
                </a:p>
              </p:txBody>
            </p:sp>
            <p:sp>
              <p:nvSpPr>
                <p:cNvPr id="3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33" y="2978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a[6]</a:t>
                  </a:r>
                </a:p>
              </p:txBody>
            </p:sp>
            <p:sp>
              <p:nvSpPr>
                <p:cNvPr id="3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233" y="3220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a[7]</a:t>
                  </a:r>
                </a:p>
              </p:txBody>
            </p:sp>
            <p:sp>
              <p:nvSpPr>
                <p:cNvPr id="3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39" y="34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a[8]</a:t>
                  </a:r>
                </a:p>
              </p:txBody>
            </p:sp>
            <p:sp>
              <p:nvSpPr>
                <p:cNvPr id="3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233" y="3702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a[9]</a:t>
                  </a:r>
                </a:p>
              </p:txBody>
            </p:sp>
            <p:sp>
              <p:nvSpPr>
                <p:cNvPr id="3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415" y="1306"/>
                  <a:ext cx="5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</a:t>
                  </a:r>
                  <a:r>
                    <a:rPr lang="zh-CN" altLang="zh-CN" sz="2000">
                      <a:solidFill>
                        <a:schemeClr val="bg1"/>
                      </a:solidFill>
                    </a:rPr>
                    <a:t>数组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3745" y="1555"/>
                  <a:ext cx="37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53" y="1396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  <p:sp>
              <p:nvSpPr>
                <p:cNvPr id="40" name="Line 30"/>
                <p:cNvSpPr>
                  <a:spLocks noChangeShapeType="1"/>
                </p:cNvSpPr>
                <p:nvPr/>
              </p:nvSpPr>
              <p:spPr bwMode="auto">
                <a:xfrm>
                  <a:off x="3756" y="1778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125" y="1641"/>
                  <a:ext cx="7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p+1,a+1</a:t>
                  </a:r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auto">
                <a:xfrm>
                  <a:off x="3767" y="2700"/>
                  <a:ext cx="35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76" y="2548"/>
                  <a:ext cx="60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p+i,a+i</a:t>
                  </a:r>
                </a:p>
              </p:txBody>
            </p:sp>
            <p:sp>
              <p:nvSpPr>
                <p:cNvPr id="44" name="Line 34"/>
                <p:cNvSpPr>
                  <a:spLocks noChangeShapeType="1"/>
                </p:cNvSpPr>
                <p:nvPr/>
              </p:nvSpPr>
              <p:spPr bwMode="auto">
                <a:xfrm>
                  <a:off x="3767" y="3733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21" y="3593"/>
                  <a:ext cx="7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p+9,a+9</a:t>
                  </a:r>
                </a:p>
              </p:txBody>
            </p:sp>
          </p:grpSp>
          <p:sp>
            <p:nvSpPr>
              <p:cNvPr id="16" name="Text Box 36"/>
              <p:cNvSpPr txBox="1">
                <a:spLocks noChangeArrowheads="1"/>
              </p:cNvSpPr>
              <p:nvPr/>
            </p:nvSpPr>
            <p:spPr bwMode="auto">
              <a:xfrm>
                <a:off x="4599" y="219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/>
              </a:p>
            </p:txBody>
          </p:sp>
        </p:grpSp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3823" y="1811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>
              <a:off x="3823" y="205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>
              <a:off x="3823" y="2275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3823" y="2508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3823" y="2750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3823" y="299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>
              <a:off x="3823" y="351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>
              <a:off x="3823" y="3757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>
              <a:off x="3823" y="4001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1"/>
            <p:cNvSpPr>
              <a:spLocks noChangeShapeType="1"/>
            </p:cNvSpPr>
            <p:nvPr/>
          </p:nvSpPr>
          <p:spPr bwMode="auto">
            <a:xfrm>
              <a:off x="3823" y="3238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7212334" y="341156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/>
          <a:lstStyle/>
          <a:p>
            <a:pPr lvl="1"/>
            <a:r>
              <a:rPr lang="zh-CN" altLang="en-US"/>
              <a:t>指针的算术运算：</a:t>
            </a:r>
          </a:p>
          <a:p>
            <a:pPr lvl="2"/>
            <a:r>
              <a:rPr lang="en-US" altLang="zh-CN" smtClean="0"/>
              <a:t>p±i </a:t>
            </a: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p ±i×d  </a:t>
            </a:r>
            <a:r>
              <a:rPr lang="en-US" altLang="zh-CN"/>
              <a:t>(i</a:t>
            </a:r>
            <a:r>
              <a:rPr lang="zh-CN" altLang="en-US"/>
              <a:t>为整型数，</a:t>
            </a:r>
            <a:r>
              <a:rPr lang="en-US" altLang="zh-CN"/>
              <a:t>d</a:t>
            </a:r>
            <a:r>
              <a:rPr lang="zh-CN" altLang="en-US"/>
              <a:t>为</a:t>
            </a:r>
            <a:r>
              <a:rPr lang="en-US" altLang="zh-CN"/>
              <a:t>p</a:t>
            </a:r>
            <a:r>
              <a:rPr lang="zh-CN" altLang="en-US"/>
              <a:t>指向的变量所占字节数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p</a:t>
            </a:r>
            <a:r>
              <a:rPr lang="en-US" altLang="zh-CN" smtClean="0"/>
              <a:t>++</a:t>
            </a:r>
            <a:r>
              <a:rPr lang="zh-CN" altLang="en-US" smtClean="0"/>
              <a:t>，</a:t>
            </a:r>
            <a:r>
              <a:rPr lang="en-US" altLang="zh-CN" smtClean="0"/>
              <a:t>p--</a:t>
            </a:r>
            <a:r>
              <a:rPr lang="zh-CN" altLang="en-US" smtClean="0"/>
              <a:t>，</a:t>
            </a:r>
            <a:r>
              <a:rPr lang="en-US" altLang="zh-CN" smtClean="0"/>
              <a:t> p+i</a:t>
            </a:r>
            <a:r>
              <a:rPr lang="zh-CN" altLang="en-US" smtClean="0"/>
              <a:t>，</a:t>
            </a:r>
            <a:r>
              <a:rPr lang="en-US" altLang="zh-CN" smtClean="0"/>
              <a:t> p-i</a:t>
            </a:r>
            <a:r>
              <a:rPr lang="zh-CN" altLang="en-US" smtClean="0"/>
              <a:t>，</a:t>
            </a:r>
            <a:r>
              <a:rPr lang="en-US" altLang="zh-CN" smtClean="0"/>
              <a:t>p</a:t>
            </a:r>
            <a:r>
              <a:rPr lang="en-US" altLang="zh-CN"/>
              <a:t>+=</a:t>
            </a:r>
            <a:r>
              <a:rPr lang="en-US" altLang="zh-CN" smtClean="0"/>
              <a:t>i</a:t>
            </a:r>
            <a:r>
              <a:rPr lang="zh-CN" altLang="en-US" smtClean="0"/>
              <a:t>，</a:t>
            </a:r>
            <a:r>
              <a:rPr lang="en-US" altLang="zh-CN" smtClean="0"/>
              <a:t>p-</a:t>
            </a:r>
            <a:r>
              <a:rPr lang="en-US" altLang="zh-CN"/>
              <a:t>=</a:t>
            </a:r>
            <a:r>
              <a:rPr lang="en-US" altLang="zh-CN" smtClean="0"/>
              <a:t>i </a:t>
            </a:r>
            <a:r>
              <a:rPr lang="zh-CN" altLang="en-US" smtClean="0"/>
              <a:t>等</a:t>
            </a:r>
            <a:endParaRPr lang="zh-CN" altLang="en-US"/>
          </a:p>
          <a:p>
            <a:pPr lvl="2"/>
            <a:r>
              <a:rPr lang="zh-CN" altLang="en-US"/>
              <a:t>若</a:t>
            </a:r>
            <a:r>
              <a:rPr lang="en-US" altLang="zh-CN"/>
              <a:t>p1</a:t>
            </a:r>
            <a:r>
              <a:rPr lang="zh-CN" altLang="en-US"/>
              <a:t>与</a:t>
            </a:r>
            <a:r>
              <a:rPr lang="en-US" altLang="zh-CN"/>
              <a:t>p2</a:t>
            </a:r>
            <a:r>
              <a:rPr lang="zh-CN" altLang="en-US"/>
              <a:t>指向同一数组，</a:t>
            </a:r>
            <a:r>
              <a:rPr lang="en-US" altLang="zh-CN"/>
              <a:t>p1-p2=</a:t>
            </a:r>
            <a:r>
              <a:rPr lang="zh-CN" altLang="en-US"/>
              <a:t>两指针间元素</a:t>
            </a:r>
            <a:r>
              <a:rPr lang="zh-CN" altLang="en-US" smtClean="0"/>
              <a:t>个数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smtClean="0"/>
              <a:t>(</a:t>
            </a:r>
            <a:r>
              <a:rPr lang="en-US" altLang="zh-CN"/>
              <a:t>p1-p2)/d</a:t>
            </a:r>
          </a:p>
          <a:p>
            <a:pPr lvl="2"/>
            <a:r>
              <a:rPr lang="en-US" altLang="zh-CN"/>
              <a:t>p1+p2  </a:t>
            </a:r>
            <a:r>
              <a:rPr lang="zh-CN" altLang="en-US"/>
              <a:t>无</a:t>
            </a:r>
            <a:r>
              <a:rPr lang="zh-CN" altLang="en-US" smtClean="0"/>
              <a:t>意义</a:t>
            </a:r>
            <a:endParaRPr lang="en-US" altLang="zh-CN" smtClean="0"/>
          </a:p>
          <a:p>
            <a:pPr lvl="2"/>
            <a:endParaRPr lang="en-US" altLang="zh-CN"/>
          </a:p>
          <a:p>
            <a:pPr marL="457200" lvl="1" indent="0">
              <a:buNone/>
            </a:pPr>
            <a:r>
              <a:rPr lang="zh-CN" altLang="en-US" smtClean="0">
                <a:sym typeface="Symbol" pitchFamily="18" charset="2"/>
              </a:rPr>
              <a:t>例     </a:t>
            </a:r>
            <a:r>
              <a:rPr lang="en-US" altLang="zh-CN">
                <a:sym typeface="Symbol" pitchFamily="18" charset="2"/>
              </a:rPr>
              <a:t>int a[10];</a:t>
            </a:r>
          </a:p>
          <a:p>
            <a:pPr marL="457200" lvl="1" indent="0">
              <a:buNone/>
            </a:pPr>
            <a:r>
              <a:rPr lang="en-US" altLang="zh-CN">
                <a:sym typeface="Symbol" pitchFamily="18" charset="2"/>
              </a:rPr>
              <a:t>  </a:t>
            </a:r>
            <a:r>
              <a:rPr lang="en-US" altLang="zh-CN" smtClean="0">
                <a:sym typeface="Symbol" pitchFamily="18" charset="2"/>
              </a:rPr>
              <a:t>       </a:t>
            </a:r>
            <a:r>
              <a:rPr lang="en-US" altLang="zh-CN">
                <a:sym typeface="Symbol" pitchFamily="18" charset="2"/>
              </a:rPr>
              <a:t>int *p1=&amp;a[2];</a:t>
            </a:r>
          </a:p>
          <a:p>
            <a:pPr marL="457200" lvl="1" indent="0">
              <a:buNone/>
            </a:pPr>
            <a:r>
              <a:rPr lang="en-US" altLang="zh-CN">
                <a:sym typeface="Symbol" pitchFamily="18" charset="2"/>
              </a:rPr>
              <a:t>     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>
                <a:sym typeface="Symbol" pitchFamily="18" charset="2"/>
              </a:rPr>
              <a:t>int *p2=&amp;a[5</a:t>
            </a:r>
            <a:r>
              <a:rPr lang="en-US" altLang="zh-CN" smtClean="0">
                <a:sym typeface="Symbol" pitchFamily="18" charset="2"/>
              </a:rPr>
              <a:t>];</a:t>
            </a:r>
          </a:p>
          <a:p>
            <a:pPr marL="457200" lvl="1" indent="0">
              <a:buNone/>
            </a:pP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则：</a:t>
            </a:r>
            <a:r>
              <a:rPr lang="en-US" altLang="zh-CN">
                <a:sym typeface="Symbol" pitchFamily="18" charset="2"/>
              </a:rPr>
              <a:t>p2-p1=3;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866010" y="2014562"/>
            <a:ext cx="3963988" cy="4222751"/>
            <a:chOff x="2832" y="1461"/>
            <a:chExt cx="2497" cy="2660"/>
          </a:xfrm>
        </p:grpSpPr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832" y="1461"/>
              <a:ext cx="2497" cy="2660"/>
              <a:chOff x="3121" y="1306"/>
              <a:chExt cx="2497" cy="2660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3121" y="1306"/>
                <a:ext cx="2497" cy="2660"/>
                <a:chOff x="3121" y="1306"/>
                <a:chExt cx="2497" cy="2660"/>
              </a:xfrm>
            </p:grpSpPr>
            <p:sp>
              <p:nvSpPr>
                <p:cNvPr id="17" name="Rectangle 7"/>
                <p:cNvSpPr>
                  <a:spLocks noChangeArrowheads="1"/>
                </p:cNvSpPr>
                <p:nvPr/>
              </p:nvSpPr>
              <p:spPr bwMode="auto">
                <a:xfrm>
                  <a:off x="4122" y="1544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4122" y="177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>
                  <a:off x="4128" y="1995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4107" y="221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>
                  <a:off x="4129" y="24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4136" y="270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>
                  <a:off x="4125" y="294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4125" y="321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auto">
                <a:xfrm>
                  <a:off x="4136" y="3469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auto">
                <a:xfrm>
                  <a:off x="4136" y="3736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33" y="1529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a[0]</a:t>
                  </a:r>
                </a:p>
              </p:txBody>
            </p:sp>
            <p:sp>
              <p:nvSpPr>
                <p:cNvPr id="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33" y="1771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a[1]</a:t>
                  </a:r>
                </a:p>
              </p:txBody>
            </p:sp>
            <p:sp>
              <p:nvSpPr>
                <p:cNvPr id="2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33" y="2012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a[2]</a:t>
                  </a:r>
                </a:p>
              </p:txBody>
            </p:sp>
            <p:sp>
              <p:nvSpPr>
                <p:cNvPr id="3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233" y="2254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a[3]</a:t>
                  </a:r>
                </a:p>
              </p:txBody>
            </p:sp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239" y="2496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a[4]</a:t>
                  </a:r>
                </a:p>
              </p:txBody>
            </p:sp>
            <p:sp>
              <p:nvSpPr>
                <p:cNvPr id="3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233" y="2737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a[5]</a:t>
                  </a:r>
                </a:p>
              </p:txBody>
            </p:sp>
            <p:sp>
              <p:nvSpPr>
                <p:cNvPr id="3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33" y="2978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a[6]</a:t>
                  </a:r>
                </a:p>
              </p:txBody>
            </p:sp>
            <p:sp>
              <p:nvSpPr>
                <p:cNvPr id="3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233" y="3220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a[7]</a:t>
                  </a:r>
                </a:p>
              </p:txBody>
            </p:sp>
            <p:sp>
              <p:nvSpPr>
                <p:cNvPr id="3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39" y="34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a[8]</a:t>
                  </a:r>
                </a:p>
              </p:txBody>
            </p:sp>
            <p:sp>
              <p:nvSpPr>
                <p:cNvPr id="3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233" y="3702"/>
                  <a:ext cx="3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a[9]</a:t>
                  </a:r>
                </a:p>
              </p:txBody>
            </p:sp>
            <p:sp>
              <p:nvSpPr>
                <p:cNvPr id="3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415" y="1306"/>
                  <a:ext cx="5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a</a:t>
                  </a:r>
                  <a:r>
                    <a:rPr lang="zh-CN" altLang="zh-CN" sz="2000">
                      <a:solidFill>
                        <a:schemeClr val="bg1"/>
                      </a:solidFill>
                    </a:rPr>
                    <a:t>数组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3745" y="1555"/>
                  <a:ext cx="37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53" y="1396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  <p:sp>
              <p:nvSpPr>
                <p:cNvPr id="40" name="Line 30"/>
                <p:cNvSpPr>
                  <a:spLocks noChangeShapeType="1"/>
                </p:cNvSpPr>
                <p:nvPr/>
              </p:nvSpPr>
              <p:spPr bwMode="auto">
                <a:xfrm>
                  <a:off x="3756" y="1778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125" y="1641"/>
                  <a:ext cx="7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p+1,a+1</a:t>
                  </a:r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auto">
                <a:xfrm>
                  <a:off x="3767" y="2700"/>
                  <a:ext cx="35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76" y="2548"/>
                  <a:ext cx="60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p+i,a+i</a:t>
                  </a:r>
                </a:p>
              </p:txBody>
            </p:sp>
            <p:sp>
              <p:nvSpPr>
                <p:cNvPr id="44" name="Line 34"/>
                <p:cNvSpPr>
                  <a:spLocks noChangeShapeType="1"/>
                </p:cNvSpPr>
                <p:nvPr/>
              </p:nvSpPr>
              <p:spPr bwMode="auto">
                <a:xfrm>
                  <a:off x="3767" y="3733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21" y="3593"/>
                  <a:ext cx="7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p+9,a+9</a:t>
                  </a:r>
                </a:p>
              </p:txBody>
            </p:sp>
          </p:grpSp>
          <p:sp>
            <p:nvSpPr>
              <p:cNvPr id="16" name="Text Box 36"/>
              <p:cNvSpPr txBox="1">
                <a:spLocks noChangeArrowheads="1"/>
              </p:cNvSpPr>
              <p:nvPr/>
            </p:nvSpPr>
            <p:spPr bwMode="auto">
              <a:xfrm>
                <a:off x="4599" y="219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/>
              </a:p>
            </p:txBody>
          </p:sp>
        </p:grpSp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3823" y="1811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>
              <a:off x="3823" y="205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>
              <a:off x="3823" y="2275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3823" y="2508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3823" y="2750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3823" y="299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>
              <a:off x="3823" y="351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>
              <a:off x="3823" y="3757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>
              <a:off x="3823" y="4001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1"/>
            <p:cNvSpPr>
              <a:spLocks noChangeShapeType="1"/>
            </p:cNvSpPr>
            <p:nvPr/>
          </p:nvSpPr>
          <p:spPr bwMode="auto">
            <a:xfrm>
              <a:off x="3823" y="3238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7212334" y="341156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5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指针变量的关系运算</a:t>
            </a:r>
          </a:p>
          <a:p>
            <a:pPr lvl="2"/>
            <a:r>
              <a:rPr lang="zh-CN" altLang="en-US"/>
              <a:t>若</a:t>
            </a:r>
            <a:r>
              <a:rPr lang="en-US" altLang="zh-CN"/>
              <a:t>p1</a:t>
            </a:r>
            <a:r>
              <a:rPr lang="zh-CN" altLang="en-US"/>
              <a:t>和</a:t>
            </a:r>
            <a:r>
              <a:rPr lang="en-US" altLang="zh-CN"/>
              <a:t>p2</a:t>
            </a:r>
            <a:r>
              <a:rPr lang="zh-CN" altLang="en-US"/>
              <a:t>指向同一数组，则</a:t>
            </a:r>
          </a:p>
          <a:p>
            <a:pPr lvl="3"/>
            <a:r>
              <a:rPr lang="en-US" altLang="zh-CN"/>
              <a:t>p1&lt;p2    </a:t>
            </a:r>
            <a:r>
              <a:rPr lang="zh-CN" altLang="en-US"/>
              <a:t>表示</a:t>
            </a:r>
            <a:r>
              <a:rPr lang="en-US" altLang="zh-CN"/>
              <a:t>p1</a:t>
            </a:r>
            <a:r>
              <a:rPr lang="zh-CN" altLang="en-US"/>
              <a:t>指的元素在前</a:t>
            </a:r>
          </a:p>
          <a:p>
            <a:pPr lvl="3"/>
            <a:r>
              <a:rPr lang="en-US" altLang="zh-CN"/>
              <a:t>p1&gt;p2    </a:t>
            </a:r>
            <a:r>
              <a:rPr lang="zh-CN" altLang="en-US"/>
              <a:t>表示</a:t>
            </a:r>
            <a:r>
              <a:rPr lang="en-US" altLang="zh-CN"/>
              <a:t>p1</a:t>
            </a:r>
            <a:r>
              <a:rPr lang="zh-CN" altLang="en-US"/>
              <a:t>指的元素在后</a:t>
            </a:r>
          </a:p>
          <a:p>
            <a:pPr lvl="3"/>
            <a:r>
              <a:rPr lang="en-US" altLang="zh-CN"/>
              <a:t>p1==p2  </a:t>
            </a:r>
            <a:r>
              <a:rPr lang="zh-CN" altLang="en-US"/>
              <a:t>表示</a:t>
            </a:r>
            <a:r>
              <a:rPr lang="en-US" altLang="zh-CN"/>
              <a:t>p1</a:t>
            </a:r>
            <a:r>
              <a:rPr lang="zh-CN" altLang="en-US"/>
              <a:t>与</a:t>
            </a:r>
            <a:r>
              <a:rPr lang="en-US" altLang="zh-CN"/>
              <a:t>p2</a:t>
            </a:r>
            <a:r>
              <a:rPr lang="zh-CN" altLang="en-US"/>
              <a:t>指向同一元素</a:t>
            </a:r>
          </a:p>
          <a:p>
            <a:pPr lvl="2"/>
            <a:r>
              <a:rPr lang="zh-CN" altLang="en-US"/>
              <a:t>若</a:t>
            </a:r>
            <a:r>
              <a:rPr lang="en-US" altLang="zh-CN"/>
              <a:t>p1</a:t>
            </a:r>
            <a:r>
              <a:rPr lang="zh-CN" altLang="en-US"/>
              <a:t>与</a:t>
            </a:r>
            <a:r>
              <a:rPr lang="en-US" altLang="zh-CN"/>
              <a:t>p2</a:t>
            </a:r>
            <a:r>
              <a:rPr lang="zh-CN" altLang="en-US"/>
              <a:t>不指向同一数组，比较无意义</a:t>
            </a:r>
          </a:p>
          <a:p>
            <a:pPr lvl="2"/>
            <a:r>
              <a:rPr lang="en-US" altLang="zh-CN"/>
              <a:t>p==NULL</a:t>
            </a:r>
            <a:r>
              <a:rPr lang="zh-CN" altLang="en-US"/>
              <a:t>或</a:t>
            </a:r>
            <a:r>
              <a:rPr lang="en-US" altLang="zh-CN"/>
              <a:t>p!=NULL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程序设计中使用指针可以</a:t>
            </a:r>
            <a:r>
              <a:rPr lang="en-US" altLang="zh-CN"/>
              <a:t>:		</a:t>
            </a:r>
          </a:p>
          <a:p>
            <a:r>
              <a:rPr lang="zh-CN" altLang="en-US"/>
              <a:t>使程序简洁、紧凑、高效</a:t>
            </a:r>
          </a:p>
          <a:p>
            <a:r>
              <a:rPr lang="zh-CN" altLang="en-US"/>
              <a:t>有效地表示复杂的数据结构</a:t>
            </a:r>
          </a:p>
          <a:p>
            <a:r>
              <a:rPr lang="zh-CN" altLang="en-US"/>
              <a:t>动态分配内存</a:t>
            </a:r>
          </a:p>
          <a:p>
            <a:r>
              <a:rPr lang="zh-CN" altLang="en-US"/>
              <a:t>得到多于一个的函数返回值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32627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r>
              <a:rPr lang="zh-CN" altLang="en-US"/>
              <a:t>数组元素表示方法</a:t>
            </a: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911225" y="1300163"/>
            <a:ext cx="3176588" cy="4619625"/>
            <a:chOff x="3373" y="759"/>
            <a:chExt cx="2001" cy="291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771" y="984"/>
              <a:ext cx="936" cy="2376"/>
              <a:chOff x="4032" y="444"/>
              <a:chExt cx="936" cy="2376"/>
            </a:xfrm>
          </p:grpSpPr>
          <p:sp>
            <p:nvSpPr>
              <p:cNvPr id="41" name="AutoShape 6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CN" altLang="zh-CN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771" y="1404"/>
              <a:ext cx="60" cy="1368"/>
              <a:chOff x="4032" y="864"/>
              <a:chExt cx="60" cy="1368"/>
            </a:xfrm>
          </p:grpSpPr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635" y="1416"/>
              <a:ext cx="60" cy="1368"/>
              <a:chOff x="4032" y="864"/>
              <a:chExt cx="60" cy="1368"/>
            </a:xfrm>
          </p:grpSpPr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83"/>
            <p:cNvGrpSpPr>
              <a:grpSpLocks/>
            </p:cNvGrpSpPr>
            <p:nvPr/>
          </p:nvGrpSpPr>
          <p:grpSpPr bwMode="auto">
            <a:xfrm>
              <a:off x="3874" y="1248"/>
              <a:ext cx="732" cy="1428"/>
              <a:chOff x="4594" y="636"/>
              <a:chExt cx="732" cy="1428"/>
            </a:xfrm>
          </p:grpSpPr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4748" y="63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748" y="86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4748" y="108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4748" y="1314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a[3]</a:t>
                </a:r>
              </a:p>
            </p:txBody>
          </p:sp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a[9]</a:t>
                </a:r>
              </a:p>
            </p:txBody>
          </p:sp>
        </p:grp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4091" y="2251"/>
              <a:ext cx="3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...</a:t>
              </a:r>
            </a:p>
          </p:txBody>
        </p:sp>
        <p:sp>
          <p:nvSpPr>
            <p:cNvPr id="9" name="Text Box 85"/>
            <p:cNvSpPr txBox="1">
              <a:spLocks noChangeArrowheads="1"/>
            </p:cNvSpPr>
            <p:nvPr/>
          </p:nvSpPr>
          <p:spPr bwMode="auto">
            <a:xfrm>
              <a:off x="3581" y="1251"/>
              <a:ext cx="1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a</a:t>
              </a:r>
            </a:p>
          </p:txBody>
        </p:sp>
        <p:sp>
          <p:nvSpPr>
            <p:cNvPr id="10" name="Text Box 88"/>
            <p:cNvSpPr txBox="1">
              <a:spLocks noChangeArrowheads="1"/>
            </p:cNvSpPr>
            <p:nvPr/>
          </p:nvSpPr>
          <p:spPr bwMode="auto">
            <a:xfrm>
              <a:off x="3396" y="2427"/>
              <a:ext cx="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a+9</a:t>
              </a:r>
            </a:p>
          </p:txBody>
        </p:sp>
        <p:sp>
          <p:nvSpPr>
            <p:cNvPr id="11" name="Text Box 89"/>
            <p:cNvSpPr txBox="1">
              <a:spLocks noChangeArrowheads="1"/>
            </p:cNvSpPr>
            <p:nvPr/>
          </p:nvSpPr>
          <p:spPr bwMode="auto">
            <a:xfrm>
              <a:off x="3396" y="1515"/>
              <a:ext cx="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a+1</a:t>
              </a:r>
            </a:p>
          </p:txBody>
        </p:sp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396" y="1743"/>
              <a:ext cx="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a+2</a:t>
              </a:r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auto">
            <a:xfrm>
              <a:off x="3373" y="759"/>
              <a:ext cx="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auto">
            <a:xfrm>
              <a:off x="4813" y="795"/>
              <a:ext cx="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5B9BD5"/>
                  </a:solidFill>
                  <a:latin typeface="微软雅黑" pitchFamily="34" charset="-122"/>
                  <a:ea typeface="微软雅黑" pitchFamily="34" charset="-122"/>
                </a:rPr>
                <a:t>元素</a:t>
              </a:r>
            </a:p>
          </p:txBody>
        </p:sp>
        <p:sp>
          <p:nvSpPr>
            <p:cNvPr id="15" name="Text Box 93"/>
            <p:cNvSpPr txBox="1">
              <a:spLocks noChangeArrowheads="1"/>
            </p:cNvSpPr>
            <p:nvPr/>
          </p:nvSpPr>
          <p:spPr bwMode="auto">
            <a:xfrm>
              <a:off x="3961" y="3435"/>
              <a:ext cx="55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下标法</a:t>
              </a:r>
            </a:p>
          </p:txBody>
        </p:sp>
        <p:grpSp>
          <p:nvGrpSpPr>
            <p:cNvPr id="16" name="Group 94"/>
            <p:cNvGrpSpPr>
              <a:grpSpLocks/>
            </p:cNvGrpSpPr>
            <p:nvPr/>
          </p:nvGrpSpPr>
          <p:grpSpPr bwMode="auto">
            <a:xfrm>
              <a:off x="4642" y="1287"/>
              <a:ext cx="732" cy="1374"/>
              <a:chOff x="4594" y="663"/>
              <a:chExt cx="732" cy="1374"/>
            </a:xfrm>
          </p:grpSpPr>
          <p:sp>
            <p:nvSpPr>
              <p:cNvPr id="17" name="Text Box 95"/>
              <p:cNvSpPr txBox="1">
                <a:spLocks noChangeArrowheads="1"/>
              </p:cNvSpPr>
              <p:nvPr/>
            </p:nvSpPr>
            <p:spPr bwMode="auto">
              <a:xfrm>
                <a:off x="4781" y="663"/>
                <a:ext cx="35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18" name="Text Box 96"/>
              <p:cNvSpPr txBox="1">
                <a:spLocks noChangeArrowheads="1"/>
              </p:cNvSpPr>
              <p:nvPr/>
            </p:nvSpPr>
            <p:spPr bwMode="auto">
              <a:xfrm>
                <a:off x="4781" y="889"/>
                <a:ext cx="35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19" name="Text Box 97"/>
              <p:cNvSpPr txBox="1">
                <a:spLocks noChangeArrowheads="1"/>
              </p:cNvSpPr>
              <p:nvPr/>
            </p:nvSpPr>
            <p:spPr bwMode="auto">
              <a:xfrm>
                <a:off x="4781" y="1115"/>
                <a:ext cx="35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20" name="Text Box 98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endParaRPr lang="zh-CN" altLang="zh-CN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1" name="Text Box 99"/>
              <p:cNvSpPr txBox="1">
                <a:spLocks noChangeArrowheads="1"/>
              </p:cNvSpPr>
              <p:nvPr/>
            </p:nvSpPr>
            <p:spPr bwMode="auto">
              <a:xfrm>
                <a:off x="4594" y="1803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a[9]</a:t>
                </a:r>
              </a:p>
            </p:txBody>
          </p:sp>
        </p:grpSp>
      </p:grpSp>
      <p:grpSp>
        <p:nvGrpSpPr>
          <p:cNvPr id="51" name="Group 158"/>
          <p:cNvGrpSpPr>
            <a:grpSpLocks/>
          </p:cNvGrpSpPr>
          <p:nvPr/>
        </p:nvGrpSpPr>
        <p:grpSpPr bwMode="auto">
          <a:xfrm>
            <a:off x="5011739" y="1300163"/>
            <a:ext cx="3176588" cy="4619625"/>
            <a:chOff x="3157" y="663"/>
            <a:chExt cx="2001" cy="2910"/>
          </a:xfrm>
        </p:grpSpPr>
        <p:grpSp>
          <p:nvGrpSpPr>
            <p:cNvPr id="52" name="Group 102"/>
            <p:cNvGrpSpPr>
              <a:grpSpLocks/>
            </p:cNvGrpSpPr>
            <p:nvPr/>
          </p:nvGrpSpPr>
          <p:grpSpPr bwMode="auto">
            <a:xfrm>
              <a:off x="3555" y="888"/>
              <a:ext cx="936" cy="2376"/>
              <a:chOff x="4032" y="444"/>
              <a:chExt cx="936" cy="2376"/>
            </a:xfrm>
          </p:grpSpPr>
          <p:sp>
            <p:nvSpPr>
              <p:cNvPr id="89" name="AutoShape 103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CN" altLang="zh-CN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90" name="Line 104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105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106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107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108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109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110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111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112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Group 113"/>
            <p:cNvGrpSpPr>
              <a:grpSpLocks/>
            </p:cNvGrpSpPr>
            <p:nvPr/>
          </p:nvGrpSpPr>
          <p:grpSpPr bwMode="auto">
            <a:xfrm>
              <a:off x="3555" y="1308"/>
              <a:ext cx="60" cy="1368"/>
              <a:chOff x="4032" y="864"/>
              <a:chExt cx="60" cy="1368"/>
            </a:xfrm>
          </p:grpSpPr>
          <p:sp>
            <p:nvSpPr>
              <p:cNvPr id="82" name="Line 11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11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11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11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11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Group 121"/>
            <p:cNvGrpSpPr>
              <a:grpSpLocks/>
            </p:cNvGrpSpPr>
            <p:nvPr/>
          </p:nvGrpSpPr>
          <p:grpSpPr bwMode="auto">
            <a:xfrm>
              <a:off x="4419" y="1320"/>
              <a:ext cx="60" cy="1368"/>
              <a:chOff x="4032" y="864"/>
              <a:chExt cx="60" cy="1368"/>
            </a:xfrm>
          </p:grpSpPr>
          <p:sp>
            <p:nvSpPr>
              <p:cNvPr id="75" name="Line 122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123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124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125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126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127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128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" name="Group 129"/>
            <p:cNvGrpSpPr>
              <a:grpSpLocks/>
            </p:cNvGrpSpPr>
            <p:nvPr/>
          </p:nvGrpSpPr>
          <p:grpSpPr bwMode="auto">
            <a:xfrm>
              <a:off x="3658" y="1152"/>
              <a:ext cx="732" cy="1428"/>
              <a:chOff x="4594" y="636"/>
              <a:chExt cx="732" cy="1428"/>
            </a:xfrm>
          </p:grpSpPr>
          <p:sp>
            <p:nvSpPr>
              <p:cNvPr id="70" name="Text Box 130"/>
              <p:cNvSpPr txBox="1">
                <a:spLocks noChangeArrowheads="1"/>
              </p:cNvSpPr>
              <p:nvPr/>
            </p:nvSpPr>
            <p:spPr bwMode="auto">
              <a:xfrm>
                <a:off x="4748" y="63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71" name="Text Box 131"/>
              <p:cNvSpPr txBox="1">
                <a:spLocks noChangeArrowheads="1"/>
              </p:cNvSpPr>
              <p:nvPr/>
            </p:nvSpPr>
            <p:spPr bwMode="auto">
              <a:xfrm>
                <a:off x="4748" y="86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72" name="Text Box 132"/>
              <p:cNvSpPr txBox="1">
                <a:spLocks noChangeArrowheads="1"/>
              </p:cNvSpPr>
              <p:nvPr/>
            </p:nvSpPr>
            <p:spPr bwMode="auto">
              <a:xfrm>
                <a:off x="4748" y="108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73" name="Text Box 133"/>
              <p:cNvSpPr txBox="1">
                <a:spLocks noChangeArrowheads="1"/>
              </p:cNvSpPr>
              <p:nvPr/>
            </p:nvSpPr>
            <p:spPr bwMode="auto">
              <a:xfrm>
                <a:off x="4748" y="1314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a[3]</a:t>
                </a:r>
              </a:p>
            </p:txBody>
          </p:sp>
          <p:sp>
            <p:nvSpPr>
              <p:cNvPr id="74" name="Text Box 134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a[9]</a:t>
                </a:r>
              </a:p>
            </p:txBody>
          </p:sp>
        </p:grpSp>
        <p:sp>
          <p:nvSpPr>
            <p:cNvPr id="56" name="Text Box 135"/>
            <p:cNvSpPr txBox="1">
              <a:spLocks noChangeArrowheads="1"/>
            </p:cNvSpPr>
            <p:nvPr/>
          </p:nvSpPr>
          <p:spPr bwMode="auto">
            <a:xfrm>
              <a:off x="3875" y="2155"/>
              <a:ext cx="3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...</a:t>
              </a:r>
            </a:p>
          </p:txBody>
        </p:sp>
        <p:sp>
          <p:nvSpPr>
            <p:cNvPr id="57" name="Text Box 136"/>
            <p:cNvSpPr txBox="1">
              <a:spLocks noChangeArrowheads="1"/>
            </p:cNvSpPr>
            <p:nvPr/>
          </p:nvSpPr>
          <p:spPr bwMode="auto">
            <a:xfrm>
              <a:off x="3365" y="1155"/>
              <a:ext cx="1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</a:t>
              </a:r>
            </a:p>
          </p:txBody>
        </p:sp>
        <p:sp>
          <p:nvSpPr>
            <p:cNvPr id="58" name="Text Box 137"/>
            <p:cNvSpPr txBox="1">
              <a:spLocks noChangeArrowheads="1"/>
            </p:cNvSpPr>
            <p:nvPr/>
          </p:nvSpPr>
          <p:spPr bwMode="auto">
            <a:xfrm>
              <a:off x="3181" y="2331"/>
              <a:ext cx="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p+9</a:t>
              </a:r>
            </a:p>
          </p:txBody>
        </p:sp>
        <p:sp>
          <p:nvSpPr>
            <p:cNvPr id="59" name="Text Box 138"/>
            <p:cNvSpPr txBox="1">
              <a:spLocks noChangeArrowheads="1"/>
            </p:cNvSpPr>
            <p:nvPr/>
          </p:nvSpPr>
          <p:spPr bwMode="auto">
            <a:xfrm>
              <a:off x="3181" y="1419"/>
              <a:ext cx="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p+1</a:t>
              </a:r>
            </a:p>
          </p:txBody>
        </p:sp>
        <p:sp>
          <p:nvSpPr>
            <p:cNvPr id="60" name="Text Box 139"/>
            <p:cNvSpPr txBox="1">
              <a:spLocks noChangeArrowheads="1"/>
            </p:cNvSpPr>
            <p:nvPr/>
          </p:nvSpPr>
          <p:spPr bwMode="auto">
            <a:xfrm>
              <a:off x="3181" y="1647"/>
              <a:ext cx="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p+2</a:t>
              </a:r>
            </a:p>
          </p:txBody>
        </p:sp>
        <p:sp>
          <p:nvSpPr>
            <p:cNvPr id="61" name="Text Box 140"/>
            <p:cNvSpPr txBox="1">
              <a:spLocks noChangeArrowheads="1"/>
            </p:cNvSpPr>
            <p:nvPr/>
          </p:nvSpPr>
          <p:spPr bwMode="auto">
            <a:xfrm>
              <a:off x="3157" y="663"/>
              <a:ext cx="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  <p:sp>
          <p:nvSpPr>
            <p:cNvPr id="62" name="Text Box 141"/>
            <p:cNvSpPr txBox="1">
              <a:spLocks noChangeArrowheads="1"/>
            </p:cNvSpPr>
            <p:nvPr/>
          </p:nvSpPr>
          <p:spPr bwMode="auto">
            <a:xfrm>
              <a:off x="4597" y="699"/>
              <a:ext cx="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5B9BD5"/>
                  </a:solidFill>
                  <a:latin typeface="微软雅黑" pitchFamily="34" charset="-122"/>
                  <a:ea typeface="微软雅黑" pitchFamily="34" charset="-122"/>
                </a:rPr>
                <a:t>元素</a:t>
              </a:r>
            </a:p>
          </p:txBody>
        </p:sp>
        <p:sp>
          <p:nvSpPr>
            <p:cNvPr id="63" name="Text Box 142"/>
            <p:cNvSpPr txBox="1">
              <a:spLocks noChangeArrowheads="1"/>
            </p:cNvSpPr>
            <p:nvPr/>
          </p:nvSpPr>
          <p:spPr bwMode="auto">
            <a:xfrm>
              <a:off x="3745" y="3339"/>
              <a:ext cx="55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5B9BD5"/>
                  </a:solidFill>
                  <a:latin typeface="微软雅黑" pitchFamily="34" charset="-122"/>
                  <a:ea typeface="微软雅黑" pitchFamily="34" charset="-122"/>
                </a:rPr>
                <a:t>指针法</a:t>
              </a:r>
            </a:p>
          </p:txBody>
        </p:sp>
        <p:grpSp>
          <p:nvGrpSpPr>
            <p:cNvPr id="64" name="Group 143"/>
            <p:cNvGrpSpPr>
              <a:grpSpLocks/>
            </p:cNvGrpSpPr>
            <p:nvPr/>
          </p:nvGrpSpPr>
          <p:grpSpPr bwMode="auto">
            <a:xfrm>
              <a:off x="4426" y="1191"/>
              <a:ext cx="732" cy="1374"/>
              <a:chOff x="4594" y="663"/>
              <a:chExt cx="732" cy="1374"/>
            </a:xfrm>
          </p:grpSpPr>
          <p:sp>
            <p:nvSpPr>
              <p:cNvPr id="65" name="Text Box 144"/>
              <p:cNvSpPr txBox="1">
                <a:spLocks noChangeArrowheads="1"/>
              </p:cNvSpPr>
              <p:nvPr/>
            </p:nvSpPr>
            <p:spPr bwMode="auto">
              <a:xfrm>
                <a:off x="4833" y="663"/>
                <a:ext cx="252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>
                    <a:solidFill>
                      <a:srgbClr val="5B9BD5"/>
                    </a:solidFill>
                    <a:ea typeface="隶书" pitchFamily="49" charset="-122"/>
                  </a:rPr>
                  <a:t>*</a:t>
                </a:r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p</a:t>
                </a:r>
              </a:p>
            </p:txBody>
          </p:sp>
          <p:sp>
            <p:nvSpPr>
              <p:cNvPr id="66" name="Text Box 145"/>
              <p:cNvSpPr txBox="1">
                <a:spLocks noChangeArrowheads="1"/>
              </p:cNvSpPr>
              <p:nvPr/>
            </p:nvSpPr>
            <p:spPr bwMode="auto">
              <a:xfrm>
                <a:off x="4702" y="889"/>
                <a:ext cx="51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>
                    <a:solidFill>
                      <a:srgbClr val="5B9BD5"/>
                    </a:solidFill>
                    <a:ea typeface="隶书" pitchFamily="49" charset="-122"/>
                  </a:rPr>
                  <a:t>*(</a:t>
                </a:r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p+1)</a:t>
                </a:r>
              </a:p>
            </p:txBody>
          </p:sp>
          <p:sp>
            <p:nvSpPr>
              <p:cNvPr id="67" name="Text Box 146"/>
              <p:cNvSpPr txBox="1">
                <a:spLocks noChangeArrowheads="1"/>
              </p:cNvSpPr>
              <p:nvPr/>
            </p:nvSpPr>
            <p:spPr bwMode="auto">
              <a:xfrm>
                <a:off x="4702" y="1115"/>
                <a:ext cx="51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>
                    <a:solidFill>
                      <a:srgbClr val="5B9BD5"/>
                    </a:solidFill>
                    <a:ea typeface="隶书" pitchFamily="49" charset="-122"/>
                  </a:rPr>
                  <a:t>*(</a:t>
                </a:r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p+2)</a:t>
                </a:r>
              </a:p>
            </p:txBody>
          </p:sp>
          <p:sp>
            <p:nvSpPr>
              <p:cNvPr id="68" name="Text Box 147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endParaRPr lang="zh-CN" altLang="zh-CN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69" name="Text Box 148"/>
              <p:cNvSpPr txBox="1">
                <a:spLocks noChangeArrowheads="1"/>
              </p:cNvSpPr>
              <p:nvPr/>
            </p:nvSpPr>
            <p:spPr bwMode="auto">
              <a:xfrm>
                <a:off x="4594" y="1803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en-US">
                    <a:solidFill>
                      <a:srgbClr val="5B9BD5"/>
                    </a:solidFill>
                    <a:ea typeface="隶书" pitchFamily="49" charset="-122"/>
                  </a:rPr>
                  <a:t>*(</a:t>
                </a:r>
                <a:r>
                  <a:rPr lang="en-US" altLang="zh-CN">
                    <a:solidFill>
                      <a:srgbClr val="5B9BD5"/>
                    </a:solidFill>
                    <a:ea typeface="隶书" pitchFamily="49" charset="-122"/>
                  </a:rPr>
                  <a:t>p+9)</a:t>
                </a:r>
              </a:p>
            </p:txBody>
          </p:sp>
        </p:grpSp>
      </p:grpSp>
      <p:sp>
        <p:nvSpPr>
          <p:cNvPr id="99" name="AutoShape 150"/>
          <p:cNvSpPr>
            <a:spLocks noChangeArrowheads="1"/>
          </p:cNvSpPr>
          <p:nvPr/>
        </p:nvSpPr>
        <p:spPr bwMode="auto">
          <a:xfrm>
            <a:off x="3992979" y="307311"/>
            <a:ext cx="2148643" cy="833178"/>
          </a:xfrm>
          <a:prstGeom prst="wedgeRectCallout">
            <a:avLst>
              <a:gd name="adj1" fmla="val -68231"/>
              <a:gd name="adj2" fmla="val 125278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[]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变址运算符</a:t>
            </a:r>
          </a:p>
          <a:p>
            <a:pPr algn="ctr"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 </a:t>
            </a:r>
            <a:r>
              <a:rPr lang="en-US" altLang="zh-CN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*(a+i)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Rectangle 151"/>
          <p:cNvSpPr>
            <a:spLocks noChangeArrowheads="1"/>
          </p:cNvSpPr>
          <p:nvPr/>
        </p:nvSpPr>
        <p:spPr bwMode="auto">
          <a:xfrm>
            <a:off x="2136757" y="5949280"/>
            <a:ext cx="3879885" cy="46384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336600"/>
                </a:solidFill>
              </a:rPr>
              <a:t>a[i] </a:t>
            </a:r>
            <a:r>
              <a:rPr lang="en-US" altLang="zh-CN" sz="2400">
                <a:sym typeface="Symbol" pitchFamily="18" charset="2"/>
              </a:rPr>
              <a:t></a:t>
            </a:r>
            <a:r>
              <a:rPr lang="en-US" altLang="zh-CN" sz="2400">
                <a:solidFill>
                  <a:srgbClr val="336600"/>
                </a:solidFill>
                <a:sym typeface="Symbol" pitchFamily="18" charset="2"/>
              </a:rPr>
              <a:t> p[i]</a:t>
            </a:r>
            <a:r>
              <a:rPr lang="en-US" altLang="zh-CN" sz="2400">
                <a:sym typeface="Symbol" pitchFamily="18" charset="2"/>
              </a:rPr>
              <a:t>  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*(p+i) </a:t>
            </a:r>
            <a:r>
              <a:rPr lang="en-US" altLang="zh-CN" sz="2400">
                <a:sym typeface="Symbol" pitchFamily="18" charset="2"/>
              </a:rPr>
              <a:t>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*(a+i)</a:t>
            </a:r>
            <a:endParaRPr lang="en-US" altLang="zh-CN" sz="2400">
              <a:sym typeface="Symbol" pitchFamily="18" charset="2"/>
            </a:endParaRPr>
          </a:p>
        </p:txBody>
      </p:sp>
      <p:grpSp>
        <p:nvGrpSpPr>
          <p:cNvPr id="101" name="Group 152"/>
          <p:cNvGrpSpPr>
            <a:grpSpLocks/>
          </p:cNvGrpSpPr>
          <p:nvPr/>
        </p:nvGrpSpPr>
        <p:grpSpPr bwMode="auto">
          <a:xfrm>
            <a:off x="3768725" y="2119313"/>
            <a:ext cx="1162050" cy="2181225"/>
            <a:chOff x="4594" y="663"/>
            <a:chExt cx="732" cy="1374"/>
          </a:xfrm>
        </p:grpSpPr>
        <p:sp>
          <p:nvSpPr>
            <p:cNvPr id="102" name="Text Box 153"/>
            <p:cNvSpPr txBox="1">
              <a:spLocks noChangeArrowheads="1"/>
            </p:cNvSpPr>
            <p:nvPr/>
          </p:nvSpPr>
          <p:spPr bwMode="auto">
            <a:xfrm>
              <a:off x="4833" y="663"/>
              <a:ext cx="25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FFD966"/>
                  </a:solidFill>
                  <a:ea typeface="隶书" pitchFamily="49" charset="-122"/>
                </a:rPr>
                <a:t>*</a:t>
              </a:r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a</a:t>
              </a:r>
            </a:p>
          </p:txBody>
        </p:sp>
        <p:sp>
          <p:nvSpPr>
            <p:cNvPr id="103" name="Text Box 154"/>
            <p:cNvSpPr txBox="1">
              <a:spLocks noChangeArrowheads="1"/>
            </p:cNvSpPr>
            <p:nvPr/>
          </p:nvSpPr>
          <p:spPr bwMode="auto">
            <a:xfrm>
              <a:off x="4701" y="889"/>
              <a:ext cx="5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FFD966"/>
                  </a:solidFill>
                  <a:ea typeface="隶书" pitchFamily="49" charset="-122"/>
                </a:rPr>
                <a:t>*(</a:t>
              </a:r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a+1)</a:t>
              </a:r>
            </a:p>
          </p:txBody>
        </p:sp>
        <p:sp>
          <p:nvSpPr>
            <p:cNvPr id="104" name="Text Box 155"/>
            <p:cNvSpPr txBox="1">
              <a:spLocks noChangeArrowheads="1"/>
            </p:cNvSpPr>
            <p:nvPr/>
          </p:nvSpPr>
          <p:spPr bwMode="auto">
            <a:xfrm>
              <a:off x="4701" y="1115"/>
              <a:ext cx="5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FFD966"/>
                  </a:solidFill>
                  <a:ea typeface="隶书" pitchFamily="49" charset="-122"/>
                </a:rPr>
                <a:t>*(</a:t>
              </a:r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a+2)</a:t>
              </a:r>
            </a:p>
          </p:txBody>
        </p:sp>
        <p:sp>
          <p:nvSpPr>
            <p:cNvPr id="105" name="Text Box 156"/>
            <p:cNvSpPr txBox="1">
              <a:spLocks noChangeArrowheads="1"/>
            </p:cNvSpPr>
            <p:nvPr/>
          </p:nvSpPr>
          <p:spPr bwMode="auto">
            <a:xfrm>
              <a:off x="4902" y="1314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endParaRPr lang="zh-CN" altLang="zh-CN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106" name="Text Box 157"/>
            <p:cNvSpPr txBox="1">
              <a:spLocks noChangeArrowheads="1"/>
            </p:cNvSpPr>
            <p:nvPr/>
          </p:nvSpPr>
          <p:spPr bwMode="auto">
            <a:xfrm>
              <a:off x="4594" y="1803"/>
              <a:ext cx="73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FFD966"/>
                  </a:solidFill>
                  <a:ea typeface="隶书" pitchFamily="49" charset="-122"/>
                </a:rPr>
                <a:t>*(</a:t>
              </a:r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a+9)</a:t>
              </a:r>
            </a:p>
          </p:txBody>
        </p:sp>
      </p:grpSp>
      <p:grpSp>
        <p:nvGrpSpPr>
          <p:cNvPr id="107" name="Group 159"/>
          <p:cNvGrpSpPr>
            <a:grpSpLocks/>
          </p:cNvGrpSpPr>
          <p:nvPr/>
        </p:nvGrpSpPr>
        <p:grpSpPr bwMode="auto">
          <a:xfrm>
            <a:off x="7981950" y="2176463"/>
            <a:ext cx="1162050" cy="2181225"/>
            <a:chOff x="4594" y="663"/>
            <a:chExt cx="732" cy="1374"/>
          </a:xfrm>
        </p:grpSpPr>
        <p:sp>
          <p:nvSpPr>
            <p:cNvPr id="108" name="Text Box 160"/>
            <p:cNvSpPr txBox="1">
              <a:spLocks noChangeArrowheads="1"/>
            </p:cNvSpPr>
            <p:nvPr/>
          </p:nvSpPr>
          <p:spPr bwMode="auto">
            <a:xfrm>
              <a:off x="4780" y="663"/>
              <a:ext cx="35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p[0]</a:t>
              </a:r>
            </a:p>
          </p:txBody>
        </p:sp>
        <p:sp>
          <p:nvSpPr>
            <p:cNvPr id="109" name="Text Box 161"/>
            <p:cNvSpPr txBox="1">
              <a:spLocks noChangeArrowheads="1"/>
            </p:cNvSpPr>
            <p:nvPr/>
          </p:nvSpPr>
          <p:spPr bwMode="auto">
            <a:xfrm>
              <a:off x="4780" y="889"/>
              <a:ext cx="35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p[1]</a:t>
              </a:r>
            </a:p>
          </p:txBody>
        </p:sp>
        <p:sp>
          <p:nvSpPr>
            <p:cNvPr id="110" name="Text Box 162"/>
            <p:cNvSpPr txBox="1">
              <a:spLocks noChangeArrowheads="1"/>
            </p:cNvSpPr>
            <p:nvPr/>
          </p:nvSpPr>
          <p:spPr bwMode="auto">
            <a:xfrm>
              <a:off x="4780" y="1115"/>
              <a:ext cx="35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p[2]</a:t>
              </a:r>
            </a:p>
          </p:txBody>
        </p:sp>
        <p:sp>
          <p:nvSpPr>
            <p:cNvPr id="111" name="Text Box 163"/>
            <p:cNvSpPr txBox="1">
              <a:spLocks noChangeArrowheads="1"/>
            </p:cNvSpPr>
            <p:nvPr/>
          </p:nvSpPr>
          <p:spPr bwMode="auto">
            <a:xfrm>
              <a:off x="4902" y="1314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endParaRPr lang="zh-CN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112" name="Text Box 164"/>
            <p:cNvSpPr txBox="1">
              <a:spLocks noChangeArrowheads="1"/>
            </p:cNvSpPr>
            <p:nvPr/>
          </p:nvSpPr>
          <p:spPr bwMode="auto">
            <a:xfrm>
              <a:off x="4594" y="1803"/>
              <a:ext cx="73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D966"/>
                  </a:solidFill>
                  <a:ea typeface="隶书" pitchFamily="49" charset="-122"/>
                </a:rPr>
                <a:t>p[9]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utoUpdateAnimBg="0"/>
      <p:bldP spid="10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 数组元素的引用方法。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814888" y="1774403"/>
            <a:ext cx="2351088" cy="3771900"/>
            <a:chOff x="3612" y="1008"/>
            <a:chExt cx="1481" cy="2376"/>
          </a:xfrm>
        </p:grpSpPr>
        <p:grpSp>
          <p:nvGrpSpPr>
            <p:cNvPr id="4" name="Group 66"/>
            <p:cNvGrpSpPr>
              <a:grpSpLocks/>
            </p:cNvGrpSpPr>
            <p:nvPr/>
          </p:nvGrpSpPr>
          <p:grpSpPr bwMode="auto">
            <a:xfrm>
              <a:off x="4157" y="1008"/>
              <a:ext cx="936" cy="2376"/>
              <a:chOff x="4157" y="1008"/>
              <a:chExt cx="936" cy="2376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28" name="AutoShape 11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20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21"/>
              <p:cNvGrpSpPr>
                <a:grpSpLocks/>
              </p:cNvGrpSpPr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21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29"/>
              <p:cNvGrpSpPr>
                <a:grpSpLocks/>
              </p:cNvGrpSpPr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14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3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3612" y="1311"/>
              <a:ext cx="732" cy="1134"/>
              <a:chOff x="4260" y="1299"/>
              <a:chExt cx="732" cy="1134"/>
            </a:xfrm>
          </p:grpSpPr>
          <p:sp>
            <p:nvSpPr>
              <p:cNvPr id="6" name="Text Box 60"/>
              <p:cNvSpPr txBox="1">
                <a:spLocks noChangeArrowheads="1"/>
              </p:cNvSpPr>
              <p:nvPr/>
            </p:nvSpPr>
            <p:spPr bwMode="auto">
              <a:xfrm>
                <a:off x="4447" y="1299"/>
                <a:ext cx="35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a[0]</a:t>
                </a:r>
              </a:p>
            </p:txBody>
          </p:sp>
          <p:sp>
            <p:nvSpPr>
              <p:cNvPr id="7" name="Text Box 61"/>
              <p:cNvSpPr txBox="1">
                <a:spLocks noChangeArrowheads="1"/>
              </p:cNvSpPr>
              <p:nvPr/>
            </p:nvSpPr>
            <p:spPr bwMode="auto">
              <a:xfrm>
                <a:off x="4447" y="1525"/>
                <a:ext cx="35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a[1]</a:t>
                </a:r>
              </a:p>
            </p:txBody>
          </p:sp>
          <p:sp>
            <p:nvSpPr>
              <p:cNvPr id="8" name="Text Box 62"/>
              <p:cNvSpPr txBox="1">
                <a:spLocks noChangeArrowheads="1"/>
              </p:cNvSpPr>
              <p:nvPr/>
            </p:nvSpPr>
            <p:spPr bwMode="auto">
              <a:xfrm>
                <a:off x="4447" y="1751"/>
                <a:ext cx="35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a[2]</a:t>
                </a:r>
              </a:p>
            </p:txBody>
          </p:sp>
          <p:sp>
            <p:nvSpPr>
              <p:cNvPr id="9" name="Text Box 63"/>
              <p:cNvSpPr txBox="1">
                <a:spLocks noChangeArrowheads="1"/>
              </p:cNvSpPr>
              <p:nvPr/>
            </p:nvSpPr>
            <p:spPr bwMode="auto">
              <a:xfrm>
                <a:off x="4447" y="1977"/>
                <a:ext cx="35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a[3]</a:t>
                </a:r>
              </a:p>
            </p:txBody>
          </p:sp>
          <p:sp>
            <p:nvSpPr>
              <p:cNvPr id="10" name="Text Box 64"/>
              <p:cNvSpPr txBox="1">
                <a:spLocks noChangeArrowheads="1"/>
              </p:cNvSpPr>
              <p:nvPr/>
            </p:nvSpPr>
            <p:spPr bwMode="auto">
              <a:xfrm>
                <a:off x="4260" y="2199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a[4]</a:t>
                </a:r>
              </a:p>
            </p:txBody>
          </p:sp>
        </p:grp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11026" y="1139403"/>
            <a:ext cx="5622052" cy="526297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  int a[5],*pa,i;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for(i=0;i&lt;5;i++)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a[i]=i+1;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</a:t>
            </a:r>
            <a:r>
              <a:rPr lang="en-US" altLang="zh-CN" sz="2400">
                <a:solidFill>
                  <a:srgbClr val="FFD966"/>
                </a:solidFill>
              </a:rPr>
              <a:t>pa=a;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for(i=0;i&lt;5;i++)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printf("*(pa+%d):%d\n",i,</a:t>
            </a:r>
            <a:r>
              <a:rPr lang="en-US" altLang="zh-CN" sz="2400">
                <a:solidFill>
                  <a:srgbClr val="5B9BD5"/>
                </a:solidFill>
              </a:rPr>
              <a:t>*(pa+i)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for(i=0;i&lt;5;i++)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printf("*(a+%d):%d\n",i,</a:t>
            </a:r>
            <a:r>
              <a:rPr lang="en-US" altLang="zh-CN" sz="2400">
                <a:solidFill>
                  <a:srgbClr val="5B9BD5"/>
                </a:solidFill>
              </a:rPr>
              <a:t>*(a+i)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for(i=0;i&lt;5;i++)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printf("pa[%d]:%d\n",i,</a:t>
            </a:r>
            <a:r>
              <a:rPr lang="en-US" altLang="zh-CN" sz="2400">
                <a:solidFill>
                  <a:srgbClr val="5B9BD5"/>
                </a:solidFill>
              </a:rPr>
              <a:t>pa[i]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for(i=0;i&lt;5;i++)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printf("a[%d]:%d\n",i,</a:t>
            </a:r>
            <a:r>
              <a:rPr lang="en-US" altLang="zh-CN" sz="2400">
                <a:solidFill>
                  <a:srgbClr val="5B9BD5"/>
                </a:solidFill>
              </a:rPr>
              <a:t>a[i]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39" name="Group 57"/>
          <p:cNvGrpSpPr>
            <a:grpSpLocks/>
          </p:cNvGrpSpPr>
          <p:nvPr/>
        </p:nvGrpSpPr>
        <p:grpSpPr bwMode="auto">
          <a:xfrm>
            <a:off x="6843588" y="2193503"/>
            <a:ext cx="1162050" cy="1885950"/>
            <a:chOff x="4260" y="1272"/>
            <a:chExt cx="732" cy="1188"/>
          </a:xfrm>
        </p:grpSpPr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4520" y="127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520" y="149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4520" y="172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4520" y="1950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4260" y="2172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en-US" altLang="zh-CN">
                <a:solidFill>
                  <a:srgbClr val="990000"/>
                </a:solidFill>
                <a:ea typeface="隶书" pitchFamily="49" charset="-122"/>
              </a:endParaRPr>
            </a:p>
          </p:txBody>
        </p:sp>
      </p:grpSp>
      <p:grpSp>
        <p:nvGrpSpPr>
          <p:cNvPr id="45" name="Group 69"/>
          <p:cNvGrpSpPr>
            <a:grpSpLocks/>
          </p:cNvGrpSpPr>
          <p:nvPr/>
        </p:nvGrpSpPr>
        <p:grpSpPr bwMode="auto">
          <a:xfrm>
            <a:off x="8119938" y="2045866"/>
            <a:ext cx="835025" cy="371475"/>
            <a:chOff x="5064" y="1179"/>
            <a:chExt cx="526" cy="234"/>
          </a:xfrm>
        </p:grpSpPr>
        <p:sp>
          <p:nvSpPr>
            <p:cNvPr id="46" name="Line 67"/>
            <p:cNvSpPr>
              <a:spLocks noChangeShapeType="1"/>
            </p:cNvSpPr>
            <p:nvPr/>
          </p:nvSpPr>
          <p:spPr bwMode="auto">
            <a:xfrm flipH="1">
              <a:off x="5064" y="1296"/>
              <a:ext cx="288" cy="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5306" y="1179"/>
              <a:ext cx="28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5B9BD5"/>
                  </a:solidFill>
                  <a:ea typeface="隶书" pitchFamily="49" charset="-122"/>
                </a:rPr>
                <a:t>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806450"/>
            <a:ext cx="80329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a[]={1,2,3,4,5,6,7,8,9,10},*p=a,i;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数组元素地址的正确表示：</a:t>
            </a:r>
            <a:br>
              <a:rPr lang="zh-CN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&amp;(a+1)     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a++     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&amp;p     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&amp;p[i]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56176" y="1769443"/>
            <a:ext cx="407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>
                <a:solidFill>
                  <a:srgbClr val="FFD966"/>
                </a:solidFill>
                <a:sym typeface="Symbol" pitchFamily="18" charset="2"/>
              </a:rPr>
              <a:t></a:t>
            </a:r>
            <a:endParaRPr lang="en-US" altLang="zh-CN" sz="3200">
              <a:solidFill>
                <a:srgbClr val="FFD966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062163" y="3062179"/>
            <a:ext cx="2732136" cy="1571842"/>
          </a:xfrm>
          <a:prstGeom prst="wedgeRectCallout">
            <a:avLst>
              <a:gd name="adj1" fmla="val 14338"/>
              <a:gd name="adj2" fmla="val -118065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数组名是</a:t>
            </a:r>
            <a:r>
              <a:rPr lang="zh-CN" altLang="en-US" sz="2400" b="1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地址常量</a:t>
            </a:r>
          </a:p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++, p-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-  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   (</a:t>
            </a:r>
            <a:r>
              <a:rPr lang="en-US" altLang="zh-CN"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++, a-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-  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a+1, *(a+2) 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)</a:t>
            </a: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注意指针变量的运算。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1560" y="1606148"/>
            <a:ext cx="4807726" cy="3046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 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  main()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 a []={5,8,7,6,2,7,3};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int y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p=&amp;a[1]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>
                <a:solidFill>
                  <a:srgbClr val="FFD966"/>
                </a:solidFill>
                <a:latin typeface="微软雅黑" pitchFamily="34" charset="-122"/>
                <a:ea typeface="微软雅黑" pitchFamily="34" charset="-122"/>
              </a:rPr>
              <a:t>              y=(*--p)++;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printf(“%d  ”,y);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printf(“%d”,a[0]);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}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82663" y="5082257"/>
            <a:ext cx="1428750" cy="434975"/>
          </a:xfrm>
          <a:prstGeom prst="rect">
            <a:avLst/>
          </a:prstGeom>
          <a:solidFill>
            <a:srgbClr val="33CCCC"/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/>
              <a:t>输出：5   6</a:t>
            </a:r>
            <a:endParaRPr lang="en-US" altLang="zh-CN" sz="200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30913" y="2180307"/>
            <a:ext cx="814387" cy="400050"/>
            <a:chOff x="3799" y="1095"/>
            <a:chExt cx="513" cy="252"/>
          </a:xfrm>
        </p:grpSpPr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24563" y="1856457"/>
            <a:ext cx="814387" cy="400050"/>
            <a:chOff x="3799" y="1095"/>
            <a:chExt cx="513" cy="252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6029325" y="1719932"/>
            <a:ext cx="2490788" cy="3167062"/>
            <a:chOff x="3053" y="483"/>
            <a:chExt cx="1569" cy="1995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909" y="6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909" y="91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909" y="117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3909" y="1432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3909" y="169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909" y="195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909" y="221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416" y="64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416" y="90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4416" y="1167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4416" y="142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416" y="168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4416" y="19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4416" y="221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053" y="48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391400" y="1977107"/>
            <a:ext cx="3524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6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3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注意指针的当前值。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71600" y="1155724"/>
            <a:ext cx="3142207" cy="41549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i,*p,a[7];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rgbClr val="FFD966"/>
                </a:solidFill>
              </a:rPr>
              <a:t>p=a;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for(i=0;i&lt;7;i++)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scanf("%d",</a:t>
            </a:r>
            <a:r>
              <a:rPr lang="en-US" altLang="zh-CN" sz="2400">
                <a:solidFill>
                  <a:srgbClr val="FFD966"/>
                </a:solidFill>
              </a:rPr>
              <a:t>p++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printf("\n");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for(i=0;i&lt;7;i++,p++)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printf("%d",</a:t>
            </a:r>
            <a:r>
              <a:rPr lang="en-US" altLang="zh-CN" sz="2400">
                <a:solidFill>
                  <a:srgbClr val="FFD966"/>
                </a:solidFill>
              </a:rPr>
              <a:t>*p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96968" y="3698899"/>
            <a:ext cx="825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5B9BD5"/>
                </a:solidFill>
              </a:rPr>
              <a:t>p=a;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030913" y="1995512"/>
            <a:ext cx="814387" cy="400050"/>
            <a:chOff x="3799" y="1095"/>
            <a:chExt cx="513" cy="252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024563" y="1671662"/>
            <a:ext cx="814387" cy="400050"/>
            <a:chOff x="3799" y="1095"/>
            <a:chExt cx="513" cy="252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6029325" y="1535137"/>
            <a:ext cx="2490788" cy="3167062"/>
            <a:chOff x="3053" y="483"/>
            <a:chExt cx="1569" cy="1995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909" y="6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3909" y="91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909" y="117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3909" y="1432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909" y="169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3909" y="195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3909" y="221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4416" y="64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4416" y="90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4416" y="1167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4416" y="142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4416" y="168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4416" y="19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416" y="221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3053" y="48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35" name="Group 40"/>
          <p:cNvGrpSpPr>
            <a:grpSpLocks/>
          </p:cNvGrpSpPr>
          <p:nvPr/>
        </p:nvGrpSpPr>
        <p:grpSpPr bwMode="auto">
          <a:xfrm>
            <a:off x="6011863" y="2401912"/>
            <a:ext cx="814387" cy="400050"/>
            <a:chOff x="3799" y="1095"/>
            <a:chExt cx="513" cy="252"/>
          </a:xfrm>
        </p:grpSpPr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38" name="Group 43"/>
          <p:cNvGrpSpPr>
            <a:grpSpLocks/>
          </p:cNvGrpSpPr>
          <p:nvPr/>
        </p:nvGrpSpPr>
        <p:grpSpPr bwMode="auto">
          <a:xfrm>
            <a:off x="6011863" y="2809899"/>
            <a:ext cx="814387" cy="400050"/>
            <a:chOff x="3799" y="1095"/>
            <a:chExt cx="513" cy="252"/>
          </a:xfrm>
        </p:grpSpPr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41" name="Group 46"/>
          <p:cNvGrpSpPr>
            <a:grpSpLocks/>
          </p:cNvGrpSpPr>
          <p:nvPr/>
        </p:nvGrpSpPr>
        <p:grpSpPr bwMode="auto">
          <a:xfrm>
            <a:off x="6011863" y="3217887"/>
            <a:ext cx="814387" cy="400050"/>
            <a:chOff x="3799" y="1095"/>
            <a:chExt cx="513" cy="252"/>
          </a:xfrm>
        </p:grpSpPr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 Box 48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44" name="Group 49"/>
          <p:cNvGrpSpPr>
            <a:grpSpLocks/>
          </p:cNvGrpSpPr>
          <p:nvPr/>
        </p:nvGrpSpPr>
        <p:grpSpPr bwMode="auto">
          <a:xfrm>
            <a:off x="6011863" y="3625874"/>
            <a:ext cx="814387" cy="400050"/>
            <a:chOff x="3799" y="1095"/>
            <a:chExt cx="513" cy="252"/>
          </a:xfrm>
        </p:grpSpPr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47" name="Group 52"/>
          <p:cNvGrpSpPr>
            <a:grpSpLocks/>
          </p:cNvGrpSpPr>
          <p:nvPr/>
        </p:nvGrpSpPr>
        <p:grpSpPr bwMode="auto">
          <a:xfrm>
            <a:off x="6011863" y="4033862"/>
            <a:ext cx="814387" cy="400050"/>
            <a:chOff x="3799" y="1095"/>
            <a:chExt cx="513" cy="252"/>
          </a:xfrm>
        </p:grpSpPr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54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6030913" y="4452962"/>
            <a:ext cx="814387" cy="400050"/>
            <a:chOff x="3799" y="1095"/>
            <a:chExt cx="513" cy="252"/>
          </a:xfrm>
        </p:grpSpPr>
        <p:sp>
          <p:nvSpPr>
            <p:cNvPr id="51" name="Line 56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 Box 57"/>
            <p:cNvSpPr txBox="1">
              <a:spLocks noChangeArrowheads="1"/>
            </p:cNvSpPr>
            <p:nvPr/>
          </p:nvSpPr>
          <p:spPr bwMode="auto">
            <a:xfrm>
              <a:off x="3799" y="109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sp>
        <p:nvSpPr>
          <p:cNvPr id="53" name="AutoShape 58"/>
          <p:cNvSpPr>
            <a:spLocks noChangeArrowheads="1"/>
          </p:cNvSpPr>
          <p:nvPr/>
        </p:nvSpPr>
        <p:spPr bwMode="auto">
          <a:xfrm>
            <a:off x="827882" y="5587335"/>
            <a:ext cx="7180262" cy="652255"/>
          </a:xfrm>
          <a:prstGeom prst="wedgeEllipseCallout">
            <a:avLst>
              <a:gd name="adj1" fmla="val 22880"/>
              <a:gd name="adj2" fmla="val -97551"/>
            </a:avLst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指针变量可以指到</a:t>
            </a:r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数组后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的内存单元</a:t>
            </a:r>
          </a:p>
        </p:txBody>
      </p: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5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  <a:p>
            <a:pPr lvl="1"/>
            <a:r>
              <a:rPr lang="zh-CN" altLang="en-US"/>
              <a:t>数组名作函数参数，是</a:t>
            </a:r>
            <a:r>
              <a:rPr lang="zh-CN" altLang="en-US" b="1">
                <a:solidFill>
                  <a:srgbClr val="FFD966"/>
                </a:solidFill>
              </a:rPr>
              <a:t>地址传递</a:t>
            </a:r>
          </a:p>
          <a:p>
            <a:pPr lvl="1"/>
            <a:r>
              <a:rPr lang="zh-CN" altLang="en-US"/>
              <a:t>数组名作函数参数，实参与形参的对应关系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69005"/>
              </p:ext>
            </p:extLst>
          </p:nvPr>
        </p:nvGraphicFramePr>
        <p:xfrm>
          <a:off x="1187875" y="3429000"/>
          <a:ext cx="6096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实参</a:t>
                      </a:r>
                      <a:endParaRPr lang="zh-CN" altLang="en-US" sz="2000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形参</a:t>
                      </a:r>
                      <a:endParaRPr lang="zh-CN" altLang="en-US" sz="2000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将数组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/>
              <a:t>n</a:t>
            </a:r>
            <a:r>
              <a:rPr lang="zh-CN" altLang="en-US"/>
              <a:t>个整数按相反顺序存放。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242819" y="1949450"/>
            <a:ext cx="3436938" cy="1520825"/>
            <a:chOff x="3275" y="244"/>
            <a:chExt cx="2165" cy="958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323" y="244"/>
              <a:ext cx="2066" cy="211"/>
              <a:chOff x="3312" y="633"/>
              <a:chExt cx="2066" cy="211"/>
            </a:xfrm>
          </p:grpSpPr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5378" y="633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20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Line 20"/>
            <p:cNvSpPr>
              <a:spLocks noChangeShapeType="1"/>
            </p:cNvSpPr>
            <p:nvPr/>
          </p:nvSpPr>
          <p:spPr bwMode="auto">
            <a:xfrm flipV="1">
              <a:off x="3311" y="844"/>
              <a:ext cx="0" cy="1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 flipV="1">
              <a:off x="5352" y="829"/>
              <a:ext cx="0" cy="1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275" y="950"/>
              <a:ext cx="1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5287" y="950"/>
              <a:ext cx="1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283968" y="2170113"/>
            <a:ext cx="4467225" cy="766762"/>
            <a:chOff x="2664" y="383"/>
            <a:chExt cx="2814" cy="483"/>
          </a:xfrm>
        </p:grpSpPr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3163" y="383"/>
              <a:ext cx="2315" cy="471"/>
              <a:chOff x="3141" y="806"/>
              <a:chExt cx="2315" cy="471"/>
            </a:xfrm>
          </p:grpSpPr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3141" y="1011"/>
                <a:ext cx="2282" cy="25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3    7   9   11  0    6   7   5   4   2</a:t>
                </a:r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>
                <a:off x="3423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>
                <a:off x="3645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386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4090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431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4534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475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>
                <a:off x="4979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35"/>
              <p:cNvSpPr>
                <a:spLocks noChangeShapeType="1"/>
              </p:cNvSpPr>
              <p:nvPr/>
            </p:nvSpPr>
            <p:spPr bwMode="auto">
              <a:xfrm>
                <a:off x="520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/>
            </p:nvSpPr>
            <p:spPr bwMode="auto">
              <a:xfrm>
                <a:off x="3220" y="806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0   1    2   3    4    5    6   7    8    9</a:t>
                </a:r>
              </a:p>
            </p:txBody>
          </p:sp>
        </p:grp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2664" y="616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5649217" y="1949450"/>
            <a:ext cx="2740025" cy="1460500"/>
            <a:chOff x="3531" y="244"/>
            <a:chExt cx="1726" cy="920"/>
          </a:xfrm>
        </p:grpSpPr>
        <p:grpSp>
          <p:nvGrpSpPr>
            <p:cNvPr id="27" name="Group 39"/>
            <p:cNvGrpSpPr>
              <a:grpSpLocks/>
            </p:cNvGrpSpPr>
            <p:nvPr/>
          </p:nvGrpSpPr>
          <p:grpSpPr bwMode="auto">
            <a:xfrm>
              <a:off x="3545" y="244"/>
              <a:ext cx="1583" cy="200"/>
              <a:chOff x="3545" y="244"/>
              <a:chExt cx="1583" cy="200"/>
            </a:xfrm>
          </p:grpSpPr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>
                <a:off x="5128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15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43"/>
            <p:cNvGrpSpPr>
              <a:grpSpLocks/>
            </p:cNvGrpSpPr>
            <p:nvPr/>
          </p:nvGrpSpPr>
          <p:grpSpPr bwMode="auto">
            <a:xfrm>
              <a:off x="3531" y="839"/>
              <a:ext cx="153" cy="325"/>
              <a:chOff x="3531" y="844"/>
              <a:chExt cx="153" cy="325"/>
            </a:xfrm>
          </p:grpSpPr>
          <p:sp>
            <p:nvSpPr>
              <p:cNvPr id="32" name="Line 44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 Box 45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29" name="Group 46"/>
            <p:cNvGrpSpPr>
              <a:grpSpLocks/>
            </p:cNvGrpSpPr>
            <p:nvPr/>
          </p:nvGrpSpPr>
          <p:grpSpPr bwMode="auto">
            <a:xfrm>
              <a:off x="5104" y="839"/>
              <a:ext cx="153" cy="325"/>
              <a:chOff x="3531" y="844"/>
              <a:chExt cx="153" cy="325"/>
            </a:xfrm>
          </p:grpSpPr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 Box 48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</p:grpSp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6004819" y="1949450"/>
            <a:ext cx="2027238" cy="1460500"/>
            <a:chOff x="3755" y="244"/>
            <a:chExt cx="1277" cy="920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3771" y="244"/>
              <a:ext cx="0" cy="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4901" y="244"/>
              <a:ext cx="0" cy="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0" name="Group 52"/>
            <p:cNvGrpSpPr>
              <a:grpSpLocks/>
            </p:cNvGrpSpPr>
            <p:nvPr/>
          </p:nvGrpSpPr>
          <p:grpSpPr bwMode="auto">
            <a:xfrm>
              <a:off x="3755" y="839"/>
              <a:ext cx="153" cy="325"/>
              <a:chOff x="3531" y="844"/>
              <a:chExt cx="153" cy="325"/>
            </a:xfrm>
          </p:grpSpPr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Box 5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4879" y="839"/>
              <a:ext cx="153" cy="325"/>
              <a:chOff x="3531" y="844"/>
              <a:chExt cx="153" cy="325"/>
            </a:xfrm>
          </p:grpSpPr>
          <p:sp>
            <p:nvSpPr>
              <p:cNvPr id="43" name="Line 5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 Box 5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3767" y="244"/>
              <a:ext cx="11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59"/>
          <p:cNvGrpSpPr>
            <a:grpSpLocks/>
          </p:cNvGrpSpPr>
          <p:nvPr/>
        </p:nvGrpSpPr>
        <p:grpSpPr bwMode="auto">
          <a:xfrm>
            <a:off x="6362008" y="1949450"/>
            <a:ext cx="1312863" cy="1460500"/>
            <a:chOff x="3980" y="244"/>
            <a:chExt cx="827" cy="920"/>
          </a:xfrm>
        </p:grpSpPr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3997" y="244"/>
              <a:ext cx="0" cy="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4675" y="244"/>
              <a:ext cx="0" cy="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0" name="Group 62"/>
            <p:cNvGrpSpPr>
              <a:grpSpLocks/>
            </p:cNvGrpSpPr>
            <p:nvPr/>
          </p:nvGrpSpPr>
          <p:grpSpPr bwMode="auto">
            <a:xfrm>
              <a:off x="3980" y="839"/>
              <a:ext cx="153" cy="325"/>
              <a:chOff x="3531" y="844"/>
              <a:chExt cx="153" cy="325"/>
            </a:xfrm>
          </p:grpSpPr>
          <p:sp>
            <p:nvSpPr>
              <p:cNvPr id="55" name="Line 6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 Box 6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51" name="Group 65"/>
            <p:cNvGrpSpPr>
              <a:grpSpLocks/>
            </p:cNvGrpSpPr>
            <p:nvPr/>
          </p:nvGrpSpPr>
          <p:grpSpPr bwMode="auto">
            <a:xfrm>
              <a:off x="4654" y="839"/>
              <a:ext cx="153" cy="325"/>
              <a:chOff x="3531" y="844"/>
              <a:chExt cx="153" cy="325"/>
            </a:xfrm>
          </p:grpSpPr>
          <p:sp>
            <p:nvSpPr>
              <p:cNvPr id="53" name="Line 6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 Box 6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sp>
          <p:nvSpPr>
            <p:cNvPr id="52" name="Line 68"/>
            <p:cNvSpPr>
              <a:spLocks noChangeShapeType="1"/>
            </p:cNvSpPr>
            <p:nvPr/>
          </p:nvSpPr>
          <p:spPr bwMode="auto">
            <a:xfrm>
              <a:off x="4001" y="244"/>
              <a:ext cx="6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69"/>
          <p:cNvGrpSpPr>
            <a:grpSpLocks/>
          </p:cNvGrpSpPr>
          <p:nvPr/>
        </p:nvGrpSpPr>
        <p:grpSpPr bwMode="auto">
          <a:xfrm>
            <a:off x="6719199" y="1949450"/>
            <a:ext cx="598488" cy="1460500"/>
            <a:chOff x="4205" y="244"/>
            <a:chExt cx="377" cy="920"/>
          </a:xfrm>
        </p:grpSpPr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4223" y="244"/>
              <a:ext cx="0" cy="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>
              <a:off x="4449" y="244"/>
              <a:ext cx="0" cy="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0" name="Group 72"/>
            <p:cNvGrpSpPr>
              <a:grpSpLocks/>
            </p:cNvGrpSpPr>
            <p:nvPr/>
          </p:nvGrpSpPr>
          <p:grpSpPr bwMode="auto">
            <a:xfrm>
              <a:off x="4429" y="839"/>
              <a:ext cx="153" cy="325"/>
              <a:chOff x="3531" y="844"/>
              <a:chExt cx="153" cy="325"/>
            </a:xfrm>
          </p:grpSpPr>
          <p:sp>
            <p:nvSpPr>
              <p:cNvPr id="65" name="Line 73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 Box 74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61" name="Group 75"/>
            <p:cNvGrpSpPr>
              <a:grpSpLocks/>
            </p:cNvGrpSpPr>
            <p:nvPr/>
          </p:nvGrpSpPr>
          <p:grpSpPr bwMode="auto">
            <a:xfrm>
              <a:off x="4205" y="839"/>
              <a:ext cx="153" cy="325"/>
              <a:chOff x="3531" y="844"/>
              <a:chExt cx="153" cy="325"/>
            </a:xfrm>
          </p:grpSpPr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 Box 77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sp>
          <p:nvSpPr>
            <p:cNvPr id="62" name="Line 78"/>
            <p:cNvSpPr>
              <a:spLocks noChangeShapeType="1"/>
            </p:cNvSpPr>
            <p:nvPr/>
          </p:nvSpPr>
          <p:spPr bwMode="auto">
            <a:xfrm flipV="1">
              <a:off x="4223" y="244"/>
              <a:ext cx="222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79"/>
          <p:cNvGrpSpPr>
            <a:grpSpLocks/>
          </p:cNvGrpSpPr>
          <p:nvPr/>
        </p:nvGrpSpPr>
        <p:grpSpPr bwMode="auto">
          <a:xfrm>
            <a:off x="6244535" y="2495550"/>
            <a:ext cx="1458913" cy="400050"/>
            <a:chOff x="3906" y="1500"/>
            <a:chExt cx="919" cy="252"/>
          </a:xfrm>
        </p:grpSpPr>
        <p:sp>
          <p:nvSpPr>
            <p:cNvPr id="68" name="Text Box 80"/>
            <p:cNvSpPr txBox="1">
              <a:spLocks noChangeArrowheads="1"/>
            </p:cNvSpPr>
            <p:nvPr/>
          </p:nvSpPr>
          <p:spPr bwMode="auto">
            <a:xfrm>
              <a:off x="4541" y="1500"/>
              <a:ext cx="28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11</a:t>
              </a:r>
            </a:p>
          </p:txBody>
        </p:sp>
        <p:sp>
          <p:nvSpPr>
            <p:cNvPr id="69" name="Text Box 81"/>
            <p:cNvSpPr txBox="1">
              <a:spLocks noChangeArrowheads="1"/>
            </p:cNvSpPr>
            <p:nvPr/>
          </p:nvSpPr>
          <p:spPr bwMode="auto">
            <a:xfrm>
              <a:off x="3906" y="1500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7</a:t>
              </a:r>
            </a:p>
          </p:txBody>
        </p:sp>
      </p:grpSp>
      <p:grpSp>
        <p:nvGrpSpPr>
          <p:cNvPr id="70" name="Group 82"/>
          <p:cNvGrpSpPr>
            <a:grpSpLocks/>
          </p:cNvGrpSpPr>
          <p:nvPr/>
        </p:nvGrpSpPr>
        <p:grpSpPr bwMode="auto">
          <a:xfrm>
            <a:off x="6600131" y="2495550"/>
            <a:ext cx="677862" cy="406400"/>
            <a:chOff x="4130" y="1500"/>
            <a:chExt cx="427" cy="256"/>
          </a:xfrm>
        </p:grpSpPr>
        <p:sp>
          <p:nvSpPr>
            <p:cNvPr id="71" name="Text Box 83"/>
            <p:cNvSpPr txBox="1">
              <a:spLocks noChangeArrowheads="1"/>
            </p:cNvSpPr>
            <p:nvPr/>
          </p:nvSpPr>
          <p:spPr bwMode="auto">
            <a:xfrm>
              <a:off x="4130" y="1500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6</a:t>
              </a:r>
            </a:p>
          </p:txBody>
        </p:sp>
        <p:sp>
          <p:nvSpPr>
            <p:cNvPr id="72" name="Text Box 84"/>
            <p:cNvSpPr txBox="1">
              <a:spLocks noChangeArrowheads="1"/>
            </p:cNvSpPr>
            <p:nvPr/>
          </p:nvSpPr>
          <p:spPr bwMode="auto">
            <a:xfrm>
              <a:off x="4351" y="1504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0</a:t>
              </a:r>
            </a:p>
          </p:txBody>
        </p:sp>
      </p:grpSp>
      <p:grpSp>
        <p:nvGrpSpPr>
          <p:cNvPr id="73" name="Group 85"/>
          <p:cNvGrpSpPr>
            <a:grpSpLocks/>
          </p:cNvGrpSpPr>
          <p:nvPr/>
        </p:nvGrpSpPr>
        <p:grpSpPr bwMode="auto">
          <a:xfrm>
            <a:off x="5888931" y="2489200"/>
            <a:ext cx="2100262" cy="400050"/>
            <a:chOff x="3694" y="1496"/>
            <a:chExt cx="1323" cy="252"/>
          </a:xfrm>
        </p:grpSpPr>
        <p:sp>
          <p:nvSpPr>
            <p:cNvPr id="74" name="Text Box 86"/>
            <p:cNvSpPr txBox="1">
              <a:spLocks noChangeArrowheads="1"/>
            </p:cNvSpPr>
            <p:nvPr/>
          </p:nvSpPr>
          <p:spPr bwMode="auto">
            <a:xfrm>
              <a:off x="3694" y="1496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5</a:t>
              </a:r>
            </a:p>
          </p:txBody>
        </p:sp>
        <p:sp>
          <p:nvSpPr>
            <p:cNvPr id="75" name="Text Box 87"/>
            <p:cNvSpPr txBox="1">
              <a:spLocks noChangeArrowheads="1"/>
            </p:cNvSpPr>
            <p:nvPr/>
          </p:nvSpPr>
          <p:spPr bwMode="auto">
            <a:xfrm>
              <a:off x="4811" y="1496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9</a:t>
              </a:r>
            </a:p>
          </p:txBody>
        </p:sp>
      </p:grpSp>
      <p:grpSp>
        <p:nvGrpSpPr>
          <p:cNvPr id="76" name="Group 88"/>
          <p:cNvGrpSpPr>
            <a:grpSpLocks/>
          </p:cNvGrpSpPr>
          <p:nvPr/>
        </p:nvGrpSpPr>
        <p:grpSpPr bwMode="auto">
          <a:xfrm>
            <a:off x="5526981" y="2489200"/>
            <a:ext cx="2811462" cy="406400"/>
            <a:chOff x="3442" y="1496"/>
            <a:chExt cx="1771" cy="256"/>
          </a:xfrm>
        </p:grpSpPr>
        <p:sp>
          <p:nvSpPr>
            <p:cNvPr id="77" name="Text Box 89"/>
            <p:cNvSpPr txBox="1">
              <a:spLocks noChangeArrowheads="1"/>
            </p:cNvSpPr>
            <p:nvPr/>
          </p:nvSpPr>
          <p:spPr bwMode="auto">
            <a:xfrm>
              <a:off x="3442" y="1500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4</a:t>
              </a:r>
            </a:p>
          </p:txBody>
        </p:sp>
        <p:sp>
          <p:nvSpPr>
            <p:cNvPr id="78" name="Text Box 90"/>
            <p:cNvSpPr txBox="1">
              <a:spLocks noChangeArrowheads="1"/>
            </p:cNvSpPr>
            <p:nvPr/>
          </p:nvSpPr>
          <p:spPr bwMode="auto">
            <a:xfrm>
              <a:off x="5007" y="1496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7</a:t>
              </a:r>
            </a:p>
          </p:txBody>
        </p:sp>
      </p:grpSp>
      <p:grpSp>
        <p:nvGrpSpPr>
          <p:cNvPr id="79" name="Group 91"/>
          <p:cNvGrpSpPr>
            <a:grpSpLocks/>
          </p:cNvGrpSpPr>
          <p:nvPr/>
        </p:nvGrpSpPr>
        <p:grpSpPr bwMode="auto">
          <a:xfrm>
            <a:off x="5153918" y="2493965"/>
            <a:ext cx="3556000" cy="407988"/>
            <a:chOff x="3182" y="1499"/>
            <a:chExt cx="2240" cy="257"/>
          </a:xfrm>
        </p:grpSpPr>
        <p:sp>
          <p:nvSpPr>
            <p:cNvPr id="80" name="Text Box 92"/>
            <p:cNvSpPr txBox="1">
              <a:spLocks noChangeArrowheads="1"/>
            </p:cNvSpPr>
            <p:nvPr/>
          </p:nvSpPr>
          <p:spPr bwMode="auto">
            <a:xfrm>
              <a:off x="3182" y="1504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2</a:t>
              </a:r>
            </a:p>
          </p:txBody>
        </p:sp>
        <p:sp>
          <p:nvSpPr>
            <p:cNvPr id="81" name="Text Box 93"/>
            <p:cNvSpPr txBox="1">
              <a:spLocks noChangeArrowheads="1"/>
            </p:cNvSpPr>
            <p:nvPr/>
          </p:nvSpPr>
          <p:spPr bwMode="auto">
            <a:xfrm>
              <a:off x="5216" y="1499"/>
              <a:ext cx="2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3</a:t>
              </a:r>
            </a:p>
          </p:txBody>
        </p:sp>
      </p:grpSp>
      <p:sp>
        <p:nvSpPr>
          <p:cNvPr id="82" name="AutoShape 94"/>
          <p:cNvSpPr>
            <a:spLocks noChangeArrowheads="1"/>
          </p:cNvSpPr>
          <p:nvPr/>
        </p:nvSpPr>
        <p:spPr bwMode="auto">
          <a:xfrm>
            <a:off x="5802313" y="5141913"/>
            <a:ext cx="2492990" cy="400110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 b="1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实参与形参均用数组</a:t>
            </a:r>
            <a:endParaRPr lang="zh-CN" altLang="en-US" sz="2000" b="1">
              <a:solidFill>
                <a:srgbClr val="5B9BD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 Box 96"/>
          <p:cNvSpPr txBox="1">
            <a:spLocks noChangeArrowheads="1"/>
          </p:cNvSpPr>
          <p:nvPr/>
        </p:nvSpPr>
        <p:spPr bwMode="auto">
          <a:xfrm>
            <a:off x="211920" y="1196752"/>
            <a:ext cx="4974439" cy="5632311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5B9BD5"/>
                </a:solidFill>
              </a:rPr>
              <a:t>void inv(int  x[], int n)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</a:rPr>
              <a:t>   </a:t>
            </a:r>
            <a:r>
              <a:rPr lang="en-US" altLang="zh-CN" sz="2000">
                <a:solidFill>
                  <a:schemeClr val="bg1"/>
                </a:solidFill>
              </a:rPr>
              <a:t>int t,i,j,m=(n-1)/2;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for(i=0;i&lt;=m;i++)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</a:rPr>
              <a:t>           </a:t>
            </a:r>
            <a:r>
              <a:rPr lang="en-US" altLang="zh-CN" sz="2000">
                <a:solidFill>
                  <a:schemeClr val="bg1"/>
                </a:solidFill>
              </a:rPr>
              <a:t>j=n-1-i;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            t=x[i</a:t>
            </a:r>
            <a:r>
              <a:rPr lang="en-US" altLang="zh-CN" sz="2000">
                <a:solidFill>
                  <a:schemeClr val="bg1"/>
                </a:solidFill>
              </a:rPr>
              <a:t>];  x[i]=x[j];  x[j]=t;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</a:rPr>
              <a:t>   </a:t>
            </a:r>
            <a:r>
              <a:rPr lang="en-US" altLang="zh-CN" sz="2000">
                <a:solidFill>
                  <a:schemeClr val="bg1"/>
                </a:solidFill>
              </a:rPr>
              <a:t>int i,a[10]={3,7,9,11,0,6,7,5,4,2};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FFD966"/>
                </a:solidFill>
              </a:rPr>
              <a:t>inv(a,10);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printf("The array has been reverted:\n");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for(i=0;i&lt;10;i++)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printf("%d,",a[i]);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printf("\n");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4" name="Text Box 97"/>
          <p:cNvSpPr txBox="1">
            <a:spLocks noChangeArrowheads="1"/>
          </p:cNvSpPr>
          <p:nvPr/>
        </p:nvSpPr>
        <p:spPr bwMode="auto">
          <a:xfrm>
            <a:off x="6223681" y="1395393"/>
            <a:ext cx="63701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m=4</a:t>
            </a:r>
          </a:p>
        </p:txBody>
      </p: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 autoUpdateAnimBg="0"/>
      <p:bldP spid="83" grpId="0"/>
      <p:bldP spid="8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将数组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/>
              <a:t>n</a:t>
            </a:r>
            <a:r>
              <a:rPr lang="zh-CN" altLang="en-US"/>
              <a:t>个整数按相反顺序存放。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908720"/>
            <a:ext cx="5944256" cy="6001643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D966"/>
                </a:solidFill>
              </a:rPr>
              <a:t>void inv(int  *x, int n)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t,*p,*i,*j,m=(n-1)/2;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i=x;  j=x+n-1;  p=x+m;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for(;i&lt;=p;i++,j--)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{  t=*i;  *i=*j;  *j=t;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i,a[10]={3,7,9,11,0,6,7,5,4,2};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 smtClean="0">
                <a:solidFill>
                  <a:srgbClr val="5B9BD5"/>
                </a:solidFill>
              </a:rPr>
              <a:t>inv(a,10</a:t>
            </a:r>
            <a:r>
              <a:rPr lang="en-US" altLang="zh-CN" sz="2400">
                <a:solidFill>
                  <a:srgbClr val="5B9BD5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printf("The array has been reverted:\n");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for(i=0;i&lt;10;i++)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printf("%d,",a[i]);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printf("\n");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366144" y="5464235"/>
            <a:ext cx="3332964" cy="400110"/>
          </a:xfrm>
          <a:prstGeom prst="wedgeRectCallout">
            <a:avLst>
              <a:gd name="adj1" fmla="val -65903"/>
              <a:gd name="adj2" fmla="val 35037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 b="1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实参用数组,形参用指针变量</a:t>
            </a:r>
            <a:endParaRPr lang="zh-CN" altLang="en-US" sz="2000" b="1">
              <a:solidFill>
                <a:srgbClr val="5B9BD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688013" y="920750"/>
            <a:ext cx="3244850" cy="3725863"/>
            <a:chOff x="3139" y="1828"/>
            <a:chExt cx="2044" cy="234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634" y="2055"/>
              <a:ext cx="3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139" y="1828"/>
              <a:ext cx="2044" cy="2347"/>
              <a:chOff x="3139" y="1828"/>
              <a:chExt cx="2044" cy="2347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67" y="2044"/>
                <a:ext cx="834" cy="211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3967" y="224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3967" y="245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3967" y="266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3967" y="288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3967" y="309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3967" y="3307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967" y="351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967" y="373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3967" y="3945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4265" y="202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4265" y="223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4265" y="244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4265" y="2657"/>
                <a:ext cx="2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11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4265" y="286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>
                <a:off x="4265" y="3076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4265" y="3286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4265" y="3495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4265" y="3705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65" y="391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4798" y="2017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4798" y="222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a[1]</a:t>
                </a: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4798" y="2441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a[2]</a:t>
                </a:r>
              </a:p>
            </p:txBody>
          </p:sp>
          <p:sp>
            <p:nvSpPr>
              <p:cNvPr id="31" name="Text Box 32"/>
              <p:cNvSpPr txBox="1">
                <a:spLocks noChangeArrowheads="1"/>
              </p:cNvSpPr>
              <p:nvPr/>
            </p:nvSpPr>
            <p:spPr bwMode="auto">
              <a:xfrm>
                <a:off x="4798" y="2653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a[3]</a:t>
                </a: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4798" y="2865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a[4]</a:t>
                </a: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/>
            </p:nvSpPr>
            <p:spPr bwMode="auto">
              <a:xfrm>
                <a:off x="4798" y="3076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a[5]</a:t>
                </a:r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4798" y="3288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a[6]</a:t>
                </a: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4798" y="3500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a[7]</a:t>
                </a: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4798" y="3712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a[8]</a:t>
                </a: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4798" y="3923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a[9]</a:t>
                </a:r>
              </a:p>
            </p:txBody>
          </p:sp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3332" y="19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3653" y="2873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3139" y="274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p=x+m</a:t>
                </a:r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4165" y="1828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  <a:r>
                  <a:rPr lang="zh-CN" altLang="zh-CN" sz="2000">
                    <a:solidFill>
                      <a:schemeClr val="bg1"/>
                    </a:solidFill>
                  </a:rPr>
                  <a:t>数组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7821613" y="2560638"/>
            <a:ext cx="327025" cy="733425"/>
            <a:chOff x="4483" y="2861"/>
            <a:chExt cx="206" cy="462"/>
          </a:xfrm>
        </p:grpSpPr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4483" y="286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6</a:t>
              </a:r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4483" y="307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0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7821613" y="2225675"/>
            <a:ext cx="450850" cy="1403350"/>
            <a:chOff x="4483" y="2650"/>
            <a:chExt cx="284" cy="884"/>
          </a:xfrm>
        </p:grpSpPr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4483" y="26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7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483" y="3282"/>
              <a:ext cx="2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11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7821613" y="1890713"/>
            <a:ext cx="327025" cy="2073275"/>
            <a:chOff x="4483" y="2439"/>
            <a:chExt cx="206" cy="1306"/>
          </a:xfrm>
        </p:grpSpPr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4483" y="243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5</a:t>
              </a: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4483" y="349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9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7821613" y="1555750"/>
            <a:ext cx="327025" cy="2743200"/>
            <a:chOff x="4483" y="2228"/>
            <a:chExt cx="206" cy="1728"/>
          </a:xfrm>
        </p:grpSpPr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4483" y="222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4</a:t>
              </a: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483" y="370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7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7821613" y="1220788"/>
            <a:ext cx="327025" cy="3411537"/>
            <a:chOff x="4483" y="2017"/>
            <a:chExt cx="206" cy="2149"/>
          </a:xfrm>
        </p:grpSpPr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4483" y="2017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2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4483" y="391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6256338" y="1379538"/>
            <a:ext cx="763587" cy="2744787"/>
            <a:chOff x="3497" y="2117"/>
            <a:chExt cx="481" cy="1729"/>
          </a:xfrm>
        </p:grpSpPr>
        <p:grpSp>
          <p:nvGrpSpPr>
            <p:cNvPr id="58" name="Group 59"/>
            <p:cNvGrpSpPr>
              <a:grpSpLocks/>
            </p:cNvGrpSpPr>
            <p:nvPr/>
          </p:nvGrpSpPr>
          <p:grpSpPr bwMode="auto">
            <a:xfrm>
              <a:off x="3509" y="2117"/>
              <a:ext cx="469" cy="252"/>
              <a:chOff x="3509" y="2228"/>
              <a:chExt cx="469" cy="252"/>
            </a:xfrm>
          </p:grpSpPr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 Box 61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59" name="Group 62"/>
            <p:cNvGrpSpPr>
              <a:grpSpLocks/>
            </p:cNvGrpSpPr>
            <p:nvPr/>
          </p:nvGrpSpPr>
          <p:grpSpPr bwMode="auto">
            <a:xfrm>
              <a:off x="3497" y="3594"/>
              <a:ext cx="477" cy="252"/>
              <a:chOff x="3486" y="3661"/>
              <a:chExt cx="477" cy="252"/>
            </a:xfrm>
          </p:grpSpPr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64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</p:grpSp>
      <p:grpSp>
        <p:nvGrpSpPr>
          <p:cNvPr id="64" name="Group 65"/>
          <p:cNvGrpSpPr>
            <a:grpSpLocks/>
          </p:cNvGrpSpPr>
          <p:nvPr/>
        </p:nvGrpSpPr>
        <p:grpSpPr bwMode="auto">
          <a:xfrm>
            <a:off x="6257925" y="2051050"/>
            <a:ext cx="766763" cy="1414463"/>
            <a:chOff x="3498" y="2540"/>
            <a:chExt cx="483" cy="891"/>
          </a:xfrm>
        </p:grpSpPr>
        <p:grpSp>
          <p:nvGrpSpPr>
            <p:cNvPr id="65" name="Group 66"/>
            <p:cNvGrpSpPr>
              <a:grpSpLocks/>
            </p:cNvGrpSpPr>
            <p:nvPr/>
          </p:nvGrpSpPr>
          <p:grpSpPr bwMode="auto">
            <a:xfrm>
              <a:off x="3498" y="2540"/>
              <a:ext cx="469" cy="252"/>
              <a:chOff x="3509" y="2228"/>
              <a:chExt cx="469" cy="252"/>
            </a:xfrm>
          </p:grpSpPr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 Box 68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66" name="Group 69"/>
            <p:cNvGrpSpPr>
              <a:grpSpLocks/>
            </p:cNvGrpSpPr>
            <p:nvPr/>
          </p:nvGrpSpPr>
          <p:grpSpPr bwMode="auto">
            <a:xfrm>
              <a:off x="3504" y="3179"/>
              <a:ext cx="477" cy="252"/>
              <a:chOff x="3486" y="3661"/>
              <a:chExt cx="477" cy="252"/>
            </a:xfrm>
          </p:grpSpPr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 Box 71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</p:grpSp>
      <p:grpSp>
        <p:nvGrpSpPr>
          <p:cNvPr id="71" name="Group 72"/>
          <p:cNvGrpSpPr>
            <a:grpSpLocks/>
          </p:cNvGrpSpPr>
          <p:nvPr/>
        </p:nvGrpSpPr>
        <p:grpSpPr bwMode="auto">
          <a:xfrm>
            <a:off x="6251575" y="1708150"/>
            <a:ext cx="766763" cy="2085975"/>
            <a:chOff x="3494" y="2324"/>
            <a:chExt cx="483" cy="1314"/>
          </a:xfrm>
        </p:grpSpPr>
        <p:grpSp>
          <p:nvGrpSpPr>
            <p:cNvPr id="72" name="Group 73"/>
            <p:cNvGrpSpPr>
              <a:grpSpLocks/>
            </p:cNvGrpSpPr>
            <p:nvPr/>
          </p:nvGrpSpPr>
          <p:grpSpPr bwMode="auto">
            <a:xfrm>
              <a:off x="3494" y="2324"/>
              <a:ext cx="469" cy="252"/>
              <a:chOff x="3509" y="2228"/>
              <a:chExt cx="469" cy="252"/>
            </a:xfrm>
          </p:grpSpPr>
          <p:sp>
            <p:nvSpPr>
              <p:cNvPr id="76" name="Line 74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 Box 75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73" name="Group 76"/>
            <p:cNvGrpSpPr>
              <a:grpSpLocks/>
            </p:cNvGrpSpPr>
            <p:nvPr/>
          </p:nvGrpSpPr>
          <p:grpSpPr bwMode="auto">
            <a:xfrm>
              <a:off x="3500" y="3386"/>
              <a:ext cx="477" cy="252"/>
              <a:chOff x="3486" y="3661"/>
              <a:chExt cx="477" cy="252"/>
            </a:xfrm>
          </p:grpSpPr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</p:grpSp>
      <p:grpSp>
        <p:nvGrpSpPr>
          <p:cNvPr id="78" name="Group 79"/>
          <p:cNvGrpSpPr>
            <a:grpSpLocks/>
          </p:cNvGrpSpPr>
          <p:nvPr/>
        </p:nvGrpSpPr>
        <p:grpSpPr bwMode="auto">
          <a:xfrm>
            <a:off x="6267450" y="2501900"/>
            <a:ext cx="757238" cy="611188"/>
            <a:chOff x="3504" y="2824"/>
            <a:chExt cx="477" cy="385"/>
          </a:xfrm>
        </p:grpSpPr>
        <p:grpSp>
          <p:nvGrpSpPr>
            <p:cNvPr id="79" name="Group 80"/>
            <p:cNvGrpSpPr>
              <a:grpSpLocks/>
            </p:cNvGrpSpPr>
            <p:nvPr/>
          </p:nvGrpSpPr>
          <p:grpSpPr bwMode="auto">
            <a:xfrm>
              <a:off x="3504" y="2957"/>
              <a:ext cx="477" cy="252"/>
              <a:chOff x="3486" y="3661"/>
              <a:chExt cx="477" cy="252"/>
            </a:xfrm>
          </p:grpSpPr>
          <p:sp>
            <p:nvSpPr>
              <p:cNvPr id="83" name="Line 81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 Box 82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80" name="Group 83"/>
            <p:cNvGrpSpPr>
              <a:grpSpLocks/>
            </p:cNvGrpSpPr>
            <p:nvPr/>
          </p:nvGrpSpPr>
          <p:grpSpPr bwMode="auto">
            <a:xfrm>
              <a:off x="3506" y="2824"/>
              <a:ext cx="469" cy="252"/>
              <a:chOff x="3509" y="2228"/>
              <a:chExt cx="469" cy="252"/>
            </a:xfrm>
          </p:grpSpPr>
          <p:sp>
            <p:nvSpPr>
              <p:cNvPr id="81" name="Line 84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 Box 85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6278563" y="1173163"/>
            <a:ext cx="752475" cy="3298825"/>
            <a:chOff x="3511" y="1987"/>
            <a:chExt cx="474" cy="2078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3516" y="3813"/>
              <a:ext cx="469" cy="252"/>
              <a:chOff x="3516" y="3813"/>
              <a:chExt cx="469" cy="252"/>
            </a:xfrm>
          </p:grpSpPr>
          <p:sp>
            <p:nvSpPr>
              <p:cNvPr id="90" name="Line 88"/>
              <p:cNvSpPr>
                <a:spLocks noChangeShapeType="1"/>
              </p:cNvSpPr>
              <p:nvPr/>
            </p:nvSpPr>
            <p:spPr bwMode="auto">
              <a:xfrm>
                <a:off x="3652" y="3940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 Box 89"/>
              <p:cNvSpPr txBox="1">
                <a:spLocks noChangeArrowheads="1"/>
              </p:cNvSpPr>
              <p:nvPr/>
            </p:nvSpPr>
            <p:spPr bwMode="auto">
              <a:xfrm>
                <a:off x="3516" y="3813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511" y="1987"/>
              <a:ext cx="469" cy="252"/>
              <a:chOff x="3516" y="3813"/>
              <a:chExt cx="469" cy="252"/>
            </a:xfrm>
          </p:grpSpPr>
          <p:sp>
            <p:nvSpPr>
              <p:cNvPr id="88" name="Line 91"/>
              <p:cNvSpPr>
                <a:spLocks noChangeShapeType="1"/>
              </p:cNvSpPr>
              <p:nvPr/>
            </p:nvSpPr>
            <p:spPr bwMode="auto">
              <a:xfrm>
                <a:off x="3652" y="3940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 Box 92"/>
              <p:cNvSpPr txBox="1">
                <a:spLocks noChangeArrowheads="1"/>
              </p:cNvSpPr>
              <p:nvPr/>
            </p:nvSpPr>
            <p:spPr bwMode="auto">
              <a:xfrm>
                <a:off x="3516" y="3813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将数组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/>
              <a:t>n</a:t>
            </a:r>
            <a:r>
              <a:rPr lang="zh-CN" altLang="en-US"/>
              <a:t>个整数按相反顺序存放。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965041"/>
            <a:ext cx="5944256" cy="5632311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D966"/>
                </a:solidFill>
              </a:rPr>
              <a:t>void inv(int *x, int n)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t,*i,*j,*p,m=(n-1)/2;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i=x;  j=x+n-1;  p=x+m;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for(;i&lt;=p;i++,j--)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{  t=*i;  *i=*j;  *j=t;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i,a[10],</a:t>
            </a:r>
            <a:r>
              <a:rPr lang="en-US" altLang="zh-CN" sz="2400">
                <a:solidFill>
                  <a:srgbClr val="FFD966"/>
                </a:solidFill>
              </a:rPr>
              <a:t>*p=a</a:t>
            </a:r>
            <a:r>
              <a:rPr lang="en-US" altLang="zh-CN" sz="24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</a:rPr>
              <a:t>for(i=0;i&lt;10;i</a:t>
            </a:r>
            <a:r>
              <a:rPr lang="en-US" altLang="zh-CN" sz="2400">
                <a:solidFill>
                  <a:schemeClr val="bg1"/>
                </a:solidFill>
              </a:rPr>
              <a:t>++,</a:t>
            </a:r>
            <a:r>
              <a:rPr lang="en-US" altLang="zh-CN" sz="2400">
                <a:solidFill>
                  <a:srgbClr val="FFD966"/>
                </a:solidFill>
              </a:rPr>
              <a:t>p++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scanf("%d",</a:t>
            </a:r>
            <a:r>
              <a:rPr lang="en-US" altLang="zh-CN" sz="2400">
                <a:solidFill>
                  <a:srgbClr val="FFD966"/>
                </a:solidFill>
              </a:rPr>
              <a:t>p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 smtClean="0">
                <a:solidFill>
                  <a:srgbClr val="5B9BD5"/>
                </a:solidFill>
              </a:rPr>
              <a:t>p=a</a:t>
            </a:r>
            <a:r>
              <a:rPr lang="en-US" altLang="zh-CN" sz="2400">
                <a:solidFill>
                  <a:schemeClr val="bg1"/>
                </a:solidFill>
              </a:rPr>
              <a:t>;      </a:t>
            </a:r>
            <a:r>
              <a:rPr lang="en-US" altLang="zh-CN" sz="2400">
                <a:solidFill>
                  <a:srgbClr val="FFD966"/>
                </a:solidFill>
              </a:rPr>
              <a:t>inv(p,10)</a:t>
            </a:r>
            <a:r>
              <a:rPr lang="en-US" altLang="zh-CN" sz="24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printf("The array has been reverted:\n");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for(p=a;p&lt;a+10;p++)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printf("%d",</a:t>
            </a:r>
            <a:r>
              <a:rPr lang="en-US" altLang="zh-CN" sz="2400">
                <a:solidFill>
                  <a:srgbClr val="FFD966"/>
                </a:solidFill>
              </a:rPr>
              <a:t>*p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991552" y="4581128"/>
            <a:ext cx="3005951" cy="400110"/>
          </a:xfrm>
          <a:prstGeom prst="wedgeRectCallout">
            <a:avLst>
              <a:gd name="adj1" fmla="val -65903"/>
              <a:gd name="adj2" fmla="val 35037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 b="1">
                <a:solidFill>
                  <a:srgbClr val="5B9BD5"/>
                </a:solidFill>
              </a:rPr>
              <a:t>实参与形参均用指针变量</a:t>
            </a:r>
            <a:endParaRPr lang="zh-CN" altLang="en-US" sz="20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将数组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/>
              <a:t>n</a:t>
            </a:r>
            <a:r>
              <a:rPr lang="zh-CN" altLang="en-US"/>
              <a:t>个整数按相反顺序存放。</a:t>
            </a:r>
          </a:p>
        </p:txBody>
      </p:sp>
      <p:sp>
        <p:nvSpPr>
          <p:cNvPr id="3" name="Text Box 96"/>
          <p:cNvSpPr txBox="1">
            <a:spLocks noChangeArrowheads="1"/>
          </p:cNvSpPr>
          <p:nvPr/>
        </p:nvSpPr>
        <p:spPr bwMode="auto">
          <a:xfrm>
            <a:off x="400050" y="885825"/>
            <a:ext cx="5944256" cy="6001643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void inv(int  x[], int n)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{   int t,i,j,m=(n-1)/2;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for(i=0;i&lt;=m;i++)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{    j=n-1-i;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	 t=x[i];  x[i]=x[j];  x[j]=t;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}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{   int i,a[10],*p=a;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for(i=0;i&lt;10;i</a:t>
            </a:r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++,p++)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scanf("%d",p);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</a:t>
            </a:r>
            <a:r>
              <a:rPr lang="en-US" altLang="zh-CN" sz="24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FFD966"/>
                </a:solidFill>
                <a:latin typeface="Arial" pitchFamily="34" charset="0"/>
                <a:ea typeface="微软雅黑" pitchFamily="34" charset="-122"/>
              </a:rPr>
              <a:t>p=a</a:t>
            </a:r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;      </a:t>
            </a:r>
            <a:r>
              <a:rPr lang="en-US" altLang="zh-CN" sz="2400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inv(p,10)</a:t>
            </a:r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printf("The array has been reverted:\n");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for(p=arr;p&lt;arr+10;p++)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 printf("%d ",*p);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4" name="AutoShape 94"/>
          <p:cNvSpPr>
            <a:spLocks noChangeArrowheads="1"/>
          </p:cNvSpPr>
          <p:nvPr/>
        </p:nvSpPr>
        <p:spPr bwMode="auto">
          <a:xfrm>
            <a:off x="4143768" y="4581128"/>
            <a:ext cx="3332964" cy="400110"/>
          </a:xfrm>
          <a:prstGeom prst="wedgeRectCallout">
            <a:avLst>
              <a:gd name="adj1" fmla="val -64569"/>
              <a:gd name="adj2" fmla="val 48176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 b="1">
                <a:solidFill>
                  <a:srgbClr val="5B9BD5"/>
                </a:solidFill>
              </a:rPr>
              <a:t>实参用指针变量,形参用数组</a:t>
            </a:r>
            <a:endParaRPr lang="zh-CN" altLang="en-US" sz="20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8.1  </a:t>
            </a:r>
            <a:r>
              <a:rPr lang="zh-CN" altLang="en-US"/>
              <a:t>指针的</a:t>
            </a:r>
            <a:r>
              <a:rPr lang="zh-CN" altLang="en-US" smtClean="0"/>
              <a:t>概念</a:t>
            </a:r>
            <a:endParaRPr lang="en-US" altLang="zh-CN" smtClean="0"/>
          </a:p>
          <a:p>
            <a:r>
              <a:rPr lang="zh-CN" altLang="en-US"/>
              <a:t>变量与地址</a:t>
            </a:r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1085850" y="3067050"/>
            <a:ext cx="704850" cy="1143000"/>
            <a:chOff x="684" y="1932"/>
            <a:chExt cx="444" cy="720"/>
          </a:xfrm>
        </p:grpSpPr>
        <p:sp>
          <p:nvSpPr>
            <p:cNvPr id="4" name="Oval 105"/>
            <p:cNvSpPr>
              <a:spLocks noChangeArrowheads="1"/>
            </p:cNvSpPr>
            <p:nvPr/>
          </p:nvSpPr>
          <p:spPr bwMode="auto">
            <a:xfrm>
              <a:off x="684" y="243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Oval 104"/>
            <p:cNvSpPr>
              <a:spLocks noChangeArrowheads="1"/>
            </p:cNvSpPr>
            <p:nvPr/>
          </p:nvSpPr>
          <p:spPr bwMode="auto">
            <a:xfrm>
              <a:off x="684" y="1932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5578540" y="2628096"/>
            <a:ext cx="2416046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程序中</a:t>
            </a:r>
            <a:r>
              <a:rPr lang="en-US" altLang="zh-CN">
                <a:solidFill>
                  <a:schemeClr val="bg1"/>
                </a:solidFill>
              </a:rPr>
              <a:t>:   int  i; 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                    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                     float  k;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7" name="AutoShape 70"/>
          <p:cNvSpPr>
            <a:spLocks/>
          </p:cNvSpPr>
          <p:nvPr/>
        </p:nvSpPr>
        <p:spPr bwMode="auto">
          <a:xfrm>
            <a:off x="2406025" y="1466820"/>
            <a:ext cx="4200189" cy="400110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192699"/>
              <a:gd name="adj6" fmla="val -22495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内存中每个字节有一个编号</a:t>
            </a:r>
            <a:r>
              <a:rPr lang="en-US" altLang="zh-CN" sz="2000">
                <a:solidFill>
                  <a:schemeClr val="bg1"/>
                </a:solidFill>
              </a:rPr>
              <a:t>-----</a:t>
            </a:r>
            <a:r>
              <a:rPr lang="zh-CN" altLang="en-US" sz="2000">
                <a:solidFill>
                  <a:schemeClr val="bg1"/>
                </a:solidFill>
              </a:rPr>
              <a:t>地址</a:t>
            </a:r>
          </a:p>
        </p:txBody>
      </p: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1054100" y="1857375"/>
            <a:ext cx="2813050" cy="5000625"/>
            <a:chOff x="316" y="864"/>
            <a:chExt cx="1772" cy="3150"/>
          </a:xfrm>
        </p:grpSpPr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 Box 84"/>
            <p:cNvSpPr txBox="1">
              <a:spLocks noChangeArrowheads="1"/>
            </p:cNvSpPr>
            <p:nvPr/>
          </p:nvSpPr>
          <p:spPr bwMode="auto">
            <a:xfrm>
              <a:off x="1353" y="1378"/>
              <a:ext cx="31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1364" y="3355"/>
              <a:ext cx="31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…...</a:t>
              </a:r>
            </a:p>
          </p:txBody>
        </p:sp>
        <p:sp>
          <p:nvSpPr>
            <p:cNvPr id="23" name="Text Box 86"/>
            <p:cNvSpPr txBox="1">
              <a:spLocks noChangeArrowheads="1"/>
            </p:cNvSpPr>
            <p:nvPr/>
          </p:nvSpPr>
          <p:spPr bwMode="auto">
            <a:xfrm>
              <a:off x="316" y="160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24" name="Text Box 87"/>
            <p:cNvSpPr txBox="1">
              <a:spLocks noChangeArrowheads="1"/>
            </p:cNvSpPr>
            <p:nvPr/>
          </p:nvSpPr>
          <p:spPr bwMode="auto">
            <a:xfrm>
              <a:off x="316" y="1862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2001</a:t>
              </a:r>
            </a:p>
          </p:txBody>
        </p:sp>
        <p:sp>
          <p:nvSpPr>
            <p:cNvPr id="25" name="Text Box 88"/>
            <p:cNvSpPr txBox="1">
              <a:spLocks noChangeArrowheads="1"/>
            </p:cNvSpPr>
            <p:nvPr/>
          </p:nvSpPr>
          <p:spPr bwMode="auto">
            <a:xfrm>
              <a:off x="316" y="210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2002</a:t>
              </a:r>
            </a:p>
          </p:txBody>
        </p:sp>
        <p:sp>
          <p:nvSpPr>
            <p:cNvPr id="26" name="Text Box 89"/>
            <p:cNvSpPr txBox="1">
              <a:spLocks noChangeArrowheads="1"/>
            </p:cNvSpPr>
            <p:nvPr/>
          </p:nvSpPr>
          <p:spPr bwMode="auto">
            <a:xfrm>
              <a:off x="316" y="290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2005</a:t>
              </a:r>
            </a:p>
          </p:txBody>
        </p:sp>
        <p:sp>
          <p:nvSpPr>
            <p:cNvPr id="27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内存</a:t>
              </a:r>
            </a:p>
          </p:txBody>
        </p:sp>
        <p:sp>
          <p:nvSpPr>
            <p:cNvPr id="28" name="Text Box 91"/>
            <p:cNvSpPr txBox="1">
              <a:spLocks noChangeArrowheads="1"/>
            </p:cNvSpPr>
            <p:nvPr/>
          </p:nvSpPr>
          <p:spPr bwMode="auto">
            <a:xfrm>
              <a:off x="451" y="109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316" y="2359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2003</a:t>
              </a: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 Box 94"/>
          <p:cNvSpPr txBox="1">
            <a:spLocks noChangeArrowheads="1"/>
          </p:cNvSpPr>
          <p:nvPr/>
        </p:nvSpPr>
        <p:spPr bwMode="auto">
          <a:xfrm>
            <a:off x="2708275" y="3390900"/>
            <a:ext cx="264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/>
              <a:t>i</a:t>
            </a:r>
          </a:p>
        </p:txBody>
      </p:sp>
      <p:sp>
        <p:nvSpPr>
          <p:cNvPr id="32" name="Text Box 95"/>
          <p:cNvSpPr txBox="1">
            <a:spLocks noChangeArrowheads="1"/>
          </p:cNvSpPr>
          <p:nvPr/>
        </p:nvSpPr>
        <p:spPr bwMode="auto">
          <a:xfrm>
            <a:off x="2708275" y="4552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/>
              <a:t>k</a:t>
            </a:r>
          </a:p>
        </p:txBody>
      </p:sp>
      <p:sp>
        <p:nvSpPr>
          <p:cNvPr id="33" name="Text Box 96"/>
          <p:cNvSpPr txBox="1">
            <a:spLocks noChangeArrowheads="1"/>
          </p:cNvSpPr>
          <p:nvPr/>
        </p:nvSpPr>
        <p:spPr bwMode="auto">
          <a:xfrm>
            <a:off x="4079875" y="4024313"/>
            <a:ext cx="4358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zh-CN" sz="2000">
                <a:solidFill>
                  <a:schemeClr val="bg1"/>
                </a:solidFill>
              </a:rPr>
              <a:t>编译或函数调用时为其分配内存单元</a:t>
            </a:r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3848100" y="2886075"/>
            <a:ext cx="3543300" cy="400050"/>
            <a:chOff x="2076" y="1512"/>
            <a:chExt cx="2232" cy="252"/>
          </a:xfrm>
        </p:grpSpPr>
        <p:sp>
          <p:nvSpPr>
            <p:cNvPr id="35" name="Line 98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99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00"/>
          <p:cNvGrpSpPr>
            <a:grpSpLocks/>
          </p:cNvGrpSpPr>
          <p:nvPr/>
        </p:nvGrpSpPr>
        <p:grpSpPr bwMode="auto">
          <a:xfrm>
            <a:off x="3848100" y="3648075"/>
            <a:ext cx="3829050" cy="419100"/>
            <a:chOff x="2076" y="1992"/>
            <a:chExt cx="2412" cy="264"/>
          </a:xfrm>
        </p:grpSpPr>
        <p:sp>
          <p:nvSpPr>
            <p:cNvPr id="38" name="Line 101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102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AutoShape 103"/>
          <p:cNvSpPr>
            <a:spLocks noChangeArrowheads="1"/>
          </p:cNvSpPr>
          <p:nvPr/>
        </p:nvSpPr>
        <p:spPr bwMode="auto">
          <a:xfrm>
            <a:off x="4848885" y="5160963"/>
            <a:ext cx="3443555" cy="983873"/>
          </a:xfrm>
          <a:prstGeom prst="cloudCallout">
            <a:avLst>
              <a:gd name="adj1" fmla="val -51079"/>
              <a:gd name="adj2" fmla="val -83588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变量是对程序中数据</a:t>
            </a:r>
          </a:p>
          <a:p>
            <a:pPr algn="ctr"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31" grpId="0" autoUpdateAnimBg="0"/>
      <p:bldP spid="32" grpId="0" build="p" autoUpdateAnimBg="0" advAuto="0"/>
      <p:bldP spid="33" grpId="0" build="p" autoUpdateAnimBg="0" advAuto="0"/>
      <p:bldP spid="4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一级指针变量与一维数组的关系</a:t>
            </a:r>
          </a:p>
          <a:p>
            <a:pPr marL="457200" lvl="1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int  *p   </a:t>
            </a:r>
            <a:r>
              <a:rPr lang="zh-CN" altLang="en-US"/>
              <a:t>与</a:t>
            </a:r>
            <a:r>
              <a:rPr lang="zh-CN" altLang="en-US" b="1">
                <a:solidFill>
                  <a:srgbClr val="5B9BD5"/>
                </a:solidFill>
              </a:rPr>
              <a:t>  </a:t>
            </a:r>
            <a:r>
              <a:rPr lang="en-US" altLang="zh-CN" b="1">
                <a:solidFill>
                  <a:srgbClr val="5B9BD5"/>
                </a:solidFill>
              </a:rPr>
              <a:t>int  q[10]          </a:t>
            </a:r>
          </a:p>
          <a:p>
            <a:pPr lvl="1"/>
            <a:r>
              <a:rPr lang="zh-CN" altLang="en-US"/>
              <a:t>数组名是指针（地址）</a:t>
            </a:r>
            <a:r>
              <a:rPr lang="zh-CN" altLang="en-US" b="1">
                <a:solidFill>
                  <a:srgbClr val="5B9BD5"/>
                </a:solidFill>
              </a:rPr>
              <a:t>常量</a:t>
            </a:r>
          </a:p>
          <a:p>
            <a:pPr lvl="1"/>
            <a:r>
              <a:rPr lang="en-US" altLang="zh-CN"/>
              <a:t>p=q;   p+i </a:t>
            </a:r>
            <a:r>
              <a:rPr lang="zh-CN" altLang="en-US"/>
              <a:t>是</a:t>
            </a:r>
            <a:r>
              <a:rPr lang="en-US" altLang="zh-CN"/>
              <a:t>q[i]</a:t>
            </a:r>
            <a:r>
              <a:rPr lang="zh-CN" altLang="en-US"/>
              <a:t>的地址</a:t>
            </a:r>
          </a:p>
          <a:p>
            <a:pPr lvl="1"/>
            <a:r>
              <a:rPr lang="zh-CN" altLang="en-US"/>
              <a:t>数组元素的表示方法</a:t>
            </a:r>
            <a:r>
              <a:rPr lang="en-US" altLang="zh-CN"/>
              <a:t>:</a:t>
            </a:r>
            <a:r>
              <a:rPr lang="zh-CN" altLang="en-US" b="1">
                <a:solidFill>
                  <a:srgbClr val="FFD966"/>
                </a:solidFill>
              </a:rPr>
              <a:t>下标法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D966"/>
                </a:solidFill>
              </a:rPr>
              <a:t>指针法</a:t>
            </a:r>
            <a:r>
              <a:rPr lang="zh-CN" altLang="en-US"/>
              <a:t>，   即若</a:t>
            </a:r>
            <a:r>
              <a:rPr lang="en-US" altLang="zh-CN"/>
              <a:t>p=q,                    </a:t>
            </a:r>
            <a:r>
              <a:rPr lang="zh-CN" altLang="en-US" smtClean="0"/>
              <a:t>则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 smtClean="0">
                <a:solidFill>
                  <a:srgbClr val="FFD966"/>
                </a:solidFill>
              </a:rPr>
              <a:t>       </a:t>
            </a:r>
            <a:r>
              <a:rPr lang="en-US" altLang="zh-CN">
                <a:solidFill>
                  <a:srgbClr val="5B9BD5"/>
                </a:solidFill>
              </a:rPr>
              <a:t>p[i] </a:t>
            </a:r>
            <a:r>
              <a:rPr lang="en-US" altLang="zh-CN">
                <a:solidFill>
                  <a:srgbClr val="5B9BD5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5B9BD5"/>
                </a:solidFill>
              </a:rPr>
              <a:t> </a:t>
            </a:r>
            <a:r>
              <a:rPr lang="en-US" altLang="zh-CN">
                <a:solidFill>
                  <a:srgbClr val="5B9BD5"/>
                </a:solidFill>
              </a:rPr>
              <a:t>q[i] </a:t>
            </a:r>
            <a:r>
              <a:rPr lang="en-US" altLang="zh-CN">
                <a:solidFill>
                  <a:srgbClr val="5B9BD5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5B9BD5"/>
                </a:solidFill>
              </a:rPr>
              <a:t> </a:t>
            </a:r>
            <a:r>
              <a:rPr lang="en-US" altLang="zh-CN">
                <a:solidFill>
                  <a:srgbClr val="5B9BD5"/>
                </a:solidFill>
              </a:rPr>
              <a:t>*(p+i) </a:t>
            </a:r>
            <a:r>
              <a:rPr lang="en-US" altLang="zh-CN">
                <a:solidFill>
                  <a:srgbClr val="5B9BD5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5B9BD5"/>
                </a:solidFill>
              </a:rPr>
              <a:t> </a:t>
            </a:r>
            <a:r>
              <a:rPr lang="en-US" altLang="zh-CN">
                <a:solidFill>
                  <a:srgbClr val="5B9BD5"/>
                </a:solidFill>
              </a:rPr>
              <a:t>*(q+i) </a:t>
            </a:r>
          </a:p>
          <a:p>
            <a:pPr lvl="1"/>
            <a:r>
              <a:rPr lang="zh-CN" altLang="en-US" b="1">
                <a:solidFill>
                  <a:srgbClr val="FFD966"/>
                </a:solidFill>
              </a:rPr>
              <a:t>形参数组</a:t>
            </a:r>
            <a:r>
              <a:rPr lang="zh-CN" altLang="en-US"/>
              <a:t>实质上是</a:t>
            </a:r>
            <a:r>
              <a:rPr lang="zh-CN" altLang="en-US" b="1">
                <a:solidFill>
                  <a:srgbClr val="FFD966"/>
                </a:solidFill>
              </a:rPr>
              <a:t>指针变量</a:t>
            </a:r>
            <a:r>
              <a:rPr lang="zh-CN" altLang="en-US"/>
              <a:t>，</a:t>
            </a:r>
            <a:r>
              <a:rPr lang="zh-CN" altLang="en-US" smtClean="0"/>
              <a:t>即 </a:t>
            </a:r>
            <a:r>
              <a:rPr lang="en-US" altLang="zh-CN" smtClean="0">
                <a:solidFill>
                  <a:srgbClr val="5B9BD5"/>
                </a:solidFill>
              </a:rPr>
              <a:t>int  </a:t>
            </a:r>
            <a:r>
              <a:rPr lang="en-US" altLang="zh-CN">
                <a:solidFill>
                  <a:srgbClr val="5B9BD5"/>
                </a:solidFill>
              </a:rPr>
              <a:t>q[ ] </a:t>
            </a:r>
            <a:r>
              <a:rPr lang="en-US" altLang="zh-CN">
                <a:solidFill>
                  <a:srgbClr val="5B9BD5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5B9BD5"/>
                </a:solidFill>
              </a:rPr>
              <a:t> </a:t>
            </a:r>
            <a:r>
              <a:rPr lang="en-US" altLang="zh-CN">
                <a:solidFill>
                  <a:srgbClr val="5B9BD5"/>
                </a:solidFill>
              </a:rPr>
              <a:t>int *q</a:t>
            </a:r>
          </a:p>
          <a:p>
            <a:pPr lvl="1"/>
            <a:r>
              <a:rPr lang="zh-CN" altLang="en-US"/>
              <a:t>在定义指针变量（不是形参）时，不能把</a:t>
            </a:r>
            <a:r>
              <a:rPr lang="en-US" altLang="zh-CN"/>
              <a:t>int  *p  </a:t>
            </a:r>
            <a:r>
              <a:rPr lang="zh-CN" altLang="en-US"/>
              <a:t>写</a:t>
            </a:r>
            <a:r>
              <a:rPr lang="zh-CN" altLang="en-US" smtClean="0"/>
              <a:t>成 </a:t>
            </a:r>
            <a:r>
              <a:rPr lang="en-US" altLang="zh-CN" smtClean="0"/>
              <a:t>int  </a:t>
            </a:r>
            <a:r>
              <a:rPr lang="en-US" altLang="zh-CN"/>
              <a:t>p[];</a:t>
            </a:r>
          </a:p>
          <a:p>
            <a:pPr lvl="1"/>
            <a:r>
              <a:rPr lang="zh-CN" altLang="en-US"/>
              <a:t>系统只给</a:t>
            </a:r>
            <a:r>
              <a:rPr lang="en-US" altLang="zh-CN"/>
              <a:t>p</a:t>
            </a:r>
            <a:r>
              <a:rPr lang="zh-CN" altLang="en-US"/>
              <a:t>分配能保存一个指针值的内存区</a:t>
            </a:r>
            <a:r>
              <a:rPr lang="en-US" altLang="zh-CN"/>
              <a:t>(</a:t>
            </a:r>
            <a:r>
              <a:rPr lang="zh-CN" altLang="en-US"/>
              <a:t>一般</a:t>
            </a:r>
            <a:r>
              <a:rPr lang="en-US" altLang="zh-CN"/>
              <a:t>2</a:t>
            </a:r>
            <a:r>
              <a:rPr lang="zh-CN" altLang="en-US"/>
              <a:t>字节）；而给</a:t>
            </a:r>
            <a:r>
              <a:rPr lang="en-US" altLang="zh-CN"/>
              <a:t>q</a:t>
            </a:r>
            <a:r>
              <a:rPr lang="zh-CN" altLang="en-US"/>
              <a:t>分配</a:t>
            </a:r>
            <a:r>
              <a:rPr lang="en-US" altLang="zh-CN"/>
              <a:t>2*10</a:t>
            </a:r>
            <a:r>
              <a:rPr lang="zh-CN" altLang="en-US"/>
              <a:t>字节的内存区</a:t>
            </a:r>
          </a:p>
        </p:txBody>
      </p: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指针与二维数组</a:t>
            </a:r>
          </a:p>
          <a:p>
            <a:pPr lvl="1"/>
            <a:r>
              <a:rPr lang="zh-CN" altLang="en-US"/>
              <a:t>二维数组的地址</a:t>
            </a:r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348108" y="2332038"/>
            <a:ext cx="665118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对于一维数组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）数组名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array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表示数组的首地址，即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array[0]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的地址；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）数组名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array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是地址</a:t>
            </a:r>
            <a:r>
              <a:rPr lang="zh-CN" altLang="zh-CN" sz="2000" b="1">
                <a:solidFill>
                  <a:srgbClr val="5B9BD5"/>
                </a:solidFill>
                <a:ea typeface="微软雅黑" pitchFamily="34" charset="-122"/>
              </a:rPr>
              <a:t>常量</a:t>
            </a:r>
          </a:p>
          <a:p>
            <a:pPr eaLnBrk="1" hangingPunct="1"/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（3）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array+i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是元素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array[i]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的地址</a:t>
            </a:r>
          </a:p>
          <a:p>
            <a:pPr eaLnBrk="1" hangingPunct="1"/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（4）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array[i]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 *(array+i)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6294438" y="979488"/>
            <a:ext cx="2663825" cy="3711575"/>
            <a:chOff x="3554" y="906"/>
            <a:chExt cx="1678" cy="2338"/>
          </a:xfrm>
        </p:grpSpPr>
        <p:sp>
          <p:nvSpPr>
            <p:cNvPr id="5" name="Rectangle 113"/>
            <p:cNvSpPr>
              <a:spLocks noChangeArrowheads="1"/>
            </p:cNvSpPr>
            <p:nvPr/>
          </p:nvSpPr>
          <p:spPr bwMode="auto">
            <a:xfrm>
              <a:off x="4222" y="1133"/>
              <a:ext cx="834" cy="211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14"/>
            <p:cNvSpPr>
              <a:spLocks noChangeShapeType="1"/>
            </p:cNvSpPr>
            <p:nvPr/>
          </p:nvSpPr>
          <p:spPr bwMode="auto">
            <a:xfrm>
              <a:off x="4222" y="1333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15"/>
            <p:cNvSpPr>
              <a:spLocks noChangeShapeType="1"/>
            </p:cNvSpPr>
            <p:nvPr/>
          </p:nvSpPr>
          <p:spPr bwMode="auto">
            <a:xfrm>
              <a:off x="4222" y="1545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6"/>
            <p:cNvSpPr>
              <a:spLocks noChangeShapeType="1"/>
            </p:cNvSpPr>
            <p:nvPr/>
          </p:nvSpPr>
          <p:spPr bwMode="auto">
            <a:xfrm>
              <a:off x="4222" y="1758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7"/>
            <p:cNvSpPr>
              <a:spLocks noChangeShapeType="1"/>
            </p:cNvSpPr>
            <p:nvPr/>
          </p:nvSpPr>
          <p:spPr bwMode="auto">
            <a:xfrm>
              <a:off x="4222" y="1970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8"/>
            <p:cNvSpPr>
              <a:spLocks noChangeShapeType="1"/>
            </p:cNvSpPr>
            <p:nvPr/>
          </p:nvSpPr>
          <p:spPr bwMode="auto">
            <a:xfrm>
              <a:off x="4222" y="2183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9"/>
            <p:cNvSpPr>
              <a:spLocks noChangeShapeType="1"/>
            </p:cNvSpPr>
            <p:nvPr/>
          </p:nvSpPr>
          <p:spPr bwMode="auto">
            <a:xfrm>
              <a:off x="4222" y="2396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0"/>
            <p:cNvSpPr>
              <a:spLocks noChangeShapeType="1"/>
            </p:cNvSpPr>
            <p:nvPr/>
          </p:nvSpPr>
          <p:spPr bwMode="auto">
            <a:xfrm>
              <a:off x="4222" y="2608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1"/>
            <p:cNvSpPr>
              <a:spLocks noChangeShapeType="1"/>
            </p:cNvSpPr>
            <p:nvPr/>
          </p:nvSpPr>
          <p:spPr bwMode="auto">
            <a:xfrm>
              <a:off x="4222" y="2821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2"/>
            <p:cNvSpPr>
              <a:spLocks noChangeShapeType="1"/>
            </p:cNvSpPr>
            <p:nvPr/>
          </p:nvSpPr>
          <p:spPr bwMode="auto">
            <a:xfrm>
              <a:off x="4222" y="3034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>
              <a:off x="3889" y="1144"/>
              <a:ext cx="3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554" y="973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array</a:t>
              </a:r>
            </a:p>
          </p:txBody>
        </p:sp>
        <p:sp>
          <p:nvSpPr>
            <p:cNvPr id="17" name="Text Box 127"/>
            <p:cNvSpPr txBox="1">
              <a:spLocks noChangeArrowheads="1"/>
            </p:cNvSpPr>
            <p:nvPr/>
          </p:nvSpPr>
          <p:spPr bwMode="auto">
            <a:xfrm>
              <a:off x="4176" y="906"/>
              <a:ext cx="10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int  array[10];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6516216" y="1938338"/>
            <a:ext cx="2560637" cy="302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对于二维数组：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是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数组名，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          包含三个元素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         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a[0],a[1],a[2]</a:t>
            </a:r>
          </a:p>
          <a:p>
            <a:pPr eaLnBrk="1" hangingPunct="1"/>
            <a:endParaRPr lang="en-US" altLang="zh-CN" sz="2000">
              <a:solidFill>
                <a:schemeClr val="bg1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）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每个元素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a[i]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ea typeface="微软雅黑" pitchFamily="34" charset="-122"/>
              </a:rPr>
              <a:t>           </a:t>
            </a:r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又是一个一维</a:t>
            </a:r>
          </a:p>
          <a:p>
            <a:pPr eaLnBrk="1" hangingPunct="1"/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           数组，包含4个</a:t>
            </a:r>
          </a:p>
          <a:p>
            <a:pPr eaLnBrk="1" hangingPunct="1"/>
            <a:r>
              <a:rPr lang="zh-CN" altLang="zh-CN" sz="2000">
                <a:solidFill>
                  <a:schemeClr val="bg1"/>
                </a:solidFill>
                <a:ea typeface="微软雅黑" pitchFamily="34" charset="-122"/>
              </a:rPr>
              <a:t>           元素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549275" y="1181100"/>
            <a:ext cx="622300" cy="3625850"/>
            <a:chOff x="274" y="708"/>
            <a:chExt cx="392" cy="2284"/>
          </a:xfrm>
        </p:grpSpPr>
        <p:sp>
          <p:nvSpPr>
            <p:cNvPr id="5" name="Text Box 30"/>
            <p:cNvSpPr txBox="1">
              <a:spLocks noChangeArrowheads="1"/>
            </p:cNvSpPr>
            <p:nvPr/>
          </p:nvSpPr>
          <p:spPr bwMode="auto">
            <a:xfrm>
              <a:off x="407" y="708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5B9BD5"/>
                  </a:solidFill>
                </a:rPr>
                <a:t>a</a:t>
              </a: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274" y="1797"/>
              <a:ext cx="3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5B9BD5"/>
                  </a:solidFill>
                </a:rPr>
                <a:t>a+1</a:t>
              </a: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303" y="2759"/>
              <a:ext cx="3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5B9BD5"/>
                  </a:solidFill>
                </a:rPr>
                <a:t>a+2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6419850" y="431800"/>
            <a:ext cx="1974850" cy="1489075"/>
            <a:chOff x="3612" y="284"/>
            <a:chExt cx="1244" cy="938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3612" y="550"/>
              <a:ext cx="1244" cy="672"/>
              <a:chOff x="3612" y="550"/>
              <a:chExt cx="1244" cy="672"/>
            </a:xfrm>
          </p:grpSpPr>
          <p:sp>
            <p:nvSpPr>
              <p:cNvPr id="11" name="Text Box 60"/>
              <p:cNvSpPr txBox="1">
                <a:spLocks noChangeArrowheads="1"/>
              </p:cNvSpPr>
              <p:nvPr/>
            </p:nvSpPr>
            <p:spPr bwMode="auto">
              <a:xfrm>
                <a:off x="3943" y="550"/>
                <a:ext cx="9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*(</a:t>
                </a:r>
                <a:r>
                  <a:rPr lang="en-US" altLang="zh-CN" sz="2000" b="1">
                    <a:solidFill>
                      <a:srgbClr val="5B9BD5"/>
                    </a:solidFill>
                  </a:rPr>
                  <a:t>*(a+0)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+1)</a:t>
                </a:r>
              </a:p>
            </p:txBody>
          </p:sp>
          <p:sp>
            <p:nvSpPr>
              <p:cNvPr id="12" name="Line 61"/>
              <p:cNvSpPr>
                <a:spLocks noChangeShapeType="1"/>
              </p:cNvSpPr>
              <p:nvPr/>
            </p:nvSpPr>
            <p:spPr bwMode="auto">
              <a:xfrm flipH="1">
                <a:off x="3612" y="778"/>
                <a:ext cx="500" cy="444"/>
              </a:xfrm>
              <a:prstGeom prst="line">
                <a:avLst/>
              </a:prstGeom>
              <a:noFill/>
              <a:ln w="9525">
                <a:solidFill>
                  <a:srgbClr val="5B9BD5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4020" y="284"/>
              <a:ext cx="7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*(</a:t>
              </a:r>
              <a:r>
                <a:rPr lang="en-US" altLang="zh-CN" sz="2000" b="1">
                  <a:solidFill>
                    <a:srgbClr val="5B9BD5"/>
                  </a:solidFill>
                </a:rPr>
                <a:t>a[0]</a:t>
              </a:r>
              <a:r>
                <a:rPr lang="en-US" altLang="zh-CN" sz="2000">
                  <a:solidFill>
                    <a:schemeClr val="bg1"/>
                  </a:solidFill>
                </a:rPr>
                <a:t>+1)</a:t>
              </a:r>
            </a:p>
          </p:txBody>
        </p:sp>
      </p:grp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3460750" y="581025"/>
            <a:ext cx="18614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int  a[3][4];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1443038" y="1031875"/>
            <a:ext cx="1914525" cy="5524500"/>
            <a:chOff x="909" y="650"/>
            <a:chExt cx="1206" cy="3480"/>
          </a:xfrm>
        </p:grpSpPr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1415" y="1978"/>
              <a:ext cx="686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1429" y="2989"/>
              <a:ext cx="686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1415" y="862"/>
              <a:ext cx="686" cy="3268"/>
              <a:chOff x="1043" y="850"/>
              <a:chExt cx="686" cy="3268"/>
            </a:xfrm>
          </p:grpSpPr>
          <p:sp>
            <p:nvSpPr>
              <p:cNvPr id="24" name="Rectangle 2"/>
              <p:cNvSpPr>
                <a:spLocks noChangeArrowheads="1"/>
              </p:cNvSpPr>
              <p:nvPr/>
            </p:nvSpPr>
            <p:spPr bwMode="auto">
              <a:xfrm>
                <a:off x="1043" y="852"/>
                <a:ext cx="686" cy="3266"/>
              </a:xfrm>
              <a:prstGeom prst="rect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1242" y="850"/>
                <a:ext cx="3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225" y="193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endParaRPr lang="en-US" altLang="zh-CN" sz="2000"/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190" y="295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endParaRPr lang="en-US" altLang="zh-CN" sz="2000"/>
              </a:p>
            </p:txBody>
          </p:sp>
        </p:grp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993" y="878"/>
              <a:ext cx="4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978" y="1974"/>
              <a:ext cx="4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978" y="2985"/>
              <a:ext cx="4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002" y="650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909" y="1758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2008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965" y="2756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2016</a:t>
              </a:r>
            </a:p>
          </p:txBody>
        </p:sp>
      </p:grpSp>
      <p:grpSp>
        <p:nvGrpSpPr>
          <p:cNvPr id="28" name="Group 94"/>
          <p:cNvGrpSpPr>
            <a:grpSpLocks/>
          </p:cNvGrpSpPr>
          <p:nvPr/>
        </p:nvGrpSpPr>
        <p:grpSpPr bwMode="auto">
          <a:xfrm>
            <a:off x="3165475" y="1149350"/>
            <a:ext cx="3368675" cy="5337175"/>
            <a:chOff x="1994" y="724"/>
            <a:chExt cx="2122" cy="3362"/>
          </a:xfrm>
        </p:grpSpPr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2020" y="967"/>
              <a:ext cx="133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980" y="1201"/>
              <a:ext cx="3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956" y="724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2956" y="968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2010" y="2056"/>
              <a:ext cx="13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V="1">
              <a:off x="2990" y="2300"/>
              <a:ext cx="336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994" y="3099"/>
              <a:ext cx="132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2969" y="3345"/>
              <a:ext cx="3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2944" y="183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2008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2944" y="2075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2010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953" y="2876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2016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954" y="3120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2018</a:t>
              </a: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a[0][0]</a:t>
              </a: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a[0][1]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72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a[0][2]</a:t>
              </a:r>
            </a:p>
          </p:txBody>
        </p:sp>
        <p:sp>
          <p:nvSpPr>
            <p:cNvPr id="60" name="Text Box 73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a[0][3]</a:t>
              </a:r>
            </a:p>
          </p:txBody>
        </p:sp>
        <p:sp>
          <p:nvSpPr>
            <p:cNvPr id="61" name="Text Box 74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[2]</a:t>
              </a:r>
            </a:p>
          </p:txBody>
        </p:sp>
        <p:sp>
          <p:nvSpPr>
            <p:cNvPr id="62" name="Text Box 75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[3]</a:t>
              </a:r>
            </a:p>
          </p:txBody>
        </p:sp>
        <p:sp>
          <p:nvSpPr>
            <p:cNvPr id="63" name="Text Box 76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[2]</a:t>
              </a:r>
            </a:p>
          </p:txBody>
        </p:sp>
        <p:sp>
          <p:nvSpPr>
            <p:cNvPr id="64" name="Text Box 77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[3]</a:t>
              </a:r>
            </a:p>
          </p:txBody>
        </p:sp>
      </p:grpSp>
      <p:sp>
        <p:nvSpPr>
          <p:cNvPr id="65" name="AutoShape 84"/>
          <p:cNvSpPr>
            <a:spLocks noChangeArrowheads="1"/>
          </p:cNvSpPr>
          <p:nvPr/>
        </p:nvSpPr>
        <p:spPr bwMode="auto">
          <a:xfrm>
            <a:off x="222250" y="5678488"/>
            <a:ext cx="2220161" cy="899279"/>
          </a:xfrm>
          <a:prstGeom prst="irregularSeal2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基类型</a:t>
            </a:r>
          </a:p>
        </p:txBody>
      </p:sp>
      <p:sp>
        <p:nvSpPr>
          <p:cNvPr id="66" name="AutoShape 85"/>
          <p:cNvSpPr>
            <a:spLocks noChangeArrowheads="1"/>
          </p:cNvSpPr>
          <p:nvPr/>
        </p:nvSpPr>
        <p:spPr bwMode="auto">
          <a:xfrm>
            <a:off x="0" y="285750"/>
            <a:ext cx="3531870" cy="1123712"/>
          </a:xfrm>
          <a:prstGeom prst="irregularSeal1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solidFill>
                  <a:srgbClr val="5B9BD5"/>
                </a:solidFill>
              </a:rPr>
              <a:t>行指针与列指针</a:t>
            </a:r>
          </a:p>
        </p:txBody>
      </p:sp>
      <p:grpSp>
        <p:nvGrpSpPr>
          <p:cNvPr id="67" name="Group 95"/>
          <p:cNvGrpSpPr>
            <a:grpSpLocks/>
          </p:cNvGrpSpPr>
          <p:nvPr/>
        </p:nvGrpSpPr>
        <p:grpSpPr bwMode="auto">
          <a:xfrm>
            <a:off x="3270250" y="1733550"/>
            <a:ext cx="1228725" cy="4100513"/>
            <a:chOff x="2060" y="1092"/>
            <a:chExt cx="774" cy="2583"/>
          </a:xfrm>
        </p:grpSpPr>
        <p:grpSp>
          <p:nvGrpSpPr>
            <p:cNvPr id="68" name="Group 91"/>
            <p:cNvGrpSpPr>
              <a:grpSpLocks/>
            </p:cNvGrpSpPr>
            <p:nvPr/>
          </p:nvGrpSpPr>
          <p:grpSpPr bwMode="auto">
            <a:xfrm>
              <a:off x="2169" y="1092"/>
              <a:ext cx="586" cy="2379"/>
              <a:chOff x="2025" y="1068"/>
              <a:chExt cx="586" cy="2379"/>
            </a:xfrm>
          </p:grpSpPr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042" y="1068"/>
                <a:ext cx="5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a[0]+1</a:t>
                </a: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025" y="2138"/>
                <a:ext cx="5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+1</a:t>
                </a:r>
              </a:p>
            </p:txBody>
          </p:sp>
          <p:sp>
            <p:nvSpPr>
              <p:cNvPr id="75" name="Text Box 49"/>
              <p:cNvSpPr txBox="1">
                <a:spLocks noChangeArrowheads="1"/>
              </p:cNvSpPr>
              <p:nvPr/>
            </p:nvSpPr>
            <p:spPr bwMode="auto">
              <a:xfrm>
                <a:off x="2030" y="3195"/>
                <a:ext cx="5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+1</a:t>
                </a:r>
              </a:p>
            </p:txBody>
          </p:sp>
        </p:grpSp>
        <p:grpSp>
          <p:nvGrpSpPr>
            <p:cNvPr id="69" name="Group 92"/>
            <p:cNvGrpSpPr>
              <a:grpSpLocks/>
            </p:cNvGrpSpPr>
            <p:nvPr/>
          </p:nvGrpSpPr>
          <p:grpSpPr bwMode="auto">
            <a:xfrm>
              <a:off x="2060" y="1272"/>
              <a:ext cx="774" cy="2403"/>
              <a:chOff x="1916" y="1248"/>
              <a:chExt cx="774" cy="2403"/>
            </a:xfrm>
          </p:grpSpPr>
          <p:sp>
            <p:nvSpPr>
              <p:cNvPr id="70" name="Text Box 87"/>
              <p:cNvSpPr txBox="1">
                <a:spLocks noChangeArrowheads="1"/>
              </p:cNvSpPr>
              <p:nvPr/>
            </p:nvSpPr>
            <p:spPr bwMode="auto">
              <a:xfrm>
                <a:off x="1916" y="1248"/>
                <a:ext cx="74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*(a+0)+1</a:t>
                </a:r>
              </a:p>
            </p:txBody>
          </p:sp>
          <p:sp>
            <p:nvSpPr>
              <p:cNvPr id="71" name="Text Box 88"/>
              <p:cNvSpPr txBox="1">
                <a:spLocks noChangeArrowheads="1"/>
              </p:cNvSpPr>
              <p:nvPr/>
            </p:nvSpPr>
            <p:spPr bwMode="auto">
              <a:xfrm>
                <a:off x="1947" y="2318"/>
                <a:ext cx="74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*(a+1)+1</a:t>
                </a:r>
              </a:p>
            </p:txBody>
          </p:sp>
          <p:sp>
            <p:nvSpPr>
              <p:cNvPr id="72" name="Text Box 89"/>
              <p:cNvSpPr txBox="1">
                <a:spLocks noChangeArrowheads="1"/>
              </p:cNvSpPr>
              <p:nvPr/>
            </p:nvSpPr>
            <p:spPr bwMode="auto">
              <a:xfrm>
                <a:off x="1940" y="3399"/>
                <a:ext cx="74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*(a+2)+1</a:t>
                </a:r>
              </a:p>
            </p:txBody>
          </p:sp>
        </p:grpSp>
      </p:grpSp>
      <p:sp>
        <p:nvSpPr>
          <p:cNvPr id="76" name="Rectangle 96"/>
          <p:cNvSpPr>
            <a:spLocks noChangeArrowheads="1"/>
          </p:cNvSpPr>
          <p:nvPr/>
        </p:nvSpPr>
        <p:spPr bwMode="auto">
          <a:xfrm>
            <a:off x="4686300" y="666750"/>
            <a:ext cx="400050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3" grpId="0" build="p" autoUpdateAnimBg="0"/>
      <p:bldP spid="65" grpId="0" animBg="1"/>
      <p:bldP spid="66" grpId="0" animBg="1" autoUpdateAnimBg="0"/>
      <p:bldP spid="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056184" y="671796"/>
            <a:ext cx="7772400" cy="238125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D966"/>
              </a:buClr>
              <a:buFont typeface="Wingdings" pitchFamily="2" charset="2"/>
              <a:buChar char="l"/>
              <a:defRPr sz="24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har char="–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har char="»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zh-CN" altLang="en-US" smtClean="0">
                <a:latin typeface="微软雅黑" pitchFamily="34" charset="-122"/>
              </a:rPr>
              <a:t>对二维数组  </a:t>
            </a:r>
            <a:r>
              <a:rPr lang="en-US" altLang="zh-CN" smtClean="0">
                <a:latin typeface="微软雅黑" pitchFamily="34" charset="-122"/>
              </a:rPr>
              <a:t>int  a[3][4],</a:t>
            </a:r>
            <a:r>
              <a:rPr lang="zh-CN" altLang="zh-CN" smtClean="0">
                <a:latin typeface="微软雅黑" pitchFamily="34" charset="-122"/>
              </a:rPr>
              <a:t>有</a:t>
            </a:r>
          </a:p>
          <a:p>
            <a:pPr lvl="4"/>
            <a:r>
              <a:rPr lang="en-US" altLang="zh-CN" smtClean="0">
                <a:latin typeface="微软雅黑" pitchFamily="34" charset="-122"/>
              </a:rPr>
              <a:t>a-----</a:t>
            </a:r>
            <a:r>
              <a:rPr lang="zh-CN" altLang="zh-CN" smtClean="0">
                <a:latin typeface="微软雅黑" pitchFamily="34" charset="-122"/>
              </a:rPr>
              <a:t>二维数组的首地址，即第0行的首地址</a:t>
            </a:r>
          </a:p>
          <a:p>
            <a:pPr lvl="4"/>
            <a:r>
              <a:rPr lang="en-US" altLang="zh-CN" smtClean="0">
                <a:latin typeface="微软雅黑" pitchFamily="34" charset="-122"/>
              </a:rPr>
              <a:t>a+i-----</a:t>
            </a:r>
            <a:r>
              <a:rPr lang="zh-CN" altLang="zh-CN" smtClean="0">
                <a:latin typeface="微软雅黑" pitchFamily="34" charset="-122"/>
              </a:rPr>
              <a:t>第</a:t>
            </a:r>
            <a:r>
              <a:rPr lang="en-US" altLang="zh-CN" smtClean="0">
                <a:latin typeface="微软雅黑" pitchFamily="34" charset="-122"/>
              </a:rPr>
              <a:t>i</a:t>
            </a:r>
            <a:r>
              <a:rPr lang="zh-CN" altLang="zh-CN" smtClean="0">
                <a:latin typeface="微软雅黑" pitchFamily="34" charset="-122"/>
              </a:rPr>
              <a:t>行的首地址</a:t>
            </a:r>
          </a:p>
          <a:p>
            <a:pPr lvl="4"/>
            <a:r>
              <a:rPr lang="en-US" altLang="zh-CN" smtClean="0">
                <a:latin typeface="微软雅黑" pitchFamily="34" charset="-122"/>
              </a:rPr>
              <a:t>a[i] </a:t>
            </a:r>
            <a:r>
              <a:rPr lang="en-US" altLang="zh-CN" smtClean="0">
                <a:latin typeface="微软雅黑" pitchFamily="34" charset="-122"/>
                <a:sym typeface="Symbol" pitchFamily="18" charset="2"/>
              </a:rPr>
              <a:t> *(a+i)</a:t>
            </a:r>
            <a:r>
              <a:rPr lang="en-US" altLang="zh-CN" smtClean="0">
                <a:latin typeface="微软雅黑" pitchFamily="34" charset="-122"/>
              </a:rPr>
              <a:t>------</a:t>
            </a:r>
            <a:r>
              <a:rPr lang="zh-CN" altLang="zh-CN" smtClean="0">
                <a:latin typeface="微软雅黑" pitchFamily="34" charset="-122"/>
              </a:rPr>
              <a:t>第</a:t>
            </a:r>
            <a:r>
              <a:rPr lang="en-US" altLang="zh-CN" smtClean="0">
                <a:latin typeface="微软雅黑" pitchFamily="34" charset="-122"/>
              </a:rPr>
              <a:t>i</a:t>
            </a:r>
            <a:r>
              <a:rPr lang="zh-CN" altLang="zh-CN" smtClean="0">
                <a:latin typeface="微软雅黑" pitchFamily="34" charset="-122"/>
              </a:rPr>
              <a:t>行第0列的元素地址</a:t>
            </a:r>
          </a:p>
          <a:p>
            <a:pPr lvl="4"/>
            <a:r>
              <a:rPr lang="en-US" altLang="zh-CN" smtClean="0">
                <a:latin typeface="微软雅黑" pitchFamily="34" charset="-122"/>
              </a:rPr>
              <a:t>a[i]+j </a:t>
            </a:r>
            <a:r>
              <a:rPr lang="en-US" altLang="zh-CN" smtClean="0">
                <a:latin typeface="微软雅黑" pitchFamily="34" charset="-122"/>
                <a:sym typeface="Symbol" pitchFamily="18" charset="2"/>
              </a:rPr>
              <a:t> *(a+i)+j</a:t>
            </a:r>
            <a:r>
              <a:rPr lang="en-US" altLang="zh-CN" smtClean="0">
                <a:latin typeface="微软雅黑" pitchFamily="34" charset="-122"/>
              </a:rPr>
              <a:t> -----</a:t>
            </a:r>
            <a:r>
              <a:rPr lang="zh-CN" altLang="zh-CN" smtClean="0">
                <a:latin typeface="微软雅黑" pitchFamily="34" charset="-122"/>
              </a:rPr>
              <a:t>第</a:t>
            </a:r>
            <a:r>
              <a:rPr lang="en-US" altLang="zh-CN" smtClean="0">
                <a:latin typeface="微软雅黑" pitchFamily="34" charset="-122"/>
              </a:rPr>
              <a:t>i</a:t>
            </a:r>
            <a:r>
              <a:rPr lang="zh-CN" altLang="zh-CN" smtClean="0">
                <a:latin typeface="微软雅黑" pitchFamily="34" charset="-122"/>
              </a:rPr>
              <a:t>行第</a:t>
            </a:r>
            <a:r>
              <a:rPr lang="en-US" altLang="zh-CN" smtClean="0">
                <a:latin typeface="微软雅黑" pitchFamily="34" charset="-122"/>
              </a:rPr>
              <a:t>j</a:t>
            </a:r>
            <a:r>
              <a:rPr lang="zh-CN" altLang="zh-CN" smtClean="0">
                <a:latin typeface="微软雅黑" pitchFamily="34" charset="-122"/>
              </a:rPr>
              <a:t>列的元素地址</a:t>
            </a:r>
          </a:p>
          <a:p>
            <a:pPr lvl="4"/>
            <a:r>
              <a:rPr lang="zh-CN" altLang="en-US" smtClean="0">
                <a:latin typeface="微软雅黑" pitchFamily="34" charset="-122"/>
              </a:rPr>
              <a:t>*</a:t>
            </a:r>
            <a:r>
              <a:rPr lang="en-US" altLang="zh-CN" smtClean="0">
                <a:latin typeface="微软雅黑" pitchFamily="34" charset="-122"/>
              </a:rPr>
              <a:t>(a[i]+j) </a:t>
            </a:r>
            <a:r>
              <a:rPr lang="en-US" altLang="zh-CN" smtClean="0">
                <a:latin typeface="微软雅黑" pitchFamily="34" charset="-122"/>
                <a:sym typeface="Symbol" pitchFamily="18" charset="2"/>
              </a:rPr>
              <a:t> *(*(a+i)+j)  a[i][j]</a:t>
            </a:r>
            <a:endParaRPr lang="en-US" altLang="zh-CN">
              <a:latin typeface="微软雅黑" pitchFamily="34" charset="-122"/>
              <a:sym typeface="Symbol" pitchFamily="18" charset="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60625" y="3461058"/>
            <a:ext cx="6683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a+i=&amp;a[i]=a[i]=*(a+i) =&amp;a[i][0],                              </a:t>
            </a:r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值相等，含义不同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a+i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&amp;a[i],</a:t>
            </a:r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表示第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行首地址，指向行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a[i]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*(a+i)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&amp;a[i][0]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表示第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行第0列元素地址，指向列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46494" y="435283"/>
            <a:ext cx="3689350" cy="5953125"/>
            <a:chOff x="538" y="294"/>
            <a:chExt cx="2761" cy="375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1163" y="294"/>
              <a:ext cx="15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solidFill>
                    <a:srgbClr val="5B9BD5"/>
                  </a:solidFill>
                </a:rPr>
                <a:t>int  a[3][4];</a:t>
              </a:r>
            </a:p>
          </p:txBody>
        </p: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840" y="564"/>
              <a:ext cx="1206" cy="3480"/>
              <a:chOff x="537" y="638"/>
              <a:chExt cx="1206" cy="3480"/>
            </a:xfrm>
          </p:grpSpPr>
          <p:grpSp>
            <p:nvGrpSpPr>
              <p:cNvPr id="51" name="Group 65"/>
              <p:cNvGrpSpPr>
                <a:grpSpLocks/>
              </p:cNvGrpSpPr>
              <p:nvPr/>
            </p:nvGrpSpPr>
            <p:grpSpPr bwMode="auto">
              <a:xfrm>
                <a:off x="1043" y="850"/>
                <a:ext cx="700" cy="3268"/>
                <a:chOff x="1043" y="850"/>
                <a:chExt cx="700" cy="3268"/>
              </a:xfrm>
            </p:grpSpPr>
            <p:sp>
              <p:nvSpPr>
                <p:cNvPr id="58" name="Line 66"/>
                <p:cNvSpPr>
                  <a:spLocks noChangeShapeType="1"/>
                </p:cNvSpPr>
                <p:nvPr/>
              </p:nvSpPr>
              <p:spPr bwMode="auto">
                <a:xfrm>
                  <a:off x="1043" y="1966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Line 67"/>
                <p:cNvSpPr>
                  <a:spLocks noChangeShapeType="1"/>
                </p:cNvSpPr>
                <p:nvPr/>
              </p:nvSpPr>
              <p:spPr bwMode="auto">
                <a:xfrm>
                  <a:off x="1057" y="2977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0" name="Group 68"/>
                <p:cNvGrpSpPr>
                  <a:grpSpLocks/>
                </p:cNvGrpSpPr>
                <p:nvPr/>
              </p:nvGrpSpPr>
              <p:grpSpPr bwMode="auto">
                <a:xfrm>
                  <a:off x="1043" y="850"/>
                  <a:ext cx="686" cy="3268"/>
                  <a:chOff x="1043" y="850"/>
                  <a:chExt cx="686" cy="3268"/>
                </a:xfrm>
              </p:grpSpPr>
              <p:sp>
                <p:nvSpPr>
                  <p:cNvPr id="61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043" y="852"/>
                    <a:ext cx="686" cy="3266"/>
                  </a:xfrm>
                  <a:prstGeom prst="rect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" y="850"/>
                    <a:ext cx="457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prstDash val="sysDot"/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a[0]</a:t>
                    </a:r>
                  </a:p>
                </p:txBody>
              </p:sp>
              <p:sp>
                <p:nvSpPr>
                  <p:cNvPr id="63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5" y="1935"/>
                    <a:ext cx="457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prstDash val="sysDot"/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a[1]</a:t>
                    </a:r>
                  </a:p>
                </p:txBody>
              </p:sp>
              <p:sp>
                <p:nvSpPr>
                  <p:cNvPr id="64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0" y="2957"/>
                    <a:ext cx="457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prstDash val="sysDot"/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a[2]</a:t>
                    </a:r>
                  </a:p>
                </p:txBody>
              </p:sp>
            </p:grpSp>
          </p:grpSp>
          <p:sp>
            <p:nvSpPr>
              <p:cNvPr id="52" name="Line 73"/>
              <p:cNvSpPr>
                <a:spLocks noChangeShapeType="1"/>
              </p:cNvSpPr>
              <p:nvPr/>
            </p:nvSpPr>
            <p:spPr bwMode="auto">
              <a:xfrm>
                <a:off x="621" y="866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Line 74"/>
              <p:cNvSpPr>
                <a:spLocks noChangeShapeType="1"/>
              </p:cNvSpPr>
              <p:nvPr/>
            </p:nvSpPr>
            <p:spPr bwMode="auto">
              <a:xfrm>
                <a:off x="606" y="1962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Line 75"/>
              <p:cNvSpPr>
                <a:spLocks noChangeShapeType="1"/>
              </p:cNvSpPr>
              <p:nvPr/>
            </p:nvSpPr>
            <p:spPr bwMode="auto">
              <a:xfrm>
                <a:off x="606" y="2973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 Box 76"/>
              <p:cNvSpPr txBox="1">
                <a:spLocks noChangeArrowheads="1"/>
              </p:cNvSpPr>
              <p:nvPr/>
            </p:nvSpPr>
            <p:spPr bwMode="auto">
              <a:xfrm>
                <a:off x="629" y="638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56" name="Text Box 77"/>
              <p:cNvSpPr txBox="1">
                <a:spLocks noChangeArrowheads="1"/>
              </p:cNvSpPr>
              <p:nvPr/>
            </p:nvSpPr>
            <p:spPr bwMode="auto">
              <a:xfrm>
                <a:off x="537" y="1746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57" name="Text Box 78"/>
              <p:cNvSpPr txBox="1">
                <a:spLocks noChangeArrowheads="1"/>
              </p:cNvSpPr>
              <p:nvPr/>
            </p:nvSpPr>
            <p:spPr bwMode="auto">
              <a:xfrm>
                <a:off x="593" y="2744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2016</a:t>
                </a:r>
              </a:p>
            </p:txBody>
          </p:sp>
        </p:grp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1925" y="881"/>
              <a:ext cx="585" cy="2133"/>
              <a:chOff x="1925" y="881"/>
              <a:chExt cx="1365" cy="2133"/>
            </a:xfrm>
          </p:grpSpPr>
          <p:sp>
            <p:nvSpPr>
              <p:cNvPr id="48" name="Line 80"/>
              <p:cNvSpPr>
                <a:spLocks noChangeShapeType="1"/>
              </p:cNvSpPr>
              <p:nvPr/>
            </p:nvSpPr>
            <p:spPr bwMode="auto">
              <a:xfrm>
                <a:off x="1951" y="881"/>
                <a:ext cx="133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81"/>
              <p:cNvSpPr>
                <a:spLocks noChangeShapeType="1"/>
              </p:cNvSpPr>
              <p:nvPr/>
            </p:nvSpPr>
            <p:spPr bwMode="auto">
              <a:xfrm>
                <a:off x="1941" y="1970"/>
                <a:ext cx="132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Line 82"/>
              <p:cNvSpPr>
                <a:spLocks noChangeShapeType="1"/>
              </p:cNvSpPr>
              <p:nvPr/>
            </p:nvSpPr>
            <p:spPr bwMode="auto">
              <a:xfrm>
                <a:off x="1925" y="3013"/>
                <a:ext cx="132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1988" y="626"/>
              <a:ext cx="1311" cy="3362"/>
              <a:chOff x="2768" y="638"/>
              <a:chExt cx="1311" cy="3362"/>
            </a:xfrm>
          </p:grpSpPr>
          <p:sp>
            <p:nvSpPr>
              <p:cNvPr id="14" name="Line 84"/>
              <p:cNvSpPr>
                <a:spLocks noChangeShapeType="1"/>
              </p:cNvSpPr>
              <p:nvPr/>
            </p:nvSpPr>
            <p:spPr bwMode="auto">
              <a:xfrm>
                <a:off x="2911" y="1115"/>
                <a:ext cx="36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Box 85"/>
              <p:cNvSpPr txBox="1">
                <a:spLocks noChangeArrowheads="1"/>
              </p:cNvSpPr>
              <p:nvPr/>
            </p:nvSpPr>
            <p:spPr bwMode="auto">
              <a:xfrm>
                <a:off x="2779" y="638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16" name="Text Box 86"/>
              <p:cNvSpPr txBox="1">
                <a:spLocks noChangeArrowheads="1"/>
              </p:cNvSpPr>
              <p:nvPr/>
            </p:nvSpPr>
            <p:spPr bwMode="auto">
              <a:xfrm>
                <a:off x="2779" y="882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17" name="Line 87"/>
              <p:cNvSpPr>
                <a:spLocks noChangeShapeType="1"/>
              </p:cNvSpPr>
              <p:nvPr/>
            </p:nvSpPr>
            <p:spPr bwMode="auto">
              <a:xfrm flipV="1">
                <a:off x="2921" y="2214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88"/>
              <p:cNvSpPr>
                <a:spLocks noChangeShapeType="1"/>
              </p:cNvSpPr>
              <p:nvPr/>
            </p:nvSpPr>
            <p:spPr bwMode="auto">
              <a:xfrm>
                <a:off x="2900" y="3259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 Box 89"/>
              <p:cNvSpPr txBox="1">
                <a:spLocks noChangeArrowheads="1"/>
              </p:cNvSpPr>
              <p:nvPr/>
            </p:nvSpPr>
            <p:spPr bwMode="auto">
              <a:xfrm>
                <a:off x="2768" y="1745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20" name="Text Box 90"/>
              <p:cNvSpPr txBox="1">
                <a:spLocks noChangeArrowheads="1"/>
              </p:cNvSpPr>
              <p:nvPr/>
            </p:nvSpPr>
            <p:spPr bwMode="auto">
              <a:xfrm>
                <a:off x="2768" y="1989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2010</a:t>
                </a:r>
              </a:p>
            </p:txBody>
          </p:sp>
          <p:sp>
            <p:nvSpPr>
              <p:cNvPr id="21" name="Text Box 91"/>
              <p:cNvSpPr txBox="1">
                <a:spLocks noChangeArrowheads="1"/>
              </p:cNvSpPr>
              <p:nvPr/>
            </p:nvSpPr>
            <p:spPr bwMode="auto">
              <a:xfrm>
                <a:off x="2777" y="2790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2016</a:t>
                </a:r>
              </a:p>
            </p:txBody>
          </p:sp>
          <p:sp>
            <p:nvSpPr>
              <p:cNvPr id="22" name="Text Box 92"/>
              <p:cNvSpPr txBox="1">
                <a:spLocks noChangeArrowheads="1"/>
              </p:cNvSpPr>
              <p:nvPr/>
            </p:nvSpPr>
            <p:spPr bwMode="auto">
              <a:xfrm>
                <a:off x="2777" y="3034"/>
                <a:ext cx="5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2018</a:t>
                </a:r>
              </a:p>
            </p:txBody>
          </p:sp>
          <p:grpSp>
            <p:nvGrpSpPr>
              <p:cNvPr id="23" name="Group 93"/>
              <p:cNvGrpSpPr>
                <a:grpSpLocks/>
              </p:cNvGrpSpPr>
              <p:nvPr/>
            </p:nvGrpSpPr>
            <p:grpSpPr bwMode="auto">
              <a:xfrm>
                <a:off x="3286" y="767"/>
                <a:ext cx="793" cy="3233"/>
                <a:chOff x="2983" y="841"/>
                <a:chExt cx="793" cy="3233"/>
              </a:xfrm>
            </p:grpSpPr>
            <p:sp>
              <p:nvSpPr>
                <p:cNvPr id="24" name="Rectangle 94"/>
                <p:cNvSpPr>
                  <a:spLocks noChangeArrowheads="1"/>
                </p:cNvSpPr>
                <p:nvPr/>
              </p:nvSpPr>
              <p:spPr bwMode="auto">
                <a:xfrm>
                  <a:off x="2983" y="841"/>
                  <a:ext cx="747" cy="323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Line 95"/>
                <p:cNvSpPr>
                  <a:spLocks noChangeShapeType="1"/>
                </p:cNvSpPr>
                <p:nvPr/>
              </p:nvSpPr>
              <p:spPr bwMode="auto">
                <a:xfrm>
                  <a:off x="2998" y="109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Line 96"/>
                <p:cNvSpPr>
                  <a:spLocks noChangeShapeType="1"/>
                </p:cNvSpPr>
                <p:nvPr/>
              </p:nvSpPr>
              <p:spPr bwMode="auto">
                <a:xfrm>
                  <a:off x="2986" y="136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Line 97"/>
                <p:cNvSpPr>
                  <a:spLocks noChangeShapeType="1"/>
                </p:cNvSpPr>
                <p:nvPr/>
              </p:nvSpPr>
              <p:spPr bwMode="auto">
                <a:xfrm>
                  <a:off x="2986" y="191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Line 98"/>
                <p:cNvSpPr>
                  <a:spLocks noChangeShapeType="1"/>
                </p:cNvSpPr>
                <p:nvPr/>
              </p:nvSpPr>
              <p:spPr bwMode="auto">
                <a:xfrm>
                  <a:off x="2986" y="2192"/>
                  <a:ext cx="73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Line 99"/>
                <p:cNvSpPr>
                  <a:spLocks noChangeShapeType="1"/>
                </p:cNvSpPr>
                <p:nvPr/>
              </p:nvSpPr>
              <p:spPr bwMode="auto">
                <a:xfrm>
                  <a:off x="2986" y="2467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Line 100"/>
                <p:cNvSpPr>
                  <a:spLocks noChangeShapeType="1"/>
                </p:cNvSpPr>
                <p:nvPr/>
              </p:nvSpPr>
              <p:spPr bwMode="auto">
                <a:xfrm>
                  <a:off x="2986" y="3018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986" y="3293"/>
                  <a:ext cx="754" cy="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Line 102"/>
                <p:cNvSpPr>
                  <a:spLocks noChangeShapeType="1"/>
                </p:cNvSpPr>
                <p:nvPr/>
              </p:nvSpPr>
              <p:spPr bwMode="auto">
                <a:xfrm>
                  <a:off x="2986" y="3569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112" y="842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a[0][0]</a:t>
                  </a:r>
                </a:p>
              </p:txBody>
            </p:sp>
            <p:sp>
              <p:nvSpPr>
                <p:cNvPr id="3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112" y="1112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a[0][1]</a:t>
                  </a:r>
                </a:p>
              </p:txBody>
            </p:sp>
            <p:sp>
              <p:nvSpPr>
                <p:cNvPr id="3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112" y="1923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a[1][0]</a:t>
                  </a:r>
                </a:p>
              </p:txBody>
            </p:sp>
            <p:sp>
              <p:nvSpPr>
                <p:cNvPr id="3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112" y="2193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a[1][1]</a:t>
                  </a:r>
                </a:p>
              </p:txBody>
            </p:sp>
            <p:sp>
              <p:nvSpPr>
                <p:cNvPr id="3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112" y="3004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a[2][0]</a:t>
                  </a:r>
                </a:p>
              </p:txBody>
            </p:sp>
            <p:sp>
              <p:nvSpPr>
                <p:cNvPr id="3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112" y="3275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a[2][1]</a:t>
                  </a:r>
                </a:p>
              </p:txBody>
            </p:sp>
            <p:sp>
              <p:nvSpPr>
                <p:cNvPr id="39" name="Line 109"/>
                <p:cNvSpPr>
                  <a:spLocks noChangeShapeType="1"/>
                </p:cNvSpPr>
                <p:nvPr/>
              </p:nvSpPr>
              <p:spPr bwMode="auto">
                <a:xfrm>
                  <a:off x="2986" y="164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Line 110"/>
                <p:cNvSpPr>
                  <a:spLocks noChangeShapeType="1"/>
                </p:cNvSpPr>
                <p:nvPr/>
              </p:nvSpPr>
              <p:spPr bwMode="auto">
                <a:xfrm>
                  <a:off x="2986" y="2742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Line 111"/>
                <p:cNvSpPr>
                  <a:spLocks noChangeShapeType="1"/>
                </p:cNvSpPr>
                <p:nvPr/>
              </p:nvSpPr>
              <p:spPr bwMode="auto">
                <a:xfrm>
                  <a:off x="2998" y="3845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112" y="1382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a[0][2]</a:t>
                  </a:r>
                </a:p>
              </p:txBody>
            </p:sp>
            <p:sp>
              <p:nvSpPr>
                <p:cNvPr id="4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112" y="1653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a[0][3]</a:t>
                  </a:r>
                </a:p>
              </p:txBody>
            </p:sp>
            <p:sp>
              <p:nvSpPr>
                <p:cNvPr id="4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112" y="2464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a[1][2]</a:t>
                  </a:r>
                </a:p>
              </p:txBody>
            </p:sp>
            <p:sp>
              <p:nvSpPr>
                <p:cNvPr id="4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112" y="2734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a[1][3]</a:t>
                  </a:r>
                </a:p>
              </p:txBody>
            </p:sp>
            <p:sp>
              <p:nvSpPr>
                <p:cNvPr id="4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112" y="3545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a[2][2]</a:t>
                  </a:r>
                </a:p>
              </p:txBody>
            </p:sp>
            <p:sp>
              <p:nvSpPr>
                <p:cNvPr id="4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112" y="3816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a[2][3]</a:t>
                  </a:r>
                </a:p>
              </p:txBody>
            </p:sp>
          </p:grpSp>
        </p:grpSp>
        <p:grpSp>
          <p:nvGrpSpPr>
            <p:cNvPr id="10" name="Group 118"/>
            <p:cNvGrpSpPr>
              <a:grpSpLocks/>
            </p:cNvGrpSpPr>
            <p:nvPr/>
          </p:nvGrpSpPr>
          <p:grpSpPr bwMode="auto">
            <a:xfrm>
              <a:off x="538" y="676"/>
              <a:ext cx="460" cy="2344"/>
              <a:chOff x="274" y="748"/>
              <a:chExt cx="460" cy="2344"/>
            </a:xfrm>
          </p:grpSpPr>
          <p:sp>
            <p:nvSpPr>
              <p:cNvPr id="11" name="Text Box 119"/>
              <p:cNvSpPr txBox="1">
                <a:spLocks noChangeArrowheads="1"/>
              </p:cNvSpPr>
              <p:nvPr/>
            </p:nvSpPr>
            <p:spPr bwMode="auto">
              <a:xfrm>
                <a:off x="407" y="748"/>
                <a:ext cx="2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2" name="Text Box 120"/>
              <p:cNvSpPr txBox="1">
                <a:spLocks noChangeArrowheads="1"/>
              </p:cNvSpPr>
              <p:nvPr/>
            </p:nvSpPr>
            <p:spPr bwMode="auto">
              <a:xfrm>
                <a:off x="274" y="1858"/>
                <a:ext cx="431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a+1</a:t>
                </a:r>
              </a:p>
            </p:txBody>
          </p:sp>
          <p:sp>
            <p:nvSpPr>
              <p:cNvPr id="13" name="Text Box 121"/>
              <p:cNvSpPr txBox="1">
                <a:spLocks noChangeArrowheads="1"/>
              </p:cNvSpPr>
              <p:nvPr/>
            </p:nvSpPr>
            <p:spPr bwMode="auto">
              <a:xfrm>
                <a:off x="303" y="285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a+2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build="p" bldLvl="5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38150" y="514350"/>
            <a:ext cx="2025651" cy="5753100"/>
            <a:chOff x="276" y="324"/>
            <a:chExt cx="1276" cy="362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76" y="324"/>
              <a:ext cx="1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solidFill>
                    <a:srgbClr val="5B9BD5"/>
                  </a:solidFill>
                </a:rPr>
                <a:t>int  a[3][4];</a:t>
              </a:r>
            </a:p>
          </p:txBody>
        </p:sp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456" y="715"/>
              <a:ext cx="668" cy="3233"/>
              <a:chOff x="1656" y="703"/>
              <a:chExt cx="668" cy="3233"/>
            </a:xfrm>
          </p:grpSpPr>
          <p:sp>
            <p:nvSpPr>
              <p:cNvPr id="6" name="Rectangle 34"/>
              <p:cNvSpPr>
                <a:spLocks noChangeArrowheads="1"/>
              </p:cNvSpPr>
              <p:nvPr/>
            </p:nvSpPr>
            <p:spPr bwMode="auto">
              <a:xfrm>
                <a:off x="1656" y="703"/>
                <a:ext cx="629" cy="3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35"/>
              <p:cNvSpPr>
                <a:spLocks noChangeShapeType="1"/>
              </p:cNvSpPr>
              <p:nvPr/>
            </p:nvSpPr>
            <p:spPr bwMode="auto">
              <a:xfrm>
                <a:off x="1669" y="95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36"/>
              <p:cNvSpPr>
                <a:spLocks noChangeShapeType="1"/>
              </p:cNvSpPr>
              <p:nvPr/>
            </p:nvSpPr>
            <p:spPr bwMode="auto">
              <a:xfrm>
                <a:off x="1659" y="122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37"/>
              <p:cNvSpPr>
                <a:spLocks noChangeShapeType="1"/>
              </p:cNvSpPr>
              <p:nvPr/>
            </p:nvSpPr>
            <p:spPr bwMode="auto">
              <a:xfrm>
                <a:off x="1659" y="177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38"/>
              <p:cNvSpPr>
                <a:spLocks noChangeShapeType="1"/>
              </p:cNvSpPr>
              <p:nvPr/>
            </p:nvSpPr>
            <p:spPr bwMode="auto">
              <a:xfrm>
                <a:off x="1659" y="2054"/>
                <a:ext cx="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9"/>
              <p:cNvSpPr>
                <a:spLocks noChangeShapeType="1"/>
              </p:cNvSpPr>
              <p:nvPr/>
            </p:nvSpPr>
            <p:spPr bwMode="auto">
              <a:xfrm>
                <a:off x="1659" y="2329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40"/>
              <p:cNvSpPr>
                <a:spLocks noChangeShapeType="1"/>
              </p:cNvSpPr>
              <p:nvPr/>
            </p:nvSpPr>
            <p:spPr bwMode="auto">
              <a:xfrm>
                <a:off x="1659" y="2880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41"/>
              <p:cNvSpPr>
                <a:spLocks noChangeShapeType="1"/>
              </p:cNvSpPr>
              <p:nvPr/>
            </p:nvSpPr>
            <p:spPr bwMode="auto">
              <a:xfrm flipV="1">
                <a:off x="1659" y="3155"/>
                <a:ext cx="63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42"/>
              <p:cNvSpPr>
                <a:spLocks noChangeShapeType="1"/>
              </p:cNvSpPr>
              <p:nvPr/>
            </p:nvSpPr>
            <p:spPr bwMode="auto">
              <a:xfrm>
                <a:off x="1659" y="3431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43"/>
              <p:cNvSpPr txBox="1">
                <a:spLocks noChangeArrowheads="1"/>
              </p:cNvSpPr>
              <p:nvPr/>
            </p:nvSpPr>
            <p:spPr bwMode="auto">
              <a:xfrm>
                <a:off x="1765" y="70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a[0][0]</a:t>
                </a:r>
              </a:p>
            </p:txBody>
          </p:sp>
          <p:sp>
            <p:nvSpPr>
              <p:cNvPr id="16" name="Text Box 44"/>
              <p:cNvSpPr txBox="1">
                <a:spLocks noChangeArrowheads="1"/>
              </p:cNvSpPr>
              <p:nvPr/>
            </p:nvSpPr>
            <p:spPr bwMode="auto">
              <a:xfrm>
                <a:off x="1765" y="97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a[0][1]</a:t>
                </a:r>
              </a:p>
            </p:txBody>
          </p:sp>
          <p:sp>
            <p:nvSpPr>
              <p:cNvPr id="17" name="Text Box 45"/>
              <p:cNvSpPr txBox="1">
                <a:spLocks noChangeArrowheads="1"/>
              </p:cNvSpPr>
              <p:nvPr/>
            </p:nvSpPr>
            <p:spPr bwMode="auto">
              <a:xfrm>
                <a:off x="1765" y="1785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[0]</a:t>
                </a:r>
              </a:p>
            </p:txBody>
          </p:sp>
          <p:sp>
            <p:nvSpPr>
              <p:cNvPr id="18" name="Text Box 46"/>
              <p:cNvSpPr txBox="1">
                <a:spLocks noChangeArrowheads="1"/>
              </p:cNvSpPr>
              <p:nvPr/>
            </p:nvSpPr>
            <p:spPr bwMode="auto">
              <a:xfrm>
                <a:off x="1765" y="2055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[1]</a:t>
                </a:r>
              </a:p>
            </p:txBody>
          </p:sp>
          <p:sp>
            <p:nvSpPr>
              <p:cNvPr id="19" name="Text Box 47"/>
              <p:cNvSpPr txBox="1">
                <a:spLocks noChangeArrowheads="1"/>
              </p:cNvSpPr>
              <p:nvPr/>
            </p:nvSpPr>
            <p:spPr bwMode="auto">
              <a:xfrm>
                <a:off x="1765" y="2866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[0]</a:t>
                </a:r>
              </a:p>
            </p:txBody>
          </p:sp>
          <p:sp>
            <p:nvSpPr>
              <p:cNvPr id="20" name="Text Box 48"/>
              <p:cNvSpPr txBox="1">
                <a:spLocks noChangeArrowheads="1"/>
              </p:cNvSpPr>
              <p:nvPr/>
            </p:nvSpPr>
            <p:spPr bwMode="auto">
              <a:xfrm>
                <a:off x="1765" y="3137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[1]</a:t>
                </a:r>
              </a:p>
            </p:txBody>
          </p:sp>
          <p:sp>
            <p:nvSpPr>
              <p:cNvPr id="21" name="Line 49"/>
              <p:cNvSpPr>
                <a:spLocks noChangeShapeType="1"/>
              </p:cNvSpPr>
              <p:nvPr/>
            </p:nvSpPr>
            <p:spPr bwMode="auto">
              <a:xfrm>
                <a:off x="1659" y="150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50"/>
              <p:cNvSpPr>
                <a:spLocks noChangeShapeType="1"/>
              </p:cNvSpPr>
              <p:nvPr/>
            </p:nvSpPr>
            <p:spPr bwMode="auto">
              <a:xfrm>
                <a:off x="1659" y="2604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51"/>
              <p:cNvSpPr>
                <a:spLocks noChangeShapeType="1"/>
              </p:cNvSpPr>
              <p:nvPr/>
            </p:nvSpPr>
            <p:spPr bwMode="auto">
              <a:xfrm>
                <a:off x="1669" y="3707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52"/>
              <p:cNvSpPr txBox="1">
                <a:spLocks noChangeArrowheads="1"/>
              </p:cNvSpPr>
              <p:nvPr/>
            </p:nvSpPr>
            <p:spPr bwMode="auto">
              <a:xfrm>
                <a:off x="1765" y="124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a[0][2]</a:t>
                </a:r>
              </a:p>
            </p:txBody>
          </p:sp>
          <p:sp>
            <p:nvSpPr>
              <p:cNvPr id="25" name="Text Box 53"/>
              <p:cNvSpPr txBox="1">
                <a:spLocks noChangeArrowheads="1"/>
              </p:cNvSpPr>
              <p:nvPr/>
            </p:nvSpPr>
            <p:spPr bwMode="auto">
              <a:xfrm>
                <a:off x="1765" y="1515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a[0][3]</a:t>
                </a:r>
              </a:p>
            </p:txBody>
          </p:sp>
          <p:sp>
            <p:nvSpPr>
              <p:cNvPr id="26" name="Text Box 54"/>
              <p:cNvSpPr txBox="1">
                <a:spLocks noChangeArrowheads="1"/>
              </p:cNvSpPr>
              <p:nvPr/>
            </p:nvSpPr>
            <p:spPr bwMode="auto">
              <a:xfrm>
                <a:off x="1765" y="2326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[2]</a:t>
                </a:r>
              </a:p>
            </p:txBody>
          </p:sp>
          <p:sp>
            <p:nvSpPr>
              <p:cNvPr id="27" name="Text Box 55"/>
              <p:cNvSpPr txBox="1">
                <a:spLocks noChangeArrowheads="1"/>
              </p:cNvSpPr>
              <p:nvPr/>
            </p:nvSpPr>
            <p:spPr bwMode="auto">
              <a:xfrm>
                <a:off x="1765" y="2596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[3]</a:t>
                </a:r>
              </a:p>
            </p:txBody>
          </p:sp>
          <p:sp>
            <p:nvSpPr>
              <p:cNvPr id="28" name="Text Box 56"/>
              <p:cNvSpPr txBox="1">
                <a:spLocks noChangeArrowheads="1"/>
              </p:cNvSpPr>
              <p:nvPr/>
            </p:nvSpPr>
            <p:spPr bwMode="auto">
              <a:xfrm>
                <a:off x="1765" y="3407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[2]</a:t>
                </a:r>
              </a:p>
            </p:txBody>
          </p:sp>
          <p:sp>
            <p:nvSpPr>
              <p:cNvPr id="29" name="Text Box 57"/>
              <p:cNvSpPr txBox="1">
                <a:spLocks noChangeArrowheads="1"/>
              </p:cNvSpPr>
              <p:nvPr/>
            </p:nvSpPr>
            <p:spPr bwMode="auto">
              <a:xfrm>
                <a:off x="1765" y="3678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[3]</a:t>
                </a:r>
              </a:p>
            </p:txBody>
          </p:sp>
        </p:grpSp>
      </p:grp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07050" y="3670300"/>
            <a:ext cx="27991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二维数组元素表示形式：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a[1][2]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）*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(a[1]+2)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）*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(*(a+1)+2)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）*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(&amp;a[0][0]+1*4+2)</a:t>
            </a:r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 flipH="1">
            <a:off x="1695450" y="2819400"/>
            <a:ext cx="533400" cy="0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2995613" y="950547"/>
            <a:ext cx="1815218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地址表示：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  </a:t>
            </a:r>
            <a:r>
              <a:rPr lang="en-US" altLang="zh-CN" b="1">
                <a:solidFill>
                  <a:srgbClr val="FFD966"/>
                </a:solidFill>
                <a:latin typeface="微软雅黑" pitchFamily="34" charset="-122"/>
                <a:ea typeface="微软雅黑" pitchFamily="34" charset="-122"/>
              </a:rPr>
              <a:t>a+1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  &amp;a[1][0]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(3) a[1]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(4) *(a+1)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(5)(int  *) (a+1)</a:t>
            </a:r>
          </a:p>
        </p:txBody>
      </p:sp>
      <p:grpSp>
        <p:nvGrpSpPr>
          <p:cNvPr id="33" name="Group 69"/>
          <p:cNvGrpSpPr>
            <a:grpSpLocks/>
          </p:cNvGrpSpPr>
          <p:nvPr/>
        </p:nvGrpSpPr>
        <p:grpSpPr bwMode="auto">
          <a:xfrm>
            <a:off x="5086349" y="1014414"/>
            <a:ext cx="1847850" cy="371475"/>
            <a:chOff x="3204" y="639"/>
            <a:chExt cx="1164" cy="234"/>
          </a:xfrm>
        </p:grpSpPr>
        <p:sp>
          <p:nvSpPr>
            <p:cNvPr id="34" name="Line 67"/>
            <p:cNvSpPr>
              <a:spLocks noChangeShapeType="1"/>
            </p:cNvSpPr>
            <p:nvPr/>
          </p:nvSpPr>
          <p:spPr bwMode="auto">
            <a:xfrm flipH="1">
              <a:off x="3204" y="768"/>
              <a:ext cx="576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68"/>
            <p:cNvSpPr txBox="1">
              <a:spLocks noChangeArrowheads="1"/>
            </p:cNvSpPr>
            <p:nvPr/>
          </p:nvSpPr>
          <p:spPr bwMode="auto">
            <a:xfrm>
              <a:off x="3817" y="639"/>
              <a:ext cx="55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行指针</a:t>
              </a:r>
            </a:p>
          </p:txBody>
        </p:sp>
      </p:grpSp>
      <p:grpSp>
        <p:nvGrpSpPr>
          <p:cNvPr id="36" name="Group 74"/>
          <p:cNvGrpSpPr>
            <a:grpSpLocks/>
          </p:cNvGrpSpPr>
          <p:nvPr/>
        </p:nvGrpSpPr>
        <p:grpSpPr bwMode="auto">
          <a:xfrm>
            <a:off x="5581648" y="1524000"/>
            <a:ext cx="1104900" cy="1333500"/>
            <a:chOff x="3516" y="960"/>
            <a:chExt cx="696" cy="840"/>
          </a:xfrm>
        </p:grpSpPr>
        <p:sp>
          <p:nvSpPr>
            <p:cNvPr id="37" name="AutoShape 70"/>
            <p:cNvSpPr>
              <a:spLocks/>
            </p:cNvSpPr>
            <p:nvPr/>
          </p:nvSpPr>
          <p:spPr bwMode="auto">
            <a:xfrm>
              <a:off x="3516" y="960"/>
              <a:ext cx="48" cy="840"/>
            </a:xfrm>
            <a:prstGeom prst="rightBrace">
              <a:avLst>
                <a:gd name="adj1" fmla="val 145833"/>
                <a:gd name="adj2" fmla="val 50000"/>
              </a:avLst>
            </a:prstGeom>
            <a:noFill/>
            <a:ln w="38100">
              <a:solidFill>
                <a:srgbClr val="5B9B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3661" y="1263"/>
              <a:ext cx="55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列指针</a:t>
              </a:r>
            </a:p>
          </p:txBody>
        </p:sp>
      </p:grpSp>
      <p:sp>
        <p:nvSpPr>
          <p:cNvPr id="39" name="Line 75"/>
          <p:cNvSpPr>
            <a:spLocks noChangeShapeType="1"/>
          </p:cNvSpPr>
          <p:nvPr/>
        </p:nvSpPr>
        <p:spPr bwMode="auto">
          <a:xfrm flipH="1">
            <a:off x="1695450" y="3714750"/>
            <a:ext cx="533400" cy="0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2824163" y="3889395"/>
            <a:ext cx="2228793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地址表示：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  &amp;a[1][2]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 a[1]+2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(3) *(a+1)+2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(4)&amp;a[0][0]+1*4+2</a:t>
            </a: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  <p:bldP spid="31" grpId="0" animBg="1"/>
      <p:bldP spid="32" grpId="0" build="p" autoUpdateAnimBg="0"/>
      <p:bldP spid="39" grpId="0" animBg="1"/>
      <p:bldP spid="4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11944" y="1512888"/>
            <a:ext cx="8643938" cy="3316288"/>
            <a:chOff x="156" y="622"/>
            <a:chExt cx="5445" cy="2089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67" y="633"/>
              <a:ext cx="5434" cy="20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56" y="911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74" y="63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表示形式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53" y="66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含义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774" y="65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423" y="622"/>
              <a:ext cx="0" cy="206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56" y="1222"/>
              <a:ext cx="542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91" y="93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509" y="972"/>
              <a:ext cx="17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二维数组名，数组首地址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21" y="1262"/>
              <a:ext cx="10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a[0],*(a+0),*a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6" y="1522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83" y="1285"/>
              <a:ext cx="14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行第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列元素地址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7" y="1822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39" y="1528"/>
              <a:ext cx="3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a+1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462" y="1573"/>
              <a:ext cx="9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行首地址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78" y="2100"/>
              <a:ext cx="5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55" y="1862"/>
              <a:ext cx="8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a[1],*(a+1)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83" y="1825"/>
              <a:ext cx="14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行第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列元素地址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7" y="2389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85" y="2139"/>
              <a:ext cx="1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a[1]+2,*(a+1)+2,&amp;a[1][2]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483" y="2126"/>
              <a:ext cx="14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行第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列元素地址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4" y="2436"/>
              <a:ext cx="20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*(a[1]+2),*(*(a+1)+2),a[1][2]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475" y="242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行第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列元素值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757" y="962"/>
              <a:ext cx="4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2000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757" y="1236"/>
              <a:ext cx="4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2000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757" y="1525"/>
              <a:ext cx="4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2008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757" y="1813"/>
              <a:ext cx="4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2008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4757" y="2080"/>
              <a:ext cx="4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2012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762" y="242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13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311" y="622"/>
              <a:ext cx="0" cy="20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548681"/>
            <a:ext cx="8229600" cy="1656184"/>
          </a:xfrm>
        </p:spPr>
        <p:txBody>
          <a:bodyPr/>
          <a:lstStyle/>
          <a:p>
            <a:pPr lvl="1"/>
            <a:r>
              <a:rPr lang="zh-CN" altLang="en-US"/>
              <a:t>二维数组的指针变量</a:t>
            </a:r>
          </a:p>
          <a:p>
            <a:pPr lvl="2"/>
            <a:r>
              <a:rPr lang="zh-CN" altLang="en-US"/>
              <a:t>指向二维数组元素的指针</a:t>
            </a:r>
            <a:r>
              <a:rPr lang="zh-CN" altLang="en-US" smtClean="0"/>
              <a:t>变量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marL="457200" lvl="1" indent="0">
              <a:buNone/>
            </a:pPr>
            <a:r>
              <a:rPr lang="zh-CN" altLang="en-US"/>
              <a:t>例  指向二维数组元素的指针变量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42900" y="2091620"/>
            <a:ext cx="7232686" cy="3785652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static int a[3][4]={1,3,5,7,9,11,13,15,17,19,21,23};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*p;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for(p=a[0];p&lt;a[0]+12;p++) 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    </a:t>
            </a:r>
            <a:r>
              <a:rPr lang="en-US" altLang="zh-CN" sz="2400">
                <a:solidFill>
                  <a:schemeClr val="bg1"/>
                </a:solidFill>
              </a:rPr>
              <a:t>if((p-a[0])%4==0)   printf("\n");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en-US" altLang="zh-CN" sz="2400" smtClean="0">
                <a:solidFill>
                  <a:schemeClr val="bg1"/>
                </a:solidFill>
              </a:rPr>
              <a:t>  printf</a:t>
            </a:r>
            <a:r>
              <a:rPr lang="en-US" altLang="zh-CN" sz="2400">
                <a:solidFill>
                  <a:schemeClr val="bg1"/>
                </a:solidFill>
              </a:rPr>
              <a:t>("%4d  ",*p);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2780332" y="5344938"/>
            <a:ext cx="1637284" cy="1325620"/>
          </a:xfrm>
          <a:prstGeom prst="wedgeRectCallout">
            <a:avLst>
              <a:gd name="adj1" fmla="val -14292"/>
              <a:gd name="adj2" fmla="val -72556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5B9BD5"/>
                </a:solidFill>
                <a:latin typeface="Arial" pitchFamily="34" charset="0"/>
                <a:cs typeface="Arial" pitchFamily="34" charset="0"/>
              </a:rPr>
              <a:t>p=*a;  </a:t>
            </a:r>
          </a:p>
          <a:p>
            <a:pPr eaLnBrk="1" hangingPunct="1"/>
            <a:r>
              <a:rPr lang="en-US" altLang="zh-CN" sz="2000">
                <a:solidFill>
                  <a:srgbClr val="5B9BD5"/>
                </a:solidFill>
                <a:latin typeface="Arial" pitchFamily="34" charset="0"/>
                <a:cs typeface="Arial" pitchFamily="34" charset="0"/>
              </a:rPr>
              <a:t>p=&amp;a[0][0];   </a:t>
            </a:r>
          </a:p>
          <a:p>
            <a:pPr eaLnBrk="1" hangingPunct="1"/>
            <a:r>
              <a:rPr lang="en-US" altLang="zh-CN" sz="2000">
                <a:solidFill>
                  <a:srgbClr val="5B9BD5"/>
                </a:solidFill>
                <a:latin typeface="Arial" pitchFamily="34" charset="0"/>
                <a:cs typeface="Arial" pitchFamily="34" charset="0"/>
              </a:rPr>
              <a:t>p=*(a+0);  </a:t>
            </a:r>
          </a:p>
          <a:p>
            <a:pPr eaLnBrk="1" hangingPunct="1"/>
            <a:r>
              <a:rPr lang="en-US" altLang="zh-CN" sz="2000">
                <a:solidFill>
                  <a:srgbClr val="5B9BD5"/>
                </a:solidFill>
                <a:latin typeface="Arial" pitchFamily="34" charset="0"/>
                <a:cs typeface="Arial" pitchFamily="34" charset="0"/>
              </a:rPr>
              <a:t>p=a;            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780332" y="5344938"/>
            <a:ext cx="2871788" cy="1468438"/>
            <a:chOff x="3088" y="3155"/>
            <a:chExt cx="1809" cy="925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3088" y="3245"/>
              <a:ext cx="1809" cy="835"/>
            </a:xfrm>
            <a:prstGeom prst="wedgeRectCallout">
              <a:avLst>
                <a:gd name="adj1" fmla="val -12630"/>
                <a:gd name="adj2" fmla="val -74949"/>
              </a:avLst>
            </a:prstGeom>
            <a:noFill/>
            <a:ln w="12700">
              <a:solidFill>
                <a:schemeClr val="bg1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  <a:latin typeface="Arial" pitchFamily="34" charset="0"/>
                  <a:cs typeface="Arial" pitchFamily="34" charset="0"/>
                </a:rPr>
                <a:t>p=*a;  </a:t>
              </a:r>
            </a:p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  <a:latin typeface="Arial" pitchFamily="34" charset="0"/>
                  <a:cs typeface="Arial" pitchFamily="34" charset="0"/>
                </a:rPr>
                <a:t>p=&amp;a[0][0];   </a:t>
              </a:r>
            </a:p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  <a:latin typeface="Arial" pitchFamily="34" charset="0"/>
                  <a:cs typeface="Arial" pitchFamily="34" charset="0"/>
                </a:rPr>
                <a:t>p=(int *)a;  </a:t>
              </a:r>
            </a:p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  <a:latin typeface="Arial" pitchFamily="34" charset="0"/>
                  <a:cs typeface="Arial" pitchFamily="34" charset="0"/>
                </a:rPr>
                <a:t>p=a;            </a:t>
              </a: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4344" y="3155"/>
              <a:ext cx="115" cy="253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rgbClr val="5B9BD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4344" y="3365"/>
              <a:ext cx="115" cy="253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rgbClr val="5B9BD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344" y="3575"/>
              <a:ext cx="115" cy="253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rgbClr val="5B9BD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4380" y="3924"/>
              <a:ext cx="120" cy="14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rgbClr val="5B9BD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H="1">
              <a:off x="4368" y="3924"/>
              <a:ext cx="132" cy="1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rgbClr val="5B9BD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7793036" y="690563"/>
            <a:ext cx="1377949" cy="5538787"/>
            <a:chOff x="3332" y="597"/>
            <a:chExt cx="868" cy="3489"/>
          </a:xfrm>
        </p:grpSpPr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3332" y="597"/>
              <a:ext cx="8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int  a[3][4];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a[0][0]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a[0][1]</a:t>
              </a:r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a[0][2]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a[0][3]</a:t>
              </a: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[2]</a:t>
              </a:r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[3]</a:t>
              </a: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[2]</a:t>
              </a: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[3]</a:t>
              </a:r>
            </a:p>
          </p:txBody>
        </p:sp>
      </p:grpSp>
      <p:grpSp>
        <p:nvGrpSpPr>
          <p:cNvPr id="38" name="Group 49"/>
          <p:cNvGrpSpPr>
            <a:grpSpLocks/>
          </p:cNvGrpSpPr>
          <p:nvPr/>
        </p:nvGrpSpPr>
        <p:grpSpPr bwMode="auto">
          <a:xfrm>
            <a:off x="7086596" y="862013"/>
            <a:ext cx="742949" cy="525462"/>
            <a:chOff x="4464" y="543"/>
            <a:chExt cx="468" cy="331"/>
          </a:xfrm>
        </p:grpSpPr>
        <p:sp>
          <p:nvSpPr>
            <p:cNvPr id="39" name="Line 47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4464" y="543"/>
              <a:ext cx="2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5B9BD5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29208" y="548681"/>
            <a:ext cx="8229600" cy="3456384"/>
          </a:xfrm>
        </p:spPr>
        <p:txBody>
          <a:bodyPr/>
          <a:lstStyle/>
          <a:p>
            <a:pPr lvl="1"/>
            <a:r>
              <a:rPr lang="zh-CN" altLang="en-US"/>
              <a:t>指向一维数组的指针变量</a:t>
            </a:r>
          </a:p>
          <a:p>
            <a:pPr lvl="2"/>
            <a:r>
              <a:rPr lang="zh-CN" altLang="en-US"/>
              <a:t>定义形式：  </a:t>
            </a:r>
            <a:r>
              <a:rPr lang="zh-CN" altLang="en-US" b="1">
                <a:solidFill>
                  <a:srgbClr val="FFD966"/>
                </a:solidFill>
              </a:rPr>
              <a:t>数据类型   </a:t>
            </a:r>
            <a:r>
              <a:rPr lang="en-US" altLang="zh-CN" b="1">
                <a:solidFill>
                  <a:srgbClr val="5B9BD5"/>
                </a:solidFill>
              </a:rPr>
              <a:t>(</a:t>
            </a:r>
            <a:r>
              <a:rPr lang="en-US" altLang="zh-CN" b="1">
                <a:solidFill>
                  <a:srgbClr val="FFD966"/>
                </a:solidFill>
              </a:rPr>
              <a:t>*</a:t>
            </a:r>
            <a:r>
              <a:rPr lang="zh-CN" altLang="en-US" b="1">
                <a:solidFill>
                  <a:srgbClr val="FFD966"/>
                </a:solidFill>
              </a:rPr>
              <a:t>指针名</a:t>
            </a:r>
            <a:r>
              <a:rPr lang="en-US" altLang="zh-CN" b="1">
                <a:solidFill>
                  <a:srgbClr val="5B9BD5"/>
                </a:solidFill>
              </a:rPr>
              <a:t>)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一维数组维数</a:t>
            </a:r>
            <a:r>
              <a:rPr lang="en-US" altLang="zh-CN" b="1">
                <a:solidFill>
                  <a:srgbClr val="FFD966"/>
                </a:solidFill>
              </a:rPr>
              <a:t>];</a:t>
            </a:r>
          </a:p>
          <a:p>
            <a:pPr marL="914400" lvl="2" indent="0">
              <a:buNone/>
            </a:pPr>
            <a:r>
              <a:rPr lang="en-US" altLang="zh-CN"/>
              <a:t>   </a:t>
            </a:r>
            <a:r>
              <a:rPr lang="zh-CN" altLang="en-US"/>
              <a:t>例    </a:t>
            </a:r>
            <a:r>
              <a:rPr lang="en-US" altLang="zh-CN"/>
              <a:t>int   (*p)[4</a:t>
            </a:r>
            <a:r>
              <a:rPr lang="en-US" altLang="zh-CN" smtClean="0"/>
              <a:t>];</a:t>
            </a:r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endParaRPr lang="en-US" altLang="zh-CN" smtClean="0"/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lvl="2"/>
            <a:r>
              <a:rPr lang="zh-CN" altLang="en-US"/>
              <a:t>可让</a:t>
            </a:r>
            <a:r>
              <a:rPr lang="en-US" altLang="zh-CN"/>
              <a:t>p</a:t>
            </a:r>
            <a:r>
              <a:rPr lang="zh-CN" altLang="en-US"/>
              <a:t>指向二维数组某一行</a:t>
            </a:r>
          </a:p>
          <a:p>
            <a:pPr marL="914400" lvl="2" indent="0">
              <a:buNone/>
            </a:pPr>
            <a:r>
              <a:rPr lang="zh-CN" altLang="en-US"/>
              <a:t>   如    </a:t>
            </a:r>
            <a:r>
              <a:rPr lang="en-US" altLang="zh-CN"/>
              <a:t>int     a[3][</a:t>
            </a:r>
            <a:r>
              <a:rPr lang="en-US" altLang="zh-CN" b="1">
                <a:solidFill>
                  <a:srgbClr val="FFD966"/>
                </a:solidFill>
              </a:rPr>
              <a:t>4</a:t>
            </a:r>
            <a:r>
              <a:rPr lang="en-US" altLang="zh-CN"/>
              <a:t>],  (*p)[</a:t>
            </a:r>
            <a:r>
              <a:rPr lang="en-US" altLang="zh-CN" b="1">
                <a:solidFill>
                  <a:srgbClr val="FFD966"/>
                </a:solidFill>
              </a:rPr>
              <a:t>4</a:t>
            </a:r>
            <a:r>
              <a:rPr lang="en-US" altLang="zh-CN"/>
              <a:t>]=a;</a:t>
            </a:r>
            <a:endParaRPr lang="zh-CN" altLang="en-US"/>
          </a:p>
        </p:txBody>
      </p:sp>
      <p:sp>
        <p:nvSpPr>
          <p:cNvPr id="3" name="AutoShape 16"/>
          <p:cNvSpPr>
            <a:spLocks noChangeArrowheads="1"/>
          </p:cNvSpPr>
          <p:nvPr/>
        </p:nvSpPr>
        <p:spPr bwMode="auto">
          <a:xfrm>
            <a:off x="3995936" y="1916832"/>
            <a:ext cx="2829919" cy="648512"/>
          </a:xfrm>
          <a:prstGeom prst="wedgeRectCallout">
            <a:avLst>
              <a:gd name="adj1" fmla="val -54673"/>
              <a:gd name="adj2" fmla="val -139707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不能少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(*p)[4]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*p[4]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179512" y="2060848"/>
            <a:ext cx="2156657" cy="648512"/>
          </a:xfrm>
          <a:prstGeom prst="wedgeRectCallout">
            <a:avLst>
              <a:gd name="adj1" fmla="val 46417"/>
              <a:gd name="adj2" fmla="val -105001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的值是一维数组的</a:t>
            </a:r>
          </a:p>
          <a:p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首地址，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是行指针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93"/>
          <p:cNvSpPr>
            <a:spLocks noChangeArrowheads="1"/>
          </p:cNvSpPr>
          <p:nvPr/>
        </p:nvSpPr>
        <p:spPr bwMode="auto">
          <a:xfrm>
            <a:off x="707232" y="4255036"/>
            <a:ext cx="2720914" cy="648512"/>
          </a:xfrm>
          <a:prstGeom prst="wedgeRectCallout">
            <a:avLst>
              <a:gd name="adj1" fmla="val 50117"/>
              <a:gd name="adj2" fmla="val -106069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一维数组指针变量维数和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二维数组列数必须相同</a:t>
            </a: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468560" y="548680"/>
            <a:ext cx="8229600" cy="4366219"/>
          </a:xfrm>
        </p:spPr>
        <p:txBody>
          <a:bodyPr/>
          <a:lstStyle/>
          <a:p>
            <a:pPr lvl="1"/>
            <a:r>
              <a:rPr lang="zh-CN" altLang="en-US"/>
              <a:t>指向一维数组的指针变量</a:t>
            </a:r>
          </a:p>
          <a:p>
            <a:pPr lvl="2"/>
            <a:r>
              <a:rPr lang="zh-CN" altLang="en-US"/>
              <a:t>定义形式：  </a:t>
            </a:r>
            <a:endParaRPr lang="en-US" altLang="zh-CN" smtClean="0"/>
          </a:p>
          <a:p>
            <a:pPr lvl="2"/>
            <a:r>
              <a:rPr lang="zh-CN" altLang="en-US" b="1" smtClean="0">
                <a:solidFill>
                  <a:srgbClr val="FFD966"/>
                </a:solidFill>
              </a:rPr>
              <a:t>数据类型   </a:t>
            </a:r>
            <a:r>
              <a:rPr lang="en-US" altLang="zh-CN" b="1">
                <a:solidFill>
                  <a:srgbClr val="5B9BD5"/>
                </a:solidFill>
              </a:rPr>
              <a:t>(</a:t>
            </a:r>
            <a:r>
              <a:rPr lang="en-US" altLang="zh-CN" b="1">
                <a:solidFill>
                  <a:srgbClr val="FFD966"/>
                </a:solidFill>
              </a:rPr>
              <a:t>*</a:t>
            </a:r>
            <a:r>
              <a:rPr lang="zh-CN" altLang="en-US" b="1">
                <a:solidFill>
                  <a:srgbClr val="FFD966"/>
                </a:solidFill>
              </a:rPr>
              <a:t>指针名</a:t>
            </a:r>
            <a:r>
              <a:rPr lang="en-US" altLang="zh-CN" b="1">
                <a:solidFill>
                  <a:srgbClr val="5B9BD5"/>
                </a:solidFill>
              </a:rPr>
              <a:t>)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一维数组维数</a:t>
            </a:r>
            <a:r>
              <a:rPr lang="en-US" altLang="zh-CN" b="1">
                <a:solidFill>
                  <a:srgbClr val="FFD966"/>
                </a:solidFill>
              </a:rPr>
              <a:t>];</a:t>
            </a:r>
          </a:p>
          <a:p>
            <a:pPr marL="914400" lvl="2" indent="0">
              <a:buNone/>
            </a:pPr>
            <a:r>
              <a:rPr lang="en-US" altLang="zh-CN"/>
              <a:t>   </a:t>
            </a:r>
            <a:r>
              <a:rPr lang="zh-CN" altLang="en-US"/>
              <a:t>例    </a:t>
            </a:r>
            <a:r>
              <a:rPr lang="en-US" altLang="zh-CN"/>
              <a:t>int   (*p)[4</a:t>
            </a:r>
            <a:r>
              <a:rPr lang="en-US" altLang="zh-CN" smtClean="0"/>
              <a:t>];</a:t>
            </a:r>
          </a:p>
          <a:p>
            <a:pPr marL="914400" lvl="2" indent="0">
              <a:buNone/>
            </a:pPr>
            <a:endParaRPr lang="en-US" altLang="zh-CN" smtClean="0"/>
          </a:p>
          <a:p>
            <a:pPr marL="914400" lvl="2" indent="0">
              <a:buNone/>
            </a:pPr>
            <a:endParaRPr lang="en-US" altLang="zh-CN"/>
          </a:p>
          <a:p>
            <a:pPr marL="914400" lvl="2" indent="0">
              <a:buNone/>
            </a:pPr>
            <a:endParaRPr lang="en-US" altLang="zh-CN" smtClean="0"/>
          </a:p>
          <a:p>
            <a:pPr marL="914400" lvl="2" indent="0">
              <a:buNone/>
            </a:pPr>
            <a:endParaRPr lang="en-US" altLang="zh-CN"/>
          </a:p>
          <a:p>
            <a:pPr lvl="2"/>
            <a:r>
              <a:rPr lang="zh-CN" altLang="en-US" smtClean="0"/>
              <a:t>可</a:t>
            </a:r>
            <a:r>
              <a:rPr lang="zh-CN" altLang="en-US"/>
              <a:t>让</a:t>
            </a:r>
            <a:r>
              <a:rPr lang="en-US" altLang="zh-CN"/>
              <a:t>p</a:t>
            </a:r>
            <a:r>
              <a:rPr lang="zh-CN" altLang="en-US"/>
              <a:t>指向二维数组某一行</a:t>
            </a:r>
          </a:p>
          <a:p>
            <a:pPr marL="914400" lvl="2" indent="0">
              <a:buNone/>
            </a:pPr>
            <a:r>
              <a:rPr lang="zh-CN" altLang="en-US"/>
              <a:t>   如    </a:t>
            </a:r>
            <a:r>
              <a:rPr lang="en-US" altLang="zh-CN"/>
              <a:t>int     a[3][</a:t>
            </a:r>
            <a:r>
              <a:rPr lang="en-US" altLang="zh-CN" b="1">
                <a:solidFill>
                  <a:srgbClr val="FFD966"/>
                </a:solidFill>
              </a:rPr>
              <a:t>4</a:t>
            </a:r>
            <a:r>
              <a:rPr lang="en-US" altLang="zh-CN"/>
              <a:t>],  (*p)[</a:t>
            </a:r>
            <a:r>
              <a:rPr lang="en-US" altLang="zh-CN" b="1">
                <a:solidFill>
                  <a:srgbClr val="FFD966"/>
                </a:solidFill>
              </a:rPr>
              <a:t>4</a:t>
            </a:r>
            <a:r>
              <a:rPr lang="en-US" altLang="zh-CN"/>
              <a:t>]=a;</a:t>
            </a:r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667945" y="764704"/>
            <a:ext cx="2784475" cy="5538787"/>
            <a:chOff x="2736" y="363"/>
            <a:chExt cx="1754" cy="3489"/>
          </a:xfrm>
        </p:grpSpPr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3118" y="363"/>
              <a:ext cx="868" cy="3489"/>
              <a:chOff x="3332" y="597"/>
              <a:chExt cx="868" cy="3489"/>
            </a:xfrm>
          </p:grpSpPr>
          <p:sp>
            <p:nvSpPr>
              <p:cNvPr id="19" name="Text Box 47"/>
              <p:cNvSpPr txBox="1">
                <a:spLocks noChangeArrowheads="1"/>
              </p:cNvSpPr>
              <p:nvPr/>
            </p:nvSpPr>
            <p:spPr bwMode="auto">
              <a:xfrm>
                <a:off x="3332" y="597"/>
                <a:ext cx="8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int  a[3][4];</a:t>
                </a:r>
              </a:p>
            </p:txBody>
          </p:sp>
          <p:sp>
            <p:nvSpPr>
              <p:cNvPr id="20" name="Rectangle 48"/>
              <p:cNvSpPr>
                <a:spLocks noChangeArrowheads="1"/>
              </p:cNvSpPr>
              <p:nvPr/>
            </p:nvSpPr>
            <p:spPr bwMode="auto">
              <a:xfrm>
                <a:off x="3355" y="853"/>
                <a:ext cx="747" cy="32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49"/>
              <p:cNvSpPr>
                <a:spLocks noChangeShapeType="1"/>
              </p:cNvSpPr>
              <p:nvPr/>
            </p:nvSpPr>
            <p:spPr bwMode="auto">
              <a:xfrm>
                <a:off x="3370" y="110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50"/>
              <p:cNvSpPr>
                <a:spLocks noChangeShapeType="1"/>
              </p:cNvSpPr>
              <p:nvPr/>
            </p:nvSpPr>
            <p:spPr bwMode="auto">
              <a:xfrm>
                <a:off x="3358" y="137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51"/>
              <p:cNvSpPr>
                <a:spLocks noChangeShapeType="1"/>
              </p:cNvSpPr>
              <p:nvPr/>
            </p:nvSpPr>
            <p:spPr bwMode="auto">
              <a:xfrm>
                <a:off x="3358" y="192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52"/>
              <p:cNvSpPr>
                <a:spLocks noChangeShapeType="1"/>
              </p:cNvSpPr>
              <p:nvPr/>
            </p:nvSpPr>
            <p:spPr bwMode="auto">
              <a:xfrm>
                <a:off x="3358" y="2204"/>
                <a:ext cx="73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53"/>
              <p:cNvSpPr>
                <a:spLocks noChangeShapeType="1"/>
              </p:cNvSpPr>
              <p:nvPr/>
            </p:nvSpPr>
            <p:spPr bwMode="auto">
              <a:xfrm>
                <a:off x="3358" y="2479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54"/>
              <p:cNvSpPr>
                <a:spLocks noChangeShapeType="1"/>
              </p:cNvSpPr>
              <p:nvPr/>
            </p:nvSpPr>
            <p:spPr bwMode="auto">
              <a:xfrm>
                <a:off x="3358" y="3030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55"/>
              <p:cNvSpPr>
                <a:spLocks noChangeShapeType="1"/>
              </p:cNvSpPr>
              <p:nvPr/>
            </p:nvSpPr>
            <p:spPr bwMode="auto">
              <a:xfrm flipV="1">
                <a:off x="3358" y="3305"/>
                <a:ext cx="754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3358" y="3581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57"/>
              <p:cNvSpPr txBox="1">
                <a:spLocks noChangeArrowheads="1"/>
              </p:cNvSpPr>
              <p:nvPr/>
            </p:nvSpPr>
            <p:spPr bwMode="auto">
              <a:xfrm>
                <a:off x="3483" y="85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a[0][0]</a:t>
                </a:r>
              </a:p>
            </p:txBody>
          </p:sp>
          <p:sp>
            <p:nvSpPr>
              <p:cNvPr id="30" name="Text Box 58"/>
              <p:cNvSpPr txBox="1">
                <a:spLocks noChangeArrowheads="1"/>
              </p:cNvSpPr>
              <p:nvPr/>
            </p:nvSpPr>
            <p:spPr bwMode="auto">
              <a:xfrm>
                <a:off x="3483" y="112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a[0][1]</a:t>
                </a:r>
              </a:p>
            </p:txBody>
          </p:sp>
          <p:sp>
            <p:nvSpPr>
              <p:cNvPr id="31" name="Text Box 59"/>
              <p:cNvSpPr txBox="1">
                <a:spLocks noChangeArrowheads="1"/>
              </p:cNvSpPr>
              <p:nvPr/>
            </p:nvSpPr>
            <p:spPr bwMode="auto">
              <a:xfrm>
                <a:off x="3483" y="1935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[0]</a:t>
                </a:r>
              </a:p>
            </p:txBody>
          </p:sp>
          <p:sp>
            <p:nvSpPr>
              <p:cNvPr id="32" name="Text Box 60"/>
              <p:cNvSpPr txBox="1">
                <a:spLocks noChangeArrowheads="1"/>
              </p:cNvSpPr>
              <p:nvPr/>
            </p:nvSpPr>
            <p:spPr bwMode="auto">
              <a:xfrm>
                <a:off x="3483" y="2205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[1]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3483" y="3016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[0]</a:t>
                </a:r>
              </a:p>
            </p:txBody>
          </p:sp>
          <p:sp>
            <p:nvSpPr>
              <p:cNvPr id="34" name="Text Box 62"/>
              <p:cNvSpPr txBox="1">
                <a:spLocks noChangeArrowheads="1"/>
              </p:cNvSpPr>
              <p:nvPr/>
            </p:nvSpPr>
            <p:spPr bwMode="auto">
              <a:xfrm>
                <a:off x="3483" y="3287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[1]</a:t>
                </a:r>
              </a:p>
            </p:txBody>
          </p:sp>
          <p:sp>
            <p:nvSpPr>
              <p:cNvPr id="35" name="Line 63"/>
              <p:cNvSpPr>
                <a:spLocks noChangeShapeType="1"/>
              </p:cNvSpPr>
              <p:nvPr/>
            </p:nvSpPr>
            <p:spPr bwMode="auto">
              <a:xfrm>
                <a:off x="3358" y="165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64"/>
              <p:cNvSpPr>
                <a:spLocks noChangeShapeType="1"/>
              </p:cNvSpPr>
              <p:nvPr/>
            </p:nvSpPr>
            <p:spPr bwMode="auto">
              <a:xfrm>
                <a:off x="3358" y="2754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65"/>
              <p:cNvSpPr>
                <a:spLocks noChangeShapeType="1"/>
              </p:cNvSpPr>
              <p:nvPr/>
            </p:nvSpPr>
            <p:spPr bwMode="auto">
              <a:xfrm>
                <a:off x="3370" y="3857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Text Box 66"/>
              <p:cNvSpPr txBox="1">
                <a:spLocks noChangeArrowheads="1"/>
              </p:cNvSpPr>
              <p:nvPr/>
            </p:nvSpPr>
            <p:spPr bwMode="auto">
              <a:xfrm>
                <a:off x="3483" y="139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a[0][2]</a:t>
                </a:r>
              </a:p>
            </p:txBody>
          </p:sp>
          <p:sp>
            <p:nvSpPr>
              <p:cNvPr id="39" name="Text Box 67"/>
              <p:cNvSpPr txBox="1">
                <a:spLocks noChangeArrowheads="1"/>
              </p:cNvSpPr>
              <p:nvPr/>
            </p:nvSpPr>
            <p:spPr bwMode="auto">
              <a:xfrm>
                <a:off x="3483" y="1665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a[0][3]</a:t>
                </a:r>
              </a:p>
            </p:txBody>
          </p:sp>
          <p:sp>
            <p:nvSpPr>
              <p:cNvPr id="40" name="Text Box 68"/>
              <p:cNvSpPr txBox="1">
                <a:spLocks noChangeArrowheads="1"/>
              </p:cNvSpPr>
              <p:nvPr/>
            </p:nvSpPr>
            <p:spPr bwMode="auto">
              <a:xfrm>
                <a:off x="3483" y="2476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[2]</a:t>
                </a:r>
              </a:p>
            </p:txBody>
          </p:sp>
          <p:sp>
            <p:nvSpPr>
              <p:cNvPr id="41" name="Text Box 69"/>
              <p:cNvSpPr txBox="1">
                <a:spLocks noChangeArrowheads="1"/>
              </p:cNvSpPr>
              <p:nvPr/>
            </p:nvSpPr>
            <p:spPr bwMode="auto">
              <a:xfrm>
                <a:off x="3483" y="2746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[3]</a:t>
                </a:r>
              </a:p>
            </p:txBody>
          </p:sp>
          <p:sp>
            <p:nvSpPr>
              <p:cNvPr id="42" name="Text Box 70"/>
              <p:cNvSpPr txBox="1">
                <a:spLocks noChangeArrowheads="1"/>
              </p:cNvSpPr>
              <p:nvPr/>
            </p:nvSpPr>
            <p:spPr bwMode="auto">
              <a:xfrm>
                <a:off x="3483" y="3557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[2]</a:t>
                </a:r>
              </a:p>
            </p:txBody>
          </p:sp>
          <p:sp>
            <p:nvSpPr>
              <p:cNvPr id="43" name="Text Box 71"/>
              <p:cNvSpPr txBox="1">
                <a:spLocks noChangeArrowheads="1"/>
              </p:cNvSpPr>
              <p:nvPr/>
            </p:nvSpPr>
            <p:spPr bwMode="auto">
              <a:xfrm>
                <a:off x="3483" y="3828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[3]</a:t>
                </a:r>
              </a:p>
            </p:txBody>
          </p:sp>
        </p:grpSp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2736" y="519"/>
              <a:ext cx="361" cy="2394"/>
              <a:chOff x="2736" y="519"/>
              <a:chExt cx="361" cy="2394"/>
            </a:xfrm>
          </p:grpSpPr>
          <p:sp>
            <p:nvSpPr>
              <p:cNvPr id="16" name="Text Box 73"/>
              <p:cNvSpPr txBox="1">
                <a:spLocks noChangeArrowheads="1"/>
              </p:cNvSpPr>
              <p:nvPr/>
            </p:nvSpPr>
            <p:spPr bwMode="auto">
              <a:xfrm>
                <a:off x="2819" y="519"/>
                <a:ext cx="195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</a:t>
                </a:r>
              </a:p>
            </p:txBody>
          </p:sp>
          <p:sp>
            <p:nvSpPr>
              <p:cNvPr id="17" name="Text Box 74"/>
              <p:cNvSpPr txBox="1">
                <a:spLocks noChangeArrowheads="1"/>
              </p:cNvSpPr>
              <p:nvPr/>
            </p:nvSpPr>
            <p:spPr bwMode="auto">
              <a:xfrm>
                <a:off x="2736" y="1599"/>
                <a:ext cx="36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a+1</a:t>
                </a:r>
              </a:p>
            </p:txBody>
          </p:sp>
          <p:sp>
            <p:nvSpPr>
              <p:cNvPr id="18" name="Text Box 75"/>
              <p:cNvSpPr txBox="1">
                <a:spLocks noChangeArrowheads="1"/>
              </p:cNvSpPr>
              <p:nvPr/>
            </p:nvSpPr>
            <p:spPr bwMode="auto">
              <a:xfrm>
                <a:off x="2736" y="2679"/>
                <a:ext cx="36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a+2</a:t>
                </a:r>
              </a:p>
            </p:txBody>
          </p:sp>
        </p:grpSp>
        <p:sp>
          <p:nvSpPr>
            <p:cNvPr id="9" name="Line 76"/>
            <p:cNvSpPr>
              <a:spLocks noChangeShapeType="1"/>
            </p:cNvSpPr>
            <p:nvPr/>
          </p:nvSpPr>
          <p:spPr bwMode="auto">
            <a:xfrm flipH="1">
              <a:off x="3888" y="636"/>
              <a:ext cx="300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77"/>
            <p:cNvGrpSpPr>
              <a:grpSpLocks/>
            </p:cNvGrpSpPr>
            <p:nvPr/>
          </p:nvGrpSpPr>
          <p:grpSpPr bwMode="auto">
            <a:xfrm>
              <a:off x="4129" y="519"/>
              <a:ext cx="361" cy="2394"/>
              <a:chOff x="2737" y="519"/>
              <a:chExt cx="361" cy="2394"/>
            </a:xfrm>
          </p:grpSpPr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2819" y="519"/>
                <a:ext cx="195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p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2737" y="1599"/>
                <a:ext cx="36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p+1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2737" y="2679"/>
                <a:ext cx="36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p+2</a:t>
                </a:r>
              </a:p>
            </p:txBody>
          </p:sp>
        </p:grp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flipH="1">
              <a:off x="3888" y="1722"/>
              <a:ext cx="300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 flipH="1">
              <a:off x="3888" y="2808"/>
              <a:ext cx="300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83"/>
          <p:cNvGrpSpPr>
            <a:grpSpLocks/>
          </p:cNvGrpSpPr>
          <p:nvPr/>
        </p:nvGrpSpPr>
        <p:grpSpPr bwMode="auto">
          <a:xfrm>
            <a:off x="6477694" y="1355254"/>
            <a:ext cx="2727325" cy="2562225"/>
            <a:chOff x="3876" y="735"/>
            <a:chExt cx="1718" cy="1614"/>
          </a:xfrm>
        </p:grpSpPr>
        <p:sp>
          <p:nvSpPr>
            <p:cNvPr id="45" name="Line 84"/>
            <p:cNvSpPr>
              <a:spLocks noChangeShapeType="1"/>
            </p:cNvSpPr>
            <p:nvPr/>
          </p:nvSpPr>
          <p:spPr bwMode="auto">
            <a:xfrm flipH="1">
              <a:off x="3876" y="864"/>
              <a:ext cx="300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85"/>
            <p:cNvSpPr txBox="1">
              <a:spLocks noChangeArrowheads="1"/>
            </p:cNvSpPr>
            <p:nvPr/>
          </p:nvSpPr>
          <p:spPr bwMode="auto">
            <a:xfrm>
              <a:off x="4258" y="735"/>
              <a:ext cx="101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p[0]+1</a:t>
              </a:r>
              <a:r>
                <a:rPr lang="zh-CN" altLang="zh-CN">
                  <a:solidFill>
                    <a:schemeClr val="bg1"/>
                  </a:solidFill>
                  <a:ea typeface="隶书" pitchFamily="49" charset="-122"/>
                </a:rPr>
                <a:t>或 </a:t>
              </a: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*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p+1</a:t>
              </a:r>
            </a:p>
          </p:txBody>
        </p:sp>
        <p:sp>
          <p:nvSpPr>
            <p:cNvPr id="47" name="Line 86"/>
            <p:cNvSpPr>
              <a:spLocks noChangeShapeType="1"/>
            </p:cNvSpPr>
            <p:nvPr/>
          </p:nvSpPr>
          <p:spPr bwMode="auto">
            <a:xfrm flipH="1">
              <a:off x="3900" y="2244"/>
              <a:ext cx="300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Text Box 87"/>
            <p:cNvSpPr txBox="1">
              <a:spLocks noChangeArrowheads="1"/>
            </p:cNvSpPr>
            <p:nvPr/>
          </p:nvSpPr>
          <p:spPr bwMode="auto">
            <a:xfrm>
              <a:off x="4320" y="2115"/>
              <a:ext cx="127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p[1]+2</a:t>
              </a:r>
              <a:r>
                <a:rPr lang="zh-CN" altLang="zh-CN">
                  <a:solidFill>
                    <a:schemeClr val="bg1"/>
                  </a:solidFill>
                  <a:ea typeface="隶书" pitchFamily="49" charset="-122"/>
                </a:rPr>
                <a:t>或 </a:t>
              </a: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*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(p+1)+2</a:t>
              </a:r>
            </a:p>
          </p:txBody>
        </p:sp>
      </p:grpSp>
      <p:grpSp>
        <p:nvGrpSpPr>
          <p:cNvPr id="49" name="Group 88"/>
          <p:cNvGrpSpPr>
            <a:grpSpLocks/>
          </p:cNvGrpSpPr>
          <p:nvPr/>
        </p:nvGrpSpPr>
        <p:grpSpPr bwMode="auto">
          <a:xfrm>
            <a:off x="6344344" y="1698154"/>
            <a:ext cx="2560638" cy="2638425"/>
            <a:chOff x="3792" y="951"/>
            <a:chExt cx="1613" cy="1662"/>
          </a:xfrm>
        </p:grpSpPr>
        <p:sp>
          <p:nvSpPr>
            <p:cNvPr id="50" name="Line 89"/>
            <p:cNvSpPr>
              <a:spLocks noChangeShapeType="1"/>
            </p:cNvSpPr>
            <p:nvPr/>
          </p:nvSpPr>
          <p:spPr bwMode="auto">
            <a:xfrm flipH="1">
              <a:off x="3804" y="1056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90"/>
            <p:cNvSpPr txBox="1">
              <a:spLocks noChangeArrowheads="1"/>
            </p:cNvSpPr>
            <p:nvPr/>
          </p:nvSpPr>
          <p:spPr bwMode="auto">
            <a:xfrm>
              <a:off x="4252" y="951"/>
              <a:ext cx="11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*(*p+1)</a:t>
              </a:r>
              <a:r>
                <a:rPr lang="zh-CN" altLang="zh-CN">
                  <a:solidFill>
                    <a:schemeClr val="bg1"/>
                  </a:solidFill>
                  <a:ea typeface="隶书" pitchFamily="49" charset="-122"/>
                </a:rPr>
                <a:t>或 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(*p)[1]</a:t>
              </a:r>
            </a:p>
          </p:txBody>
        </p:sp>
        <p:sp>
          <p:nvSpPr>
            <p:cNvPr id="52" name="Line 91"/>
            <p:cNvSpPr>
              <a:spLocks noChangeShapeType="1"/>
            </p:cNvSpPr>
            <p:nvPr/>
          </p:nvSpPr>
          <p:spPr bwMode="auto">
            <a:xfrm flipH="1">
              <a:off x="3792" y="2460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92"/>
            <p:cNvSpPr txBox="1">
              <a:spLocks noChangeArrowheads="1"/>
            </p:cNvSpPr>
            <p:nvPr/>
          </p:nvSpPr>
          <p:spPr bwMode="auto">
            <a:xfrm>
              <a:off x="4222" y="2379"/>
              <a:ext cx="87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zh-CN">
                  <a:solidFill>
                    <a:schemeClr val="bg1"/>
                  </a:solidFill>
                  <a:ea typeface="隶书" pitchFamily="49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*(*(p+1)+2)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一维数组指针变量举例。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247775"/>
            <a:ext cx="7402604" cy="3785652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 </a:t>
            </a:r>
            <a:r>
              <a:rPr lang="en-US" altLang="zh-CN" sz="2400">
                <a:solidFill>
                  <a:schemeClr val="bg1"/>
                </a:solidFill>
              </a:rPr>
              <a:t>static int a[3][4]={1,3,5,7,9,11,13,15,17,19,21,23};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int i</a:t>
            </a:r>
            <a:r>
              <a:rPr lang="en-US" altLang="zh-CN" sz="2400" smtClean="0">
                <a:solidFill>
                  <a:schemeClr val="bg1"/>
                </a:solidFill>
              </a:rPr>
              <a:t>, j, </a:t>
            </a:r>
            <a:r>
              <a:rPr lang="en-US" altLang="zh-CN" sz="2400" smtClean="0">
                <a:solidFill>
                  <a:srgbClr val="FFD966"/>
                </a:solidFill>
              </a:rPr>
              <a:t>(*</a:t>
            </a:r>
            <a:r>
              <a:rPr lang="en-US" altLang="zh-CN" sz="2400">
                <a:solidFill>
                  <a:srgbClr val="FFD966"/>
                </a:solidFill>
              </a:rPr>
              <a:t>p)[4]</a:t>
            </a:r>
            <a:r>
              <a:rPr lang="en-US" altLang="zh-CN" sz="24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for(</a:t>
            </a:r>
            <a:r>
              <a:rPr lang="en-US" altLang="zh-CN" sz="2400">
                <a:solidFill>
                  <a:srgbClr val="FFD966"/>
                </a:solidFill>
              </a:rPr>
              <a:t>p=a</a:t>
            </a:r>
            <a:r>
              <a:rPr lang="en-US" altLang="zh-CN" sz="2400">
                <a:solidFill>
                  <a:schemeClr val="bg1"/>
                </a:solidFill>
              </a:rPr>
              <a:t>,i=0</a:t>
            </a:r>
            <a:r>
              <a:rPr lang="en-US" altLang="zh-CN" sz="2400" smtClean="0">
                <a:solidFill>
                  <a:schemeClr val="bg1"/>
                </a:solidFill>
              </a:rPr>
              <a:t>; i&lt;3; i++, </a:t>
            </a:r>
            <a:r>
              <a:rPr lang="en-US" altLang="zh-CN" sz="2400" smtClean="0">
                <a:solidFill>
                  <a:srgbClr val="5B9BD5"/>
                </a:solidFill>
              </a:rPr>
              <a:t>p</a:t>
            </a:r>
            <a:r>
              <a:rPr lang="en-US" altLang="zh-CN" sz="2400">
                <a:solidFill>
                  <a:srgbClr val="5B9BD5"/>
                </a:solidFill>
              </a:rPr>
              <a:t>++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 for(j=0;j&lt;4;j++)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      printf("%d ",</a:t>
            </a:r>
            <a:r>
              <a:rPr lang="en-US" altLang="zh-CN" sz="2400" b="1">
                <a:solidFill>
                  <a:srgbClr val="FFD966"/>
                </a:solidFill>
              </a:rPr>
              <a:t>*(*p+j)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</a:rPr>
              <a:t>     printf("\n");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416050" y="5194707"/>
            <a:ext cx="1432100" cy="1202510"/>
          </a:xfrm>
          <a:prstGeom prst="wedgeRectCallout">
            <a:avLst>
              <a:gd name="adj1" fmla="val 47102"/>
              <a:gd name="adj2" fmla="val -70157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p=a[0]; </a:t>
            </a:r>
          </a:p>
          <a:p>
            <a:r>
              <a:rPr lang="en-US" altLang="zh-CN">
                <a:solidFill>
                  <a:schemeClr val="bg1"/>
                </a:solidFill>
              </a:rPr>
              <a:t>p=*a; </a:t>
            </a:r>
          </a:p>
          <a:p>
            <a:r>
              <a:rPr lang="en-US" altLang="zh-CN">
                <a:solidFill>
                  <a:schemeClr val="bg1"/>
                </a:solidFill>
              </a:rPr>
              <a:t>p=&amp;a[0][0];  </a:t>
            </a:r>
          </a:p>
          <a:p>
            <a:r>
              <a:rPr lang="en-US" altLang="zh-CN">
                <a:solidFill>
                  <a:schemeClr val="bg1"/>
                </a:solidFill>
              </a:rPr>
              <a:t>p=&amp;a[0];  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587500" y="5124452"/>
            <a:ext cx="3119438" cy="1376363"/>
            <a:chOff x="2824" y="3228"/>
            <a:chExt cx="1965" cy="867"/>
          </a:xfrm>
          <a:noFill/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4296" y="3861"/>
              <a:ext cx="115" cy="234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utoShape 14"/>
            <p:cNvSpPr>
              <a:spLocks noChangeArrowheads="1"/>
            </p:cNvSpPr>
            <p:nvPr/>
          </p:nvSpPr>
          <p:spPr bwMode="auto">
            <a:xfrm>
              <a:off x="2824" y="3260"/>
              <a:ext cx="1965" cy="757"/>
            </a:xfrm>
            <a:prstGeom prst="wedgeRectCallout">
              <a:avLst>
                <a:gd name="adj1" fmla="val 6741"/>
                <a:gd name="adj2" fmla="val -70157"/>
              </a:avLst>
            </a:prstGeom>
            <a:grpFill/>
            <a:ln w="12700">
              <a:solidFill>
                <a:schemeClr val="bg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p=a[0]; </a:t>
              </a:r>
            </a:p>
            <a:p>
              <a:r>
                <a:rPr lang="en-US" altLang="zh-CN">
                  <a:solidFill>
                    <a:schemeClr val="bg1"/>
                  </a:solidFill>
                </a:rPr>
                <a:t>p=*a; </a:t>
              </a:r>
            </a:p>
            <a:p>
              <a:r>
                <a:rPr lang="en-US" altLang="zh-CN">
                  <a:solidFill>
                    <a:schemeClr val="bg1"/>
                  </a:solidFill>
                </a:rPr>
                <a:t>p=&amp;a[0][0];  </a:t>
              </a:r>
            </a:p>
            <a:p>
              <a:r>
                <a:rPr lang="en-US" altLang="zh-CN">
                  <a:solidFill>
                    <a:schemeClr val="bg1"/>
                  </a:solidFill>
                </a:rPr>
                <a:t>p=&amp;a[0];  </a:t>
              </a:r>
            </a:p>
          </p:txBody>
        </p: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4296" y="3228"/>
              <a:ext cx="132" cy="144"/>
              <a:chOff x="4920" y="2628"/>
              <a:chExt cx="132" cy="144"/>
            </a:xfrm>
            <a:grpFill/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4296" y="3452"/>
              <a:ext cx="132" cy="144"/>
              <a:chOff x="4920" y="2628"/>
              <a:chExt cx="132" cy="144"/>
            </a:xfrm>
            <a:grpFill/>
          </p:grpSpPr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296" y="3676"/>
              <a:ext cx="132" cy="144"/>
              <a:chOff x="4920" y="2628"/>
              <a:chExt cx="132" cy="144"/>
            </a:xfrm>
            <a:grpFill/>
          </p:grpSpPr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793036" y="690563"/>
            <a:ext cx="1377949" cy="5538787"/>
            <a:chOff x="3332" y="597"/>
            <a:chExt cx="868" cy="3489"/>
          </a:xfrm>
        </p:grpSpPr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3332" y="597"/>
              <a:ext cx="8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int  a[3][4];</a:t>
              </a: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a[0][0]</a:t>
              </a: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a[0][1]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a[0][2]</a:t>
              </a: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a[0][3]</a:t>
              </a: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[2]</a:t>
              </a: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>
                  <a:solidFill>
                    <a:schemeClr val="bg1"/>
                  </a:solidFill>
                </a:rPr>
                <a:t>[3]</a:t>
              </a: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[2]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>
                  <a:solidFill>
                    <a:schemeClr val="bg1"/>
                  </a:solidFill>
                </a:rPr>
                <a:t>[3]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7086596" y="862013"/>
            <a:ext cx="742949" cy="525462"/>
            <a:chOff x="4464" y="543"/>
            <a:chExt cx="468" cy="331"/>
          </a:xfrm>
        </p:grpSpPr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45" name="Text Box 54"/>
            <p:cNvSpPr txBox="1">
              <a:spLocks noChangeArrowheads="1"/>
            </p:cNvSpPr>
            <p:nvPr/>
          </p:nvSpPr>
          <p:spPr bwMode="auto">
            <a:xfrm>
              <a:off x="4464" y="543"/>
              <a:ext cx="2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5B9BD5"/>
                  </a:solidFill>
                </a:rPr>
                <a:t>p</a:t>
              </a:r>
            </a:p>
          </p:txBody>
        </p:sp>
      </p:grpSp>
      <p:grpSp>
        <p:nvGrpSpPr>
          <p:cNvPr id="46" name="Group 55"/>
          <p:cNvGrpSpPr>
            <a:grpSpLocks/>
          </p:cNvGrpSpPr>
          <p:nvPr/>
        </p:nvGrpSpPr>
        <p:grpSpPr bwMode="auto">
          <a:xfrm>
            <a:off x="7124696" y="2538413"/>
            <a:ext cx="742949" cy="525462"/>
            <a:chOff x="4464" y="543"/>
            <a:chExt cx="468" cy="331"/>
          </a:xfrm>
        </p:grpSpPr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48" name="Text Box 57"/>
            <p:cNvSpPr txBox="1">
              <a:spLocks noChangeArrowheads="1"/>
            </p:cNvSpPr>
            <p:nvPr/>
          </p:nvSpPr>
          <p:spPr bwMode="auto">
            <a:xfrm>
              <a:off x="4464" y="543"/>
              <a:ext cx="2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5B9BD5"/>
                  </a:solidFill>
                </a:rPr>
                <a:t>p</a:t>
              </a:r>
            </a:p>
          </p:txBody>
        </p:sp>
      </p:grpSp>
      <p:grpSp>
        <p:nvGrpSpPr>
          <p:cNvPr id="49" name="Group 58"/>
          <p:cNvGrpSpPr>
            <a:grpSpLocks/>
          </p:cNvGrpSpPr>
          <p:nvPr/>
        </p:nvGrpSpPr>
        <p:grpSpPr bwMode="auto">
          <a:xfrm>
            <a:off x="7124696" y="4271963"/>
            <a:ext cx="742949" cy="525462"/>
            <a:chOff x="4464" y="543"/>
            <a:chExt cx="468" cy="331"/>
          </a:xfrm>
        </p:grpSpPr>
        <p:sp>
          <p:nvSpPr>
            <p:cNvPr id="50" name="Line 59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51" name="Text Box 60"/>
            <p:cNvSpPr txBox="1">
              <a:spLocks noChangeArrowheads="1"/>
            </p:cNvSpPr>
            <p:nvPr/>
          </p:nvSpPr>
          <p:spPr bwMode="auto">
            <a:xfrm>
              <a:off x="4464" y="543"/>
              <a:ext cx="2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5B9BD5"/>
                  </a:solidFill>
                </a:rPr>
                <a:t>p</a:t>
              </a:r>
            </a:p>
          </p:txBody>
        </p:sp>
      </p:grp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4354417" y="3431233"/>
            <a:ext cx="14417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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b="1">
                <a:solidFill>
                  <a:srgbClr val="5B9BD5"/>
                </a:solidFill>
              </a:rPr>
              <a:t>p[0][j]</a:t>
            </a:r>
          </a:p>
        </p:txBody>
      </p: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296144"/>
          </a:xfrm>
        </p:spPr>
        <p:txBody>
          <a:bodyPr/>
          <a:lstStyle/>
          <a:p>
            <a:r>
              <a:rPr lang="zh-CN" altLang="en-US"/>
              <a:t>指针与指针变量</a:t>
            </a:r>
          </a:p>
          <a:p>
            <a:pPr lvl="1"/>
            <a:r>
              <a:rPr lang="zh-CN" altLang="en-US"/>
              <a:t>指针：一个变量的地址</a:t>
            </a:r>
          </a:p>
          <a:p>
            <a:pPr lvl="1"/>
            <a:r>
              <a:rPr lang="zh-CN" altLang="en-US"/>
              <a:t>指针变量：专门存放变量地址的</a:t>
            </a:r>
            <a:r>
              <a:rPr lang="zh-CN" altLang="en-US" smtClean="0"/>
              <a:t>变量</a:t>
            </a:r>
            <a:endParaRPr lang="zh-CN" alt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801938" y="1870075"/>
            <a:ext cx="4799012" cy="4625975"/>
            <a:chOff x="964" y="1406"/>
            <a:chExt cx="3023" cy="2914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1523" y="39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524" y="36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23" y="14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535" y="18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535" y="21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35" y="23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535" y="25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23" y="28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535" y="33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23" y="36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734" y="3627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014" y="14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013" y="36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964" y="173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964" y="2704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2004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964" y="3189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2006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964" y="294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2005</a:t>
              </a: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535" y="31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>
              <a:off x="2724" y="1848"/>
              <a:ext cx="2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906" y="1694"/>
              <a:ext cx="8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整型变量</a:t>
              </a:r>
              <a:r>
                <a:rPr lang="en-US" altLang="zh-CN" b="1">
                  <a:solidFill>
                    <a:srgbClr val="5B9BD5"/>
                  </a:solidFill>
                </a:rPr>
                <a:t>i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924" y="195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>
              <a:off x="2748" y="2844"/>
              <a:ext cx="2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2930" y="2690"/>
              <a:ext cx="10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变量</a:t>
              </a:r>
              <a:r>
                <a:rPr lang="en-US" altLang="zh-CN" sz="2000" b="1">
                  <a:solidFill>
                    <a:srgbClr val="5B9BD5"/>
                  </a:solidFill>
                </a:rPr>
                <a:t>i</a:t>
              </a:r>
              <a:r>
                <a:rPr lang="en-US" altLang="zh-CN" b="1">
                  <a:solidFill>
                    <a:srgbClr val="5B9BD5"/>
                  </a:solidFill>
                </a:rPr>
                <a:t>_pointer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964" y="1976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2001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964" y="2219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964" y="246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2003</a:t>
              </a:r>
            </a:p>
          </p:txBody>
        </p: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281488" y="43719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accent2"/>
                </a:solidFill>
              </a:rPr>
              <a:t>2000</a:t>
            </a:r>
          </a:p>
        </p:txBody>
      </p:sp>
      <p:sp>
        <p:nvSpPr>
          <p:cNvPr id="31" name="AutoShape 39"/>
          <p:cNvSpPr>
            <a:spLocks noChangeArrowheads="1"/>
          </p:cNvSpPr>
          <p:nvPr/>
        </p:nvSpPr>
        <p:spPr bwMode="auto">
          <a:xfrm>
            <a:off x="2171740" y="1757036"/>
            <a:ext cx="980996" cy="562630"/>
          </a:xfrm>
          <a:prstGeom prst="wedgeEllipseCallout">
            <a:avLst>
              <a:gd name="adj1" fmla="val 43889"/>
              <a:gd name="adj2" fmla="val 83616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>
                <a:solidFill>
                  <a:schemeClr val="bg1"/>
                </a:solidFill>
              </a:rPr>
              <a:t>指针</a:t>
            </a:r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>
            <a:off x="6097329" y="4424036"/>
            <a:ext cx="1702317" cy="562630"/>
          </a:xfrm>
          <a:prstGeom prst="wedgeEllipseCallout">
            <a:avLst>
              <a:gd name="adj1" fmla="val -50958"/>
              <a:gd name="adj2" fmla="val -74574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>
                <a:solidFill>
                  <a:schemeClr val="bg1"/>
                </a:solidFill>
              </a:rPr>
              <a:t>指针变量</a:t>
            </a:r>
          </a:p>
        </p:txBody>
      </p:sp>
      <p:grpSp>
        <p:nvGrpSpPr>
          <p:cNvPr id="33" name="Group 44"/>
          <p:cNvGrpSpPr>
            <a:grpSpLocks/>
          </p:cNvGrpSpPr>
          <p:nvPr/>
        </p:nvGrpSpPr>
        <p:grpSpPr bwMode="auto">
          <a:xfrm>
            <a:off x="2586038" y="2381250"/>
            <a:ext cx="1009650" cy="2228850"/>
            <a:chOff x="828" y="1728"/>
            <a:chExt cx="636" cy="1404"/>
          </a:xfrm>
        </p:grpSpPr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828" y="1860"/>
              <a:ext cx="636" cy="1272"/>
              <a:chOff x="828" y="1860"/>
              <a:chExt cx="636" cy="1272"/>
            </a:xfrm>
          </p:grpSpPr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 flipH="1">
                <a:off x="840" y="1860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828" y="1860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828" y="3132"/>
                <a:ext cx="63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990" y="1728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AutoShape 45"/>
          <p:cNvSpPr>
            <a:spLocks/>
          </p:cNvSpPr>
          <p:nvPr/>
        </p:nvSpPr>
        <p:spPr bwMode="auto">
          <a:xfrm>
            <a:off x="6767713" y="2859088"/>
            <a:ext cx="1402948" cy="369332"/>
          </a:xfrm>
          <a:prstGeom prst="borderCallout1">
            <a:avLst>
              <a:gd name="adj1" fmla="val 23528"/>
              <a:gd name="adj2" fmla="val -4204"/>
              <a:gd name="adj3" fmla="val 22551"/>
              <a:gd name="adj4" fmla="val -81347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>
                <a:ea typeface="隶书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变量的</a:t>
            </a:r>
            <a:r>
              <a:rPr lang="zh-CN" altLang="en-US" b="1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40" name="AutoShape 46"/>
          <p:cNvSpPr>
            <a:spLocks/>
          </p:cNvSpPr>
          <p:nvPr/>
        </p:nvSpPr>
        <p:spPr bwMode="auto">
          <a:xfrm>
            <a:off x="512963" y="2954338"/>
            <a:ext cx="1402948" cy="369332"/>
          </a:xfrm>
          <a:prstGeom prst="borderCallout1">
            <a:avLst>
              <a:gd name="adj1" fmla="val 23528"/>
              <a:gd name="adj2" fmla="val 104204"/>
              <a:gd name="adj3" fmla="val -60130"/>
              <a:gd name="adj4" fmla="val 140106"/>
            </a:avLst>
          </a:pr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>
                <a:ea typeface="隶书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变量的</a:t>
            </a:r>
            <a:r>
              <a:rPr lang="zh-CN" altLang="en-US" b="1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</p:txBody>
      </p:sp>
      <p:grpSp>
        <p:nvGrpSpPr>
          <p:cNvPr id="41" name="Group 58"/>
          <p:cNvGrpSpPr>
            <a:grpSpLocks/>
          </p:cNvGrpSpPr>
          <p:nvPr/>
        </p:nvGrpSpPr>
        <p:grpSpPr bwMode="auto">
          <a:xfrm>
            <a:off x="1821656" y="4509120"/>
            <a:ext cx="5657850" cy="1885951"/>
            <a:chOff x="0" y="2820"/>
            <a:chExt cx="3564" cy="1188"/>
          </a:xfrm>
        </p:grpSpPr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0" y="2820"/>
              <a:ext cx="3564" cy="1188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" name="Group 56"/>
            <p:cNvGrpSpPr>
              <a:grpSpLocks/>
            </p:cNvGrpSpPr>
            <p:nvPr/>
          </p:nvGrpSpPr>
          <p:grpSpPr bwMode="auto">
            <a:xfrm>
              <a:off x="147" y="2976"/>
              <a:ext cx="3294" cy="900"/>
              <a:chOff x="-165" y="3168"/>
              <a:chExt cx="3294" cy="900"/>
            </a:xfrm>
          </p:grpSpPr>
          <p:sp>
            <p:nvSpPr>
              <p:cNvPr id="44" name="Text Box 49"/>
              <p:cNvSpPr txBox="1">
                <a:spLocks noChangeArrowheads="1"/>
              </p:cNvSpPr>
              <p:nvPr/>
            </p:nvSpPr>
            <p:spPr bwMode="auto">
              <a:xfrm>
                <a:off x="-165" y="3168"/>
                <a:ext cx="8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zh-CN" altLang="en-US">
                    <a:ea typeface="隶书" pitchFamily="49" charset="-122"/>
                  </a:rPr>
                  <a:t>指针变量</a:t>
                </a:r>
              </a:p>
            </p:txBody>
          </p:sp>
          <p:sp>
            <p:nvSpPr>
              <p:cNvPr id="45" name="Text Box 50"/>
              <p:cNvSpPr txBox="1">
                <a:spLocks noChangeArrowheads="1"/>
              </p:cNvSpPr>
              <p:nvPr/>
            </p:nvSpPr>
            <p:spPr bwMode="auto">
              <a:xfrm>
                <a:off x="459" y="3756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zh-CN" altLang="en-US">
                    <a:ea typeface="隶书" pitchFamily="49" charset="-122"/>
                  </a:rPr>
                  <a:t>变量</a:t>
                </a:r>
              </a:p>
            </p:txBody>
          </p: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692" y="3180"/>
                <a:ext cx="2437" cy="888"/>
                <a:chOff x="128" y="3096"/>
                <a:chExt cx="2437" cy="888"/>
              </a:xfrm>
            </p:grpSpPr>
            <p:sp>
              <p:nvSpPr>
                <p:cNvPr id="47" name="Rectangle 47"/>
                <p:cNvSpPr>
                  <a:spLocks noChangeArrowheads="1"/>
                </p:cNvSpPr>
                <p:nvPr/>
              </p:nvSpPr>
              <p:spPr bwMode="auto">
                <a:xfrm>
                  <a:off x="128" y="3096"/>
                  <a:ext cx="1418" cy="31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变量地址</a:t>
                  </a:r>
                  <a:r>
                    <a:rPr lang="en-US" altLang="zh-CN">
                      <a:ea typeface="隶书" pitchFamily="49" charset="-122"/>
                    </a:rPr>
                    <a:t>(</a:t>
                  </a:r>
                  <a:r>
                    <a:rPr lang="zh-CN" altLang="en-US">
                      <a:ea typeface="隶书" pitchFamily="49" charset="-122"/>
                    </a:rPr>
                    <a:t>指针</a:t>
                  </a:r>
                  <a:r>
                    <a:rPr lang="en-US" altLang="zh-CN">
                      <a:ea typeface="隶书" pitchFamily="49" charset="-122"/>
                    </a:rPr>
                    <a:t>)</a:t>
                  </a:r>
                </a:p>
              </p:txBody>
            </p:sp>
            <p:sp>
              <p:nvSpPr>
                <p:cNvPr id="4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5" y="3672"/>
                  <a:ext cx="714" cy="31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变量值</a:t>
                  </a:r>
                </a:p>
              </p:txBody>
            </p:sp>
            <p:sp>
              <p:nvSpPr>
                <p:cNvPr id="49" name="Line 51"/>
                <p:cNvSpPr>
                  <a:spLocks noChangeShapeType="1"/>
                </p:cNvSpPr>
                <p:nvPr/>
              </p:nvSpPr>
              <p:spPr bwMode="auto">
                <a:xfrm>
                  <a:off x="708" y="3420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99" y="3384"/>
                  <a:ext cx="4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solidFill>
                        <a:srgbClr val="0000FF"/>
                      </a:solidFill>
                      <a:ea typeface="隶书" pitchFamily="49" charset="-122"/>
                    </a:rPr>
                    <a:t>指向</a:t>
                  </a:r>
                  <a:endParaRPr lang="zh-CN" altLang="en-US">
                    <a:ea typeface="隶书" pitchFamily="49" charset="-122"/>
                  </a:endParaRPr>
                </a:p>
              </p:txBody>
            </p:sp>
            <p:cxnSp>
              <p:nvCxnSpPr>
                <p:cNvPr id="51" name="AutoShape 53"/>
                <p:cNvCxnSpPr>
                  <a:cxnSpLocks noChangeShapeType="1"/>
                  <a:stCxn id="48" idx="3"/>
                  <a:endCxn id="47" idx="3"/>
                </p:cNvCxnSpPr>
                <p:nvPr/>
              </p:nvCxnSpPr>
              <p:spPr bwMode="auto">
                <a:xfrm flipV="1">
                  <a:off x="1161" y="3252"/>
                  <a:ext cx="397" cy="576"/>
                </a:xfrm>
                <a:prstGeom prst="curvedConnector3">
                  <a:avLst>
                    <a:gd name="adj1" fmla="val 133250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83" y="3353"/>
                  <a:ext cx="882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地址存入</a:t>
                  </a:r>
                </a:p>
                <a:p>
                  <a:pPr algn="ctr" eaLnBrk="1" hangingPunct="1"/>
                  <a:r>
                    <a:rPr lang="zh-CN" altLang="en-US">
                      <a:ea typeface="隶书" pitchFamily="49" charset="-122"/>
                    </a:rPr>
                    <a:t>指针变量</a:t>
                  </a:r>
                </a:p>
              </p:txBody>
            </p:sp>
          </p:grpSp>
        </p:grpSp>
      </p:grpSp>
      <p:sp>
        <p:nvSpPr>
          <p:cNvPr id="53" name="Rectangle 59"/>
          <p:cNvSpPr>
            <a:spLocks noChangeArrowheads="1"/>
          </p:cNvSpPr>
          <p:nvPr/>
        </p:nvSpPr>
        <p:spPr bwMode="auto">
          <a:xfrm>
            <a:off x="819150" y="6000750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nimBg="1" autoUpdateAnimBg="0"/>
      <p:bldP spid="32" grpId="0" animBg="1" autoUpdateAnimBg="0"/>
      <p:bldP spid="39" grpId="0" animBg="1" autoUpdateAnimBg="0"/>
      <p:bldP spid="40" grpId="0" animBg="1" autoUpdateAnimBg="0"/>
      <p:bldP spid="5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二维数组与指针运算。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5588" y="908720"/>
            <a:ext cx="5867312" cy="600164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chemeClr val="bg1"/>
                </a:solidFill>
              </a:rPr>
              <a:t>int a[3][4]={{1,2,3,4},{3,4,5,6},{5,6,7,8}};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i;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(*p)[4]=a,*q=a[0];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for(i=0;i&lt;3;i++)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      </a:t>
            </a:r>
            <a:r>
              <a:rPr lang="en-US" altLang="zh-CN" sz="2400">
                <a:solidFill>
                  <a:schemeClr val="bg1"/>
                </a:solidFill>
              </a:rPr>
              <a:t>if(i==0)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  (*p)[i+i/2]=*q+1;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else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  p++,++q;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for(i=0;i&lt;3;i++)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printf("%d,",a[i][i]);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printf("%d,%d\n",*((int *)p),*q);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33756" y="5013176"/>
            <a:ext cx="32063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en-US" altLang="zh-CN" sz="2000"/>
              <a:t>7</a:t>
            </a:r>
            <a:r>
              <a:rPr lang="zh-CN" altLang="en-US" sz="2000"/>
              <a:t>，</a:t>
            </a:r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</a:p>
        </p:txBody>
      </p:sp>
      <p:grpSp>
        <p:nvGrpSpPr>
          <p:cNvPr id="46" name="Group 37"/>
          <p:cNvGrpSpPr>
            <a:grpSpLocks/>
          </p:cNvGrpSpPr>
          <p:nvPr/>
        </p:nvGrpSpPr>
        <p:grpSpPr bwMode="auto">
          <a:xfrm>
            <a:off x="6573564" y="2491730"/>
            <a:ext cx="2257425" cy="1657350"/>
            <a:chOff x="4338" y="1223"/>
            <a:chExt cx="1723" cy="1044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338" y="1223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4349" y="1601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338" y="1934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5194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4749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627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420" y="1309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860" y="1305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271" y="1294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5717" y="1294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4417" y="1650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4849" y="1660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5283" y="1660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5728" y="1671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4439" y="1982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4817" y="1982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63" name="Text Box 34"/>
            <p:cNvSpPr txBox="1">
              <a:spLocks noChangeArrowheads="1"/>
            </p:cNvSpPr>
            <p:nvPr/>
          </p:nvSpPr>
          <p:spPr bwMode="auto">
            <a:xfrm>
              <a:off x="5282" y="1983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64" name="Text Box 35"/>
            <p:cNvSpPr txBox="1">
              <a:spLocks noChangeArrowheads="1"/>
            </p:cNvSpPr>
            <p:nvPr/>
          </p:nvSpPr>
          <p:spPr bwMode="auto">
            <a:xfrm>
              <a:off x="5728" y="1993"/>
              <a:ext cx="2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</a:t>
              </a:r>
            </a:p>
          </p:txBody>
        </p:sp>
      </p:grpSp>
      <p:grpSp>
        <p:nvGrpSpPr>
          <p:cNvPr id="65" name="Group 57"/>
          <p:cNvGrpSpPr>
            <a:grpSpLocks/>
          </p:cNvGrpSpPr>
          <p:nvPr/>
        </p:nvGrpSpPr>
        <p:grpSpPr bwMode="auto">
          <a:xfrm>
            <a:off x="5946502" y="1829742"/>
            <a:ext cx="925512" cy="839788"/>
            <a:chOff x="3943" y="806"/>
            <a:chExt cx="583" cy="529"/>
          </a:xfrm>
        </p:grpSpPr>
        <p:grpSp>
          <p:nvGrpSpPr>
            <p:cNvPr id="66" name="Group 43"/>
            <p:cNvGrpSpPr>
              <a:grpSpLocks/>
            </p:cNvGrpSpPr>
            <p:nvPr/>
          </p:nvGrpSpPr>
          <p:grpSpPr bwMode="auto">
            <a:xfrm>
              <a:off x="3943" y="1083"/>
              <a:ext cx="391" cy="252"/>
              <a:chOff x="3943" y="1083"/>
              <a:chExt cx="391" cy="252"/>
            </a:xfrm>
          </p:grpSpPr>
          <p:sp>
            <p:nvSpPr>
              <p:cNvPr id="70" name="Line 38"/>
              <p:cNvSpPr>
                <a:spLocks noChangeShapeType="1"/>
              </p:cNvSpPr>
              <p:nvPr/>
            </p:nvSpPr>
            <p:spPr bwMode="auto">
              <a:xfrm>
                <a:off x="4112" y="123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 Box 39"/>
              <p:cNvSpPr txBox="1">
                <a:spLocks noChangeArrowheads="1"/>
              </p:cNvSpPr>
              <p:nvPr/>
            </p:nvSpPr>
            <p:spPr bwMode="auto">
              <a:xfrm>
                <a:off x="3943" y="1083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67" name="Group 42"/>
            <p:cNvGrpSpPr>
              <a:grpSpLocks/>
            </p:cNvGrpSpPr>
            <p:nvPr/>
          </p:nvGrpSpPr>
          <p:grpSpPr bwMode="auto">
            <a:xfrm>
              <a:off x="4320" y="806"/>
              <a:ext cx="206" cy="427"/>
              <a:chOff x="4320" y="806"/>
              <a:chExt cx="206" cy="427"/>
            </a:xfrm>
          </p:grpSpPr>
          <p:sp>
            <p:nvSpPr>
              <p:cNvPr id="68" name="Line 40"/>
              <p:cNvSpPr>
                <a:spLocks noChangeShapeType="1"/>
              </p:cNvSpPr>
              <p:nvPr/>
            </p:nvSpPr>
            <p:spPr bwMode="auto">
              <a:xfrm>
                <a:off x="4323" y="933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 Box 41"/>
              <p:cNvSpPr txBox="1">
                <a:spLocks noChangeArrowheads="1"/>
              </p:cNvSpPr>
              <p:nvPr/>
            </p:nvSpPr>
            <p:spPr bwMode="auto">
              <a:xfrm>
                <a:off x="4320" y="806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</p:grpSp>
      <p:sp>
        <p:nvSpPr>
          <p:cNvPr id="72" name="Text Box 44"/>
          <p:cNvSpPr txBox="1">
            <a:spLocks noChangeArrowheads="1"/>
          </p:cNvSpPr>
          <p:nvPr/>
        </p:nvSpPr>
        <p:spPr bwMode="auto">
          <a:xfrm>
            <a:off x="6686277" y="2625080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>
                <a:solidFill>
                  <a:schemeClr val="accent2"/>
                </a:solidFill>
              </a:rPr>
              <a:t>2</a:t>
            </a:r>
            <a:endParaRPr lang="en-US" altLang="zh-CN" sz="2000"/>
          </a:p>
        </p:txBody>
      </p:sp>
      <p:grpSp>
        <p:nvGrpSpPr>
          <p:cNvPr id="73" name="Group 58"/>
          <p:cNvGrpSpPr>
            <a:grpSpLocks/>
          </p:cNvGrpSpPr>
          <p:nvPr/>
        </p:nvGrpSpPr>
        <p:grpSpPr bwMode="auto">
          <a:xfrm>
            <a:off x="5957614" y="1859905"/>
            <a:ext cx="1577975" cy="1385887"/>
            <a:chOff x="3950" y="825"/>
            <a:chExt cx="994" cy="873"/>
          </a:xfrm>
        </p:grpSpPr>
        <p:grpSp>
          <p:nvGrpSpPr>
            <p:cNvPr id="74" name="Group 45"/>
            <p:cNvGrpSpPr>
              <a:grpSpLocks/>
            </p:cNvGrpSpPr>
            <p:nvPr/>
          </p:nvGrpSpPr>
          <p:grpSpPr bwMode="auto">
            <a:xfrm>
              <a:off x="3950" y="1446"/>
              <a:ext cx="391" cy="252"/>
              <a:chOff x="3943" y="1083"/>
              <a:chExt cx="391" cy="252"/>
            </a:xfrm>
          </p:grpSpPr>
          <p:sp>
            <p:nvSpPr>
              <p:cNvPr id="78" name="Line 46"/>
              <p:cNvSpPr>
                <a:spLocks noChangeShapeType="1"/>
              </p:cNvSpPr>
              <p:nvPr/>
            </p:nvSpPr>
            <p:spPr bwMode="auto">
              <a:xfrm>
                <a:off x="4112" y="123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 Box 47"/>
              <p:cNvSpPr txBox="1">
                <a:spLocks noChangeArrowheads="1"/>
              </p:cNvSpPr>
              <p:nvPr/>
            </p:nvSpPr>
            <p:spPr bwMode="auto">
              <a:xfrm>
                <a:off x="3943" y="1083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75" name="Group 51"/>
            <p:cNvGrpSpPr>
              <a:grpSpLocks/>
            </p:cNvGrpSpPr>
            <p:nvPr/>
          </p:nvGrpSpPr>
          <p:grpSpPr bwMode="auto">
            <a:xfrm>
              <a:off x="4738" y="825"/>
              <a:ext cx="206" cy="427"/>
              <a:chOff x="4320" y="806"/>
              <a:chExt cx="206" cy="427"/>
            </a:xfrm>
          </p:grpSpPr>
          <p:sp>
            <p:nvSpPr>
              <p:cNvPr id="76" name="Line 52"/>
              <p:cNvSpPr>
                <a:spLocks noChangeShapeType="1"/>
              </p:cNvSpPr>
              <p:nvPr/>
            </p:nvSpPr>
            <p:spPr bwMode="auto">
              <a:xfrm>
                <a:off x="4323" y="933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 Box 53"/>
              <p:cNvSpPr txBox="1">
                <a:spLocks noChangeArrowheads="1"/>
              </p:cNvSpPr>
              <p:nvPr/>
            </p:nvSpPr>
            <p:spPr bwMode="auto">
              <a:xfrm>
                <a:off x="4320" y="806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</p:grpSp>
      <p:grpSp>
        <p:nvGrpSpPr>
          <p:cNvPr id="80" name="Group 59"/>
          <p:cNvGrpSpPr>
            <a:grpSpLocks/>
          </p:cNvGrpSpPr>
          <p:nvPr/>
        </p:nvGrpSpPr>
        <p:grpSpPr bwMode="auto">
          <a:xfrm>
            <a:off x="5940152" y="1823392"/>
            <a:ext cx="2301875" cy="1968500"/>
            <a:chOff x="3939" y="802"/>
            <a:chExt cx="1450" cy="1240"/>
          </a:xfrm>
        </p:grpSpPr>
        <p:grpSp>
          <p:nvGrpSpPr>
            <p:cNvPr id="81" name="Group 48"/>
            <p:cNvGrpSpPr>
              <a:grpSpLocks/>
            </p:cNvGrpSpPr>
            <p:nvPr/>
          </p:nvGrpSpPr>
          <p:grpSpPr bwMode="auto">
            <a:xfrm>
              <a:off x="3939" y="1790"/>
              <a:ext cx="391" cy="252"/>
              <a:chOff x="3943" y="1083"/>
              <a:chExt cx="391" cy="252"/>
            </a:xfrm>
          </p:grpSpPr>
          <p:sp>
            <p:nvSpPr>
              <p:cNvPr id="85" name="Line 49"/>
              <p:cNvSpPr>
                <a:spLocks noChangeShapeType="1"/>
              </p:cNvSpPr>
              <p:nvPr/>
            </p:nvSpPr>
            <p:spPr bwMode="auto">
              <a:xfrm>
                <a:off x="4112" y="123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 Box 50"/>
              <p:cNvSpPr txBox="1">
                <a:spLocks noChangeArrowheads="1"/>
              </p:cNvSpPr>
              <p:nvPr/>
            </p:nvSpPr>
            <p:spPr bwMode="auto">
              <a:xfrm>
                <a:off x="3943" y="1083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82" name="Group 54"/>
            <p:cNvGrpSpPr>
              <a:grpSpLocks/>
            </p:cNvGrpSpPr>
            <p:nvPr/>
          </p:nvGrpSpPr>
          <p:grpSpPr bwMode="auto">
            <a:xfrm>
              <a:off x="5183" y="802"/>
              <a:ext cx="206" cy="427"/>
              <a:chOff x="4320" y="806"/>
              <a:chExt cx="206" cy="427"/>
            </a:xfrm>
          </p:grpSpPr>
          <p:sp>
            <p:nvSpPr>
              <p:cNvPr id="83" name="Line 55"/>
              <p:cNvSpPr>
                <a:spLocks noChangeShapeType="1"/>
              </p:cNvSpPr>
              <p:nvPr/>
            </p:nvSpPr>
            <p:spPr bwMode="auto">
              <a:xfrm>
                <a:off x="4323" y="933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 Box 56"/>
              <p:cNvSpPr txBox="1">
                <a:spLocks noChangeArrowheads="1"/>
              </p:cNvSpPr>
              <p:nvPr/>
            </p:nvSpPr>
            <p:spPr bwMode="auto">
              <a:xfrm>
                <a:off x="4320" y="806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7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583001"/>
          </a:xfrm>
        </p:spPr>
        <p:txBody>
          <a:bodyPr/>
          <a:lstStyle/>
          <a:p>
            <a:pPr lvl="1"/>
            <a:r>
              <a:rPr lang="zh-CN" altLang="en-US"/>
              <a:t>二维数组的指针作函数参数</a:t>
            </a:r>
          </a:p>
          <a:p>
            <a:pPr lvl="2"/>
            <a:r>
              <a:rPr lang="zh-CN" altLang="en-US"/>
              <a:t>用指向变量的指针变量</a:t>
            </a:r>
          </a:p>
          <a:p>
            <a:pPr lvl="2"/>
            <a:r>
              <a:rPr lang="zh-CN" altLang="en-US"/>
              <a:t>用指向一维数组的指针变量</a:t>
            </a:r>
          </a:p>
          <a:p>
            <a:pPr lvl="2"/>
            <a:r>
              <a:rPr lang="zh-CN" altLang="en-US"/>
              <a:t>用二维数组</a:t>
            </a:r>
            <a:r>
              <a:rPr lang="zh-CN" altLang="en-US" smtClean="0"/>
              <a:t>名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若 </a:t>
            </a:r>
            <a:r>
              <a:rPr lang="en-US" altLang="zh-CN" smtClean="0">
                <a:solidFill>
                  <a:srgbClr val="FFD966"/>
                </a:solidFill>
              </a:rPr>
              <a:t>int    </a:t>
            </a:r>
            <a:r>
              <a:rPr lang="en-US" altLang="zh-CN">
                <a:solidFill>
                  <a:srgbClr val="FFD966"/>
                </a:solidFill>
              </a:rPr>
              <a:t>a[3][4]; </a:t>
            </a:r>
            <a:r>
              <a:rPr lang="en-US" altLang="zh-CN"/>
              <a:t>  </a:t>
            </a:r>
            <a:r>
              <a:rPr lang="en-US" altLang="zh-CN">
                <a:solidFill>
                  <a:srgbClr val="5B9BD5"/>
                </a:solidFill>
              </a:rPr>
              <a:t>int  (*p1)[4]=a;   </a:t>
            </a:r>
            <a:r>
              <a:rPr lang="en-US" altLang="zh-CN"/>
              <a:t>int   *p2=a[0];</a:t>
            </a:r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50198"/>
              </p:ext>
            </p:extLst>
          </p:nvPr>
        </p:nvGraphicFramePr>
        <p:xfrm>
          <a:off x="1524000" y="3429000"/>
          <a:ext cx="60960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实参</a:t>
                      </a:r>
                      <a:endParaRPr lang="zh-CN" altLang="en-US" sz="2000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形参</a:t>
                      </a:r>
                      <a:endParaRPr lang="zh-CN" altLang="en-US" sz="2000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 </a:t>
                      </a:r>
                      <a:r>
                        <a:rPr lang="en-US" altLang="zh-CN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a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 </a:t>
                      </a:r>
                      <a:r>
                        <a:rPr lang="en-US" altLang="zh-CN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x[][4]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 </a:t>
                      </a:r>
                      <a:r>
                        <a:rPr lang="en-US" altLang="zh-CN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a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 </a:t>
                      </a:r>
                      <a:r>
                        <a:rPr lang="en-US" altLang="zh-CN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(*q)[4]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 </a:t>
                      </a:r>
                      <a:r>
                        <a:rPr lang="en-US" altLang="zh-CN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p1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数组名 </a:t>
                      </a:r>
                      <a:r>
                        <a:rPr lang="en-US" altLang="zh-CN" sz="2000" baseline="0" smtClean="0">
                          <a:solidFill>
                            <a:srgbClr val="5B9BD5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x[][4]</a:t>
                      </a:r>
                      <a:endParaRPr lang="zh-CN" altLang="en-US" sz="2000" baseline="0">
                        <a:solidFill>
                          <a:srgbClr val="5B9BD5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 </a:t>
                      </a:r>
                      <a:r>
                        <a:rPr lang="en-US" altLang="zh-CN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p1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 </a:t>
                      </a:r>
                      <a:r>
                        <a:rPr lang="en-US" altLang="zh-CN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(*q)[4]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 </a:t>
                      </a:r>
                      <a:r>
                        <a:rPr lang="en-US" altLang="zh-CN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p2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指针变量 </a:t>
                      </a:r>
                      <a:r>
                        <a:rPr lang="en-US" altLang="zh-CN" sz="2000" baseline="0" smtClean="0">
                          <a:solidFill>
                            <a:srgbClr val="FFD966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*q</a:t>
                      </a:r>
                      <a:endParaRPr lang="zh-CN" altLang="en-US" sz="2000" baseline="0">
                        <a:solidFill>
                          <a:srgbClr val="FFD966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</a:t>
            </a:r>
            <a:r>
              <a:rPr lang="en-US" altLang="zh-CN"/>
              <a:t>3</a:t>
            </a:r>
            <a:r>
              <a:rPr lang="zh-CN" altLang="en-US"/>
              <a:t>个学生各学</a:t>
            </a:r>
            <a:r>
              <a:rPr lang="en-US" altLang="zh-CN"/>
              <a:t>4</a:t>
            </a:r>
            <a:r>
              <a:rPr lang="zh-CN" altLang="en-US"/>
              <a:t>门课，计算总平均分，并输出第</a:t>
            </a:r>
            <a:r>
              <a:rPr lang="en-US" altLang="zh-CN"/>
              <a:t>n</a:t>
            </a:r>
            <a:r>
              <a:rPr lang="zh-CN" altLang="en-US"/>
              <a:t>个学生成绩。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545274" y="1412776"/>
            <a:ext cx="3894015" cy="2862322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</a:t>
            </a:r>
            <a:r>
              <a:rPr lang="en-US" altLang="zh-CN" sz="2000">
                <a:solidFill>
                  <a:srgbClr val="FFD966"/>
                </a:solidFill>
              </a:rPr>
              <a:t>void average(float  *p,int  n);</a:t>
            </a:r>
          </a:p>
          <a:p>
            <a:r>
              <a:rPr lang="en-US" altLang="zh-CN" sz="2000">
                <a:solidFill>
                  <a:srgbClr val="FFD966"/>
                </a:solidFill>
              </a:rPr>
              <a:t>   void search(float  (*p)[4],int  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float score[3][4]=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{{65,67,79,60},{80,87,90,81},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{90,99,100,98}};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average(</a:t>
            </a:r>
            <a:r>
              <a:rPr lang="en-US" altLang="zh-CN" sz="2000" b="1">
                <a:solidFill>
                  <a:srgbClr val="5B9BD5"/>
                </a:solidFill>
              </a:rPr>
              <a:t>*score</a:t>
            </a:r>
            <a:r>
              <a:rPr lang="en-US" altLang="zh-CN" sz="2000">
                <a:solidFill>
                  <a:schemeClr val="bg1"/>
                </a:solidFill>
              </a:rPr>
              <a:t>,12);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search(</a:t>
            </a:r>
            <a:r>
              <a:rPr lang="en-US" altLang="zh-CN" sz="2000" b="1">
                <a:solidFill>
                  <a:srgbClr val="FFD966"/>
                </a:solidFill>
              </a:rPr>
              <a:t>score</a:t>
            </a:r>
            <a:r>
              <a:rPr lang="en-US" altLang="zh-CN" sz="2000">
                <a:solidFill>
                  <a:schemeClr val="bg1"/>
                </a:solidFill>
              </a:rPr>
              <a:t>,2);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065537" y="1190357"/>
            <a:ext cx="3970959" cy="4401205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void average(</a:t>
            </a:r>
            <a:r>
              <a:rPr lang="en-US" altLang="zh-CN" sz="2000" b="1">
                <a:solidFill>
                  <a:srgbClr val="5B9BD5"/>
                </a:solidFill>
              </a:rPr>
              <a:t>float *p</a:t>
            </a:r>
            <a:r>
              <a:rPr lang="en-US" altLang="zh-CN" sz="2000" smtClean="0">
                <a:solidFill>
                  <a:schemeClr val="bg1"/>
                </a:solidFill>
              </a:rPr>
              <a:t>, int </a:t>
            </a:r>
            <a:r>
              <a:rPr lang="en-US" altLang="zh-CN" sz="2000">
                <a:solidFill>
                  <a:schemeClr val="bg1"/>
                </a:solidFill>
              </a:rPr>
              <a:t>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float  *p_end, sum=0,aver;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p_end=p+n-1;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for(;p&lt;=p_end;p++)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	sum=sum+(*p);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aver=sum/n;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printf("average=%5.2f\n",aver);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void search(</a:t>
            </a:r>
            <a:r>
              <a:rPr lang="en-US" altLang="zh-CN" sz="2000" b="1">
                <a:solidFill>
                  <a:srgbClr val="FFD966"/>
                </a:solidFill>
              </a:rPr>
              <a:t>float  (*p)[4]</a:t>
            </a:r>
            <a:r>
              <a:rPr lang="en-US" altLang="zh-CN" sz="2000">
                <a:solidFill>
                  <a:schemeClr val="bg1"/>
                </a:solidFill>
              </a:rPr>
              <a:t>, int 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int i;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printf(" No.%d  :\n",n);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for(i=0;i&lt;4;i++)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printf("%5.2f  ",*(*(p+n)+i));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3409403" y="3562350"/>
            <a:ext cx="1133475" cy="495300"/>
          </a:xfrm>
          <a:prstGeom prst="wedgeRectCallout">
            <a:avLst>
              <a:gd name="adj1" fmla="val -114258"/>
              <a:gd name="adj2" fmla="val -40130"/>
            </a:avLst>
          </a:prstGeom>
          <a:solidFill>
            <a:schemeClr val="bg1"/>
          </a:solidFill>
          <a:ln w="12700">
            <a:solidFill>
              <a:srgbClr val="5B9BD5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列指针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2543394" y="4215234"/>
            <a:ext cx="1133475" cy="495300"/>
          </a:xfrm>
          <a:prstGeom prst="wedgeRectCallout">
            <a:avLst>
              <a:gd name="adj1" fmla="val -81988"/>
              <a:gd name="adj2" fmla="val -120127"/>
            </a:avLst>
          </a:prstGeom>
          <a:solidFill>
            <a:schemeClr val="bg1"/>
          </a:solidFill>
          <a:ln w="12700">
            <a:solidFill>
              <a:srgbClr val="5B9BD5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行指针</a:t>
            </a: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2704677" y="1066800"/>
            <a:ext cx="1438275" cy="495300"/>
          </a:xfrm>
          <a:prstGeom prst="wedgeRectCallout">
            <a:avLst>
              <a:gd name="adj1" fmla="val -46356"/>
              <a:gd name="adj2" fmla="val 92949"/>
            </a:avLst>
          </a:prstGeom>
          <a:solidFill>
            <a:schemeClr val="bg1"/>
          </a:solidFill>
          <a:ln w="12700">
            <a:solidFill>
              <a:srgbClr val="5B9BD5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函数说明</a:t>
            </a: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4572000" y="5731480"/>
            <a:ext cx="2047875" cy="495300"/>
          </a:xfrm>
          <a:prstGeom prst="wedgeRectCallout">
            <a:avLst>
              <a:gd name="adj1" fmla="val 64017"/>
              <a:gd name="adj2" fmla="val -397822"/>
            </a:avLst>
          </a:prstGeom>
          <a:solidFill>
            <a:schemeClr val="bg1"/>
          </a:solidFill>
          <a:ln w="12700">
            <a:solidFill>
              <a:srgbClr val="5B9BD5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ea typeface="隶书" pitchFamily="49" charset="-122"/>
              </a:rPr>
              <a:t>float    p[][4]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310630" y="5084018"/>
            <a:ext cx="2257425" cy="1657350"/>
            <a:chOff x="4338" y="1223"/>
            <a:chExt cx="1723" cy="1044"/>
          </a:xfrm>
        </p:grpSpPr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4338" y="1223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49" y="1601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4338" y="1934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5194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4749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5627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4372" y="1309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65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4812" y="1305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52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223" y="1294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79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5668" y="1294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60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4368" y="1650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80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4801" y="1660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87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5235" y="1660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5679" y="1671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81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4390" y="1982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4768" y="1982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99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5185" y="1983"/>
              <a:ext cx="4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100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5679" y="1993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98</a:t>
              </a:r>
            </a:p>
          </p:txBody>
        </p:sp>
      </p:grpSp>
      <p:grpSp>
        <p:nvGrpSpPr>
          <p:cNvPr id="28" name="Group 47"/>
          <p:cNvGrpSpPr>
            <a:grpSpLocks/>
          </p:cNvGrpSpPr>
          <p:nvPr/>
        </p:nvGrpSpPr>
        <p:grpSpPr bwMode="auto">
          <a:xfrm>
            <a:off x="683568" y="4861768"/>
            <a:ext cx="620712" cy="400050"/>
            <a:chOff x="883" y="3136"/>
            <a:chExt cx="391" cy="252"/>
          </a:xfrm>
        </p:grpSpPr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052" y="3286"/>
              <a:ext cx="22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883" y="313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5B9BD5"/>
                  </a:solidFill>
                </a:rPr>
                <a:t>p</a:t>
              </a:r>
            </a:p>
          </p:txBody>
        </p:sp>
      </p:grpSp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962968" y="4417268"/>
            <a:ext cx="338137" cy="704850"/>
            <a:chOff x="1059" y="2856"/>
            <a:chExt cx="213" cy="444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1272" y="3060"/>
              <a:ext cx="0" cy="24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059" y="285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669900"/>
                  </a:solidFill>
                  <a:ea typeface="隶书" pitchFamily="49" charset="-122"/>
                </a:rPr>
                <a:t>p</a:t>
              </a:r>
              <a:endParaRPr lang="en-US" altLang="zh-CN">
                <a:ea typeface="隶书" pitchFamily="49" charset="-122"/>
              </a:endParaRPr>
            </a:p>
          </p:txBody>
        </p:sp>
      </p:grp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7558498" y="5731480"/>
            <a:ext cx="13391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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rgbClr val="FFD966"/>
                </a:solidFill>
              </a:rPr>
              <a:t>p[n][i]</a:t>
            </a:r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3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</a:t>
            </a:r>
            <a:r>
              <a:rPr lang="en-US" altLang="zh-CN"/>
              <a:t>3</a:t>
            </a:r>
            <a:r>
              <a:rPr lang="zh-CN" altLang="en-US"/>
              <a:t>个学生各学</a:t>
            </a:r>
            <a:r>
              <a:rPr lang="en-US" altLang="zh-CN"/>
              <a:t>4</a:t>
            </a:r>
            <a:r>
              <a:rPr lang="zh-CN" altLang="en-US"/>
              <a:t>门课，计算总平均分，并查找一门以上课   不及格学生， 输出其各门课成绩。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66700" y="764829"/>
            <a:ext cx="8626476" cy="5976940"/>
            <a:chOff x="168" y="711"/>
            <a:chExt cx="5434" cy="3765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68" y="711"/>
              <a:ext cx="4545" cy="33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void search(float  (*p)[4], int  n)</a:t>
              </a:r>
              <a:endParaRPr lang="en-US" altLang="zh-CN" sz="2400"/>
            </a:p>
            <a:p>
              <a:r>
                <a:rPr lang="en-US" altLang="zh-CN" sz="2400"/>
                <a:t>{   int i,j,flag;</a:t>
              </a:r>
            </a:p>
            <a:p>
              <a:r>
                <a:rPr lang="en-US" altLang="zh-CN" sz="2400"/>
                <a:t>    for(j=0;j&lt;n;j++)</a:t>
              </a:r>
            </a:p>
            <a:p>
              <a:r>
                <a:rPr lang="en-US" altLang="zh-CN" sz="2400"/>
                <a:t>    {   flag=0;</a:t>
              </a:r>
            </a:p>
            <a:p>
              <a:r>
                <a:rPr lang="en-US" altLang="zh-CN" sz="2400"/>
                <a:t>	for(i=0;i&lt;4;i++)</a:t>
              </a:r>
            </a:p>
            <a:p>
              <a:r>
                <a:rPr lang="en-US" altLang="zh-CN" sz="2400"/>
                <a:t>	  if(</a:t>
              </a:r>
              <a:r>
                <a:rPr lang="en-US" altLang="zh-CN" sz="2400">
                  <a:solidFill>
                    <a:srgbClr val="0000FF"/>
                  </a:solidFill>
                </a:rPr>
                <a:t>*(*(p+j)+i)</a:t>
              </a:r>
              <a:r>
                <a:rPr lang="en-US" altLang="zh-CN" sz="2400"/>
                <a:t>&lt;60)  flag=1;</a:t>
              </a:r>
            </a:p>
            <a:p>
              <a:r>
                <a:rPr lang="en-US" altLang="zh-CN" sz="2400"/>
                <a:t>	if(flag==1)</a:t>
              </a:r>
            </a:p>
            <a:p>
              <a:r>
                <a:rPr lang="en-US" altLang="zh-CN" sz="2400"/>
                <a:t>	{   printf("No.%d is fail,his scores are:\n",j+1);</a:t>
              </a:r>
            </a:p>
            <a:p>
              <a:r>
                <a:rPr lang="en-US" altLang="zh-CN" sz="2400"/>
                <a:t>	    for(i=0;i&lt;4;i++)</a:t>
              </a:r>
            </a:p>
            <a:p>
              <a:r>
                <a:rPr lang="en-US" altLang="zh-CN" sz="2400"/>
                <a:t>		printf("%5.1f ",</a:t>
              </a:r>
              <a:r>
                <a:rPr lang="en-US" altLang="zh-CN" sz="2400">
                  <a:solidFill>
                    <a:srgbClr val="0000FF"/>
                  </a:solidFill>
                </a:rPr>
                <a:t>*(*(p+j)+i)</a:t>
              </a:r>
              <a:r>
                <a:rPr lang="en-US" altLang="zh-CN" sz="2400"/>
                <a:t>);</a:t>
              </a:r>
            </a:p>
            <a:p>
              <a:r>
                <a:rPr lang="en-US" altLang="zh-CN" sz="2400"/>
                <a:t>	    printf("\n");</a:t>
              </a:r>
            </a:p>
            <a:p>
              <a:r>
                <a:rPr lang="en-US" altLang="zh-CN" sz="2400"/>
                <a:t>	}</a:t>
              </a:r>
            </a:p>
            <a:p>
              <a:r>
                <a:rPr lang="en-US" altLang="zh-CN" sz="2400"/>
                <a:t>    }</a:t>
              </a:r>
            </a:p>
            <a:p>
              <a:r>
                <a:rPr lang="en-US" altLang="zh-CN" sz="2400"/>
                <a:t>}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2595" y="3244"/>
              <a:ext cx="3007" cy="1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/>
                <a:t>main()</a:t>
              </a:r>
            </a:p>
            <a:p>
              <a:r>
                <a:rPr lang="en-US" altLang="zh-CN" sz="2400"/>
                <a:t>{  </a:t>
              </a:r>
              <a:r>
                <a:rPr lang="en-US" altLang="zh-CN" sz="2400">
                  <a:solidFill>
                    <a:srgbClr val="990000"/>
                  </a:solidFill>
                </a:rPr>
                <a:t>void search(float  (*p)[4], int n);</a:t>
              </a:r>
            </a:p>
            <a:p>
              <a:r>
                <a:rPr lang="en-US" altLang="zh-CN" sz="2400"/>
                <a:t>    float score[3][4]={{...},{...},{...}};</a:t>
              </a:r>
            </a:p>
            <a:p>
              <a:r>
                <a:rPr lang="en-US" altLang="zh-CN" sz="2400"/>
                <a:t>   </a:t>
              </a:r>
              <a:r>
                <a:rPr lang="en-US" altLang="zh-CN" sz="2400">
                  <a:solidFill>
                    <a:srgbClr val="0000FF"/>
                  </a:solidFill>
                </a:rPr>
                <a:t>search(score,3);</a:t>
              </a:r>
              <a:endParaRPr lang="en-US" altLang="zh-CN" sz="2400"/>
            </a:p>
            <a:p>
              <a:r>
                <a:rPr lang="en-US" altLang="zh-CN" sz="2400"/>
                <a:t>}</a:t>
              </a:r>
              <a:endParaRPr lang="en-US" altLang="zh-CN" sz="2400">
                <a:ea typeface="隶书" pitchFamily="49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580112" y="1052736"/>
            <a:ext cx="2884487" cy="1879600"/>
            <a:chOff x="3943" y="1061"/>
            <a:chExt cx="1817" cy="1184"/>
          </a:xfrm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4338" y="1201"/>
              <a:ext cx="1422" cy="1044"/>
              <a:chOff x="4338" y="1223"/>
              <a:chExt cx="1723" cy="1044"/>
            </a:xfrm>
          </p:grpSpPr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4338" y="1223"/>
                <a:ext cx="1712" cy="10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4349" y="1601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4338" y="1934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5194" y="1223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4749" y="1223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5627" y="1223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4372" y="1309"/>
                <a:ext cx="3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65</a:t>
                </a:r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4812" y="1305"/>
                <a:ext cx="3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52</a:t>
                </a: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5223" y="1294"/>
                <a:ext cx="3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79</a:t>
                </a: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5668" y="1294"/>
                <a:ext cx="3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60</a:t>
                </a: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4368" y="1650"/>
                <a:ext cx="3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80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4801" y="1660"/>
                <a:ext cx="3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87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5235" y="1660"/>
                <a:ext cx="3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90</a:t>
                </a: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>
                <a:off x="5679" y="1671"/>
                <a:ext cx="3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81</a:t>
                </a:r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4390" y="1982"/>
                <a:ext cx="3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90</a:t>
                </a:r>
              </a:p>
            </p:txBody>
          </p:sp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4768" y="1982"/>
                <a:ext cx="3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99</a:t>
                </a:r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5185" y="1983"/>
                <a:ext cx="43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100</a:t>
                </a: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5679" y="1993"/>
                <a:ext cx="3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98</a:t>
                </a:r>
              </a:p>
            </p:txBody>
          </p:sp>
        </p:grpSp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4112" y="1211"/>
              <a:ext cx="22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3943" y="1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4102100" y="22606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>
                <a:solidFill>
                  <a:schemeClr val="accent2"/>
                </a:solidFill>
              </a:rPr>
              <a:t> p[j][i]</a:t>
            </a:r>
          </a:p>
        </p:txBody>
      </p: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二维数组与一维数组指针变量的关系</a:t>
            </a:r>
          </a:p>
          <a:p>
            <a:pPr marL="457200" lvl="1" indent="0">
              <a:buNone/>
            </a:pPr>
            <a:r>
              <a:rPr lang="zh-CN" altLang="en-US"/>
              <a:t>   如   </a:t>
            </a:r>
            <a:r>
              <a:rPr lang="en-US" altLang="zh-CN" b="1">
                <a:solidFill>
                  <a:srgbClr val="5B9BD5"/>
                </a:solidFill>
              </a:rPr>
              <a:t>int  a[5][10]</a:t>
            </a:r>
            <a:r>
              <a:rPr lang="en-US" altLang="zh-CN"/>
              <a:t>  </a:t>
            </a:r>
            <a:r>
              <a:rPr lang="zh-CN" altLang="en-US"/>
              <a:t>与  </a:t>
            </a:r>
            <a:r>
              <a:rPr lang="en-US" altLang="zh-CN" b="1">
                <a:solidFill>
                  <a:srgbClr val="5B9BD5"/>
                </a:solidFill>
              </a:rPr>
              <a:t>int   (*p)[10];</a:t>
            </a:r>
          </a:p>
          <a:p>
            <a:pPr lvl="2"/>
            <a:r>
              <a:rPr lang="zh-CN" altLang="en-US"/>
              <a:t>二维数组名是一个指向有</a:t>
            </a:r>
            <a:r>
              <a:rPr lang="en-US" altLang="zh-CN"/>
              <a:t>10</a:t>
            </a:r>
            <a:r>
              <a:rPr lang="zh-CN" altLang="en-US"/>
              <a:t>个元素的一维数组的</a:t>
            </a:r>
            <a:r>
              <a:rPr lang="zh-CN" altLang="en-US" b="1">
                <a:solidFill>
                  <a:srgbClr val="FFD966"/>
                </a:solidFill>
              </a:rPr>
              <a:t>指针常量</a:t>
            </a:r>
          </a:p>
          <a:p>
            <a:pPr lvl="2"/>
            <a:r>
              <a:rPr lang="en-US" altLang="zh-CN"/>
              <a:t>p=a+i  </a:t>
            </a:r>
            <a:r>
              <a:rPr lang="zh-CN" altLang="en-US"/>
              <a:t>使 </a:t>
            </a:r>
            <a:r>
              <a:rPr lang="en-US" altLang="zh-CN"/>
              <a:t>p</a:t>
            </a:r>
            <a:r>
              <a:rPr lang="zh-CN" altLang="en-US"/>
              <a:t>指向二维数组的第</a:t>
            </a:r>
            <a:r>
              <a:rPr lang="en-US" altLang="zh-CN"/>
              <a:t>i</a:t>
            </a:r>
            <a:r>
              <a:rPr lang="zh-CN" altLang="en-US" smtClean="0"/>
              <a:t>行</a:t>
            </a:r>
          </a:p>
          <a:p>
            <a:pPr marL="914400" lvl="2" indent="0">
              <a:buNone/>
            </a:pPr>
            <a:r>
              <a:rPr lang="zh-CN" altLang="en-US" smtClean="0"/>
              <a:t>          *</a:t>
            </a:r>
            <a:r>
              <a:rPr lang="en-US" altLang="zh-CN" smtClean="0"/>
              <a:t>(*(</a:t>
            </a:r>
            <a:r>
              <a:rPr lang="en-US" altLang="zh-CN"/>
              <a:t>p+i)+j) </a:t>
            </a:r>
            <a:r>
              <a:rPr lang="en-US" altLang="zh-CN">
                <a:ea typeface="隶书" pitchFamily="49" charset="-122"/>
                <a:sym typeface="Symbol" pitchFamily="18" charset="2"/>
              </a:rPr>
              <a:t> </a:t>
            </a:r>
            <a:r>
              <a:rPr lang="en-US" altLang="zh-CN" smtClean="0"/>
              <a:t>a[i</a:t>
            </a:r>
            <a:r>
              <a:rPr lang="en-US" altLang="zh-CN"/>
              <a:t>][j] </a:t>
            </a:r>
          </a:p>
          <a:p>
            <a:pPr lvl="2"/>
            <a:r>
              <a:rPr lang="zh-CN" altLang="en-US" smtClean="0"/>
              <a:t>二</a:t>
            </a:r>
            <a:r>
              <a:rPr lang="zh-CN" altLang="en-US"/>
              <a:t>维数组形参实际上是一维数组指针变量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914400" lvl="2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 </a:t>
            </a:r>
            <a:r>
              <a:rPr lang="zh-CN" altLang="en-US"/>
              <a:t>即   </a:t>
            </a:r>
            <a:r>
              <a:rPr lang="en-US" altLang="zh-CN"/>
              <a:t>int  x[ ][10] </a:t>
            </a:r>
            <a:r>
              <a:rPr lang="en-US" altLang="zh-CN"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/>
              <a:t>int  (*x)[10]</a:t>
            </a:r>
          </a:p>
          <a:p>
            <a:pPr lvl="2"/>
            <a:r>
              <a:rPr lang="zh-CN" altLang="en-US"/>
              <a:t>变量定义</a:t>
            </a:r>
            <a:r>
              <a:rPr lang="en-US" altLang="zh-CN"/>
              <a:t>(</a:t>
            </a:r>
            <a:r>
              <a:rPr lang="zh-CN" altLang="en-US"/>
              <a:t>不是形参）时两者不等价</a:t>
            </a:r>
          </a:p>
          <a:p>
            <a:pPr lvl="2"/>
            <a:r>
              <a:rPr lang="zh-CN" altLang="en-US"/>
              <a:t>系统只给</a:t>
            </a:r>
            <a:r>
              <a:rPr lang="en-US" altLang="zh-CN"/>
              <a:t>p</a:t>
            </a:r>
            <a:r>
              <a:rPr lang="zh-CN" altLang="en-US"/>
              <a:t>分配能保存一个指针值的内存区</a:t>
            </a:r>
            <a:r>
              <a:rPr lang="en-US" altLang="zh-CN"/>
              <a:t>(</a:t>
            </a:r>
            <a:r>
              <a:rPr lang="zh-CN" altLang="en-US"/>
              <a:t>一般</a:t>
            </a:r>
            <a:r>
              <a:rPr lang="en-US" altLang="zh-CN"/>
              <a:t>2</a:t>
            </a:r>
            <a:r>
              <a:rPr lang="zh-CN" altLang="en-US"/>
              <a:t>字节）；而给</a:t>
            </a:r>
            <a:r>
              <a:rPr lang="en-US" altLang="zh-CN"/>
              <a:t>a</a:t>
            </a:r>
            <a:r>
              <a:rPr lang="zh-CN" altLang="en-US"/>
              <a:t>分配</a:t>
            </a:r>
            <a:r>
              <a:rPr lang="en-US" altLang="zh-CN"/>
              <a:t>2*5*10</a:t>
            </a:r>
            <a:r>
              <a:rPr lang="zh-CN" altLang="en-US"/>
              <a:t>字节的内存区</a:t>
            </a: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8.4 </a:t>
            </a:r>
            <a:r>
              <a:rPr lang="zh-CN" altLang="en-US"/>
              <a:t>指针与</a:t>
            </a:r>
            <a:r>
              <a:rPr lang="zh-CN" altLang="en-US" smtClean="0"/>
              <a:t>字符串</a:t>
            </a:r>
            <a:endParaRPr lang="en-US" altLang="zh-CN" smtClean="0"/>
          </a:p>
          <a:p>
            <a:r>
              <a:rPr lang="zh-CN" altLang="en-US"/>
              <a:t>字符串表示形式</a:t>
            </a:r>
          </a:p>
          <a:p>
            <a:pPr lvl="1"/>
            <a:r>
              <a:rPr lang="zh-CN" altLang="en-US"/>
              <a:t>用字符数组实现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4500" y="2344812"/>
            <a:ext cx="4993675" cy="26776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例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       </a:t>
            </a:r>
            <a:r>
              <a:rPr lang="en-US" altLang="zh-CN" sz="2400">
                <a:solidFill>
                  <a:schemeClr val="bg1"/>
                </a:solidFill>
              </a:rPr>
              <a:t>main( 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</a:t>
            </a:r>
            <a:r>
              <a:rPr lang="en-US" altLang="zh-CN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       </a:t>
            </a:r>
            <a:r>
              <a:rPr lang="en-US" altLang="zh-CN" sz="2400">
                <a:solidFill>
                  <a:schemeClr val="bg1"/>
                </a:solidFill>
              </a:rPr>
              <a:t>char string[]=“I love China!”;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  printf(“%s\n”,string);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   </a:t>
            </a:r>
            <a:r>
              <a:rPr lang="en-US" altLang="zh-CN" sz="2400" smtClean="0">
                <a:solidFill>
                  <a:schemeClr val="bg1"/>
                </a:solidFill>
              </a:rPr>
              <a:t>printf</a:t>
            </a:r>
            <a:r>
              <a:rPr lang="en-US" altLang="zh-CN" sz="2400">
                <a:solidFill>
                  <a:schemeClr val="bg1"/>
                </a:solidFill>
              </a:rPr>
              <a:t>(“%s\n”,string+7);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}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641976" y="1244600"/>
            <a:ext cx="3324226" cy="4911725"/>
            <a:chOff x="3410" y="1084"/>
            <a:chExt cx="2094" cy="3094"/>
          </a:xfrm>
        </p:grpSpPr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4316" y="119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4316" y="1615"/>
              <a:ext cx="1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4316" y="18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4316" y="20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4316" y="224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316" y="2662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4316" y="2872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4316" y="3081"/>
              <a:ext cx="1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4724" y="118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string[0]</a:t>
              </a: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4724" y="139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string[1]</a:t>
              </a: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4724" y="160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string[2]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4724" y="181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string[3]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4724" y="202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string[4]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4724" y="223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string[5]</a:t>
              </a: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724" y="244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string[6]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724" y="265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string[7]</a:t>
              </a: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4724" y="286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string[8]</a:t>
              </a: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4724" y="3074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string[9]</a:t>
              </a: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3801" y="1222"/>
              <a:ext cx="3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410" y="1084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</a:t>
              </a:r>
            </a:p>
          </p:txBody>
        </p:sp>
        <p:grpSp>
          <p:nvGrpSpPr>
            <p:cNvPr id="25" name="Group 50"/>
            <p:cNvGrpSpPr>
              <a:grpSpLocks/>
            </p:cNvGrpSpPr>
            <p:nvPr/>
          </p:nvGrpSpPr>
          <p:grpSpPr bwMode="auto">
            <a:xfrm>
              <a:off x="4134" y="1211"/>
              <a:ext cx="612" cy="2967"/>
              <a:chOff x="4134" y="1211"/>
              <a:chExt cx="834" cy="2967"/>
            </a:xfrm>
          </p:grpSpPr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4724" y="3284"/>
              <a:ext cx="7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string[10]</a:t>
              </a:r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4724" y="3494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string[11]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4724" y="3704"/>
              <a:ext cx="7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string[12]</a:t>
              </a: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4724" y="3914"/>
              <a:ext cx="7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string[13]</a:t>
              </a: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4316" y="3292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4316" y="3714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4316" y="350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3" name="Text Box 58"/>
            <p:cNvSpPr txBox="1">
              <a:spLocks noChangeArrowheads="1"/>
            </p:cNvSpPr>
            <p:nvPr/>
          </p:nvSpPr>
          <p:spPr bwMode="auto">
            <a:xfrm>
              <a:off x="4316" y="392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\0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04056"/>
          </a:xfrm>
        </p:spPr>
        <p:txBody>
          <a:bodyPr/>
          <a:lstStyle/>
          <a:p>
            <a:pPr lvl="1"/>
            <a:r>
              <a:rPr lang="zh-CN" altLang="en-US"/>
              <a:t>用字符指针</a:t>
            </a:r>
            <a:r>
              <a:rPr lang="zh-CN" altLang="en-US" smtClean="0"/>
              <a:t>实现</a:t>
            </a:r>
            <a:endParaRPr lang="en-US" altLang="zh-CN" smtClean="0"/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533538" y="2604968"/>
            <a:ext cx="5046574" cy="3416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例   </a:t>
            </a:r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main( )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{   char  *string=“I  love China!”;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printf(“%s\n”,string);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string+=7;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while(*string)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{      putchar(string[0]);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string++;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}</a:t>
            </a:r>
          </a:p>
          <a:p>
            <a:r>
              <a:rPr lang="en-US" altLang="zh-CN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grpSp>
        <p:nvGrpSpPr>
          <p:cNvPr id="4" name="Group 1074"/>
          <p:cNvGrpSpPr>
            <a:grpSpLocks/>
          </p:cNvGrpSpPr>
          <p:nvPr/>
        </p:nvGrpSpPr>
        <p:grpSpPr bwMode="auto">
          <a:xfrm>
            <a:off x="6648450" y="810543"/>
            <a:ext cx="2120900" cy="4911725"/>
            <a:chOff x="3554" y="784"/>
            <a:chExt cx="1336" cy="3094"/>
          </a:xfrm>
        </p:grpSpPr>
        <p:sp>
          <p:nvSpPr>
            <p:cNvPr id="5" name="Text Box 1031"/>
            <p:cNvSpPr txBox="1">
              <a:spLocks noChangeArrowheads="1"/>
            </p:cNvSpPr>
            <p:nvPr/>
          </p:nvSpPr>
          <p:spPr bwMode="auto">
            <a:xfrm>
              <a:off x="4460" y="89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6" name="Text Box 1032"/>
            <p:cNvSpPr txBox="1">
              <a:spLocks noChangeArrowheads="1"/>
            </p:cNvSpPr>
            <p:nvPr/>
          </p:nvSpPr>
          <p:spPr bwMode="auto">
            <a:xfrm>
              <a:off x="4460" y="1315"/>
              <a:ext cx="1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7" name="Text Box 1033"/>
            <p:cNvSpPr txBox="1">
              <a:spLocks noChangeArrowheads="1"/>
            </p:cNvSpPr>
            <p:nvPr/>
          </p:nvSpPr>
          <p:spPr bwMode="auto">
            <a:xfrm>
              <a:off x="4460" y="15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8" name="Text Box 1034"/>
            <p:cNvSpPr txBox="1">
              <a:spLocks noChangeArrowheads="1"/>
            </p:cNvSpPr>
            <p:nvPr/>
          </p:nvSpPr>
          <p:spPr bwMode="auto">
            <a:xfrm>
              <a:off x="4460" y="17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9" name="Text Box 1035"/>
            <p:cNvSpPr txBox="1">
              <a:spLocks noChangeArrowheads="1"/>
            </p:cNvSpPr>
            <p:nvPr/>
          </p:nvSpPr>
          <p:spPr bwMode="auto">
            <a:xfrm>
              <a:off x="4460" y="194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" name="Text Box 1036"/>
            <p:cNvSpPr txBox="1">
              <a:spLocks noChangeArrowheads="1"/>
            </p:cNvSpPr>
            <p:nvPr/>
          </p:nvSpPr>
          <p:spPr bwMode="auto">
            <a:xfrm>
              <a:off x="4460" y="2362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1" name="Text Box 1037"/>
            <p:cNvSpPr txBox="1">
              <a:spLocks noChangeArrowheads="1"/>
            </p:cNvSpPr>
            <p:nvPr/>
          </p:nvSpPr>
          <p:spPr bwMode="auto">
            <a:xfrm>
              <a:off x="4460" y="2572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12" name="Text Box 1038"/>
            <p:cNvSpPr txBox="1">
              <a:spLocks noChangeArrowheads="1"/>
            </p:cNvSpPr>
            <p:nvPr/>
          </p:nvSpPr>
          <p:spPr bwMode="auto">
            <a:xfrm>
              <a:off x="4460" y="2781"/>
              <a:ext cx="1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3" name="Line 1049"/>
            <p:cNvSpPr>
              <a:spLocks noChangeShapeType="1"/>
            </p:cNvSpPr>
            <p:nvPr/>
          </p:nvSpPr>
          <p:spPr bwMode="auto">
            <a:xfrm>
              <a:off x="3945" y="922"/>
              <a:ext cx="333" cy="0"/>
            </a:xfrm>
            <a:prstGeom prst="line">
              <a:avLst/>
            </a:prstGeom>
            <a:noFill/>
            <a:ln w="9525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 Box 1050"/>
            <p:cNvSpPr txBox="1">
              <a:spLocks noChangeArrowheads="1"/>
            </p:cNvSpPr>
            <p:nvPr/>
          </p:nvSpPr>
          <p:spPr bwMode="auto">
            <a:xfrm>
              <a:off x="3554" y="784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string</a:t>
              </a:r>
            </a:p>
          </p:txBody>
        </p:sp>
        <p:grpSp>
          <p:nvGrpSpPr>
            <p:cNvPr id="15" name="Group 1051"/>
            <p:cNvGrpSpPr>
              <a:grpSpLocks/>
            </p:cNvGrpSpPr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20" name="Rectangle 1052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Line 1053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Line 1054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1055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1056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Line 1057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1058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1059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1060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1061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Line 1062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Line 1063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Line 1064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1065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 Box 1070"/>
            <p:cNvSpPr txBox="1">
              <a:spLocks noChangeArrowheads="1"/>
            </p:cNvSpPr>
            <p:nvPr/>
          </p:nvSpPr>
          <p:spPr bwMode="auto">
            <a:xfrm>
              <a:off x="4460" y="2992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7" name="Text Box 1071"/>
            <p:cNvSpPr txBox="1">
              <a:spLocks noChangeArrowheads="1"/>
            </p:cNvSpPr>
            <p:nvPr/>
          </p:nvSpPr>
          <p:spPr bwMode="auto">
            <a:xfrm>
              <a:off x="4460" y="3414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18" name="Text Box 1072"/>
            <p:cNvSpPr txBox="1">
              <a:spLocks noChangeArrowheads="1"/>
            </p:cNvSpPr>
            <p:nvPr/>
          </p:nvSpPr>
          <p:spPr bwMode="auto">
            <a:xfrm>
              <a:off x="4460" y="320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Text Box 1073"/>
            <p:cNvSpPr txBox="1">
              <a:spLocks noChangeArrowheads="1"/>
            </p:cNvSpPr>
            <p:nvPr/>
          </p:nvSpPr>
          <p:spPr bwMode="auto">
            <a:xfrm>
              <a:off x="4460" y="3625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\0</a:t>
              </a:r>
            </a:p>
          </p:txBody>
        </p:sp>
      </p:grpSp>
      <p:sp>
        <p:nvSpPr>
          <p:cNvPr id="34" name="AutoShape 1076"/>
          <p:cNvSpPr>
            <a:spLocks noChangeArrowheads="1"/>
          </p:cNvSpPr>
          <p:nvPr/>
        </p:nvSpPr>
        <p:spPr bwMode="auto">
          <a:xfrm>
            <a:off x="246201" y="1321346"/>
            <a:ext cx="5051681" cy="1017844"/>
          </a:xfrm>
          <a:prstGeom prst="wedgeRectCallout">
            <a:avLst>
              <a:gd name="adj1" fmla="val 1884"/>
              <a:gd name="adj2" fmla="val 84559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字符指针</a:t>
            </a:r>
            <a:r>
              <a:rPr lang="zh-CN" altLang="zh-CN" sz="2000" b="1">
                <a:solidFill>
                  <a:srgbClr val="FFD966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:把字符串</a:t>
            </a:r>
            <a:r>
              <a:rPr lang="zh-CN" altLang="zh-CN" sz="2000" b="1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首地址</a:t>
            </a:r>
            <a:r>
              <a:rPr lang="zh-CN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赋给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char  *string;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string=“I love China!”;</a:t>
            </a:r>
          </a:p>
        </p:txBody>
      </p:sp>
      <p:grpSp>
        <p:nvGrpSpPr>
          <p:cNvPr id="35" name="Group 1079"/>
          <p:cNvGrpSpPr>
            <a:grpSpLocks/>
          </p:cNvGrpSpPr>
          <p:nvPr/>
        </p:nvGrpSpPr>
        <p:grpSpPr bwMode="auto">
          <a:xfrm>
            <a:off x="6564315" y="3115593"/>
            <a:ext cx="1227138" cy="371475"/>
            <a:chOff x="4135" y="1659"/>
            <a:chExt cx="773" cy="234"/>
          </a:xfrm>
        </p:grpSpPr>
        <p:sp>
          <p:nvSpPr>
            <p:cNvPr id="36" name="Line 1077"/>
            <p:cNvSpPr>
              <a:spLocks noChangeShapeType="1"/>
            </p:cNvSpPr>
            <p:nvPr/>
          </p:nvSpPr>
          <p:spPr bwMode="auto">
            <a:xfrm>
              <a:off x="4596" y="1812"/>
              <a:ext cx="312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37" name="Text Box 1078"/>
            <p:cNvSpPr txBox="1">
              <a:spLocks noChangeArrowheads="1"/>
            </p:cNvSpPr>
            <p:nvPr/>
          </p:nvSpPr>
          <p:spPr bwMode="auto">
            <a:xfrm>
              <a:off x="4135" y="1659"/>
              <a:ext cx="4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5B9BD5"/>
                  </a:solidFill>
                  <a:ea typeface="隶书" pitchFamily="49" charset="-122"/>
                </a:rPr>
                <a:t>string</a:t>
              </a:r>
            </a:p>
          </p:txBody>
        </p:sp>
      </p:grpSp>
      <p:sp>
        <p:nvSpPr>
          <p:cNvPr id="38" name="AutoShape 1080"/>
          <p:cNvSpPr>
            <a:spLocks noChangeArrowheads="1"/>
          </p:cNvSpPr>
          <p:nvPr/>
        </p:nvSpPr>
        <p:spPr bwMode="auto">
          <a:xfrm>
            <a:off x="4788024" y="3861048"/>
            <a:ext cx="1162796" cy="371513"/>
          </a:xfrm>
          <a:prstGeom prst="wedgeRectCallout">
            <a:avLst>
              <a:gd name="adj1" fmla="val -106338"/>
              <a:gd name="adj2" fmla="val 35255"/>
            </a:avLst>
          </a:prstGeom>
          <a:noFill/>
          <a:ln w="12700">
            <a:solidFill>
              <a:schemeClr val="bg1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*string!=0</a:t>
            </a:r>
          </a:p>
        </p:txBody>
      </p: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 autoUpdateAnimBg="0"/>
      <p:bldP spid="38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3168352"/>
          </a:xfrm>
        </p:spPr>
        <p:txBody>
          <a:bodyPr/>
          <a:lstStyle/>
          <a:p>
            <a:r>
              <a:rPr lang="zh-CN" altLang="en-US"/>
              <a:t>字符串指针作函数</a:t>
            </a:r>
            <a:r>
              <a:rPr lang="zh-CN" altLang="en-US" smtClean="0"/>
              <a:t>参数</a:t>
            </a: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例  用函数调用实现字符串复制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）用字符数组作</a:t>
            </a:r>
            <a:r>
              <a:rPr lang="zh-CN" altLang="en-US" smtClean="0"/>
              <a:t>参数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）用字符指针变量作参数</a:t>
            </a: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用函数调用实现字符串复制</a:t>
            </a:r>
            <a:r>
              <a:rPr lang="zh-CN" altLang="en-US" smtClean="0"/>
              <a:t>。</a:t>
            </a:r>
            <a:endParaRPr lang="en-US" altLang="zh-CN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206875" y="471477"/>
            <a:ext cx="1545908" cy="5150644"/>
            <a:chOff x="2908" y="217"/>
            <a:chExt cx="1082" cy="3605"/>
          </a:xfrm>
        </p:grpSpPr>
        <p:sp>
          <p:nvSpPr>
            <p:cNvPr id="4" name="Text Box 31"/>
            <p:cNvSpPr txBox="1">
              <a:spLocks noChangeArrowheads="1"/>
            </p:cNvSpPr>
            <p:nvPr/>
          </p:nvSpPr>
          <p:spPr bwMode="auto">
            <a:xfrm>
              <a:off x="2977" y="21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908" y="394"/>
              <a:ext cx="1082" cy="3428"/>
              <a:chOff x="2908" y="394"/>
              <a:chExt cx="1082" cy="3428"/>
            </a:xfrm>
          </p:grpSpPr>
          <p:sp>
            <p:nvSpPr>
              <p:cNvPr id="7" name="Text Box 33"/>
              <p:cNvSpPr txBox="1">
                <a:spLocks noChangeArrowheads="1"/>
              </p:cNvSpPr>
              <p:nvPr/>
            </p:nvSpPr>
            <p:spPr bwMode="auto">
              <a:xfrm>
                <a:off x="3560" y="407"/>
                <a:ext cx="1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8" name="Text Box 34"/>
              <p:cNvSpPr txBox="1">
                <a:spLocks noChangeArrowheads="1"/>
              </p:cNvSpPr>
              <p:nvPr/>
            </p:nvSpPr>
            <p:spPr bwMode="auto">
              <a:xfrm>
                <a:off x="3560" y="82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9" name="Text Box 35"/>
              <p:cNvSpPr txBox="1">
                <a:spLocks noChangeArrowheads="1"/>
              </p:cNvSpPr>
              <p:nvPr/>
            </p:nvSpPr>
            <p:spPr bwMode="auto">
              <a:xfrm>
                <a:off x="3560" y="1036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0" name="Text Box 36"/>
              <p:cNvSpPr txBox="1">
                <a:spLocks noChangeArrowheads="1"/>
              </p:cNvSpPr>
              <p:nvPr/>
            </p:nvSpPr>
            <p:spPr bwMode="auto">
              <a:xfrm>
                <a:off x="3560" y="1455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1" name="Text Box 37"/>
              <p:cNvSpPr txBox="1">
                <a:spLocks noChangeArrowheads="1"/>
              </p:cNvSpPr>
              <p:nvPr/>
            </p:nvSpPr>
            <p:spPr bwMode="auto">
              <a:xfrm>
                <a:off x="3560" y="1874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2" name="Text Box 38"/>
              <p:cNvSpPr txBox="1">
                <a:spLocks noChangeArrowheads="1"/>
              </p:cNvSpPr>
              <p:nvPr/>
            </p:nvSpPr>
            <p:spPr bwMode="auto">
              <a:xfrm>
                <a:off x="3560" y="208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3" name="Text Box 39"/>
              <p:cNvSpPr txBox="1">
                <a:spLocks noChangeArrowheads="1"/>
              </p:cNvSpPr>
              <p:nvPr/>
            </p:nvSpPr>
            <p:spPr bwMode="auto">
              <a:xfrm>
                <a:off x="3560" y="2293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>
                <a:off x="3045" y="434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41"/>
              <p:cNvSpPr>
                <a:spLocks noChangeArrowheads="1"/>
              </p:cNvSpPr>
              <p:nvPr/>
            </p:nvSpPr>
            <p:spPr bwMode="auto">
              <a:xfrm>
                <a:off x="3378" y="423"/>
                <a:ext cx="612" cy="335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Line 42"/>
              <p:cNvSpPr>
                <a:spLocks noChangeShapeType="1"/>
              </p:cNvSpPr>
              <p:nvPr/>
            </p:nvSpPr>
            <p:spPr bwMode="auto">
              <a:xfrm>
                <a:off x="3378" y="62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43"/>
              <p:cNvSpPr>
                <a:spLocks noChangeShapeType="1"/>
              </p:cNvSpPr>
              <p:nvPr/>
            </p:nvSpPr>
            <p:spPr bwMode="auto">
              <a:xfrm>
                <a:off x="3378" y="835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44"/>
              <p:cNvSpPr>
                <a:spLocks noChangeShapeType="1"/>
              </p:cNvSpPr>
              <p:nvPr/>
            </p:nvSpPr>
            <p:spPr bwMode="auto">
              <a:xfrm>
                <a:off x="3378" y="1048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45"/>
              <p:cNvSpPr>
                <a:spLocks noChangeShapeType="1"/>
              </p:cNvSpPr>
              <p:nvPr/>
            </p:nvSpPr>
            <p:spPr bwMode="auto">
              <a:xfrm>
                <a:off x="3378" y="1260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46"/>
              <p:cNvSpPr>
                <a:spLocks noChangeShapeType="1"/>
              </p:cNvSpPr>
              <p:nvPr/>
            </p:nvSpPr>
            <p:spPr bwMode="auto">
              <a:xfrm>
                <a:off x="3378" y="147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Line 47"/>
              <p:cNvSpPr>
                <a:spLocks noChangeShapeType="1"/>
              </p:cNvSpPr>
              <p:nvPr/>
            </p:nvSpPr>
            <p:spPr bwMode="auto">
              <a:xfrm>
                <a:off x="3378" y="1686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Line 48"/>
              <p:cNvSpPr>
                <a:spLocks noChangeShapeType="1"/>
              </p:cNvSpPr>
              <p:nvPr/>
            </p:nvSpPr>
            <p:spPr bwMode="auto">
              <a:xfrm>
                <a:off x="3378" y="1898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49"/>
              <p:cNvSpPr>
                <a:spLocks noChangeShapeType="1"/>
              </p:cNvSpPr>
              <p:nvPr/>
            </p:nvSpPr>
            <p:spPr bwMode="auto">
              <a:xfrm>
                <a:off x="3378" y="2111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3378" y="2324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Line 51"/>
              <p:cNvSpPr>
                <a:spLocks noChangeShapeType="1"/>
              </p:cNvSpPr>
              <p:nvPr/>
            </p:nvSpPr>
            <p:spPr bwMode="auto">
              <a:xfrm>
                <a:off x="3386" y="2545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52"/>
              <p:cNvSpPr>
                <a:spLocks noChangeShapeType="1"/>
              </p:cNvSpPr>
              <p:nvPr/>
            </p:nvSpPr>
            <p:spPr bwMode="auto">
              <a:xfrm>
                <a:off x="3383" y="2752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53"/>
              <p:cNvSpPr>
                <a:spLocks noChangeShapeType="1"/>
              </p:cNvSpPr>
              <p:nvPr/>
            </p:nvSpPr>
            <p:spPr bwMode="auto">
              <a:xfrm>
                <a:off x="3383" y="2974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54"/>
              <p:cNvSpPr>
                <a:spLocks noChangeShapeType="1"/>
              </p:cNvSpPr>
              <p:nvPr/>
            </p:nvSpPr>
            <p:spPr bwMode="auto">
              <a:xfrm>
                <a:off x="3383" y="3185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 Box 55"/>
              <p:cNvSpPr txBox="1">
                <a:spLocks noChangeArrowheads="1"/>
              </p:cNvSpPr>
              <p:nvPr/>
            </p:nvSpPr>
            <p:spPr bwMode="auto">
              <a:xfrm>
                <a:off x="3560" y="2504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30" name="Text Box 56"/>
              <p:cNvSpPr txBox="1">
                <a:spLocks noChangeArrowheads="1"/>
              </p:cNvSpPr>
              <p:nvPr/>
            </p:nvSpPr>
            <p:spPr bwMode="auto">
              <a:xfrm>
                <a:off x="3560" y="2926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31" name="Text Box 57"/>
              <p:cNvSpPr txBox="1">
                <a:spLocks noChangeArrowheads="1"/>
              </p:cNvSpPr>
              <p:nvPr/>
            </p:nvSpPr>
            <p:spPr bwMode="auto">
              <a:xfrm>
                <a:off x="3560" y="2715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2" name="Text Box 58"/>
              <p:cNvSpPr txBox="1">
                <a:spLocks noChangeArrowheads="1"/>
              </p:cNvSpPr>
              <p:nvPr/>
            </p:nvSpPr>
            <p:spPr bwMode="auto">
              <a:xfrm>
                <a:off x="3527" y="3570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\0</a:t>
                </a:r>
              </a:p>
            </p:txBody>
          </p:sp>
          <p:sp>
            <p:nvSpPr>
              <p:cNvPr id="33" name="Line 59"/>
              <p:cNvSpPr>
                <a:spLocks noChangeShapeType="1"/>
              </p:cNvSpPr>
              <p:nvPr/>
            </p:nvSpPr>
            <p:spPr bwMode="auto">
              <a:xfrm>
                <a:off x="3378" y="3400"/>
                <a:ext cx="6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 Box 60"/>
              <p:cNvSpPr txBox="1">
                <a:spLocks noChangeArrowheads="1"/>
              </p:cNvSpPr>
              <p:nvPr/>
            </p:nvSpPr>
            <p:spPr bwMode="auto">
              <a:xfrm>
                <a:off x="3587" y="314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35" name="Line 61"/>
              <p:cNvSpPr>
                <a:spLocks noChangeShapeType="1"/>
              </p:cNvSpPr>
              <p:nvPr/>
            </p:nvSpPr>
            <p:spPr bwMode="auto">
              <a:xfrm>
                <a:off x="3378" y="3588"/>
                <a:ext cx="6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 Box 62"/>
              <p:cNvSpPr txBox="1">
                <a:spLocks noChangeArrowheads="1"/>
              </p:cNvSpPr>
              <p:nvPr/>
            </p:nvSpPr>
            <p:spPr bwMode="auto">
              <a:xfrm>
                <a:off x="3587" y="3361"/>
                <a:ext cx="1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.</a:t>
                </a:r>
              </a:p>
            </p:txBody>
          </p:sp>
          <p:sp>
            <p:nvSpPr>
              <p:cNvPr id="37" name="Text Box 63"/>
              <p:cNvSpPr txBox="1">
                <a:spLocks noChangeArrowheads="1"/>
              </p:cNvSpPr>
              <p:nvPr/>
            </p:nvSpPr>
            <p:spPr bwMode="auto">
              <a:xfrm>
                <a:off x="2908" y="394"/>
                <a:ext cx="4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from</a:t>
                </a:r>
              </a:p>
            </p:txBody>
          </p:sp>
        </p:grpSp>
        <p:sp>
          <p:nvSpPr>
            <p:cNvPr id="6" name="Text Box 64"/>
            <p:cNvSpPr txBox="1">
              <a:spLocks noChangeArrowheads="1"/>
            </p:cNvSpPr>
            <p:nvPr/>
          </p:nvSpPr>
          <p:spPr bwMode="auto">
            <a:xfrm>
              <a:off x="3564" y="217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5926138" y="466715"/>
            <a:ext cx="1474470" cy="5956458"/>
            <a:chOff x="3637" y="0"/>
            <a:chExt cx="1032" cy="4169"/>
          </a:xfrm>
        </p:grpSpPr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3639" y="2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4264" y="1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4264" y="61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4273" y="101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4291" y="1238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44" name="Text Box 71"/>
            <p:cNvSpPr txBox="1">
              <a:spLocks noChangeArrowheads="1"/>
            </p:cNvSpPr>
            <p:nvPr/>
          </p:nvSpPr>
          <p:spPr bwMode="auto">
            <a:xfrm>
              <a:off x="4273" y="1867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Line 72"/>
            <p:cNvSpPr>
              <a:spLocks noChangeShapeType="1"/>
            </p:cNvSpPr>
            <p:nvPr/>
          </p:nvSpPr>
          <p:spPr bwMode="auto">
            <a:xfrm>
              <a:off x="3707" y="217"/>
              <a:ext cx="3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73"/>
            <p:cNvSpPr>
              <a:spLocks noChangeArrowheads="1"/>
            </p:cNvSpPr>
            <p:nvPr/>
          </p:nvSpPr>
          <p:spPr bwMode="auto">
            <a:xfrm>
              <a:off x="4040" y="206"/>
              <a:ext cx="612" cy="392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47" name="Line 74"/>
            <p:cNvSpPr>
              <a:spLocks noChangeShapeType="1"/>
            </p:cNvSpPr>
            <p:nvPr/>
          </p:nvSpPr>
          <p:spPr bwMode="auto">
            <a:xfrm>
              <a:off x="4040" y="406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75"/>
            <p:cNvSpPr>
              <a:spLocks noChangeShapeType="1"/>
            </p:cNvSpPr>
            <p:nvPr/>
          </p:nvSpPr>
          <p:spPr bwMode="auto">
            <a:xfrm>
              <a:off x="4040" y="618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76"/>
            <p:cNvSpPr>
              <a:spLocks noChangeShapeType="1"/>
            </p:cNvSpPr>
            <p:nvPr/>
          </p:nvSpPr>
          <p:spPr bwMode="auto">
            <a:xfrm>
              <a:off x="4040" y="831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>
              <a:off x="4040" y="1043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Line 78"/>
            <p:cNvSpPr>
              <a:spLocks noChangeShapeType="1"/>
            </p:cNvSpPr>
            <p:nvPr/>
          </p:nvSpPr>
          <p:spPr bwMode="auto">
            <a:xfrm>
              <a:off x="4040" y="1256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>
              <a:off x="4040" y="1469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Line 80"/>
            <p:cNvSpPr>
              <a:spLocks noChangeShapeType="1"/>
            </p:cNvSpPr>
            <p:nvPr/>
          </p:nvSpPr>
          <p:spPr bwMode="auto">
            <a:xfrm>
              <a:off x="4040" y="1681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>
              <a:off x="4040" y="1894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82"/>
            <p:cNvSpPr>
              <a:spLocks noChangeShapeType="1"/>
            </p:cNvSpPr>
            <p:nvPr/>
          </p:nvSpPr>
          <p:spPr bwMode="auto">
            <a:xfrm>
              <a:off x="4040" y="2107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Line 83"/>
            <p:cNvSpPr>
              <a:spLocks noChangeShapeType="1"/>
            </p:cNvSpPr>
            <p:nvPr/>
          </p:nvSpPr>
          <p:spPr bwMode="auto">
            <a:xfrm>
              <a:off x="4048" y="2328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Line 84"/>
            <p:cNvSpPr>
              <a:spLocks noChangeShapeType="1"/>
            </p:cNvSpPr>
            <p:nvPr/>
          </p:nvSpPr>
          <p:spPr bwMode="auto">
            <a:xfrm>
              <a:off x="4045" y="2535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Line 85"/>
            <p:cNvSpPr>
              <a:spLocks noChangeShapeType="1"/>
            </p:cNvSpPr>
            <p:nvPr/>
          </p:nvSpPr>
          <p:spPr bwMode="auto">
            <a:xfrm>
              <a:off x="4045" y="2757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Line 86"/>
            <p:cNvSpPr>
              <a:spLocks noChangeShapeType="1"/>
            </p:cNvSpPr>
            <p:nvPr/>
          </p:nvSpPr>
          <p:spPr bwMode="auto">
            <a:xfrm>
              <a:off x="4045" y="2968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 Box 87"/>
            <p:cNvSpPr txBox="1">
              <a:spLocks noChangeArrowheads="1"/>
            </p:cNvSpPr>
            <p:nvPr/>
          </p:nvSpPr>
          <p:spPr bwMode="auto">
            <a:xfrm>
              <a:off x="4282" y="2287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61" name="Text Box 88"/>
            <p:cNvSpPr txBox="1">
              <a:spLocks noChangeArrowheads="1"/>
            </p:cNvSpPr>
            <p:nvPr/>
          </p:nvSpPr>
          <p:spPr bwMode="auto">
            <a:xfrm>
              <a:off x="4264" y="270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62" name="Text Box 89"/>
            <p:cNvSpPr txBox="1">
              <a:spLocks noChangeArrowheads="1"/>
            </p:cNvSpPr>
            <p:nvPr/>
          </p:nvSpPr>
          <p:spPr bwMode="auto">
            <a:xfrm>
              <a:off x="4300" y="2498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63" name="Text Box 90"/>
            <p:cNvSpPr txBox="1">
              <a:spLocks noChangeArrowheads="1"/>
            </p:cNvSpPr>
            <p:nvPr/>
          </p:nvSpPr>
          <p:spPr bwMode="auto">
            <a:xfrm>
              <a:off x="4264" y="335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64" name="Line 91"/>
            <p:cNvSpPr>
              <a:spLocks noChangeShapeType="1"/>
            </p:cNvSpPr>
            <p:nvPr/>
          </p:nvSpPr>
          <p:spPr bwMode="auto">
            <a:xfrm>
              <a:off x="4040" y="3183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92"/>
            <p:cNvSpPr txBox="1">
              <a:spLocks noChangeArrowheads="1"/>
            </p:cNvSpPr>
            <p:nvPr/>
          </p:nvSpPr>
          <p:spPr bwMode="auto">
            <a:xfrm>
              <a:off x="4264" y="292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4040" y="3371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94"/>
            <p:cNvSpPr txBox="1">
              <a:spLocks noChangeArrowheads="1"/>
            </p:cNvSpPr>
            <p:nvPr/>
          </p:nvSpPr>
          <p:spPr bwMode="auto">
            <a:xfrm>
              <a:off x="4273" y="314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8" name="Text Box 95"/>
            <p:cNvSpPr txBox="1">
              <a:spLocks noChangeArrowheads="1"/>
            </p:cNvSpPr>
            <p:nvPr/>
          </p:nvSpPr>
          <p:spPr bwMode="auto">
            <a:xfrm>
              <a:off x="3637" y="18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to</a:t>
              </a:r>
            </a:p>
          </p:txBody>
        </p:sp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4264" y="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" name="Text Box 97"/>
            <p:cNvSpPr txBox="1">
              <a:spLocks noChangeArrowheads="1"/>
            </p:cNvSpPr>
            <p:nvPr/>
          </p:nvSpPr>
          <p:spPr bwMode="auto">
            <a:xfrm>
              <a:off x="4264" y="37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71" name="Text Box 98"/>
            <p:cNvSpPr txBox="1">
              <a:spLocks noChangeArrowheads="1"/>
            </p:cNvSpPr>
            <p:nvPr/>
          </p:nvSpPr>
          <p:spPr bwMode="auto">
            <a:xfrm>
              <a:off x="4273" y="144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2" name="Text Box 99"/>
            <p:cNvSpPr txBox="1">
              <a:spLocks noChangeArrowheads="1"/>
            </p:cNvSpPr>
            <p:nvPr/>
          </p:nvSpPr>
          <p:spPr bwMode="auto">
            <a:xfrm>
              <a:off x="4300" y="352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4047" y="3556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4058" y="3744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4036" y="3933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Text Box 103"/>
            <p:cNvSpPr txBox="1">
              <a:spLocks noChangeArrowheads="1"/>
            </p:cNvSpPr>
            <p:nvPr/>
          </p:nvSpPr>
          <p:spPr bwMode="auto">
            <a:xfrm>
              <a:off x="4304" y="3717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77" name="Text Box 104"/>
            <p:cNvSpPr txBox="1">
              <a:spLocks noChangeArrowheads="1"/>
            </p:cNvSpPr>
            <p:nvPr/>
          </p:nvSpPr>
          <p:spPr bwMode="auto">
            <a:xfrm>
              <a:off x="4220" y="3917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\0</a:t>
              </a:r>
            </a:p>
          </p:txBody>
        </p:sp>
      </p:grpSp>
      <p:grpSp>
        <p:nvGrpSpPr>
          <p:cNvPr id="78" name="Group 105"/>
          <p:cNvGrpSpPr>
            <a:grpSpLocks/>
          </p:cNvGrpSpPr>
          <p:nvPr/>
        </p:nvGrpSpPr>
        <p:grpSpPr bwMode="auto">
          <a:xfrm>
            <a:off x="7883526" y="768340"/>
            <a:ext cx="904399" cy="5684996"/>
            <a:chOff x="4882" y="201"/>
            <a:chExt cx="633" cy="3979"/>
          </a:xfrm>
        </p:grpSpPr>
        <p:sp>
          <p:nvSpPr>
            <p:cNvPr id="79" name="Text Box 106"/>
            <p:cNvSpPr txBox="1">
              <a:spLocks noChangeArrowheads="1"/>
            </p:cNvSpPr>
            <p:nvPr/>
          </p:nvSpPr>
          <p:spPr bwMode="auto">
            <a:xfrm>
              <a:off x="5114" y="201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80" name="Text Box 107"/>
            <p:cNvSpPr txBox="1">
              <a:spLocks noChangeArrowheads="1"/>
            </p:cNvSpPr>
            <p:nvPr/>
          </p:nvSpPr>
          <p:spPr bwMode="auto">
            <a:xfrm>
              <a:off x="5096" y="621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1" name="Text Box 108"/>
            <p:cNvSpPr txBox="1">
              <a:spLocks noChangeArrowheads="1"/>
            </p:cNvSpPr>
            <p:nvPr/>
          </p:nvSpPr>
          <p:spPr bwMode="auto">
            <a:xfrm>
              <a:off x="5167" y="101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82" name="Text Box 109"/>
            <p:cNvSpPr txBox="1">
              <a:spLocks noChangeArrowheads="1"/>
            </p:cNvSpPr>
            <p:nvPr/>
          </p:nvSpPr>
          <p:spPr bwMode="auto">
            <a:xfrm>
              <a:off x="5096" y="124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3" name="Text Box 110"/>
            <p:cNvSpPr txBox="1">
              <a:spLocks noChangeArrowheads="1"/>
            </p:cNvSpPr>
            <p:nvPr/>
          </p:nvSpPr>
          <p:spPr bwMode="auto">
            <a:xfrm>
              <a:off x="5096" y="187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4" name="Rectangle 111"/>
            <p:cNvSpPr>
              <a:spLocks noChangeArrowheads="1"/>
            </p:cNvSpPr>
            <p:nvPr/>
          </p:nvSpPr>
          <p:spPr bwMode="auto">
            <a:xfrm>
              <a:off x="4886" y="217"/>
              <a:ext cx="612" cy="392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85" name="Line 112"/>
            <p:cNvSpPr>
              <a:spLocks noChangeShapeType="1"/>
            </p:cNvSpPr>
            <p:nvPr/>
          </p:nvSpPr>
          <p:spPr bwMode="auto">
            <a:xfrm>
              <a:off x="4886" y="417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Line 113"/>
            <p:cNvSpPr>
              <a:spLocks noChangeShapeType="1"/>
            </p:cNvSpPr>
            <p:nvPr/>
          </p:nvSpPr>
          <p:spPr bwMode="auto">
            <a:xfrm>
              <a:off x="4886" y="629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Line 114"/>
            <p:cNvSpPr>
              <a:spLocks noChangeShapeType="1"/>
            </p:cNvSpPr>
            <p:nvPr/>
          </p:nvSpPr>
          <p:spPr bwMode="auto">
            <a:xfrm>
              <a:off x="4886" y="842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Line 115"/>
            <p:cNvSpPr>
              <a:spLocks noChangeShapeType="1"/>
            </p:cNvSpPr>
            <p:nvPr/>
          </p:nvSpPr>
          <p:spPr bwMode="auto">
            <a:xfrm>
              <a:off x="4886" y="1054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Line 116"/>
            <p:cNvSpPr>
              <a:spLocks noChangeShapeType="1"/>
            </p:cNvSpPr>
            <p:nvPr/>
          </p:nvSpPr>
          <p:spPr bwMode="auto">
            <a:xfrm>
              <a:off x="4886" y="1267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Line 117"/>
            <p:cNvSpPr>
              <a:spLocks noChangeShapeType="1"/>
            </p:cNvSpPr>
            <p:nvPr/>
          </p:nvSpPr>
          <p:spPr bwMode="auto">
            <a:xfrm>
              <a:off x="4886" y="1480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1" name="Line 118"/>
            <p:cNvSpPr>
              <a:spLocks noChangeShapeType="1"/>
            </p:cNvSpPr>
            <p:nvPr/>
          </p:nvSpPr>
          <p:spPr bwMode="auto">
            <a:xfrm>
              <a:off x="4886" y="1692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Line 119"/>
            <p:cNvSpPr>
              <a:spLocks noChangeShapeType="1"/>
            </p:cNvSpPr>
            <p:nvPr/>
          </p:nvSpPr>
          <p:spPr bwMode="auto">
            <a:xfrm>
              <a:off x="4886" y="1905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Line 120"/>
            <p:cNvSpPr>
              <a:spLocks noChangeShapeType="1"/>
            </p:cNvSpPr>
            <p:nvPr/>
          </p:nvSpPr>
          <p:spPr bwMode="auto">
            <a:xfrm>
              <a:off x="4886" y="2118"/>
              <a:ext cx="6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Line 121"/>
            <p:cNvSpPr>
              <a:spLocks noChangeShapeType="1"/>
            </p:cNvSpPr>
            <p:nvPr/>
          </p:nvSpPr>
          <p:spPr bwMode="auto">
            <a:xfrm>
              <a:off x="4894" y="2339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Line 122"/>
            <p:cNvSpPr>
              <a:spLocks noChangeShapeType="1"/>
            </p:cNvSpPr>
            <p:nvPr/>
          </p:nvSpPr>
          <p:spPr bwMode="auto">
            <a:xfrm>
              <a:off x="4891" y="2546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123"/>
            <p:cNvSpPr>
              <a:spLocks noChangeShapeType="1"/>
            </p:cNvSpPr>
            <p:nvPr/>
          </p:nvSpPr>
          <p:spPr bwMode="auto">
            <a:xfrm>
              <a:off x="4891" y="2768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124"/>
            <p:cNvSpPr>
              <a:spLocks noChangeShapeType="1"/>
            </p:cNvSpPr>
            <p:nvPr/>
          </p:nvSpPr>
          <p:spPr bwMode="auto">
            <a:xfrm>
              <a:off x="4891" y="2979"/>
              <a:ext cx="6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8" name="Text Box 125"/>
            <p:cNvSpPr txBox="1">
              <a:spLocks noChangeArrowheads="1"/>
            </p:cNvSpPr>
            <p:nvPr/>
          </p:nvSpPr>
          <p:spPr bwMode="auto">
            <a:xfrm>
              <a:off x="5096" y="229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9" name="Text Box 126"/>
            <p:cNvSpPr txBox="1">
              <a:spLocks noChangeArrowheads="1"/>
            </p:cNvSpPr>
            <p:nvPr/>
          </p:nvSpPr>
          <p:spPr bwMode="auto">
            <a:xfrm>
              <a:off x="5096" y="272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0" name="Text Box 127"/>
            <p:cNvSpPr txBox="1">
              <a:spLocks noChangeArrowheads="1"/>
            </p:cNvSpPr>
            <p:nvPr/>
          </p:nvSpPr>
          <p:spPr bwMode="auto">
            <a:xfrm>
              <a:off x="5087" y="250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101" name="Text Box 128"/>
            <p:cNvSpPr txBox="1">
              <a:spLocks noChangeArrowheads="1"/>
            </p:cNvSpPr>
            <p:nvPr/>
          </p:nvSpPr>
          <p:spPr bwMode="auto">
            <a:xfrm>
              <a:off x="5043" y="3364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\0</a:t>
              </a:r>
            </a:p>
          </p:txBody>
        </p:sp>
        <p:sp>
          <p:nvSpPr>
            <p:cNvPr id="102" name="Line 129"/>
            <p:cNvSpPr>
              <a:spLocks noChangeShapeType="1"/>
            </p:cNvSpPr>
            <p:nvPr/>
          </p:nvSpPr>
          <p:spPr bwMode="auto">
            <a:xfrm>
              <a:off x="4886" y="3194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Text Box 130"/>
            <p:cNvSpPr txBox="1">
              <a:spLocks noChangeArrowheads="1"/>
            </p:cNvSpPr>
            <p:nvPr/>
          </p:nvSpPr>
          <p:spPr bwMode="auto">
            <a:xfrm>
              <a:off x="5114" y="2934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04" name="Line 131"/>
            <p:cNvSpPr>
              <a:spLocks noChangeShapeType="1"/>
            </p:cNvSpPr>
            <p:nvPr/>
          </p:nvSpPr>
          <p:spPr bwMode="auto">
            <a:xfrm>
              <a:off x="4886" y="3382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5127" y="315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5167" y="37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07" name="Text Box 134"/>
            <p:cNvSpPr txBox="1">
              <a:spLocks noChangeArrowheads="1"/>
            </p:cNvSpPr>
            <p:nvPr/>
          </p:nvSpPr>
          <p:spPr bwMode="auto">
            <a:xfrm>
              <a:off x="5167" y="144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08" name="Text Box 135"/>
            <p:cNvSpPr txBox="1">
              <a:spLocks noChangeArrowheads="1"/>
            </p:cNvSpPr>
            <p:nvPr/>
          </p:nvSpPr>
          <p:spPr bwMode="auto">
            <a:xfrm>
              <a:off x="5123" y="3537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09" name="Line 136"/>
            <p:cNvSpPr>
              <a:spLocks noChangeShapeType="1"/>
            </p:cNvSpPr>
            <p:nvPr/>
          </p:nvSpPr>
          <p:spPr bwMode="auto">
            <a:xfrm>
              <a:off x="4893" y="3567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0" name="Line 137"/>
            <p:cNvSpPr>
              <a:spLocks noChangeShapeType="1"/>
            </p:cNvSpPr>
            <p:nvPr/>
          </p:nvSpPr>
          <p:spPr bwMode="auto">
            <a:xfrm>
              <a:off x="4904" y="3755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138"/>
            <p:cNvSpPr>
              <a:spLocks noChangeShapeType="1"/>
            </p:cNvSpPr>
            <p:nvPr/>
          </p:nvSpPr>
          <p:spPr bwMode="auto">
            <a:xfrm>
              <a:off x="4882" y="3944"/>
              <a:ext cx="6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2" name="Text Box 139"/>
            <p:cNvSpPr txBox="1">
              <a:spLocks noChangeArrowheads="1"/>
            </p:cNvSpPr>
            <p:nvPr/>
          </p:nvSpPr>
          <p:spPr bwMode="auto">
            <a:xfrm>
              <a:off x="5127" y="3728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13" name="Text Box 140"/>
            <p:cNvSpPr txBox="1">
              <a:spLocks noChangeArrowheads="1"/>
            </p:cNvSpPr>
            <p:nvPr/>
          </p:nvSpPr>
          <p:spPr bwMode="auto">
            <a:xfrm>
              <a:off x="5043" y="392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\0</a:t>
              </a:r>
            </a:p>
          </p:txBody>
        </p:sp>
        <p:sp>
          <p:nvSpPr>
            <p:cNvPr id="114" name="Text Box 141"/>
            <p:cNvSpPr txBox="1">
              <a:spLocks noChangeArrowheads="1"/>
            </p:cNvSpPr>
            <p:nvPr/>
          </p:nvSpPr>
          <p:spPr bwMode="auto">
            <a:xfrm>
              <a:off x="5043" y="80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15" name="Text Box 142"/>
            <p:cNvSpPr txBox="1">
              <a:spLocks noChangeArrowheads="1"/>
            </p:cNvSpPr>
            <p:nvPr/>
          </p:nvSpPr>
          <p:spPr bwMode="auto">
            <a:xfrm>
              <a:off x="5123" y="165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16" name="Text Box 143"/>
            <p:cNvSpPr txBox="1">
              <a:spLocks noChangeArrowheads="1"/>
            </p:cNvSpPr>
            <p:nvPr/>
          </p:nvSpPr>
          <p:spPr bwMode="auto">
            <a:xfrm>
              <a:off x="5096" y="209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17" name="Text Box 145"/>
          <p:cNvSpPr txBox="1">
            <a:spLocks noChangeArrowheads="1"/>
          </p:cNvSpPr>
          <p:nvPr/>
        </p:nvSpPr>
        <p:spPr bwMode="auto">
          <a:xfrm>
            <a:off x="124551" y="70888"/>
            <a:ext cx="6319657" cy="674248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>
                <a:solidFill>
                  <a:srgbClr val="5B9BD5"/>
                </a:solidFill>
              </a:rPr>
              <a:t>void copy_string(char  from[],char to[])</a:t>
            </a:r>
          </a:p>
          <a:p>
            <a:r>
              <a:rPr lang="en-US" altLang="zh-CN" sz="2400" smtClean="0"/>
              <a:t>{</a:t>
            </a:r>
          </a:p>
          <a:p>
            <a:r>
              <a:rPr lang="en-US" altLang="zh-CN" sz="2400" smtClean="0"/>
              <a:t>   </a:t>
            </a:r>
            <a:r>
              <a:rPr lang="en-US" altLang="zh-CN" sz="2400"/>
              <a:t>int i=0;</a:t>
            </a:r>
          </a:p>
          <a:p>
            <a:r>
              <a:rPr lang="en-US" altLang="zh-CN" sz="2400"/>
              <a:t>    while(from[i]!='\0')</a:t>
            </a:r>
          </a:p>
          <a:p>
            <a:r>
              <a:rPr lang="en-US" altLang="zh-CN" sz="2400"/>
              <a:t>    </a:t>
            </a:r>
            <a:r>
              <a:rPr lang="en-US" altLang="zh-CN" sz="2400" smtClean="0"/>
              <a:t>{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       </a:t>
            </a:r>
            <a:r>
              <a:rPr lang="en-US" altLang="zh-CN" sz="2400"/>
              <a:t>to[i]=from[i];</a:t>
            </a:r>
          </a:p>
          <a:p>
            <a:r>
              <a:rPr lang="en-US" altLang="zh-CN" sz="2400"/>
              <a:t>	i++;</a:t>
            </a:r>
          </a:p>
          <a:p>
            <a:r>
              <a:rPr lang="en-US" altLang="zh-CN" sz="2400"/>
              <a:t>    }</a:t>
            </a:r>
          </a:p>
          <a:p>
            <a:r>
              <a:rPr lang="en-US" altLang="zh-CN" sz="2400"/>
              <a:t>    to[i]='\0';</a:t>
            </a:r>
          </a:p>
          <a:p>
            <a:r>
              <a:rPr lang="en-US" altLang="zh-CN" sz="2400"/>
              <a:t>}</a:t>
            </a:r>
          </a:p>
          <a:p>
            <a:r>
              <a:rPr lang="en-US" altLang="zh-CN" sz="2400"/>
              <a:t>main()</a:t>
            </a:r>
          </a:p>
          <a:p>
            <a:r>
              <a:rPr lang="en-US" altLang="zh-CN" sz="2400" smtClean="0"/>
              <a:t>{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en-US" altLang="zh-CN" sz="2400"/>
              <a:t>char a[]="I am a teacher.";</a:t>
            </a:r>
          </a:p>
          <a:p>
            <a:r>
              <a:rPr lang="en-US" altLang="zh-CN" sz="2400"/>
              <a:t>   char b[]="You are a student.";</a:t>
            </a:r>
          </a:p>
          <a:p>
            <a:r>
              <a:rPr lang="en-US" altLang="zh-CN" sz="2400"/>
              <a:t>   printf("string_a=%s\n string_b=%s\n",a,b);</a:t>
            </a:r>
          </a:p>
          <a:p>
            <a:r>
              <a:rPr lang="en-US" altLang="zh-CN" sz="2400"/>
              <a:t>   </a:t>
            </a:r>
            <a:r>
              <a:rPr lang="en-US" altLang="zh-CN" sz="2400" b="1">
                <a:solidFill>
                  <a:srgbClr val="5B9BD5"/>
                </a:solidFill>
              </a:rPr>
              <a:t>copy_string(a,b);</a:t>
            </a:r>
          </a:p>
          <a:p>
            <a:r>
              <a:rPr lang="en-US" altLang="zh-CN" sz="2400"/>
              <a:t>   printf("\nstring_a=%s\nstring_b=%s\n",a,b);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118" name="Text Box 146"/>
          <p:cNvSpPr txBox="1">
            <a:spLocks noChangeArrowheads="1"/>
          </p:cNvSpPr>
          <p:nvPr/>
        </p:nvSpPr>
        <p:spPr bwMode="auto">
          <a:xfrm>
            <a:off x="124551" y="919606"/>
            <a:ext cx="6319657" cy="526516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>
                <a:solidFill>
                  <a:srgbClr val="5B9BD5"/>
                </a:solidFill>
              </a:rPr>
              <a:t>void copy_string(char *from,char  *to)</a:t>
            </a:r>
          </a:p>
          <a:p>
            <a:r>
              <a:rPr lang="en-US" altLang="zh-CN" sz="2400" smtClean="0"/>
              <a:t>{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en-US" altLang="zh-CN" sz="2400"/>
              <a:t>for(;*from!='\0';from++,to++)</a:t>
            </a:r>
          </a:p>
          <a:p>
            <a:r>
              <a:rPr lang="en-US" altLang="zh-CN" sz="2400"/>
              <a:t>     *to=*from;</a:t>
            </a:r>
          </a:p>
          <a:p>
            <a:r>
              <a:rPr lang="en-US" altLang="zh-CN" sz="2400"/>
              <a:t>   *to='\0';</a:t>
            </a:r>
          </a:p>
          <a:p>
            <a:r>
              <a:rPr lang="en-US" altLang="zh-CN" sz="2400"/>
              <a:t>}</a:t>
            </a:r>
          </a:p>
          <a:p>
            <a:r>
              <a:rPr lang="en-US" altLang="zh-CN" sz="2400"/>
              <a:t>main()</a:t>
            </a:r>
          </a:p>
          <a:p>
            <a:r>
              <a:rPr lang="en-US" altLang="zh-CN" sz="2400" smtClean="0"/>
              <a:t>{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en-US" altLang="zh-CN" sz="2400"/>
              <a:t>char *a="I am a teacher.";</a:t>
            </a:r>
          </a:p>
          <a:p>
            <a:r>
              <a:rPr lang="en-US" altLang="zh-CN" sz="2400"/>
              <a:t>   char *b="You are a student.";</a:t>
            </a:r>
          </a:p>
          <a:p>
            <a:r>
              <a:rPr lang="en-US" altLang="zh-CN" sz="2400"/>
              <a:t>   printf("string_a=%s\nstring_b=%s\n",a,b);</a:t>
            </a:r>
          </a:p>
          <a:p>
            <a:r>
              <a:rPr lang="en-US" altLang="zh-CN" sz="2400"/>
              <a:t>   </a:t>
            </a:r>
            <a:r>
              <a:rPr lang="en-US" altLang="zh-CN" sz="2400" b="1">
                <a:solidFill>
                  <a:srgbClr val="5B9BD5"/>
                </a:solidFill>
              </a:rPr>
              <a:t>copy_string(a,b);</a:t>
            </a:r>
          </a:p>
          <a:p>
            <a:r>
              <a:rPr lang="en-US" altLang="zh-CN" sz="2400"/>
              <a:t>   printf("\nstring_a=%s\nstring_b=%s\n",a,b);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3312368"/>
          </a:xfrm>
        </p:spPr>
        <p:txBody>
          <a:bodyPr/>
          <a:lstStyle/>
          <a:p>
            <a:r>
              <a:rPr lang="zh-CN" altLang="en-US"/>
              <a:t>字符指针变量与字符数组</a:t>
            </a:r>
          </a:p>
          <a:p>
            <a:pPr marL="457200" lvl="1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char  *cp;    </a:t>
            </a:r>
            <a:r>
              <a:rPr lang="zh-CN" altLang="en-US"/>
              <a:t>与    </a:t>
            </a:r>
            <a:r>
              <a:rPr lang="en-US" altLang="zh-CN" b="1">
                <a:solidFill>
                  <a:srgbClr val="5B9BD5"/>
                </a:solidFill>
              </a:rPr>
              <a:t>char str[20];</a:t>
            </a:r>
          </a:p>
          <a:p>
            <a:pPr lvl="1"/>
            <a:r>
              <a:rPr lang="en-US" altLang="zh-CN"/>
              <a:t>str</a:t>
            </a:r>
            <a:r>
              <a:rPr lang="zh-CN" altLang="en-US"/>
              <a:t>由若干元素组成，每个元素放一个字符；而</a:t>
            </a:r>
            <a:r>
              <a:rPr lang="en-US" altLang="zh-CN"/>
              <a:t>cp</a:t>
            </a:r>
            <a:r>
              <a:rPr lang="zh-CN" altLang="en-US"/>
              <a:t>中存放字符串首地址</a:t>
            </a:r>
          </a:p>
          <a:p>
            <a:pPr lvl="1"/>
            <a:r>
              <a:rPr lang="zh-CN" altLang="en-US"/>
              <a:t> </a:t>
            </a:r>
            <a:r>
              <a:rPr lang="en-US" altLang="zh-CN"/>
              <a:t>char  str[20];     str=“I love China!”;    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5B9BD5"/>
                </a:solidFill>
              </a:rPr>
              <a:t>×</a:t>
            </a:r>
            <a:r>
              <a:rPr lang="en-US" altLang="zh-CN" smtClean="0"/>
              <a:t>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char   *cp;         cp=“I love China!”;    </a:t>
            </a:r>
            <a:r>
              <a:rPr lang="en-US" altLang="zh-CN" smtClean="0"/>
              <a:t>(</a:t>
            </a:r>
            <a:r>
              <a:rPr lang="en-US" altLang="zh-CN">
                <a:solidFill>
                  <a:srgbClr val="5B9BD5"/>
                </a:solidFill>
                <a:sym typeface="Wingdings" pitchFamily="2" charset="2"/>
              </a:rPr>
              <a:t>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r>
              <a:rPr lang="en-US" altLang="zh-CN"/>
              <a:t>str</a:t>
            </a:r>
            <a:r>
              <a:rPr lang="zh-CN" altLang="en-US"/>
              <a:t>是地址</a:t>
            </a:r>
            <a:r>
              <a:rPr lang="zh-CN" altLang="en-US">
                <a:solidFill>
                  <a:srgbClr val="5B9BD5"/>
                </a:solidFill>
              </a:rPr>
              <a:t>常量</a:t>
            </a:r>
            <a:r>
              <a:rPr lang="zh-CN" altLang="en-US"/>
              <a:t>；</a:t>
            </a:r>
            <a:r>
              <a:rPr lang="en-US" altLang="zh-CN"/>
              <a:t>cp</a:t>
            </a:r>
            <a:r>
              <a:rPr lang="zh-CN" altLang="en-US"/>
              <a:t>是地址</a:t>
            </a:r>
            <a:r>
              <a:rPr lang="zh-CN" altLang="en-US">
                <a:solidFill>
                  <a:srgbClr val="5B9BD5"/>
                </a:solidFill>
              </a:rPr>
              <a:t>变量</a:t>
            </a:r>
          </a:p>
          <a:p>
            <a:pPr lvl="1"/>
            <a:r>
              <a:rPr lang="en-US" altLang="zh-CN"/>
              <a:t>cp</a:t>
            </a:r>
            <a:r>
              <a:rPr lang="zh-CN" altLang="en-US"/>
              <a:t>接受键入字符串时</a:t>
            </a:r>
            <a:r>
              <a:rPr lang="en-US" altLang="zh-CN"/>
              <a:t>,</a:t>
            </a:r>
            <a:r>
              <a:rPr lang="zh-CN" altLang="en-US"/>
              <a:t>必须先</a:t>
            </a:r>
            <a:r>
              <a:rPr lang="zh-CN" altLang="en-US">
                <a:solidFill>
                  <a:srgbClr val="FFD966"/>
                </a:solidFill>
              </a:rPr>
              <a:t>开辟存储空间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3941763"/>
            <a:ext cx="3732112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例   </a:t>
            </a:r>
            <a:r>
              <a:rPr lang="en-US" altLang="zh-CN" sz="2400">
                <a:solidFill>
                  <a:schemeClr val="bg1"/>
                </a:solidFill>
              </a:rPr>
              <a:t>char  str[10];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scanf(“%s”,str);    (</a:t>
            </a:r>
            <a:r>
              <a:rPr lang="en-US" altLang="zh-CN" sz="2400">
                <a:solidFill>
                  <a:schemeClr val="bg1"/>
                </a:solidFill>
                <a:sym typeface="Wingdings" pitchFamily="2" charset="2"/>
              </a:rPr>
              <a:t>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chemeClr val="bg1"/>
                </a:solidFill>
              </a:rPr>
              <a:t>而   </a:t>
            </a:r>
            <a:r>
              <a:rPr lang="en-US" altLang="zh-CN" sz="2400">
                <a:solidFill>
                  <a:schemeClr val="bg1"/>
                </a:solidFill>
              </a:rPr>
              <a:t>char  *cp;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scanf(“%s”,  cp);    (</a:t>
            </a: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)</a:t>
            </a:r>
            <a:endParaRPr lang="en-US" altLang="zh-CN" sz="2400">
              <a:solidFill>
                <a:schemeClr val="bg1"/>
              </a:solidFill>
              <a:sym typeface="Wingdings 3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3785" y="4703763"/>
            <a:ext cx="4145687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sym typeface="Wingdings 3" pitchFamily="18" charset="2"/>
              </a:rPr>
              <a:t>改为</a:t>
            </a:r>
            <a:r>
              <a:rPr lang="en-US" altLang="zh-CN" sz="2400">
                <a:solidFill>
                  <a:schemeClr val="bg1"/>
                </a:solidFill>
                <a:sym typeface="Wingdings 3" pitchFamily="18" charset="2"/>
              </a:rPr>
              <a:t>:  char   *cp,str[10];</a:t>
            </a:r>
          </a:p>
          <a:p>
            <a:r>
              <a:rPr lang="en-US" altLang="zh-CN" sz="2400">
                <a:solidFill>
                  <a:schemeClr val="bg1"/>
                </a:solidFill>
                <a:sym typeface="Wingdings 3" pitchFamily="18" charset="2"/>
              </a:rPr>
              <a:t>           cp=str;</a:t>
            </a:r>
          </a:p>
          <a:p>
            <a:r>
              <a:rPr lang="en-US" altLang="zh-CN" sz="2400">
                <a:solidFill>
                  <a:schemeClr val="bg1"/>
                </a:solidFill>
                <a:sym typeface="Wingdings 3" pitchFamily="18" charset="2"/>
              </a:rPr>
              <a:t>           scanf(“%s”,cp);      (</a:t>
            </a:r>
            <a:r>
              <a:rPr lang="en-US" altLang="zh-CN" sz="2400">
                <a:solidFill>
                  <a:schemeClr val="bg1"/>
                </a:solidFill>
                <a:sym typeface="Wingdings" pitchFamily="2" charset="2"/>
              </a:rPr>
              <a:t></a:t>
            </a:r>
            <a:r>
              <a:rPr lang="en-US" altLang="zh-CN" sz="2400">
                <a:solidFill>
                  <a:schemeClr val="bg1"/>
                </a:solidFill>
                <a:sym typeface="Wingdings 3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&amp;</a:t>
            </a:r>
            <a:r>
              <a:rPr lang="zh-CN" altLang="en-US"/>
              <a:t>与*运算符</a:t>
            </a:r>
          </a:p>
          <a:p>
            <a:pPr lvl="1"/>
            <a:r>
              <a:rPr lang="zh-CN" altLang="en-US" smtClean="0"/>
              <a:t>含义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两者</a:t>
            </a:r>
            <a:r>
              <a:rPr lang="zh-CN" altLang="en-US"/>
              <a:t>关系：互为</a:t>
            </a:r>
            <a:r>
              <a:rPr lang="zh-CN" altLang="en-US" b="1" smtClean="0">
                <a:solidFill>
                  <a:srgbClr val="FFD966"/>
                </a:solidFill>
              </a:rPr>
              <a:t>逆运算</a:t>
            </a:r>
            <a:endParaRPr lang="en-US" altLang="zh-CN" b="1" smtClean="0">
              <a:solidFill>
                <a:srgbClr val="FFD96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75875"/>
              </p:ext>
            </p:extLst>
          </p:nvPr>
        </p:nvGraphicFramePr>
        <p:xfrm>
          <a:off x="1403648" y="1700808"/>
          <a:ext cx="590465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  <a:gridCol w="1656184"/>
                <a:gridCol w="2808312"/>
              </a:tblGrid>
              <a:tr h="370840">
                <a:tc>
                  <a:txBody>
                    <a:bodyPr/>
                    <a:lstStyle/>
                    <a:p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&amp;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*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含义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取变量的地址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取指针所指向变量的内容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操作数个数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单目运算符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单目运算符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优先级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2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2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结合性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自右向左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自右向左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8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3888432"/>
          </a:xfrm>
        </p:spPr>
        <p:txBody>
          <a:bodyPr/>
          <a:lstStyle/>
          <a:p>
            <a:r>
              <a:rPr lang="zh-CN" altLang="en-US"/>
              <a:t>字符串与数组关系</a:t>
            </a:r>
          </a:p>
          <a:p>
            <a:pPr lvl="1"/>
            <a:r>
              <a:rPr lang="zh-CN" altLang="en-US"/>
              <a:t>字符串用一维字符数组存放</a:t>
            </a:r>
          </a:p>
          <a:p>
            <a:pPr lvl="1"/>
            <a:r>
              <a:rPr lang="zh-CN" altLang="en-US"/>
              <a:t>字符数组具有一维数组的所有特点</a:t>
            </a:r>
          </a:p>
          <a:p>
            <a:pPr lvl="2"/>
            <a:r>
              <a:rPr lang="zh-CN" altLang="en-US"/>
              <a:t>数组名是指向数组首地址的地址常量</a:t>
            </a:r>
          </a:p>
          <a:p>
            <a:pPr lvl="2"/>
            <a:r>
              <a:rPr lang="zh-CN" altLang="en-US"/>
              <a:t>数组元素的引用方法可用指针法和下标法</a:t>
            </a:r>
          </a:p>
          <a:p>
            <a:pPr lvl="2"/>
            <a:r>
              <a:rPr lang="zh-CN" altLang="en-US"/>
              <a:t>数组名作函数参数是地址传递等</a:t>
            </a:r>
          </a:p>
          <a:p>
            <a:pPr lvl="1"/>
            <a:r>
              <a:rPr lang="zh-CN" altLang="en-US"/>
              <a:t>区别</a:t>
            </a:r>
          </a:p>
          <a:p>
            <a:pPr lvl="2"/>
            <a:r>
              <a:rPr lang="zh-CN" altLang="en-US"/>
              <a:t>存储格式：字符串结束标志</a:t>
            </a:r>
          </a:p>
          <a:p>
            <a:pPr lvl="2"/>
            <a:r>
              <a:rPr lang="zh-CN" altLang="en-US"/>
              <a:t>赋值方式与初始化</a:t>
            </a:r>
          </a:p>
          <a:p>
            <a:pPr lvl="2"/>
            <a:r>
              <a:rPr lang="zh-CN" altLang="en-US"/>
              <a:t>输入输出方式：</a:t>
            </a:r>
            <a:r>
              <a:rPr lang="en-US" altLang="zh-CN"/>
              <a:t>%s  %c</a:t>
            </a:r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29034" y="4355966"/>
            <a:ext cx="45897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char   str[]={“Hello!”};                 </a:t>
            </a:r>
            <a:r>
              <a:rPr lang="en-US" altLang="zh-CN" sz="2200" smtClean="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</a:t>
            </a:r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char   str[]=“Hello!”;</a:t>
            </a:r>
            <a:r>
              <a:rPr lang="en-US" altLang="zh-CN" sz="2200">
                <a:solidFill>
                  <a:schemeClr val="bg1"/>
                </a:solidFill>
              </a:rPr>
              <a:t>                   </a:t>
            </a:r>
            <a:r>
              <a:rPr lang="en-US" altLang="zh-CN" sz="2200" smtClean="0">
                <a:solidFill>
                  <a:schemeClr val="bg1"/>
                </a:solidFill>
              </a:rPr>
              <a:t> </a:t>
            </a:r>
            <a:r>
              <a:rPr lang="en-US" altLang="zh-CN" sz="220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</a:t>
            </a:r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char  str[]={‘H’,‘e’,‘l’,‘l’,‘o’,‘!’};    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en-US" altLang="zh-CN" sz="2200" smtClean="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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)</a:t>
            </a:r>
            <a:endParaRPr lang="en-US" altLang="zh-CN" sz="220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char   *cp=“Hello”;                     </a:t>
            </a:r>
            <a:r>
              <a:rPr lang="en-US" altLang="zh-CN" sz="2200" smtClean="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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)</a:t>
            </a:r>
            <a:endParaRPr lang="en-US" altLang="zh-CN" sz="220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int    a[]={1,2,3,4,5};                   </a:t>
            </a:r>
            <a:r>
              <a:rPr lang="en-US" altLang="zh-CN" sz="2200" smtClean="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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)</a:t>
            </a:r>
            <a:endParaRPr lang="en-US" altLang="zh-CN" sz="220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int   *p={1,2,3,4,5};                     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</a:t>
            </a:r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766196" y="4344853"/>
            <a:ext cx="305427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char   str[10],*cp;</a:t>
            </a: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int    a[10],*p;</a:t>
            </a: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str=“Hello”;     </a:t>
            </a:r>
            <a:r>
              <a:rPr lang="en-US" altLang="zh-CN" sz="2200" smtClean="0">
                <a:solidFill>
                  <a:schemeClr val="bg1"/>
                </a:solidFill>
              </a:rPr>
              <a:t>    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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)</a:t>
            </a:r>
            <a:endParaRPr lang="en-US" altLang="zh-CN" sz="220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cp=“Hello!”;       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 sz="2200" smtClean="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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)</a:t>
            </a:r>
            <a:endParaRPr lang="en-US" altLang="zh-CN" sz="220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a={1,2,3,4,5};   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en-US" altLang="zh-CN" sz="2200" smtClean="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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)</a:t>
            </a:r>
            <a:endParaRPr lang="en-US" altLang="zh-CN" sz="220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  <a:sym typeface="Symbol" pitchFamily="18" charset="2"/>
              </a:rPr>
              <a:t>p={1,2,3,4,5};  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   </a:t>
            </a:r>
            <a:r>
              <a:rPr lang="en-US" altLang="zh-CN" sz="2200" smtClean="0">
                <a:solidFill>
                  <a:schemeClr val="bg1"/>
                </a:solidFill>
              </a:rPr>
              <a:t>(</a:t>
            </a:r>
            <a:r>
              <a:rPr lang="en-US" altLang="zh-CN" sz="2200">
                <a:solidFill>
                  <a:srgbClr val="5B9BD5"/>
                </a:solidFill>
                <a:sym typeface="Symbol" pitchFamily="18" charset="2"/>
              </a:rPr>
              <a:t></a:t>
            </a:r>
            <a:r>
              <a:rPr lang="en-US" altLang="zh-CN" sz="2200" smtClean="0">
                <a:solidFill>
                  <a:schemeClr val="bg1"/>
                </a:solidFill>
                <a:sym typeface="Symbol" pitchFamily="18" charset="2"/>
              </a:rPr>
              <a:t>)</a:t>
            </a:r>
            <a:endParaRPr lang="en-US" altLang="zh-CN" sz="22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588224" y="2172385"/>
            <a:ext cx="210025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scanf(“%s”,str);</a:t>
            </a: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printf(“%s”,str);</a:t>
            </a: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gets(str);</a:t>
            </a:r>
          </a:p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puts(str);</a:t>
            </a: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8.5 </a:t>
            </a:r>
            <a:r>
              <a:rPr lang="zh-CN" altLang="en-US" smtClean="0"/>
              <a:t>指针</a:t>
            </a:r>
            <a:r>
              <a:rPr lang="zh-CN" altLang="en-US"/>
              <a:t>与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zh-CN" altLang="en-US"/>
              <a:t>函数指针：函数在编译时被分配的入口地址</a:t>
            </a:r>
            <a:r>
              <a:rPr lang="en-US" altLang="zh-CN"/>
              <a:t>,</a:t>
            </a:r>
            <a:r>
              <a:rPr lang="zh-CN" altLang="en-US"/>
              <a:t>用函数名表示</a:t>
            </a:r>
          </a:p>
          <a:p>
            <a:r>
              <a:rPr lang="zh-CN" altLang="en-US"/>
              <a:t>指向函数的指针变量</a:t>
            </a:r>
          </a:p>
          <a:p>
            <a:pPr lvl="1"/>
            <a:r>
              <a:rPr lang="zh-CN" altLang="en-US"/>
              <a:t>定义形式：  </a:t>
            </a:r>
            <a:r>
              <a:rPr lang="zh-CN" altLang="en-US" b="1">
                <a:solidFill>
                  <a:srgbClr val="FFD966"/>
                </a:solidFill>
              </a:rPr>
              <a:t>数据类型   </a:t>
            </a:r>
            <a:r>
              <a:rPr lang="en-US" altLang="zh-CN" b="1">
                <a:solidFill>
                  <a:srgbClr val="5B9BD5"/>
                </a:solidFill>
              </a:rPr>
              <a:t>(</a:t>
            </a:r>
            <a:r>
              <a:rPr lang="en-US" altLang="zh-CN" b="1">
                <a:solidFill>
                  <a:srgbClr val="FFD966"/>
                </a:solidFill>
              </a:rPr>
              <a:t>*</a:t>
            </a:r>
            <a:r>
              <a:rPr lang="zh-CN" altLang="en-US" b="1">
                <a:solidFill>
                  <a:srgbClr val="FFD966"/>
                </a:solidFill>
              </a:rPr>
              <a:t>指针变量名</a:t>
            </a:r>
            <a:r>
              <a:rPr lang="en-US" altLang="zh-CN" b="1">
                <a:solidFill>
                  <a:srgbClr val="5B9BD5"/>
                </a:solidFill>
              </a:rPr>
              <a:t>)</a:t>
            </a:r>
            <a:r>
              <a:rPr lang="en-US" altLang="zh-CN" b="1">
                <a:solidFill>
                  <a:srgbClr val="FFD966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 smtClean="0"/>
              <a:t>  </a:t>
            </a:r>
            <a:r>
              <a:rPr lang="zh-CN" altLang="en-US" smtClean="0"/>
              <a:t>如 </a:t>
            </a:r>
            <a:r>
              <a:rPr lang="en-US" altLang="zh-CN"/>
              <a:t>int   (*p)();</a:t>
            </a:r>
          </a:p>
          <a:p>
            <a:pPr lvl="1"/>
            <a:r>
              <a:rPr lang="zh-CN" altLang="en-US"/>
              <a:t>函数指针变量赋值</a:t>
            </a:r>
            <a:r>
              <a:rPr lang="en-US" altLang="zh-CN"/>
              <a:t>:</a:t>
            </a:r>
            <a:r>
              <a:rPr lang="zh-CN" altLang="en-US" smtClean="0"/>
              <a:t>如 </a:t>
            </a:r>
            <a:r>
              <a:rPr lang="en-US" altLang="zh-CN" smtClean="0">
                <a:solidFill>
                  <a:srgbClr val="5B9BD5"/>
                </a:solidFill>
              </a:rPr>
              <a:t>p=max</a:t>
            </a:r>
            <a:r>
              <a:rPr lang="en-US" altLang="zh-CN"/>
              <a:t>;</a:t>
            </a:r>
          </a:p>
          <a:p>
            <a:pPr lvl="1"/>
            <a:r>
              <a:rPr lang="zh-CN" altLang="en-US"/>
              <a:t>函数调用形式： </a:t>
            </a:r>
            <a:r>
              <a:rPr lang="en-US" altLang="zh-CN"/>
              <a:t>c=max(a,b); </a:t>
            </a:r>
            <a:r>
              <a:rPr lang="en-US" altLang="zh-CN"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/>
              <a:t>c=(*p)(a,b); </a:t>
            </a:r>
            <a:r>
              <a:rPr lang="en-US" altLang="zh-CN"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/>
              <a:t>c=p (a,b);</a:t>
            </a:r>
          </a:p>
          <a:p>
            <a:pPr lvl="1"/>
            <a:r>
              <a:rPr lang="zh-CN" altLang="en-US"/>
              <a:t>对函数指针变量</a:t>
            </a:r>
            <a:r>
              <a:rPr lang="en-US" altLang="zh-CN"/>
              <a:t>pn, p++, p--</a:t>
            </a:r>
            <a:r>
              <a:rPr lang="zh-CN" altLang="en-US"/>
              <a:t>无意义</a:t>
            </a:r>
          </a:p>
          <a:p>
            <a:endParaRPr lang="zh-CN" alt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321499" y="2132856"/>
            <a:ext cx="2066925" cy="3659187"/>
            <a:chOff x="4101" y="1261"/>
            <a:chExt cx="1302" cy="230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569" y="1455"/>
              <a:ext cx="834" cy="211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569" y="1655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569" y="1867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569" y="2080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569" y="2292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569" y="2505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569" y="2718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569" y="3356"/>
              <a:ext cx="8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236" y="1466"/>
              <a:ext cx="3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01" y="1261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200" y="141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880" y="2804"/>
              <a:ext cx="31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…...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64" y="1450"/>
              <a:ext cx="5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771" y="1657"/>
              <a:ext cx="5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指令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2193831" y="3233534"/>
            <a:ext cx="2746563" cy="402291"/>
          </a:xfrm>
          <a:prstGeom prst="wedgeRectCallout">
            <a:avLst>
              <a:gd name="adj1" fmla="val -12829"/>
              <a:gd name="adj2" fmla="val -168588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函数返回值的数据类型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3567113" y="3140968"/>
            <a:ext cx="4028965" cy="710067"/>
          </a:xfrm>
          <a:prstGeom prst="wedgeRectCallout">
            <a:avLst>
              <a:gd name="adj1" fmla="val -18943"/>
              <a:gd name="adj2" fmla="val -113011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专门存放函数入口地址</a:t>
            </a:r>
          </a:p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可指向返回值类型相同的不同函数</a:t>
            </a: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3867442" y="980728"/>
            <a:ext cx="3197007" cy="710067"/>
          </a:xfrm>
          <a:prstGeom prst="wedgeRectCallout">
            <a:avLst>
              <a:gd name="adj1" fmla="val -43719"/>
              <a:gd name="adj2" fmla="val 129922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不能省</a:t>
            </a:r>
          </a:p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(*p)()  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与 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 *p()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不同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2250901" y="3988316"/>
            <a:ext cx="4798406" cy="402291"/>
          </a:xfrm>
          <a:prstGeom prst="wedgeRectCallout">
            <a:avLst>
              <a:gd name="adj1" fmla="val -13940"/>
              <a:gd name="adj2" fmla="val -169870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函数指针变量指向的函数必须有</a:t>
            </a:r>
            <a:r>
              <a:rPr lang="zh-CN" altLang="en-US" sz="2000" b="1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函数说明</a:t>
            </a:r>
          </a:p>
        </p:txBody>
      </p: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  <p:bldP spid="20" grpId="0" animBg="1" autoUpdateAnimBg="0"/>
      <p:bldP spid="21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用函数指针变量调用函数，比较两个数大小。</a:t>
            </a:r>
          </a:p>
        </p:txBody>
      </p:sp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755576" y="1052736"/>
            <a:ext cx="5360988" cy="5509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2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</a:t>
            </a:r>
            <a:r>
              <a:rPr lang="en-US" altLang="zh-CN" sz="2200" smtClean="0">
                <a:solidFill>
                  <a:schemeClr val="bg1"/>
                </a:solidFill>
              </a:rPr>
              <a:t>  </a:t>
            </a:r>
            <a:r>
              <a:rPr lang="en-US" altLang="zh-CN" sz="2200">
                <a:solidFill>
                  <a:schemeClr val="bg1"/>
                </a:solidFill>
              </a:rPr>
              <a:t>int max(int ,int),  (*p)();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int a,b,c;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</a:t>
            </a:r>
            <a:r>
              <a:rPr lang="en-US" altLang="zh-CN" sz="2200">
                <a:solidFill>
                  <a:srgbClr val="5B9BD5"/>
                </a:solidFill>
              </a:rPr>
              <a:t>p=max;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scanf("%d,%d",&amp;a,&amp;b);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c=</a:t>
            </a:r>
            <a:r>
              <a:rPr lang="en-US" altLang="zh-CN" sz="2200" b="1">
                <a:solidFill>
                  <a:srgbClr val="5B9BD5"/>
                </a:solidFill>
              </a:rPr>
              <a:t>(*p)</a:t>
            </a:r>
            <a:r>
              <a:rPr lang="en-US" altLang="zh-CN" sz="2200">
                <a:solidFill>
                  <a:schemeClr val="bg1"/>
                </a:solidFill>
              </a:rPr>
              <a:t>(a,b);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printf("a=%d,b=%d,max=%d\n",a,b,c);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int  max(int x,int y)</a:t>
            </a:r>
          </a:p>
          <a:p>
            <a:r>
              <a:rPr lang="en-US" altLang="zh-CN" sz="220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</a:t>
            </a:r>
            <a:r>
              <a:rPr lang="en-US" altLang="zh-CN" sz="2200" smtClean="0">
                <a:solidFill>
                  <a:schemeClr val="bg1"/>
                </a:solidFill>
              </a:rPr>
              <a:t>  </a:t>
            </a:r>
            <a:r>
              <a:rPr lang="en-US" altLang="zh-CN" sz="2200">
                <a:solidFill>
                  <a:schemeClr val="bg1"/>
                </a:solidFill>
              </a:rPr>
              <a:t>int z;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if(x&gt;y)  z=x;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else     z=y;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   return(z);</a:t>
            </a:r>
          </a:p>
          <a:p>
            <a:r>
              <a:rPr lang="en-US" altLang="zh-CN" sz="22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1008112"/>
          </a:xfrm>
        </p:spPr>
        <p:txBody>
          <a:bodyPr/>
          <a:lstStyle/>
          <a:p>
            <a:r>
              <a:rPr lang="zh-CN" altLang="en-US"/>
              <a:t>用函数指针变量作函数参数</a:t>
            </a:r>
          </a:p>
          <a:p>
            <a:pPr marL="0" indent="0">
              <a:buNone/>
            </a:pPr>
            <a:r>
              <a:rPr lang="zh-CN" altLang="en-US"/>
              <a:t>例  用函数指针变量作参数，求最大值、最小值和两数之和。</a:t>
            </a: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412" y="1412776"/>
            <a:ext cx="7794626" cy="5262563"/>
            <a:chOff x="278" y="832"/>
            <a:chExt cx="4910" cy="3315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78" y="832"/>
              <a:ext cx="3001" cy="3315"/>
            </a:xfrm>
            <a:prstGeom prst="rect">
              <a:avLst/>
            </a:prstGeom>
            <a:solidFill>
              <a:srgbClr val="E1FFF7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void main()</a:t>
              </a:r>
            </a:p>
            <a:p>
              <a:r>
                <a:rPr lang="en-US" altLang="zh-CN" sz="2400"/>
                <a:t>{  int a,b,max(int,int),</a:t>
              </a:r>
            </a:p>
            <a:p>
              <a:r>
                <a:rPr lang="en-US" altLang="zh-CN" sz="2400"/>
                <a:t>            min(int,int),add(int,int);</a:t>
              </a:r>
            </a:p>
            <a:p>
              <a:r>
                <a:rPr lang="en-US" altLang="zh-CN" sz="2400"/>
                <a:t>    void process(int,int,int (*fun)());</a:t>
              </a:r>
            </a:p>
            <a:p>
              <a:r>
                <a:rPr lang="en-US" altLang="zh-CN" sz="2400"/>
                <a:t>    scanf("%d,%d",&amp;a,&amp;b);</a:t>
              </a:r>
            </a:p>
            <a:p>
              <a:r>
                <a:rPr lang="en-US" altLang="zh-CN" sz="2400"/>
                <a:t>    process(a,b,</a:t>
              </a:r>
              <a:r>
                <a:rPr lang="en-US" altLang="zh-CN" sz="2400">
                  <a:solidFill>
                    <a:srgbClr val="0000FF"/>
                  </a:solidFill>
                </a:rPr>
                <a:t>max</a:t>
              </a:r>
              <a:r>
                <a:rPr lang="en-US" altLang="zh-CN" sz="2400"/>
                <a:t>);</a:t>
              </a:r>
            </a:p>
            <a:p>
              <a:r>
                <a:rPr lang="en-US" altLang="zh-CN" sz="2400"/>
                <a:t>    process(a,b,</a:t>
              </a:r>
              <a:r>
                <a:rPr lang="en-US" altLang="zh-CN" sz="2400">
                  <a:solidFill>
                    <a:srgbClr val="339933"/>
                  </a:solidFill>
                </a:rPr>
                <a:t>min</a:t>
              </a:r>
              <a:r>
                <a:rPr lang="en-US" altLang="zh-CN" sz="2400"/>
                <a:t>);</a:t>
              </a:r>
            </a:p>
            <a:p>
              <a:r>
                <a:rPr lang="en-US" altLang="zh-CN" sz="2400"/>
                <a:t>    process(a,b,</a:t>
              </a:r>
              <a:r>
                <a:rPr lang="en-US" altLang="zh-CN" sz="2400">
                  <a:solidFill>
                    <a:srgbClr val="FF9900"/>
                  </a:solidFill>
                </a:rPr>
                <a:t>add</a:t>
              </a:r>
              <a:r>
                <a:rPr lang="en-US" altLang="zh-CN" sz="2400"/>
                <a:t>);</a:t>
              </a:r>
            </a:p>
            <a:p>
              <a:r>
                <a:rPr lang="en-US" altLang="zh-CN" sz="2400"/>
                <a:t>}</a:t>
              </a:r>
            </a:p>
            <a:p>
              <a:r>
                <a:rPr lang="en-US" altLang="zh-CN" sz="2400">
                  <a:solidFill>
                    <a:schemeClr val="accent2"/>
                  </a:solidFill>
                </a:rPr>
                <a:t>void process(int x,int y,int (*fun)())</a:t>
              </a:r>
              <a:endParaRPr lang="en-US" altLang="zh-CN" sz="2400"/>
            </a:p>
            <a:p>
              <a:r>
                <a:rPr lang="en-US" altLang="zh-CN" sz="2400"/>
                <a:t>{  int result;</a:t>
              </a:r>
            </a:p>
            <a:p>
              <a:r>
                <a:rPr lang="en-US" altLang="zh-CN" sz="2400"/>
                <a:t>    result</a:t>
              </a:r>
              <a:r>
                <a:rPr lang="en-US" altLang="zh-CN" sz="2400">
                  <a:solidFill>
                    <a:schemeClr val="accent2"/>
                  </a:solidFill>
                </a:rPr>
                <a:t>=(*fun)(x,y);</a:t>
              </a:r>
              <a:endParaRPr lang="en-US" altLang="zh-CN" sz="2400"/>
            </a:p>
            <a:p>
              <a:r>
                <a:rPr lang="en-US" altLang="zh-CN" sz="2400"/>
                <a:t>    printf("%d\n",result);</a:t>
              </a:r>
            </a:p>
            <a:p>
              <a:r>
                <a:rPr lang="en-US" altLang="zh-CN" sz="2400"/>
                <a:t>}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98" y="840"/>
              <a:ext cx="1790" cy="2850"/>
            </a:xfrm>
            <a:prstGeom prst="rect">
              <a:avLst/>
            </a:prstGeom>
            <a:solidFill>
              <a:srgbClr val="E1FFF7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max(int x,int y)</a:t>
              </a:r>
              <a:endParaRPr lang="en-US" altLang="zh-CN" sz="2400"/>
            </a:p>
            <a:p>
              <a:r>
                <a:rPr lang="en-US" altLang="zh-CN" sz="2400"/>
                <a:t>{   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printf(“max=”);</a:t>
              </a:r>
            </a:p>
            <a:p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return(x&gt;y?x:y);</a:t>
              </a:r>
            </a:p>
            <a:p>
              <a:r>
                <a:rPr lang="en-US" altLang="zh-CN" sz="2400"/>
                <a:t>}</a:t>
              </a:r>
            </a:p>
            <a:p>
              <a:r>
                <a:rPr lang="en-US" altLang="zh-CN" sz="2400">
                  <a:solidFill>
                    <a:srgbClr val="0000FF"/>
                  </a:solidFill>
                </a:rPr>
                <a:t>min(int x,int y)</a:t>
              </a:r>
              <a:endParaRPr lang="en-US" altLang="zh-CN" sz="2400"/>
            </a:p>
            <a:p>
              <a:r>
                <a:rPr lang="en-US" altLang="zh-CN" sz="2400"/>
                <a:t>{    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printf(“min=”);</a:t>
              </a:r>
            </a:p>
            <a:p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return(x&lt;y?x:y);</a:t>
              </a:r>
            </a:p>
            <a:p>
              <a:r>
                <a:rPr lang="en-US" altLang="zh-CN" sz="2400"/>
                <a:t>}</a:t>
              </a:r>
            </a:p>
            <a:p>
              <a:r>
                <a:rPr lang="en-US" altLang="zh-CN" sz="2400">
                  <a:solidFill>
                    <a:srgbClr val="0000FF"/>
                  </a:solidFill>
                </a:rPr>
                <a:t>add(int x,int y)</a:t>
              </a:r>
              <a:endParaRPr lang="en-US" altLang="zh-CN" sz="2400"/>
            </a:p>
            <a:p>
              <a:r>
                <a:rPr lang="en-US" altLang="zh-CN" sz="2400"/>
                <a:t>{   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printf(“sum=”);  </a:t>
              </a:r>
            </a:p>
            <a:p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return(x+y);</a:t>
              </a:r>
            </a:p>
            <a:p>
              <a:r>
                <a:rPr lang="en-US" altLang="zh-CN" sz="2400"/>
                <a:t>}</a:t>
              </a:r>
            </a:p>
          </p:txBody>
        </p:sp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2998737" y="1749326"/>
            <a:ext cx="2571750" cy="3962400"/>
            <a:chOff x="1836" y="1044"/>
            <a:chExt cx="1620" cy="2496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836" y="2220"/>
              <a:ext cx="792" cy="7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2076" y="1044"/>
              <a:ext cx="1380" cy="24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017787" y="3311426"/>
            <a:ext cx="2533650" cy="2362200"/>
            <a:chOff x="1848" y="2028"/>
            <a:chExt cx="1596" cy="1488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848" y="2460"/>
              <a:ext cx="576" cy="57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064" y="2028"/>
              <a:ext cx="1380" cy="1488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2922537" y="4263926"/>
            <a:ext cx="2781300" cy="1447800"/>
            <a:chOff x="1788" y="2628"/>
            <a:chExt cx="1752" cy="912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788" y="2628"/>
              <a:ext cx="792" cy="38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2064" y="2928"/>
              <a:ext cx="1476" cy="6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8.6 </a:t>
            </a:r>
            <a:r>
              <a:rPr lang="zh-CN" altLang="en-US"/>
              <a:t>返回指针值的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/>
              <a:t> 函数定义形式：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 b="1">
                <a:solidFill>
                  <a:srgbClr val="FFD966"/>
                </a:solidFill>
              </a:rPr>
              <a:t>类型标识符    *函数名</a:t>
            </a:r>
            <a:r>
              <a:rPr lang="en-US" altLang="zh-CN" b="1">
                <a:solidFill>
                  <a:srgbClr val="FFD966"/>
                </a:solidFill>
              </a:rPr>
              <a:t>(</a:t>
            </a:r>
            <a:r>
              <a:rPr lang="zh-CN" altLang="en-US" b="1">
                <a:solidFill>
                  <a:srgbClr val="FFD966"/>
                </a:solidFill>
              </a:rPr>
              <a:t>参数表</a:t>
            </a:r>
            <a:r>
              <a:rPr lang="en-US" altLang="zh-CN" b="1" smtClean="0">
                <a:solidFill>
                  <a:srgbClr val="FFD966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b="1">
              <a:solidFill>
                <a:srgbClr val="FFD966"/>
              </a:solidFill>
            </a:endParaRPr>
          </a:p>
          <a:p>
            <a:pPr marL="0" indent="0">
              <a:buNone/>
            </a:pPr>
            <a:r>
              <a:rPr lang="zh-CN" altLang="en-US"/>
              <a:t>例   </a:t>
            </a:r>
            <a:r>
              <a:rPr lang="en-US" altLang="zh-CN"/>
              <a:t>int  *f(int  x, int y)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指针函数实现：有若干学生成绩，要求输入学生序号后</a:t>
            </a:r>
            <a:r>
              <a:rPr lang="zh-CN" altLang="en-US" smtClean="0"/>
              <a:t>，能</a:t>
            </a:r>
            <a:r>
              <a:rPr lang="zh-CN" altLang="en-US"/>
              <a:t>输出其全部</a:t>
            </a:r>
            <a:r>
              <a:rPr lang="zh-CN" altLang="en-US" smtClean="0"/>
              <a:t>成绩。</a:t>
            </a:r>
            <a:endParaRPr lang="zh-CN" altLang="en-US"/>
          </a:p>
        </p:txBody>
      </p:sp>
      <p:sp>
        <p:nvSpPr>
          <p:cNvPr id="3" name="Text Box 106"/>
          <p:cNvSpPr txBox="1">
            <a:spLocks noChangeArrowheads="1"/>
          </p:cNvSpPr>
          <p:nvPr/>
        </p:nvSpPr>
        <p:spPr bwMode="auto">
          <a:xfrm>
            <a:off x="35496" y="1484784"/>
            <a:ext cx="6037262" cy="532453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float score[][4]={{60,70,80,90},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	  {56,89,67,88},{34,78,90,66}};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float  *search(float  (*pointer)[4],int n),  *p;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i,m;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printf("Enter the number of student:");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scanf("%d",&amp;m);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printf("The scores of No.%d are:\n",m);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p=</a:t>
            </a:r>
            <a:r>
              <a:rPr lang="en-US" altLang="zh-CN" sz="2000" b="1">
                <a:solidFill>
                  <a:srgbClr val="5B9BD5"/>
                </a:solidFill>
              </a:rPr>
              <a:t>search(score,m)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for(i=0;i&lt;4;i++)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printf("%5.2f\t",*(p+i));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 b="1">
                <a:solidFill>
                  <a:srgbClr val="FFD966"/>
                </a:solidFill>
              </a:rPr>
              <a:t>float *search(float (*pointer)[4], int  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float *pt;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pt=*(pointer+n);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return(pt);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087938" y="4208463"/>
            <a:ext cx="4056062" cy="2030412"/>
            <a:chOff x="1171" y="2339"/>
            <a:chExt cx="2555" cy="1279"/>
          </a:xfrm>
        </p:grpSpPr>
        <p:sp>
          <p:nvSpPr>
            <p:cNvPr id="5" name="Text Box 71"/>
            <p:cNvSpPr txBox="1">
              <a:spLocks noChangeArrowheads="1"/>
            </p:cNvSpPr>
            <p:nvPr/>
          </p:nvSpPr>
          <p:spPr bwMode="auto">
            <a:xfrm>
              <a:off x="1365" y="2360"/>
              <a:ext cx="6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pointer</a:t>
              </a:r>
            </a:p>
          </p:txBody>
        </p:sp>
        <p:sp>
          <p:nvSpPr>
            <p:cNvPr id="6" name="Rectangle 72"/>
            <p:cNvSpPr>
              <a:spLocks noChangeArrowheads="1"/>
            </p:cNvSpPr>
            <p:nvPr/>
          </p:nvSpPr>
          <p:spPr bwMode="auto">
            <a:xfrm>
              <a:off x="2003" y="2574"/>
              <a:ext cx="1712" cy="10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7" name="Line 73"/>
            <p:cNvSpPr>
              <a:spLocks noChangeShapeType="1"/>
            </p:cNvSpPr>
            <p:nvPr/>
          </p:nvSpPr>
          <p:spPr bwMode="auto">
            <a:xfrm>
              <a:off x="2014" y="2952"/>
              <a:ext cx="17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74"/>
            <p:cNvSpPr>
              <a:spLocks noChangeShapeType="1"/>
            </p:cNvSpPr>
            <p:nvPr/>
          </p:nvSpPr>
          <p:spPr bwMode="auto">
            <a:xfrm>
              <a:off x="2003" y="3285"/>
              <a:ext cx="17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5"/>
            <p:cNvSpPr>
              <a:spLocks noChangeShapeType="1"/>
            </p:cNvSpPr>
            <p:nvPr/>
          </p:nvSpPr>
          <p:spPr bwMode="auto">
            <a:xfrm>
              <a:off x="2859" y="2574"/>
              <a:ext cx="0" cy="10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76"/>
            <p:cNvSpPr>
              <a:spLocks noChangeShapeType="1"/>
            </p:cNvSpPr>
            <p:nvPr/>
          </p:nvSpPr>
          <p:spPr bwMode="auto">
            <a:xfrm>
              <a:off x="2414" y="2574"/>
              <a:ext cx="0" cy="10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77"/>
            <p:cNvSpPr>
              <a:spLocks noChangeShapeType="1"/>
            </p:cNvSpPr>
            <p:nvPr/>
          </p:nvSpPr>
          <p:spPr bwMode="auto">
            <a:xfrm>
              <a:off x="3292" y="2574"/>
              <a:ext cx="0" cy="10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78"/>
            <p:cNvSpPr>
              <a:spLocks noChangeShapeType="1"/>
            </p:cNvSpPr>
            <p:nvPr/>
          </p:nvSpPr>
          <p:spPr bwMode="auto">
            <a:xfrm>
              <a:off x="1492" y="2574"/>
              <a:ext cx="500" cy="0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79"/>
            <p:cNvSpPr>
              <a:spLocks noChangeShapeType="1"/>
            </p:cNvSpPr>
            <p:nvPr/>
          </p:nvSpPr>
          <p:spPr bwMode="auto">
            <a:xfrm>
              <a:off x="1488" y="2959"/>
              <a:ext cx="500" cy="0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 Box 80"/>
            <p:cNvSpPr txBox="1">
              <a:spLocks noChangeArrowheads="1"/>
            </p:cNvSpPr>
            <p:nvPr/>
          </p:nvSpPr>
          <p:spPr bwMode="auto">
            <a:xfrm>
              <a:off x="1171" y="2721"/>
              <a:ext cx="7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pointer+1</a:t>
              </a: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2071" y="3303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34</a:t>
              </a:r>
            </a:p>
          </p:txBody>
        </p:sp>
        <p:sp>
          <p:nvSpPr>
            <p:cNvPr id="16" name="Text Box 82"/>
            <p:cNvSpPr txBox="1">
              <a:spLocks noChangeArrowheads="1"/>
            </p:cNvSpPr>
            <p:nvPr/>
          </p:nvSpPr>
          <p:spPr bwMode="auto">
            <a:xfrm>
              <a:off x="2479" y="3303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78</a:t>
              </a:r>
            </a:p>
          </p:txBody>
        </p:sp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2919" y="3303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18" name="Text Box 84"/>
            <p:cNvSpPr txBox="1">
              <a:spLocks noChangeArrowheads="1"/>
            </p:cNvSpPr>
            <p:nvPr/>
          </p:nvSpPr>
          <p:spPr bwMode="auto">
            <a:xfrm>
              <a:off x="3348" y="3303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2067" y="2977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20" name="Text Box 86"/>
            <p:cNvSpPr txBox="1">
              <a:spLocks noChangeArrowheads="1"/>
            </p:cNvSpPr>
            <p:nvPr/>
          </p:nvSpPr>
          <p:spPr bwMode="auto">
            <a:xfrm>
              <a:off x="2475" y="2977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89</a:t>
              </a:r>
            </a:p>
          </p:txBody>
        </p:sp>
        <p:sp>
          <p:nvSpPr>
            <p:cNvPr id="21" name="Text Box 87"/>
            <p:cNvSpPr txBox="1">
              <a:spLocks noChangeArrowheads="1"/>
            </p:cNvSpPr>
            <p:nvPr/>
          </p:nvSpPr>
          <p:spPr bwMode="auto">
            <a:xfrm>
              <a:off x="2915" y="2977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67</a:t>
              </a: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3344" y="2977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88</a:t>
              </a:r>
            </a:p>
          </p:txBody>
        </p:sp>
        <p:sp>
          <p:nvSpPr>
            <p:cNvPr id="23" name="Text Box 89"/>
            <p:cNvSpPr txBox="1">
              <a:spLocks noChangeArrowheads="1"/>
            </p:cNvSpPr>
            <p:nvPr/>
          </p:nvSpPr>
          <p:spPr bwMode="auto">
            <a:xfrm>
              <a:off x="2060" y="2605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24" name="Text Box 90"/>
            <p:cNvSpPr txBox="1">
              <a:spLocks noChangeArrowheads="1"/>
            </p:cNvSpPr>
            <p:nvPr/>
          </p:nvSpPr>
          <p:spPr bwMode="auto">
            <a:xfrm>
              <a:off x="2468" y="2605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2908" y="2605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26" name="Text Box 92"/>
            <p:cNvSpPr txBox="1">
              <a:spLocks noChangeArrowheads="1"/>
            </p:cNvSpPr>
            <p:nvPr/>
          </p:nvSpPr>
          <p:spPr bwMode="auto">
            <a:xfrm>
              <a:off x="3337" y="2605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27" name="Text Box 93"/>
            <p:cNvSpPr txBox="1">
              <a:spLocks noChangeArrowheads="1"/>
            </p:cNvSpPr>
            <p:nvPr/>
          </p:nvSpPr>
          <p:spPr bwMode="auto">
            <a:xfrm>
              <a:off x="2465" y="2339"/>
              <a:ext cx="8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score</a:t>
              </a:r>
              <a:r>
                <a:rPr lang="zh-CN" altLang="zh-CN" sz="2000">
                  <a:solidFill>
                    <a:schemeClr val="bg1"/>
                  </a:solidFill>
                </a:rPr>
                <a:t>数组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94"/>
          <p:cNvGrpSpPr>
            <a:grpSpLocks/>
          </p:cNvGrpSpPr>
          <p:nvPr/>
        </p:nvGrpSpPr>
        <p:grpSpPr bwMode="auto">
          <a:xfrm>
            <a:off x="6411913" y="3624263"/>
            <a:ext cx="374650" cy="1560512"/>
            <a:chOff x="2156" y="850"/>
            <a:chExt cx="236" cy="983"/>
          </a:xfrm>
        </p:grpSpPr>
        <p:sp>
          <p:nvSpPr>
            <p:cNvPr id="29" name="Line 95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254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96"/>
            <p:cNvSpPr txBox="1">
              <a:spLocks noChangeArrowheads="1"/>
            </p:cNvSpPr>
            <p:nvPr/>
          </p:nvSpPr>
          <p:spPr bwMode="auto">
            <a:xfrm>
              <a:off x="2186" y="8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31" name="Group 97"/>
          <p:cNvGrpSpPr>
            <a:grpSpLocks/>
          </p:cNvGrpSpPr>
          <p:nvPr/>
        </p:nvGrpSpPr>
        <p:grpSpPr bwMode="auto">
          <a:xfrm>
            <a:off x="7067550" y="3624263"/>
            <a:ext cx="374650" cy="1560512"/>
            <a:chOff x="2156" y="850"/>
            <a:chExt cx="236" cy="983"/>
          </a:xfrm>
        </p:grpSpPr>
        <p:sp>
          <p:nvSpPr>
            <p:cNvPr id="32" name="Line 98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254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99"/>
            <p:cNvSpPr txBox="1">
              <a:spLocks noChangeArrowheads="1"/>
            </p:cNvSpPr>
            <p:nvPr/>
          </p:nvSpPr>
          <p:spPr bwMode="auto">
            <a:xfrm>
              <a:off x="2186" y="8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34" name="Group 100"/>
          <p:cNvGrpSpPr>
            <a:grpSpLocks/>
          </p:cNvGrpSpPr>
          <p:nvPr/>
        </p:nvGrpSpPr>
        <p:grpSpPr bwMode="auto">
          <a:xfrm>
            <a:off x="7773988" y="3624263"/>
            <a:ext cx="374650" cy="1560512"/>
            <a:chOff x="2156" y="850"/>
            <a:chExt cx="236" cy="983"/>
          </a:xfrm>
        </p:grpSpPr>
        <p:sp>
          <p:nvSpPr>
            <p:cNvPr id="35" name="Line 101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254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 Box 102"/>
            <p:cNvSpPr txBox="1">
              <a:spLocks noChangeArrowheads="1"/>
            </p:cNvSpPr>
            <p:nvPr/>
          </p:nvSpPr>
          <p:spPr bwMode="auto">
            <a:xfrm>
              <a:off x="2186" y="8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37" name="Group 103"/>
          <p:cNvGrpSpPr>
            <a:grpSpLocks/>
          </p:cNvGrpSpPr>
          <p:nvPr/>
        </p:nvGrpSpPr>
        <p:grpSpPr bwMode="auto">
          <a:xfrm>
            <a:off x="8456613" y="3624263"/>
            <a:ext cx="374650" cy="1560512"/>
            <a:chOff x="2156" y="850"/>
            <a:chExt cx="236" cy="983"/>
          </a:xfrm>
        </p:grpSpPr>
        <p:sp>
          <p:nvSpPr>
            <p:cNvPr id="38" name="Line 104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254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Text Box 105"/>
            <p:cNvSpPr txBox="1">
              <a:spLocks noChangeArrowheads="1"/>
            </p:cNvSpPr>
            <p:nvPr/>
          </p:nvSpPr>
          <p:spPr bwMode="auto">
            <a:xfrm>
              <a:off x="2186" y="8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写一个函数，求两个</a:t>
            </a:r>
            <a:r>
              <a:rPr lang="en-US" altLang="zh-CN"/>
              <a:t>int</a:t>
            </a:r>
            <a:r>
              <a:rPr lang="zh-CN" altLang="en-US"/>
              <a:t>型变量中居于较大值的变量的地址。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39552" y="1459061"/>
            <a:ext cx="2801938" cy="5065713"/>
            <a:chOff x="724" y="706"/>
            <a:chExt cx="1765" cy="3191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724" y="2210"/>
              <a:ext cx="1689" cy="16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D966"/>
                  </a:solidFill>
                </a:rPr>
                <a:t>int *</a:t>
              </a:r>
              <a:r>
                <a:rPr lang="en-US" altLang="zh-CN" sz="2400">
                  <a:solidFill>
                    <a:schemeClr val="bg1"/>
                  </a:solidFill>
                </a:rPr>
                <a:t>f1(int *x,int *y)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if(*x&gt;*y)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 </a:t>
              </a:r>
              <a:r>
                <a:rPr lang="en-US" altLang="zh-CN" sz="2400" b="1">
                  <a:solidFill>
                    <a:srgbClr val="5B9BD5"/>
                  </a:solidFill>
                </a:rPr>
                <a:t>x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else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 </a:t>
              </a:r>
              <a:r>
                <a:rPr lang="en-US" altLang="zh-CN" sz="2400" b="1">
                  <a:solidFill>
                    <a:srgbClr val="5B9BD5"/>
                  </a:solidFill>
                </a:rPr>
                <a:t>y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728" y="706"/>
              <a:ext cx="1761" cy="14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main()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   int a=2,b=3;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int *p;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</a:t>
              </a:r>
              <a:r>
                <a:rPr lang="en-US" altLang="zh-CN" sz="2400">
                  <a:solidFill>
                    <a:srgbClr val="FFD966"/>
                  </a:solidFill>
                </a:rPr>
                <a:t>p=f1(&amp;a, &amp;b);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printf("%d\n",*p);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730626" y="1617811"/>
            <a:ext cx="2635251" cy="4625975"/>
            <a:chOff x="3145" y="806"/>
            <a:chExt cx="1660" cy="2914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335" y="25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582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583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582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594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594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594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594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582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594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582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793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072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594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3145" y="1133"/>
              <a:ext cx="494" cy="1466"/>
              <a:chOff x="3145" y="1133"/>
              <a:chExt cx="494" cy="1466"/>
            </a:xfrm>
          </p:grpSpPr>
          <p:sp>
            <p:nvSpPr>
              <p:cNvPr id="38" name="Text Box 24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auto">
              <a:xfrm>
                <a:off x="3145" y="2347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42" name="Text Box 28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3597" y="1380"/>
              <a:ext cx="60" cy="1548"/>
              <a:chOff x="3960" y="1560"/>
              <a:chExt cx="60" cy="1548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38"/>
            <p:cNvGrpSpPr>
              <a:grpSpLocks/>
            </p:cNvGrpSpPr>
            <p:nvPr/>
          </p:nvGrpSpPr>
          <p:grpSpPr bwMode="auto">
            <a:xfrm>
              <a:off x="4725" y="1368"/>
              <a:ext cx="60" cy="1548"/>
              <a:chOff x="3960" y="1560"/>
              <a:chExt cx="60" cy="1548"/>
            </a:xfrm>
          </p:grpSpPr>
          <p:sp>
            <p:nvSpPr>
              <p:cNvPr id="24" name="Line 39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40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41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44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45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6213351" y="234171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232401" y="270366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3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6138738" y="3567261"/>
            <a:ext cx="2768600" cy="938213"/>
            <a:chOff x="4032" y="2034"/>
            <a:chExt cx="1744" cy="591"/>
          </a:xfrm>
        </p:grpSpPr>
        <p:grpSp>
          <p:nvGrpSpPr>
            <p:cNvPr id="47" name="Group 49"/>
            <p:cNvGrpSpPr>
              <a:grpSpLocks/>
            </p:cNvGrpSpPr>
            <p:nvPr/>
          </p:nvGrpSpPr>
          <p:grpSpPr bwMode="auto">
            <a:xfrm>
              <a:off x="4747" y="2373"/>
              <a:ext cx="1029" cy="252"/>
              <a:chOff x="4426" y="1917"/>
              <a:chExt cx="1029" cy="252"/>
            </a:xfrm>
          </p:grpSpPr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Text Box 5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48" name="Group 52"/>
            <p:cNvGrpSpPr>
              <a:grpSpLocks/>
            </p:cNvGrpSpPr>
            <p:nvPr/>
          </p:nvGrpSpPr>
          <p:grpSpPr bwMode="auto">
            <a:xfrm>
              <a:off x="4747" y="2121"/>
              <a:ext cx="1029" cy="252"/>
              <a:chOff x="4426" y="1917"/>
              <a:chExt cx="1029" cy="252"/>
            </a:xfrm>
          </p:grpSpPr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Text Box 54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4032" y="203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(f1)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54" name="Text Box 56"/>
          <p:cNvSpPr txBox="1">
            <a:spLocks noChangeArrowheads="1"/>
          </p:cNvSpPr>
          <p:nvPr/>
        </p:nvSpPr>
        <p:spPr bwMode="auto">
          <a:xfrm>
            <a:off x="5986338" y="4300686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chemeClr val="accent2"/>
                </a:solidFill>
                <a:ea typeface="隶书" pitchFamily="49" charset="-122"/>
              </a:rPr>
              <a:t>2002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6062538" y="3881586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2000</a:t>
            </a:r>
            <a:endParaRPr lang="en-US" altLang="zh-CN">
              <a:ea typeface="隶书" pitchFamily="49" charset="-122"/>
            </a:endParaRPr>
          </a:p>
        </p:txBody>
      </p: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3679701" y="2357586"/>
            <a:ext cx="1296987" cy="2114550"/>
            <a:chOff x="2483" y="1272"/>
            <a:chExt cx="817" cy="1332"/>
          </a:xfrm>
        </p:grpSpPr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3039" y="1272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2974" y="1512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2483" y="1767"/>
              <a:ext cx="5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5B9BD5"/>
                  </a:solidFill>
                  <a:ea typeface="隶书" pitchFamily="49" charset="-122"/>
                </a:rPr>
                <a:t>COPY</a:t>
              </a:r>
            </a:p>
          </p:txBody>
        </p:sp>
      </p:grpSp>
      <p:grpSp>
        <p:nvGrpSpPr>
          <p:cNvPr id="60" name="Group 62"/>
          <p:cNvGrpSpPr>
            <a:grpSpLocks/>
          </p:cNvGrpSpPr>
          <p:nvPr/>
        </p:nvGrpSpPr>
        <p:grpSpPr bwMode="auto">
          <a:xfrm>
            <a:off x="5933951" y="1890861"/>
            <a:ext cx="3030537" cy="1346200"/>
            <a:chOff x="3903" y="978"/>
            <a:chExt cx="1909" cy="848"/>
          </a:xfrm>
        </p:grpSpPr>
        <p:grpSp>
          <p:nvGrpSpPr>
            <p:cNvPr id="61" name="Group 63"/>
            <p:cNvGrpSpPr>
              <a:grpSpLocks/>
            </p:cNvGrpSpPr>
            <p:nvPr/>
          </p:nvGrpSpPr>
          <p:grpSpPr bwMode="auto">
            <a:xfrm>
              <a:off x="4783" y="1125"/>
              <a:ext cx="711" cy="252"/>
              <a:chOff x="4402" y="1437"/>
              <a:chExt cx="711" cy="252"/>
            </a:xfrm>
          </p:grpSpPr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Text Box 6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4783" y="1334"/>
              <a:ext cx="706" cy="252"/>
              <a:chOff x="4426" y="1886"/>
              <a:chExt cx="706" cy="252"/>
            </a:xfrm>
          </p:grpSpPr>
          <p:sp>
            <p:nvSpPr>
              <p:cNvPr id="67" name="Line 6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Text Box 6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64" name="Group 70"/>
            <p:cNvGrpSpPr>
              <a:grpSpLocks/>
            </p:cNvGrpSpPr>
            <p:nvPr/>
          </p:nvGrpSpPr>
          <p:grpSpPr bwMode="auto">
            <a:xfrm>
              <a:off x="4783" y="1574"/>
              <a:ext cx="1029" cy="252"/>
              <a:chOff x="4426" y="1886"/>
              <a:chExt cx="1029" cy="252"/>
            </a:xfrm>
          </p:grpSpPr>
          <p:sp>
            <p:nvSpPr>
              <p:cNvPr id="65" name="Line 7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72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1" name="Text Box 73"/>
          <p:cNvSpPr txBox="1">
            <a:spLocks noChangeArrowheads="1"/>
          </p:cNvSpPr>
          <p:nvPr/>
        </p:nvSpPr>
        <p:spPr bwMode="auto">
          <a:xfrm>
            <a:off x="6181601" y="3081486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build="p" autoUpdateAnimBg="0"/>
      <p:bldP spid="54" grpId="0" animBg="1" autoUpdateAnimBg="0"/>
      <p:bldP spid="55" grpId="0" animBg="1" autoUpdateAnimBg="0"/>
      <p:bldP spid="7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写一个函数，求两</a:t>
            </a:r>
            <a:r>
              <a:rPr lang="zh-CN" altLang="en-US" smtClean="0"/>
              <a:t>个</a:t>
            </a:r>
            <a:r>
              <a:rPr lang="en-US" altLang="zh-CN" smtClean="0"/>
              <a:t>int</a:t>
            </a:r>
            <a:r>
              <a:rPr lang="zh-CN" altLang="zh-CN" smtClean="0"/>
              <a:t>型</a:t>
            </a:r>
            <a:r>
              <a:rPr lang="zh-CN" altLang="zh-CN"/>
              <a:t>变量中居于较大值的变量的</a:t>
            </a:r>
            <a:r>
              <a:rPr lang="zh-CN" altLang="zh-CN" smtClean="0"/>
              <a:t>地址</a:t>
            </a:r>
            <a:r>
              <a:rPr lang="zh-CN" altLang="en-US" smtClean="0"/>
              <a:t>。</a:t>
            </a:r>
            <a:endParaRPr lang="zh-CN" alt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79852" y="1526506"/>
            <a:ext cx="4233863" cy="4625975"/>
            <a:chOff x="3358" y="734"/>
            <a:chExt cx="2667" cy="2914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3548" y="251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795" y="3292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796" y="2946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95" y="734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3807" y="117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807" y="1428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807" y="1661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807" y="19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795" y="217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807" y="27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795" y="2955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006" y="2955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4286" y="792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285" y="2997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807" y="2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367" y="106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368" y="2032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2008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358" y="2275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200A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367" y="1304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367" y="154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2004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367" y="1789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2006</a:t>
              </a:r>
            </a:p>
          </p:txBody>
        </p: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3810" y="1308"/>
              <a:ext cx="60" cy="1548"/>
              <a:chOff x="3960" y="1560"/>
              <a:chExt cx="60" cy="1548"/>
            </a:xfrm>
          </p:grpSpPr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36"/>
            <p:cNvGrpSpPr>
              <a:grpSpLocks/>
            </p:cNvGrpSpPr>
            <p:nvPr/>
          </p:nvGrpSpPr>
          <p:grpSpPr bwMode="auto">
            <a:xfrm>
              <a:off x="4938" y="1296"/>
              <a:ext cx="60" cy="1548"/>
              <a:chOff x="3960" y="1560"/>
              <a:chExt cx="60" cy="1548"/>
            </a:xfrm>
          </p:grpSpPr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292" y="11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grpSp>
          <p:nvGrpSpPr>
            <p:cNvPr id="28" name="Group 45"/>
            <p:cNvGrpSpPr>
              <a:grpSpLocks/>
            </p:cNvGrpSpPr>
            <p:nvPr/>
          </p:nvGrpSpPr>
          <p:grpSpPr bwMode="auto">
            <a:xfrm>
              <a:off x="4996" y="1053"/>
              <a:ext cx="711" cy="252"/>
              <a:chOff x="4402" y="1437"/>
              <a:chExt cx="711" cy="252"/>
            </a:xfrm>
          </p:grpSpPr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4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4996" y="1262"/>
              <a:ext cx="706" cy="252"/>
              <a:chOff x="4426" y="1886"/>
              <a:chExt cx="706" cy="252"/>
            </a:xfrm>
          </p:grpSpPr>
          <p:sp>
            <p:nvSpPr>
              <p:cNvPr id="36" name="Line 4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50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4116" y="906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4304" y="14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32" name="Group 53"/>
            <p:cNvGrpSpPr>
              <a:grpSpLocks/>
            </p:cNvGrpSpPr>
            <p:nvPr/>
          </p:nvGrpSpPr>
          <p:grpSpPr bwMode="auto">
            <a:xfrm>
              <a:off x="4996" y="1502"/>
              <a:ext cx="1029" cy="252"/>
              <a:chOff x="4426" y="1886"/>
              <a:chExt cx="1029" cy="252"/>
            </a:xfrm>
          </p:grpSpPr>
          <p:sp>
            <p:nvSpPr>
              <p:cNvPr id="34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 Box 56"/>
            <p:cNvSpPr txBox="1">
              <a:spLocks noChangeArrowheads="1"/>
            </p:cNvSpPr>
            <p:nvPr/>
          </p:nvSpPr>
          <p:spPr bwMode="auto">
            <a:xfrm>
              <a:off x="4272" y="1656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**</a:t>
              </a:r>
            </a:p>
          </p:txBody>
        </p:sp>
      </p:grp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5726039" y="2952081"/>
            <a:ext cx="7905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755576" y="1340768"/>
            <a:ext cx="2801938" cy="5065713"/>
            <a:chOff x="584" y="656"/>
            <a:chExt cx="1765" cy="3191"/>
          </a:xfrm>
        </p:grpSpPr>
        <p:sp>
          <p:nvSpPr>
            <p:cNvPr id="56" name="Text Box 59"/>
            <p:cNvSpPr txBox="1">
              <a:spLocks noChangeArrowheads="1"/>
            </p:cNvSpPr>
            <p:nvPr/>
          </p:nvSpPr>
          <p:spPr bwMode="auto">
            <a:xfrm>
              <a:off x="584" y="2160"/>
              <a:ext cx="1689" cy="16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D966"/>
                  </a:solidFill>
                </a:rPr>
                <a:t>int *</a:t>
              </a:r>
              <a:r>
                <a:rPr lang="en-US" altLang="zh-CN" sz="2400">
                  <a:solidFill>
                    <a:schemeClr val="bg1"/>
                  </a:solidFill>
                </a:rPr>
                <a:t>f3(int *x,int *y)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if(*x&gt;*y)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</a:t>
              </a:r>
              <a:r>
                <a:rPr lang="en-US" altLang="zh-CN" sz="2400" b="1">
                  <a:solidFill>
                    <a:srgbClr val="5B9BD5"/>
                  </a:solidFill>
                </a:rPr>
                <a:t>x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else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</a:t>
              </a:r>
              <a:r>
                <a:rPr lang="en-US" altLang="zh-CN" sz="2400" b="1">
                  <a:solidFill>
                    <a:srgbClr val="5B9BD5"/>
                  </a:solidFill>
                </a:rPr>
                <a:t>y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57" name="Text Box 60"/>
            <p:cNvSpPr txBox="1">
              <a:spLocks noChangeArrowheads="1"/>
            </p:cNvSpPr>
            <p:nvPr/>
          </p:nvSpPr>
          <p:spPr bwMode="auto">
            <a:xfrm>
              <a:off x="588" y="656"/>
              <a:ext cx="1761" cy="14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main()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   int a=2,b=3;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int *p;</a:t>
              </a:r>
            </a:p>
            <a:p>
              <a:r>
                <a:rPr lang="en-US" altLang="zh-CN" sz="2400">
                  <a:solidFill>
                    <a:srgbClr val="FFD966"/>
                  </a:solidFill>
                </a:rPr>
                <a:t>    p=f1(&amp;a,&amp;b);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printf("%d\n",*p);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写一个函数，求两个</a:t>
            </a:r>
            <a:r>
              <a:rPr lang="en-US" altLang="zh-CN"/>
              <a:t>int</a:t>
            </a:r>
            <a:r>
              <a:rPr lang="zh-CN" altLang="en-US"/>
              <a:t>型变量中居于较大值的变量的地址。</a:t>
            </a:r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539677" y="1412899"/>
            <a:ext cx="2801938" cy="5065713"/>
            <a:chOff x="448" y="813"/>
            <a:chExt cx="1765" cy="3191"/>
          </a:xfrm>
        </p:grpSpPr>
        <p:sp>
          <p:nvSpPr>
            <p:cNvPr id="4" name="Text Box 19"/>
            <p:cNvSpPr txBox="1">
              <a:spLocks noChangeArrowheads="1"/>
            </p:cNvSpPr>
            <p:nvPr/>
          </p:nvSpPr>
          <p:spPr bwMode="auto">
            <a:xfrm>
              <a:off x="448" y="2317"/>
              <a:ext cx="1614" cy="16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D966"/>
                  </a:solidFill>
                </a:rPr>
                <a:t>int *</a:t>
              </a:r>
              <a:r>
                <a:rPr lang="en-US" altLang="zh-CN" sz="2400">
                  <a:solidFill>
                    <a:schemeClr val="bg1"/>
                  </a:solidFill>
                </a:rPr>
                <a:t>f3(int x,int 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if(x&gt;y)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 </a:t>
              </a:r>
              <a:r>
                <a:rPr lang="en-US" altLang="zh-CN" sz="2400" b="1">
                  <a:solidFill>
                    <a:srgbClr val="5B9BD5"/>
                  </a:solidFill>
                </a:rPr>
                <a:t>&amp;x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else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 </a:t>
              </a:r>
              <a:r>
                <a:rPr lang="en-US" altLang="zh-CN" sz="2400" b="1">
                  <a:solidFill>
                    <a:schemeClr val="bg1"/>
                  </a:solidFill>
                </a:rPr>
                <a:t>&amp;y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452" y="813"/>
              <a:ext cx="1761" cy="14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main()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   int a=2,b=3;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int *p;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</a:t>
              </a:r>
              <a:r>
                <a:rPr lang="en-US" altLang="zh-CN" sz="2400">
                  <a:solidFill>
                    <a:srgbClr val="FFD966"/>
                  </a:solidFill>
                </a:rPr>
                <a:t>p=f3(a, b);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printf("%d\n",*p);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4821164" y="1401787"/>
            <a:ext cx="2635251" cy="4625975"/>
            <a:chOff x="3145" y="806"/>
            <a:chExt cx="1660" cy="2914"/>
          </a:xfrm>
        </p:grpSpPr>
        <p:sp>
          <p:nvSpPr>
            <p:cNvPr id="7" name="Text Box 54"/>
            <p:cNvSpPr txBox="1">
              <a:spLocks noChangeArrowheads="1"/>
            </p:cNvSpPr>
            <p:nvPr/>
          </p:nvSpPr>
          <p:spPr bwMode="auto">
            <a:xfrm>
              <a:off x="3335" y="25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8" name="Freeform 56"/>
            <p:cNvSpPr>
              <a:spLocks/>
            </p:cNvSpPr>
            <p:nvPr/>
          </p:nvSpPr>
          <p:spPr bwMode="auto">
            <a:xfrm>
              <a:off x="3582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57"/>
            <p:cNvSpPr>
              <a:spLocks/>
            </p:cNvSpPr>
            <p:nvPr/>
          </p:nvSpPr>
          <p:spPr bwMode="auto">
            <a:xfrm>
              <a:off x="3583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8"/>
            <p:cNvSpPr>
              <a:spLocks noChangeArrowheads="1"/>
            </p:cNvSpPr>
            <p:nvPr/>
          </p:nvSpPr>
          <p:spPr bwMode="auto">
            <a:xfrm>
              <a:off x="3582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3594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3594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3594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3594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63"/>
            <p:cNvSpPr>
              <a:spLocks noChangeShapeType="1"/>
            </p:cNvSpPr>
            <p:nvPr/>
          </p:nvSpPr>
          <p:spPr bwMode="auto">
            <a:xfrm>
              <a:off x="3582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3594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>
              <a:off x="3582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4793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4072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>
              <a:off x="3594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129"/>
            <p:cNvGrpSpPr>
              <a:grpSpLocks/>
            </p:cNvGrpSpPr>
            <p:nvPr/>
          </p:nvGrpSpPr>
          <p:grpSpPr bwMode="auto">
            <a:xfrm>
              <a:off x="3145" y="1133"/>
              <a:ext cx="494" cy="1466"/>
              <a:chOff x="3145" y="1133"/>
              <a:chExt cx="494" cy="1466"/>
            </a:xfrm>
          </p:grpSpPr>
          <p:sp>
            <p:nvSpPr>
              <p:cNvPr id="38" name="Text Box 70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39" name="Text Box 71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40" name="Text Box 72"/>
              <p:cNvSpPr txBox="1">
                <a:spLocks noChangeArrowheads="1"/>
              </p:cNvSpPr>
              <p:nvPr/>
            </p:nvSpPr>
            <p:spPr bwMode="auto">
              <a:xfrm>
                <a:off x="3145" y="2347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41" name="Text Box 73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42" name="Text Box 74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</p:grpSp>
        <p:grpSp>
          <p:nvGrpSpPr>
            <p:cNvPr id="22" name="Group 76"/>
            <p:cNvGrpSpPr>
              <a:grpSpLocks/>
            </p:cNvGrpSpPr>
            <p:nvPr/>
          </p:nvGrpSpPr>
          <p:grpSpPr bwMode="auto">
            <a:xfrm>
              <a:off x="3597" y="1380"/>
              <a:ext cx="60" cy="1548"/>
              <a:chOff x="3960" y="1560"/>
              <a:chExt cx="60" cy="1548"/>
            </a:xfrm>
          </p:grpSpPr>
          <p:sp>
            <p:nvSpPr>
              <p:cNvPr id="31" name="Line 7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84"/>
            <p:cNvGrpSpPr>
              <a:grpSpLocks/>
            </p:cNvGrpSpPr>
            <p:nvPr/>
          </p:nvGrpSpPr>
          <p:grpSpPr bwMode="auto">
            <a:xfrm>
              <a:off x="4725" y="1368"/>
              <a:ext cx="60" cy="1548"/>
              <a:chOff x="3960" y="1560"/>
              <a:chExt cx="60" cy="1548"/>
            </a:xfrm>
          </p:grpSpPr>
          <p:sp>
            <p:nvSpPr>
              <p:cNvPr id="24" name="Line 8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8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8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8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8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9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Text Box 92"/>
          <p:cNvSpPr txBox="1">
            <a:spLocks noChangeArrowheads="1"/>
          </p:cNvSpPr>
          <p:nvPr/>
        </p:nvSpPr>
        <p:spPr bwMode="auto">
          <a:xfrm>
            <a:off x="6272139" y="212568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5" name="Text Box 101"/>
          <p:cNvSpPr txBox="1">
            <a:spLocks noChangeArrowheads="1"/>
          </p:cNvSpPr>
          <p:nvPr/>
        </p:nvSpPr>
        <p:spPr bwMode="auto">
          <a:xfrm>
            <a:off x="6272139" y="248763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3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6" name="Group 131"/>
          <p:cNvGrpSpPr>
            <a:grpSpLocks/>
          </p:cNvGrpSpPr>
          <p:nvPr/>
        </p:nvGrpSpPr>
        <p:grpSpPr bwMode="auto">
          <a:xfrm>
            <a:off x="6229277" y="3303612"/>
            <a:ext cx="2255838" cy="985838"/>
            <a:chOff x="4032" y="2004"/>
            <a:chExt cx="1421" cy="621"/>
          </a:xfrm>
        </p:grpSpPr>
        <p:grpSp>
          <p:nvGrpSpPr>
            <p:cNvPr id="47" name="Group 106"/>
            <p:cNvGrpSpPr>
              <a:grpSpLocks/>
            </p:cNvGrpSpPr>
            <p:nvPr/>
          </p:nvGrpSpPr>
          <p:grpSpPr bwMode="auto">
            <a:xfrm>
              <a:off x="4747" y="2373"/>
              <a:ext cx="706" cy="252"/>
              <a:chOff x="4426" y="1917"/>
              <a:chExt cx="706" cy="252"/>
            </a:xfrm>
          </p:grpSpPr>
          <p:sp>
            <p:nvSpPr>
              <p:cNvPr id="52" name="Line 10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Text Box 108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48" name="Group 109"/>
            <p:cNvGrpSpPr>
              <a:grpSpLocks/>
            </p:cNvGrpSpPr>
            <p:nvPr/>
          </p:nvGrpSpPr>
          <p:grpSpPr bwMode="auto">
            <a:xfrm>
              <a:off x="4747" y="2121"/>
              <a:ext cx="706" cy="252"/>
              <a:chOff x="4426" y="1917"/>
              <a:chExt cx="706" cy="252"/>
            </a:xfrm>
          </p:grpSpPr>
          <p:sp>
            <p:nvSpPr>
              <p:cNvPr id="50" name="Line 11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Text Box 11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49" name="Text Box 112"/>
            <p:cNvSpPr txBox="1">
              <a:spLocks noChangeArrowheads="1"/>
            </p:cNvSpPr>
            <p:nvPr/>
          </p:nvSpPr>
          <p:spPr bwMode="auto">
            <a:xfrm>
              <a:off x="4032" y="200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(f3)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54" name="Text Box 120"/>
          <p:cNvSpPr txBox="1">
            <a:spLocks noChangeArrowheads="1"/>
          </p:cNvSpPr>
          <p:nvPr/>
        </p:nvSpPr>
        <p:spPr bwMode="auto">
          <a:xfrm>
            <a:off x="6305476" y="4115142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chemeClr val="accent2"/>
                </a:solidFill>
                <a:ea typeface="隶书" pitchFamily="49" charset="-122"/>
              </a:rPr>
              <a:t>3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55" name="Text Box 121"/>
          <p:cNvSpPr txBox="1">
            <a:spLocks noChangeArrowheads="1"/>
          </p:cNvSpPr>
          <p:nvPr/>
        </p:nvSpPr>
        <p:spPr bwMode="auto">
          <a:xfrm>
            <a:off x="6305476" y="3696042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2</a:t>
            </a:r>
            <a:endParaRPr lang="en-US" altLang="zh-CN">
              <a:ea typeface="隶书" pitchFamily="49" charset="-122"/>
            </a:endParaRPr>
          </a:p>
        </p:txBody>
      </p:sp>
      <p:grpSp>
        <p:nvGrpSpPr>
          <p:cNvPr id="56" name="Group 132"/>
          <p:cNvGrpSpPr>
            <a:grpSpLocks/>
          </p:cNvGrpSpPr>
          <p:nvPr/>
        </p:nvGrpSpPr>
        <p:grpSpPr bwMode="auto">
          <a:xfrm>
            <a:off x="3770239" y="2141562"/>
            <a:ext cx="1296987" cy="2114550"/>
            <a:chOff x="2483" y="1272"/>
            <a:chExt cx="817" cy="1332"/>
          </a:xfrm>
        </p:grpSpPr>
        <p:sp>
          <p:nvSpPr>
            <p:cNvPr id="57" name="Freeform 116"/>
            <p:cNvSpPr>
              <a:spLocks/>
            </p:cNvSpPr>
            <p:nvPr/>
          </p:nvSpPr>
          <p:spPr bwMode="auto">
            <a:xfrm>
              <a:off x="3039" y="1272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119"/>
            <p:cNvSpPr>
              <a:spLocks/>
            </p:cNvSpPr>
            <p:nvPr/>
          </p:nvSpPr>
          <p:spPr bwMode="auto">
            <a:xfrm>
              <a:off x="2974" y="1512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122"/>
            <p:cNvSpPr txBox="1">
              <a:spLocks noChangeArrowheads="1"/>
            </p:cNvSpPr>
            <p:nvPr/>
          </p:nvSpPr>
          <p:spPr bwMode="auto">
            <a:xfrm>
              <a:off x="2483" y="1767"/>
              <a:ext cx="5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5B9BD5"/>
                  </a:solidFill>
                  <a:ea typeface="隶书" pitchFamily="49" charset="-122"/>
                </a:rPr>
                <a:t>COPY</a:t>
              </a:r>
            </a:p>
          </p:txBody>
        </p:sp>
      </p:grpSp>
      <p:grpSp>
        <p:nvGrpSpPr>
          <p:cNvPr id="60" name="Group 128"/>
          <p:cNvGrpSpPr>
            <a:grpSpLocks/>
          </p:cNvGrpSpPr>
          <p:nvPr/>
        </p:nvGrpSpPr>
        <p:grpSpPr bwMode="auto">
          <a:xfrm>
            <a:off x="6024489" y="1674837"/>
            <a:ext cx="3030537" cy="1346200"/>
            <a:chOff x="3903" y="978"/>
            <a:chExt cx="1909" cy="848"/>
          </a:xfrm>
        </p:grpSpPr>
        <p:grpSp>
          <p:nvGrpSpPr>
            <p:cNvPr id="61" name="Group 94"/>
            <p:cNvGrpSpPr>
              <a:grpSpLocks/>
            </p:cNvGrpSpPr>
            <p:nvPr/>
          </p:nvGrpSpPr>
          <p:grpSpPr bwMode="auto">
            <a:xfrm>
              <a:off x="4783" y="1125"/>
              <a:ext cx="711" cy="252"/>
              <a:chOff x="4402" y="1437"/>
              <a:chExt cx="711" cy="252"/>
            </a:xfrm>
          </p:grpSpPr>
          <p:sp>
            <p:nvSpPr>
              <p:cNvPr id="69" name="Line 9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Text Box 9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62" name="Group 97"/>
            <p:cNvGrpSpPr>
              <a:grpSpLocks/>
            </p:cNvGrpSpPr>
            <p:nvPr/>
          </p:nvGrpSpPr>
          <p:grpSpPr bwMode="auto">
            <a:xfrm>
              <a:off x="4783" y="1334"/>
              <a:ext cx="706" cy="252"/>
              <a:chOff x="4426" y="1886"/>
              <a:chExt cx="706" cy="252"/>
            </a:xfrm>
          </p:grpSpPr>
          <p:sp>
            <p:nvSpPr>
              <p:cNvPr id="67" name="Line 9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Text Box 9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64" name="Group 123"/>
            <p:cNvGrpSpPr>
              <a:grpSpLocks/>
            </p:cNvGrpSpPr>
            <p:nvPr/>
          </p:nvGrpSpPr>
          <p:grpSpPr bwMode="auto">
            <a:xfrm>
              <a:off x="4783" y="1574"/>
              <a:ext cx="1029" cy="252"/>
              <a:chOff x="4426" y="1886"/>
              <a:chExt cx="1029" cy="252"/>
            </a:xfrm>
          </p:grpSpPr>
          <p:sp>
            <p:nvSpPr>
              <p:cNvPr id="65" name="Line 12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12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1" name="Text Box 126"/>
          <p:cNvSpPr txBox="1">
            <a:spLocks noChangeArrowheads="1"/>
          </p:cNvSpPr>
          <p:nvPr/>
        </p:nvSpPr>
        <p:spPr bwMode="auto">
          <a:xfrm>
            <a:off x="6272139" y="2865462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build="p" autoUpdateAnimBg="0"/>
      <p:bldP spid="54" grpId="0" animBg="1" autoUpdateAnimBg="0"/>
      <p:bldP spid="55" grpId="0" animBg="1" autoUpdateAnimBg="0"/>
      <p:bldP spid="71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写一个函数，求两个</a:t>
            </a:r>
            <a:r>
              <a:rPr lang="en-US" altLang="zh-CN"/>
              <a:t>int</a:t>
            </a:r>
            <a:r>
              <a:rPr lang="zh-CN" altLang="en-US"/>
              <a:t>型变量中居于较大值的变量的地址。</a:t>
            </a:r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539677" y="1412899"/>
            <a:ext cx="2801938" cy="5065713"/>
            <a:chOff x="448" y="813"/>
            <a:chExt cx="1765" cy="3191"/>
          </a:xfrm>
        </p:grpSpPr>
        <p:sp>
          <p:nvSpPr>
            <p:cNvPr id="4" name="Text Box 19"/>
            <p:cNvSpPr txBox="1">
              <a:spLocks noChangeArrowheads="1"/>
            </p:cNvSpPr>
            <p:nvPr/>
          </p:nvSpPr>
          <p:spPr bwMode="auto">
            <a:xfrm>
              <a:off x="448" y="2317"/>
              <a:ext cx="1614" cy="16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D966"/>
                  </a:solidFill>
                </a:rPr>
                <a:t>int *</a:t>
              </a:r>
              <a:r>
                <a:rPr lang="en-US" altLang="zh-CN" sz="2400">
                  <a:solidFill>
                    <a:schemeClr val="bg1"/>
                  </a:solidFill>
                </a:rPr>
                <a:t>f3(int x,int 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if(x&gt;y)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 </a:t>
              </a:r>
              <a:r>
                <a:rPr lang="en-US" altLang="zh-CN" sz="2400" b="1">
                  <a:solidFill>
                    <a:srgbClr val="5B9BD5"/>
                  </a:solidFill>
                </a:rPr>
                <a:t>&amp;x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else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	return  </a:t>
              </a:r>
              <a:r>
                <a:rPr lang="en-US" altLang="zh-CN" sz="2400" b="1">
                  <a:solidFill>
                    <a:schemeClr val="bg1"/>
                  </a:solidFill>
                </a:rPr>
                <a:t>&amp;y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452" y="813"/>
              <a:ext cx="1761" cy="14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main()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   int a=2,b=3;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int *p;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</a:t>
              </a:r>
              <a:r>
                <a:rPr lang="en-US" altLang="zh-CN" sz="2400">
                  <a:solidFill>
                    <a:srgbClr val="FFD966"/>
                  </a:solidFill>
                </a:rPr>
                <a:t>p=f3(a, b);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printf("%d\n",*p);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72" name="AutoShape 74"/>
          <p:cNvSpPr>
            <a:spLocks noChangeArrowheads="1"/>
          </p:cNvSpPr>
          <p:nvPr/>
        </p:nvSpPr>
        <p:spPr bwMode="auto">
          <a:xfrm>
            <a:off x="3236570" y="5661248"/>
            <a:ext cx="4575790" cy="1077575"/>
          </a:xfrm>
          <a:prstGeom prst="cloudCallout">
            <a:avLst>
              <a:gd name="adj1" fmla="val -34269"/>
              <a:gd name="adj2" fmla="val -211755"/>
            </a:avLst>
          </a:prstGeom>
          <a:solidFill>
            <a:schemeClr val="bg1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不能返回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形参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endParaRPr lang="zh-CN" alt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作函数返回值</a:t>
            </a:r>
          </a:p>
        </p:txBody>
      </p:sp>
      <p:grpSp>
        <p:nvGrpSpPr>
          <p:cNvPr id="73" name="Group 145"/>
          <p:cNvGrpSpPr>
            <a:grpSpLocks/>
          </p:cNvGrpSpPr>
          <p:nvPr/>
        </p:nvGrpSpPr>
        <p:grpSpPr bwMode="auto">
          <a:xfrm>
            <a:off x="4910138" y="1127125"/>
            <a:ext cx="4233863" cy="4625975"/>
            <a:chOff x="3358" y="734"/>
            <a:chExt cx="2667" cy="2914"/>
          </a:xfrm>
        </p:grpSpPr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3548" y="251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auto">
            <a:xfrm>
              <a:off x="3795" y="3292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auto">
            <a:xfrm>
              <a:off x="3796" y="2946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3795" y="734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78" name="Line 82"/>
            <p:cNvSpPr>
              <a:spLocks noChangeShapeType="1"/>
            </p:cNvSpPr>
            <p:nvPr/>
          </p:nvSpPr>
          <p:spPr bwMode="auto">
            <a:xfrm>
              <a:off x="3807" y="117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83"/>
            <p:cNvSpPr>
              <a:spLocks noChangeShapeType="1"/>
            </p:cNvSpPr>
            <p:nvPr/>
          </p:nvSpPr>
          <p:spPr bwMode="auto">
            <a:xfrm>
              <a:off x="3807" y="1428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84"/>
            <p:cNvSpPr>
              <a:spLocks noChangeShapeType="1"/>
            </p:cNvSpPr>
            <p:nvPr/>
          </p:nvSpPr>
          <p:spPr bwMode="auto">
            <a:xfrm>
              <a:off x="3807" y="1661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85"/>
            <p:cNvSpPr>
              <a:spLocks noChangeShapeType="1"/>
            </p:cNvSpPr>
            <p:nvPr/>
          </p:nvSpPr>
          <p:spPr bwMode="auto">
            <a:xfrm>
              <a:off x="3807" y="19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86"/>
            <p:cNvSpPr>
              <a:spLocks noChangeShapeType="1"/>
            </p:cNvSpPr>
            <p:nvPr/>
          </p:nvSpPr>
          <p:spPr bwMode="auto">
            <a:xfrm>
              <a:off x="3795" y="217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3807" y="27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3795" y="2955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5006" y="2955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90"/>
            <p:cNvSpPr txBox="1">
              <a:spLocks noChangeArrowheads="1"/>
            </p:cNvSpPr>
            <p:nvPr/>
          </p:nvSpPr>
          <p:spPr bwMode="auto">
            <a:xfrm>
              <a:off x="4286" y="792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87" name="Text Box 91"/>
            <p:cNvSpPr txBox="1">
              <a:spLocks noChangeArrowheads="1"/>
            </p:cNvSpPr>
            <p:nvPr/>
          </p:nvSpPr>
          <p:spPr bwMode="auto">
            <a:xfrm>
              <a:off x="4285" y="2997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88" name="Line 92"/>
            <p:cNvSpPr>
              <a:spLocks noChangeShapeType="1"/>
            </p:cNvSpPr>
            <p:nvPr/>
          </p:nvSpPr>
          <p:spPr bwMode="auto">
            <a:xfrm>
              <a:off x="3807" y="2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93"/>
            <p:cNvSpPr txBox="1">
              <a:spLocks noChangeArrowheads="1"/>
            </p:cNvSpPr>
            <p:nvPr/>
          </p:nvSpPr>
          <p:spPr bwMode="auto">
            <a:xfrm>
              <a:off x="3367" y="106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3368" y="2032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2008</a:t>
              </a:r>
            </a:p>
          </p:txBody>
        </p:sp>
        <p:sp>
          <p:nvSpPr>
            <p:cNvPr id="91" name="Text Box 95"/>
            <p:cNvSpPr txBox="1">
              <a:spLocks noChangeArrowheads="1"/>
            </p:cNvSpPr>
            <p:nvPr/>
          </p:nvSpPr>
          <p:spPr bwMode="auto">
            <a:xfrm>
              <a:off x="3358" y="2275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200A</a:t>
              </a:r>
            </a:p>
          </p:txBody>
        </p:sp>
        <p:sp>
          <p:nvSpPr>
            <p:cNvPr id="92" name="Text Box 96"/>
            <p:cNvSpPr txBox="1">
              <a:spLocks noChangeArrowheads="1"/>
            </p:cNvSpPr>
            <p:nvPr/>
          </p:nvSpPr>
          <p:spPr bwMode="auto">
            <a:xfrm>
              <a:off x="3367" y="1304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93" name="Text Box 97"/>
            <p:cNvSpPr txBox="1">
              <a:spLocks noChangeArrowheads="1"/>
            </p:cNvSpPr>
            <p:nvPr/>
          </p:nvSpPr>
          <p:spPr bwMode="auto">
            <a:xfrm>
              <a:off x="3367" y="154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2004</a:t>
              </a:r>
            </a:p>
          </p:txBody>
        </p:sp>
        <p:sp>
          <p:nvSpPr>
            <p:cNvPr id="94" name="Text Box 98"/>
            <p:cNvSpPr txBox="1">
              <a:spLocks noChangeArrowheads="1"/>
            </p:cNvSpPr>
            <p:nvPr/>
          </p:nvSpPr>
          <p:spPr bwMode="auto">
            <a:xfrm>
              <a:off x="3367" y="1789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2006</a:t>
              </a:r>
            </a:p>
          </p:txBody>
        </p:sp>
        <p:grpSp>
          <p:nvGrpSpPr>
            <p:cNvPr id="95" name="Group 99"/>
            <p:cNvGrpSpPr>
              <a:grpSpLocks/>
            </p:cNvGrpSpPr>
            <p:nvPr/>
          </p:nvGrpSpPr>
          <p:grpSpPr bwMode="auto">
            <a:xfrm>
              <a:off x="3810" y="1308"/>
              <a:ext cx="60" cy="1548"/>
              <a:chOff x="3960" y="1560"/>
              <a:chExt cx="60" cy="1548"/>
            </a:xfrm>
          </p:grpSpPr>
          <p:sp>
            <p:nvSpPr>
              <p:cNvPr id="117" name="Line 100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101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102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Line 103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1" name="Line 104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" name="Line 105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106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6" name="Group 107"/>
            <p:cNvGrpSpPr>
              <a:grpSpLocks/>
            </p:cNvGrpSpPr>
            <p:nvPr/>
          </p:nvGrpSpPr>
          <p:grpSpPr bwMode="auto">
            <a:xfrm>
              <a:off x="4938" y="1296"/>
              <a:ext cx="60" cy="1548"/>
              <a:chOff x="3960" y="1560"/>
              <a:chExt cx="60" cy="1548"/>
            </a:xfrm>
          </p:grpSpPr>
          <p:sp>
            <p:nvSpPr>
              <p:cNvPr id="110" name="Line 108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9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10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111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112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113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114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" name="Text Box 115"/>
            <p:cNvSpPr txBox="1">
              <a:spLocks noChangeArrowheads="1"/>
            </p:cNvSpPr>
            <p:nvPr/>
          </p:nvSpPr>
          <p:spPr bwMode="auto">
            <a:xfrm>
              <a:off x="4292" y="11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grpSp>
          <p:nvGrpSpPr>
            <p:cNvPr id="98" name="Group 116"/>
            <p:cNvGrpSpPr>
              <a:grpSpLocks/>
            </p:cNvGrpSpPr>
            <p:nvPr/>
          </p:nvGrpSpPr>
          <p:grpSpPr bwMode="auto">
            <a:xfrm>
              <a:off x="4996" y="1053"/>
              <a:ext cx="711" cy="252"/>
              <a:chOff x="4402" y="1437"/>
              <a:chExt cx="711" cy="252"/>
            </a:xfrm>
          </p:grpSpPr>
          <p:sp>
            <p:nvSpPr>
              <p:cNvPr id="108" name="Line 11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Text Box 11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99" name="Group 119"/>
            <p:cNvGrpSpPr>
              <a:grpSpLocks/>
            </p:cNvGrpSpPr>
            <p:nvPr/>
          </p:nvGrpSpPr>
          <p:grpSpPr bwMode="auto">
            <a:xfrm>
              <a:off x="4996" y="1262"/>
              <a:ext cx="706" cy="252"/>
              <a:chOff x="4426" y="1886"/>
              <a:chExt cx="706" cy="252"/>
            </a:xfrm>
          </p:grpSpPr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Text Box 122"/>
            <p:cNvSpPr txBox="1">
              <a:spLocks noChangeArrowheads="1"/>
            </p:cNvSpPr>
            <p:nvPr/>
          </p:nvSpPr>
          <p:spPr bwMode="auto">
            <a:xfrm>
              <a:off x="4116" y="906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sp>
          <p:nvSpPr>
            <p:cNvPr id="101" name="Text Box 123"/>
            <p:cNvSpPr txBox="1">
              <a:spLocks noChangeArrowheads="1"/>
            </p:cNvSpPr>
            <p:nvPr/>
          </p:nvSpPr>
          <p:spPr bwMode="auto">
            <a:xfrm>
              <a:off x="4304" y="14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102" name="Group 137"/>
            <p:cNvGrpSpPr>
              <a:grpSpLocks/>
            </p:cNvGrpSpPr>
            <p:nvPr/>
          </p:nvGrpSpPr>
          <p:grpSpPr bwMode="auto">
            <a:xfrm>
              <a:off x="4996" y="1502"/>
              <a:ext cx="1029" cy="252"/>
              <a:chOff x="4426" y="1886"/>
              <a:chExt cx="1029" cy="252"/>
            </a:xfrm>
          </p:grpSpPr>
          <p:sp>
            <p:nvSpPr>
              <p:cNvPr id="104" name="Line 13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Text Box 13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 Box 140"/>
            <p:cNvSpPr txBox="1">
              <a:spLocks noChangeArrowheads="1"/>
            </p:cNvSpPr>
            <p:nvPr/>
          </p:nvSpPr>
          <p:spPr bwMode="auto">
            <a:xfrm>
              <a:off x="4272" y="1656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5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656184"/>
          </a:xfrm>
        </p:spPr>
        <p:txBody>
          <a:bodyPr/>
          <a:lstStyle/>
          <a:p>
            <a:r>
              <a:rPr lang="en-US" altLang="zh-CN"/>
              <a:t>&amp;</a:t>
            </a:r>
            <a:r>
              <a:rPr lang="zh-CN" altLang="en-US"/>
              <a:t>与*运算符</a:t>
            </a:r>
          </a:p>
          <a:p>
            <a:pPr lvl="1"/>
            <a:r>
              <a:rPr lang="zh-CN" altLang="en-US" smtClean="0"/>
              <a:t>含义</a:t>
            </a:r>
            <a:endParaRPr lang="en-US" altLang="zh-CN" smtClean="0"/>
          </a:p>
          <a:p>
            <a:pPr lvl="1"/>
            <a:r>
              <a:rPr lang="zh-CN" altLang="en-US"/>
              <a:t>两者关系：互为</a:t>
            </a:r>
            <a:r>
              <a:rPr lang="zh-CN" altLang="en-US" b="1" smtClean="0">
                <a:solidFill>
                  <a:srgbClr val="FFD966"/>
                </a:solidFill>
              </a:rPr>
              <a:t>逆运算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/>
            <a:r>
              <a:rPr lang="zh-CN" altLang="en-US"/>
              <a:t>理解</a:t>
            </a:r>
            <a:endParaRPr lang="en-US" altLang="zh-CN" smtClean="0"/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3761391" y="1774825"/>
            <a:ext cx="5213349" cy="4625975"/>
            <a:chOff x="873" y="1406"/>
            <a:chExt cx="3284" cy="2914"/>
          </a:xfrm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1041" y="2711"/>
              <a:ext cx="413" cy="241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873" y="1406"/>
              <a:ext cx="3284" cy="2914"/>
              <a:chOff x="1629" y="1178"/>
              <a:chExt cx="3284" cy="2914"/>
            </a:xfrm>
          </p:grpSpPr>
          <p:grpSp>
            <p:nvGrpSpPr>
              <p:cNvPr id="7" name="Group 52"/>
              <p:cNvGrpSpPr>
                <a:grpSpLocks/>
              </p:cNvGrpSpPr>
              <p:nvPr/>
            </p:nvGrpSpPr>
            <p:grpSpPr bwMode="auto">
              <a:xfrm>
                <a:off x="1765" y="1178"/>
                <a:ext cx="2967" cy="2914"/>
                <a:chOff x="964" y="1406"/>
                <a:chExt cx="2967" cy="2914"/>
              </a:xfrm>
            </p:grpSpPr>
            <p:sp>
              <p:nvSpPr>
                <p:cNvPr id="16" name="Freeform 53"/>
                <p:cNvSpPr>
                  <a:spLocks/>
                </p:cNvSpPr>
                <p:nvPr/>
              </p:nvSpPr>
              <p:spPr bwMode="auto">
                <a:xfrm>
                  <a:off x="1523" y="3964"/>
                  <a:ext cx="1211" cy="356"/>
                </a:xfrm>
                <a:custGeom>
                  <a:avLst/>
                  <a:gdLst>
                    <a:gd name="T0" fmla="*/ 0 w 1211"/>
                    <a:gd name="T1" fmla="*/ 163 h 456"/>
                    <a:gd name="T2" fmla="*/ 500 w 1211"/>
                    <a:gd name="T3" fmla="*/ 41 h 456"/>
                    <a:gd name="T4" fmla="*/ 1089 w 1211"/>
                    <a:gd name="T5" fmla="*/ 408 h 456"/>
                    <a:gd name="T6" fmla="*/ 1211 w 1211"/>
                    <a:gd name="T7" fmla="*/ 33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54"/>
                <p:cNvSpPr>
                  <a:spLocks/>
                </p:cNvSpPr>
                <p:nvPr/>
              </p:nvSpPr>
              <p:spPr bwMode="auto">
                <a:xfrm>
                  <a:off x="1524" y="36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55"/>
                <p:cNvSpPr>
                  <a:spLocks noChangeArrowheads="1"/>
                </p:cNvSpPr>
                <p:nvPr/>
              </p:nvSpPr>
              <p:spPr bwMode="auto">
                <a:xfrm>
                  <a:off x="1523" y="1406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Line 56"/>
                <p:cNvSpPr>
                  <a:spLocks noChangeShapeType="1"/>
                </p:cNvSpPr>
                <p:nvPr/>
              </p:nvSpPr>
              <p:spPr bwMode="auto">
                <a:xfrm>
                  <a:off x="1535" y="18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Line 57"/>
                <p:cNvSpPr>
                  <a:spLocks noChangeShapeType="1"/>
                </p:cNvSpPr>
                <p:nvPr/>
              </p:nvSpPr>
              <p:spPr bwMode="auto">
                <a:xfrm>
                  <a:off x="1535" y="21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Line 58"/>
                <p:cNvSpPr>
                  <a:spLocks noChangeShapeType="1"/>
                </p:cNvSpPr>
                <p:nvPr/>
              </p:nvSpPr>
              <p:spPr bwMode="auto">
                <a:xfrm>
                  <a:off x="1535" y="23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Line 59"/>
                <p:cNvSpPr>
                  <a:spLocks noChangeShapeType="1"/>
                </p:cNvSpPr>
                <p:nvPr/>
              </p:nvSpPr>
              <p:spPr bwMode="auto">
                <a:xfrm>
                  <a:off x="1535" y="25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Line 60"/>
                <p:cNvSpPr>
                  <a:spLocks noChangeShapeType="1"/>
                </p:cNvSpPr>
                <p:nvPr/>
              </p:nvSpPr>
              <p:spPr bwMode="auto">
                <a:xfrm>
                  <a:off x="1523" y="28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Line 61"/>
                <p:cNvSpPr>
                  <a:spLocks noChangeShapeType="1"/>
                </p:cNvSpPr>
                <p:nvPr/>
              </p:nvSpPr>
              <p:spPr bwMode="auto">
                <a:xfrm>
                  <a:off x="1535" y="33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Line 62"/>
                <p:cNvSpPr>
                  <a:spLocks noChangeShapeType="1"/>
                </p:cNvSpPr>
                <p:nvPr/>
              </p:nvSpPr>
              <p:spPr bwMode="auto">
                <a:xfrm>
                  <a:off x="1523" y="36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Line 63"/>
                <p:cNvSpPr>
                  <a:spLocks noChangeShapeType="1"/>
                </p:cNvSpPr>
                <p:nvPr/>
              </p:nvSpPr>
              <p:spPr bwMode="auto">
                <a:xfrm>
                  <a:off x="2734" y="3627"/>
                  <a:ext cx="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013" y="1456"/>
                  <a:ext cx="310" cy="3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…...</a:t>
                  </a:r>
                </a:p>
              </p:txBody>
            </p:sp>
            <p:sp>
              <p:nvSpPr>
                <p:cNvPr id="28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012" y="3661"/>
                  <a:ext cx="310" cy="3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…...</a:t>
                  </a:r>
                </a:p>
              </p:txBody>
            </p:sp>
            <p:sp>
              <p:nvSpPr>
                <p:cNvPr id="2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964" y="1733"/>
                  <a:ext cx="4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2000</a:t>
                  </a:r>
                </a:p>
              </p:txBody>
            </p:sp>
            <p:sp>
              <p:nvSpPr>
                <p:cNvPr id="3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64" y="2704"/>
                  <a:ext cx="4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/>
                    <a:t>2004</a:t>
                  </a:r>
                </a:p>
              </p:txBody>
            </p:sp>
            <p:sp>
              <p:nvSpPr>
                <p:cNvPr id="3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964" y="3189"/>
                  <a:ext cx="4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2006</a:t>
                  </a:r>
                </a:p>
              </p:txBody>
            </p:sp>
            <p:sp>
              <p:nvSpPr>
                <p:cNvPr id="3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964" y="2947"/>
                  <a:ext cx="4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2005</a:t>
                  </a:r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auto">
                <a:xfrm>
                  <a:off x="1535" y="311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724" y="1848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906" y="1694"/>
                  <a:ext cx="79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整型变量</a:t>
                  </a:r>
                  <a:r>
                    <a:rPr lang="en-US" altLang="zh-CN">
                      <a:solidFill>
                        <a:schemeClr val="bg1"/>
                      </a:solidFill>
                    </a:rPr>
                    <a:t>i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939" y="1986"/>
                  <a:ext cx="27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748" y="2844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30" y="2690"/>
                  <a:ext cx="100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solidFill>
                        <a:schemeClr val="bg1"/>
                      </a:solidFill>
                    </a:rPr>
                    <a:t>变量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i</a:t>
                  </a:r>
                  <a:r>
                    <a:rPr lang="en-US" altLang="zh-CN">
                      <a:solidFill>
                        <a:schemeClr val="bg1"/>
                      </a:solidFill>
                    </a:rPr>
                    <a:t>_pointer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964" y="1976"/>
                  <a:ext cx="4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2001</a:t>
                  </a:r>
                </a:p>
              </p:txBody>
            </p:sp>
            <p:sp>
              <p:nvSpPr>
                <p:cNvPr id="4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964" y="2219"/>
                  <a:ext cx="4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2002</a:t>
                  </a:r>
                </a:p>
              </p:txBody>
            </p:sp>
            <p:sp>
              <p:nvSpPr>
                <p:cNvPr id="4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964" y="2461"/>
                  <a:ext cx="4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2003</a:t>
                  </a:r>
                </a:p>
              </p:txBody>
            </p:sp>
          </p:grpSp>
          <p:sp>
            <p:nvSpPr>
              <p:cNvPr id="8" name="Text Box 79"/>
              <p:cNvSpPr txBox="1">
                <a:spLocks noChangeArrowheads="1"/>
              </p:cNvSpPr>
              <p:nvPr/>
            </p:nvSpPr>
            <p:spPr bwMode="auto">
              <a:xfrm>
                <a:off x="2677" y="275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9" name="AutoShape 80"/>
              <p:cNvSpPr>
                <a:spLocks noChangeArrowheads="1"/>
              </p:cNvSpPr>
              <p:nvPr/>
            </p:nvSpPr>
            <p:spPr bwMode="auto">
              <a:xfrm>
                <a:off x="3841" y="2787"/>
                <a:ext cx="1072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</a:p>
            </p:txBody>
          </p:sp>
          <p:grpSp>
            <p:nvGrpSpPr>
              <p:cNvPr id="10" name="Group 81"/>
              <p:cNvGrpSpPr>
                <a:grpSpLocks/>
              </p:cNvGrpSpPr>
              <p:nvPr/>
            </p:nvGrpSpPr>
            <p:grpSpPr bwMode="auto">
              <a:xfrm>
                <a:off x="1629" y="1500"/>
                <a:ext cx="636" cy="1404"/>
                <a:chOff x="828" y="1728"/>
                <a:chExt cx="636" cy="1404"/>
              </a:xfrm>
            </p:grpSpPr>
            <p:grpSp>
              <p:nvGrpSpPr>
                <p:cNvPr id="11" name="Group 82"/>
                <p:cNvGrpSpPr>
                  <a:grpSpLocks/>
                </p:cNvGrpSpPr>
                <p:nvPr/>
              </p:nvGrpSpPr>
              <p:grpSpPr bwMode="auto">
                <a:xfrm>
                  <a:off x="828" y="1860"/>
                  <a:ext cx="636" cy="1272"/>
                  <a:chOff x="828" y="1860"/>
                  <a:chExt cx="636" cy="1272"/>
                </a:xfrm>
              </p:grpSpPr>
              <p:sp>
                <p:nvSpPr>
                  <p:cNvPr id="13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0" y="1860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1860"/>
                    <a:ext cx="0" cy="1272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3132"/>
                    <a:ext cx="6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" name="Freeform 86"/>
                <p:cNvSpPr>
                  <a:spLocks/>
                </p:cNvSpPr>
                <p:nvPr/>
              </p:nvSpPr>
              <p:spPr bwMode="auto">
                <a:xfrm>
                  <a:off x="990" y="1728"/>
                  <a:ext cx="426" cy="279"/>
                </a:xfrm>
                <a:custGeom>
                  <a:avLst/>
                  <a:gdLst>
                    <a:gd name="T0" fmla="*/ 294 w 426"/>
                    <a:gd name="T1" fmla="*/ 24 h 279"/>
                    <a:gd name="T2" fmla="*/ 18 w 426"/>
                    <a:gd name="T3" fmla="*/ 36 h 279"/>
                    <a:gd name="T4" fmla="*/ 18 w 426"/>
                    <a:gd name="T5" fmla="*/ 144 h 279"/>
                    <a:gd name="T6" fmla="*/ 42 w 426"/>
                    <a:gd name="T7" fmla="*/ 216 h 279"/>
                    <a:gd name="T8" fmla="*/ 258 w 426"/>
                    <a:gd name="T9" fmla="*/ 276 h 279"/>
                    <a:gd name="T10" fmla="*/ 402 w 426"/>
                    <a:gd name="T11" fmla="*/ 240 h 279"/>
                    <a:gd name="T12" fmla="*/ 426 w 426"/>
                    <a:gd name="T13" fmla="*/ 168 h 279"/>
                    <a:gd name="T14" fmla="*/ 342 w 426"/>
                    <a:gd name="T15" fmla="*/ 48 h 279"/>
                    <a:gd name="T16" fmla="*/ 294 w 426"/>
                    <a:gd name="T17" fmla="*/ 24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6" h="279">
                      <a:moveTo>
                        <a:pt x="294" y="24"/>
                      </a:moveTo>
                      <a:cubicBezTo>
                        <a:pt x="200" y="11"/>
                        <a:pt x="110" y="5"/>
                        <a:pt x="18" y="36"/>
                      </a:cubicBezTo>
                      <a:cubicBezTo>
                        <a:pt x="0" y="89"/>
                        <a:pt x="0" y="72"/>
                        <a:pt x="18" y="144"/>
                      </a:cubicBezTo>
                      <a:cubicBezTo>
                        <a:pt x="24" y="169"/>
                        <a:pt x="18" y="208"/>
                        <a:pt x="42" y="216"/>
                      </a:cubicBezTo>
                      <a:cubicBezTo>
                        <a:pt x="115" y="240"/>
                        <a:pt x="182" y="261"/>
                        <a:pt x="258" y="276"/>
                      </a:cubicBezTo>
                      <a:cubicBezTo>
                        <a:pt x="276" y="274"/>
                        <a:pt x="377" y="279"/>
                        <a:pt x="402" y="240"/>
                      </a:cubicBezTo>
                      <a:cubicBezTo>
                        <a:pt x="415" y="219"/>
                        <a:pt x="426" y="168"/>
                        <a:pt x="426" y="168"/>
                      </a:cubicBezTo>
                      <a:cubicBezTo>
                        <a:pt x="405" y="104"/>
                        <a:pt x="409" y="70"/>
                        <a:pt x="342" y="48"/>
                      </a:cubicBezTo>
                      <a:cubicBezTo>
                        <a:pt x="326" y="0"/>
                        <a:pt x="342" y="8"/>
                        <a:pt x="294" y="2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lg" len="lg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264128" y="5300663"/>
            <a:ext cx="4090988" cy="86042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i_pointer     &amp;i     &amp;(*i_pointer)</a:t>
            </a:r>
          </a:p>
          <a:p>
            <a:pPr eaLnBrk="1" hangingPunct="1"/>
            <a:r>
              <a:rPr lang="en-US" altLang="zh-CN">
                <a:solidFill>
                  <a:srgbClr val="669900"/>
                </a:solidFill>
              </a:rPr>
              <a:t>i       *i_pointer      *(&amp;i)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3" name="Rectangle 97"/>
          <p:cNvSpPr>
            <a:spLocks noChangeArrowheads="1"/>
          </p:cNvSpPr>
          <p:nvPr/>
        </p:nvSpPr>
        <p:spPr bwMode="auto">
          <a:xfrm>
            <a:off x="264128" y="5300663"/>
            <a:ext cx="4281487" cy="86042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i_pointer</a:t>
            </a:r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 </a:t>
            </a:r>
            <a:r>
              <a:rPr lang="en-US" altLang="zh-CN">
                <a:solidFill>
                  <a:srgbClr val="0000FF"/>
                </a:solidFill>
              </a:rPr>
              <a:t>&amp;i</a:t>
            </a:r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 </a:t>
            </a:r>
            <a:r>
              <a:rPr lang="en-US" altLang="zh-CN">
                <a:solidFill>
                  <a:srgbClr val="0000FF"/>
                </a:solidFill>
              </a:rPr>
              <a:t>&amp;(*i_pointer)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rgbClr val="669900"/>
                </a:solidFill>
              </a:rPr>
              <a:t>i</a:t>
            </a:r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   </a:t>
            </a:r>
            <a:r>
              <a:rPr lang="en-US" altLang="zh-CN">
                <a:solidFill>
                  <a:srgbClr val="669900"/>
                </a:solidFill>
              </a:rPr>
              <a:t>*i_pointer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 =</a:t>
            </a:r>
            <a:r>
              <a:rPr lang="en-US" altLang="zh-CN"/>
              <a:t>    </a:t>
            </a:r>
            <a:r>
              <a:rPr lang="en-US" altLang="zh-CN">
                <a:solidFill>
                  <a:srgbClr val="669900"/>
                </a:solidFill>
              </a:rPr>
              <a:t>*(&amp;i)</a:t>
            </a:r>
          </a:p>
        </p:txBody>
      </p:sp>
      <p:sp>
        <p:nvSpPr>
          <p:cNvPr id="44" name="Rectangle 88"/>
          <p:cNvSpPr>
            <a:spLocks noChangeArrowheads="1"/>
          </p:cNvSpPr>
          <p:nvPr/>
        </p:nvSpPr>
        <p:spPr bwMode="auto">
          <a:xfrm>
            <a:off x="2035778" y="5354638"/>
            <a:ext cx="6651625" cy="122555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i_pointer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-----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指针变量，它的内容是地址量</a:t>
            </a:r>
            <a:endParaRPr lang="zh-CN" altLang="en-US"/>
          </a:p>
          <a:p>
            <a:pPr eaLnBrk="1" hangingPunct="1"/>
            <a:r>
              <a:rPr lang="zh-CN" altLang="zh-CN">
                <a:solidFill>
                  <a:srgbClr val="339933"/>
                </a:solidFill>
              </a:rPr>
              <a:t>*</a:t>
            </a:r>
            <a:r>
              <a:rPr lang="en-US" altLang="zh-CN">
                <a:solidFill>
                  <a:srgbClr val="339933"/>
                </a:solidFill>
              </a:rPr>
              <a:t>i_pointer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----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指针的</a:t>
            </a:r>
            <a:r>
              <a:rPr lang="zh-CN" altLang="zh-CN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目标变量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，它的内容是数据</a:t>
            </a:r>
            <a:endParaRPr lang="zh-CN" altLang="zh-CN"/>
          </a:p>
          <a:p>
            <a:pPr eaLnBrk="1" hangingPunct="1"/>
            <a:r>
              <a:rPr lang="zh-CN" altLang="zh-CN">
                <a:solidFill>
                  <a:schemeClr val="accent2"/>
                </a:solidFill>
              </a:rPr>
              <a:t>&amp;</a:t>
            </a:r>
            <a:r>
              <a:rPr lang="en-US" altLang="zh-CN">
                <a:solidFill>
                  <a:schemeClr val="accent2"/>
                </a:solidFill>
              </a:rPr>
              <a:t>i_pointer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---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指针变量占用内存的地址</a:t>
            </a:r>
            <a:endParaRPr lang="zh-CN" altLang="en-US"/>
          </a:p>
        </p:txBody>
      </p:sp>
      <p:grpSp>
        <p:nvGrpSpPr>
          <p:cNvPr id="45" name="Group 94"/>
          <p:cNvGrpSpPr>
            <a:grpSpLocks/>
          </p:cNvGrpSpPr>
          <p:nvPr/>
        </p:nvGrpSpPr>
        <p:grpSpPr bwMode="auto">
          <a:xfrm>
            <a:off x="4691665" y="561552"/>
            <a:ext cx="4076699" cy="1211264"/>
            <a:chOff x="2907" y="119"/>
            <a:chExt cx="2568" cy="763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3725" y="405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/>
                <a:t>2000</a:t>
              </a: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4743" y="390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/>
                <a:t>10</a:t>
              </a: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4336" y="538"/>
              <a:ext cx="4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3626" y="145"/>
              <a:ext cx="7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5B9BD5"/>
                  </a:solidFill>
                </a:rPr>
                <a:t>i_pointer</a:t>
              </a: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4614" y="119"/>
              <a:ext cx="8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D966"/>
                  </a:solidFill>
                </a:rPr>
                <a:t>*i_pointer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907" y="408"/>
              <a:ext cx="9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5B9BD5"/>
                  </a:solidFill>
                </a:rPr>
                <a:t>&amp;i_pointer</a:t>
              </a:r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4989" y="629"/>
              <a:ext cx="15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8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  <p:bldP spid="42" grpId="1" animBg="1"/>
      <p:bldP spid="43" grpId="0" animBg="1" autoUpdateAnimBg="0"/>
      <p:bldP spid="43" grpId="1" animBg="1"/>
      <p:bldP spid="44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306017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8.7 </a:t>
            </a:r>
            <a:r>
              <a:rPr lang="zh-CN" altLang="en-US"/>
              <a:t>指针数组和多级</a:t>
            </a:r>
            <a:r>
              <a:rPr lang="zh-CN" altLang="en-US" smtClean="0"/>
              <a:t>指针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用于处理二维数组或多个字符串</a:t>
            </a:r>
          </a:p>
          <a:p>
            <a:r>
              <a:rPr lang="zh-CN" altLang="en-US"/>
              <a:t>指针数组</a:t>
            </a:r>
          </a:p>
          <a:p>
            <a:pPr lvl="1"/>
            <a:r>
              <a:rPr lang="zh-CN" altLang="en-US"/>
              <a:t>定义：数组中的元素为指针变量</a:t>
            </a:r>
          </a:p>
          <a:p>
            <a:pPr lvl="1"/>
            <a:r>
              <a:rPr lang="zh-CN" altLang="en-US"/>
              <a:t>定义形式：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存储类型</a:t>
            </a:r>
            <a:r>
              <a:rPr lang="en-US" altLang="zh-CN" b="1">
                <a:solidFill>
                  <a:srgbClr val="FFD966"/>
                </a:solidFill>
              </a:rPr>
              <a:t>] </a:t>
            </a:r>
            <a:r>
              <a:rPr lang="en-US" altLang="zh-CN" b="1" smtClean="0">
                <a:solidFill>
                  <a:srgbClr val="FFD966"/>
                </a:solidFill>
              </a:rPr>
              <a:t> </a:t>
            </a:r>
            <a:r>
              <a:rPr lang="zh-CN" altLang="en-US" b="1" smtClean="0">
                <a:solidFill>
                  <a:srgbClr val="FFD966"/>
                </a:solidFill>
              </a:rPr>
              <a:t>数据类型 </a:t>
            </a:r>
            <a:r>
              <a:rPr lang="zh-CN" altLang="en-US" b="1">
                <a:solidFill>
                  <a:srgbClr val="FFD966"/>
                </a:solidFill>
              </a:rPr>
              <a:t>*数组名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数组长度说明</a:t>
            </a:r>
            <a:r>
              <a:rPr lang="en-US" altLang="zh-CN" b="1">
                <a:solidFill>
                  <a:srgbClr val="FFD966"/>
                </a:solidFill>
              </a:rPr>
              <a:t>]</a:t>
            </a:r>
            <a:r>
              <a:rPr lang="zh-CN" altLang="en-US" b="1">
                <a:solidFill>
                  <a:srgbClr val="FFD966"/>
                </a:solidFill>
              </a:rPr>
              <a:t>；</a:t>
            </a:r>
          </a:p>
          <a:p>
            <a:pPr marL="514350" lvl="1" indent="0">
              <a:buNone/>
            </a:pPr>
            <a:r>
              <a:rPr lang="zh-CN" altLang="en-US" smtClean="0"/>
              <a:t>     例   </a:t>
            </a:r>
            <a:r>
              <a:rPr lang="en-US" altLang="zh-CN"/>
              <a:t>int  *p[4</a:t>
            </a:r>
            <a:r>
              <a:rPr lang="en-US" altLang="zh-CN" smtClean="0"/>
              <a:t>];</a:t>
            </a:r>
          </a:p>
          <a:p>
            <a:pPr lvl="1"/>
            <a:r>
              <a:rPr lang="zh-CN" altLang="en-US"/>
              <a:t>指针数组赋值与初始化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491880" y="3062546"/>
            <a:ext cx="3259524" cy="402291"/>
          </a:xfrm>
          <a:prstGeom prst="wedgeRectCallout">
            <a:avLst>
              <a:gd name="adj1" fmla="val -12778"/>
              <a:gd name="adj2" fmla="val -203204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指针所指向变量的数据类型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83768" y="3062546"/>
            <a:ext cx="2490083" cy="402291"/>
          </a:xfrm>
          <a:prstGeom prst="wedgeRectCallout">
            <a:avLst>
              <a:gd name="adj1" fmla="val -16722"/>
              <a:gd name="adj2" fmla="val -207051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指针本身的存储类型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87624" y="3067140"/>
            <a:ext cx="3272347" cy="402291"/>
          </a:xfrm>
          <a:prstGeom prst="wedgeRectCallout">
            <a:avLst>
              <a:gd name="adj1" fmla="val -22597"/>
              <a:gd name="adj2" fmla="val -122435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区分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 *p[4]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 (*p)[4]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23849" y="3428999"/>
            <a:ext cx="8029572" cy="2965449"/>
            <a:chOff x="204" y="2345"/>
            <a:chExt cx="5058" cy="1868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4" y="2526"/>
              <a:ext cx="1806" cy="16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赋值</a:t>
              </a:r>
              <a:r>
                <a:rPr lang="en-US" altLang="zh-CN" sz="2400">
                  <a:solidFill>
                    <a:schemeClr val="bg1"/>
                  </a:solidFill>
                </a:rPr>
                <a:t>: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main()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   </a:t>
              </a:r>
              <a:r>
                <a:rPr lang="en-US" altLang="zh-CN" sz="2400" smtClean="0">
                  <a:solidFill>
                    <a:schemeClr val="bg1"/>
                  </a:solidFill>
                </a:rPr>
                <a:t> int </a:t>
              </a:r>
              <a:r>
                <a:rPr lang="en-US" altLang="zh-CN" sz="2400">
                  <a:solidFill>
                    <a:schemeClr val="bg1"/>
                  </a:solidFill>
                </a:rPr>
                <a:t>b[2][3],*pb[2];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 </a:t>
              </a:r>
              <a:r>
                <a:rPr lang="en-US" altLang="zh-CN" sz="2400" b="1">
                  <a:solidFill>
                    <a:srgbClr val="5B9BD5"/>
                  </a:solidFill>
                </a:rPr>
                <a:t>pb[0]=b[0];</a:t>
              </a:r>
            </a:p>
            <a:p>
              <a:r>
                <a:rPr lang="en-US" altLang="zh-CN" sz="2400" b="1">
                  <a:solidFill>
                    <a:srgbClr val="5B9BD5"/>
                  </a:solidFill>
                </a:rPr>
                <a:t>     pb[1]=b[1];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 ……..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310" y="2345"/>
              <a:ext cx="2952" cy="1783"/>
              <a:chOff x="2310" y="2345"/>
              <a:chExt cx="2952" cy="178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310" y="2345"/>
                <a:ext cx="1428" cy="694"/>
                <a:chOff x="1283" y="1239"/>
                <a:chExt cx="1428" cy="694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722" y="1455"/>
                  <a:ext cx="989" cy="47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0"/>
                <p:cNvSpPr>
                  <a:spLocks noChangeShapeType="1"/>
                </p:cNvSpPr>
                <p:nvPr/>
              </p:nvSpPr>
              <p:spPr bwMode="auto">
                <a:xfrm>
                  <a:off x="1722" y="1689"/>
                  <a:ext cx="977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97" y="1239"/>
                  <a:ext cx="79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int  *pb[2]</a:t>
                  </a:r>
                </a:p>
              </p:txBody>
            </p:sp>
            <p:sp>
              <p:nvSpPr>
                <p:cNvPr id="3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83" y="1461"/>
                  <a:ext cx="47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pb[0]</a:t>
                  </a:r>
                </a:p>
              </p:txBody>
            </p:sp>
            <p:sp>
              <p:nvSpPr>
                <p:cNvPr id="3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83" y="1668"/>
                  <a:ext cx="47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pb[1]</a:t>
                  </a:r>
                </a:p>
              </p:txBody>
            </p:sp>
          </p:grpSp>
          <p:grpSp>
            <p:nvGrpSpPr>
              <p:cNvPr id="10" name="Group 14"/>
              <p:cNvGrpSpPr>
                <a:grpSpLocks/>
              </p:cNvGrpSpPr>
              <p:nvPr/>
            </p:nvGrpSpPr>
            <p:grpSpPr bwMode="auto">
              <a:xfrm>
                <a:off x="4362" y="2378"/>
                <a:ext cx="900" cy="1750"/>
                <a:chOff x="3390" y="1105"/>
                <a:chExt cx="900" cy="1750"/>
              </a:xfrm>
            </p:grpSpPr>
            <p:grpSp>
              <p:nvGrpSpPr>
                <p:cNvPr id="23" name="Group 15"/>
                <p:cNvGrpSpPr>
                  <a:grpSpLocks/>
                </p:cNvGrpSpPr>
                <p:nvPr/>
              </p:nvGrpSpPr>
              <p:grpSpPr bwMode="auto">
                <a:xfrm>
                  <a:off x="3390" y="1355"/>
                  <a:ext cx="900" cy="1500"/>
                  <a:chOff x="3512" y="1233"/>
                  <a:chExt cx="900" cy="2000"/>
                </a:xfrm>
              </p:grpSpPr>
              <p:sp>
                <p:nvSpPr>
                  <p:cNvPr id="2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523" y="1233"/>
                    <a:ext cx="889" cy="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56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90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23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2" y="2561"/>
                    <a:ext cx="889" cy="11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90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98" y="1105"/>
                  <a:ext cx="7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int b[2][3]</a:t>
                  </a:r>
                </a:p>
              </p:txBody>
            </p:sp>
          </p:grp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 flipV="1">
                <a:off x="3750" y="2716"/>
                <a:ext cx="622" cy="1"/>
              </a:xfrm>
              <a:prstGeom prst="line">
                <a:avLst/>
              </a:prstGeom>
              <a:noFill/>
              <a:ln w="25400">
                <a:solidFill>
                  <a:srgbClr val="5B9BD5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3739" y="2906"/>
                <a:ext cx="634" cy="600"/>
                <a:chOff x="2767" y="1633"/>
                <a:chExt cx="634" cy="600"/>
              </a:xfrm>
            </p:grpSpPr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>
                  <a:off x="2767" y="1633"/>
                  <a:ext cx="256" cy="0"/>
                </a:xfrm>
                <a:prstGeom prst="line">
                  <a:avLst/>
                </a:prstGeom>
                <a:noFill/>
                <a:ln w="25400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>
                  <a:off x="3034" y="1644"/>
                  <a:ext cx="0" cy="589"/>
                </a:xfrm>
                <a:prstGeom prst="line">
                  <a:avLst/>
                </a:prstGeom>
                <a:noFill/>
                <a:ln w="25400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034" y="2233"/>
                  <a:ext cx="367" cy="0"/>
                </a:xfrm>
                <a:prstGeom prst="line">
                  <a:avLst/>
                </a:prstGeom>
                <a:noFill/>
                <a:ln w="25400">
                  <a:solidFill>
                    <a:srgbClr val="5B9BD5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4716" y="2623"/>
                <a:ext cx="206" cy="1498"/>
                <a:chOff x="3744" y="1350"/>
                <a:chExt cx="206" cy="1498"/>
              </a:xfrm>
            </p:grpSpPr>
            <p:sp>
              <p:nvSpPr>
                <p:cNvPr id="1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44" y="1350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1</a:t>
                  </a:r>
                </a:p>
              </p:txBody>
            </p:sp>
            <p:sp>
              <p:nvSpPr>
                <p:cNvPr id="1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44" y="1600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2</a:t>
                  </a:r>
                </a:p>
              </p:txBody>
            </p:sp>
            <p:sp>
              <p:nvSpPr>
                <p:cNvPr id="1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744" y="1849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3</a:t>
                  </a:r>
                </a:p>
              </p:txBody>
            </p:sp>
            <p:sp>
              <p:nvSpPr>
                <p:cNvPr id="1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744" y="2098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2</a:t>
                  </a:r>
                </a:p>
              </p:txBody>
            </p:sp>
            <p:sp>
              <p:nvSpPr>
                <p:cNvPr id="1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44" y="2347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4</a:t>
                  </a:r>
                </a:p>
              </p:txBody>
            </p:sp>
            <p:sp>
              <p:nvSpPr>
                <p:cNvPr id="1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744" y="2596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6</a:t>
                  </a:r>
                </a:p>
              </p:txBody>
            </p:sp>
          </p:grpSp>
        </p:grpSp>
      </p:grpSp>
      <p:grpSp>
        <p:nvGrpSpPr>
          <p:cNvPr id="36" name="Group 71"/>
          <p:cNvGrpSpPr>
            <a:grpSpLocks/>
          </p:cNvGrpSpPr>
          <p:nvPr/>
        </p:nvGrpSpPr>
        <p:grpSpPr bwMode="auto">
          <a:xfrm>
            <a:off x="296863" y="3559175"/>
            <a:ext cx="8631237" cy="2830512"/>
            <a:chOff x="149" y="2388"/>
            <a:chExt cx="5437" cy="1783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49" y="2899"/>
              <a:ext cx="2822" cy="12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初始化</a:t>
              </a:r>
              <a:r>
                <a:rPr lang="en-US" altLang="zh-CN" sz="2400">
                  <a:solidFill>
                    <a:schemeClr val="bg1"/>
                  </a:solidFill>
                </a:rPr>
                <a:t>: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main()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{   int b[2][3</a:t>
              </a:r>
              <a:r>
                <a:rPr lang="en-US" altLang="zh-CN" sz="2400" smtClean="0">
                  <a:solidFill>
                    <a:schemeClr val="bg1"/>
                  </a:solidFill>
                </a:rPr>
                <a:t>], </a:t>
              </a:r>
              <a:r>
                <a:rPr lang="en-US" altLang="zh-CN" sz="2400" b="1" smtClean="0">
                  <a:solidFill>
                    <a:srgbClr val="5B9BD5"/>
                  </a:solidFill>
                </a:rPr>
                <a:t>*</a:t>
              </a:r>
              <a:r>
                <a:rPr lang="en-US" altLang="zh-CN" sz="2400" b="1">
                  <a:solidFill>
                    <a:srgbClr val="5B9BD5"/>
                  </a:solidFill>
                </a:rPr>
                <a:t>pb[ ]={b[0],b[1]}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     ……..</a:t>
              </a:r>
            </a:p>
            <a:p>
              <a:r>
                <a:rPr lang="en-US" altLang="zh-CN" sz="2400">
                  <a:solidFill>
                    <a:schemeClr val="bg1"/>
                  </a:solidFill>
                </a:rPr>
                <a:t>}</a:t>
              </a:r>
            </a:p>
          </p:txBody>
        </p:sp>
        <p:grpSp>
          <p:nvGrpSpPr>
            <p:cNvPr id="38" name="Group 70"/>
            <p:cNvGrpSpPr>
              <a:grpSpLocks/>
            </p:cNvGrpSpPr>
            <p:nvPr/>
          </p:nvGrpSpPr>
          <p:grpSpPr bwMode="auto">
            <a:xfrm>
              <a:off x="2978" y="2388"/>
              <a:ext cx="2608" cy="1783"/>
              <a:chOff x="3854" y="180"/>
              <a:chExt cx="2608" cy="1783"/>
            </a:xfrm>
          </p:grpSpPr>
          <p:grpSp>
            <p:nvGrpSpPr>
              <p:cNvPr id="39" name="Group 69"/>
              <p:cNvGrpSpPr>
                <a:grpSpLocks/>
              </p:cNvGrpSpPr>
              <p:nvPr/>
            </p:nvGrpSpPr>
            <p:grpSpPr bwMode="auto">
              <a:xfrm>
                <a:off x="4297" y="396"/>
                <a:ext cx="641" cy="478"/>
                <a:chOff x="3949" y="396"/>
                <a:chExt cx="989" cy="478"/>
              </a:xfrm>
            </p:grpSpPr>
            <p:sp>
              <p:nvSpPr>
                <p:cNvPr id="64" name="Rectangle 42"/>
                <p:cNvSpPr>
                  <a:spLocks noChangeArrowheads="1"/>
                </p:cNvSpPr>
                <p:nvPr/>
              </p:nvSpPr>
              <p:spPr bwMode="auto">
                <a:xfrm>
                  <a:off x="3949" y="396"/>
                  <a:ext cx="989" cy="47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43"/>
                <p:cNvSpPr>
                  <a:spLocks noChangeShapeType="1"/>
                </p:cNvSpPr>
                <p:nvPr/>
              </p:nvSpPr>
              <p:spPr bwMode="auto">
                <a:xfrm>
                  <a:off x="3949" y="630"/>
                  <a:ext cx="977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" name="Text Box 44"/>
              <p:cNvSpPr txBox="1">
                <a:spLocks noChangeArrowheads="1"/>
              </p:cNvSpPr>
              <p:nvPr/>
            </p:nvSpPr>
            <p:spPr bwMode="auto">
              <a:xfrm>
                <a:off x="4312" y="180"/>
                <a:ext cx="7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int  *pb[2]</a:t>
                </a:r>
              </a:p>
            </p:txBody>
          </p:sp>
          <p:sp>
            <p:nvSpPr>
              <p:cNvPr id="41" name="Text Box 45"/>
              <p:cNvSpPr txBox="1">
                <a:spLocks noChangeArrowheads="1"/>
              </p:cNvSpPr>
              <p:nvPr/>
            </p:nvSpPr>
            <p:spPr bwMode="auto">
              <a:xfrm>
                <a:off x="3854" y="402"/>
                <a:ext cx="47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pb[0]</a:t>
                </a:r>
              </a:p>
            </p:txBody>
          </p:sp>
          <p:sp>
            <p:nvSpPr>
              <p:cNvPr id="42" name="Text Box 46"/>
              <p:cNvSpPr txBox="1">
                <a:spLocks noChangeArrowheads="1"/>
              </p:cNvSpPr>
              <p:nvPr/>
            </p:nvSpPr>
            <p:spPr bwMode="auto">
              <a:xfrm>
                <a:off x="3854" y="609"/>
                <a:ext cx="47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pb[1]</a:t>
                </a:r>
              </a:p>
            </p:txBody>
          </p:sp>
          <p:grpSp>
            <p:nvGrpSpPr>
              <p:cNvPr id="43" name="Group 47"/>
              <p:cNvGrpSpPr>
                <a:grpSpLocks/>
              </p:cNvGrpSpPr>
              <p:nvPr/>
            </p:nvGrpSpPr>
            <p:grpSpPr bwMode="auto">
              <a:xfrm>
                <a:off x="5562" y="213"/>
                <a:ext cx="900" cy="1750"/>
                <a:chOff x="3390" y="1105"/>
                <a:chExt cx="900" cy="1750"/>
              </a:xfrm>
            </p:grpSpPr>
            <p:grpSp>
              <p:nvGrpSpPr>
                <p:cNvPr id="56" name="Group 48"/>
                <p:cNvGrpSpPr>
                  <a:grpSpLocks/>
                </p:cNvGrpSpPr>
                <p:nvPr/>
              </p:nvGrpSpPr>
              <p:grpSpPr bwMode="auto">
                <a:xfrm>
                  <a:off x="3390" y="1355"/>
                  <a:ext cx="900" cy="1500"/>
                  <a:chOff x="3512" y="1233"/>
                  <a:chExt cx="900" cy="2000"/>
                </a:xfrm>
              </p:grpSpPr>
              <p:sp>
                <p:nvSpPr>
                  <p:cNvPr id="5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523" y="1233"/>
                    <a:ext cx="889" cy="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56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90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23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2" y="2561"/>
                    <a:ext cx="889" cy="11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90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498" y="1105"/>
                  <a:ext cx="7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int b[2][3]</a:t>
                  </a:r>
                </a:p>
              </p:txBody>
            </p:sp>
          </p:grpSp>
          <p:sp>
            <p:nvSpPr>
              <p:cNvPr id="44" name="Line 56"/>
              <p:cNvSpPr>
                <a:spLocks noChangeShapeType="1"/>
              </p:cNvSpPr>
              <p:nvPr/>
            </p:nvSpPr>
            <p:spPr bwMode="auto">
              <a:xfrm flipV="1">
                <a:off x="4950" y="551"/>
                <a:ext cx="622" cy="1"/>
              </a:xfrm>
              <a:prstGeom prst="line">
                <a:avLst/>
              </a:prstGeom>
              <a:noFill/>
              <a:ln w="25400">
                <a:solidFill>
                  <a:srgbClr val="5B9BD5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" name="Group 57"/>
              <p:cNvGrpSpPr>
                <a:grpSpLocks/>
              </p:cNvGrpSpPr>
              <p:nvPr/>
            </p:nvGrpSpPr>
            <p:grpSpPr bwMode="auto">
              <a:xfrm>
                <a:off x="4939" y="741"/>
                <a:ext cx="634" cy="600"/>
                <a:chOff x="2767" y="1633"/>
                <a:chExt cx="634" cy="600"/>
              </a:xfrm>
            </p:grpSpPr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2767" y="1633"/>
                  <a:ext cx="256" cy="0"/>
                </a:xfrm>
                <a:prstGeom prst="line">
                  <a:avLst/>
                </a:prstGeom>
                <a:noFill/>
                <a:ln w="25400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9"/>
                <p:cNvSpPr>
                  <a:spLocks noChangeShapeType="1"/>
                </p:cNvSpPr>
                <p:nvPr/>
              </p:nvSpPr>
              <p:spPr bwMode="auto">
                <a:xfrm>
                  <a:off x="3034" y="1644"/>
                  <a:ext cx="0" cy="589"/>
                </a:xfrm>
                <a:prstGeom prst="line">
                  <a:avLst/>
                </a:prstGeom>
                <a:noFill/>
                <a:ln w="25400">
                  <a:solidFill>
                    <a:srgbClr val="5B9BD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60"/>
                <p:cNvSpPr>
                  <a:spLocks noChangeShapeType="1"/>
                </p:cNvSpPr>
                <p:nvPr/>
              </p:nvSpPr>
              <p:spPr bwMode="auto">
                <a:xfrm>
                  <a:off x="3034" y="2233"/>
                  <a:ext cx="367" cy="0"/>
                </a:xfrm>
                <a:prstGeom prst="line">
                  <a:avLst/>
                </a:prstGeom>
                <a:noFill/>
                <a:ln w="25400">
                  <a:solidFill>
                    <a:srgbClr val="5B9BD5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Group 61"/>
              <p:cNvGrpSpPr>
                <a:grpSpLocks/>
              </p:cNvGrpSpPr>
              <p:nvPr/>
            </p:nvGrpSpPr>
            <p:grpSpPr bwMode="auto">
              <a:xfrm>
                <a:off x="5916" y="458"/>
                <a:ext cx="206" cy="1498"/>
                <a:chOff x="3744" y="1350"/>
                <a:chExt cx="206" cy="1498"/>
              </a:xfrm>
            </p:grpSpPr>
            <p:sp>
              <p:nvSpPr>
                <p:cNvPr id="4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744" y="1350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1</a:t>
                  </a:r>
                </a:p>
              </p:txBody>
            </p:sp>
            <p:sp>
              <p:nvSpPr>
                <p:cNvPr id="4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744" y="1600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2</a:t>
                  </a:r>
                </a:p>
              </p:txBody>
            </p:sp>
            <p:sp>
              <p:nvSpPr>
                <p:cNvPr id="4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744" y="1849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3</a:t>
                  </a:r>
                </a:p>
              </p:txBody>
            </p:sp>
            <p:sp>
              <p:nvSpPr>
                <p:cNvPr id="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744" y="2098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2</a:t>
                  </a:r>
                </a:p>
              </p:txBody>
            </p:sp>
            <p:sp>
              <p:nvSpPr>
                <p:cNvPr id="5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744" y="2347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4</a:t>
                  </a:r>
                </a:p>
              </p:txBody>
            </p:sp>
            <p:sp>
              <p:nvSpPr>
                <p:cNvPr id="5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744" y="2596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b="1">
                      <a:solidFill>
                        <a:srgbClr val="FFD966"/>
                      </a:solidFill>
                    </a:rPr>
                    <a:t>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指针数组赋值与初始化</a:t>
            </a:r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95250" y="980728"/>
            <a:ext cx="8940804" cy="5365751"/>
            <a:chOff x="60" y="654"/>
            <a:chExt cx="5632" cy="3380"/>
          </a:xfrm>
        </p:grpSpPr>
        <p:grpSp>
          <p:nvGrpSpPr>
            <p:cNvPr id="4" name="Group 87"/>
            <p:cNvGrpSpPr>
              <a:grpSpLocks/>
            </p:cNvGrpSpPr>
            <p:nvPr/>
          </p:nvGrpSpPr>
          <p:grpSpPr bwMode="auto">
            <a:xfrm>
              <a:off x="1121" y="2840"/>
              <a:ext cx="3127" cy="1194"/>
              <a:chOff x="2393" y="416"/>
              <a:chExt cx="3127" cy="1194"/>
            </a:xfrm>
          </p:grpSpPr>
          <p:sp>
            <p:nvSpPr>
              <p:cNvPr id="8" name="Rectangle 34"/>
              <p:cNvSpPr>
                <a:spLocks noChangeArrowheads="1"/>
              </p:cNvSpPr>
              <p:nvPr/>
            </p:nvSpPr>
            <p:spPr bwMode="auto">
              <a:xfrm>
                <a:off x="2740" y="484"/>
                <a:ext cx="633" cy="112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5"/>
              <p:cNvSpPr>
                <a:spLocks noChangeShapeType="1"/>
              </p:cNvSpPr>
              <p:nvPr/>
            </p:nvSpPr>
            <p:spPr bwMode="auto">
              <a:xfrm>
                <a:off x="2740" y="1050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Line 36"/>
              <p:cNvSpPr>
                <a:spLocks noChangeShapeType="1"/>
              </p:cNvSpPr>
              <p:nvPr/>
            </p:nvSpPr>
            <p:spPr bwMode="auto">
              <a:xfrm>
                <a:off x="2740" y="773"/>
                <a:ext cx="6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2740" y="1328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3856" y="723"/>
                <a:ext cx="1044" cy="273"/>
                <a:chOff x="1400" y="3389"/>
                <a:chExt cx="1044" cy="273"/>
              </a:xfrm>
            </p:grpSpPr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044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L   i    s  </a:t>
                  </a:r>
                  <a:r>
                    <a:rPr lang="en-US" altLang="zh-CN" sz="200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p </a:t>
                  </a:r>
                  <a:r>
                    <a:rPr lang="en-US" altLang="zh-CN" sz="200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\0</a:t>
                  </a:r>
                </a:p>
              </p:txBody>
            </p:sp>
            <p:sp>
              <p:nvSpPr>
                <p:cNvPr id="39" name="Line 40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Line 41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Line 42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Line 43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86"/>
              <p:cNvGrpSpPr>
                <a:grpSpLocks/>
              </p:cNvGrpSpPr>
              <p:nvPr/>
            </p:nvGrpSpPr>
            <p:grpSpPr bwMode="auto">
              <a:xfrm>
                <a:off x="3859" y="416"/>
                <a:ext cx="1661" cy="273"/>
                <a:chOff x="3871" y="1028"/>
                <a:chExt cx="1661" cy="273"/>
              </a:xfrm>
            </p:grpSpPr>
            <p:sp>
              <p:nvSpPr>
                <p:cNvPr id="30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1" y="1028"/>
                  <a:ext cx="1661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F  </a:t>
                  </a:r>
                  <a:r>
                    <a:rPr lang="en-US" altLang="zh-CN" sz="2000" smtClean="0">
                      <a:solidFill>
                        <a:schemeClr val="bg1"/>
                      </a:solidFill>
                    </a:rPr>
                    <a:t>o    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r   </a:t>
                  </a:r>
                  <a:r>
                    <a:rPr lang="en-US" altLang="zh-CN" sz="2000" smtClean="0">
                      <a:solidFill>
                        <a:schemeClr val="bg1"/>
                      </a:solidFill>
                    </a:rPr>
                    <a:t>t    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r   a   n    \0</a:t>
                  </a:r>
                </a:p>
              </p:txBody>
            </p:sp>
            <p:sp>
              <p:nvSpPr>
                <p:cNvPr id="31" name="Line 46"/>
                <p:cNvSpPr>
                  <a:spLocks noChangeShapeType="1"/>
                </p:cNvSpPr>
                <p:nvPr/>
              </p:nvSpPr>
              <p:spPr bwMode="auto">
                <a:xfrm>
                  <a:off x="4082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Line 47"/>
                <p:cNvSpPr>
                  <a:spLocks noChangeShapeType="1"/>
                </p:cNvSpPr>
                <p:nvPr/>
              </p:nvSpPr>
              <p:spPr bwMode="auto">
                <a:xfrm>
                  <a:off x="428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Line 48"/>
                <p:cNvSpPr>
                  <a:spLocks noChangeShapeType="1"/>
                </p:cNvSpPr>
                <p:nvPr/>
              </p:nvSpPr>
              <p:spPr bwMode="auto">
                <a:xfrm>
                  <a:off x="4493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Line 49"/>
                <p:cNvSpPr>
                  <a:spLocks noChangeShapeType="1"/>
                </p:cNvSpPr>
                <p:nvPr/>
              </p:nvSpPr>
              <p:spPr bwMode="auto">
                <a:xfrm>
                  <a:off x="4699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Line 50"/>
                <p:cNvSpPr>
                  <a:spLocks noChangeShapeType="1"/>
                </p:cNvSpPr>
                <p:nvPr/>
              </p:nvSpPr>
              <p:spPr bwMode="auto">
                <a:xfrm>
                  <a:off x="4905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Line 51"/>
                <p:cNvSpPr>
                  <a:spLocks noChangeShapeType="1"/>
                </p:cNvSpPr>
                <p:nvPr/>
              </p:nvSpPr>
              <p:spPr bwMode="auto">
                <a:xfrm>
                  <a:off x="5111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Line 52"/>
                <p:cNvSpPr>
                  <a:spLocks noChangeShapeType="1"/>
                </p:cNvSpPr>
                <p:nvPr/>
              </p:nvSpPr>
              <p:spPr bwMode="auto">
                <a:xfrm>
                  <a:off x="531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oup 54"/>
              <p:cNvGrpSpPr>
                <a:grpSpLocks/>
              </p:cNvGrpSpPr>
              <p:nvPr/>
            </p:nvGrpSpPr>
            <p:grpSpPr bwMode="auto">
              <a:xfrm>
                <a:off x="3855" y="1019"/>
                <a:ext cx="1244" cy="273"/>
                <a:chOff x="1400" y="3389"/>
                <a:chExt cx="1244" cy="273"/>
              </a:xfrm>
            </p:grpSpPr>
            <p:sp>
              <p:nvSpPr>
                <p:cNvPr id="24" name="Rectangle 55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244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B  </a:t>
                  </a:r>
                  <a:r>
                    <a:rPr lang="en-US" altLang="zh-CN" sz="2000" smtClean="0">
                      <a:solidFill>
                        <a:schemeClr val="bg1"/>
                      </a:solidFill>
                    </a:rPr>
                    <a:t>a   s   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i    c </a:t>
                  </a:r>
                  <a:r>
                    <a:rPr lang="en-US" altLang="zh-CN" sz="200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>
                      <a:solidFill>
                        <a:schemeClr val="bg1"/>
                      </a:solidFill>
                    </a:rPr>
                    <a:t>\0</a:t>
                  </a:r>
                </a:p>
              </p:txBody>
            </p:sp>
            <p:sp>
              <p:nvSpPr>
                <p:cNvPr id="25" name="Line 56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Line 57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Line 58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Line 60"/>
                <p:cNvSpPr>
                  <a:spLocks noChangeShapeType="1"/>
                </p:cNvSpPr>
                <p:nvPr/>
              </p:nvSpPr>
              <p:spPr bwMode="auto">
                <a:xfrm>
                  <a:off x="2434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3400" y="5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Line 68"/>
              <p:cNvSpPr>
                <a:spLocks noChangeShapeType="1"/>
              </p:cNvSpPr>
              <p:nvPr/>
            </p:nvSpPr>
            <p:spPr bwMode="auto">
              <a:xfrm>
                <a:off x="3389" y="8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69"/>
              <p:cNvSpPr>
                <a:spLocks noChangeShapeType="1"/>
              </p:cNvSpPr>
              <p:nvPr/>
            </p:nvSpPr>
            <p:spPr bwMode="auto">
              <a:xfrm>
                <a:off x="3389" y="1143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84"/>
              <p:cNvGrpSpPr>
                <a:grpSpLocks/>
              </p:cNvGrpSpPr>
              <p:nvPr/>
            </p:nvGrpSpPr>
            <p:grpSpPr bwMode="auto">
              <a:xfrm>
                <a:off x="2393" y="495"/>
                <a:ext cx="382" cy="1113"/>
                <a:chOff x="2369" y="483"/>
                <a:chExt cx="382" cy="1113"/>
              </a:xfrm>
            </p:grpSpPr>
            <p:sp>
              <p:nvSpPr>
                <p:cNvPr id="2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369" y="483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p[0]</a:t>
                  </a:r>
                </a:p>
              </p:txBody>
            </p:sp>
            <p:sp>
              <p:nvSpPr>
                <p:cNvPr id="2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69" y="79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p[1]</a:t>
                  </a:r>
                </a:p>
              </p:txBody>
            </p:sp>
            <p:sp>
              <p:nvSpPr>
                <p:cNvPr id="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369" y="109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p[2]</a:t>
                  </a:r>
                </a:p>
              </p:txBody>
            </p:sp>
            <p:sp>
              <p:nvSpPr>
                <p:cNvPr id="2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369" y="1346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p[3]</a:t>
                  </a:r>
                </a:p>
              </p:txBody>
            </p:sp>
          </p:grpSp>
          <p:sp>
            <p:nvSpPr>
              <p:cNvPr id="19" name="Text Box 85"/>
              <p:cNvSpPr txBox="1">
                <a:spLocks noChangeArrowheads="1"/>
              </p:cNvSpPr>
              <p:nvPr/>
            </p:nvSpPr>
            <p:spPr bwMode="auto">
              <a:xfrm>
                <a:off x="2950" y="1371"/>
                <a:ext cx="195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bg1"/>
                    </a:solidFill>
                    <a:ea typeface="隶书" pitchFamily="49" charset="-122"/>
                  </a:rPr>
                  <a:t>0</a:t>
                </a:r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60" y="654"/>
              <a:ext cx="5632" cy="2182"/>
              <a:chOff x="60" y="654"/>
              <a:chExt cx="5632" cy="2182"/>
            </a:xfrm>
          </p:grpSpPr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60" y="684"/>
                <a:ext cx="3694" cy="215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赋值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: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main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( )</a:t>
                </a:r>
                <a:endPara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    char a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[ ]="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Fortran";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char 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[ ]="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Lisp";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char 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[ ]="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Basic";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</a:t>
                </a:r>
                <a:r>
                  <a:rPr lang="en-US" altLang="zh-CN" sz="2400">
                    <a:solidFill>
                      <a:srgbClr val="FFD966"/>
                    </a:solidFill>
                    <a:latin typeface="微软雅黑" pitchFamily="34" charset="-122"/>
                    <a:ea typeface="微软雅黑" pitchFamily="34" charset="-122"/>
                  </a:rPr>
                  <a:t>char *p[4];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</a:t>
                </a:r>
                <a:r>
                  <a:rPr lang="en-US" altLang="zh-CN" sz="2400">
                    <a:solidFill>
                      <a:srgbClr val="5B9BD5"/>
                    </a:solidFill>
                    <a:latin typeface="微软雅黑" pitchFamily="34" charset="-122"/>
                    <a:ea typeface="微软雅黑" pitchFamily="34" charset="-122"/>
                  </a:rPr>
                  <a:t>p[0]=a</a:t>
                </a:r>
                <a:r>
                  <a:rPr lang="en-US" altLang="zh-CN" sz="2400" smtClean="0">
                    <a:solidFill>
                      <a:srgbClr val="5B9BD5"/>
                    </a:solidFill>
                    <a:latin typeface="微软雅黑" pitchFamily="34" charset="-122"/>
                    <a:ea typeface="微软雅黑" pitchFamily="34" charset="-122"/>
                  </a:rPr>
                  <a:t>;  </a:t>
                </a:r>
                <a:r>
                  <a:rPr lang="en-US" altLang="zh-CN" sz="2400">
                    <a:solidFill>
                      <a:srgbClr val="5B9BD5"/>
                    </a:solidFill>
                    <a:latin typeface="微软雅黑" pitchFamily="34" charset="-122"/>
                    <a:ea typeface="微软雅黑" pitchFamily="34" charset="-122"/>
                  </a:rPr>
                  <a:t>p[1]=b; p[2]=c; p[3]=NULL;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  ……..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  <p:sp>
            <p:nvSpPr>
              <p:cNvPr id="7" name="Text Box 88"/>
              <p:cNvSpPr txBox="1">
                <a:spLocks noChangeArrowheads="1"/>
              </p:cNvSpPr>
              <p:nvPr/>
            </p:nvSpPr>
            <p:spPr bwMode="auto">
              <a:xfrm>
                <a:off x="3778" y="654"/>
                <a:ext cx="1914" cy="215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或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: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main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( )</a:t>
                </a:r>
                <a:endPara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   char *p[4];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p[0]= "Fortran"; 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p[1]= "Lisp"; 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p[2]= "Basic";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p[3]=NULL;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   ……..</a:t>
                </a:r>
              </a:p>
              <a:p>
                <a:r>
                  <a:rPr lang="en-US" altLang="zh-CN" sz="2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指针数组赋值与初始化</a:t>
            </a:r>
          </a:p>
        </p:txBody>
      </p: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1265238" y="1264567"/>
            <a:ext cx="6800851" cy="4649788"/>
            <a:chOff x="797" y="1117"/>
            <a:chExt cx="4284" cy="2929"/>
          </a:xfrm>
        </p:grpSpPr>
        <p:sp>
          <p:nvSpPr>
            <p:cNvPr id="4" name="Text Box 32"/>
            <p:cNvSpPr txBox="1">
              <a:spLocks noChangeArrowheads="1"/>
            </p:cNvSpPr>
            <p:nvPr/>
          </p:nvSpPr>
          <p:spPr bwMode="auto">
            <a:xfrm>
              <a:off x="797" y="1117"/>
              <a:ext cx="4284" cy="14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初始化</a:t>
              </a:r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main()</a:t>
              </a:r>
            </a:p>
            <a:p>
              <a:r>
                <a:rPr lang="en-US" altLang="zh-CN" sz="2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400">
                  <a:solidFill>
                    <a:srgbClr val="5B9BD5"/>
                  </a:solidFill>
                  <a:latin typeface="微软雅黑" pitchFamily="34" charset="-122"/>
                  <a:ea typeface="微软雅黑" pitchFamily="34" charset="-122"/>
                </a:rPr>
                <a:t>char *p[]={"Fortran", "Lisp", "Basic",NULL};</a:t>
              </a:r>
            </a:p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……..</a:t>
              </a:r>
            </a:p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1145" y="2852"/>
              <a:ext cx="3127" cy="1194"/>
              <a:chOff x="2393" y="416"/>
              <a:chExt cx="3127" cy="1194"/>
            </a:xfrm>
          </p:grpSpPr>
          <p:sp>
            <p:nvSpPr>
              <p:cNvPr id="6" name="Rectangle 92"/>
              <p:cNvSpPr>
                <a:spLocks noChangeArrowheads="1"/>
              </p:cNvSpPr>
              <p:nvPr/>
            </p:nvSpPr>
            <p:spPr bwMode="auto">
              <a:xfrm>
                <a:off x="2740" y="484"/>
                <a:ext cx="633" cy="112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93"/>
              <p:cNvSpPr>
                <a:spLocks noChangeShapeType="1"/>
              </p:cNvSpPr>
              <p:nvPr/>
            </p:nvSpPr>
            <p:spPr bwMode="auto">
              <a:xfrm>
                <a:off x="2740" y="1050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94"/>
              <p:cNvSpPr>
                <a:spLocks noChangeShapeType="1"/>
              </p:cNvSpPr>
              <p:nvPr/>
            </p:nvSpPr>
            <p:spPr bwMode="auto">
              <a:xfrm>
                <a:off x="2740" y="773"/>
                <a:ext cx="6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95"/>
              <p:cNvSpPr>
                <a:spLocks noChangeShapeType="1"/>
              </p:cNvSpPr>
              <p:nvPr/>
            </p:nvSpPr>
            <p:spPr bwMode="auto">
              <a:xfrm>
                <a:off x="2740" y="1328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96"/>
              <p:cNvGrpSpPr>
                <a:grpSpLocks/>
              </p:cNvGrpSpPr>
              <p:nvPr/>
            </p:nvGrpSpPr>
            <p:grpSpPr bwMode="auto">
              <a:xfrm>
                <a:off x="3856" y="723"/>
                <a:ext cx="1044" cy="273"/>
                <a:chOff x="1400" y="3389"/>
                <a:chExt cx="1044" cy="273"/>
              </a:xfrm>
            </p:grpSpPr>
            <p:sp>
              <p:nvSpPr>
                <p:cNvPr id="36" name="Rectangle 97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044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 b="1">
                      <a:solidFill>
                        <a:schemeClr val="bg1"/>
                      </a:solidFill>
                    </a:rPr>
                    <a:t>L   i   </a:t>
                  </a:r>
                  <a:r>
                    <a:rPr lang="en-US" altLang="zh-CN" sz="2000" b="1" smtClean="0">
                      <a:solidFill>
                        <a:schemeClr val="bg1"/>
                      </a:solidFill>
                    </a:rPr>
                    <a:t>s   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p  </a:t>
                  </a:r>
                  <a:r>
                    <a:rPr lang="en-US" altLang="zh-CN" sz="2000" b="1" smtClean="0">
                      <a:solidFill>
                        <a:schemeClr val="bg1"/>
                      </a:solidFill>
                    </a:rPr>
                    <a:t>\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37" name="Line 98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99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00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101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02"/>
              <p:cNvGrpSpPr>
                <a:grpSpLocks/>
              </p:cNvGrpSpPr>
              <p:nvPr/>
            </p:nvGrpSpPr>
            <p:grpSpPr bwMode="auto">
              <a:xfrm>
                <a:off x="3859" y="416"/>
                <a:ext cx="1661" cy="273"/>
                <a:chOff x="3871" y="1028"/>
                <a:chExt cx="1661" cy="273"/>
              </a:xfrm>
            </p:grpSpPr>
            <p:sp>
              <p:nvSpPr>
                <p:cNvPr id="2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871" y="1028"/>
                  <a:ext cx="1661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 b="1">
                      <a:solidFill>
                        <a:schemeClr val="bg1"/>
                      </a:solidFill>
                    </a:rPr>
                    <a:t>F   o </a:t>
                  </a:r>
                  <a:r>
                    <a:rPr lang="en-US" altLang="zh-CN" sz="2000" b="1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r    t  </a:t>
                  </a:r>
                  <a:r>
                    <a:rPr lang="en-US" altLang="zh-CN" sz="2000" b="1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r   a   n  </a:t>
                  </a:r>
                  <a:r>
                    <a:rPr lang="en-US" altLang="zh-CN" sz="2000" b="1" smtClean="0">
                      <a:solidFill>
                        <a:schemeClr val="bg1"/>
                      </a:solidFill>
                    </a:rPr>
                    <a:t>\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29" name="Line 104"/>
                <p:cNvSpPr>
                  <a:spLocks noChangeShapeType="1"/>
                </p:cNvSpPr>
                <p:nvPr/>
              </p:nvSpPr>
              <p:spPr bwMode="auto">
                <a:xfrm>
                  <a:off x="4082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05"/>
                <p:cNvSpPr>
                  <a:spLocks noChangeShapeType="1"/>
                </p:cNvSpPr>
                <p:nvPr/>
              </p:nvSpPr>
              <p:spPr bwMode="auto">
                <a:xfrm>
                  <a:off x="428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06"/>
                <p:cNvSpPr>
                  <a:spLocks noChangeShapeType="1"/>
                </p:cNvSpPr>
                <p:nvPr/>
              </p:nvSpPr>
              <p:spPr bwMode="auto">
                <a:xfrm>
                  <a:off x="4493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07"/>
                <p:cNvSpPr>
                  <a:spLocks noChangeShapeType="1"/>
                </p:cNvSpPr>
                <p:nvPr/>
              </p:nvSpPr>
              <p:spPr bwMode="auto">
                <a:xfrm>
                  <a:off x="4699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08"/>
                <p:cNvSpPr>
                  <a:spLocks noChangeShapeType="1"/>
                </p:cNvSpPr>
                <p:nvPr/>
              </p:nvSpPr>
              <p:spPr bwMode="auto">
                <a:xfrm>
                  <a:off x="4905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09"/>
                <p:cNvSpPr>
                  <a:spLocks noChangeShapeType="1"/>
                </p:cNvSpPr>
                <p:nvPr/>
              </p:nvSpPr>
              <p:spPr bwMode="auto">
                <a:xfrm>
                  <a:off x="5111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10"/>
                <p:cNvSpPr>
                  <a:spLocks noChangeShapeType="1"/>
                </p:cNvSpPr>
                <p:nvPr/>
              </p:nvSpPr>
              <p:spPr bwMode="auto">
                <a:xfrm>
                  <a:off x="531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11"/>
              <p:cNvGrpSpPr>
                <a:grpSpLocks/>
              </p:cNvGrpSpPr>
              <p:nvPr/>
            </p:nvGrpSpPr>
            <p:grpSpPr bwMode="auto">
              <a:xfrm>
                <a:off x="3855" y="1019"/>
                <a:ext cx="1244" cy="273"/>
                <a:chOff x="1400" y="3389"/>
                <a:chExt cx="1244" cy="273"/>
              </a:xfrm>
            </p:grpSpPr>
            <p:sp>
              <p:nvSpPr>
                <p:cNvPr id="22" name="Rectangle 112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244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 b="1">
                      <a:solidFill>
                        <a:schemeClr val="bg1"/>
                      </a:solidFill>
                    </a:rPr>
                    <a:t>B  </a:t>
                  </a:r>
                  <a:r>
                    <a:rPr lang="en-US" altLang="zh-CN" sz="2000" b="1" smtClean="0">
                      <a:solidFill>
                        <a:schemeClr val="bg1"/>
                      </a:solidFill>
                    </a:rPr>
                    <a:t>a   s   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i   </a:t>
                  </a:r>
                  <a:r>
                    <a:rPr lang="en-US" altLang="zh-CN" sz="2000" b="1" smtClean="0">
                      <a:solidFill>
                        <a:schemeClr val="bg1"/>
                      </a:solidFill>
                    </a:rPr>
                    <a:t>c  \</a:t>
                  </a:r>
                  <a:r>
                    <a:rPr lang="en-US" altLang="zh-CN" sz="2000" b="1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23" name="Line 113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14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15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16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17"/>
                <p:cNvSpPr>
                  <a:spLocks noChangeShapeType="1"/>
                </p:cNvSpPr>
                <p:nvPr/>
              </p:nvSpPr>
              <p:spPr bwMode="auto">
                <a:xfrm>
                  <a:off x="2434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Line 118"/>
              <p:cNvSpPr>
                <a:spLocks noChangeShapeType="1"/>
              </p:cNvSpPr>
              <p:nvPr/>
            </p:nvSpPr>
            <p:spPr bwMode="auto">
              <a:xfrm>
                <a:off x="3400" y="5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9"/>
              <p:cNvSpPr>
                <a:spLocks noChangeShapeType="1"/>
              </p:cNvSpPr>
              <p:nvPr/>
            </p:nvSpPr>
            <p:spPr bwMode="auto">
              <a:xfrm>
                <a:off x="3389" y="8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0"/>
              <p:cNvSpPr>
                <a:spLocks noChangeShapeType="1"/>
              </p:cNvSpPr>
              <p:nvPr/>
            </p:nvSpPr>
            <p:spPr bwMode="auto">
              <a:xfrm>
                <a:off x="3389" y="1143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121"/>
              <p:cNvGrpSpPr>
                <a:grpSpLocks/>
              </p:cNvGrpSpPr>
              <p:nvPr/>
            </p:nvGrpSpPr>
            <p:grpSpPr bwMode="auto">
              <a:xfrm>
                <a:off x="2393" y="495"/>
                <a:ext cx="382" cy="1113"/>
                <a:chOff x="2369" y="483"/>
                <a:chExt cx="382" cy="1113"/>
              </a:xfrm>
            </p:grpSpPr>
            <p:sp>
              <p:nvSpPr>
                <p:cNvPr id="1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369" y="483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p[0]</a:t>
                  </a:r>
                </a:p>
              </p:txBody>
            </p:sp>
            <p:sp>
              <p:nvSpPr>
                <p:cNvPr id="1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369" y="79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p[1]</a:t>
                  </a:r>
                </a:p>
              </p:txBody>
            </p:sp>
            <p:sp>
              <p:nvSpPr>
                <p:cNvPr id="2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369" y="109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p[2]</a:t>
                  </a:r>
                </a:p>
              </p:txBody>
            </p:sp>
            <p:sp>
              <p:nvSpPr>
                <p:cNvPr id="2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369" y="1346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p[3]</a:t>
                  </a:r>
                </a:p>
              </p:txBody>
            </p:sp>
          </p:grpSp>
          <p:sp>
            <p:nvSpPr>
              <p:cNvPr id="17" name="Text Box 126"/>
              <p:cNvSpPr txBox="1">
                <a:spLocks noChangeArrowheads="1"/>
              </p:cNvSpPr>
              <p:nvPr/>
            </p:nvSpPr>
            <p:spPr bwMode="auto">
              <a:xfrm>
                <a:off x="2950" y="1371"/>
                <a:ext cx="195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 b="1">
                    <a:solidFill>
                      <a:schemeClr val="bg1"/>
                    </a:solidFill>
                    <a:ea typeface="隶书" pitchFamily="49" charset="-122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936104"/>
          </a:xfrm>
        </p:spPr>
        <p:txBody>
          <a:bodyPr/>
          <a:lstStyle/>
          <a:p>
            <a:pPr lvl="1"/>
            <a:r>
              <a:rPr lang="zh-CN" altLang="en-US"/>
              <a:t>二维数组与指针数组区别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 char  name[5][9]={“gain”,“much”,“stronger”, “point”,“bye”};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7547" y="4109010"/>
            <a:ext cx="733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/>
              <a:t> </a:t>
            </a:r>
            <a:r>
              <a:rPr lang="en-US" altLang="zh-CN" sz="2000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</a:rPr>
              <a:t>char *name[5]={“gain”,“much”,“stronger”, “point”,“bye”};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871913" y="1509713"/>
            <a:ext cx="4833937" cy="2468562"/>
            <a:chOff x="2516" y="1700"/>
            <a:chExt cx="3045" cy="1555"/>
          </a:xfrm>
        </p:grpSpPr>
        <p:sp>
          <p:nvSpPr>
            <p:cNvPr id="5" name="Rectangle 73"/>
            <p:cNvSpPr>
              <a:spLocks noChangeArrowheads="1"/>
            </p:cNvSpPr>
            <p:nvPr/>
          </p:nvSpPr>
          <p:spPr bwMode="auto">
            <a:xfrm>
              <a:off x="2541" y="1785"/>
              <a:ext cx="633" cy="13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Line 74"/>
            <p:cNvSpPr>
              <a:spLocks noChangeShapeType="1"/>
            </p:cNvSpPr>
            <p:nvPr/>
          </p:nvSpPr>
          <p:spPr bwMode="auto">
            <a:xfrm>
              <a:off x="2541" y="2351"/>
              <a:ext cx="62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541" y="2074"/>
              <a:ext cx="6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2541" y="2629"/>
              <a:ext cx="62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9" name="Group 77"/>
            <p:cNvGrpSpPr>
              <a:grpSpLocks/>
            </p:cNvGrpSpPr>
            <p:nvPr/>
          </p:nvGrpSpPr>
          <p:grpSpPr bwMode="auto">
            <a:xfrm>
              <a:off x="3681" y="1700"/>
              <a:ext cx="1044" cy="273"/>
              <a:chOff x="1400" y="3389"/>
              <a:chExt cx="1044" cy="273"/>
            </a:xfrm>
          </p:grpSpPr>
          <p:sp>
            <p:nvSpPr>
              <p:cNvPr id="49" name="Rectangle 78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044" cy="26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 b="1">
                    <a:solidFill>
                      <a:srgbClr val="FFD966"/>
                    </a:solidFill>
                  </a:rPr>
                  <a:t>g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a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i   n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\0</a:t>
                </a:r>
              </a:p>
            </p:txBody>
          </p:sp>
          <p:sp>
            <p:nvSpPr>
              <p:cNvPr id="50" name="Line 79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80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81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Line 82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83"/>
            <p:cNvGrpSpPr>
              <a:grpSpLocks/>
            </p:cNvGrpSpPr>
            <p:nvPr/>
          </p:nvGrpSpPr>
          <p:grpSpPr bwMode="auto">
            <a:xfrm>
              <a:off x="3672" y="2329"/>
              <a:ext cx="1889" cy="273"/>
              <a:chOff x="1400" y="3389"/>
              <a:chExt cx="1889" cy="273"/>
            </a:xfrm>
          </p:grpSpPr>
          <p:sp>
            <p:nvSpPr>
              <p:cNvPr id="40" name="Rectangle 84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889" cy="26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 b="1">
                    <a:solidFill>
                      <a:srgbClr val="FFD966"/>
                    </a:solidFill>
                  </a:rPr>
                  <a:t>s   t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r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o   n 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g 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e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r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\0</a:t>
                </a:r>
              </a:p>
            </p:txBody>
          </p:sp>
          <p:sp>
            <p:nvSpPr>
              <p:cNvPr id="41" name="Line 85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86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87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Line 88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Line 89"/>
              <p:cNvSpPr>
                <a:spLocks noChangeShapeType="1"/>
              </p:cNvSpPr>
              <p:nvPr/>
            </p:nvSpPr>
            <p:spPr bwMode="auto">
              <a:xfrm>
                <a:off x="2434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Line 90"/>
              <p:cNvSpPr>
                <a:spLocks noChangeShapeType="1"/>
              </p:cNvSpPr>
              <p:nvPr/>
            </p:nvSpPr>
            <p:spPr bwMode="auto">
              <a:xfrm>
                <a:off x="2640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Line 91"/>
              <p:cNvSpPr>
                <a:spLocks noChangeShapeType="1"/>
              </p:cNvSpPr>
              <p:nvPr/>
            </p:nvSpPr>
            <p:spPr bwMode="auto">
              <a:xfrm>
                <a:off x="284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Line 92"/>
              <p:cNvSpPr>
                <a:spLocks noChangeShapeType="1"/>
              </p:cNvSpPr>
              <p:nvPr/>
            </p:nvSpPr>
            <p:spPr bwMode="auto">
              <a:xfrm>
                <a:off x="305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93"/>
            <p:cNvGrpSpPr>
              <a:grpSpLocks/>
            </p:cNvGrpSpPr>
            <p:nvPr/>
          </p:nvGrpSpPr>
          <p:grpSpPr bwMode="auto">
            <a:xfrm>
              <a:off x="3680" y="2656"/>
              <a:ext cx="1244" cy="273"/>
              <a:chOff x="1400" y="3389"/>
              <a:chExt cx="1244" cy="273"/>
            </a:xfrm>
          </p:grpSpPr>
          <p:sp>
            <p:nvSpPr>
              <p:cNvPr id="34" name="Rectangle 94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244" cy="26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 b="1">
                    <a:solidFill>
                      <a:srgbClr val="FFD966"/>
                    </a:solidFill>
                  </a:rPr>
                  <a:t>p   o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i 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n   t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\0</a:t>
                </a:r>
              </a:p>
            </p:txBody>
          </p:sp>
          <p:sp>
            <p:nvSpPr>
              <p:cNvPr id="35" name="Line 95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96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Line 97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Line 98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Line 99"/>
              <p:cNvSpPr>
                <a:spLocks noChangeShapeType="1"/>
              </p:cNvSpPr>
              <p:nvPr/>
            </p:nvSpPr>
            <p:spPr bwMode="auto">
              <a:xfrm>
                <a:off x="2434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00"/>
            <p:cNvGrpSpPr>
              <a:grpSpLocks/>
            </p:cNvGrpSpPr>
            <p:nvPr/>
          </p:nvGrpSpPr>
          <p:grpSpPr bwMode="auto">
            <a:xfrm>
              <a:off x="3664" y="2019"/>
              <a:ext cx="1044" cy="273"/>
              <a:chOff x="1400" y="3389"/>
              <a:chExt cx="1044" cy="273"/>
            </a:xfrm>
          </p:grpSpPr>
          <p:sp>
            <p:nvSpPr>
              <p:cNvPr id="29" name="Rectangle 101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044" cy="26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 b="1">
                    <a:solidFill>
                      <a:srgbClr val="FFD966"/>
                    </a:solidFill>
                  </a:rPr>
                  <a:t>m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u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c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h   \0</a:t>
                </a:r>
              </a:p>
            </p:txBody>
          </p:sp>
          <p:sp>
            <p:nvSpPr>
              <p:cNvPr id="30" name="Line 102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Line 103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Line 104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105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Line 106"/>
            <p:cNvSpPr>
              <a:spLocks noChangeShapeType="1"/>
            </p:cNvSpPr>
            <p:nvPr/>
          </p:nvSpPr>
          <p:spPr bwMode="auto">
            <a:xfrm>
              <a:off x="3201" y="1867"/>
              <a:ext cx="4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07"/>
            <p:cNvSpPr>
              <a:spLocks noChangeShapeType="1"/>
            </p:cNvSpPr>
            <p:nvPr/>
          </p:nvSpPr>
          <p:spPr bwMode="auto">
            <a:xfrm>
              <a:off x="3190" y="2167"/>
              <a:ext cx="4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108"/>
            <p:cNvSpPr>
              <a:spLocks noChangeShapeType="1"/>
            </p:cNvSpPr>
            <p:nvPr/>
          </p:nvSpPr>
          <p:spPr bwMode="auto">
            <a:xfrm>
              <a:off x="3190" y="2444"/>
              <a:ext cx="4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09"/>
            <p:cNvSpPr>
              <a:spLocks noChangeShapeType="1"/>
            </p:cNvSpPr>
            <p:nvPr/>
          </p:nvSpPr>
          <p:spPr bwMode="auto">
            <a:xfrm flipV="1">
              <a:off x="3179" y="2767"/>
              <a:ext cx="50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10"/>
            <p:cNvSpPr>
              <a:spLocks noChangeShapeType="1"/>
            </p:cNvSpPr>
            <p:nvPr/>
          </p:nvSpPr>
          <p:spPr bwMode="auto">
            <a:xfrm>
              <a:off x="2545" y="2900"/>
              <a:ext cx="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 Box 111"/>
            <p:cNvSpPr txBox="1">
              <a:spLocks noChangeArrowheads="1"/>
            </p:cNvSpPr>
            <p:nvPr/>
          </p:nvSpPr>
          <p:spPr bwMode="auto">
            <a:xfrm>
              <a:off x="2542" y="1784"/>
              <a:ext cx="6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name[0]</a:t>
              </a:r>
            </a:p>
          </p:txBody>
        </p:sp>
        <p:sp>
          <p:nvSpPr>
            <p:cNvPr id="19" name="Text Box 112"/>
            <p:cNvSpPr txBox="1">
              <a:spLocks noChangeArrowheads="1"/>
            </p:cNvSpPr>
            <p:nvPr/>
          </p:nvSpPr>
          <p:spPr bwMode="auto">
            <a:xfrm>
              <a:off x="2516" y="2091"/>
              <a:ext cx="6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name[1]</a:t>
              </a:r>
            </a:p>
          </p:txBody>
        </p:sp>
        <p:sp>
          <p:nvSpPr>
            <p:cNvPr id="20" name="Text Box 113"/>
            <p:cNvSpPr txBox="1">
              <a:spLocks noChangeArrowheads="1"/>
            </p:cNvSpPr>
            <p:nvPr/>
          </p:nvSpPr>
          <p:spPr bwMode="auto">
            <a:xfrm>
              <a:off x="2538" y="2391"/>
              <a:ext cx="6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name[2]</a:t>
              </a:r>
            </a:p>
          </p:txBody>
        </p:sp>
        <p:sp>
          <p:nvSpPr>
            <p:cNvPr id="21" name="Text Box 114"/>
            <p:cNvSpPr txBox="1">
              <a:spLocks noChangeArrowheads="1"/>
            </p:cNvSpPr>
            <p:nvPr/>
          </p:nvSpPr>
          <p:spPr bwMode="auto">
            <a:xfrm>
              <a:off x="2527" y="2647"/>
              <a:ext cx="6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name[3]</a:t>
              </a:r>
            </a:p>
          </p:txBody>
        </p:sp>
        <p:sp>
          <p:nvSpPr>
            <p:cNvPr id="22" name="Text Box 115"/>
            <p:cNvSpPr txBox="1">
              <a:spLocks noChangeArrowheads="1"/>
            </p:cNvSpPr>
            <p:nvPr/>
          </p:nvSpPr>
          <p:spPr bwMode="auto">
            <a:xfrm>
              <a:off x="2516" y="2891"/>
              <a:ext cx="6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name[4]</a:t>
              </a:r>
            </a:p>
          </p:txBody>
        </p:sp>
        <p:grpSp>
          <p:nvGrpSpPr>
            <p:cNvPr id="23" name="Group 116"/>
            <p:cNvGrpSpPr>
              <a:grpSpLocks/>
            </p:cNvGrpSpPr>
            <p:nvPr/>
          </p:nvGrpSpPr>
          <p:grpSpPr bwMode="auto">
            <a:xfrm>
              <a:off x="3682" y="2982"/>
              <a:ext cx="833" cy="273"/>
              <a:chOff x="3682" y="2982"/>
              <a:chExt cx="833" cy="273"/>
            </a:xfrm>
          </p:grpSpPr>
          <p:sp>
            <p:nvSpPr>
              <p:cNvPr id="25" name="Rectangle 117"/>
              <p:cNvSpPr>
                <a:spLocks noChangeArrowheads="1"/>
              </p:cNvSpPr>
              <p:nvPr/>
            </p:nvSpPr>
            <p:spPr bwMode="auto">
              <a:xfrm>
                <a:off x="3682" y="2982"/>
                <a:ext cx="833" cy="26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 b="1">
                    <a:solidFill>
                      <a:srgbClr val="FFD966"/>
                    </a:solidFill>
                  </a:rPr>
                  <a:t>b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y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e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\0</a:t>
                </a:r>
              </a:p>
            </p:txBody>
          </p:sp>
          <p:sp>
            <p:nvSpPr>
              <p:cNvPr id="26" name="Line 118"/>
              <p:cNvSpPr>
                <a:spLocks noChangeShapeType="1"/>
              </p:cNvSpPr>
              <p:nvPr/>
            </p:nvSpPr>
            <p:spPr bwMode="auto">
              <a:xfrm>
                <a:off x="3893" y="2989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119"/>
              <p:cNvSpPr>
                <a:spLocks noChangeShapeType="1"/>
              </p:cNvSpPr>
              <p:nvPr/>
            </p:nvSpPr>
            <p:spPr bwMode="auto">
              <a:xfrm>
                <a:off x="4098" y="2989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120"/>
              <p:cNvSpPr>
                <a:spLocks noChangeShapeType="1"/>
              </p:cNvSpPr>
              <p:nvPr/>
            </p:nvSpPr>
            <p:spPr bwMode="auto">
              <a:xfrm>
                <a:off x="4304" y="2989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Line 121"/>
            <p:cNvSpPr>
              <a:spLocks noChangeShapeType="1"/>
            </p:cNvSpPr>
            <p:nvPr/>
          </p:nvSpPr>
          <p:spPr bwMode="auto">
            <a:xfrm>
              <a:off x="3178" y="3078"/>
              <a:ext cx="5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130"/>
          <p:cNvGrpSpPr>
            <a:grpSpLocks/>
          </p:cNvGrpSpPr>
          <p:nvPr/>
        </p:nvGrpSpPr>
        <p:grpSpPr bwMode="auto">
          <a:xfrm>
            <a:off x="334963" y="1546225"/>
            <a:ext cx="3011487" cy="2141538"/>
            <a:chOff x="508" y="1600"/>
            <a:chExt cx="1897" cy="1349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514" y="1611"/>
              <a:ext cx="1888" cy="2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g 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a   </a:t>
              </a:r>
              <a:r>
                <a:rPr lang="en-US" altLang="zh-CN" sz="2000" b="1">
                  <a:solidFill>
                    <a:srgbClr val="FFD966"/>
                  </a:solidFill>
                </a:rPr>
                <a:t>i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 </a:t>
              </a:r>
              <a:r>
                <a:rPr lang="en-US" altLang="zh-CN" sz="2000" b="1">
                  <a:solidFill>
                    <a:srgbClr val="FFD966"/>
                  </a:solidFill>
                </a:rPr>
                <a:t>n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</a:t>
              </a:r>
              <a:r>
                <a:rPr lang="en-US" altLang="zh-CN" sz="2000" b="1">
                  <a:solidFill>
                    <a:srgbClr val="FFD966"/>
                  </a:solidFill>
                </a:rPr>
                <a:t>\0</a:t>
              </a:r>
            </a:p>
          </p:txBody>
        </p:sp>
        <p:grpSp>
          <p:nvGrpSpPr>
            <p:cNvPr id="56" name="Group 21"/>
            <p:cNvGrpSpPr>
              <a:grpSpLocks/>
            </p:cNvGrpSpPr>
            <p:nvPr/>
          </p:nvGrpSpPr>
          <p:grpSpPr bwMode="auto">
            <a:xfrm>
              <a:off x="516" y="2140"/>
              <a:ext cx="1889" cy="273"/>
              <a:chOff x="1400" y="3389"/>
              <a:chExt cx="1889" cy="273"/>
            </a:xfrm>
          </p:grpSpPr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889" cy="26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 b="1">
                    <a:solidFill>
                      <a:srgbClr val="FFD966"/>
                    </a:solidFill>
                  </a:rPr>
                  <a:t>s   t 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r  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o  n 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g  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e  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r </a:t>
                </a:r>
                <a:r>
                  <a:rPr lang="en-US" altLang="zh-CN" sz="2000" b="1" smtClean="0">
                    <a:solidFill>
                      <a:srgbClr val="FFD966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FFD966"/>
                    </a:solidFill>
                  </a:rPr>
                  <a:t>\0</a:t>
                </a:r>
              </a:p>
            </p:txBody>
          </p:sp>
          <p:sp>
            <p:nvSpPr>
              <p:cNvPr id="73" name="Line 23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Line 24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Line 26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2434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Line 28"/>
              <p:cNvSpPr>
                <a:spLocks noChangeShapeType="1"/>
              </p:cNvSpPr>
              <p:nvPr/>
            </p:nvSpPr>
            <p:spPr bwMode="auto">
              <a:xfrm>
                <a:off x="2640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Line 29"/>
              <p:cNvSpPr>
                <a:spLocks noChangeShapeType="1"/>
              </p:cNvSpPr>
              <p:nvPr/>
            </p:nvSpPr>
            <p:spPr bwMode="auto">
              <a:xfrm>
                <a:off x="284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Line 30"/>
              <p:cNvSpPr>
                <a:spLocks noChangeShapeType="1"/>
              </p:cNvSpPr>
              <p:nvPr/>
            </p:nvSpPr>
            <p:spPr bwMode="auto">
              <a:xfrm>
                <a:off x="305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Rectangle 32"/>
            <p:cNvSpPr>
              <a:spLocks noChangeArrowheads="1"/>
            </p:cNvSpPr>
            <p:nvPr/>
          </p:nvSpPr>
          <p:spPr bwMode="auto">
            <a:xfrm>
              <a:off x="513" y="2412"/>
              <a:ext cx="1888" cy="2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p   o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 i   </a:t>
              </a:r>
              <a:r>
                <a:rPr lang="en-US" altLang="zh-CN" sz="2000" b="1">
                  <a:solidFill>
                    <a:srgbClr val="FFD966"/>
                  </a:solidFill>
                </a:rPr>
                <a:t>n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</a:t>
              </a:r>
              <a:r>
                <a:rPr lang="en-US" altLang="zh-CN" sz="2000" b="1">
                  <a:solidFill>
                    <a:srgbClr val="FFD966"/>
                  </a:solidFill>
                </a:rPr>
                <a:t>t   \0</a:t>
              </a:r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508" y="1875"/>
              <a:ext cx="1889" cy="2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m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</a:t>
              </a:r>
              <a:r>
                <a:rPr lang="en-US" altLang="zh-CN" sz="2000" b="1">
                  <a:solidFill>
                    <a:srgbClr val="FFD966"/>
                  </a:solidFill>
                </a:rPr>
                <a:t>u 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c   </a:t>
              </a:r>
              <a:r>
                <a:rPr lang="en-US" altLang="zh-CN" sz="2000" b="1">
                  <a:solidFill>
                    <a:srgbClr val="FFD966"/>
                  </a:solidFill>
                </a:rPr>
                <a:t>h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</a:t>
              </a:r>
              <a:r>
                <a:rPr lang="en-US" altLang="zh-CN" sz="2000" b="1">
                  <a:solidFill>
                    <a:srgbClr val="FFD966"/>
                  </a:solidFill>
                </a:rPr>
                <a:t>\0</a:t>
              </a:r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>
              <a:off x="719" y="1882"/>
              <a:ext cx="0" cy="2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Line 41"/>
            <p:cNvSpPr>
              <a:spLocks noChangeShapeType="1"/>
            </p:cNvSpPr>
            <p:nvPr/>
          </p:nvSpPr>
          <p:spPr bwMode="auto">
            <a:xfrm>
              <a:off x="935" y="1882"/>
              <a:ext cx="0" cy="2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>
              <a:off x="1130" y="1882"/>
              <a:ext cx="0" cy="2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1348" y="1882"/>
              <a:ext cx="0" cy="2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15" y="2683"/>
              <a:ext cx="1888" cy="2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b  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y  </a:t>
              </a:r>
              <a:r>
                <a:rPr lang="en-US" altLang="zh-CN" sz="2000" b="1">
                  <a:solidFill>
                    <a:srgbClr val="FFD966"/>
                  </a:solidFill>
                </a:rPr>
                <a:t>e </a:t>
              </a:r>
              <a:r>
                <a:rPr lang="en-US" altLang="zh-CN" sz="2000" b="1" smtClean="0">
                  <a:solidFill>
                    <a:srgbClr val="FFD966"/>
                  </a:solidFill>
                </a:rPr>
                <a:t> </a:t>
              </a:r>
              <a:r>
                <a:rPr lang="en-US" altLang="zh-CN" sz="2000" b="1">
                  <a:solidFill>
                    <a:srgbClr val="FFD966"/>
                  </a:solidFill>
                </a:rPr>
                <a:t>\0</a:t>
              </a:r>
            </a:p>
          </p:txBody>
        </p:sp>
        <p:sp>
          <p:nvSpPr>
            <p:cNvPr id="64" name="Line 122"/>
            <p:cNvSpPr>
              <a:spLocks noChangeShapeType="1"/>
            </p:cNvSpPr>
            <p:nvPr/>
          </p:nvSpPr>
          <p:spPr bwMode="auto">
            <a:xfrm>
              <a:off x="2167" y="1633"/>
              <a:ext cx="0" cy="13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123"/>
            <p:cNvSpPr>
              <a:spLocks noChangeShapeType="1"/>
            </p:cNvSpPr>
            <p:nvPr/>
          </p:nvSpPr>
          <p:spPr bwMode="auto">
            <a:xfrm>
              <a:off x="1967" y="1600"/>
              <a:ext cx="0" cy="13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Line 124"/>
            <p:cNvSpPr>
              <a:spLocks noChangeShapeType="1"/>
            </p:cNvSpPr>
            <p:nvPr/>
          </p:nvSpPr>
          <p:spPr bwMode="auto">
            <a:xfrm>
              <a:off x="1756" y="1611"/>
              <a:ext cx="0" cy="13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Line 125"/>
            <p:cNvSpPr>
              <a:spLocks noChangeShapeType="1"/>
            </p:cNvSpPr>
            <p:nvPr/>
          </p:nvSpPr>
          <p:spPr bwMode="auto">
            <a:xfrm>
              <a:off x="1545" y="1600"/>
              <a:ext cx="0" cy="13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Line 126"/>
            <p:cNvSpPr>
              <a:spLocks noChangeShapeType="1"/>
            </p:cNvSpPr>
            <p:nvPr/>
          </p:nvSpPr>
          <p:spPr bwMode="auto">
            <a:xfrm>
              <a:off x="1345" y="1611"/>
              <a:ext cx="0" cy="13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Line 127"/>
            <p:cNvSpPr>
              <a:spLocks noChangeShapeType="1"/>
            </p:cNvSpPr>
            <p:nvPr/>
          </p:nvSpPr>
          <p:spPr bwMode="auto">
            <a:xfrm>
              <a:off x="1133" y="1622"/>
              <a:ext cx="0" cy="132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Line 128"/>
            <p:cNvSpPr>
              <a:spLocks noChangeShapeType="1"/>
            </p:cNvSpPr>
            <p:nvPr/>
          </p:nvSpPr>
          <p:spPr bwMode="auto">
            <a:xfrm>
              <a:off x="933" y="1611"/>
              <a:ext cx="0" cy="132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129"/>
            <p:cNvSpPr>
              <a:spLocks noChangeShapeType="1"/>
            </p:cNvSpPr>
            <p:nvPr/>
          </p:nvSpPr>
          <p:spPr bwMode="auto">
            <a:xfrm>
              <a:off x="722" y="1611"/>
              <a:ext cx="0" cy="13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AutoShape 133"/>
          <p:cNvSpPr>
            <a:spLocks noChangeArrowheads="1"/>
          </p:cNvSpPr>
          <p:nvPr/>
        </p:nvSpPr>
        <p:spPr bwMode="auto">
          <a:xfrm>
            <a:off x="912813" y="5244178"/>
            <a:ext cx="4934662" cy="1017844"/>
          </a:xfrm>
          <a:prstGeom prst="wedgeRectCallout">
            <a:avLst>
              <a:gd name="adj1" fmla="val -25843"/>
              <a:gd name="adj2" fmla="val -91708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二维数组存储空间固定</a:t>
            </a:r>
          </a:p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字符指针数组相当于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可变列长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的二维数组</a:t>
            </a:r>
          </a:p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分配内存单元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数组维数*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2+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各字符串长度</a:t>
            </a:r>
          </a:p>
        </p:txBody>
      </p:sp>
      <p:sp>
        <p:nvSpPr>
          <p:cNvPr id="82" name="AutoShape 134"/>
          <p:cNvSpPr>
            <a:spLocks noChangeArrowheads="1"/>
          </p:cNvSpPr>
          <p:nvPr/>
        </p:nvSpPr>
        <p:spPr bwMode="auto">
          <a:xfrm>
            <a:off x="2436813" y="5206078"/>
            <a:ext cx="5054887" cy="1017844"/>
          </a:xfrm>
          <a:prstGeom prst="wedgeRectCallout">
            <a:avLst>
              <a:gd name="adj1" fmla="val -25833"/>
              <a:gd name="adj2" fmla="val -93264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指针数组元素的作用相当于二维数组的行名</a:t>
            </a:r>
          </a:p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但指针数组中元素是指针变量</a:t>
            </a:r>
          </a:p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二维数组的行名是</a:t>
            </a:r>
            <a:r>
              <a: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地址常量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81" grpId="0" animBg="1" autoUpdateAnimBg="0"/>
      <p:bldP spid="8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用指针数组处理二维数组。</a:t>
            </a:r>
          </a:p>
        </p:txBody>
      </p:sp>
      <p:sp>
        <p:nvSpPr>
          <p:cNvPr id="3" name="Text Box 47"/>
          <p:cNvSpPr txBox="1">
            <a:spLocks noChangeArrowheads="1"/>
          </p:cNvSpPr>
          <p:nvPr/>
        </p:nvSpPr>
        <p:spPr bwMode="auto">
          <a:xfrm>
            <a:off x="50527" y="1941661"/>
            <a:ext cx="5889625" cy="451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b[2][3],*pb[2];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int i,j;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for(i=0;i&lt;2;i++)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for(j=0;j&lt;3;j++)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 b[i][j]=(i+1)*(j+1);</a:t>
            </a:r>
          </a:p>
          <a:p>
            <a:r>
              <a:rPr lang="en-US" altLang="zh-CN" sz="2400">
                <a:solidFill>
                  <a:srgbClr val="FFD966"/>
                </a:solidFill>
              </a:rPr>
              <a:t>    pb[0]=b[0];</a:t>
            </a:r>
          </a:p>
          <a:p>
            <a:r>
              <a:rPr lang="en-US" altLang="zh-CN" sz="2400">
                <a:solidFill>
                  <a:srgbClr val="FFD966"/>
                </a:solidFill>
              </a:rPr>
              <a:t>    pb[1]=b[1];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for(i=0;i&lt;2;i++)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for(j=0;j&lt;3;j++,</a:t>
            </a:r>
            <a:r>
              <a:rPr lang="en-US" altLang="zh-CN" sz="2400">
                <a:solidFill>
                  <a:srgbClr val="FFD966"/>
                </a:solidFill>
              </a:rPr>
              <a:t>pb[i]++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	  printf("b[%d][%d]:%2d\n",i,j,</a:t>
            </a:r>
            <a:r>
              <a:rPr lang="en-US" altLang="zh-CN" sz="2400">
                <a:solidFill>
                  <a:srgbClr val="5B9BD5"/>
                </a:solidFill>
              </a:rPr>
              <a:t>*pb[i]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72127" y="1412776"/>
            <a:ext cx="2114350" cy="1101725"/>
            <a:chOff x="1111" y="1239"/>
            <a:chExt cx="1686" cy="69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22" y="1455"/>
              <a:ext cx="989" cy="47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722" y="1689"/>
              <a:ext cx="9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97" y="1239"/>
              <a:ext cx="10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int  *pb[2]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11" y="1461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pb[0]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111" y="1668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pb[1]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769124" y="1465164"/>
            <a:ext cx="1346200" cy="2778125"/>
            <a:chOff x="3390" y="1105"/>
            <a:chExt cx="1272" cy="1750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3390" y="1355"/>
              <a:ext cx="900" cy="1500"/>
              <a:chOff x="3512" y="1233"/>
              <a:chExt cx="900" cy="2000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3523" y="1233"/>
                <a:ext cx="889" cy="2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3512" y="1567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3512" y="1902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3512" y="2237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3512" y="2561"/>
                <a:ext cx="889" cy="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3512" y="2907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98" y="1105"/>
              <a:ext cx="11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int b[2][3]</a:t>
              </a:r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6677174" y="1800126"/>
            <a:ext cx="2165350" cy="2378075"/>
            <a:chOff x="4298" y="1328"/>
            <a:chExt cx="1364" cy="1498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298" y="1328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b[0][0]  *pb[0]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298" y="1578"/>
              <a:ext cx="13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b[0][1]  *(pb[0]+1)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298" y="1827"/>
              <a:ext cx="13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b[0][2]  *(pb[0]+2)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298" y="2076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b[1][0]  *pb[1]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298" y="2325"/>
              <a:ext cx="13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b[1][1]  *(pb[1]+1)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98" y="2574"/>
              <a:ext cx="13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b[1][2]  *(pb[1]+2)</a:t>
              </a:r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4797574" y="2001739"/>
            <a:ext cx="987425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40"/>
          <p:cNvGrpSpPr>
            <a:grpSpLocks/>
          </p:cNvGrpSpPr>
          <p:nvPr/>
        </p:nvGrpSpPr>
        <p:grpSpPr bwMode="auto">
          <a:xfrm>
            <a:off x="4780112" y="2303364"/>
            <a:ext cx="1006475" cy="952500"/>
            <a:chOff x="2767" y="1633"/>
            <a:chExt cx="634" cy="600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767" y="1633"/>
              <a:ext cx="25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034" y="1644"/>
              <a:ext cx="0" cy="5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034" y="2233"/>
              <a:ext cx="3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6083450" y="1854101"/>
            <a:ext cx="327025" cy="2378075"/>
            <a:chOff x="3588" y="1350"/>
            <a:chExt cx="206" cy="1498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588" y="135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1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588" y="1600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2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588" y="184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3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588" y="209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2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588" y="2347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4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588" y="2596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6</a:t>
              </a:r>
            </a:p>
          </p:txBody>
        </p:sp>
      </p:grp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4780112" y="2039839"/>
            <a:ext cx="1004887" cy="298450"/>
          </a:xfrm>
          <a:prstGeom prst="line">
            <a:avLst/>
          </a:prstGeom>
          <a:noFill/>
          <a:ln w="254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4780112" y="2057301"/>
            <a:ext cx="1004887" cy="739775"/>
          </a:xfrm>
          <a:prstGeom prst="line">
            <a:avLst/>
          </a:prstGeom>
          <a:noFill/>
          <a:ln w="254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>
            <a:off x="4762649" y="2444651"/>
            <a:ext cx="1022350" cy="1217613"/>
          </a:xfrm>
          <a:prstGeom prst="line">
            <a:avLst/>
          </a:prstGeom>
          <a:noFill/>
          <a:ln w="254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621362" y="2444651"/>
            <a:ext cx="1163637" cy="1657350"/>
          </a:xfrm>
          <a:prstGeom prst="line">
            <a:avLst/>
          </a:prstGeom>
          <a:noFill/>
          <a:ln w="254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对字符串排序（简单选择排序）。</a:t>
            </a:r>
          </a:p>
        </p:txBody>
      </p:sp>
      <p:sp>
        <p:nvSpPr>
          <p:cNvPr id="3" name="Text Box 126"/>
          <p:cNvSpPr txBox="1">
            <a:spLocks noChangeArrowheads="1"/>
          </p:cNvSpPr>
          <p:nvPr/>
        </p:nvSpPr>
        <p:spPr bwMode="auto">
          <a:xfrm>
            <a:off x="123285" y="1052736"/>
            <a:ext cx="6651180" cy="59400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main</a:t>
            </a:r>
            <a:r>
              <a:rPr lang="en-US" altLang="zh-CN" sz="2000" smtClean="0">
                <a:solidFill>
                  <a:schemeClr val="bg1"/>
                </a:solidFill>
              </a:rPr>
              <a:t>( )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{   void sort(char  *name[],int n), </a:t>
            </a:r>
            <a:r>
              <a:rPr lang="en-US" altLang="zh-CN" sz="2000">
                <a:solidFill>
                  <a:srgbClr val="5B9BD5"/>
                </a:solidFill>
              </a:rPr>
              <a:t>print(char  *name[],int n)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char *name[]={"Follow me","BASIC",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"Great Wall","FORTRAN","Computer "};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n=5;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FFD966"/>
                </a:solidFill>
              </a:rPr>
              <a:t>sort(name,n);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5B9BD5"/>
                </a:solidFill>
              </a:rPr>
              <a:t>print(name,n);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void sort(char *name[],int 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char *temp;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i,j,k;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for(i=0;i&lt;n-1;i++)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{   k=i;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 for(j=i+1;j&lt;n;j++)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	if(</a:t>
            </a:r>
            <a:r>
              <a:rPr lang="en-US" altLang="zh-CN" sz="2000">
                <a:solidFill>
                  <a:srgbClr val="FFD966"/>
                </a:solidFill>
              </a:rPr>
              <a:t>strcmp(name[k],name[j])&gt;0)</a:t>
            </a:r>
            <a:r>
              <a:rPr lang="en-US" altLang="zh-CN" sz="2000">
                <a:solidFill>
                  <a:schemeClr val="bg1"/>
                </a:solidFill>
              </a:rPr>
              <a:t>   k=j;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if(k!=i)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{  temp=name[i];  name[i]=name[k]; name[k]=temp;}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307015" y="2419301"/>
            <a:ext cx="3657601" cy="2509838"/>
            <a:chOff x="3000" y="629"/>
            <a:chExt cx="2304" cy="1581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000" y="855"/>
              <a:ext cx="901" cy="1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V="1">
              <a:off x="3000" y="1133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3000" y="1400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000" y="1656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000" y="1922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123" y="875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name[0]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3134" y="1141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name[1]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134" y="139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name[2]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134" y="1675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name[3]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134" y="1941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name[4]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199" y="629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408" y="1402"/>
              <a:ext cx="873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Great Wall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408" y="1680"/>
              <a:ext cx="896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FORTRAN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4408" y="1958"/>
              <a:ext cx="825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Computer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3912" y="989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3908" y="1285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920" y="1529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3898" y="1774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908" y="2051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4408" y="867"/>
              <a:ext cx="767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Follow me</a:t>
              </a:r>
            </a:p>
          </p:txBody>
        </p:sp>
        <p:sp>
          <p:nvSpPr>
            <p:cNvPr id="25" name="Text Box 65"/>
            <p:cNvSpPr txBox="1">
              <a:spLocks noChangeArrowheads="1"/>
            </p:cNvSpPr>
            <p:nvPr/>
          </p:nvSpPr>
          <p:spPr bwMode="auto">
            <a:xfrm>
              <a:off x="4408" y="1122"/>
              <a:ext cx="602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</a:rPr>
                <a:t>BASIC</a:t>
              </a:r>
            </a:p>
          </p:txBody>
        </p:sp>
      </p:grpSp>
      <p:grpSp>
        <p:nvGrpSpPr>
          <p:cNvPr id="26" name="Group 151"/>
          <p:cNvGrpSpPr>
            <a:grpSpLocks/>
          </p:cNvGrpSpPr>
          <p:nvPr/>
        </p:nvGrpSpPr>
        <p:grpSpPr bwMode="auto">
          <a:xfrm>
            <a:off x="4608513" y="2527253"/>
            <a:ext cx="711200" cy="369888"/>
            <a:chOff x="2903" y="1236"/>
            <a:chExt cx="448" cy="233"/>
          </a:xfrm>
        </p:grpSpPr>
        <p:sp>
          <p:nvSpPr>
            <p:cNvPr id="27" name="Line 149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50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29" name="Group 155"/>
          <p:cNvGrpSpPr>
            <a:grpSpLocks/>
          </p:cNvGrpSpPr>
          <p:nvPr/>
        </p:nvGrpSpPr>
        <p:grpSpPr bwMode="auto">
          <a:xfrm>
            <a:off x="4637088" y="2989216"/>
            <a:ext cx="711200" cy="369888"/>
            <a:chOff x="2921" y="1527"/>
            <a:chExt cx="448" cy="233"/>
          </a:xfrm>
        </p:grpSpPr>
        <p:sp>
          <p:nvSpPr>
            <p:cNvPr id="30" name="Line 153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154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grpSp>
        <p:nvGrpSpPr>
          <p:cNvPr id="32" name="Group 156"/>
          <p:cNvGrpSpPr>
            <a:grpSpLocks/>
          </p:cNvGrpSpPr>
          <p:nvPr/>
        </p:nvGrpSpPr>
        <p:grpSpPr bwMode="auto">
          <a:xfrm>
            <a:off x="3968750" y="2963816"/>
            <a:ext cx="711200" cy="369888"/>
            <a:chOff x="2903" y="1236"/>
            <a:chExt cx="448" cy="233"/>
          </a:xfrm>
        </p:grpSpPr>
        <p:sp>
          <p:nvSpPr>
            <p:cNvPr id="33" name="Line 157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158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35" name="Group 159"/>
          <p:cNvGrpSpPr>
            <a:grpSpLocks/>
          </p:cNvGrpSpPr>
          <p:nvPr/>
        </p:nvGrpSpPr>
        <p:grpSpPr bwMode="auto">
          <a:xfrm>
            <a:off x="4605338" y="3401966"/>
            <a:ext cx="711200" cy="369888"/>
            <a:chOff x="2921" y="1527"/>
            <a:chExt cx="448" cy="233"/>
          </a:xfrm>
        </p:grpSpPr>
        <p:sp>
          <p:nvSpPr>
            <p:cNvPr id="36" name="Line 160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161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grpSp>
        <p:nvGrpSpPr>
          <p:cNvPr id="38" name="Group 162"/>
          <p:cNvGrpSpPr>
            <a:grpSpLocks/>
          </p:cNvGrpSpPr>
          <p:nvPr/>
        </p:nvGrpSpPr>
        <p:grpSpPr bwMode="auto">
          <a:xfrm>
            <a:off x="4584700" y="3814716"/>
            <a:ext cx="711200" cy="369888"/>
            <a:chOff x="2921" y="1527"/>
            <a:chExt cx="448" cy="233"/>
          </a:xfrm>
        </p:grpSpPr>
        <p:sp>
          <p:nvSpPr>
            <p:cNvPr id="39" name="Line 163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164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grpSp>
        <p:nvGrpSpPr>
          <p:cNvPr id="41" name="Group 165"/>
          <p:cNvGrpSpPr>
            <a:grpSpLocks/>
          </p:cNvGrpSpPr>
          <p:nvPr/>
        </p:nvGrpSpPr>
        <p:grpSpPr bwMode="auto">
          <a:xfrm>
            <a:off x="4589463" y="4238578"/>
            <a:ext cx="711200" cy="369888"/>
            <a:chOff x="2921" y="1527"/>
            <a:chExt cx="448" cy="233"/>
          </a:xfrm>
        </p:grpSpPr>
        <p:sp>
          <p:nvSpPr>
            <p:cNvPr id="42" name="Line 166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167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sp>
        <p:nvSpPr>
          <p:cNvPr id="44" name="Text Box 168"/>
          <p:cNvSpPr txBox="1">
            <a:spLocks noChangeArrowheads="1"/>
          </p:cNvSpPr>
          <p:nvPr/>
        </p:nvSpPr>
        <p:spPr bwMode="auto">
          <a:xfrm>
            <a:off x="6970713" y="5087888"/>
            <a:ext cx="511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D966"/>
                </a:solidFill>
              </a:rPr>
              <a:t>i=0</a:t>
            </a:r>
          </a:p>
        </p:txBody>
      </p:sp>
      <p:sp>
        <p:nvSpPr>
          <p:cNvPr id="45" name="Line 169"/>
          <p:cNvSpPr>
            <a:spLocks noChangeShapeType="1"/>
          </p:cNvSpPr>
          <p:nvPr/>
        </p:nvSpPr>
        <p:spPr bwMode="auto">
          <a:xfrm>
            <a:off x="6742113" y="2989213"/>
            <a:ext cx="779462" cy="458787"/>
          </a:xfrm>
          <a:prstGeom prst="line">
            <a:avLst/>
          </a:prstGeom>
          <a:noFill/>
          <a:ln w="254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170"/>
          <p:cNvSpPr>
            <a:spLocks noChangeShapeType="1"/>
          </p:cNvSpPr>
          <p:nvPr/>
        </p:nvSpPr>
        <p:spPr bwMode="auto">
          <a:xfrm flipV="1">
            <a:off x="6742113" y="2978100"/>
            <a:ext cx="766762" cy="469900"/>
          </a:xfrm>
          <a:prstGeom prst="line">
            <a:avLst/>
          </a:prstGeom>
          <a:noFill/>
          <a:ln w="25400">
            <a:solidFill>
              <a:srgbClr val="FFD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 build="p" autoUpdateAnimBg="0"/>
      <p:bldP spid="45" grpId="0" animBg="1"/>
      <p:bldP spid="4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对字符串排序（简单选择排序）。</a:t>
            </a:r>
          </a:p>
        </p:txBody>
      </p:sp>
      <p:sp>
        <p:nvSpPr>
          <p:cNvPr id="3" name="Text Box 126"/>
          <p:cNvSpPr txBox="1">
            <a:spLocks noChangeArrowheads="1"/>
          </p:cNvSpPr>
          <p:nvPr/>
        </p:nvSpPr>
        <p:spPr bwMode="auto">
          <a:xfrm>
            <a:off x="123285" y="1052736"/>
            <a:ext cx="6651180" cy="59400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main</a:t>
            </a:r>
            <a:r>
              <a:rPr lang="en-US" altLang="zh-CN" sz="2000" smtClean="0">
                <a:solidFill>
                  <a:schemeClr val="bg1"/>
                </a:solidFill>
              </a:rPr>
              <a:t>( )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{   void sort(char  *name[],int n), </a:t>
            </a:r>
            <a:r>
              <a:rPr lang="en-US" altLang="zh-CN" sz="2000">
                <a:solidFill>
                  <a:srgbClr val="5B9BD5"/>
                </a:solidFill>
              </a:rPr>
              <a:t>print(char  *name[],int n)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char *name[]={"Follow me","BASIC",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"Great Wall","FORTRAN","Computer "};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n=5;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FFD966"/>
                </a:solidFill>
              </a:rPr>
              <a:t>sort(name,n);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5B9BD5"/>
                </a:solidFill>
              </a:rPr>
              <a:t>print(name,n);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void sort(char *name[],int 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char *temp;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i,j,k;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for(i=0;i&lt;n-1;i++)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{   k=i;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 for(j=i+1;j&lt;n;j++)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	if(</a:t>
            </a:r>
            <a:r>
              <a:rPr lang="en-US" altLang="zh-CN" sz="2000">
                <a:solidFill>
                  <a:srgbClr val="FFD966"/>
                </a:solidFill>
              </a:rPr>
              <a:t>strcmp(name[k],name[j])&gt;0)</a:t>
            </a:r>
            <a:r>
              <a:rPr lang="en-US" altLang="zh-CN" sz="2000">
                <a:solidFill>
                  <a:schemeClr val="bg1"/>
                </a:solidFill>
              </a:rPr>
              <a:t>   k=j;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if(k!=i)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{  temp=name[i];  name[i]=name[k]; name[k]=temp;}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5307013" y="2706067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V="1">
            <a:off x="5307013" y="3147392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5307013" y="3571255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5307013" y="3977655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5307013" y="4399930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5502275" y="2737817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5519738" y="3160092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519738" y="3566492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5519738" y="4007817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519738" y="4430092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5622742" y="2347263"/>
            <a:ext cx="8258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96336" y="3574400"/>
            <a:ext cx="138544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Great Wall</a:t>
            </a: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7596336" y="4015725"/>
            <a:ext cx="1422377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FORTRAN</a:t>
            </a: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596336" y="4457050"/>
            <a:ext cx="130997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6767513" y="3776042"/>
            <a:ext cx="776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>
            <a:off x="6732588" y="4164980"/>
            <a:ext cx="776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5"/>
          <p:cNvSpPr>
            <a:spLocks noChangeShapeType="1"/>
          </p:cNvSpPr>
          <p:nvPr/>
        </p:nvSpPr>
        <p:spPr bwMode="auto">
          <a:xfrm>
            <a:off x="6748463" y="4604717"/>
            <a:ext cx="776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7596336" y="2725117"/>
            <a:ext cx="1217613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7596336" y="3129930"/>
            <a:ext cx="955711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BASIC</a:t>
            </a:r>
          </a:p>
        </p:txBody>
      </p: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4608513" y="2912445"/>
            <a:ext cx="711200" cy="369888"/>
            <a:chOff x="2903" y="1236"/>
            <a:chExt cx="448" cy="233"/>
          </a:xfrm>
        </p:grpSpPr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69" name="Group 34"/>
          <p:cNvGrpSpPr>
            <a:grpSpLocks/>
          </p:cNvGrpSpPr>
          <p:nvPr/>
        </p:nvGrpSpPr>
        <p:grpSpPr bwMode="auto">
          <a:xfrm>
            <a:off x="3883025" y="3733183"/>
            <a:ext cx="711200" cy="369888"/>
            <a:chOff x="2903" y="1236"/>
            <a:chExt cx="448" cy="233"/>
          </a:xfrm>
        </p:grpSpPr>
        <p:sp>
          <p:nvSpPr>
            <p:cNvPr id="70" name="Line 35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72" name="Group 37"/>
          <p:cNvGrpSpPr>
            <a:grpSpLocks/>
          </p:cNvGrpSpPr>
          <p:nvPr/>
        </p:nvGrpSpPr>
        <p:grpSpPr bwMode="auto">
          <a:xfrm>
            <a:off x="4605338" y="3329958"/>
            <a:ext cx="711200" cy="369888"/>
            <a:chOff x="2921" y="1527"/>
            <a:chExt cx="448" cy="233"/>
          </a:xfrm>
        </p:grpSpPr>
        <p:sp>
          <p:nvSpPr>
            <p:cNvPr id="73" name="Line 38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Text Box 39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grpSp>
        <p:nvGrpSpPr>
          <p:cNvPr id="75" name="Group 40"/>
          <p:cNvGrpSpPr>
            <a:grpSpLocks/>
          </p:cNvGrpSpPr>
          <p:nvPr/>
        </p:nvGrpSpPr>
        <p:grpSpPr bwMode="auto">
          <a:xfrm>
            <a:off x="4584700" y="3742708"/>
            <a:ext cx="711200" cy="369888"/>
            <a:chOff x="2921" y="1527"/>
            <a:chExt cx="448" cy="233"/>
          </a:xfrm>
        </p:grpSpPr>
        <p:sp>
          <p:nvSpPr>
            <p:cNvPr id="76" name="Line 41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42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grpSp>
        <p:nvGrpSpPr>
          <p:cNvPr id="78" name="Group 43"/>
          <p:cNvGrpSpPr>
            <a:grpSpLocks/>
          </p:cNvGrpSpPr>
          <p:nvPr/>
        </p:nvGrpSpPr>
        <p:grpSpPr bwMode="auto">
          <a:xfrm>
            <a:off x="4589463" y="4166570"/>
            <a:ext cx="711200" cy="369888"/>
            <a:chOff x="2921" y="1527"/>
            <a:chExt cx="448" cy="233"/>
          </a:xfrm>
        </p:grpSpPr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Text Box 45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sp>
        <p:nvSpPr>
          <p:cNvPr id="81" name="Text Box 46"/>
          <p:cNvSpPr txBox="1">
            <a:spLocks noChangeArrowheads="1"/>
          </p:cNvSpPr>
          <p:nvPr/>
        </p:nvSpPr>
        <p:spPr bwMode="auto">
          <a:xfrm>
            <a:off x="6970713" y="5015880"/>
            <a:ext cx="511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D966"/>
                </a:solidFill>
              </a:rPr>
              <a:t>i=1</a:t>
            </a:r>
          </a:p>
        </p:txBody>
      </p:sp>
      <p:sp>
        <p:nvSpPr>
          <p:cNvPr id="82" name="Line 47"/>
          <p:cNvSpPr>
            <a:spLocks noChangeShapeType="1"/>
          </p:cNvSpPr>
          <p:nvPr/>
        </p:nvSpPr>
        <p:spPr bwMode="auto">
          <a:xfrm>
            <a:off x="6742113" y="2917205"/>
            <a:ext cx="779462" cy="458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48"/>
          <p:cNvSpPr>
            <a:spLocks noChangeShapeType="1"/>
          </p:cNvSpPr>
          <p:nvPr/>
        </p:nvSpPr>
        <p:spPr bwMode="auto">
          <a:xfrm flipV="1">
            <a:off x="6742113" y="2906092"/>
            <a:ext cx="766762" cy="4699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4" name="Group 49"/>
          <p:cNvGrpSpPr>
            <a:grpSpLocks/>
          </p:cNvGrpSpPr>
          <p:nvPr/>
        </p:nvGrpSpPr>
        <p:grpSpPr bwMode="auto">
          <a:xfrm>
            <a:off x="3886200" y="4171333"/>
            <a:ext cx="711200" cy="369888"/>
            <a:chOff x="2903" y="1236"/>
            <a:chExt cx="448" cy="233"/>
          </a:xfrm>
        </p:grpSpPr>
        <p:sp>
          <p:nvSpPr>
            <p:cNvPr id="85" name="Line 50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51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sp>
        <p:nvSpPr>
          <p:cNvPr id="87" name="Line 52"/>
          <p:cNvSpPr>
            <a:spLocks noChangeShapeType="1"/>
          </p:cNvSpPr>
          <p:nvPr/>
        </p:nvSpPr>
        <p:spPr bwMode="auto">
          <a:xfrm>
            <a:off x="6754813" y="3450605"/>
            <a:ext cx="741362" cy="12239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" name="Line 53"/>
          <p:cNvSpPr>
            <a:spLocks noChangeShapeType="1"/>
          </p:cNvSpPr>
          <p:nvPr/>
        </p:nvSpPr>
        <p:spPr bwMode="auto">
          <a:xfrm flipV="1">
            <a:off x="6729413" y="2942605"/>
            <a:ext cx="804862" cy="1670050"/>
          </a:xfrm>
          <a:prstGeom prst="line">
            <a:avLst/>
          </a:prstGeom>
          <a:noFill/>
          <a:ln w="28575">
            <a:solidFill>
              <a:srgbClr val="FFD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 autoUpdateAnimBg="0"/>
      <p:bldP spid="87" grpId="0" animBg="1"/>
      <p:bldP spid="8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对字符串排序（简单选择排序）。</a:t>
            </a:r>
          </a:p>
        </p:txBody>
      </p:sp>
      <p:sp>
        <p:nvSpPr>
          <p:cNvPr id="3" name="Text Box 126"/>
          <p:cNvSpPr txBox="1">
            <a:spLocks noChangeArrowheads="1"/>
          </p:cNvSpPr>
          <p:nvPr/>
        </p:nvSpPr>
        <p:spPr bwMode="auto">
          <a:xfrm>
            <a:off x="123285" y="1052736"/>
            <a:ext cx="6651180" cy="59400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main</a:t>
            </a:r>
            <a:r>
              <a:rPr lang="en-US" altLang="zh-CN" sz="2000" smtClean="0">
                <a:solidFill>
                  <a:schemeClr val="bg1"/>
                </a:solidFill>
              </a:rPr>
              <a:t>( )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{   void sort(char  *name[],int n), </a:t>
            </a:r>
            <a:r>
              <a:rPr lang="en-US" altLang="zh-CN" sz="2000">
                <a:solidFill>
                  <a:srgbClr val="5B9BD5"/>
                </a:solidFill>
              </a:rPr>
              <a:t>print(char  *name[],int n)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char *name[]={"Follow me","BASIC",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"Great Wall","FORTRAN","Computer "};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n=5;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FFD966"/>
                </a:solidFill>
              </a:rPr>
              <a:t>sort(name,n);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5B9BD5"/>
                </a:solidFill>
              </a:rPr>
              <a:t>print(name,n);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void sort(char *name[],int 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char *temp;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i,j,k;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for(i=0;i&lt;n-1;i++)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{   k=i;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 for(j=i+1;j&lt;n;j++)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	if(</a:t>
            </a:r>
            <a:r>
              <a:rPr lang="en-US" altLang="zh-CN" sz="2000">
                <a:solidFill>
                  <a:srgbClr val="FFD966"/>
                </a:solidFill>
              </a:rPr>
              <a:t>strcmp(name[k],name[j])&gt;0)</a:t>
            </a:r>
            <a:r>
              <a:rPr lang="en-US" altLang="zh-CN" sz="2000">
                <a:solidFill>
                  <a:schemeClr val="bg1"/>
                </a:solidFill>
              </a:rPr>
              <a:t>   k=j;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if(k!=i)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{  temp=name[i];  name[i]=name[k]; name[k]=temp;}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5448746" y="2418035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V="1">
            <a:off x="5448746" y="2859360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8"/>
          <p:cNvSpPr>
            <a:spLocks noChangeShapeType="1"/>
          </p:cNvSpPr>
          <p:nvPr/>
        </p:nvSpPr>
        <p:spPr bwMode="auto">
          <a:xfrm>
            <a:off x="5448746" y="328322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>
            <a:off x="5448746" y="368962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10"/>
          <p:cNvSpPr>
            <a:spLocks noChangeShapeType="1"/>
          </p:cNvSpPr>
          <p:nvPr/>
        </p:nvSpPr>
        <p:spPr bwMode="auto">
          <a:xfrm>
            <a:off x="5448746" y="4111898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5644008" y="2449785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5661471" y="2872060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5661471" y="3278460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96" name="Text Box 14"/>
          <p:cNvSpPr txBox="1">
            <a:spLocks noChangeArrowheads="1"/>
          </p:cNvSpPr>
          <p:nvPr/>
        </p:nvSpPr>
        <p:spPr bwMode="auto">
          <a:xfrm>
            <a:off x="5661471" y="3719785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5661471" y="4142060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5764475" y="2059231"/>
            <a:ext cx="8258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7686127" y="3286368"/>
            <a:ext cx="138544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Great Wall</a:t>
            </a:r>
          </a:p>
        </p:txBody>
      </p:sp>
      <p:sp>
        <p:nvSpPr>
          <p:cNvPr id="100" name="Text Box 18"/>
          <p:cNvSpPr txBox="1">
            <a:spLocks noChangeArrowheads="1"/>
          </p:cNvSpPr>
          <p:nvPr/>
        </p:nvSpPr>
        <p:spPr bwMode="auto">
          <a:xfrm>
            <a:off x="7686127" y="3727693"/>
            <a:ext cx="1422377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FORTRAN</a:t>
            </a: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7686127" y="4169018"/>
            <a:ext cx="130997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6909246" y="3488010"/>
            <a:ext cx="776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21"/>
          <p:cNvSpPr>
            <a:spLocks noChangeShapeType="1"/>
          </p:cNvSpPr>
          <p:nvPr/>
        </p:nvSpPr>
        <p:spPr bwMode="auto">
          <a:xfrm>
            <a:off x="6874321" y="3876948"/>
            <a:ext cx="776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7686127" y="2437085"/>
            <a:ext cx="1217613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7686127" y="2841898"/>
            <a:ext cx="955711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BASIC</a:t>
            </a:r>
          </a:p>
        </p:txBody>
      </p:sp>
      <p:grpSp>
        <p:nvGrpSpPr>
          <p:cNvPr id="106" name="Group 25"/>
          <p:cNvGrpSpPr>
            <a:grpSpLocks/>
          </p:cNvGrpSpPr>
          <p:nvPr/>
        </p:nvGrpSpPr>
        <p:grpSpPr bwMode="auto">
          <a:xfrm>
            <a:off x="4750246" y="3045101"/>
            <a:ext cx="711200" cy="369888"/>
            <a:chOff x="2903" y="1236"/>
            <a:chExt cx="448" cy="233"/>
          </a:xfrm>
        </p:grpSpPr>
        <p:sp>
          <p:nvSpPr>
            <p:cNvPr id="107" name="Line 26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Text Box 27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109" name="Group 28"/>
          <p:cNvGrpSpPr>
            <a:grpSpLocks/>
          </p:cNvGrpSpPr>
          <p:nvPr/>
        </p:nvGrpSpPr>
        <p:grpSpPr bwMode="auto">
          <a:xfrm>
            <a:off x="4024758" y="3445151"/>
            <a:ext cx="711200" cy="369888"/>
            <a:chOff x="2903" y="1236"/>
            <a:chExt cx="448" cy="233"/>
          </a:xfrm>
        </p:grpSpPr>
        <p:sp>
          <p:nvSpPr>
            <p:cNvPr id="110" name="Line 29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Text Box 30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112" name="Group 34"/>
          <p:cNvGrpSpPr>
            <a:grpSpLocks/>
          </p:cNvGrpSpPr>
          <p:nvPr/>
        </p:nvGrpSpPr>
        <p:grpSpPr bwMode="auto">
          <a:xfrm>
            <a:off x="4726433" y="3454676"/>
            <a:ext cx="711200" cy="369888"/>
            <a:chOff x="2921" y="1527"/>
            <a:chExt cx="448" cy="233"/>
          </a:xfrm>
        </p:grpSpPr>
        <p:sp>
          <p:nvSpPr>
            <p:cNvPr id="113" name="Line 35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Text Box 36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grpSp>
        <p:nvGrpSpPr>
          <p:cNvPr id="115" name="Group 37"/>
          <p:cNvGrpSpPr>
            <a:grpSpLocks/>
          </p:cNvGrpSpPr>
          <p:nvPr/>
        </p:nvGrpSpPr>
        <p:grpSpPr bwMode="auto">
          <a:xfrm>
            <a:off x="4731196" y="3878538"/>
            <a:ext cx="711200" cy="369888"/>
            <a:chOff x="2921" y="1527"/>
            <a:chExt cx="448" cy="233"/>
          </a:xfrm>
        </p:grpSpPr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Text Box 39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sp>
        <p:nvSpPr>
          <p:cNvPr id="118" name="Text Box 40"/>
          <p:cNvSpPr txBox="1">
            <a:spLocks noChangeArrowheads="1"/>
          </p:cNvSpPr>
          <p:nvPr/>
        </p:nvSpPr>
        <p:spPr bwMode="auto">
          <a:xfrm>
            <a:off x="7112446" y="4727848"/>
            <a:ext cx="511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D966"/>
                </a:solidFill>
              </a:rPr>
              <a:t>i=2</a:t>
            </a:r>
          </a:p>
        </p:txBody>
      </p:sp>
      <p:sp>
        <p:nvSpPr>
          <p:cNvPr id="119" name="Line 41"/>
          <p:cNvSpPr>
            <a:spLocks noChangeShapeType="1"/>
          </p:cNvSpPr>
          <p:nvPr/>
        </p:nvSpPr>
        <p:spPr bwMode="auto">
          <a:xfrm>
            <a:off x="6883846" y="2629173"/>
            <a:ext cx="779462" cy="458787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" name="Line 46"/>
          <p:cNvSpPr>
            <a:spLocks noChangeShapeType="1"/>
          </p:cNvSpPr>
          <p:nvPr/>
        </p:nvSpPr>
        <p:spPr bwMode="auto">
          <a:xfrm>
            <a:off x="6896546" y="3162573"/>
            <a:ext cx="741362" cy="1223962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" name="Line 47"/>
          <p:cNvSpPr>
            <a:spLocks noChangeShapeType="1"/>
          </p:cNvSpPr>
          <p:nvPr/>
        </p:nvSpPr>
        <p:spPr bwMode="auto">
          <a:xfrm flipV="1">
            <a:off x="6871146" y="2654573"/>
            <a:ext cx="804862" cy="167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" name="Line 48"/>
          <p:cNvSpPr>
            <a:spLocks noChangeShapeType="1"/>
          </p:cNvSpPr>
          <p:nvPr/>
        </p:nvSpPr>
        <p:spPr bwMode="auto">
          <a:xfrm>
            <a:off x="6883846" y="3495948"/>
            <a:ext cx="766762" cy="482600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" name="Line 49"/>
          <p:cNvSpPr>
            <a:spLocks noChangeShapeType="1"/>
          </p:cNvSpPr>
          <p:nvPr/>
        </p:nvSpPr>
        <p:spPr bwMode="auto">
          <a:xfrm flipV="1">
            <a:off x="6883846" y="3545160"/>
            <a:ext cx="779462" cy="384175"/>
          </a:xfrm>
          <a:prstGeom prst="line">
            <a:avLst/>
          </a:prstGeom>
          <a:noFill/>
          <a:ln w="28575">
            <a:solidFill>
              <a:srgbClr val="FFD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 autoUpdateAnimBg="0"/>
      <p:bldP spid="122" grpId="0" animBg="1"/>
      <p:bldP spid="12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对字符串排序（简单选择排序）。</a:t>
            </a:r>
          </a:p>
        </p:txBody>
      </p:sp>
      <p:sp>
        <p:nvSpPr>
          <p:cNvPr id="3" name="Text Box 126"/>
          <p:cNvSpPr txBox="1">
            <a:spLocks noChangeArrowheads="1"/>
          </p:cNvSpPr>
          <p:nvPr/>
        </p:nvSpPr>
        <p:spPr bwMode="auto">
          <a:xfrm>
            <a:off x="123285" y="1052736"/>
            <a:ext cx="6651180" cy="59400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main</a:t>
            </a:r>
            <a:r>
              <a:rPr lang="en-US" altLang="zh-CN" sz="2000" smtClean="0">
                <a:solidFill>
                  <a:schemeClr val="bg1"/>
                </a:solidFill>
              </a:rPr>
              <a:t>( )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{   void sort(char  *name[],int n), </a:t>
            </a:r>
            <a:r>
              <a:rPr lang="en-US" altLang="zh-CN" sz="2000">
                <a:solidFill>
                  <a:srgbClr val="5B9BD5"/>
                </a:solidFill>
              </a:rPr>
              <a:t>print(char  *name[],int n)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char *name[]={"Follow me","BASIC",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"Great Wall","FORTRAN","Computer "};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n=5;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FFD966"/>
                </a:solidFill>
              </a:rPr>
              <a:t>sort(name,n);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5B9BD5"/>
                </a:solidFill>
              </a:rPr>
              <a:t>print(name,n);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void sort(char *name[],int 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char *temp;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i,j,k;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for(i=0;i&lt;n-1;i++)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{   k=i;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 for(j=i+1;j&lt;n;j++)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	if(</a:t>
            </a:r>
            <a:r>
              <a:rPr lang="en-US" altLang="zh-CN" sz="2000">
                <a:solidFill>
                  <a:srgbClr val="FFD966"/>
                </a:solidFill>
              </a:rPr>
              <a:t>strcmp(name[k],name[j])&gt;0)</a:t>
            </a:r>
            <a:r>
              <a:rPr lang="en-US" altLang="zh-CN" sz="2000">
                <a:solidFill>
                  <a:schemeClr val="bg1"/>
                </a:solidFill>
              </a:rPr>
              <a:t>   k=j;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if(k!=i)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{  temp=name[i];  name[i]=name[k]; name[k]=temp;}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5520754" y="2390179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V="1">
            <a:off x="5520754" y="2831504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5520754" y="3255367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5520754" y="3661767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5520754" y="4084042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716016" y="2421929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733479" y="2844204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5733479" y="3250604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5733479" y="3691929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5733479" y="4114204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836483" y="2031375"/>
            <a:ext cx="8258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7689501" y="3258512"/>
            <a:ext cx="138544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Great Wall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7705959" y="3699837"/>
            <a:ext cx="1422377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FORTRAN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7657386" y="4141162"/>
            <a:ext cx="130997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7725791" y="2409229"/>
            <a:ext cx="1217613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7725791" y="2814042"/>
            <a:ext cx="955711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BASIC</a:t>
            </a:r>
          </a:p>
        </p:txBody>
      </p:sp>
      <p:grpSp>
        <p:nvGrpSpPr>
          <p:cNvPr id="57" name="Group 24"/>
          <p:cNvGrpSpPr>
            <a:grpSpLocks/>
          </p:cNvGrpSpPr>
          <p:nvPr/>
        </p:nvGrpSpPr>
        <p:grpSpPr bwMode="auto">
          <a:xfrm>
            <a:off x="4834954" y="3425232"/>
            <a:ext cx="711200" cy="369888"/>
            <a:chOff x="2903" y="1236"/>
            <a:chExt cx="448" cy="233"/>
          </a:xfrm>
        </p:grpSpPr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60" name="Group 27"/>
          <p:cNvGrpSpPr>
            <a:grpSpLocks/>
          </p:cNvGrpSpPr>
          <p:nvPr/>
        </p:nvGrpSpPr>
        <p:grpSpPr bwMode="auto">
          <a:xfrm>
            <a:off x="4096766" y="3812582"/>
            <a:ext cx="711200" cy="369888"/>
            <a:chOff x="2903" y="1236"/>
            <a:chExt cx="448" cy="233"/>
          </a:xfrm>
        </p:grpSpPr>
        <p:sp>
          <p:nvSpPr>
            <p:cNvPr id="61" name="Line 28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FFD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2903" y="12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D966"/>
                  </a:solidFill>
                </a:rPr>
                <a:t>k</a:t>
              </a:r>
            </a:p>
          </p:txBody>
        </p:sp>
      </p:grpSp>
      <p:grpSp>
        <p:nvGrpSpPr>
          <p:cNvPr id="63" name="Group 33"/>
          <p:cNvGrpSpPr>
            <a:grpSpLocks/>
          </p:cNvGrpSpPr>
          <p:nvPr/>
        </p:nvGrpSpPr>
        <p:grpSpPr bwMode="auto">
          <a:xfrm>
            <a:off x="4803204" y="3850682"/>
            <a:ext cx="711200" cy="369888"/>
            <a:chOff x="2921" y="1527"/>
            <a:chExt cx="448" cy="233"/>
          </a:xfrm>
        </p:grpSpPr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2921" y="152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j</a:t>
              </a:r>
            </a:p>
          </p:txBody>
        </p:sp>
      </p:grp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7184454" y="4699992"/>
            <a:ext cx="511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D966"/>
                </a:solidFill>
              </a:rPr>
              <a:t>i=3</a:t>
            </a:r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6955854" y="2601317"/>
            <a:ext cx="779462" cy="458787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6968554" y="3134717"/>
            <a:ext cx="741362" cy="1223962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 flipV="1">
            <a:off x="6943154" y="2626717"/>
            <a:ext cx="804862" cy="167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>
            <a:off x="6955854" y="3468092"/>
            <a:ext cx="766762" cy="482600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 flipV="1">
            <a:off x="6955854" y="3517304"/>
            <a:ext cx="779462" cy="384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 flipV="1">
            <a:off x="6955854" y="2502892"/>
            <a:ext cx="766762" cy="1349375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6943154" y="3431579"/>
            <a:ext cx="779462" cy="841375"/>
          </a:xfrm>
          <a:prstGeom prst="line">
            <a:avLst/>
          </a:prstGeom>
          <a:noFill/>
          <a:ln w="28575">
            <a:solidFill>
              <a:srgbClr val="FFD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utoUpdateAnimBg="0"/>
      <p:bldP spid="72" grpId="0" animBg="1"/>
      <p:bldP spid="7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对字符串排序（简单选择排序）。</a:t>
            </a:r>
          </a:p>
        </p:txBody>
      </p:sp>
      <p:sp>
        <p:nvSpPr>
          <p:cNvPr id="3" name="Text Box 126"/>
          <p:cNvSpPr txBox="1">
            <a:spLocks noChangeArrowheads="1"/>
          </p:cNvSpPr>
          <p:nvPr/>
        </p:nvSpPr>
        <p:spPr bwMode="auto">
          <a:xfrm>
            <a:off x="123285" y="1052736"/>
            <a:ext cx="6651180" cy="59400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main</a:t>
            </a:r>
            <a:r>
              <a:rPr lang="en-US" altLang="zh-CN" sz="2000" smtClean="0">
                <a:solidFill>
                  <a:schemeClr val="bg1"/>
                </a:solidFill>
              </a:rPr>
              <a:t>( )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{   void sort(char  *name[],int n), </a:t>
            </a:r>
            <a:r>
              <a:rPr lang="en-US" altLang="zh-CN" sz="2000">
                <a:solidFill>
                  <a:srgbClr val="5B9BD5"/>
                </a:solidFill>
              </a:rPr>
              <a:t>print(char  *name[],int n)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char *name[]={"Follow me","BASIC",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"Great Wall","FORTRAN","Computer "};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n=5;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FFD966"/>
                </a:solidFill>
              </a:rPr>
              <a:t>sort(name,n);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5B9BD5"/>
                </a:solidFill>
              </a:rPr>
              <a:t>print(name,n);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void sort(char *name[],int n)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   char *temp;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int i,j,k;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for(i=0;i&lt;n-1;i++)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{   k=i;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 for(j=i+1;j&lt;n;j++)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	if(</a:t>
            </a:r>
            <a:r>
              <a:rPr lang="en-US" altLang="zh-CN" sz="2000">
                <a:solidFill>
                  <a:srgbClr val="FFD966"/>
                </a:solidFill>
              </a:rPr>
              <a:t>strcmp(name[k],name[j])&gt;0)</a:t>
            </a:r>
            <a:r>
              <a:rPr lang="en-US" altLang="zh-CN" sz="2000">
                <a:solidFill>
                  <a:schemeClr val="bg1"/>
                </a:solidFill>
              </a:rPr>
              <a:t>   k=j;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if(k!=i)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{  temp=name[i];  name[i]=name[k]; name[k]=temp;}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307013" y="2570906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5307013" y="3012231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5307013" y="3436094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5307013" y="3842494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5307013" y="4264769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5502275" y="2602656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5519738" y="3024931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5519738" y="3431331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5519738" y="3872656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5519738" y="4294931"/>
            <a:ext cx="102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5622742" y="2212102"/>
            <a:ext cx="8258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81" name="Text Box 17"/>
          <p:cNvSpPr txBox="1">
            <a:spLocks noChangeArrowheads="1"/>
          </p:cNvSpPr>
          <p:nvPr/>
        </p:nvSpPr>
        <p:spPr bwMode="auto">
          <a:xfrm>
            <a:off x="7542111" y="3439239"/>
            <a:ext cx="138544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Great Wall</a:t>
            </a: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542111" y="3880564"/>
            <a:ext cx="1422377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FORTRAN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7542111" y="4321889"/>
            <a:ext cx="1309974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7542111" y="2589956"/>
            <a:ext cx="1217613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542111" y="2994769"/>
            <a:ext cx="955711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BASIC</a:t>
            </a:r>
          </a:p>
        </p:txBody>
      </p:sp>
      <p:sp>
        <p:nvSpPr>
          <p:cNvPr id="86" name="Line 32"/>
          <p:cNvSpPr>
            <a:spLocks noChangeShapeType="1"/>
          </p:cNvSpPr>
          <p:nvPr/>
        </p:nvSpPr>
        <p:spPr bwMode="auto">
          <a:xfrm>
            <a:off x="6742113" y="2782044"/>
            <a:ext cx="779462" cy="458787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" name="Line 33"/>
          <p:cNvSpPr>
            <a:spLocks noChangeShapeType="1"/>
          </p:cNvSpPr>
          <p:nvPr/>
        </p:nvSpPr>
        <p:spPr bwMode="auto">
          <a:xfrm>
            <a:off x="6754813" y="3315444"/>
            <a:ext cx="741362" cy="1223962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" name="Line 35"/>
          <p:cNvSpPr>
            <a:spLocks noChangeShapeType="1"/>
          </p:cNvSpPr>
          <p:nvPr/>
        </p:nvSpPr>
        <p:spPr bwMode="auto">
          <a:xfrm>
            <a:off x="6742113" y="3648819"/>
            <a:ext cx="766762" cy="482600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V="1">
            <a:off x="6742113" y="2683619"/>
            <a:ext cx="766762" cy="1349375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 flipV="1">
            <a:off x="6729413" y="3612306"/>
            <a:ext cx="779462" cy="841375"/>
          </a:xfrm>
          <a:prstGeom prst="line">
            <a:avLst/>
          </a:prstGeom>
          <a:noFill/>
          <a:ln w="38100">
            <a:solidFill>
              <a:srgbClr val="5B9BD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224136"/>
          </a:xfrm>
        </p:spPr>
        <p:txBody>
          <a:bodyPr/>
          <a:lstStyle/>
          <a:p>
            <a:r>
              <a:rPr lang="zh-CN" altLang="en-US"/>
              <a:t>直接访问与间接访问</a:t>
            </a:r>
          </a:p>
          <a:p>
            <a:pPr lvl="1"/>
            <a:r>
              <a:rPr lang="zh-CN" altLang="en-US"/>
              <a:t>直接访问：按变量地址存取变量值</a:t>
            </a:r>
          </a:p>
          <a:p>
            <a:pPr lvl="1"/>
            <a:r>
              <a:rPr lang="zh-CN" altLang="en-US"/>
              <a:t>间接访问：通过存放变量地址的变量去访问变量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例</a:t>
            </a:r>
            <a:r>
              <a:rPr lang="zh-CN" altLang="en-US"/>
              <a:t>     </a:t>
            </a:r>
            <a:r>
              <a:rPr lang="en-US" altLang="zh-CN"/>
              <a:t>i=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;        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-----</a:t>
            </a:r>
            <a:r>
              <a:rPr lang="zh-CN" altLang="zh-CN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直接访问</a:t>
            </a:r>
            <a:endParaRPr lang="zh-CN" altLang="en-US"/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73088" y="1889125"/>
            <a:ext cx="4997449" cy="4625975"/>
            <a:chOff x="361" y="1190"/>
            <a:chExt cx="3148" cy="2914"/>
          </a:xfrm>
        </p:grpSpPr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361" y="1190"/>
              <a:ext cx="3148" cy="2914"/>
              <a:chOff x="361" y="1190"/>
              <a:chExt cx="3148" cy="2914"/>
            </a:xfrm>
          </p:grpSpPr>
          <p:sp>
            <p:nvSpPr>
              <p:cNvPr id="7" name="AutoShape 57"/>
              <p:cNvSpPr>
                <a:spLocks noChangeArrowheads="1"/>
              </p:cNvSpPr>
              <p:nvPr/>
            </p:nvSpPr>
            <p:spPr bwMode="auto">
              <a:xfrm>
                <a:off x="2437" y="2799"/>
                <a:ext cx="1072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</a:p>
            </p:txBody>
          </p:sp>
          <p:grpSp>
            <p:nvGrpSpPr>
              <p:cNvPr id="8" name="Group 76"/>
              <p:cNvGrpSpPr>
                <a:grpSpLocks/>
              </p:cNvGrpSpPr>
              <p:nvPr/>
            </p:nvGrpSpPr>
            <p:grpSpPr bwMode="auto">
              <a:xfrm>
                <a:off x="361" y="1190"/>
                <a:ext cx="2967" cy="2914"/>
                <a:chOff x="361" y="1190"/>
                <a:chExt cx="2967" cy="2914"/>
              </a:xfrm>
            </p:grpSpPr>
            <p:grpSp>
              <p:nvGrpSpPr>
                <p:cNvPr id="9" name="Group 29"/>
                <p:cNvGrpSpPr>
                  <a:grpSpLocks/>
                </p:cNvGrpSpPr>
                <p:nvPr/>
              </p:nvGrpSpPr>
              <p:grpSpPr bwMode="auto">
                <a:xfrm>
                  <a:off x="361" y="1190"/>
                  <a:ext cx="2967" cy="2914"/>
                  <a:chOff x="964" y="1406"/>
                  <a:chExt cx="2967" cy="2914"/>
                </a:xfrm>
              </p:grpSpPr>
              <p:sp>
                <p:nvSpPr>
                  <p:cNvPr id="11" name="Freeform 30"/>
                  <p:cNvSpPr>
                    <a:spLocks/>
                  </p:cNvSpPr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Freeform 31"/>
                  <p:cNvSpPr>
                    <a:spLocks/>
                  </p:cNvSpPr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2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5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1456"/>
                    <a:ext cx="310" cy="3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…...</a:t>
                    </a:r>
                  </a:p>
                </p:txBody>
              </p:sp>
              <p:sp>
                <p:nvSpPr>
                  <p:cNvPr id="2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2" y="3661"/>
                    <a:ext cx="310" cy="3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/>
                      <a:t>…...</a:t>
                    </a:r>
                  </a:p>
                </p:txBody>
              </p:sp>
              <p:sp>
                <p:nvSpPr>
                  <p:cNvPr id="24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1733"/>
                    <a:ext cx="47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2000</a:t>
                    </a:r>
                  </a:p>
                </p:txBody>
              </p:sp>
              <p:sp>
                <p:nvSpPr>
                  <p:cNvPr id="25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704"/>
                    <a:ext cx="47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2004</a:t>
                    </a:r>
                  </a:p>
                </p:txBody>
              </p:sp>
              <p:sp>
                <p:nvSpPr>
                  <p:cNvPr id="2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3189"/>
                    <a:ext cx="47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2006</a:t>
                    </a:r>
                  </a:p>
                </p:txBody>
              </p:sp>
              <p:sp>
                <p:nvSpPr>
                  <p:cNvPr id="2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947"/>
                    <a:ext cx="47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2005</a:t>
                    </a:r>
                  </a:p>
                </p:txBody>
              </p:sp>
              <p:sp>
                <p:nvSpPr>
                  <p:cNvPr id="28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11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 type="none" w="lg" len="lg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795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000">
                        <a:solidFill>
                          <a:schemeClr val="bg1"/>
                        </a:solidFill>
                      </a:rPr>
                      <a:t>整型变量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i</a:t>
                    </a:r>
                    <a:endParaRPr lang="en-US" altLang="zh-CN" sz="2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" y="1986"/>
                    <a:ext cx="27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/>
                      <a:t>10</a:t>
                    </a:r>
                  </a:p>
                </p:txBody>
              </p:sp>
              <p:sp>
                <p:nvSpPr>
                  <p:cNvPr id="32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 type="none" w="lg" len="lg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001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000">
                        <a:solidFill>
                          <a:schemeClr val="bg1"/>
                        </a:solidFill>
                      </a:rPr>
                      <a:t>变量</a:t>
                    </a:r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_pointer</a:t>
                    </a:r>
                    <a:endParaRPr lang="en-US" altLang="zh-CN" sz="2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1976"/>
                    <a:ext cx="47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2001</a:t>
                    </a:r>
                  </a:p>
                </p:txBody>
              </p:sp>
              <p:sp>
                <p:nvSpPr>
                  <p:cNvPr id="35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219"/>
                    <a:ext cx="47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2002</a:t>
                    </a:r>
                  </a:p>
                </p:txBody>
              </p:sp>
              <p:sp>
                <p:nvSpPr>
                  <p:cNvPr id="3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4" y="2461"/>
                    <a:ext cx="47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solidFill>
                          <a:schemeClr val="bg1"/>
                        </a:solidFill>
                      </a:rPr>
                      <a:t>2003</a:t>
                    </a:r>
                  </a:p>
                </p:txBody>
              </p:sp>
            </p:grpSp>
            <p:sp>
              <p:nvSpPr>
                <p:cNvPr id="10" name="Oval 69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1273" y="2765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5B9BD5"/>
                  </a:solidFill>
                </a:rPr>
                <a:t>2000</a:t>
              </a:r>
            </a:p>
          </p:txBody>
        </p:sp>
      </p:grpSp>
      <p:sp>
        <p:nvSpPr>
          <p:cNvPr id="37" name="Text Box 66"/>
          <p:cNvSpPr txBox="1">
            <a:spLocks noChangeArrowheads="1"/>
          </p:cNvSpPr>
          <p:nvPr/>
        </p:nvSpPr>
        <p:spPr bwMode="auto">
          <a:xfrm>
            <a:off x="2219038" y="2770655"/>
            <a:ext cx="324426" cy="40229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例</a:t>
            </a:r>
            <a:r>
              <a:rPr lang="zh-CN" altLang="en-US"/>
              <a:t>     *</a:t>
            </a:r>
            <a:r>
              <a:rPr lang="en-US" altLang="zh-CN"/>
              <a:t>i_pointer=</a:t>
            </a:r>
            <a:r>
              <a:rPr lang="en-US" altLang="zh-CN">
                <a:solidFill>
                  <a:srgbClr val="FF9900"/>
                </a:solidFill>
              </a:rPr>
              <a:t>20</a:t>
            </a:r>
            <a:r>
              <a:rPr lang="en-US" altLang="zh-CN"/>
              <a:t>;        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-----</a:t>
            </a:r>
            <a:r>
              <a:rPr lang="zh-CN" altLang="zh-CN">
                <a:solidFill>
                  <a:srgbClr val="FF9900"/>
                </a:solidFill>
                <a:latin typeface="隶书" pitchFamily="49" charset="-122"/>
                <a:ea typeface="隶书" pitchFamily="49" charset="-122"/>
              </a:rPr>
              <a:t>间接访问</a:t>
            </a:r>
            <a:endParaRPr lang="zh-CN" altLang="en-US"/>
          </a:p>
        </p:txBody>
      </p:sp>
      <p:sp>
        <p:nvSpPr>
          <p:cNvPr id="39" name="Oval 70"/>
          <p:cNvSpPr>
            <a:spLocks noChangeArrowheads="1"/>
          </p:cNvSpPr>
          <p:nvPr/>
        </p:nvSpPr>
        <p:spPr bwMode="auto">
          <a:xfrm>
            <a:off x="2057400" y="4400550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" name="Line 71"/>
          <p:cNvSpPr>
            <a:spLocks noChangeShapeType="1"/>
          </p:cNvSpPr>
          <p:nvPr/>
        </p:nvSpPr>
        <p:spPr bwMode="auto">
          <a:xfrm flipH="1">
            <a:off x="571500" y="466725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" name="Line 72"/>
          <p:cNvSpPr>
            <a:spLocks noChangeShapeType="1"/>
          </p:cNvSpPr>
          <p:nvPr/>
        </p:nvSpPr>
        <p:spPr bwMode="auto">
          <a:xfrm flipV="1">
            <a:off x="609600" y="262890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" name="Line 73"/>
          <p:cNvSpPr>
            <a:spLocks noChangeShapeType="1"/>
          </p:cNvSpPr>
          <p:nvPr/>
        </p:nvSpPr>
        <p:spPr bwMode="auto">
          <a:xfrm flipV="1">
            <a:off x="5867400" y="3009900"/>
            <a:ext cx="0" cy="2438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" name="Text Box 75"/>
          <p:cNvSpPr txBox="1">
            <a:spLocks noChangeArrowheads="1"/>
          </p:cNvSpPr>
          <p:nvPr/>
        </p:nvSpPr>
        <p:spPr bwMode="auto">
          <a:xfrm>
            <a:off x="2090554" y="2808755"/>
            <a:ext cx="467093" cy="40229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000" b="1">
                <a:solidFill>
                  <a:srgbClr val="5B9BD5"/>
                </a:solidFill>
              </a:rPr>
              <a:t>20</a:t>
            </a:r>
          </a:p>
        </p:txBody>
      </p:sp>
      <p:grpSp>
        <p:nvGrpSpPr>
          <p:cNvPr id="44" name="Group 67"/>
          <p:cNvGrpSpPr>
            <a:grpSpLocks/>
          </p:cNvGrpSpPr>
          <p:nvPr/>
        </p:nvGrpSpPr>
        <p:grpSpPr bwMode="auto">
          <a:xfrm>
            <a:off x="2781300" y="2457450"/>
            <a:ext cx="3371850" cy="495300"/>
            <a:chOff x="1752" y="1548"/>
            <a:chExt cx="2124" cy="312"/>
          </a:xfrm>
        </p:grpSpPr>
        <p:sp>
          <p:nvSpPr>
            <p:cNvPr id="45" name="Line 64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" name="Line 65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" name="Line 74"/>
          <p:cNvSpPr>
            <a:spLocks noChangeShapeType="1"/>
          </p:cNvSpPr>
          <p:nvPr/>
        </p:nvSpPr>
        <p:spPr bwMode="auto">
          <a:xfrm flipH="1">
            <a:off x="2819400" y="3028950"/>
            <a:ext cx="3048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37" grpId="0" animBg="1" autoUpdateAnimBg="0"/>
      <p:bldP spid="38" grpId="0" animBg="1" autoUpdateAnimBg="0"/>
      <p:bldP spid="39" grpId="0" animBg="1"/>
      <p:bldP spid="40" grpId="0" animBg="1"/>
      <p:bldP spid="41" grpId="0" animBg="1"/>
      <p:bldP spid="42" grpId="0" animBg="1"/>
      <p:bldP spid="43" grpId="0" animBg="1" autoUpdateAnimBg="0"/>
      <p:bldP spid="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3528392"/>
          </a:xfrm>
        </p:spPr>
        <p:txBody>
          <a:bodyPr/>
          <a:lstStyle/>
          <a:p>
            <a:r>
              <a:rPr lang="zh-CN" altLang="en-US"/>
              <a:t>多级指针</a:t>
            </a:r>
          </a:p>
          <a:p>
            <a:pPr lvl="1"/>
            <a:r>
              <a:rPr lang="zh-CN" altLang="en-US" smtClean="0"/>
              <a:t>定义：指向</a:t>
            </a:r>
            <a:r>
              <a:rPr lang="zh-CN" altLang="en-US"/>
              <a:t>指针的指针</a:t>
            </a:r>
          </a:p>
          <a:p>
            <a:pPr lvl="1"/>
            <a:r>
              <a:rPr lang="zh-CN" altLang="en-US"/>
              <a:t>一级</a:t>
            </a:r>
            <a:r>
              <a:rPr lang="zh-CN" altLang="en-US" smtClean="0"/>
              <a:t>指针：指针</a:t>
            </a:r>
            <a:r>
              <a:rPr lang="zh-CN" altLang="en-US"/>
              <a:t>变量中存放目标变量的</a:t>
            </a:r>
            <a:r>
              <a:rPr lang="zh-CN" altLang="en-US" smtClean="0"/>
              <a:t>地址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  <a:p>
            <a:pPr lvl="1"/>
            <a:r>
              <a:rPr lang="zh-CN" altLang="en-US"/>
              <a:t>二级</a:t>
            </a:r>
            <a:r>
              <a:rPr lang="zh-CN" altLang="en-US" smtClean="0"/>
              <a:t>指针：指针</a:t>
            </a:r>
            <a:r>
              <a:rPr lang="zh-CN" altLang="en-US"/>
              <a:t>变量中存放一级指针变量的地址</a:t>
            </a:r>
          </a:p>
        </p:txBody>
      </p:sp>
      <p:sp>
        <p:nvSpPr>
          <p:cNvPr id="3" name="Text Box 66"/>
          <p:cNvSpPr txBox="1">
            <a:spLocks noChangeArrowheads="1"/>
          </p:cNvSpPr>
          <p:nvPr/>
        </p:nvSpPr>
        <p:spPr bwMode="auto">
          <a:xfrm>
            <a:off x="1115616" y="1772816"/>
            <a:ext cx="2048959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*p;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int 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 = 3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p = &amp;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 *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p = 5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;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100741" y="1851224"/>
            <a:ext cx="3205163" cy="836613"/>
            <a:chOff x="3146" y="1334"/>
            <a:chExt cx="2019" cy="527"/>
          </a:xfrm>
        </p:grpSpPr>
        <p:sp>
          <p:nvSpPr>
            <p:cNvPr id="5" name="Rectangle 71"/>
            <p:cNvSpPr>
              <a:spLocks noChangeArrowheads="1"/>
            </p:cNvSpPr>
            <p:nvPr/>
          </p:nvSpPr>
          <p:spPr bwMode="auto">
            <a:xfrm>
              <a:off x="3313" y="1572"/>
              <a:ext cx="478" cy="28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&amp;i</a:t>
              </a:r>
            </a:p>
          </p:txBody>
        </p:sp>
        <p:sp>
          <p:nvSpPr>
            <p:cNvPr id="6" name="Rectangle 72"/>
            <p:cNvSpPr>
              <a:spLocks noChangeArrowheads="1"/>
            </p:cNvSpPr>
            <p:nvPr/>
          </p:nvSpPr>
          <p:spPr bwMode="auto">
            <a:xfrm>
              <a:off x="4401" y="1572"/>
              <a:ext cx="478" cy="28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" name="Text Box 73"/>
            <p:cNvSpPr txBox="1">
              <a:spLocks noChangeArrowheads="1"/>
            </p:cNvSpPr>
            <p:nvPr/>
          </p:nvSpPr>
          <p:spPr bwMode="auto">
            <a:xfrm>
              <a:off x="3146" y="1345"/>
              <a:ext cx="9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P(</a:t>
              </a:r>
              <a:r>
                <a:rPr lang="zh-CN" altLang="zh-CN" sz="2000">
                  <a:solidFill>
                    <a:schemeClr val="bg1"/>
                  </a:solidFill>
                </a:rPr>
                <a:t>指针变量)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8" name="Text Box 74"/>
            <p:cNvSpPr txBox="1">
              <a:spLocks noChangeArrowheads="1"/>
            </p:cNvSpPr>
            <p:nvPr/>
          </p:nvSpPr>
          <p:spPr bwMode="auto">
            <a:xfrm>
              <a:off x="4259" y="1334"/>
              <a:ext cx="9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i(</a:t>
              </a:r>
              <a:r>
                <a:rPr lang="zh-CN" altLang="zh-CN" sz="2000">
                  <a:solidFill>
                    <a:schemeClr val="bg1"/>
                  </a:solidFill>
                </a:rPr>
                <a:t>整型变量</a:t>
              </a:r>
              <a:r>
                <a:rPr lang="en-US" altLang="zh-CN" sz="200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>
              <a:off x="3795" y="1728"/>
              <a:ext cx="5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78"/>
          <p:cNvSpPr>
            <a:spLocks noChangeArrowheads="1"/>
          </p:cNvSpPr>
          <p:nvPr/>
        </p:nvSpPr>
        <p:spPr bwMode="auto">
          <a:xfrm>
            <a:off x="4262573" y="2822755"/>
            <a:ext cx="1105088" cy="37151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一级指针</a:t>
            </a:r>
          </a:p>
        </p:txBody>
      </p:sp>
      <p:sp>
        <p:nvSpPr>
          <p:cNvPr id="11" name="AutoShape 79"/>
          <p:cNvSpPr>
            <a:spLocks/>
          </p:cNvSpPr>
          <p:nvPr/>
        </p:nvSpPr>
        <p:spPr bwMode="auto">
          <a:xfrm>
            <a:off x="6533640" y="2898955"/>
            <a:ext cx="1566752" cy="371513"/>
          </a:xfrm>
          <a:prstGeom prst="borderCallout1">
            <a:avLst>
              <a:gd name="adj1" fmla="val 23079"/>
              <a:gd name="adj2" fmla="val -3722"/>
              <a:gd name="adj3" fmla="val -64102"/>
              <a:gd name="adj4" fmla="val -35583"/>
            </a:avLst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单级间接寻址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4141788" y="4078089"/>
            <a:ext cx="4133850" cy="857250"/>
            <a:chOff x="2489" y="2149"/>
            <a:chExt cx="2604" cy="540"/>
          </a:xfrm>
        </p:grpSpPr>
        <p:sp>
          <p:nvSpPr>
            <p:cNvPr id="13" name="Text Box 43"/>
            <p:cNvSpPr txBox="1">
              <a:spLocks noChangeArrowheads="1"/>
            </p:cNvSpPr>
            <p:nvPr/>
          </p:nvSpPr>
          <p:spPr bwMode="auto">
            <a:xfrm>
              <a:off x="2575" y="2149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p1</a:t>
              </a:r>
            </a:p>
          </p:txBody>
        </p: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2489" y="2162"/>
              <a:ext cx="2604" cy="527"/>
              <a:chOff x="1400" y="3528"/>
              <a:chExt cx="2604" cy="527"/>
            </a:xfrm>
          </p:grpSpPr>
          <p:sp>
            <p:nvSpPr>
              <p:cNvPr id="15" name="Rectangle 40"/>
              <p:cNvSpPr>
                <a:spLocks noChangeArrowheads="1"/>
              </p:cNvSpPr>
              <p:nvPr/>
            </p:nvSpPr>
            <p:spPr bwMode="auto">
              <a:xfrm>
                <a:off x="1400" y="3766"/>
                <a:ext cx="478" cy="28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&amp;p2</a:t>
                </a:r>
              </a:p>
            </p:txBody>
          </p:sp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152" y="3766"/>
                <a:ext cx="478" cy="28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&amp;i</a:t>
                </a:r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3240" y="3766"/>
                <a:ext cx="478" cy="28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8" name="Text Box 44"/>
              <p:cNvSpPr txBox="1">
                <a:spLocks noChangeArrowheads="1"/>
              </p:cNvSpPr>
              <p:nvPr/>
            </p:nvSpPr>
            <p:spPr bwMode="auto">
              <a:xfrm>
                <a:off x="1985" y="3539"/>
                <a:ext cx="10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P2(</a:t>
                </a:r>
                <a:r>
                  <a:rPr lang="zh-CN" altLang="zh-CN" sz="2000">
                    <a:solidFill>
                      <a:schemeClr val="bg1"/>
                    </a:solidFill>
                  </a:rPr>
                  <a:t>指针变量)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 Box 45"/>
              <p:cNvSpPr txBox="1">
                <a:spLocks noChangeArrowheads="1"/>
              </p:cNvSpPr>
              <p:nvPr/>
            </p:nvSpPr>
            <p:spPr bwMode="auto">
              <a:xfrm>
                <a:off x="3098" y="3528"/>
                <a:ext cx="9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i(</a:t>
                </a:r>
                <a:r>
                  <a:rPr lang="zh-CN" altLang="zh-CN" sz="2000">
                    <a:solidFill>
                      <a:schemeClr val="bg1"/>
                    </a:solidFill>
                  </a:rPr>
                  <a:t>整型变量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>
                <a:off x="1878" y="3911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>
                <a:off x="2634" y="3922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1043608" y="4000996"/>
            <a:ext cx="2081019" cy="23083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例  </a:t>
            </a:r>
            <a:r>
              <a:rPr lang="en-US" altLang="zh-CN" sz="2400" b="1">
                <a:solidFill>
                  <a:schemeClr val="bg1"/>
                </a:solidFill>
              </a:rPr>
              <a:t>int   </a:t>
            </a:r>
            <a:r>
              <a:rPr lang="en-US" altLang="zh-CN" sz="2400" b="1">
                <a:solidFill>
                  <a:srgbClr val="5B9BD5"/>
                </a:solidFill>
              </a:rPr>
              <a:t>**</a:t>
            </a:r>
            <a:r>
              <a:rPr lang="en-US" altLang="zh-CN" sz="2400" b="1">
                <a:solidFill>
                  <a:schemeClr val="bg1"/>
                </a:solidFill>
              </a:rPr>
              <a:t>p1; </a:t>
            </a:r>
          </a:p>
          <a:p>
            <a:r>
              <a:rPr lang="en-US" altLang="zh-CN" sz="2400" b="1">
                <a:solidFill>
                  <a:schemeClr val="bg1"/>
                </a:solidFill>
              </a:rPr>
              <a:t>      </a:t>
            </a:r>
            <a:r>
              <a:rPr lang="en-US" altLang="zh-CN" sz="2400" b="1">
                <a:solidFill>
                  <a:schemeClr val="bg1"/>
                </a:solidFill>
                <a:sym typeface="Symbol" pitchFamily="18" charset="2"/>
              </a:rPr>
              <a:t>int   *p2;</a:t>
            </a:r>
          </a:p>
          <a:p>
            <a:r>
              <a:rPr lang="en-US" altLang="zh-CN" sz="2400" b="1">
                <a:solidFill>
                  <a:schemeClr val="bg1"/>
                </a:solidFill>
                <a:sym typeface="Symbol" pitchFamily="18" charset="2"/>
              </a:rPr>
              <a:t>      int  i=3;</a:t>
            </a:r>
          </a:p>
          <a:p>
            <a:r>
              <a:rPr lang="en-US" altLang="zh-CN" sz="2400" b="1">
                <a:solidFill>
                  <a:schemeClr val="bg1"/>
                </a:solidFill>
                <a:sym typeface="Symbol" pitchFamily="18" charset="2"/>
              </a:rPr>
              <a:t>      p2=&amp;i;</a:t>
            </a:r>
          </a:p>
          <a:p>
            <a:r>
              <a:rPr lang="en-US" altLang="zh-CN" sz="2400" b="1">
                <a:solidFill>
                  <a:schemeClr val="bg1"/>
                </a:solidFill>
                <a:sym typeface="Symbol" pitchFamily="18" charset="2"/>
              </a:rPr>
              <a:t>      p1=&amp;p2;</a:t>
            </a:r>
          </a:p>
          <a:p>
            <a:r>
              <a:rPr lang="en-US" altLang="zh-CN" sz="2400" b="1">
                <a:solidFill>
                  <a:schemeClr val="bg1"/>
                </a:solidFill>
                <a:sym typeface="Symbol" pitchFamily="18" charset="2"/>
              </a:rPr>
              <a:t>       **p1=5;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3" name="Rectangle 87"/>
          <p:cNvSpPr>
            <a:spLocks noChangeArrowheads="1"/>
          </p:cNvSpPr>
          <p:nvPr/>
        </p:nvSpPr>
        <p:spPr bwMode="auto">
          <a:xfrm>
            <a:off x="3765457" y="5203607"/>
            <a:ext cx="1105088" cy="37151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二级指针</a:t>
            </a:r>
          </a:p>
        </p:txBody>
      </p:sp>
      <p:sp>
        <p:nvSpPr>
          <p:cNvPr id="24" name="Rectangle 88"/>
          <p:cNvSpPr>
            <a:spLocks noChangeArrowheads="1"/>
          </p:cNvSpPr>
          <p:nvPr/>
        </p:nvSpPr>
        <p:spPr bwMode="auto">
          <a:xfrm>
            <a:off x="5375182" y="5203607"/>
            <a:ext cx="1105088" cy="37151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一级指针</a:t>
            </a:r>
          </a:p>
        </p:txBody>
      </p:sp>
      <p:sp>
        <p:nvSpPr>
          <p:cNvPr id="25" name="Rectangle 89"/>
          <p:cNvSpPr>
            <a:spLocks noChangeArrowheads="1"/>
          </p:cNvSpPr>
          <p:nvPr/>
        </p:nvSpPr>
        <p:spPr bwMode="auto">
          <a:xfrm>
            <a:off x="7011894" y="5203607"/>
            <a:ext cx="1105088" cy="37151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目标变量</a:t>
            </a:r>
          </a:p>
        </p:txBody>
      </p:sp>
      <p:sp>
        <p:nvSpPr>
          <p:cNvPr id="26" name="AutoShape 90"/>
          <p:cNvSpPr>
            <a:spLocks/>
          </p:cNvSpPr>
          <p:nvPr/>
        </p:nvSpPr>
        <p:spPr bwMode="auto">
          <a:xfrm>
            <a:off x="4950674" y="6003707"/>
            <a:ext cx="1566752" cy="371513"/>
          </a:xfrm>
          <a:prstGeom prst="borderCallout1">
            <a:avLst>
              <a:gd name="adj1" fmla="val 23079"/>
              <a:gd name="adj2" fmla="val -3722"/>
              <a:gd name="adj3" fmla="val 20514"/>
              <a:gd name="adj4" fmla="val -73722"/>
            </a:avLst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二级间接寻址</a:t>
            </a:r>
          </a:p>
        </p:txBody>
      </p: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 autoUpdateAnimBg="0"/>
      <p:bldP spid="11" grpId="0" animBg="1" autoUpdateAnimBg="0"/>
      <p:bldP spid="22" grpId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08112"/>
          </a:xfrm>
        </p:spPr>
        <p:txBody>
          <a:bodyPr/>
          <a:lstStyle/>
          <a:p>
            <a:pPr lvl="1"/>
            <a:r>
              <a:rPr lang="zh-CN" altLang="en-US"/>
              <a:t>定义形式：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存储类型</a:t>
            </a:r>
            <a:r>
              <a:rPr lang="en-US" altLang="zh-CN" b="1">
                <a:solidFill>
                  <a:srgbClr val="FFD966"/>
                </a:solidFill>
              </a:rPr>
              <a:t>]   </a:t>
            </a:r>
            <a:r>
              <a:rPr lang="zh-CN" altLang="en-US" b="1">
                <a:solidFill>
                  <a:srgbClr val="FFD966"/>
                </a:solidFill>
              </a:rPr>
              <a:t>数据类型  **指针名；</a:t>
            </a:r>
          </a:p>
          <a:p>
            <a:pPr marL="457200" lvl="1" indent="0">
              <a:buNone/>
            </a:pPr>
            <a:r>
              <a:rPr lang="zh-CN" altLang="en-US" smtClean="0"/>
              <a:t>    如  </a:t>
            </a:r>
            <a:r>
              <a:rPr lang="en-US" altLang="zh-CN"/>
              <a:t>char   **p</a:t>
            </a:r>
            <a:r>
              <a:rPr lang="en-US" altLang="zh-CN" smtClean="0"/>
              <a:t>;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5576" y="4254187"/>
            <a:ext cx="83776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 i, **p;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p=&amp;i;       (</a:t>
            </a:r>
            <a:r>
              <a:rPr lang="en-US" altLang="zh-CN" sz="2400" b="1">
                <a:solidFill>
                  <a:srgbClr val="FFD966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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) //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p</a:t>
            </a:r>
            <a:r>
              <a:rPr lang="zh-CN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是二级指针，不能用变量地址为其赋值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03648" y="1404900"/>
            <a:ext cx="2259250" cy="371513"/>
          </a:xfrm>
          <a:prstGeom prst="wedgeRectCallout">
            <a:avLst>
              <a:gd name="adj1" fmla="val 30227"/>
              <a:gd name="adj2" fmla="val -168588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指针本身的存储类型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646865" y="1457287"/>
            <a:ext cx="2720914" cy="371513"/>
          </a:xfrm>
          <a:prstGeom prst="wedgeRectCallout">
            <a:avLst>
              <a:gd name="adj1" fmla="val -14935"/>
              <a:gd name="adj2" fmla="val -183972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最终目标变量的数据类型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314953" y="1266400"/>
            <a:ext cx="2890833" cy="648512"/>
          </a:xfrm>
          <a:prstGeom prst="wedgeRectCallout">
            <a:avLst>
              <a:gd name="adj1" fmla="val -34528"/>
              <a:gd name="adj2" fmla="val -96125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*p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间接指向对象的地址</a:t>
            </a:r>
          </a:p>
          <a:p>
            <a:pPr eaLnBrk="1" hangingPunct="1"/>
            <a:r>
              <a:rPr lang="zh-CN" altLang="zh-CN"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间接指向对象的值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55673" y="1772816"/>
            <a:ext cx="2124299" cy="23083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int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i=3;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int   *p1;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 **p2;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p1=&amp;i;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p2=&amp;p1;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**p=5;</a:t>
            </a: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886328" y="2328862"/>
            <a:ext cx="1925638" cy="1228725"/>
            <a:chOff x="3042" y="1923"/>
            <a:chExt cx="1213" cy="774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312" y="1932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312" y="2184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12" y="2436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312" y="2688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76" y="1923"/>
              <a:ext cx="14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i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042" y="2187"/>
              <a:ext cx="27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42" y="2463"/>
              <a:ext cx="27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p2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644" y="1935"/>
              <a:ext cx="1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solidFill>
                    <a:schemeClr val="bg1"/>
                  </a:solidFill>
                  <a:ea typeface="隶书" pitchFamily="49" charset="-122"/>
                </a:rPr>
                <a:t>3</a:t>
              </a:r>
              <a:endParaRPr lang="en-US" altLang="zh-CN">
                <a:solidFill>
                  <a:schemeClr val="bg1"/>
                </a:solidFill>
                <a:ea typeface="隶书" pitchFamily="49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646" y="2163"/>
              <a:ext cx="24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&amp;i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81" y="2403"/>
              <a:ext cx="37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&amp;p1</a:t>
              </a: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140" y="2052"/>
              <a:ext cx="115" cy="234"/>
            </a:xfrm>
            <a:custGeom>
              <a:avLst/>
              <a:gdLst>
                <a:gd name="T0" fmla="*/ 12 w 148"/>
                <a:gd name="T1" fmla="*/ 270 h 270"/>
                <a:gd name="T2" fmla="*/ 132 w 148"/>
                <a:gd name="T3" fmla="*/ 186 h 270"/>
                <a:gd name="T4" fmla="*/ 108 w 148"/>
                <a:gd name="T5" fmla="*/ 30 h 270"/>
                <a:gd name="T6" fmla="*/ 0 w 148"/>
                <a:gd name="T7" fmla="*/ 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70">
                  <a:moveTo>
                    <a:pt x="12" y="270"/>
                  </a:moveTo>
                  <a:cubicBezTo>
                    <a:pt x="64" y="248"/>
                    <a:pt x="116" y="226"/>
                    <a:pt x="132" y="186"/>
                  </a:cubicBezTo>
                  <a:cubicBezTo>
                    <a:pt x="148" y="146"/>
                    <a:pt x="130" y="60"/>
                    <a:pt x="108" y="30"/>
                  </a:cubicBezTo>
                  <a:cubicBezTo>
                    <a:pt x="86" y="0"/>
                    <a:pt x="16" y="8"/>
                    <a:pt x="0" y="6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140" y="2388"/>
              <a:ext cx="115" cy="234"/>
            </a:xfrm>
            <a:custGeom>
              <a:avLst/>
              <a:gdLst>
                <a:gd name="T0" fmla="*/ 12 w 148"/>
                <a:gd name="T1" fmla="*/ 270 h 270"/>
                <a:gd name="T2" fmla="*/ 132 w 148"/>
                <a:gd name="T3" fmla="*/ 186 h 270"/>
                <a:gd name="T4" fmla="*/ 108 w 148"/>
                <a:gd name="T5" fmla="*/ 30 h 270"/>
                <a:gd name="T6" fmla="*/ 0 w 148"/>
                <a:gd name="T7" fmla="*/ 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70">
                  <a:moveTo>
                    <a:pt x="12" y="270"/>
                  </a:moveTo>
                  <a:cubicBezTo>
                    <a:pt x="64" y="248"/>
                    <a:pt x="116" y="226"/>
                    <a:pt x="132" y="186"/>
                  </a:cubicBezTo>
                  <a:cubicBezTo>
                    <a:pt x="148" y="146"/>
                    <a:pt x="130" y="60"/>
                    <a:pt x="108" y="30"/>
                  </a:cubicBezTo>
                  <a:cubicBezTo>
                    <a:pt x="86" y="0"/>
                    <a:pt x="16" y="8"/>
                    <a:pt x="0" y="6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6400799" y="2347912"/>
            <a:ext cx="2051050" cy="828675"/>
            <a:chOff x="3996" y="1935"/>
            <a:chExt cx="1292" cy="522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996" y="2028"/>
              <a:ext cx="5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00" y="1935"/>
              <a:ext cx="6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**p2, *p1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032" y="2340"/>
              <a:ext cx="5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574" y="2223"/>
              <a:ext cx="3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*p2</a:t>
              </a:r>
            </a:p>
          </p:txBody>
        </p:sp>
      </p:grp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46100" y="5224463"/>
            <a:ext cx="7772400" cy="144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多级</a:t>
            </a:r>
            <a:r>
              <a:rPr lang="zh-CN" altLang="en-US" sz="20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指针</a:t>
            </a:r>
            <a:endParaRPr lang="en-US" altLang="zh-CN" sz="2000" smtClean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</a:pP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例  三级指针 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int    ***p;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</a:pP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四级指针     </a:t>
            </a:r>
            <a:r>
              <a:rPr lang="en-US" altLang="zh-CN" sz="200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char   ****p;</a:t>
            </a:r>
            <a:endParaRPr lang="zh-CN" altLang="en-US" sz="200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 autoUpdateAnimBg="0"/>
      <p:bldP spid="5" grpId="0" animBg="1" autoUpdateAnimBg="0"/>
      <p:bldP spid="6" grpId="0" animBg="1" autoUpdateAnimBg="0"/>
      <p:bldP spid="7" grpId="0"/>
      <p:bldP spid="27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一级指针与二级指针。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02634" y="1434802"/>
            <a:ext cx="4233863" cy="4625975"/>
            <a:chOff x="3093" y="806"/>
            <a:chExt cx="2667" cy="291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093" y="1133"/>
              <a:ext cx="494" cy="1466"/>
              <a:chOff x="3145" y="1133"/>
              <a:chExt cx="494" cy="1466"/>
            </a:xfrm>
          </p:grpSpPr>
          <p:sp>
            <p:nvSpPr>
              <p:cNvPr id="53" name="Text Box 17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54" name="Text Box 18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55" name="Text Box 19"/>
              <p:cNvSpPr txBox="1">
                <a:spLocks noChangeArrowheads="1"/>
              </p:cNvSpPr>
              <p:nvPr/>
            </p:nvSpPr>
            <p:spPr bwMode="auto">
              <a:xfrm>
                <a:off x="3145" y="2347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56" name="Text Box 20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58" name="Text Box 22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</p:grp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46" name="Line 31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37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28" name="Group 40"/>
            <p:cNvGrpSpPr>
              <a:grpSpLocks/>
            </p:cNvGrpSpPr>
            <p:nvPr/>
          </p:nvGrpSpPr>
          <p:grpSpPr bwMode="auto">
            <a:xfrm>
              <a:off x="4731" y="1125"/>
              <a:ext cx="711" cy="252"/>
              <a:chOff x="4402" y="1437"/>
              <a:chExt cx="711" cy="252"/>
            </a:xfrm>
          </p:grpSpPr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4731" y="1334"/>
              <a:ext cx="706" cy="252"/>
              <a:chOff x="4426" y="1886"/>
              <a:chExt cx="706" cy="252"/>
            </a:xfrm>
          </p:grpSpPr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Text Box 4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31" name="Group 47"/>
            <p:cNvGrpSpPr>
              <a:grpSpLocks/>
            </p:cNvGrpSpPr>
            <p:nvPr/>
          </p:nvGrpSpPr>
          <p:grpSpPr bwMode="auto">
            <a:xfrm>
              <a:off x="4731" y="1574"/>
              <a:ext cx="1029" cy="252"/>
              <a:chOff x="4426" y="1886"/>
              <a:chExt cx="1029" cy="252"/>
            </a:xfrm>
          </p:grpSpPr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4731" y="1838"/>
              <a:ext cx="1029" cy="252"/>
              <a:chOff x="4426" y="1886"/>
              <a:chExt cx="1029" cy="252"/>
            </a:xfrm>
          </p:grpSpPr>
          <p:sp>
            <p:nvSpPr>
              <p:cNvPr id="38" name="Line 5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5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q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 Box 54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08538" y="1052736"/>
            <a:ext cx="361539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void swap(int *r,int *s)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t=r;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r=s;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s=t;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int a=1,b=2,*p,*q;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p=&amp;a;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q=&amp;b;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swap(p,q);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printf("%d,%d\n",*p,*q);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60" name="Group 62"/>
          <p:cNvGrpSpPr>
            <a:grpSpLocks/>
          </p:cNvGrpSpPr>
          <p:nvPr/>
        </p:nvGrpSpPr>
        <p:grpSpPr bwMode="auto">
          <a:xfrm>
            <a:off x="6115496" y="4117677"/>
            <a:ext cx="809625" cy="838200"/>
            <a:chOff x="3920" y="2496"/>
            <a:chExt cx="510" cy="528"/>
          </a:xfrm>
        </p:grpSpPr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3920" y="2736"/>
              <a:ext cx="49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2002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3932" y="2496"/>
              <a:ext cx="49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2000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63" name="Group 65"/>
          <p:cNvGrpSpPr>
            <a:grpSpLocks/>
          </p:cNvGrpSpPr>
          <p:nvPr/>
        </p:nvGrpSpPr>
        <p:grpSpPr bwMode="auto">
          <a:xfrm>
            <a:off x="3713609" y="3069927"/>
            <a:ext cx="1468437" cy="1676400"/>
            <a:chOff x="2407" y="1836"/>
            <a:chExt cx="925" cy="1056"/>
          </a:xfrm>
        </p:grpSpPr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2927" y="1836"/>
              <a:ext cx="378" cy="828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2862" y="2052"/>
              <a:ext cx="470" cy="84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2407" y="2175"/>
              <a:ext cx="5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5B9BD5"/>
                  </a:solidFill>
                  <a:ea typeface="隶书" pitchFamily="49" charset="-122"/>
                </a:rPr>
                <a:t>COPY</a:t>
              </a:r>
            </a:p>
          </p:txBody>
        </p:sp>
      </p:grpSp>
      <p:grpSp>
        <p:nvGrpSpPr>
          <p:cNvPr id="67" name="Group 69"/>
          <p:cNvGrpSpPr>
            <a:grpSpLocks/>
          </p:cNvGrpSpPr>
          <p:nvPr/>
        </p:nvGrpSpPr>
        <p:grpSpPr bwMode="auto">
          <a:xfrm>
            <a:off x="6137723" y="3803352"/>
            <a:ext cx="2924176" cy="1357313"/>
            <a:chOff x="3934" y="2298"/>
            <a:chExt cx="1842" cy="855"/>
          </a:xfrm>
        </p:grpSpPr>
        <p:grpSp>
          <p:nvGrpSpPr>
            <p:cNvPr id="68" name="Group 70"/>
            <p:cNvGrpSpPr>
              <a:grpSpLocks/>
            </p:cNvGrpSpPr>
            <p:nvPr/>
          </p:nvGrpSpPr>
          <p:grpSpPr bwMode="auto">
            <a:xfrm>
              <a:off x="4747" y="2637"/>
              <a:ext cx="1029" cy="252"/>
              <a:chOff x="4426" y="1917"/>
              <a:chExt cx="1029" cy="252"/>
            </a:xfrm>
          </p:grpSpPr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Text Box 72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69" name="Group 73"/>
            <p:cNvGrpSpPr>
              <a:grpSpLocks/>
            </p:cNvGrpSpPr>
            <p:nvPr/>
          </p:nvGrpSpPr>
          <p:grpSpPr bwMode="auto">
            <a:xfrm>
              <a:off x="4747" y="2385"/>
              <a:ext cx="1002" cy="252"/>
              <a:chOff x="4426" y="1917"/>
              <a:chExt cx="1002" cy="252"/>
            </a:xfrm>
          </p:grpSpPr>
          <p:sp>
            <p:nvSpPr>
              <p:cNvPr id="74" name="Line 7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Text Box 7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70" name="Text Box 76"/>
            <p:cNvSpPr txBox="1">
              <a:spLocks noChangeArrowheads="1"/>
            </p:cNvSpPr>
            <p:nvPr/>
          </p:nvSpPr>
          <p:spPr bwMode="auto">
            <a:xfrm>
              <a:off x="3934" y="2298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71" name="Group 77"/>
            <p:cNvGrpSpPr>
              <a:grpSpLocks/>
            </p:cNvGrpSpPr>
            <p:nvPr/>
          </p:nvGrpSpPr>
          <p:grpSpPr bwMode="auto">
            <a:xfrm>
              <a:off x="4765" y="2901"/>
              <a:ext cx="993" cy="252"/>
              <a:chOff x="4426" y="1917"/>
              <a:chExt cx="993" cy="252"/>
            </a:xfrm>
          </p:grpSpPr>
          <p:sp>
            <p:nvSpPr>
              <p:cNvPr id="72" name="Line 7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Text Box 7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9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</p:grpSp>
      <p:sp>
        <p:nvSpPr>
          <p:cNvPr id="78" name="Text Box 80"/>
          <p:cNvSpPr txBox="1">
            <a:spLocks noChangeArrowheads="1"/>
          </p:cNvSpPr>
          <p:nvPr/>
        </p:nvSpPr>
        <p:spPr bwMode="auto">
          <a:xfrm>
            <a:off x="6125021" y="4901902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79" name="Text Box 81"/>
          <p:cNvSpPr txBox="1">
            <a:spLocks noChangeArrowheads="1"/>
          </p:cNvSpPr>
          <p:nvPr/>
        </p:nvSpPr>
        <p:spPr bwMode="auto">
          <a:xfrm>
            <a:off x="6125021" y="4082752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6125021" y="4520902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8" grpId="0" animBg="1" autoUpdateAnimBg="0"/>
      <p:bldP spid="79" grpId="0" animBg="1" autoUpdateAnimBg="0"/>
      <p:bldP spid="80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一级指针与二级指针。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08538" y="1052736"/>
            <a:ext cx="361539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2400">
                <a:solidFill>
                  <a:srgbClr val="5B9BD5"/>
                </a:solidFill>
              </a:rPr>
              <a:t>void swap(int *r,int *s)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t=r;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r=s;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s=t;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int a=1,b=2,*p,*q;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FFD966"/>
                </a:solidFill>
              </a:rPr>
              <a:t>p=&amp;a;</a:t>
            </a:r>
          </a:p>
          <a:p>
            <a:r>
              <a:rPr lang="en-US" altLang="zh-CN" sz="2400">
                <a:solidFill>
                  <a:srgbClr val="FFD966"/>
                </a:solidFill>
              </a:rPr>
              <a:t>   q=&amp;b;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5B9BD5"/>
                </a:solidFill>
              </a:rPr>
              <a:t>swap(p,q);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printf("%d,%d\n",*p,*q);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81" name="Group 184"/>
          <p:cNvGrpSpPr>
            <a:grpSpLocks/>
          </p:cNvGrpSpPr>
          <p:nvPr/>
        </p:nvGrpSpPr>
        <p:grpSpPr bwMode="auto">
          <a:xfrm>
            <a:off x="4910138" y="1052736"/>
            <a:ext cx="4233863" cy="4625975"/>
            <a:chOff x="3093" y="806"/>
            <a:chExt cx="2667" cy="2914"/>
          </a:xfrm>
        </p:grpSpPr>
        <p:sp>
          <p:nvSpPr>
            <p:cNvPr id="82" name="Text Box 109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83" name="Freeform 110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Freeform 111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112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86" name="Line 113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4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115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116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117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118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19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120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122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123"/>
            <p:cNvGrpSpPr>
              <a:grpSpLocks/>
            </p:cNvGrpSpPr>
            <p:nvPr/>
          </p:nvGrpSpPr>
          <p:grpSpPr bwMode="auto">
            <a:xfrm>
              <a:off x="3093" y="1133"/>
              <a:ext cx="494" cy="1466"/>
              <a:chOff x="3145" y="1133"/>
              <a:chExt cx="494" cy="1466"/>
            </a:xfrm>
          </p:grpSpPr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145" y="2347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136" name="Text Box 129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</p:grpSp>
        <p:sp>
          <p:nvSpPr>
            <p:cNvPr id="96" name="Line 131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132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133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134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135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136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137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" name="Group 138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124" name="Line 139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" name="Line 140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Line 141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142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Line 143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Line 144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" name="Line 145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" name="Text Box 146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5" name="Text Box 147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106" name="Group 163"/>
            <p:cNvGrpSpPr>
              <a:grpSpLocks/>
            </p:cNvGrpSpPr>
            <p:nvPr/>
          </p:nvGrpSpPr>
          <p:grpSpPr bwMode="auto">
            <a:xfrm>
              <a:off x="4731" y="1125"/>
              <a:ext cx="711" cy="252"/>
              <a:chOff x="4402" y="1437"/>
              <a:chExt cx="711" cy="252"/>
            </a:xfrm>
          </p:grpSpPr>
          <p:sp>
            <p:nvSpPr>
              <p:cNvPr id="122" name="Line 1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Text Box 16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107" name="Group 166"/>
            <p:cNvGrpSpPr>
              <a:grpSpLocks/>
            </p:cNvGrpSpPr>
            <p:nvPr/>
          </p:nvGrpSpPr>
          <p:grpSpPr bwMode="auto">
            <a:xfrm>
              <a:off x="4731" y="1334"/>
              <a:ext cx="706" cy="252"/>
              <a:chOff x="4426" y="1886"/>
              <a:chExt cx="706" cy="252"/>
            </a:xfrm>
          </p:grpSpPr>
          <p:sp>
            <p:nvSpPr>
              <p:cNvPr id="120" name="Line 16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Text Box 16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09" name="Group 170"/>
            <p:cNvGrpSpPr>
              <a:grpSpLocks/>
            </p:cNvGrpSpPr>
            <p:nvPr/>
          </p:nvGrpSpPr>
          <p:grpSpPr bwMode="auto">
            <a:xfrm>
              <a:off x="4731" y="1574"/>
              <a:ext cx="1029" cy="252"/>
              <a:chOff x="4426" y="1886"/>
              <a:chExt cx="1029" cy="252"/>
            </a:xfrm>
          </p:grpSpPr>
          <p:sp>
            <p:nvSpPr>
              <p:cNvPr id="118" name="Line 17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Text Box 172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 Box 173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111" name="Group 174"/>
            <p:cNvGrpSpPr>
              <a:grpSpLocks/>
            </p:cNvGrpSpPr>
            <p:nvPr/>
          </p:nvGrpSpPr>
          <p:grpSpPr bwMode="auto">
            <a:xfrm>
              <a:off x="4731" y="1838"/>
              <a:ext cx="1029" cy="252"/>
              <a:chOff x="4426" y="1886"/>
              <a:chExt cx="1029" cy="252"/>
            </a:xfrm>
          </p:grpSpPr>
          <p:sp>
            <p:nvSpPr>
              <p:cNvPr id="116" name="Line 17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Text Box 176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q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Text Box 177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113" name="Line 178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79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Line 180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" name="Text Box 191"/>
          <p:cNvSpPr txBox="1">
            <a:spLocks noChangeArrowheads="1"/>
          </p:cNvSpPr>
          <p:nvPr/>
        </p:nvSpPr>
        <p:spPr bwMode="auto">
          <a:xfrm>
            <a:off x="4757738" y="5742012"/>
            <a:ext cx="1449387" cy="4953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1,2</a:t>
            </a:r>
          </a:p>
        </p:txBody>
      </p:sp>
    </p:spTree>
    <p:extLst>
      <p:ext uri="{BB962C8B-B14F-4D97-AF65-F5344CB8AC3E}">
        <p14:creationId xmlns:p14="http://schemas.microsoft.com/office/powerpoint/2010/main" val="16054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一级指针与二级指针。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08538" y="1052736"/>
            <a:ext cx="361539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2400">
                <a:solidFill>
                  <a:srgbClr val="5B9BD5"/>
                </a:solidFill>
              </a:rPr>
              <a:t>void swap(int *r,int *s)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t=r;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r=s;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s=t;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int a=1,b=2,*p,*q;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FFD966"/>
                </a:solidFill>
              </a:rPr>
              <a:t>p=&amp;a;</a:t>
            </a:r>
          </a:p>
          <a:p>
            <a:r>
              <a:rPr lang="en-US" altLang="zh-CN" sz="2400">
                <a:solidFill>
                  <a:srgbClr val="FFD966"/>
                </a:solidFill>
              </a:rPr>
              <a:t>   q=&amp;b;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5B9BD5"/>
                </a:solidFill>
              </a:rPr>
              <a:t>swap(p,q);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printf("%d,%d\n",*p,*q);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61" name="Group 62"/>
          <p:cNvGrpSpPr>
            <a:grpSpLocks/>
          </p:cNvGrpSpPr>
          <p:nvPr/>
        </p:nvGrpSpPr>
        <p:grpSpPr bwMode="auto">
          <a:xfrm>
            <a:off x="4644008" y="546249"/>
            <a:ext cx="1370013" cy="1123950"/>
            <a:chOff x="1382" y="928"/>
            <a:chExt cx="863" cy="708"/>
          </a:xfrm>
        </p:grpSpPr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1975" y="98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1930" y="138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1397" y="92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1382" y="13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q</a:t>
              </a:r>
            </a:p>
          </p:txBody>
        </p:sp>
      </p:grpSp>
      <p:grpSp>
        <p:nvGrpSpPr>
          <p:cNvPr id="70" name="Group 71"/>
          <p:cNvGrpSpPr>
            <a:grpSpLocks/>
          </p:cNvGrpSpPr>
          <p:nvPr/>
        </p:nvGrpSpPr>
        <p:grpSpPr bwMode="auto">
          <a:xfrm>
            <a:off x="6375400" y="1174899"/>
            <a:ext cx="1370013" cy="1758950"/>
            <a:chOff x="2889" y="728"/>
            <a:chExt cx="863" cy="1108"/>
          </a:xfrm>
        </p:grpSpPr>
        <p:grpSp>
          <p:nvGrpSpPr>
            <p:cNvPr id="71" name="Group 72"/>
            <p:cNvGrpSpPr>
              <a:grpSpLocks/>
            </p:cNvGrpSpPr>
            <p:nvPr/>
          </p:nvGrpSpPr>
          <p:grpSpPr bwMode="auto">
            <a:xfrm>
              <a:off x="2889" y="947"/>
              <a:ext cx="863" cy="708"/>
              <a:chOff x="1382" y="928"/>
              <a:chExt cx="863" cy="708"/>
            </a:xfrm>
          </p:grpSpPr>
          <p:sp>
            <p:nvSpPr>
              <p:cNvPr id="76" name="Rectangle 73"/>
              <p:cNvSpPr>
                <a:spLocks noChangeArrowheads="1"/>
              </p:cNvSpPr>
              <p:nvPr/>
            </p:nvSpPr>
            <p:spPr bwMode="auto">
              <a:xfrm>
                <a:off x="1856" y="100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1840" y="138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 Box 75"/>
              <p:cNvSpPr txBox="1">
                <a:spLocks noChangeArrowheads="1"/>
              </p:cNvSpPr>
              <p:nvPr/>
            </p:nvSpPr>
            <p:spPr bwMode="auto">
              <a:xfrm>
                <a:off x="1975" y="983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9" name="Text Box 76"/>
              <p:cNvSpPr txBox="1">
                <a:spLocks noChangeArrowheads="1"/>
              </p:cNvSpPr>
              <p:nvPr/>
            </p:nvSpPr>
            <p:spPr bwMode="auto">
              <a:xfrm>
                <a:off x="1930" y="138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>
                <a:off x="1589" y="1111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 Box 78"/>
              <p:cNvSpPr txBox="1">
                <a:spLocks noChangeArrowheads="1"/>
              </p:cNvSpPr>
              <p:nvPr/>
            </p:nvSpPr>
            <p:spPr bwMode="auto">
              <a:xfrm>
                <a:off x="1397" y="92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39" name="Line 79"/>
              <p:cNvSpPr>
                <a:spLocks noChangeShapeType="1"/>
              </p:cNvSpPr>
              <p:nvPr/>
            </p:nvSpPr>
            <p:spPr bwMode="auto">
              <a:xfrm>
                <a:off x="1574" y="1507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 Box 80"/>
              <p:cNvSpPr txBox="1">
                <a:spLocks noChangeArrowheads="1"/>
              </p:cNvSpPr>
              <p:nvPr/>
            </p:nvSpPr>
            <p:spPr bwMode="auto">
              <a:xfrm>
                <a:off x="1382" y="132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sp>
          <p:nvSpPr>
            <p:cNvPr id="72" name="Line 81"/>
            <p:cNvSpPr>
              <a:spLocks noChangeShapeType="1"/>
            </p:cNvSpPr>
            <p:nvPr/>
          </p:nvSpPr>
          <p:spPr bwMode="auto">
            <a:xfrm>
              <a:off x="3167" y="911"/>
              <a:ext cx="200" cy="1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82"/>
            <p:cNvSpPr txBox="1">
              <a:spLocks noChangeArrowheads="1"/>
            </p:cNvSpPr>
            <p:nvPr/>
          </p:nvSpPr>
          <p:spPr bwMode="auto">
            <a:xfrm>
              <a:off x="3009" y="728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 flipV="1">
              <a:off x="3145" y="1555"/>
              <a:ext cx="20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 Box 84"/>
            <p:cNvSpPr txBox="1">
              <a:spLocks noChangeArrowheads="1"/>
            </p:cNvSpPr>
            <p:nvPr/>
          </p:nvSpPr>
          <p:spPr bwMode="auto">
            <a:xfrm>
              <a:off x="3009" y="158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41" name="Group 85"/>
          <p:cNvGrpSpPr>
            <a:grpSpLocks/>
          </p:cNvGrpSpPr>
          <p:nvPr/>
        </p:nvGrpSpPr>
        <p:grpSpPr bwMode="auto">
          <a:xfrm>
            <a:off x="7575868" y="2925911"/>
            <a:ext cx="1370013" cy="1755775"/>
            <a:chOff x="2889" y="728"/>
            <a:chExt cx="863" cy="1106"/>
          </a:xfrm>
        </p:grpSpPr>
        <p:grpSp>
          <p:nvGrpSpPr>
            <p:cNvPr id="142" name="Group 86"/>
            <p:cNvGrpSpPr>
              <a:grpSpLocks/>
            </p:cNvGrpSpPr>
            <p:nvPr/>
          </p:nvGrpSpPr>
          <p:grpSpPr bwMode="auto">
            <a:xfrm>
              <a:off x="2889" y="947"/>
              <a:ext cx="863" cy="708"/>
              <a:chOff x="1382" y="928"/>
              <a:chExt cx="863" cy="708"/>
            </a:xfrm>
          </p:grpSpPr>
          <p:sp>
            <p:nvSpPr>
              <p:cNvPr id="147" name="Rectangle 87"/>
              <p:cNvSpPr>
                <a:spLocks noChangeArrowheads="1"/>
              </p:cNvSpPr>
              <p:nvPr/>
            </p:nvSpPr>
            <p:spPr bwMode="auto">
              <a:xfrm>
                <a:off x="1856" y="100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auto">
              <a:xfrm>
                <a:off x="1840" y="138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 Box 89"/>
              <p:cNvSpPr txBox="1">
                <a:spLocks noChangeArrowheads="1"/>
              </p:cNvSpPr>
              <p:nvPr/>
            </p:nvSpPr>
            <p:spPr bwMode="auto">
              <a:xfrm>
                <a:off x="1975" y="983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50" name="Text Box 90"/>
              <p:cNvSpPr txBox="1">
                <a:spLocks noChangeArrowheads="1"/>
              </p:cNvSpPr>
              <p:nvPr/>
            </p:nvSpPr>
            <p:spPr bwMode="auto">
              <a:xfrm>
                <a:off x="1930" y="138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51" name="Line 91"/>
              <p:cNvSpPr>
                <a:spLocks noChangeShapeType="1"/>
              </p:cNvSpPr>
              <p:nvPr/>
            </p:nvSpPr>
            <p:spPr bwMode="auto">
              <a:xfrm>
                <a:off x="1589" y="1111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Text Box 92"/>
              <p:cNvSpPr txBox="1">
                <a:spLocks noChangeArrowheads="1"/>
              </p:cNvSpPr>
              <p:nvPr/>
            </p:nvSpPr>
            <p:spPr bwMode="auto">
              <a:xfrm>
                <a:off x="1397" y="92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53" name="Line 93"/>
              <p:cNvSpPr>
                <a:spLocks noChangeShapeType="1"/>
              </p:cNvSpPr>
              <p:nvPr/>
            </p:nvSpPr>
            <p:spPr bwMode="auto">
              <a:xfrm>
                <a:off x="1574" y="1507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 Box 94"/>
              <p:cNvSpPr txBox="1">
                <a:spLocks noChangeArrowheads="1"/>
              </p:cNvSpPr>
              <p:nvPr/>
            </p:nvSpPr>
            <p:spPr bwMode="auto">
              <a:xfrm>
                <a:off x="1382" y="132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sp>
          <p:nvSpPr>
            <p:cNvPr id="143" name="Line 95"/>
            <p:cNvSpPr>
              <a:spLocks noChangeShapeType="1"/>
            </p:cNvSpPr>
            <p:nvPr/>
          </p:nvSpPr>
          <p:spPr bwMode="auto">
            <a:xfrm>
              <a:off x="3167" y="911"/>
              <a:ext cx="200" cy="1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4" name="Text Box 96"/>
            <p:cNvSpPr txBox="1">
              <a:spLocks noChangeArrowheads="1"/>
            </p:cNvSpPr>
            <p:nvPr/>
          </p:nvSpPr>
          <p:spPr bwMode="auto">
            <a:xfrm>
              <a:off x="3009" y="72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45" name="Line 97"/>
            <p:cNvSpPr>
              <a:spLocks noChangeShapeType="1"/>
            </p:cNvSpPr>
            <p:nvPr/>
          </p:nvSpPr>
          <p:spPr bwMode="auto">
            <a:xfrm flipV="1">
              <a:off x="3145" y="1555"/>
              <a:ext cx="20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6" name="Text Box 98"/>
            <p:cNvSpPr txBox="1">
              <a:spLocks noChangeArrowheads="1"/>
            </p:cNvSpPr>
            <p:nvPr/>
          </p:nvSpPr>
          <p:spPr bwMode="auto">
            <a:xfrm>
              <a:off x="3009" y="1584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r</a:t>
              </a:r>
            </a:p>
          </p:txBody>
        </p:sp>
      </p:grpSp>
      <p:grpSp>
        <p:nvGrpSpPr>
          <p:cNvPr id="155" name="Group 99"/>
          <p:cNvGrpSpPr>
            <a:grpSpLocks/>
          </p:cNvGrpSpPr>
          <p:nvPr/>
        </p:nvGrpSpPr>
        <p:grpSpPr bwMode="auto">
          <a:xfrm>
            <a:off x="6119018" y="5075386"/>
            <a:ext cx="1370013" cy="1123950"/>
            <a:chOff x="1382" y="928"/>
            <a:chExt cx="863" cy="708"/>
          </a:xfrm>
        </p:grpSpPr>
        <p:sp>
          <p:nvSpPr>
            <p:cNvPr id="156" name="Rectangle 100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Rectangle 101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" name="Text Box 102"/>
            <p:cNvSpPr txBox="1">
              <a:spLocks noChangeArrowheads="1"/>
            </p:cNvSpPr>
            <p:nvPr/>
          </p:nvSpPr>
          <p:spPr bwMode="auto">
            <a:xfrm>
              <a:off x="1975" y="98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9" name="Text Box 103"/>
            <p:cNvSpPr txBox="1">
              <a:spLocks noChangeArrowheads="1"/>
            </p:cNvSpPr>
            <p:nvPr/>
          </p:nvSpPr>
          <p:spPr bwMode="auto">
            <a:xfrm>
              <a:off x="1930" y="138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0" name="Line 104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Text Box 105"/>
            <p:cNvSpPr txBox="1">
              <a:spLocks noChangeArrowheads="1"/>
            </p:cNvSpPr>
            <p:nvPr/>
          </p:nvSpPr>
          <p:spPr bwMode="auto">
            <a:xfrm>
              <a:off x="1397" y="92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62" name="Line 106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Text Box 107"/>
            <p:cNvSpPr txBox="1">
              <a:spLocks noChangeArrowheads="1"/>
            </p:cNvSpPr>
            <p:nvPr/>
          </p:nvSpPr>
          <p:spPr bwMode="auto">
            <a:xfrm>
              <a:off x="1382" y="13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q</a:t>
              </a:r>
            </a:p>
          </p:txBody>
        </p:sp>
      </p:grpSp>
      <p:sp>
        <p:nvSpPr>
          <p:cNvPr id="164" name="Text Box 108"/>
          <p:cNvSpPr txBox="1">
            <a:spLocks noChangeArrowheads="1"/>
          </p:cNvSpPr>
          <p:nvPr/>
        </p:nvSpPr>
        <p:spPr bwMode="auto">
          <a:xfrm>
            <a:off x="4427984" y="5933123"/>
            <a:ext cx="1159292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1,2</a:t>
            </a:r>
          </a:p>
        </p:txBody>
      </p:sp>
    </p:spTree>
    <p:extLst>
      <p:ext uri="{BB962C8B-B14F-4D97-AF65-F5344CB8AC3E}">
        <p14:creationId xmlns:p14="http://schemas.microsoft.com/office/powerpoint/2010/main" val="27722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一级指针与二级指针。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08538" y="1052736"/>
            <a:ext cx="361539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2400">
                <a:solidFill>
                  <a:srgbClr val="5B9BD5"/>
                </a:solidFill>
              </a:rPr>
              <a:t>void swap(int **r</a:t>
            </a:r>
            <a:r>
              <a:rPr lang="en-US" altLang="zh-CN" sz="2400" smtClean="0">
                <a:solidFill>
                  <a:srgbClr val="5B9BD5"/>
                </a:solidFill>
              </a:rPr>
              <a:t>, int </a:t>
            </a:r>
            <a:r>
              <a:rPr lang="en-US" altLang="zh-CN" sz="2400">
                <a:solidFill>
                  <a:srgbClr val="5B9BD5"/>
                </a:solidFill>
              </a:rPr>
              <a:t>**s)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pt-BR" altLang="zh-CN" sz="2400">
                <a:solidFill>
                  <a:schemeClr val="bg1"/>
                </a:solidFill>
              </a:rPr>
              <a:t>t=*r;</a:t>
            </a:r>
          </a:p>
          <a:p>
            <a:r>
              <a:rPr lang="pt-BR" altLang="zh-CN" sz="2400">
                <a:solidFill>
                  <a:schemeClr val="bg1"/>
                </a:solidFill>
              </a:rPr>
              <a:t>    *r=*s;</a:t>
            </a:r>
          </a:p>
          <a:p>
            <a:r>
              <a:rPr lang="pt-BR" altLang="zh-CN" sz="2400">
                <a:solidFill>
                  <a:schemeClr val="bg1"/>
                </a:solidFill>
              </a:rPr>
              <a:t>    *s=t</a:t>
            </a:r>
            <a:r>
              <a:rPr lang="pt-BR" altLang="zh-CN" sz="240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}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int a=1,b=2,*p,*q;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FFD966"/>
                </a:solidFill>
              </a:rPr>
              <a:t>p=&amp;a;</a:t>
            </a:r>
          </a:p>
          <a:p>
            <a:r>
              <a:rPr lang="en-US" altLang="zh-CN" sz="2400">
                <a:solidFill>
                  <a:srgbClr val="FFD966"/>
                </a:solidFill>
              </a:rPr>
              <a:t>   q=&amp;b;</a:t>
            </a:r>
          </a:p>
          <a:p>
            <a:r>
              <a:rPr lang="en-US" altLang="zh-CN" sz="2400" smtClean="0">
                <a:solidFill>
                  <a:srgbClr val="5B9BD5"/>
                </a:solidFill>
              </a:rPr>
              <a:t>   swap</a:t>
            </a:r>
            <a:r>
              <a:rPr lang="en-US" altLang="zh-CN" sz="2400">
                <a:solidFill>
                  <a:srgbClr val="5B9BD5"/>
                </a:solidFill>
              </a:rPr>
              <a:t>(&amp;p,&amp;q);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printf("%d,%d\n",*p,*q);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51" name="Group 108"/>
          <p:cNvGrpSpPr>
            <a:grpSpLocks/>
          </p:cNvGrpSpPr>
          <p:nvPr/>
        </p:nvGrpSpPr>
        <p:grpSpPr bwMode="auto">
          <a:xfrm>
            <a:off x="4660280" y="1279525"/>
            <a:ext cx="4233863" cy="4625975"/>
            <a:chOff x="3093" y="806"/>
            <a:chExt cx="2667" cy="2914"/>
          </a:xfrm>
        </p:grpSpPr>
        <p:sp>
          <p:nvSpPr>
            <p:cNvPr id="52" name="Text Box 109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53" name="Freeform 110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111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112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56" name="Line 113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14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15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16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118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19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20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121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6" name="Group 122"/>
            <p:cNvGrpSpPr>
              <a:grpSpLocks/>
            </p:cNvGrpSpPr>
            <p:nvPr/>
          </p:nvGrpSpPr>
          <p:grpSpPr bwMode="auto">
            <a:xfrm>
              <a:off x="3093" y="1133"/>
              <a:ext cx="494" cy="1466"/>
              <a:chOff x="3145" y="1133"/>
              <a:chExt cx="494" cy="1466"/>
            </a:xfrm>
          </p:grpSpPr>
          <p:sp>
            <p:nvSpPr>
              <p:cNvPr id="122" name="Text Box 123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123" name="Text Box 124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124" name="Text Box 125"/>
              <p:cNvSpPr txBox="1">
                <a:spLocks noChangeArrowheads="1"/>
              </p:cNvSpPr>
              <p:nvPr/>
            </p:nvSpPr>
            <p:spPr bwMode="auto">
              <a:xfrm>
                <a:off x="3145" y="2347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125" name="Text Box 126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126" name="Text Box 127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127" name="Text Box 128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</p:grpSp>
        <p:sp>
          <p:nvSpPr>
            <p:cNvPr id="87" name="Line 129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130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131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133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134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135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4" name="Group 136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115" name="Line 13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13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Line 13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14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14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Line 14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1" name="Line 14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Text Box 144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96" name="Text Box 145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97" name="Group 146"/>
            <p:cNvGrpSpPr>
              <a:grpSpLocks/>
            </p:cNvGrpSpPr>
            <p:nvPr/>
          </p:nvGrpSpPr>
          <p:grpSpPr bwMode="auto">
            <a:xfrm>
              <a:off x="4731" y="1125"/>
              <a:ext cx="711" cy="252"/>
              <a:chOff x="4402" y="1437"/>
              <a:chExt cx="711" cy="252"/>
            </a:xfrm>
          </p:grpSpPr>
          <p:sp>
            <p:nvSpPr>
              <p:cNvPr id="113" name="Line 14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Text Box 14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98" name="Group 149"/>
            <p:cNvGrpSpPr>
              <a:grpSpLocks/>
            </p:cNvGrpSpPr>
            <p:nvPr/>
          </p:nvGrpSpPr>
          <p:grpSpPr bwMode="auto">
            <a:xfrm>
              <a:off x="4731" y="1334"/>
              <a:ext cx="706" cy="252"/>
              <a:chOff x="4426" y="1886"/>
              <a:chExt cx="706" cy="252"/>
            </a:xfrm>
          </p:grpSpPr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151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9" name="Text Box 152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00" name="Group 153"/>
            <p:cNvGrpSpPr>
              <a:grpSpLocks/>
            </p:cNvGrpSpPr>
            <p:nvPr/>
          </p:nvGrpSpPr>
          <p:grpSpPr bwMode="auto">
            <a:xfrm>
              <a:off x="4731" y="1574"/>
              <a:ext cx="1029" cy="252"/>
              <a:chOff x="4426" y="1886"/>
              <a:chExt cx="1029" cy="252"/>
            </a:xfrm>
          </p:grpSpPr>
          <p:sp>
            <p:nvSpPr>
              <p:cNvPr id="109" name="Line 1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Text Box 15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 Box 156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102" name="Group 157"/>
            <p:cNvGrpSpPr>
              <a:grpSpLocks/>
            </p:cNvGrpSpPr>
            <p:nvPr/>
          </p:nvGrpSpPr>
          <p:grpSpPr bwMode="auto">
            <a:xfrm>
              <a:off x="4731" y="1838"/>
              <a:ext cx="1029" cy="252"/>
              <a:chOff x="4426" y="1886"/>
              <a:chExt cx="1029" cy="252"/>
            </a:xfrm>
          </p:grpSpPr>
          <p:sp>
            <p:nvSpPr>
              <p:cNvPr id="107" name="Line 15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Text Box 15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q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104" name="Line 161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62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Line 163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8" name="Group 164"/>
          <p:cNvGrpSpPr>
            <a:grpSpLocks/>
          </p:cNvGrpSpPr>
          <p:nvPr/>
        </p:nvGrpSpPr>
        <p:grpSpPr bwMode="auto">
          <a:xfrm>
            <a:off x="5973142" y="3962400"/>
            <a:ext cx="809625" cy="838200"/>
            <a:chOff x="3920" y="2496"/>
            <a:chExt cx="510" cy="528"/>
          </a:xfrm>
        </p:grpSpPr>
        <p:sp>
          <p:nvSpPr>
            <p:cNvPr id="129" name="Text Box 165"/>
            <p:cNvSpPr txBox="1">
              <a:spLocks noChangeArrowheads="1"/>
            </p:cNvSpPr>
            <p:nvPr/>
          </p:nvSpPr>
          <p:spPr bwMode="auto">
            <a:xfrm>
              <a:off x="3920" y="2736"/>
              <a:ext cx="49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2006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130" name="Text Box 166"/>
            <p:cNvSpPr txBox="1">
              <a:spLocks noChangeArrowheads="1"/>
            </p:cNvSpPr>
            <p:nvPr/>
          </p:nvSpPr>
          <p:spPr bwMode="auto">
            <a:xfrm>
              <a:off x="3932" y="2496"/>
              <a:ext cx="49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2004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131" name="Group 167"/>
          <p:cNvGrpSpPr>
            <a:grpSpLocks/>
          </p:cNvGrpSpPr>
          <p:nvPr/>
        </p:nvGrpSpPr>
        <p:grpSpPr bwMode="auto">
          <a:xfrm>
            <a:off x="3571255" y="2914650"/>
            <a:ext cx="1468437" cy="1676400"/>
            <a:chOff x="2407" y="1836"/>
            <a:chExt cx="925" cy="1056"/>
          </a:xfrm>
        </p:grpSpPr>
        <p:sp>
          <p:nvSpPr>
            <p:cNvPr id="132" name="Freeform 168"/>
            <p:cNvSpPr>
              <a:spLocks/>
            </p:cNvSpPr>
            <p:nvPr/>
          </p:nvSpPr>
          <p:spPr bwMode="auto">
            <a:xfrm>
              <a:off x="2927" y="1836"/>
              <a:ext cx="378" cy="828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Freeform 169"/>
            <p:cNvSpPr>
              <a:spLocks/>
            </p:cNvSpPr>
            <p:nvPr/>
          </p:nvSpPr>
          <p:spPr bwMode="auto">
            <a:xfrm>
              <a:off x="2862" y="2052"/>
              <a:ext cx="470" cy="84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Text Box 170"/>
            <p:cNvSpPr txBox="1">
              <a:spLocks noChangeArrowheads="1"/>
            </p:cNvSpPr>
            <p:nvPr/>
          </p:nvSpPr>
          <p:spPr bwMode="auto">
            <a:xfrm>
              <a:off x="2407" y="2175"/>
              <a:ext cx="5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5B9BD5"/>
                  </a:solidFill>
                  <a:ea typeface="隶书" pitchFamily="49" charset="-122"/>
                </a:rPr>
                <a:t>COPY</a:t>
              </a:r>
            </a:p>
          </p:txBody>
        </p:sp>
      </p:grpSp>
      <p:grpSp>
        <p:nvGrpSpPr>
          <p:cNvPr id="135" name="Group 171"/>
          <p:cNvGrpSpPr>
            <a:grpSpLocks/>
          </p:cNvGrpSpPr>
          <p:nvPr/>
        </p:nvGrpSpPr>
        <p:grpSpPr bwMode="auto">
          <a:xfrm>
            <a:off x="5995368" y="3648075"/>
            <a:ext cx="2995613" cy="1357313"/>
            <a:chOff x="3934" y="2298"/>
            <a:chExt cx="1887" cy="855"/>
          </a:xfrm>
        </p:grpSpPr>
        <p:grpSp>
          <p:nvGrpSpPr>
            <p:cNvPr id="136" name="Group 172"/>
            <p:cNvGrpSpPr>
              <a:grpSpLocks/>
            </p:cNvGrpSpPr>
            <p:nvPr/>
          </p:nvGrpSpPr>
          <p:grpSpPr bwMode="auto">
            <a:xfrm>
              <a:off x="4747" y="2637"/>
              <a:ext cx="1074" cy="252"/>
              <a:chOff x="4426" y="1917"/>
              <a:chExt cx="1074" cy="252"/>
            </a:xfrm>
          </p:grpSpPr>
          <p:sp>
            <p:nvSpPr>
              <p:cNvPr id="171" name="Line 173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Text Box 174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二级指针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37" name="Group 175"/>
            <p:cNvGrpSpPr>
              <a:grpSpLocks/>
            </p:cNvGrpSpPr>
            <p:nvPr/>
          </p:nvGrpSpPr>
          <p:grpSpPr bwMode="auto">
            <a:xfrm>
              <a:off x="4747" y="2385"/>
              <a:ext cx="1002" cy="252"/>
              <a:chOff x="4426" y="1917"/>
              <a:chExt cx="1002" cy="252"/>
            </a:xfrm>
          </p:grpSpPr>
          <p:sp>
            <p:nvSpPr>
              <p:cNvPr id="169" name="Line 17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Text Box 177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二级指针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165" name="Text Box 178"/>
            <p:cNvSpPr txBox="1">
              <a:spLocks noChangeArrowheads="1"/>
            </p:cNvSpPr>
            <p:nvPr/>
          </p:nvSpPr>
          <p:spPr bwMode="auto">
            <a:xfrm>
              <a:off x="3934" y="2298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66" name="Group 179"/>
            <p:cNvGrpSpPr>
              <a:grpSpLocks/>
            </p:cNvGrpSpPr>
            <p:nvPr/>
          </p:nvGrpSpPr>
          <p:grpSpPr bwMode="auto">
            <a:xfrm>
              <a:off x="4765" y="2901"/>
              <a:ext cx="993" cy="252"/>
              <a:chOff x="4426" y="1917"/>
              <a:chExt cx="993" cy="252"/>
            </a:xfrm>
          </p:grpSpPr>
          <p:sp>
            <p:nvSpPr>
              <p:cNvPr id="167" name="Line 18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" name="Text Box 18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9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</p:grpSp>
      <p:sp>
        <p:nvSpPr>
          <p:cNvPr id="173" name="Text Box 182"/>
          <p:cNvSpPr txBox="1">
            <a:spLocks noChangeArrowheads="1"/>
          </p:cNvSpPr>
          <p:nvPr/>
        </p:nvSpPr>
        <p:spPr bwMode="auto">
          <a:xfrm>
            <a:off x="5947742" y="3108325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74" name="Text Box 183"/>
          <p:cNvSpPr txBox="1">
            <a:spLocks noChangeArrowheads="1"/>
          </p:cNvSpPr>
          <p:nvPr/>
        </p:nvSpPr>
        <p:spPr bwMode="auto">
          <a:xfrm>
            <a:off x="5944567" y="2727325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sp>
        <p:nvSpPr>
          <p:cNvPr id="175" name="Text Box 184"/>
          <p:cNvSpPr txBox="1">
            <a:spLocks noChangeArrowheads="1"/>
          </p:cNvSpPr>
          <p:nvPr/>
        </p:nvSpPr>
        <p:spPr bwMode="auto">
          <a:xfrm>
            <a:off x="5944567" y="4784725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6241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73" grpId="0" animBg="1" autoUpdateAnimBg="0"/>
      <p:bldP spid="174" grpId="0" animBg="1" autoUpdateAnimBg="0"/>
      <p:bldP spid="175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一级指针与二级指针。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08538" y="1052736"/>
            <a:ext cx="361539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2400">
                <a:solidFill>
                  <a:srgbClr val="5B9BD5"/>
                </a:solidFill>
              </a:rPr>
              <a:t>void swap(int **r</a:t>
            </a:r>
            <a:r>
              <a:rPr lang="en-US" altLang="zh-CN" sz="2400" smtClean="0">
                <a:solidFill>
                  <a:srgbClr val="5B9BD5"/>
                </a:solidFill>
              </a:rPr>
              <a:t>, int </a:t>
            </a:r>
            <a:r>
              <a:rPr lang="en-US" altLang="zh-CN" sz="2400">
                <a:solidFill>
                  <a:srgbClr val="5B9BD5"/>
                </a:solidFill>
              </a:rPr>
              <a:t>**s)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pt-BR" altLang="zh-CN" sz="2400">
                <a:solidFill>
                  <a:schemeClr val="bg1"/>
                </a:solidFill>
              </a:rPr>
              <a:t>t=*r;</a:t>
            </a:r>
          </a:p>
          <a:p>
            <a:r>
              <a:rPr lang="pt-BR" altLang="zh-CN" sz="2400">
                <a:solidFill>
                  <a:schemeClr val="bg1"/>
                </a:solidFill>
              </a:rPr>
              <a:t>    *r=*s;</a:t>
            </a:r>
          </a:p>
          <a:p>
            <a:r>
              <a:rPr lang="pt-BR" altLang="zh-CN" sz="2400">
                <a:solidFill>
                  <a:schemeClr val="bg1"/>
                </a:solidFill>
              </a:rPr>
              <a:t>    *s=t</a:t>
            </a:r>
            <a:r>
              <a:rPr lang="pt-BR" altLang="zh-CN" sz="240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}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int a=1,b=2,*p,*q;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FFD966"/>
                </a:solidFill>
              </a:rPr>
              <a:t>p=&amp;a;</a:t>
            </a:r>
          </a:p>
          <a:p>
            <a:r>
              <a:rPr lang="en-US" altLang="zh-CN" sz="2400">
                <a:solidFill>
                  <a:srgbClr val="FFD966"/>
                </a:solidFill>
              </a:rPr>
              <a:t>   q=&amp;b;</a:t>
            </a:r>
          </a:p>
          <a:p>
            <a:r>
              <a:rPr lang="en-US" altLang="zh-CN" sz="2400" smtClean="0">
                <a:solidFill>
                  <a:srgbClr val="5B9BD5"/>
                </a:solidFill>
              </a:rPr>
              <a:t>   swap</a:t>
            </a:r>
            <a:r>
              <a:rPr lang="en-US" altLang="zh-CN" sz="2400">
                <a:solidFill>
                  <a:srgbClr val="5B9BD5"/>
                </a:solidFill>
              </a:rPr>
              <a:t>(&amp;p,&amp;q);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printf("%d,%d\n",*p,*q);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138" name="Group 6"/>
          <p:cNvGrpSpPr>
            <a:grpSpLocks/>
          </p:cNvGrpSpPr>
          <p:nvPr/>
        </p:nvGrpSpPr>
        <p:grpSpPr bwMode="auto">
          <a:xfrm>
            <a:off x="4689475" y="1279525"/>
            <a:ext cx="4233863" cy="4625975"/>
            <a:chOff x="3093" y="806"/>
            <a:chExt cx="2667" cy="2914"/>
          </a:xfrm>
        </p:grpSpPr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140" name="Freeform 8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10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12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13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14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15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6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7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8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9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2" name="Group 20"/>
            <p:cNvGrpSpPr>
              <a:grpSpLocks/>
            </p:cNvGrpSpPr>
            <p:nvPr/>
          </p:nvGrpSpPr>
          <p:grpSpPr bwMode="auto">
            <a:xfrm>
              <a:off x="3093" y="1133"/>
              <a:ext cx="494" cy="1466"/>
              <a:chOff x="3145" y="1133"/>
              <a:chExt cx="494" cy="1466"/>
            </a:xfrm>
          </p:grpSpPr>
          <p:sp>
            <p:nvSpPr>
              <p:cNvPr id="199" name="Text Box 21"/>
              <p:cNvSpPr txBox="1">
                <a:spLocks noChangeArrowheads="1"/>
              </p:cNvSpPr>
              <p:nvPr/>
            </p:nvSpPr>
            <p:spPr bwMode="auto">
              <a:xfrm>
                <a:off x="3154" y="1133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2000</a:t>
                </a:r>
              </a:p>
            </p:txBody>
          </p:sp>
          <p:sp>
            <p:nvSpPr>
              <p:cNvPr id="200" name="Text Box 22"/>
              <p:cNvSpPr txBox="1">
                <a:spLocks noChangeArrowheads="1"/>
              </p:cNvSpPr>
              <p:nvPr/>
            </p:nvSpPr>
            <p:spPr bwMode="auto">
              <a:xfrm>
                <a:off x="3155" y="2104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2008</a:t>
                </a:r>
              </a:p>
            </p:txBody>
          </p:sp>
          <p:sp>
            <p:nvSpPr>
              <p:cNvPr id="201" name="Text Box 23"/>
              <p:cNvSpPr txBox="1">
                <a:spLocks noChangeArrowheads="1"/>
              </p:cNvSpPr>
              <p:nvPr/>
            </p:nvSpPr>
            <p:spPr bwMode="auto">
              <a:xfrm>
                <a:off x="3145" y="2347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200A</a:t>
                </a:r>
              </a:p>
            </p:txBody>
          </p:sp>
          <p:sp>
            <p:nvSpPr>
              <p:cNvPr id="202" name="Text Box 24"/>
              <p:cNvSpPr txBox="1">
                <a:spLocks noChangeArrowheads="1"/>
              </p:cNvSpPr>
              <p:nvPr/>
            </p:nvSpPr>
            <p:spPr bwMode="auto">
              <a:xfrm>
                <a:off x="3154" y="1376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2002</a:t>
                </a:r>
              </a:p>
            </p:txBody>
          </p:sp>
          <p:sp>
            <p:nvSpPr>
              <p:cNvPr id="203" name="Text Box 25"/>
              <p:cNvSpPr txBox="1">
                <a:spLocks noChangeArrowheads="1"/>
              </p:cNvSpPr>
              <p:nvPr/>
            </p:nvSpPr>
            <p:spPr bwMode="auto">
              <a:xfrm>
                <a:off x="3154" y="1619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2004</a:t>
                </a:r>
              </a:p>
            </p:txBody>
          </p:sp>
          <p:sp>
            <p:nvSpPr>
              <p:cNvPr id="204" name="Text Box 26"/>
              <p:cNvSpPr txBox="1">
                <a:spLocks noChangeArrowheads="1"/>
              </p:cNvSpPr>
              <p:nvPr/>
            </p:nvSpPr>
            <p:spPr bwMode="auto">
              <a:xfrm>
                <a:off x="3154" y="186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2006</a:t>
                </a:r>
              </a:p>
            </p:txBody>
          </p:sp>
        </p:grp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Line 29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Line 33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0" name="Group 34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192" name="Line 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" name="Line 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7" name="Line 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8" name="Line 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" name="Text Box 42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62" name="Text Box 43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163" name="Group 44"/>
            <p:cNvGrpSpPr>
              <a:grpSpLocks/>
            </p:cNvGrpSpPr>
            <p:nvPr/>
          </p:nvGrpSpPr>
          <p:grpSpPr bwMode="auto">
            <a:xfrm>
              <a:off x="4731" y="1125"/>
              <a:ext cx="711" cy="252"/>
              <a:chOff x="4402" y="1437"/>
              <a:chExt cx="711" cy="252"/>
            </a:xfrm>
          </p:grpSpPr>
          <p:sp>
            <p:nvSpPr>
              <p:cNvPr id="190" name="Line 4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" name="Text Box 4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164" name="Group 47"/>
            <p:cNvGrpSpPr>
              <a:grpSpLocks/>
            </p:cNvGrpSpPr>
            <p:nvPr/>
          </p:nvGrpSpPr>
          <p:grpSpPr bwMode="auto">
            <a:xfrm>
              <a:off x="4731" y="1334"/>
              <a:ext cx="706" cy="252"/>
              <a:chOff x="4426" y="1886"/>
              <a:chExt cx="706" cy="252"/>
            </a:xfrm>
          </p:grpSpPr>
          <p:sp>
            <p:nvSpPr>
              <p:cNvPr id="188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变量</a:t>
                </a:r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6" name="Text Box 50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77" name="Group 51"/>
            <p:cNvGrpSpPr>
              <a:grpSpLocks/>
            </p:cNvGrpSpPr>
            <p:nvPr/>
          </p:nvGrpSpPr>
          <p:grpSpPr bwMode="auto">
            <a:xfrm>
              <a:off x="4731" y="1574"/>
              <a:ext cx="1029" cy="252"/>
              <a:chOff x="4426" y="1886"/>
              <a:chExt cx="1029" cy="252"/>
            </a:xfrm>
          </p:grpSpPr>
          <p:sp>
            <p:nvSpPr>
              <p:cNvPr id="186" name="Line 5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Text Box 5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8" name="Text Box 54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179" name="Group 55"/>
            <p:cNvGrpSpPr>
              <a:grpSpLocks/>
            </p:cNvGrpSpPr>
            <p:nvPr/>
          </p:nvGrpSpPr>
          <p:grpSpPr bwMode="auto">
            <a:xfrm>
              <a:off x="4731" y="1838"/>
              <a:ext cx="1029" cy="252"/>
              <a:chOff x="4426" y="1886"/>
              <a:chExt cx="1029" cy="252"/>
            </a:xfrm>
          </p:grpSpPr>
          <p:sp>
            <p:nvSpPr>
              <p:cNvPr id="184" name="Line 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Text Box 5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指针变量</a:t>
                </a:r>
                <a:r>
                  <a:rPr lang="en-US" altLang="zh-CN">
                    <a:solidFill>
                      <a:schemeClr val="bg1"/>
                    </a:solidFill>
                  </a:rPr>
                  <a:t>q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0" name="Text Box 58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181" name="Line 59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Line 60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Line 61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5" name="Text Box 80"/>
          <p:cNvSpPr txBox="1">
            <a:spLocks noChangeArrowheads="1"/>
          </p:cNvSpPr>
          <p:nvPr/>
        </p:nvSpPr>
        <p:spPr bwMode="auto">
          <a:xfrm>
            <a:off x="5976937" y="3108325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206" name="Text Box 81"/>
          <p:cNvSpPr txBox="1">
            <a:spLocks noChangeArrowheads="1"/>
          </p:cNvSpPr>
          <p:nvPr/>
        </p:nvSpPr>
        <p:spPr bwMode="auto">
          <a:xfrm>
            <a:off x="5973762" y="2727325"/>
            <a:ext cx="793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sp>
        <p:nvSpPr>
          <p:cNvPr id="207" name="Text Box 83"/>
          <p:cNvSpPr txBox="1">
            <a:spLocks noChangeArrowheads="1"/>
          </p:cNvSpPr>
          <p:nvPr/>
        </p:nvSpPr>
        <p:spPr bwMode="auto">
          <a:xfrm>
            <a:off x="4572000" y="5821363"/>
            <a:ext cx="1449387" cy="4953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2,1</a:t>
            </a:r>
          </a:p>
        </p:txBody>
      </p:sp>
    </p:spTree>
    <p:extLst>
      <p:ext uri="{BB962C8B-B14F-4D97-AF65-F5344CB8AC3E}">
        <p14:creationId xmlns:p14="http://schemas.microsoft.com/office/powerpoint/2010/main" val="151059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一级指针与二级指针。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08538" y="1052736"/>
            <a:ext cx="361539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2400">
                <a:solidFill>
                  <a:srgbClr val="5B9BD5"/>
                </a:solidFill>
              </a:rPr>
              <a:t>void swap(int **r</a:t>
            </a:r>
            <a:r>
              <a:rPr lang="en-US" altLang="zh-CN" sz="2400" smtClean="0">
                <a:solidFill>
                  <a:srgbClr val="5B9BD5"/>
                </a:solidFill>
              </a:rPr>
              <a:t>, int </a:t>
            </a:r>
            <a:r>
              <a:rPr lang="en-US" altLang="zh-CN" sz="2400">
                <a:solidFill>
                  <a:srgbClr val="5B9BD5"/>
                </a:solidFill>
              </a:rPr>
              <a:t>**s)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 int *t;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pt-BR" altLang="zh-CN" sz="2400">
                <a:solidFill>
                  <a:schemeClr val="bg1"/>
                </a:solidFill>
              </a:rPr>
              <a:t>t=*r;</a:t>
            </a:r>
          </a:p>
          <a:p>
            <a:r>
              <a:rPr lang="pt-BR" altLang="zh-CN" sz="2400">
                <a:solidFill>
                  <a:schemeClr val="bg1"/>
                </a:solidFill>
              </a:rPr>
              <a:t>    *r=*s;</a:t>
            </a:r>
          </a:p>
          <a:p>
            <a:r>
              <a:rPr lang="pt-BR" altLang="zh-CN" sz="2400">
                <a:solidFill>
                  <a:schemeClr val="bg1"/>
                </a:solidFill>
              </a:rPr>
              <a:t>    *s=t</a:t>
            </a:r>
            <a:r>
              <a:rPr lang="pt-BR" altLang="zh-CN" sz="240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}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  int a=1,b=2,*p,*q;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FFD966"/>
                </a:solidFill>
              </a:rPr>
              <a:t>p=&amp;a;</a:t>
            </a:r>
          </a:p>
          <a:p>
            <a:r>
              <a:rPr lang="en-US" altLang="zh-CN" sz="2400">
                <a:solidFill>
                  <a:srgbClr val="FFD966"/>
                </a:solidFill>
              </a:rPr>
              <a:t>   q=&amp;b;</a:t>
            </a:r>
          </a:p>
          <a:p>
            <a:r>
              <a:rPr lang="en-US" altLang="zh-CN" sz="2400" smtClean="0">
                <a:solidFill>
                  <a:srgbClr val="5B9BD5"/>
                </a:solidFill>
              </a:rPr>
              <a:t>   swap</a:t>
            </a:r>
            <a:r>
              <a:rPr lang="en-US" altLang="zh-CN" sz="2400">
                <a:solidFill>
                  <a:srgbClr val="5B9BD5"/>
                </a:solidFill>
              </a:rPr>
              <a:t>(&amp;p,&amp;q);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printf("%d,%d\n",*p,*q);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7148513" y="548680"/>
            <a:ext cx="1370012" cy="1123950"/>
            <a:chOff x="1382" y="928"/>
            <a:chExt cx="863" cy="708"/>
          </a:xfrm>
        </p:grpSpPr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Text Box 67"/>
            <p:cNvSpPr txBox="1">
              <a:spLocks noChangeArrowheads="1"/>
            </p:cNvSpPr>
            <p:nvPr/>
          </p:nvSpPr>
          <p:spPr bwMode="auto">
            <a:xfrm>
              <a:off x="1975" y="98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1930" y="138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1397" y="92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72"/>
            <p:cNvSpPr txBox="1">
              <a:spLocks noChangeArrowheads="1"/>
            </p:cNvSpPr>
            <p:nvPr/>
          </p:nvSpPr>
          <p:spPr bwMode="auto">
            <a:xfrm>
              <a:off x="1382" y="13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q</a:t>
              </a:r>
            </a:p>
          </p:txBody>
        </p:sp>
      </p:grpSp>
      <p:grpSp>
        <p:nvGrpSpPr>
          <p:cNvPr id="72" name="Group 73"/>
          <p:cNvGrpSpPr>
            <a:grpSpLocks/>
          </p:cNvGrpSpPr>
          <p:nvPr/>
        </p:nvGrpSpPr>
        <p:grpSpPr bwMode="auto">
          <a:xfrm>
            <a:off x="7148513" y="5229200"/>
            <a:ext cx="1370012" cy="1123950"/>
            <a:chOff x="1382" y="928"/>
            <a:chExt cx="863" cy="708"/>
          </a:xfrm>
        </p:grpSpPr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>
              <a:off x="1975" y="983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>
              <a:off x="1930" y="138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 Box 79"/>
            <p:cNvSpPr txBox="1">
              <a:spLocks noChangeArrowheads="1"/>
            </p:cNvSpPr>
            <p:nvPr/>
          </p:nvSpPr>
          <p:spPr bwMode="auto">
            <a:xfrm>
              <a:off x="1397" y="928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Text Box 81"/>
            <p:cNvSpPr txBox="1">
              <a:spLocks noChangeArrowheads="1"/>
            </p:cNvSpPr>
            <p:nvPr/>
          </p:nvSpPr>
          <p:spPr bwMode="auto">
            <a:xfrm>
              <a:off x="1382" y="1324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q</a:t>
              </a:r>
            </a:p>
          </p:txBody>
        </p:sp>
      </p:grpSp>
      <p:grpSp>
        <p:nvGrpSpPr>
          <p:cNvPr id="81" name="Group 82"/>
          <p:cNvGrpSpPr>
            <a:grpSpLocks/>
          </p:cNvGrpSpPr>
          <p:nvPr/>
        </p:nvGrpSpPr>
        <p:grpSpPr bwMode="auto">
          <a:xfrm>
            <a:off x="6126163" y="1685925"/>
            <a:ext cx="2392362" cy="1670050"/>
            <a:chOff x="1329" y="2339"/>
            <a:chExt cx="1507" cy="1052"/>
          </a:xfrm>
        </p:grpSpPr>
        <p:grpSp>
          <p:nvGrpSpPr>
            <p:cNvPr id="82" name="Group 83"/>
            <p:cNvGrpSpPr>
              <a:grpSpLocks/>
            </p:cNvGrpSpPr>
            <p:nvPr/>
          </p:nvGrpSpPr>
          <p:grpSpPr bwMode="auto">
            <a:xfrm>
              <a:off x="1329" y="2528"/>
              <a:ext cx="1507" cy="685"/>
              <a:chOff x="1971" y="2585"/>
              <a:chExt cx="1507" cy="685"/>
            </a:xfrm>
          </p:grpSpPr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3089" y="2634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073" y="3019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 Box 86"/>
              <p:cNvSpPr txBox="1">
                <a:spLocks noChangeArrowheads="1"/>
              </p:cNvSpPr>
              <p:nvPr/>
            </p:nvSpPr>
            <p:spPr bwMode="auto">
              <a:xfrm>
                <a:off x="3208" y="261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3163" y="301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2822" y="2745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986" y="2585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2807" y="3141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971" y="298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2429" y="263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2413" y="301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 Box 94"/>
              <p:cNvSpPr txBox="1">
                <a:spLocks noChangeArrowheads="1"/>
              </p:cNvSpPr>
              <p:nvPr/>
            </p:nvSpPr>
            <p:spPr bwMode="auto">
              <a:xfrm>
                <a:off x="2548" y="260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Text Box 95"/>
              <p:cNvSpPr txBox="1">
                <a:spLocks noChangeArrowheads="1"/>
              </p:cNvSpPr>
              <p:nvPr/>
            </p:nvSpPr>
            <p:spPr bwMode="auto">
              <a:xfrm>
                <a:off x="2503" y="300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96"/>
              <p:cNvSpPr>
                <a:spLocks noChangeShapeType="1"/>
              </p:cNvSpPr>
              <p:nvPr/>
            </p:nvSpPr>
            <p:spPr bwMode="auto">
              <a:xfrm>
                <a:off x="2184" y="2752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97"/>
              <p:cNvSpPr>
                <a:spLocks noChangeShapeType="1"/>
              </p:cNvSpPr>
              <p:nvPr/>
            </p:nvSpPr>
            <p:spPr bwMode="auto">
              <a:xfrm>
                <a:off x="2169" y="3148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Text Box 98"/>
            <p:cNvSpPr txBox="1">
              <a:spLocks noChangeArrowheads="1"/>
            </p:cNvSpPr>
            <p:nvPr/>
          </p:nvSpPr>
          <p:spPr bwMode="auto">
            <a:xfrm>
              <a:off x="1898" y="233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84" name="Text Box 99"/>
            <p:cNvSpPr txBox="1">
              <a:spLocks noChangeArrowheads="1"/>
            </p:cNvSpPr>
            <p:nvPr/>
          </p:nvSpPr>
          <p:spPr bwMode="auto">
            <a:xfrm>
              <a:off x="1898" y="3139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q</a:t>
              </a:r>
            </a:p>
          </p:txBody>
        </p:sp>
      </p:grpSp>
      <p:grpSp>
        <p:nvGrpSpPr>
          <p:cNvPr id="99" name="Group 100"/>
          <p:cNvGrpSpPr>
            <a:grpSpLocks/>
          </p:cNvGrpSpPr>
          <p:nvPr/>
        </p:nvGrpSpPr>
        <p:grpSpPr bwMode="auto">
          <a:xfrm>
            <a:off x="6126163" y="3506788"/>
            <a:ext cx="2392362" cy="1670050"/>
            <a:chOff x="3043" y="2335"/>
            <a:chExt cx="1507" cy="1052"/>
          </a:xfrm>
        </p:grpSpPr>
        <p:grpSp>
          <p:nvGrpSpPr>
            <p:cNvPr id="100" name="Group 101"/>
            <p:cNvGrpSpPr>
              <a:grpSpLocks/>
            </p:cNvGrpSpPr>
            <p:nvPr/>
          </p:nvGrpSpPr>
          <p:grpSpPr bwMode="auto">
            <a:xfrm>
              <a:off x="3043" y="2528"/>
              <a:ext cx="1507" cy="685"/>
              <a:chOff x="3000" y="2625"/>
              <a:chExt cx="1507" cy="685"/>
            </a:xfrm>
          </p:grpSpPr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4118" y="2674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102" y="3059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Text Box 104"/>
              <p:cNvSpPr txBox="1">
                <a:spLocks noChangeArrowheads="1"/>
              </p:cNvSpPr>
              <p:nvPr/>
            </p:nvSpPr>
            <p:spPr bwMode="auto">
              <a:xfrm>
                <a:off x="4237" y="265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06" name="Text Box 105"/>
              <p:cNvSpPr txBox="1">
                <a:spLocks noChangeArrowheads="1"/>
              </p:cNvSpPr>
              <p:nvPr/>
            </p:nvSpPr>
            <p:spPr bwMode="auto">
              <a:xfrm>
                <a:off x="4192" y="305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07" name="Line 106"/>
              <p:cNvSpPr>
                <a:spLocks noChangeShapeType="1"/>
              </p:cNvSpPr>
              <p:nvPr/>
            </p:nvSpPr>
            <p:spPr bwMode="auto">
              <a:xfrm>
                <a:off x="3851" y="2785"/>
                <a:ext cx="234" cy="3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Text Box 107"/>
              <p:cNvSpPr txBox="1">
                <a:spLocks noChangeArrowheads="1"/>
              </p:cNvSpPr>
              <p:nvPr/>
            </p:nvSpPr>
            <p:spPr bwMode="auto">
              <a:xfrm>
                <a:off x="3015" y="2625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109" name="Line 108"/>
              <p:cNvSpPr>
                <a:spLocks noChangeShapeType="1"/>
              </p:cNvSpPr>
              <p:nvPr/>
            </p:nvSpPr>
            <p:spPr bwMode="auto">
              <a:xfrm flipV="1">
                <a:off x="3836" y="2826"/>
                <a:ext cx="289" cy="3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 Box 109"/>
              <p:cNvSpPr txBox="1">
                <a:spLocks noChangeArrowheads="1"/>
              </p:cNvSpPr>
              <p:nvPr/>
            </p:nvSpPr>
            <p:spPr bwMode="auto">
              <a:xfrm>
                <a:off x="3000" y="302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3458" y="267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3442" y="305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 Box 112"/>
              <p:cNvSpPr txBox="1">
                <a:spLocks noChangeArrowheads="1"/>
              </p:cNvSpPr>
              <p:nvPr/>
            </p:nvSpPr>
            <p:spPr bwMode="auto">
              <a:xfrm>
                <a:off x="3577" y="264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 Box 113"/>
              <p:cNvSpPr txBox="1">
                <a:spLocks noChangeArrowheads="1"/>
              </p:cNvSpPr>
              <p:nvPr/>
            </p:nvSpPr>
            <p:spPr bwMode="auto">
              <a:xfrm>
                <a:off x="3532" y="30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Line 114"/>
              <p:cNvSpPr>
                <a:spLocks noChangeShapeType="1"/>
              </p:cNvSpPr>
              <p:nvPr/>
            </p:nvSpPr>
            <p:spPr bwMode="auto">
              <a:xfrm>
                <a:off x="3213" y="2792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Line 115"/>
              <p:cNvSpPr>
                <a:spLocks noChangeShapeType="1"/>
              </p:cNvSpPr>
              <p:nvPr/>
            </p:nvSpPr>
            <p:spPr bwMode="auto">
              <a:xfrm>
                <a:off x="3198" y="3188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 Box 116"/>
            <p:cNvSpPr txBox="1">
              <a:spLocks noChangeArrowheads="1"/>
            </p:cNvSpPr>
            <p:nvPr/>
          </p:nvSpPr>
          <p:spPr bwMode="auto">
            <a:xfrm>
              <a:off x="3595" y="233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2" name="Text Box 117"/>
            <p:cNvSpPr txBox="1">
              <a:spLocks noChangeArrowheads="1"/>
            </p:cNvSpPr>
            <p:nvPr/>
          </p:nvSpPr>
          <p:spPr bwMode="auto">
            <a:xfrm>
              <a:off x="3595" y="3135"/>
              <a:ext cx="2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q</a:t>
              </a:r>
            </a:p>
          </p:txBody>
        </p:sp>
      </p:grpSp>
      <p:sp>
        <p:nvSpPr>
          <p:cNvPr id="118" name="Text Box 83"/>
          <p:cNvSpPr txBox="1">
            <a:spLocks noChangeArrowheads="1"/>
          </p:cNvSpPr>
          <p:nvPr/>
        </p:nvSpPr>
        <p:spPr bwMode="auto">
          <a:xfrm>
            <a:off x="4572000" y="5821363"/>
            <a:ext cx="1449387" cy="4953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2,1</a:t>
            </a:r>
          </a:p>
        </p:txBody>
      </p:sp>
    </p:spTree>
    <p:extLst>
      <p:ext uri="{BB962C8B-B14F-4D97-AF65-F5344CB8AC3E}">
        <p14:creationId xmlns:p14="http://schemas.microsoft.com/office/powerpoint/2010/main" val="311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用二级指针处理字符串。</a:t>
            </a:r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62117" y="1183779"/>
            <a:ext cx="6657592" cy="41549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#define  NULL   0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5B9BD5"/>
                </a:solidFill>
              </a:rPr>
              <a:t>char **p;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char *name[]={"hello","good","world","bye",""};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</a:t>
            </a:r>
            <a:r>
              <a:rPr lang="en-US" altLang="zh-CN" sz="2400">
                <a:solidFill>
                  <a:srgbClr val="FFD966"/>
                </a:solidFill>
              </a:rPr>
              <a:t>p=name+1;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printf("%o : %s   ", </a:t>
            </a:r>
            <a:r>
              <a:rPr lang="en-US" altLang="zh-CN" sz="2400" b="1">
                <a:solidFill>
                  <a:srgbClr val="FFD966"/>
                </a:solidFill>
              </a:rPr>
              <a:t>*p</a:t>
            </a:r>
            <a:r>
              <a:rPr lang="en-US" altLang="zh-CN" sz="2400">
                <a:solidFill>
                  <a:schemeClr val="bg1"/>
                </a:solidFill>
              </a:rPr>
              <a:t>,</a:t>
            </a:r>
            <a:r>
              <a:rPr lang="en-US" altLang="zh-CN" sz="2400" b="1">
                <a:solidFill>
                  <a:srgbClr val="FFD966"/>
                </a:solidFill>
              </a:rPr>
              <a:t>*p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p+=2;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while(**p!=NULL)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 printf("%s\n",</a:t>
            </a:r>
            <a:r>
              <a:rPr lang="en-US" altLang="zh-CN" sz="2400" b="1">
                <a:solidFill>
                  <a:srgbClr val="FFD966"/>
                </a:solidFill>
              </a:rPr>
              <a:t>*p++</a:t>
            </a:r>
            <a:r>
              <a:rPr lang="en-US" altLang="zh-CN" sz="240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500564" y="3644901"/>
            <a:ext cx="4319589" cy="2600326"/>
            <a:chOff x="2835" y="2296"/>
            <a:chExt cx="2721" cy="1638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584" y="2296"/>
              <a:ext cx="1972" cy="1638"/>
              <a:chOff x="3174" y="1205"/>
              <a:chExt cx="1972" cy="1638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3234" y="1466"/>
                <a:ext cx="901" cy="1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234" y="1744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234" y="2011"/>
                <a:ext cx="9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234" y="2267"/>
                <a:ext cx="9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3234" y="2533"/>
                <a:ext cx="9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3357" y="1486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name[0]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3368" y="1752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name[1]</a:t>
                </a: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3368" y="2008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name[2]</a:t>
                </a: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3368" y="2286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name[3]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3368" y="2552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name[4]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174" y="1205"/>
                <a:ext cx="11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</a:rPr>
                  <a:t>char *name[5]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643" y="2030"/>
                <a:ext cx="503" cy="25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</a:rPr>
                  <a:t>world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4643" y="2310"/>
                <a:ext cx="377" cy="25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</a:rPr>
                  <a:t>bye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4643" y="2591"/>
                <a:ext cx="251" cy="25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</a:rPr>
                  <a:t>\0</a:t>
                </a:r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4146" y="160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4142" y="1896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4154" y="214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4132" y="238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4142" y="2662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4643" y="1469"/>
                <a:ext cx="459" cy="25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hello</a:t>
                </a:r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4643" y="1747"/>
                <a:ext cx="476" cy="25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</a:rPr>
                  <a:t>good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835" y="2417"/>
              <a:ext cx="843" cy="252"/>
              <a:chOff x="2499" y="2561"/>
              <a:chExt cx="843" cy="252"/>
            </a:xfrm>
          </p:grpSpPr>
          <p:sp>
            <p:nvSpPr>
              <p:cNvPr id="10" name="Line 29"/>
              <p:cNvSpPr>
                <a:spLocks noChangeShapeType="1"/>
              </p:cNvSpPr>
              <p:nvPr/>
            </p:nvSpPr>
            <p:spPr bwMode="auto">
              <a:xfrm>
                <a:off x="2967" y="2703"/>
                <a:ext cx="37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30"/>
              <p:cNvSpPr txBox="1">
                <a:spLocks noChangeArrowheads="1"/>
              </p:cNvSpPr>
              <p:nvPr/>
            </p:nvSpPr>
            <p:spPr bwMode="auto">
              <a:xfrm>
                <a:off x="2499" y="2561"/>
                <a:ext cx="5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name</a:t>
                </a: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925" y="2689"/>
              <a:ext cx="765" cy="252"/>
              <a:chOff x="2565" y="3097"/>
              <a:chExt cx="765" cy="252"/>
            </a:xfrm>
          </p:grpSpPr>
          <p:sp>
            <p:nvSpPr>
              <p:cNvPr id="8" name="Line 32"/>
              <p:cNvSpPr>
                <a:spLocks noChangeShapeType="1"/>
              </p:cNvSpPr>
              <p:nvPr/>
            </p:nvSpPr>
            <p:spPr bwMode="auto">
              <a:xfrm>
                <a:off x="2763" y="3243"/>
                <a:ext cx="567" cy="0"/>
              </a:xfrm>
              <a:prstGeom prst="line">
                <a:avLst/>
              </a:prstGeom>
              <a:noFill/>
              <a:ln w="25400">
                <a:solidFill>
                  <a:srgbClr val="FFD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Text Box 33"/>
              <p:cNvSpPr txBox="1">
                <a:spLocks noChangeArrowheads="1"/>
              </p:cNvSpPr>
              <p:nvPr/>
            </p:nvSpPr>
            <p:spPr bwMode="auto">
              <a:xfrm>
                <a:off x="2565" y="3097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b="1">
                    <a:solidFill>
                      <a:srgbClr val="FFD966"/>
                    </a:solidFill>
                  </a:rPr>
                  <a:t>p</a:t>
                </a:r>
              </a:p>
            </p:txBody>
          </p:sp>
        </p:grpSp>
      </p:grp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1331640" y="5823669"/>
            <a:ext cx="2181224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</a:p>
          <a:p>
            <a:pPr eaLnBrk="1" hangingPunct="1"/>
            <a:r>
              <a:rPr lang="en-US" altLang="zh-CN" sz="2000"/>
              <a:t>644 :  good    bye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4714875" y="1145511"/>
            <a:ext cx="3942403" cy="833178"/>
          </a:xfrm>
          <a:prstGeom prst="wedgeRectCallout">
            <a:avLst>
              <a:gd name="adj1" fmla="val -82505"/>
              <a:gd name="adj2" fmla="val 227120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用*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可输出</a:t>
            </a:r>
            <a:r>
              <a:rPr lang="zh-CN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(%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%x), </a:t>
            </a:r>
          </a:p>
          <a:p>
            <a:pPr eaLnBrk="1" hangingPunct="1"/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也可用它输出</a:t>
            </a:r>
            <a:r>
              <a:rPr lang="zh-CN" altLang="zh-CN" sz="2400">
                <a:solidFill>
                  <a:srgbClr val="339933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(%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s)</a:t>
            </a:r>
          </a:p>
        </p:txBody>
      </p:sp>
      <p:grpSp>
        <p:nvGrpSpPr>
          <p:cNvPr id="35" name="Group 41"/>
          <p:cNvGrpSpPr>
            <a:grpSpLocks/>
          </p:cNvGrpSpPr>
          <p:nvPr/>
        </p:nvGrpSpPr>
        <p:grpSpPr bwMode="auto">
          <a:xfrm>
            <a:off x="4708525" y="5133982"/>
            <a:ext cx="1082675" cy="369888"/>
            <a:chOff x="2966" y="3234"/>
            <a:chExt cx="682" cy="233"/>
          </a:xfrm>
        </p:grpSpPr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V="1">
              <a:off x="3192" y="3360"/>
              <a:ext cx="456" cy="12"/>
            </a:xfrm>
            <a:prstGeom prst="line">
              <a:avLst/>
            </a:prstGeom>
            <a:noFill/>
            <a:ln w="254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2966" y="32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B9BD5"/>
                  </a:solidFill>
                </a:rPr>
                <a:t>p</a:t>
              </a:r>
            </a:p>
          </p:txBody>
        </p:sp>
      </p:grp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627784" y="4983559"/>
            <a:ext cx="1377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5B9BD5"/>
                </a:solidFill>
                <a:sym typeface="Symbol" pitchFamily="18" charset="2"/>
              </a:rPr>
              <a:t></a:t>
            </a:r>
            <a:r>
              <a:rPr lang="en-US" altLang="zh-CN" sz="2400" b="1">
                <a:solidFill>
                  <a:srgbClr val="5B9BD5"/>
                </a:solidFill>
              </a:rPr>
              <a:t>*(p++)</a:t>
            </a:r>
          </a:p>
        </p:txBody>
      </p:sp>
    </p:spTree>
    <p:extLst>
      <p:ext uri="{BB962C8B-B14F-4D97-AF65-F5344CB8AC3E}">
        <p14:creationId xmlns:p14="http://schemas.microsoft.com/office/powerpoint/2010/main" val="2028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 autoUpdateAnimBg="0"/>
      <p:bldP spid="34" grpId="0" animBg="1" autoUpdateAnimBg="0"/>
      <p:bldP spid="38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二级指针与指针数组的关系</a:t>
            </a:r>
          </a:p>
          <a:p>
            <a:pPr marL="914400" lvl="2" indent="0">
              <a:buNone/>
            </a:pPr>
            <a:r>
              <a:rPr lang="en-US" altLang="zh-CN" b="1" smtClean="0">
                <a:solidFill>
                  <a:srgbClr val="5B9BD5"/>
                </a:solidFill>
              </a:rPr>
              <a:t>int  </a:t>
            </a:r>
            <a:r>
              <a:rPr lang="en-US" altLang="zh-CN" b="1">
                <a:solidFill>
                  <a:srgbClr val="5B9BD5"/>
                </a:solidFill>
              </a:rPr>
              <a:t>**p</a:t>
            </a:r>
            <a:r>
              <a:rPr lang="en-US" altLang="zh-CN"/>
              <a:t>   </a:t>
            </a:r>
            <a:r>
              <a:rPr lang="zh-CN" altLang="en-US"/>
              <a:t>与  </a:t>
            </a:r>
            <a:r>
              <a:rPr lang="en-US" altLang="zh-CN" b="1">
                <a:solidFill>
                  <a:srgbClr val="5B9BD5"/>
                </a:solidFill>
              </a:rPr>
              <a:t>int  *q[10]</a:t>
            </a:r>
            <a:r>
              <a:rPr lang="en-US" altLang="zh-CN"/>
              <a:t>          </a:t>
            </a:r>
          </a:p>
          <a:p>
            <a:pPr lvl="2"/>
            <a:r>
              <a:rPr lang="zh-CN" altLang="en-US"/>
              <a:t>指针数组名是二级指针</a:t>
            </a:r>
            <a:r>
              <a:rPr lang="zh-CN" altLang="en-US">
                <a:solidFill>
                  <a:srgbClr val="5B9BD5"/>
                </a:solidFill>
              </a:rPr>
              <a:t>常量</a:t>
            </a:r>
          </a:p>
          <a:p>
            <a:pPr lvl="2"/>
            <a:r>
              <a:rPr lang="en-US" altLang="zh-CN"/>
              <a:t>p=q;   p+i </a:t>
            </a:r>
            <a:r>
              <a:rPr lang="zh-CN" altLang="en-US"/>
              <a:t>是</a:t>
            </a:r>
            <a:r>
              <a:rPr lang="en-US" altLang="zh-CN"/>
              <a:t>q[i]</a:t>
            </a:r>
            <a:r>
              <a:rPr lang="zh-CN" altLang="en-US"/>
              <a:t>的地址</a:t>
            </a:r>
          </a:p>
          <a:p>
            <a:pPr lvl="2"/>
            <a:r>
              <a:rPr lang="zh-CN" altLang="en-US"/>
              <a:t>指针数组作形参，</a:t>
            </a:r>
            <a:r>
              <a:rPr lang="en-US" altLang="zh-CN"/>
              <a:t>int  *q[ ]</a:t>
            </a:r>
            <a:r>
              <a:rPr lang="zh-CN" altLang="en-US"/>
              <a:t>与</a:t>
            </a:r>
            <a:r>
              <a:rPr lang="en-US" altLang="zh-CN"/>
              <a:t>int **q</a:t>
            </a:r>
            <a:r>
              <a:rPr lang="zh-CN" altLang="en-US"/>
              <a:t>完全等价；但作为变量定义两者不同</a:t>
            </a:r>
          </a:p>
          <a:p>
            <a:pPr lvl="2"/>
            <a:r>
              <a:rPr lang="zh-CN" altLang="en-US"/>
              <a:t>系统只给</a:t>
            </a:r>
            <a:r>
              <a:rPr lang="en-US" altLang="zh-CN"/>
              <a:t>p</a:t>
            </a:r>
            <a:r>
              <a:rPr lang="zh-CN" altLang="en-US"/>
              <a:t>分配能保存一个指针值的内存区；而给</a:t>
            </a:r>
            <a:r>
              <a:rPr lang="en-US" altLang="zh-CN"/>
              <a:t>q</a:t>
            </a:r>
            <a:r>
              <a:rPr lang="zh-CN" altLang="en-US"/>
              <a:t>分配</a:t>
            </a:r>
            <a:r>
              <a:rPr lang="en-US" altLang="zh-CN"/>
              <a:t>10</a:t>
            </a:r>
            <a:r>
              <a:rPr lang="zh-CN" altLang="en-US"/>
              <a:t>块内存区，每块可保存一个指针值</a:t>
            </a:r>
          </a:p>
        </p:txBody>
      </p:sp>
    </p:spTree>
    <p:extLst>
      <p:ext uri="{BB962C8B-B14F-4D97-AF65-F5344CB8AC3E}">
        <p14:creationId xmlns:p14="http://schemas.microsoft.com/office/powerpoint/2010/main" val="29756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838325" y="461963"/>
            <a:ext cx="4749800" cy="86042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例</a:t>
            </a:r>
            <a:r>
              <a:rPr lang="zh-CN" altLang="en-US"/>
              <a:t>      </a:t>
            </a:r>
            <a:r>
              <a:rPr lang="en-US" altLang="zh-CN"/>
              <a:t>k=i;                       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zh-CN">
                <a:solidFill>
                  <a:srgbClr val="339933"/>
                </a:solidFill>
                <a:latin typeface="隶书" pitchFamily="49" charset="-122"/>
                <a:ea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</a:endParaRPr>
          </a:p>
          <a:p>
            <a:pPr eaLnBrk="1" hangingPunct="1"/>
            <a:r>
              <a:rPr lang="zh-CN" altLang="en-US"/>
              <a:t>          </a:t>
            </a:r>
            <a:r>
              <a:rPr lang="en-US" altLang="zh-CN"/>
              <a:t>k=*i_pointer;       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zh-CN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间接访问</a:t>
            </a:r>
            <a:endParaRPr lang="zh-CN" altLang="en-US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2211388" y="1603375"/>
            <a:ext cx="4997449" cy="4625975"/>
            <a:chOff x="1393" y="1010"/>
            <a:chExt cx="3148" cy="2914"/>
          </a:xfrm>
        </p:grpSpPr>
        <p:sp>
          <p:nvSpPr>
            <p:cNvPr id="4" name="AutoShape 27"/>
            <p:cNvSpPr>
              <a:spLocks noChangeArrowheads="1"/>
            </p:cNvSpPr>
            <p:nvPr/>
          </p:nvSpPr>
          <p:spPr bwMode="auto">
            <a:xfrm>
              <a:off x="3469" y="2619"/>
              <a:ext cx="1072" cy="354"/>
            </a:xfrm>
            <a:prstGeom prst="wedgeEllipseCallout">
              <a:avLst>
                <a:gd name="adj1" fmla="val -50958"/>
                <a:gd name="adj2" fmla="val -74574"/>
              </a:avLst>
            </a:prstGeom>
            <a:noFill/>
            <a:ln w="38100">
              <a:solidFill>
                <a:srgbClr val="FFCC00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</a:rPr>
                <a:t>指针变量</a:t>
              </a:r>
            </a:p>
          </p:txBody>
        </p:sp>
        <p:sp>
          <p:nvSpPr>
            <p:cNvPr id="5" name="Freeform 30"/>
            <p:cNvSpPr>
              <a:spLocks/>
            </p:cNvSpPr>
            <p:nvPr/>
          </p:nvSpPr>
          <p:spPr bwMode="auto">
            <a:xfrm>
              <a:off x="1952" y="356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1"/>
            <p:cNvSpPr>
              <a:spLocks/>
            </p:cNvSpPr>
            <p:nvPr/>
          </p:nvSpPr>
          <p:spPr bwMode="auto">
            <a:xfrm>
              <a:off x="1953" y="322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952" y="101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964" y="144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964" y="170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964" y="193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1964" y="21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1952" y="245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1964" y="29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1952" y="323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3163" y="323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2443" y="106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2442" y="327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1393" y="1337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1393" y="2308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2004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1393" y="279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2006</a:t>
              </a: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1393" y="2551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2005</a:t>
              </a: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1964" y="27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 flipH="1">
              <a:off x="3153" y="1452"/>
              <a:ext cx="2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3335" y="1298"/>
              <a:ext cx="8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整型变量</a:t>
              </a:r>
              <a:r>
                <a:rPr lang="en-US" altLang="zh-CN" b="1">
                  <a:solidFill>
                    <a:srgbClr val="5B9BD5"/>
                  </a:solidFill>
                </a:rPr>
                <a:t>i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2353" y="15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H="1">
              <a:off x="3177" y="2448"/>
              <a:ext cx="2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3359" y="2294"/>
              <a:ext cx="10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变量</a:t>
              </a:r>
              <a:r>
                <a:rPr lang="en-US" altLang="zh-CN" sz="2000" b="1">
                  <a:solidFill>
                    <a:srgbClr val="5B9BD5"/>
                  </a:solidFill>
                </a:rPr>
                <a:t>i</a:t>
              </a:r>
              <a:r>
                <a:rPr lang="en-US" altLang="zh-CN" b="1">
                  <a:solidFill>
                    <a:srgbClr val="5B9BD5"/>
                  </a:solidFill>
                </a:rPr>
                <a:t>_pointer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1393" y="1580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2001</a:t>
              </a: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1393" y="182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2002</a:t>
              </a: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1393" y="2065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2003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1416" y="1344"/>
              <a:ext cx="42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2325" y="25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</a:rPr>
                <a:t>2000</a:t>
              </a:r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 flipH="1">
              <a:off x="3177" y="1944"/>
              <a:ext cx="22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70"/>
            <p:cNvSpPr txBox="1">
              <a:spLocks noChangeArrowheads="1"/>
            </p:cNvSpPr>
            <p:nvPr/>
          </p:nvSpPr>
          <p:spPr bwMode="auto">
            <a:xfrm>
              <a:off x="3359" y="1790"/>
              <a:ext cx="8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整型变量</a:t>
              </a:r>
              <a:r>
                <a:rPr lang="en-US" altLang="zh-CN" b="1">
                  <a:solidFill>
                    <a:srgbClr val="5B9BD5"/>
                  </a:solidFill>
                </a:rPr>
                <a:t>k</a:t>
              </a:r>
              <a:endParaRPr lang="en-US" altLang="zh-CN" sz="2000" b="1">
                <a:solidFill>
                  <a:srgbClr val="5B9BD5"/>
                </a:solidFill>
              </a:endParaRPr>
            </a:p>
          </p:txBody>
        </p:sp>
      </p:grpSp>
      <p:sp>
        <p:nvSpPr>
          <p:cNvPr id="35" name="Line 72"/>
          <p:cNvSpPr>
            <a:spLocks noChangeShapeType="1"/>
          </p:cNvSpPr>
          <p:nvPr/>
        </p:nvSpPr>
        <p:spPr bwMode="auto">
          <a:xfrm>
            <a:off x="4038600" y="2876550"/>
            <a:ext cx="0" cy="4953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" name="Oval 60"/>
          <p:cNvSpPr>
            <a:spLocks noChangeArrowheads="1"/>
          </p:cNvSpPr>
          <p:nvPr/>
        </p:nvSpPr>
        <p:spPr bwMode="auto">
          <a:xfrm>
            <a:off x="3714750" y="4114800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" name="Line 61"/>
          <p:cNvSpPr>
            <a:spLocks noChangeShapeType="1"/>
          </p:cNvSpPr>
          <p:nvPr/>
        </p:nvSpPr>
        <p:spPr bwMode="auto">
          <a:xfrm flipH="1">
            <a:off x="2190750" y="438150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" name="Line 62"/>
          <p:cNvSpPr>
            <a:spLocks noChangeShapeType="1"/>
          </p:cNvSpPr>
          <p:nvPr/>
        </p:nvSpPr>
        <p:spPr bwMode="auto">
          <a:xfrm flipV="1">
            <a:off x="2228850" y="234315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" name="Oval 71"/>
          <p:cNvSpPr>
            <a:spLocks noChangeArrowheads="1"/>
          </p:cNvSpPr>
          <p:nvPr/>
        </p:nvSpPr>
        <p:spPr bwMode="auto">
          <a:xfrm>
            <a:off x="3695700" y="2514600"/>
            <a:ext cx="66675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/>
            <a:endParaRPr lang="zh-CN" altLang="zh-CN" sz="2000">
              <a:solidFill>
                <a:srgbClr val="339933"/>
              </a:solidFill>
            </a:endParaRPr>
          </a:p>
        </p:txBody>
      </p:sp>
      <p:sp>
        <p:nvSpPr>
          <p:cNvPr id="41" name="Text Box 73"/>
          <p:cNvSpPr txBox="1">
            <a:spLocks noChangeArrowheads="1"/>
          </p:cNvSpPr>
          <p:nvPr/>
        </p:nvSpPr>
        <p:spPr bwMode="auto">
          <a:xfrm>
            <a:off x="3713163" y="32083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z="2800">
                <a:solidFill>
                  <a:srgbClr val="339933"/>
                </a:solidFill>
              </a:rPr>
              <a:t>10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1838325" y="567919"/>
            <a:ext cx="4753522" cy="64851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例</a:t>
            </a:r>
            <a:r>
              <a:rPr lang="zh-CN" altLang="en-US"/>
              <a:t>      </a:t>
            </a:r>
            <a:r>
              <a:rPr lang="en-US" altLang="zh-CN"/>
              <a:t>k=i;                 </a:t>
            </a:r>
            <a:r>
              <a:rPr lang="en-US" altLang="zh-CN" smtClean="0"/>
              <a:t>                                       </a:t>
            </a:r>
            <a:endParaRPr lang="en-US" altLang="zh-CN">
              <a:solidFill>
                <a:srgbClr val="339933"/>
              </a:solidFill>
            </a:endParaRPr>
          </a:p>
          <a:p>
            <a:pPr eaLnBrk="1" hangingPunct="1"/>
            <a:r>
              <a:rPr lang="en-US" altLang="zh-CN"/>
              <a:t>          k=*i_pointer;       </a:t>
            </a:r>
            <a:endParaRPr lang="en-US" altLang="zh-CN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8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5" grpId="0" animBg="1"/>
      <p:bldP spid="37" grpId="0" animBg="1"/>
      <p:bldP spid="38" grpId="0" animBg="1"/>
      <p:bldP spid="39" grpId="0" animBg="1"/>
      <p:bldP spid="40" grpId="0" animBg="1" autoUpdateAnimBg="0"/>
      <p:bldP spid="41" grpId="0" build="p" autoUpdateAnimBg="0" advAuto="0"/>
      <p:bldP spid="42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952328"/>
          </a:xfrm>
        </p:spPr>
        <p:txBody>
          <a:bodyPr/>
          <a:lstStyle/>
          <a:p>
            <a:r>
              <a:rPr lang="zh-CN" altLang="en-US"/>
              <a:t>命令行参数</a:t>
            </a:r>
          </a:p>
          <a:p>
            <a:pPr lvl="1"/>
            <a:r>
              <a:rPr lang="zh-CN" altLang="en-US"/>
              <a:t>命令行：在操作系统状态下，为执行某个程序而键入的一行字符</a:t>
            </a:r>
          </a:p>
          <a:p>
            <a:pPr lvl="1"/>
            <a:r>
              <a:rPr lang="zh-CN" altLang="en-US"/>
              <a:t>命令行一般形式：命令名   参数</a:t>
            </a:r>
            <a:r>
              <a:rPr lang="en-US" altLang="zh-CN"/>
              <a:t>1   </a:t>
            </a:r>
            <a:r>
              <a:rPr lang="zh-CN" altLang="en-US"/>
              <a:t>参数</a:t>
            </a:r>
            <a:r>
              <a:rPr lang="en-US" altLang="zh-CN"/>
              <a:t>2………</a:t>
            </a:r>
            <a:r>
              <a:rPr lang="zh-CN" altLang="en-US"/>
              <a:t>参数</a:t>
            </a:r>
            <a:r>
              <a:rPr lang="en-US" altLang="zh-CN" smtClean="0"/>
              <a:t>n</a:t>
            </a:r>
          </a:p>
          <a:p>
            <a:pPr marL="457200" lvl="1" indent="0">
              <a:buNone/>
            </a:pPr>
            <a:r>
              <a:rPr lang="fr-FR" altLang="zh-CN" smtClean="0"/>
              <a:t>        C</a:t>
            </a:r>
            <a:r>
              <a:rPr lang="fr-FR" altLang="zh-CN"/>
              <a:t>:\TC&gt; copy[.exe]    source.c    temp.c</a:t>
            </a:r>
            <a:endParaRPr lang="en-US" altLang="zh-CN"/>
          </a:p>
          <a:p>
            <a:pPr lvl="1"/>
            <a:r>
              <a:rPr lang="zh-CN" altLang="en-US"/>
              <a:t>带参数的</a:t>
            </a:r>
            <a:r>
              <a:rPr lang="en-US" altLang="zh-CN"/>
              <a:t>main</a:t>
            </a:r>
            <a:r>
              <a:rPr lang="zh-CN" altLang="en-US"/>
              <a:t>函数形式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/>
              <a:t>        main(int   argc,  char  *argv</a:t>
            </a:r>
            <a:r>
              <a:rPr lang="en-US" altLang="zh-CN" smtClean="0"/>
              <a:t>[])  {   ……… }</a:t>
            </a:r>
            <a:endParaRPr lang="en-US" altLang="zh-CN"/>
          </a:p>
          <a:p>
            <a:pPr lvl="1"/>
            <a:r>
              <a:rPr lang="zh-CN" altLang="en-US"/>
              <a:t>命令行参数传递</a:t>
            </a: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5710288" y="2283758"/>
            <a:ext cx="3153725" cy="402291"/>
          </a:xfrm>
          <a:prstGeom prst="wedgeRectCallout">
            <a:avLst>
              <a:gd name="adj1" fmla="val -57546"/>
              <a:gd name="adj2" fmla="val -107051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个字符串参数的命令行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971600" y="3662928"/>
            <a:ext cx="2233602" cy="402291"/>
          </a:xfrm>
          <a:prstGeom prst="wedgeRectCallout">
            <a:avLst>
              <a:gd name="adj1" fmla="val 29389"/>
              <a:gd name="adj2" fmla="val -264745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命令行中参数个数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067944" y="3629422"/>
            <a:ext cx="2490082" cy="710067"/>
          </a:xfrm>
          <a:prstGeom prst="wedgeRectCallout">
            <a:avLst>
              <a:gd name="adj1" fmla="val -21491"/>
              <a:gd name="adj2" fmla="val -165866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元素指向命令行参数</a:t>
            </a:r>
          </a:p>
          <a:p>
            <a:pPr eaLnBrk="1" hangingPunct="1"/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中各字符串首地址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123362" y="3629422"/>
            <a:ext cx="1464160" cy="402291"/>
          </a:xfrm>
          <a:prstGeom prst="wedgeRectCallout">
            <a:avLst>
              <a:gd name="adj1" fmla="val -12843"/>
              <a:gd name="adj2" fmla="val -253204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形参名任意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4164013" y="4592152"/>
            <a:ext cx="4652962" cy="1566863"/>
            <a:chOff x="1231" y="2979"/>
            <a:chExt cx="2931" cy="987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231" y="3713"/>
              <a:ext cx="922" cy="253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命令行</a:t>
              </a: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实参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3234" y="3713"/>
              <a:ext cx="928" cy="253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main(</a:t>
              </a: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形参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cxnSp>
          <p:nvCxnSpPr>
            <p:cNvPr id="10" name="AutoShape 13"/>
            <p:cNvCxnSpPr>
              <a:cxnSpLocks noChangeShapeType="1"/>
              <a:stCxn id="8" idx="0"/>
              <a:endCxn id="9" idx="0"/>
            </p:cNvCxnSpPr>
            <p:nvPr/>
          </p:nvCxnSpPr>
          <p:spPr bwMode="auto">
            <a:xfrm rot="5400000" flipH="1" flipV="1">
              <a:off x="2695" y="2710"/>
              <a:ext cx="8" cy="2006"/>
            </a:xfrm>
            <a:prstGeom prst="curvedConnector3">
              <a:avLst>
                <a:gd name="adj1" fmla="val 1800000"/>
              </a:avLst>
            </a:prstGeom>
            <a:noFill/>
            <a:ln w="38100">
              <a:solidFill>
                <a:srgbClr val="33996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108" y="2979"/>
              <a:ext cx="1306" cy="447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zh-CN" sz="2000">
                  <a:latin typeface="微软雅黑" pitchFamily="34" charset="-122"/>
                  <a:ea typeface="微软雅黑" pitchFamily="34" charset="-122"/>
                </a:rPr>
                <a:t>系统自动调用</a:t>
              </a:r>
            </a:p>
            <a:p>
              <a:pPr algn="ctr" eaLnBrk="1" hangingPunct="1"/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main</a:t>
              </a:r>
              <a:r>
                <a:rPr lang="zh-CN" altLang="zh-CN" sz="2000">
                  <a:latin typeface="微软雅黑" pitchFamily="34" charset="-122"/>
                  <a:ea typeface="微软雅黑" pitchFamily="34" charset="-122"/>
                </a:rPr>
                <a:t>函数时传递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97117" y="4932347"/>
            <a:ext cx="4519485" cy="402291"/>
          </a:xfrm>
          <a:prstGeom prst="wedgeRectCallout">
            <a:avLst>
              <a:gd name="adj1" fmla="val 42339"/>
              <a:gd name="adj2" fmla="val 123746"/>
            </a:avLst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第一个参数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: main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所在的</a:t>
            </a:r>
            <a:r>
              <a:rPr lang="zh-CN" altLang="zh-CN" sz="2000" b="1" i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可执行文件名</a:t>
            </a:r>
            <a:endParaRPr lang="zh-CN" altLang="en-US" sz="2000" b="1" i="1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8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12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输出命令行参数。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63550" y="884238"/>
            <a:ext cx="3897221" cy="3046988"/>
          </a:xfrm>
          <a:prstGeom prst="rect">
            <a:avLst/>
          </a:prstGeom>
          <a:solidFill>
            <a:srgbClr val="E1FFF7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/*test.c*/</a:t>
            </a:r>
          </a:p>
          <a:p>
            <a:r>
              <a:rPr lang="en-US" altLang="zh-CN" sz="2400">
                <a:solidFill>
                  <a:schemeClr val="accent2"/>
                </a:solidFill>
              </a:rPr>
              <a:t>main(int  argc, char *argv[])</a:t>
            </a:r>
            <a:endParaRPr lang="en-US" altLang="zh-CN" sz="2400"/>
          </a:p>
          <a:p>
            <a:r>
              <a:rPr lang="en-US" altLang="zh-CN" sz="2400"/>
              <a:t>{   while(argc&gt;1)</a:t>
            </a:r>
          </a:p>
          <a:p>
            <a:r>
              <a:rPr lang="en-US" altLang="zh-CN" sz="2400"/>
              <a:t>    {  ++argv;</a:t>
            </a:r>
          </a:p>
          <a:p>
            <a:r>
              <a:rPr lang="en-US" altLang="zh-CN" sz="2400"/>
              <a:t>       printf("%s\n",*argv);</a:t>
            </a:r>
          </a:p>
          <a:p>
            <a:r>
              <a:rPr lang="en-US" altLang="zh-CN" sz="2400"/>
              <a:t>       --argc;</a:t>
            </a:r>
          </a:p>
          <a:p>
            <a:r>
              <a:rPr lang="en-US" altLang="zh-CN" sz="2400"/>
              <a:t>    }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456113" y="520700"/>
            <a:ext cx="3982180" cy="1569660"/>
          </a:xfrm>
          <a:prstGeom prst="rect">
            <a:avLst/>
          </a:prstGeom>
          <a:solidFill>
            <a:srgbClr val="E1FFF7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main(int  argc, char  *argv[])</a:t>
            </a:r>
            <a:endParaRPr lang="en-US" altLang="zh-CN" sz="2400"/>
          </a:p>
          <a:p>
            <a:r>
              <a:rPr lang="en-US" altLang="zh-CN" sz="2400"/>
              <a:t>{   while(argc--&gt;0)</a:t>
            </a:r>
          </a:p>
          <a:p>
            <a:r>
              <a:rPr lang="en-US" altLang="zh-CN" sz="2400"/>
              <a:t>      printf("%s\n",*argv++);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1963" y="4114394"/>
            <a:ext cx="4936906" cy="648512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编译、链接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test.c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，生成可执行文件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test.exe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状态下运行</a:t>
            </a:r>
            <a:r>
              <a:rPr lang="en-US" altLang="zh-CN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(test.exe</a:t>
            </a:r>
            <a:r>
              <a:rPr lang="zh-CN" altLang="zh-CN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所在路径下）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61963" y="5014893"/>
            <a:ext cx="4487745" cy="371513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例如：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C:\TC&gt;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test</a:t>
            </a:r>
            <a:r>
              <a:rPr lang="en-US" altLang="zh-CN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[.exe]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hello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world!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604963" y="5524500"/>
            <a:ext cx="2318965" cy="7016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hello</a:t>
            </a:r>
          </a:p>
          <a:p>
            <a:pPr eaLnBrk="1" hangingPunct="1"/>
            <a:r>
              <a:rPr lang="en-US" altLang="zh-CN" sz="2000"/>
              <a:t>                    world!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805363" y="5581650"/>
            <a:ext cx="2130425" cy="100647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test</a:t>
            </a:r>
          </a:p>
          <a:p>
            <a:pPr eaLnBrk="1" hangingPunct="1"/>
            <a:r>
              <a:rPr lang="en-US" altLang="zh-CN" sz="2000"/>
              <a:t>                    hello</a:t>
            </a:r>
          </a:p>
          <a:p>
            <a:pPr eaLnBrk="1" hangingPunct="1"/>
            <a:r>
              <a:rPr lang="en-US" altLang="zh-CN" sz="2000"/>
              <a:t>                    world!</a:t>
            </a: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329113" y="2195513"/>
            <a:ext cx="4065587" cy="1654176"/>
            <a:chOff x="3207" y="1539"/>
            <a:chExt cx="2561" cy="1042"/>
          </a:xfrm>
        </p:grpSpPr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887" y="1765"/>
              <a:ext cx="901" cy="7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3887" y="2043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887" y="2310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010" y="1785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argv[0]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021" y="2051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argv[1]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021" y="2307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argv[2]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3827" y="1539"/>
              <a:ext cx="9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</a:rPr>
                <a:t>char *</a:t>
              </a:r>
              <a:r>
                <a:rPr lang="en-US" altLang="zh-CN" sz="2000" b="1">
                  <a:solidFill>
                    <a:srgbClr val="5B9BD5"/>
                  </a:solidFill>
                </a:rPr>
                <a:t>argv</a:t>
              </a:r>
              <a:r>
                <a:rPr lang="en-US" altLang="zh-CN" sz="2000">
                  <a:solidFill>
                    <a:schemeClr val="bg1"/>
                  </a:solidFill>
                </a:rPr>
                <a:t>[]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5265" y="2329"/>
              <a:ext cx="503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</a:rPr>
                <a:t>world</a:t>
              </a: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4799" y="1899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795" y="2195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4807" y="2439"/>
              <a:ext cx="4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265" y="1768"/>
              <a:ext cx="376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5265" y="2046"/>
              <a:ext cx="459" cy="2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</a:rPr>
                <a:t>hello</a:t>
              </a:r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3546" y="1767"/>
              <a:ext cx="3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3207" y="1637"/>
              <a:ext cx="4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D966"/>
                  </a:solidFill>
                </a:rPr>
                <a:t>argv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3223" y="2019"/>
              <a:ext cx="587" cy="234"/>
            </a:xfrm>
            <a:prstGeom prst="rect">
              <a:avLst/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FFD966"/>
                  </a:solidFill>
                  <a:ea typeface="隶书" pitchFamily="49" charset="-122"/>
                </a:rPr>
                <a:t>argc</a:t>
              </a:r>
              <a:r>
                <a:rPr lang="en-US" altLang="zh-CN" b="1">
                  <a:solidFill>
                    <a:srgbClr val="5B9BD5"/>
                  </a:solidFill>
                  <a:ea typeface="隶书" pitchFamily="49" charset="-122"/>
                </a:rPr>
                <a:t>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/>
              <a:t>指针的数据类型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87926"/>
              </p:ext>
            </p:extLst>
          </p:nvPr>
        </p:nvGraphicFramePr>
        <p:xfrm>
          <a:off x="1067780" y="1574800"/>
          <a:ext cx="700844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193"/>
                <a:gridCol w="5457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定义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含义</a:t>
                      </a:r>
                      <a:endParaRPr lang="zh-CN" altLang="en-US" b="1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i;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定义整型变量</a:t>
                      </a:r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*p;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为指向整型数据的指针变量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a[n];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定义含</a:t>
                      </a:r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n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个元素的整型数组</a:t>
                      </a:r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a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*p[n];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n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个指向整型数据的指针变量组成的指针数组</a:t>
                      </a:r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 (*p)[n];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为指向含</a:t>
                      </a:r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n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个元素的一维整型数组的指针变量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f();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f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为返回整型数的函数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*p();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为返回指针的函数，该指针指向一个整型数据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(*p)();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为指向函数的指针变量，该函数返回整型数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int **p;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baseline="0" smtClean="0">
                          <a:solidFill>
                            <a:schemeClr val="bg1"/>
                          </a:solidFill>
                          <a:latin typeface="Arial" pitchFamily="34" charset="0"/>
                          <a:ea typeface="微软雅黑" pitchFamily="34" charset="-122"/>
                        </a:rPr>
                        <a:t>为指针变量，它指向一个指向整型数据的指针变量</a:t>
                      </a:r>
                      <a:endParaRPr lang="zh-CN" altLang="en-US" baseline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1124744"/>
            <a:ext cx="328327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   下列定义的含义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*p[3];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 (*p)[3];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*p(int);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(*p)(int);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*(*p)(int);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(*p[3])(int);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 *(*p[3])(int);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773984" y="3763893"/>
            <a:ext cx="4703763" cy="369888"/>
            <a:chOff x="2500" y="2128"/>
            <a:chExt cx="2963" cy="23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158" y="2128"/>
              <a:ext cx="2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rgbClr val="FFD966"/>
                  </a:solidFill>
                </a:rPr>
                <a:t>函数指针数组，函数返回</a:t>
              </a:r>
              <a:r>
                <a:rPr lang="en-US" altLang="zh-CN">
                  <a:solidFill>
                    <a:srgbClr val="FFD966"/>
                  </a:solidFill>
                </a:rPr>
                <a:t>int</a:t>
              </a:r>
              <a:r>
                <a:rPr lang="zh-CN" altLang="zh-CN">
                  <a:solidFill>
                    <a:srgbClr val="FFD966"/>
                  </a:solidFill>
                </a:rPr>
                <a:t>型指针</a:t>
              </a:r>
              <a:endParaRPr lang="zh-CN" altLang="en-US">
                <a:solidFill>
                  <a:srgbClr val="FFD966"/>
                </a:solidFill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2500" y="2250"/>
              <a:ext cx="57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73984" y="1454077"/>
            <a:ext cx="2152650" cy="369888"/>
            <a:chOff x="2500" y="673"/>
            <a:chExt cx="1356" cy="233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H="1">
              <a:off x="2500" y="823"/>
              <a:ext cx="57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58" y="673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D966"/>
                  </a:solidFill>
                </a:rPr>
                <a:t>指针数组</a:t>
              </a:r>
            </a:p>
          </p:txBody>
        </p: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3773985" y="1839840"/>
            <a:ext cx="3306763" cy="369888"/>
            <a:chOff x="2500" y="916"/>
            <a:chExt cx="2083" cy="23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2500" y="1060"/>
              <a:ext cx="57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158" y="916"/>
              <a:ext cx="14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</a:rPr>
                <a:t>指向一维数组的指针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773984" y="2224015"/>
            <a:ext cx="2844800" cy="369888"/>
            <a:chOff x="2500" y="1158"/>
            <a:chExt cx="1792" cy="233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500" y="1298"/>
              <a:ext cx="57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158" y="1158"/>
              <a:ext cx="11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</a:rPr>
                <a:t>返回指针的函数</a:t>
              </a: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73984" y="2609779"/>
            <a:ext cx="4935538" cy="369888"/>
            <a:chOff x="2500" y="1401"/>
            <a:chExt cx="3109" cy="233"/>
          </a:xfrm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2500" y="1536"/>
              <a:ext cx="57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158" y="1401"/>
              <a:ext cx="24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</a:rPr>
                <a:t>指向函数的指针，函数返回</a:t>
              </a:r>
              <a:r>
                <a:rPr lang="en-US" altLang="zh-CN">
                  <a:solidFill>
                    <a:srgbClr val="FFD966"/>
                  </a:solidFill>
                </a:rPr>
                <a:t>int</a:t>
              </a:r>
              <a:r>
                <a:rPr lang="zh-CN" altLang="zh-CN">
                  <a:solidFill>
                    <a:srgbClr val="FFD966"/>
                  </a:solidFill>
                </a:rPr>
                <a:t>型变量</a:t>
              </a:r>
              <a:endParaRPr lang="zh-CN" altLang="en-US">
                <a:solidFill>
                  <a:srgbClr val="FFD966"/>
                </a:solidFill>
              </a:endParaRP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3773984" y="2993955"/>
            <a:ext cx="4999038" cy="369888"/>
            <a:chOff x="2500" y="1643"/>
            <a:chExt cx="3149" cy="233"/>
          </a:xfrm>
        </p:grpSpPr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500" y="1774"/>
              <a:ext cx="57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158" y="1643"/>
              <a:ext cx="24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D966"/>
                  </a:solidFill>
                </a:rPr>
                <a:t>指向函数的指针，函数返回</a:t>
              </a:r>
              <a:r>
                <a:rPr lang="en-US" altLang="zh-CN">
                  <a:solidFill>
                    <a:srgbClr val="FFD966"/>
                  </a:solidFill>
                </a:rPr>
                <a:t>int </a:t>
              </a:r>
              <a:r>
                <a:rPr lang="zh-CN" altLang="zh-CN">
                  <a:solidFill>
                    <a:srgbClr val="FFD966"/>
                  </a:solidFill>
                </a:rPr>
                <a:t>型指针</a:t>
              </a:r>
              <a:endParaRPr lang="zh-CN" altLang="en-US">
                <a:solidFill>
                  <a:srgbClr val="FFD966"/>
                </a:solidFill>
              </a:endParaRP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3773984" y="3379717"/>
            <a:ext cx="4703763" cy="369888"/>
            <a:chOff x="2500" y="1886"/>
            <a:chExt cx="2963" cy="233"/>
          </a:xfrm>
        </p:grpSpPr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2500" y="2012"/>
              <a:ext cx="578" cy="0"/>
            </a:xfrm>
            <a:prstGeom prst="line">
              <a:avLst/>
            </a:prstGeom>
            <a:noFill/>
            <a:ln w="38100">
              <a:solidFill>
                <a:srgbClr val="5B9BD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158" y="1886"/>
              <a:ext cx="23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>
                  <a:solidFill>
                    <a:srgbClr val="FFD966"/>
                  </a:solidFill>
                </a:rPr>
                <a:t>函数指针数组，函数返回</a:t>
              </a:r>
              <a:r>
                <a:rPr lang="en-US" altLang="zh-CN">
                  <a:solidFill>
                    <a:srgbClr val="FFD966"/>
                  </a:solidFill>
                </a:rPr>
                <a:t>int</a:t>
              </a:r>
              <a:r>
                <a:rPr lang="zh-CN" altLang="zh-CN">
                  <a:solidFill>
                    <a:srgbClr val="FFD966"/>
                  </a:solidFill>
                </a:rPr>
                <a:t>型变量</a:t>
              </a:r>
              <a:endParaRPr lang="zh-CN" altLang="en-US">
                <a:solidFill>
                  <a:srgbClr val="FFD9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9491</Words>
  <Application>Microsoft Office PowerPoint</Application>
  <PresentationFormat>全屏显示(4:3)</PresentationFormat>
  <Paragraphs>2604</Paragraphs>
  <Slides>93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默认设计模板</vt:lpstr>
      <vt:lpstr>C语言程序设计  第八章 指针</vt:lpstr>
      <vt:lpstr>第八章  指针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luohengchen</cp:lastModifiedBy>
  <cp:revision>123</cp:revision>
  <dcterms:created xsi:type="dcterms:W3CDTF">2016-07-21T06:51:32Z</dcterms:created>
  <dcterms:modified xsi:type="dcterms:W3CDTF">2016-09-12T08:10:09Z</dcterms:modified>
</cp:coreProperties>
</file>