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8" r:id="rId3"/>
    <p:sldId id="257" r:id="rId4"/>
    <p:sldId id="262" r:id="rId5"/>
    <p:sldId id="263" r:id="rId6"/>
    <p:sldId id="264" r:id="rId7"/>
    <p:sldId id="259" r:id="rId8"/>
    <p:sldId id="265" r:id="rId9"/>
    <p:sldId id="266" r:id="rId10"/>
    <p:sldId id="267" r:id="rId11"/>
    <p:sldId id="268" r:id="rId12"/>
    <p:sldId id="269" r:id="rId13"/>
    <p:sldId id="260" r:id="rId14"/>
    <p:sldId id="270" r:id="rId15"/>
    <p:sldId id="271" r:id="rId16"/>
    <p:sldId id="272" r:id="rId17"/>
    <p:sldId id="261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D966"/>
    <a:srgbClr val="5B9BD5"/>
    <a:srgbClr val="193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6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89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6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Font typeface="Wingdings" pitchFamily="2" charset="2"/>
              <a:buChar char="l"/>
              <a:defRPr sz="2400" baseline="0">
                <a:latin typeface="Arial" pitchFamily="34" charset="0"/>
                <a:ea typeface="微软雅黑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70000"/>
              <a:buFont typeface="Wingdings" pitchFamily="2" charset="2"/>
              <a:buChar char="l"/>
              <a:defRPr sz="2000" baseline="0">
                <a:latin typeface="Arial" pitchFamily="34" charset="0"/>
                <a:ea typeface="微软雅黑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40000"/>
              <a:buFont typeface="Wingdings" pitchFamily="2" charset="2"/>
              <a:buChar char="l"/>
              <a:defRPr sz="2000" baseline="0">
                <a:latin typeface="Arial" pitchFamily="34" charset="0"/>
                <a:ea typeface="微软雅黑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60000"/>
              <a:buFont typeface="Wingdings" pitchFamily="2" charset="2"/>
              <a:buChar char="l"/>
              <a:defRPr sz="2000" baseline="0">
                <a:latin typeface="Arial" pitchFamily="34" charset="0"/>
                <a:ea typeface="微软雅黑" pitchFamily="34" charset="-122"/>
              </a:defRPr>
            </a:lvl4pPr>
            <a:lvl5pPr marL="2057400" indent="-2286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40000"/>
              <a:buFont typeface="Wingdings" pitchFamily="2" charset="2"/>
              <a:buChar char="l"/>
              <a:defRPr sz="2000" baseline="0">
                <a:latin typeface="Arial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28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17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9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7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0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080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747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AutoShape 29"/>
          <p:cNvSpPr>
            <a:spLocks noChangeArrowheads="1"/>
          </p:cNvSpPr>
          <p:nvPr/>
        </p:nvSpPr>
        <p:spPr bwMode="auto">
          <a:xfrm>
            <a:off x="479425" y="119063"/>
            <a:ext cx="1500188" cy="347662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600" smtClean="0">
                <a:solidFill>
                  <a:srgbClr val="000000"/>
                </a:solidFill>
                <a:ea typeface="微软雅黑" pitchFamily="34" charset="-122"/>
              </a:rPr>
              <a:t>第一章   概述</a:t>
            </a:r>
            <a:endParaRPr lang="zh-CN" altLang="en-US" sz="160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1032" name="AutoShape 29"/>
          <p:cNvSpPr>
            <a:spLocks noChangeArrowheads="1"/>
          </p:cNvSpPr>
          <p:nvPr/>
        </p:nvSpPr>
        <p:spPr bwMode="auto">
          <a:xfrm>
            <a:off x="7308850" y="160338"/>
            <a:ext cx="1223963" cy="315912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600" smtClean="0">
                <a:solidFill>
                  <a:srgbClr val="000000"/>
                </a:solidFill>
                <a:ea typeface="微软雅黑" pitchFamily="34" charset="-122"/>
              </a:rPr>
              <a:t> 返回目录</a:t>
            </a:r>
            <a:endParaRPr lang="zh-CN" altLang="en-US" sz="160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463550"/>
            <a:ext cx="9144000" cy="127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572000" y="6491288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      </a:t>
            </a:r>
            <a:r>
              <a:rPr lang="zh-CN" altLang="en-US" b="1">
                <a:solidFill>
                  <a:schemeClr val="bg1"/>
                </a:solidFill>
              </a:rPr>
              <a:t>广西科技大学 </a:t>
            </a:r>
            <a:r>
              <a:rPr lang="en-US" altLang="zh-CN" b="1">
                <a:solidFill>
                  <a:schemeClr val="bg1"/>
                </a:solidFill>
              </a:rPr>
              <a:t>. 《C</a:t>
            </a:r>
            <a:r>
              <a:rPr lang="zh-CN" altLang="en-US" b="1">
                <a:solidFill>
                  <a:schemeClr val="bg1"/>
                </a:solidFill>
              </a:rPr>
              <a:t>语言程序设计</a:t>
            </a:r>
            <a:r>
              <a:rPr lang="en-US" altLang="zh-CN" b="1">
                <a:solidFill>
                  <a:schemeClr val="bg1"/>
                </a:solidFill>
              </a:rPr>
              <a:t>》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V="1">
            <a:off x="0" y="6453188"/>
            <a:ext cx="9144000" cy="317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85800" y="2659360"/>
            <a:ext cx="7772400" cy="2232248"/>
          </a:xfrm>
        </p:spPr>
        <p:txBody>
          <a:bodyPr/>
          <a:lstStyle/>
          <a:p>
            <a:r>
              <a:rPr lang="en-US" altLang="zh-CN" b="1" smtClean="0"/>
              <a:t>C</a:t>
            </a:r>
            <a:r>
              <a:rPr lang="zh-CN" altLang="en-US" b="1" smtClean="0"/>
              <a:t>语言程序设计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3600" smtClean="0"/>
              <a:t>第一章 概述</a:t>
            </a:r>
            <a:endParaRPr lang="zh-CN" altLang="en-US" sz="36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周晓辉 王晓荣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220664"/>
            <a:ext cx="4533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620688"/>
            <a:ext cx="8640960" cy="55054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>
                <a:cs typeface="Arial" pitchFamily="34" charset="0"/>
              </a:rPr>
              <a:t>例  </a:t>
            </a:r>
            <a:r>
              <a:rPr lang="en-US" altLang="zh-CN" smtClean="0">
                <a:cs typeface="Arial" pitchFamily="34" charset="0"/>
              </a:rPr>
              <a:t>C</a:t>
            </a:r>
            <a:r>
              <a:rPr lang="zh-CN" altLang="en-US" smtClean="0">
                <a:cs typeface="Arial" pitchFamily="34" charset="0"/>
              </a:rPr>
              <a:t>语言与</a:t>
            </a:r>
            <a:r>
              <a:rPr lang="en-US" altLang="zh-CN" smtClean="0">
                <a:cs typeface="Arial" pitchFamily="34" charset="0"/>
              </a:rPr>
              <a:t>Pascal</a:t>
            </a:r>
            <a:r>
              <a:rPr lang="zh-CN" altLang="en-US" smtClean="0">
                <a:cs typeface="Arial" pitchFamily="34" charset="0"/>
              </a:rPr>
              <a:t>语言比较</a:t>
            </a:r>
            <a:endParaRPr lang="en-US" altLang="zh-CN" smtClean="0">
              <a:cs typeface="Arial" pitchFamily="34" charset="0"/>
            </a:endParaRPr>
          </a:p>
          <a:p>
            <a:pPr marL="0" indent="0">
              <a:buNone/>
            </a:pPr>
            <a:endParaRPr lang="en-US" altLang="zh-CN"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800" smtClean="0">
                <a:cs typeface="Arial" pitchFamily="34" charset="0"/>
              </a:rPr>
              <a:t>C</a:t>
            </a:r>
            <a:r>
              <a:rPr lang="zh-CN" altLang="en-US" sz="1800" smtClean="0">
                <a:cs typeface="Arial" pitchFamily="34" charset="0"/>
              </a:rPr>
              <a:t>语言         </a:t>
            </a:r>
            <a:r>
              <a:rPr lang="en-US" altLang="zh-CN" sz="1800" smtClean="0">
                <a:cs typeface="Arial" pitchFamily="34" charset="0"/>
              </a:rPr>
              <a:t>Pascal</a:t>
            </a:r>
            <a:r>
              <a:rPr lang="zh-CN" altLang="en-US" sz="1800" smtClean="0">
                <a:cs typeface="Arial" pitchFamily="34" charset="0"/>
              </a:rPr>
              <a:t>语言                        含义</a:t>
            </a:r>
          </a:p>
          <a:p>
            <a:pPr marL="0" indent="0">
              <a:buNone/>
            </a:pPr>
            <a:r>
              <a:rPr lang="en-US" altLang="zh-CN" sz="1800" smtClean="0">
                <a:cs typeface="Arial" pitchFamily="34" charset="0"/>
              </a:rPr>
              <a:t>{     }       </a:t>
            </a:r>
            <a:r>
              <a:rPr lang="en-US" altLang="zh-CN" sz="1800" smtClean="0">
                <a:solidFill>
                  <a:srgbClr val="5B9BD5"/>
                </a:solidFill>
                <a:cs typeface="Arial" pitchFamily="34" charset="0"/>
              </a:rPr>
              <a:t>BEGIN….END</a:t>
            </a:r>
            <a:r>
              <a:rPr lang="en-US" altLang="zh-CN" sz="1800" smtClean="0">
                <a:cs typeface="Arial" pitchFamily="34" charset="0"/>
              </a:rPr>
              <a:t>                       </a:t>
            </a:r>
            <a:r>
              <a:rPr lang="zh-CN" altLang="en-US" sz="1800" smtClean="0">
                <a:cs typeface="Arial" pitchFamily="34" charset="0"/>
              </a:rPr>
              <a:t>复合语句</a:t>
            </a:r>
          </a:p>
          <a:p>
            <a:pPr marL="0" indent="0">
              <a:buNone/>
            </a:pPr>
            <a:r>
              <a:rPr lang="en-US" altLang="zh-CN" sz="1800" smtClean="0">
                <a:cs typeface="Arial" pitchFamily="34" charset="0"/>
              </a:rPr>
              <a:t>if(e) s;      </a:t>
            </a:r>
            <a:r>
              <a:rPr lang="en-US" altLang="zh-CN" sz="1800">
                <a:solidFill>
                  <a:srgbClr val="5B9BD5"/>
                </a:solidFill>
                <a:cs typeface="Arial" pitchFamily="34" charset="0"/>
              </a:rPr>
              <a:t>IF(e)  THEN s</a:t>
            </a:r>
            <a:r>
              <a:rPr lang="en-US" altLang="zh-CN" sz="1800" smtClean="0">
                <a:cs typeface="Arial" pitchFamily="34" charset="0"/>
              </a:rPr>
              <a:t>                     </a:t>
            </a:r>
            <a:r>
              <a:rPr lang="zh-CN" altLang="en-US" sz="1800" smtClean="0">
                <a:cs typeface="Arial" pitchFamily="34" charset="0"/>
              </a:rPr>
              <a:t>条件语句</a:t>
            </a:r>
          </a:p>
          <a:p>
            <a:pPr marL="0" indent="0">
              <a:buNone/>
            </a:pPr>
            <a:r>
              <a:rPr lang="en-US" altLang="zh-CN" sz="1800" err="1" smtClean="0">
                <a:cs typeface="Arial" pitchFamily="34" charset="0"/>
              </a:rPr>
              <a:t>int</a:t>
            </a:r>
            <a:r>
              <a:rPr lang="en-US" altLang="zh-CN" sz="1800" smtClean="0">
                <a:cs typeface="Arial" pitchFamily="34" charset="0"/>
              </a:rPr>
              <a:t>  i ;      </a:t>
            </a:r>
            <a:r>
              <a:rPr lang="en-US" altLang="zh-CN" sz="1800">
                <a:solidFill>
                  <a:srgbClr val="5B9BD5"/>
                </a:solidFill>
                <a:cs typeface="Arial" pitchFamily="34" charset="0"/>
              </a:rPr>
              <a:t>VAR i:INTEGER                     </a:t>
            </a:r>
            <a:r>
              <a:rPr lang="zh-CN" altLang="en-US" sz="1800" smtClean="0">
                <a:cs typeface="Arial" pitchFamily="34" charset="0"/>
              </a:rPr>
              <a:t>定义</a:t>
            </a:r>
            <a:r>
              <a:rPr lang="en-US" altLang="zh-CN" sz="1800" smtClean="0">
                <a:cs typeface="Arial" pitchFamily="34" charset="0"/>
              </a:rPr>
              <a:t>i</a:t>
            </a:r>
            <a:r>
              <a:rPr lang="zh-CN" altLang="en-US" sz="1800" smtClean="0">
                <a:cs typeface="Arial" pitchFamily="34" charset="0"/>
              </a:rPr>
              <a:t>为整型变量 </a:t>
            </a:r>
          </a:p>
          <a:p>
            <a:pPr marL="0" indent="0">
              <a:buNone/>
            </a:pPr>
            <a:r>
              <a:rPr lang="en-US" altLang="zh-CN" sz="1800" err="1" smtClean="0">
                <a:cs typeface="Arial" pitchFamily="34" charset="0"/>
              </a:rPr>
              <a:t>int</a:t>
            </a:r>
            <a:r>
              <a:rPr lang="en-US" altLang="zh-CN" sz="1800" smtClean="0">
                <a:cs typeface="Arial" pitchFamily="34" charset="0"/>
              </a:rPr>
              <a:t> a[10];    </a:t>
            </a:r>
            <a:r>
              <a:rPr lang="en-US" altLang="zh-CN" sz="1800">
                <a:solidFill>
                  <a:srgbClr val="5B9BD5"/>
                </a:solidFill>
                <a:cs typeface="Arial" pitchFamily="34" charset="0"/>
              </a:rPr>
              <a:t>VAR a:ARRAY[1..10] OF INTEGER     </a:t>
            </a:r>
            <a:r>
              <a:rPr lang="zh-CN" altLang="en-US" sz="1800" smtClean="0">
                <a:cs typeface="Arial" pitchFamily="34" charset="0"/>
              </a:rPr>
              <a:t>定义整型数组</a:t>
            </a:r>
            <a:r>
              <a:rPr lang="en-US" altLang="zh-CN" sz="1800" smtClean="0">
                <a:cs typeface="Arial" pitchFamily="34" charset="0"/>
              </a:rPr>
              <a:t>a</a:t>
            </a:r>
          </a:p>
          <a:p>
            <a:pPr marL="0" indent="0">
              <a:buNone/>
            </a:pPr>
            <a:r>
              <a:rPr lang="en-US" altLang="zh-CN" sz="1800" err="1">
                <a:cs typeface="Arial" pitchFamily="34" charset="0"/>
              </a:rPr>
              <a:t>int</a:t>
            </a:r>
            <a:r>
              <a:rPr lang="en-US" altLang="zh-CN" sz="1800">
                <a:cs typeface="Arial" pitchFamily="34" charset="0"/>
              </a:rPr>
              <a:t> f();      </a:t>
            </a:r>
            <a:r>
              <a:rPr lang="en-US" altLang="zh-CN" sz="1800">
                <a:solidFill>
                  <a:srgbClr val="5B9BD5"/>
                </a:solidFill>
                <a:cs typeface="Arial" pitchFamily="34" charset="0"/>
              </a:rPr>
              <a:t>FUNCTION f():INTEGER              </a:t>
            </a:r>
            <a:r>
              <a:rPr lang="zh-CN" altLang="en-US" sz="1800" smtClean="0">
                <a:cs typeface="Arial" pitchFamily="34" charset="0"/>
              </a:rPr>
              <a:t>定义</a:t>
            </a:r>
            <a:r>
              <a:rPr lang="en-US" altLang="zh-CN" sz="1800">
                <a:cs typeface="Arial" pitchFamily="34" charset="0"/>
              </a:rPr>
              <a:t>f</a:t>
            </a:r>
            <a:r>
              <a:rPr lang="zh-CN" altLang="en-US" sz="1800">
                <a:cs typeface="Arial" pitchFamily="34" charset="0"/>
              </a:rPr>
              <a:t>为返值整型的函数</a:t>
            </a:r>
          </a:p>
          <a:p>
            <a:pPr marL="0" indent="0">
              <a:buNone/>
            </a:pPr>
            <a:r>
              <a:rPr lang="en-US" altLang="zh-CN" sz="1800" err="1">
                <a:cs typeface="Arial" pitchFamily="34" charset="0"/>
              </a:rPr>
              <a:t>int</a:t>
            </a:r>
            <a:r>
              <a:rPr lang="en-US" altLang="zh-CN" sz="1800">
                <a:cs typeface="Arial" pitchFamily="34" charset="0"/>
              </a:rPr>
              <a:t> *p;       </a:t>
            </a:r>
            <a:r>
              <a:rPr lang="en-US" altLang="zh-CN" sz="1800">
                <a:solidFill>
                  <a:srgbClr val="5B9BD5"/>
                </a:solidFill>
                <a:cs typeface="Arial" pitchFamily="34" charset="0"/>
              </a:rPr>
              <a:t>VAR p:INTEGER                   </a:t>
            </a:r>
            <a:r>
              <a:rPr lang="zh-CN" altLang="en-US" sz="1800" smtClean="0">
                <a:cs typeface="Arial" pitchFamily="34" charset="0"/>
              </a:rPr>
              <a:t>定义</a:t>
            </a:r>
            <a:r>
              <a:rPr lang="en-US" altLang="zh-CN" sz="1800">
                <a:cs typeface="Arial" pitchFamily="34" charset="0"/>
              </a:rPr>
              <a:t>p</a:t>
            </a:r>
            <a:r>
              <a:rPr lang="zh-CN" altLang="en-US" sz="1800">
                <a:cs typeface="Arial" pitchFamily="34" charset="0"/>
              </a:rPr>
              <a:t>为指向整型变量的指针</a:t>
            </a:r>
          </a:p>
          <a:p>
            <a:pPr marL="0" indent="0">
              <a:buNone/>
            </a:pPr>
            <a:r>
              <a:rPr lang="en-US" altLang="zh-CN" sz="1800" smtClean="0">
                <a:cs typeface="Arial" pitchFamily="34" charset="0"/>
              </a:rPr>
              <a:t>i+= 2;        </a:t>
            </a:r>
            <a:r>
              <a:rPr lang="en-US" altLang="zh-CN" sz="1800">
                <a:solidFill>
                  <a:srgbClr val="5B9BD5"/>
                </a:solidFill>
                <a:cs typeface="Arial" pitchFamily="34" charset="0"/>
              </a:rPr>
              <a:t>i=i+2</a:t>
            </a:r>
            <a:r>
              <a:rPr lang="en-US" altLang="zh-CN" sz="1800" smtClean="0">
                <a:cs typeface="Arial" pitchFamily="34" charset="0"/>
              </a:rPr>
              <a:t>			        </a:t>
            </a:r>
            <a:r>
              <a:rPr lang="zh-CN" altLang="en-US" sz="1800" smtClean="0">
                <a:cs typeface="Arial" pitchFamily="34" charset="0"/>
              </a:rPr>
              <a:t>赋值</a:t>
            </a:r>
            <a:r>
              <a:rPr lang="en-US" altLang="zh-CN" sz="1800" smtClean="0">
                <a:cs typeface="Arial" pitchFamily="34" charset="0"/>
              </a:rPr>
              <a:t>i+2</a:t>
            </a:r>
            <a:r>
              <a:rPr lang="zh-CN" altLang="en-US" sz="1800" smtClean="0">
                <a:cs typeface="Arial" pitchFamily="34" charset="0"/>
              </a:rPr>
              <a:t>→</a:t>
            </a:r>
            <a:r>
              <a:rPr lang="en-US" altLang="zh-CN" sz="1800" smtClean="0">
                <a:cs typeface="Arial" pitchFamily="34" charset="0"/>
              </a:rPr>
              <a:t>i</a:t>
            </a:r>
          </a:p>
          <a:p>
            <a:pPr marL="0" indent="0">
              <a:buNone/>
            </a:pPr>
            <a:r>
              <a:rPr lang="en-US" altLang="zh-CN" sz="1800" smtClean="0">
                <a:cs typeface="Arial" pitchFamily="34" charset="0"/>
              </a:rPr>
              <a:t>i++,++i;      </a:t>
            </a:r>
            <a:r>
              <a:rPr lang="en-US" altLang="zh-CN" sz="1800">
                <a:solidFill>
                  <a:srgbClr val="5B9BD5"/>
                </a:solidFill>
                <a:cs typeface="Arial" pitchFamily="34" charset="0"/>
              </a:rPr>
              <a:t>i=i+1</a:t>
            </a:r>
            <a:r>
              <a:rPr lang="en-US" altLang="zh-CN" sz="1800" smtClean="0">
                <a:cs typeface="Arial" pitchFamily="34" charset="0"/>
              </a:rPr>
              <a:t>			        i</a:t>
            </a:r>
            <a:r>
              <a:rPr lang="zh-CN" altLang="en-US" sz="1800" smtClean="0">
                <a:cs typeface="Arial" pitchFamily="34" charset="0"/>
              </a:rPr>
              <a:t>自增值</a:t>
            </a:r>
          </a:p>
          <a:p>
            <a:pPr marL="0" indent="0">
              <a:buNone/>
            </a:pPr>
            <a:endParaRPr lang="zh-CN" altLang="en-US" sz="1800" smtClean="0"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800" smtClean="0">
                <a:solidFill>
                  <a:srgbClr val="FFD966"/>
                </a:solidFill>
                <a:cs typeface="Arial" pitchFamily="34" charset="0"/>
              </a:rPr>
              <a:t>结论：</a:t>
            </a:r>
            <a:r>
              <a:rPr lang="en-US" altLang="zh-CN" sz="1800" smtClean="0">
                <a:solidFill>
                  <a:srgbClr val="FFD966"/>
                </a:solidFill>
                <a:cs typeface="Arial" pitchFamily="34" charset="0"/>
              </a:rPr>
              <a:t>C</a:t>
            </a:r>
            <a:r>
              <a:rPr lang="zh-CN" altLang="en-US" sz="1800" smtClean="0">
                <a:solidFill>
                  <a:srgbClr val="FFD966"/>
                </a:solidFill>
                <a:cs typeface="Arial" pitchFamily="34" charset="0"/>
              </a:rPr>
              <a:t>比 </a:t>
            </a:r>
            <a:r>
              <a:rPr lang="en-US" altLang="zh-CN" sz="1800" smtClean="0">
                <a:solidFill>
                  <a:srgbClr val="FFD966"/>
                </a:solidFill>
                <a:cs typeface="Arial" pitchFamily="34" charset="0"/>
              </a:rPr>
              <a:t>Pascal</a:t>
            </a:r>
            <a:r>
              <a:rPr lang="zh-CN" altLang="en-US" sz="1800" smtClean="0">
                <a:solidFill>
                  <a:srgbClr val="FFD966"/>
                </a:solidFill>
                <a:cs typeface="Arial" pitchFamily="34" charset="0"/>
              </a:rPr>
              <a:t>简练，源程序短。</a:t>
            </a:r>
            <a:endParaRPr lang="zh-CN" altLang="en-US" sz="1800">
              <a:solidFill>
                <a:srgbClr val="FFD96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7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endParaRPr lang="en-US" altLang="zh-CN" smtClean="0"/>
          </a:p>
          <a:p>
            <a:pPr marL="400050" lvl="1" indent="0">
              <a:buNone/>
            </a:pPr>
            <a:r>
              <a:rPr lang="zh-CN" altLang="en-US" smtClean="0"/>
              <a:t>算术运算符：</a:t>
            </a:r>
            <a:r>
              <a:rPr lang="en-US" altLang="zh-CN" smtClean="0"/>
              <a:t>+  -  *  /  %  ++  --</a:t>
            </a:r>
          </a:p>
          <a:p>
            <a:pPr marL="400050" lvl="1" indent="0">
              <a:buNone/>
            </a:pPr>
            <a:r>
              <a:rPr lang="zh-CN" altLang="en-US" smtClean="0"/>
              <a:t>关系运算符：</a:t>
            </a:r>
            <a:r>
              <a:rPr lang="en-US" altLang="zh-CN" smtClean="0"/>
              <a:t>&lt;  &lt;=   ==   &gt;   &gt;=   !=</a:t>
            </a:r>
          </a:p>
          <a:p>
            <a:pPr marL="400050" lvl="1" indent="0">
              <a:buNone/>
            </a:pPr>
            <a:r>
              <a:rPr lang="zh-CN" altLang="en-US" smtClean="0"/>
              <a:t>逻辑运算符：！  </a:t>
            </a:r>
            <a:r>
              <a:rPr lang="en-US" altLang="zh-CN" smtClean="0"/>
              <a:t>&amp;&amp;  ||</a:t>
            </a:r>
          </a:p>
          <a:p>
            <a:pPr marL="400050" lvl="1" indent="0">
              <a:buNone/>
            </a:pPr>
            <a:r>
              <a:rPr lang="zh-CN" altLang="en-US" smtClean="0"/>
              <a:t>位运算符  ：</a:t>
            </a:r>
            <a:r>
              <a:rPr lang="en-US" altLang="zh-CN" smtClean="0"/>
              <a:t>&lt;&lt;   &gt;&gt;   ~  |  ^  &amp;</a:t>
            </a:r>
          </a:p>
          <a:p>
            <a:pPr marL="400050" lvl="1" indent="0">
              <a:buNone/>
            </a:pPr>
            <a:r>
              <a:rPr lang="zh-CN" altLang="en-US" smtClean="0"/>
              <a:t>赋值运算符：</a:t>
            </a:r>
            <a:r>
              <a:rPr lang="en-US" altLang="zh-CN" smtClean="0"/>
              <a:t>= </a:t>
            </a:r>
            <a:r>
              <a:rPr lang="zh-CN" altLang="en-US" smtClean="0"/>
              <a:t>及其扩展</a:t>
            </a:r>
          </a:p>
          <a:p>
            <a:pPr marL="400050" lvl="1" indent="0">
              <a:buNone/>
            </a:pPr>
            <a:r>
              <a:rPr lang="zh-CN" altLang="en-US" smtClean="0"/>
              <a:t>条件运算符：</a:t>
            </a:r>
            <a:r>
              <a:rPr lang="en-US" altLang="zh-CN" smtClean="0"/>
              <a:t>?:</a:t>
            </a:r>
          </a:p>
          <a:p>
            <a:pPr marL="400050" lvl="1" indent="0">
              <a:buNone/>
            </a:pPr>
            <a:r>
              <a:rPr lang="zh-CN" altLang="en-US" smtClean="0"/>
              <a:t>逗号运算符：</a:t>
            </a:r>
            <a:r>
              <a:rPr lang="en-US" altLang="zh-CN" smtClean="0"/>
              <a:t>,</a:t>
            </a:r>
          </a:p>
          <a:p>
            <a:pPr marL="400050" lvl="1" indent="0">
              <a:buNone/>
            </a:pPr>
            <a:r>
              <a:rPr lang="zh-CN" altLang="en-US" smtClean="0"/>
              <a:t>指针运算符：*  </a:t>
            </a:r>
            <a:r>
              <a:rPr lang="en-US" altLang="zh-CN" smtClean="0"/>
              <a:t>&amp;</a:t>
            </a:r>
          </a:p>
          <a:p>
            <a:pPr marL="400050" lvl="1" indent="0">
              <a:buNone/>
            </a:pPr>
            <a:r>
              <a:rPr lang="zh-CN" altLang="en-US" smtClean="0"/>
              <a:t>求字节数   ：</a:t>
            </a:r>
            <a:r>
              <a:rPr lang="en-US" altLang="zh-CN" err="1" smtClean="0"/>
              <a:t>sizeof</a:t>
            </a:r>
            <a:endParaRPr lang="en-US" altLang="zh-CN" smtClean="0"/>
          </a:p>
          <a:p>
            <a:pPr marL="400050" lvl="1" indent="0">
              <a:buNone/>
            </a:pPr>
            <a:r>
              <a:rPr lang="zh-CN" altLang="en-US" smtClean="0"/>
              <a:t>强制类型转换：</a:t>
            </a:r>
            <a:r>
              <a:rPr lang="en-US" altLang="zh-CN" smtClean="0"/>
              <a:t>(</a:t>
            </a:r>
            <a:r>
              <a:rPr lang="zh-CN" altLang="en-US" smtClean="0"/>
              <a:t>类型）</a:t>
            </a:r>
          </a:p>
          <a:p>
            <a:pPr marL="400050" lvl="1" indent="0">
              <a:buNone/>
            </a:pPr>
            <a:r>
              <a:rPr lang="zh-CN" altLang="en-US" smtClean="0"/>
              <a:t>分量运算符：</a:t>
            </a:r>
            <a:r>
              <a:rPr lang="en-US" altLang="zh-CN" smtClean="0"/>
              <a:t>.  -&gt;</a:t>
            </a:r>
          </a:p>
          <a:p>
            <a:pPr marL="400050" lvl="1" indent="0">
              <a:buNone/>
            </a:pPr>
            <a:r>
              <a:rPr lang="zh-CN" altLang="en-US" smtClean="0"/>
              <a:t>下标运算符：</a:t>
            </a:r>
            <a:r>
              <a:rPr lang="en-US" altLang="zh-CN" smtClean="0"/>
              <a:t>[]</a:t>
            </a:r>
          </a:p>
          <a:p>
            <a:pPr marL="400050" lvl="1" indent="0">
              <a:buNone/>
            </a:pPr>
            <a:r>
              <a:rPr lang="zh-CN" altLang="en-US" smtClean="0"/>
              <a:t>其它     ：</a:t>
            </a:r>
            <a:r>
              <a:rPr lang="en-US" altLang="zh-CN" smtClean="0"/>
              <a:t>( )  -</a:t>
            </a:r>
            <a:endParaRPr lang="zh-CN" altLang="en-US"/>
          </a:p>
        </p:txBody>
      </p:sp>
      <p:sp>
        <p:nvSpPr>
          <p:cNvPr id="3" name="爆炸形 1 2"/>
          <p:cNvSpPr/>
          <p:nvPr/>
        </p:nvSpPr>
        <p:spPr>
          <a:xfrm>
            <a:off x="5796136" y="404664"/>
            <a:ext cx="1296144" cy="1296144"/>
          </a:xfrm>
          <a:prstGeom prst="irregularSeal1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rgbClr val="000000"/>
                </a:solidFill>
                <a:latin typeface="Aldhabi"/>
                <a:ea typeface="微软雅黑" pitchFamily="34" charset="-122"/>
              </a:rPr>
              <a:t>34</a:t>
            </a:r>
            <a:r>
              <a:rPr lang="zh-CN" altLang="en-US" smtClean="0">
                <a:solidFill>
                  <a:srgbClr val="000000"/>
                </a:solidFill>
                <a:latin typeface="Aldhabi"/>
                <a:ea typeface="微软雅黑" pitchFamily="34" charset="-122"/>
              </a:rPr>
              <a:t>种</a:t>
            </a:r>
          </a:p>
        </p:txBody>
      </p:sp>
    </p:spTree>
    <p:extLst>
      <p:ext uri="{BB962C8B-B14F-4D97-AF65-F5344CB8AC3E}">
        <p14:creationId xmlns:p14="http://schemas.microsoft.com/office/powerpoint/2010/main" val="20653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386"/>
          <p:cNvSpPr txBox="1"/>
          <p:nvPr/>
        </p:nvSpPr>
        <p:spPr>
          <a:xfrm>
            <a:off x="1073944" y="3596680"/>
            <a:ext cx="415498" cy="147732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C</a:t>
            </a:r>
          </a:p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数</a:t>
            </a:r>
          </a:p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据</a:t>
            </a:r>
          </a:p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类</a:t>
            </a:r>
          </a:p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型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454944" y="2225080"/>
            <a:ext cx="304800" cy="4070866"/>
          </a:xfrm>
          <a:prstGeom prst="leftBrace">
            <a:avLst>
              <a:gd name="adj1" fmla="val 1166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文本框 16388"/>
          <p:cNvSpPr txBox="1"/>
          <p:nvPr/>
        </p:nvSpPr>
        <p:spPr>
          <a:xfrm>
            <a:off x="1835944" y="2132856"/>
            <a:ext cx="1107996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基本类型</a:t>
            </a:r>
          </a:p>
        </p:txBody>
      </p:sp>
      <p:sp>
        <p:nvSpPr>
          <p:cNvPr id="7" name="文本框 16389"/>
          <p:cNvSpPr txBox="1"/>
          <p:nvPr/>
        </p:nvSpPr>
        <p:spPr>
          <a:xfrm>
            <a:off x="1835944" y="4053880"/>
            <a:ext cx="1295401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构造类型</a:t>
            </a:r>
          </a:p>
        </p:txBody>
      </p:sp>
      <p:sp>
        <p:nvSpPr>
          <p:cNvPr id="8" name="文本框 16390"/>
          <p:cNvSpPr txBox="1"/>
          <p:nvPr/>
        </p:nvSpPr>
        <p:spPr>
          <a:xfrm>
            <a:off x="1835944" y="5044480"/>
            <a:ext cx="1107996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指针类型</a:t>
            </a:r>
          </a:p>
        </p:txBody>
      </p:sp>
      <p:sp>
        <p:nvSpPr>
          <p:cNvPr id="9" name="文本框 16391"/>
          <p:cNvSpPr txBox="1"/>
          <p:nvPr/>
        </p:nvSpPr>
        <p:spPr>
          <a:xfrm>
            <a:off x="1835944" y="5536406"/>
            <a:ext cx="1300356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空类型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void</a:t>
            </a:r>
          </a:p>
        </p:txBody>
      </p:sp>
      <p:sp>
        <p:nvSpPr>
          <p:cNvPr id="10" name="文本框 16392"/>
          <p:cNvSpPr txBox="1"/>
          <p:nvPr/>
        </p:nvSpPr>
        <p:spPr>
          <a:xfrm>
            <a:off x="1835944" y="6011996"/>
            <a:ext cx="1864613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定义类型</a:t>
            </a:r>
            <a:r>
              <a:rPr lang="en-US" altLang="zh-CN" sz="1800" err="1">
                <a:latin typeface="Arial" pitchFamily="34" charset="0"/>
                <a:ea typeface="微软雅黑" pitchFamily="34" charset="-122"/>
                <a:cs typeface="Arial" pitchFamily="34" charset="0"/>
              </a:rPr>
              <a:t>typedef</a:t>
            </a:r>
            <a:endParaRPr lang="en-US" altLang="zh-CN" sz="18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文本框 16393"/>
          <p:cNvSpPr txBox="1"/>
          <p:nvPr/>
        </p:nvSpPr>
        <p:spPr>
          <a:xfrm>
            <a:off x="3512345" y="1615480"/>
            <a:ext cx="1200151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数值类型</a:t>
            </a:r>
          </a:p>
        </p:txBody>
      </p:sp>
      <p:sp>
        <p:nvSpPr>
          <p:cNvPr id="12" name="文本框 16394"/>
          <p:cNvSpPr txBox="1"/>
          <p:nvPr/>
        </p:nvSpPr>
        <p:spPr>
          <a:xfrm>
            <a:off x="3512345" y="2682280"/>
            <a:ext cx="1582484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字符类型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char</a:t>
            </a:r>
          </a:p>
        </p:txBody>
      </p:sp>
      <p:sp>
        <p:nvSpPr>
          <p:cNvPr id="13" name="文本框 16395"/>
          <p:cNvSpPr txBox="1"/>
          <p:nvPr/>
        </p:nvSpPr>
        <p:spPr>
          <a:xfrm>
            <a:off x="3436145" y="4587280"/>
            <a:ext cx="168507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枚举类型</a:t>
            </a:r>
            <a:r>
              <a:rPr lang="en-US" altLang="zh-CN" sz="1800" err="1">
                <a:latin typeface="Arial" pitchFamily="34" charset="0"/>
                <a:ea typeface="微软雅黑" pitchFamily="34" charset="-122"/>
                <a:cs typeface="Arial" pitchFamily="34" charset="0"/>
              </a:rPr>
              <a:t>enum</a:t>
            </a:r>
            <a:endParaRPr lang="en-US" altLang="zh-CN" sz="18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文本框 16396"/>
          <p:cNvSpPr txBox="1"/>
          <p:nvPr/>
        </p:nvSpPr>
        <p:spPr>
          <a:xfrm>
            <a:off x="5036346" y="1005880"/>
            <a:ext cx="83869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整   型</a:t>
            </a:r>
          </a:p>
        </p:txBody>
      </p:sp>
      <p:sp>
        <p:nvSpPr>
          <p:cNvPr id="15" name="文本框 16397"/>
          <p:cNvSpPr txBox="1"/>
          <p:nvPr/>
        </p:nvSpPr>
        <p:spPr>
          <a:xfrm>
            <a:off x="5036346" y="2225080"/>
            <a:ext cx="877163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浮点型</a:t>
            </a:r>
          </a:p>
        </p:txBody>
      </p:sp>
      <p:sp>
        <p:nvSpPr>
          <p:cNvPr id="16" name="文本框 16398"/>
          <p:cNvSpPr txBox="1"/>
          <p:nvPr/>
        </p:nvSpPr>
        <p:spPr>
          <a:xfrm>
            <a:off x="6179347" y="1920280"/>
            <a:ext cx="1544012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单精度型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float</a:t>
            </a:r>
          </a:p>
        </p:txBody>
      </p:sp>
      <p:sp>
        <p:nvSpPr>
          <p:cNvPr id="17" name="文本框 16399"/>
          <p:cNvSpPr txBox="1"/>
          <p:nvPr/>
        </p:nvSpPr>
        <p:spPr>
          <a:xfrm>
            <a:off x="6179347" y="2453680"/>
            <a:ext cx="1800493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双精度型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double</a:t>
            </a:r>
          </a:p>
        </p:txBody>
      </p:sp>
      <p:sp>
        <p:nvSpPr>
          <p:cNvPr id="18" name="文本框 16400"/>
          <p:cNvSpPr txBox="1"/>
          <p:nvPr/>
        </p:nvSpPr>
        <p:spPr>
          <a:xfrm>
            <a:off x="6179347" y="548680"/>
            <a:ext cx="1390124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短整型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short</a:t>
            </a:r>
          </a:p>
        </p:txBody>
      </p:sp>
      <p:sp>
        <p:nvSpPr>
          <p:cNvPr id="19" name="文本框 16401"/>
          <p:cNvSpPr txBox="1"/>
          <p:nvPr/>
        </p:nvSpPr>
        <p:spPr>
          <a:xfrm>
            <a:off x="6179347" y="1463080"/>
            <a:ext cx="1313180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长整型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long</a:t>
            </a:r>
          </a:p>
        </p:txBody>
      </p:sp>
      <p:sp>
        <p:nvSpPr>
          <p:cNvPr id="20" name="文本框 16402"/>
          <p:cNvSpPr txBox="1"/>
          <p:nvPr/>
        </p:nvSpPr>
        <p:spPr>
          <a:xfrm>
            <a:off x="6179347" y="1005880"/>
            <a:ext cx="88998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整型</a:t>
            </a:r>
            <a:r>
              <a:rPr lang="en-US" altLang="zh-CN" sz="1800" err="1">
                <a:latin typeface="Arial" pitchFamily="34" charset="0"/>
                <a:ea typeface="微软雅黑" pitchFamily="34" charset="-122"/>
                <a:cs typeface="Arial" pitchFamily="34" charset="0"/>
              </a:rPr>
              <a:t>int</a:t>
            </a:r>
            <a:endParaRPr lang="en-US" altLang="zh-CN" sz="18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3283745" y="169168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4807746" y="115828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6026946" y="548680"/>
            <a:ext cx="76200" cy="1295400"/>
          </a:xfrm>
          <a:prstGeom prst="leftBrace">
            <a:avLst>
              <a:gd name="adj1" fmla="val 1416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6026946" y="1920280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左大括号 24"/>
          <p:cNvSpPr/>
          <p:nvPr/>
        </p:nvSpPr>
        <p:spPr>
          <a:xfrm>
            <a:off x="3207545" y="3291880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文本框 16408"/>
          <p:cNvSpPr txBox="1"/>
          <p:nvPr/>
        </p:nvSpPr>
        <p:spPr>
          <a:xfrm>
            <a:off x="3436145" y="3215680"/>
            <a:ext cx="64633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数组</a:t>
            </a:r>
          </a:p>
        </p:txBody>
      </p:sp>
      <p:sp>
        <p:nvSpPr>
          <p:cNvPr id="27" name="文本框 16409"/>
          <p:cNvSpPr txBox="1"/>
          <p:nvPr/>
        </p:nvSpPr>
        <p:spPr>
          <a:xfrm>
            <a:off x="3436145" y="3672880"/>
            <a:ext cx="1441420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结构体</a:t>
            </a:r>
            <a:r>
              <a:rPr lang="en-US" altLang="zh-CN" sz="1800" err="1">
                <a:latin typeface="Arial" pitchFamily="34" charset="0"/>
                <a:ea typeface="微软雅黑" pitchFamily="34" charset="-122"/>
                <a:cs typeface="Arial" pitchFamily="34" charset="0"/>
              </a:rPr>
              <a:t>struct</a:t>
            </a:r>
            <a:endParaRPr lang="en-US" altLang="zh-CN" sz="18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8" name="文本框 16410"/>
          <p:cNvSpPr txBox="1"/>
          <p:nvPr/>
        </p:nvSpPr>
        <p:spPr>
          <a:xfrm>
            <a:off x="3436145" y="4130080"/>
            <a:ext cx="1454244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共用体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10075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1.3 C</a:t>
            </a:r>
            <a:r>
              <a:rPr lang="zh-CN" altLang="en-US" smtClean="0"/>
              <a:t>程序格式和结构特点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/>
              <a:t>例</a:t>
            </a:r>
            <a:r>
              <a:rPr lang="en-US" altLang="zh-CN"/>
              <a:t>1.1  </a:t>
            </a:r>
            <a:r>
              <a:rPr lang="zh-CN" altLang="en-US"/>
              <a:t>第一个程序  </a:t>
            </a:r>
            <a:r>
              <a:rPr lang="en-US" altLang="zh-CN" err="1"/>
              <a:t>Hello,World</a:t>
            </a:r>
            <a:r>
              <a:rPr lang="en-US" altLang="zh-CN"/>
              <a:t>!</a:t>
            </a:r>
            <a:endParaRPr lang="zh-CN" altLang="en-US"/>
          </a:p>
        </p:txBody>
      </p:sp>
      <p:sp>
        <p:nvSpPr>
          <p:cNvPr id="4" name="文本框 18435"/>
          <p:cNvSpPr txBox="1"/>
          <p:nvPr/>
        </p:nvSpPr>
        <p:spPr>
          <a:xfrm>
            <a:off x="1037431" y="2268536"/>
            <a:ext cx="7069138" cy="2320925"/>
          </a:xfrm>
          <a:prstGeom prst="rect">
            <a:avLst/>
          </a:prstGeom>
          <a:noFill/>
          <a:ln w="38100" cap="sq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>
                <a:latin typeface="Arial" charset="0"/>
                <a:ea typeface="宋体" charset="-122"/>
              </a:rPr>
              <a:t>/* example1.1   The  first  C  Program*/</a:t>
            </a:r>
          </a:p>
          <a:p>
            <a:pPr lvl="0" algn="l"/>
            <a:r>
              <a:rPr lang="en-US" altLang="zh-CN">
                <a:latin typeface="Arial" charset="0"/>
                <a:ea typeface="宋体" charset="-122"/>
              </a:rPr>
              <a:t>#include &lt;</a:t>
            </a:r>
            <a:r>
              <a:rPr lang="en-US" altLang="zh-CN" err="1">
                <a:latin typeface="Arial" charset="0"/>
                <a:ea typeface="宋体" charset="-122"/>
              </a:rPr>
              <a:t>stdio.h</a:t>
            </a:r>
            <a:r>
              <a:rPr lang="en-US" altLang="zh-CN">
                <a:latin typeface="Arial" charset="0"/>
                <a:ea typeface="宋体" charset="-122"/>
              </a:rPr>
              <a:t>&gt;</a:t>
            </a:r>
          </a:p>
          <a:p>
            <a:pPr lvl="0" algn="l"/>
            <a:r>
              <a:rPr lang="en-US" altLang="zh-CN">
                <a:latin typeface="Arial" charset="0"/>
                <a:ea typeface="宋体" charset="-122"/>
              </a:rPr>
              <a:t>main()</a:t>
            </a:r>
          </a:p>
          <a:p>
            <a:pPr lvl="0" algn="l"/>
            <a:r>
              <a:rPr lang="en-US" altLang="zh-CN">
                <a:latin typeface="Arial" charset="0"/>
                <a:ea typeface="宋体" charset="-122"/>
              </a:rPr>
              <a:t>{</a:t>
            </a:r>
          </a:p>
          <a:p>
            <a:pPr lvl="0" algn="l"/>
            <a:r>
              <a:rPr lang="en-US" altLang="zh-CN">
                <a:latin typeface="Arial" charset="0"/>
                <a:ea typeface="宋体" charset="-122"/>
              </a:rPr>
              <a:t>        </a:t>
            </a:r>
            <a:r>
              <a:rPr lang="en-US" altLang="zh-CN" err="1">
                <a:latin typeface="Arial" charset="0"/>
                <a:ea typeface="宋体" charset="-122"/>
              </a:rPr>
              <a:t>printf</a:t>
            </a:r>
            <a:r>
              <a:rPr lang="en-US" altLang="zh-CN">
                <a:latin typeface="Arial" charset="0"/>
                <a:ea typeface="宋体" charset="-122"/>
              </a:rPr>
              <a:t>(“</a:t>
            </a:r>
            <a:r>
              <a:rPr lang="en-US" altLang="zh-CN" err="1">
                <a:latin typeface="Arial" charset="0"/>
                <a:ea typeface="宋体" charset="-122"/>
              </a:rPr>
              <a:t>Hello,World</a:t>
            </a:r>
            <a:r>
              <a:rPr lang="en-US" altLang="zh-CN">
                <a:latin typeface="Arial" charset="0"/>
                <a:ea typeface="宋体" charset="-122"/>
              </a:rPr>
              <a:t>!”);</a:t>
            </a:r>
          </a:p>
          <a:p>
            <a:pPr lvl="0" algn="l"/>
            <a:r>
              <a:rPr lang="en-US" altLang="zh-CN">
                <a:latin typeface="Arial" charset="0"/>
                <a:ea typeface="宋体" charset="-122"/>
              </a:rPr>
              <a:t>}</a:t>
            </a:r>
          </a:p>
        </p:txBody>
      </p:sp>
      <p:sp>
        <p:nvSpPr>
          <p:cNvPr id="6" name="文本框 18450"/>
          <p:cNvSpPr txBox="1"/>
          <p:nvPr/>
        </p:nvSpPr>
        <p:spPr>
          <a:xfrm>
            <a:off x="1037431" y="4936832"/>
            <a:ext cx="2023374" cy="83099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>
                <a:latin typeface="Times New Roman" charset="0"/>
                <a:ea typeface="宋体" charset="-122"/>
              </a:rPr>
              <a:t>输出：</a:t>
            </a:r>
          </a:p>
          <a:p>
            <a:pPr lvl="0" algn="l"/>
            <a:r>
              <a:rPr lang="en-US" altLang="zh-CN">
                <a:solidFill>
                  <a:srgbClr val="FFD966"/>
                </a:solidFill>
                <a:latin typeface="微软雅黑" pitchFamily="34" charset="-122"/>
                <a:ea typeface="微软雅黑" pitchFamily="34" charset="-122"/>
              </a:rPr>
              <a:t>Hello,World!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23669" y="3099378"/>
            <a:ext cx="1297891" cy="369332"/>
            <a:chOff x="2523669" y="3099378"/>
            <a:chExt cx="1297891" cy="369332"/>
          </a:xfrm>
        </p:grpSpPr>
        <p:sp>
          <p:nvSpPr>
            <p:cNvPr id="8" name="直接连接符 7"/>
            <p:cNvSpPr/>
            <p:nvPr/>
          </p:nvSpPr>
          <p:spPr>
            <a:xfrm flipH="1">
              <a:off x="2523669" y="3302862"/>
              <a:ext cx="577850" cy="0"/>
            </a:xfrm>
            <a:prstGeom prst="line">
              <a:avLst/>
            </a:prstGeom>
            <a:ln w="38100" cap="flat" cmpd="sng">
              <a:solidFill>
                <a:srgbClr val="FFD9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文本框 18446"/>
            <p:cNvSpPr txBox="1"/>
            <p:nvPr/>
          </p:nvSpPr>
          <p:spPr>
            <a:xfrm>
              <a:off x="3175229" y="3099378"/>
              <a:ext cx="64633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zh-CN" altLang="en-US" sz="1800">
                  <a:solidFill>
                    <a:srgbClr val="FFD966"/>
                  </a:solidFill>
                  <a:latin typeface="Times New Roman" charset="0"/>
                  <a:ea typeface="隶书" pitchFamily="1" charset="-122"/>
                </a:rPr>
                <a:t>函数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38902" y="2664254"/>
            <a:ext cx="2118802" cy="369332"/>
            <a:chOff x="3738902" y="2664254"/>
            <a:chExt cx="2118802" cy="369332"/>
          </a:xfrm>
        </p:grpSpPr>
        <p:sp>
          <p:nvSpPr>
            <p:cNvPr id="11" name="直接连接符 10"/>
            <p:cNvSpPr/>
            <p:nvPr/>
          </p:nvSpPr>
          <p:spPr>
            <a:xfrm flipH="1">
              <a:off x="3738902" y="2853094"/>
              <a:ext cx="577850" cy="0"/>
            </a:xfrm>
            <a:prstGeom prst="line">
              <a:avLst/>
            </a:prstGeom>
            <a:ln w="38100" cap="flat" cmpd="sng">
              <a:solidFill>
                <a:srgbClr val="FFD9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文本框 18443"/>
            <p:cNvSpPr txBox="1"/>
            <p:nvPr/>
          </p:nvSpPr>
          <p:spPr>
            <a:xfrm>
              <a:off x="4518876" y="2664254"/>
              <a:ext cx="133882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zh-CN" altLang="en-US" sz="1800">
                  <a:solidFill>
                    <a:srgbClr val="FFD966"/>
                  </a:solidFill>
                  <a:latin typeface="Times New Roman" charset="0"/>
                  <a:ea typeface="隶书" pitchFamily="1" charset="-122"/>
                </a:rPr>
                <a:t>编译预处理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88224" y="2361708"/>
            <a:ext cx="1243916" cy="369332"/>
            <a:chOff x="6588224" y="2361708"/>
            <a:chExt cx="1243916" cy="369332"/>
          </a:xfrm>
        </p:grpSpPr>
        <p:sp>
          <p:nvSpPr>
            <p:cNvPr id="14" name="直接连接符 13"/>
            <p:cNvSpPr/>
            <p:nvPr/>
          </p:nvSpPr>
          <p:spPr>
            <a:xfrm flipH="1">
              <a:off x="6588224" y="2565078"/>
              <a:ext cx="577850" cy="0"/>
            </a:xfrm>
            <a:prstGeom prst="line">
              <a:avLst/>
            </a:prstGeom>
            <a:ln w="38100" cap="flat" cmpd="sng">
              <a:solidFill>
                <a:srgbClr val="FFD9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文本框 18440"/>
            <p:cNvSpPr txBox="1"/>
            <p:nvPr/>
          </p:nvSpPr>
          <p:spPr>
            <a:xfrm>
              <a:off x="7185809" y="2361708"/>
              <a:ext cx="64633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zh-CN" altLang="en-US" sz="1800">
                  <a:solidFill>
                    <a:srgbClr val="FFD966"/>
                  </a:solidFill>
                  <a:latin typeface="Times New Roman" charset="0"/>
                  <a:ea typeface="隶书" pitchFamily="1" charset="-122"/>
                </a:rPr>
                <a:t>注释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42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cs typeface="Arial" pitchFamily="34" charset="0"/>
              </a:rPr>
              <a:t>例</a:t>
            </a:r>
            <a:r>
              <a:rPr lang="en-US" altLang="zh-CN" smtClean="0">
                <a:cs typeface="Arial" pitchFamily="34" charset="0"/>
              </a:rPr>
              <a:t>1.2 </a:t>
            </a:r>
            <a:r>
              <a:rPr lang="zh-CN" altLang="en-US" smtClean="0">
                <a:cs typeface="Arial" pitchFamily="34" charset="0"/>
              </a:rPr>
              <a:t>计算两个整数之和。</a:t>
            </a:r>
            <a:endParaRPr lang="en-US" altLang="zh-CN" smtClean="0">
              <a:cs typeface="Arial" pitchFamily="34" charset="0"/>
            </a:endParaRPr>
          </a:p>
          <a:p>
            <a:pPr marL="400050" lvl="1" indent="0">
              <a:buNone/>
            </a:pPr>
            <a:r>
              <a:rPr lang="en-US" altLang="zh-CN" sz="1800" smtClean="0">
                <a:cs typeface="Arial" pitchFamily="34" charset="0"/>
              </a:rPr>
              <a:t>/* example1.2  calculate </a:t>
            </a:r>
            <a:r>
              <a:rPr lang="en-US" altLang="zh-CN" sz="1800">
                <a:cs typeface="Arial" pitchFamily="34" charset="0"/>
              </a:rPr>
              <a:t>the sum of a and </a:t>
            </a:r>
            <a:r>
              <a:rPr lang="en-US" altLang="zh-CN" sz="1800" smtClean="0">
                <a:cs typeface="Arial" pitchFamily="34" charset="0"/>
              </a:rPr>
              <a:t>b */</a:t>
            </a:r>
            <a:endParaRPr lang="en-US" altLang="zh-CN" sz="1800">
              <a:cs typeface="Arial" pitchFamily="34" charset="0"/>
            </a:endParaRPr>
          </a:p>
          <a:p>
            <a:pPr marL="400050" lvl="1" indent="0">
              <a:buNone/>
            </a:pPr>
            <a:r>
              <a:rPr lang="en-US" altLang="zh-CN" sz="1800">
                <a:cs typeface="Arial" pitchFamily="34" charset="0"/>
              </a:rPr>
              <a:t>#include &lt;</a:t>
            </a:r>
            <a:r>
              <a:rPr lang="en-US" altLang="zh-CN" sz="1800" err="1">
                <a:cs typeface="Arial" pitchFamily="34" charset="0"/>
              </a:rPr>
              <a:t>stdio.h</a:t>
            </a:r>
            <a:r>
              <a:rPr lang="en-US" altLang="zh-CN" sz="1800">
                <a:cs typeface="Arial" pitchFamily="34" charset="0"/>
              </a:rPr>
              <a:t>&gt;</a:t>
            </a:r>
          </a:p>
          <a:p>
            <a:pPr marL="400050" lvl="1" indent="0">
              <a:buNone/>
            </a:pPr>
            <a:r>
              <a:rPr lang="en-US" altLang="zh-CN" sz="1800">
                <a:cs typeface="Arial" pitchFamily="34" charset="0"/>
              </a:rPr>
              <a:t>/*  This is the main program  */</a:t>
            </a:r>
          </a:p>
          <a:p>
            <a:pPr marL="400050" lvl="1" indent="0">
              <a:buNone/>
            </a:pPr>
            <a:r>
              <a:rPr lang="en-US" altLang="zh-CN" sz="1800">
                <a:cs typeface="Arial" pitchFamily="34" charset="0"/>
              </a:rPr>
              <a:t>main()</a:t>
            </a:r>
          </a:p>
          <a:p>
            <a:pPr marL="400050" lvl="1" indent="0">
              <a:buNone/>
            </a:pPr>
            <a:r>
              <a:rPr lang="en-US" altLang="zh-CN" sz="1800">
                <a:cs typeface="Arial" pitchFamily="34" charset="0"/>
              </a:rPr>
              <a:t>{     </a:t>
            </a:r>
            <a:r>
              <a:rPr lang="en-US" altLang="zh-CN" sz="1800" err="1">
                <a:cs typeface="Arial" pitchFamily="34" charset="0"/>
              </a:rPr>
              <a:t>int</a:t>
            </a:r>
            <a:r>
              <a:rPr lang="en-US" altLang="zh-CN" sz="1800">
                <a:cs typeface="Arial" pitchFamily="34" charset="0"/>
              </a:rPr>
              <a:t> </a:t>
            </a:r>
            <a:r>
              <a:rPr lang="en-US" altLang="zh-CN" sz="1800" err="1">
                <a:cs typeface="Arial" pitchFamily="34" charset="0"/>
              </a:rPr>
              <a:t>a,b,sum</a:t>
            </a:r>
            <a:r>
              <a:rPr lang="en-US" altLang="zh-CN" sz="1800">
                <a:cs typeface="Arial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800">
                <a:cs typeface="Arial" pitchFamily="34" charset="0"/>
              </a:rPr>
              <a:t>      a=10;</a:t>
            </a:r>
          </a:p>
          <a:p>
            <a:pPr marL="400050" lvl="1" indent="0">
              <a:buNone/>
            </a:pPr>
            <a:r>
              <a:rPr lang="en-US" altLang="zh-CN" sz="1800">
                <a:cs typeface="Arial" pitchFamily="34" charset="0"/>
              </a:rPr>
              <a:t>      b=24;</a:t>
            </a:r>
          </a:p>
          <a:p>
            <a:pPr marL="400050" lvl="1" indent="0">
              <a:buNone/>
            </a:pPr>
            <a:r>
              <a:rPr lang="en-US" altLang="zh-CN" sz="1800">
                <a:cs typeface="Arial" pitchFamily="34" charset="0"/>
              </a:rPr>
              <a:t>      sum=add(</a:t>
            </a:r>
            <a:r>
              <a:rPr lang="en-US" altLang="zh-CN" sz="1800" err="1">
                <a:cs typeface="Arial" pitchFamily="34" charset="0"/>
              </a:rPr>
              <a:t>a,b</a:t>
            </a:r>
            <a:r>
              <a:rPr lang="en-US" altLang="zh-CN" sz="1800">
                <a:cs typeface="Arial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1800">
                <a:cs typeface="Arial" pitchFamily="34" charset="0"/>
              </a:rPr>
              <a:t>      </a:t>
            </a:r>
            <a:r>
              <a:rPr lang="en-US" altLang="zh-CN" sz="1800" err="1">
                <a:cs typeface="Arial" pitchFamily="34" charset="0"/>
              </a:rPr>
              <a:t>printf</a:t>
            </a:r>
            <a:r>
              <a:rPr lang="en-US" altLang="zh-CN" sz="1800">
                <a:cs typeface="Arial" pitchFamily="34" charset="0"/>
              </a:rPr>
              <a:t>(”sum= %d\</a:t>
            </a:r>
            <a:r>
              <a:rPr lang="en-US" altLang="zh-CN" sz="1800" err="1">
                <a:cs typeface="Arial" pitchFamily="34" charset="0"/>
              </a:rPr>
              <a:t>n",sum</a:t>
            </a:r>
            <a:r>
              <a:rPr lang="en-US" altLang="zh-CN" sz="1800">
                <a:cs typeface="Arial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1800">
                <a:cs typeface="Arial" pitchFamily="34" charset="0"/>
              </a:rPr>
              <a:t>}</a:t>
            </a:r>
          </a:p>
          <a:p>
            <a:pPr marL="400050" lvl="1" indent="0">
              <a:buNone/>
            </a:pPr>
            <a:endParaRPr lang="en-US" altLang="zh-CN" sz="1800">
              <a:cs typeface="Arial" pitchFamily="34" charset="0"/>
            </a:endParaRPr>
          </a:p>
          <a:p>
            <a:pPr marL="400050" lvl="1" indent="0">
              <a:buNone/>
            </a:pPr>
            <a:r>
              <a:rPr lang="en-US" altLang="zh-CN" sz="1800">
                <a:cs typeface="Arial" pitchFamily="34" charset="0"/>
              </a:rPr>
              <a:t>/* This function calculates the sum of x and </a:t>
            </a:r>
            <a:r>
              <a:rPr lang="en-US" altLang="zh-CN" sz="1800" smtClean="0">
                <a:cs typeface="Arial" pitchFamily="34" charset="0"/>
              </a:rPr>
              <a:t>y */</a:t>
            </a:r>
            <a:endParaRPr lang="en-US" altLang="zh-CN" sz="1800">
              <a:cs typeface="Arial" pitchFamily="34" charset="0"/>
            </a:endParaRPr>
          </a:p>
          <a:p>
            <a:pPr marL="400050" lvl="1" indent="0">
              <a:buNone/>
            </a:pPr>
            <a:r>
              <a:rPr lang="en-US" altLang="zh-CN" sz="1800" err="1">
                <a:cs typeface="Arial" pitchFamily="34" charset="0"/>
              </a:rPr>
              <a:t>int</a:t>
            </a:r>
            <a:r>
              <a:rPr lang="en-US" altLang="zh-CN" sz="1800">
                <a:cs typeface="Arial" pitchFamily="34" charset="0"/>
              </a:rPr>
              <a:t> add(</a:t>
            </a:r>
            <a:r>
              <a:rPr lang="en-US" altLang="zh-CN" sz="1800" err="1">
                <a:cs typeface="Arial" pitchFamily="34" charset="0"/>
              </a:rPr>
              <a:t>int</a:t>
            </a:r>
            <a:r>
              <a:rPr lang="en-US" altLang="zh-CN" sz="1800">
                <a:cs typeface="Arial" pitchFamily="34" charset="0"/>
              </a:rPr>
              <a:t> </a:t>
            </a:r>
            <a:r>
              <a:rPr lang="en-US" altLang="zh-CN" sz="1800" err="1">
                <a:cs typeface="Arial" pitchFamily="34" charset="0"/>
              </a:rPr>
              <a:t>x,int</a:t>
            </a:r>
            <a:r>
              <a:rPr lang="en-US" altLang="zh-CN" sz="1800">
                <a:cs typeface="Arial" pitchFamily="34" charset="0"/>
              </a:rPr>
              <a:t> y)</a:t>
            </a:r>
          </a:p>
          <a:p>
            <a:pPr marL="400050" lvl="1" indent="0">
              <a:buNone/>
            </a:pPr>
            <a:r>
              <a:rPr lang="en-US" altLang="zh-CN" sz="1800">
                <a:cs typeface="Arial" pitchFamily="34" charset="0"/>
              </a:rPr>
              <a:t>{   </a:t>
            </a:r>
            <a:r>
              <a:rPr lang="en-US" altLang="zh-CN" sz="1800" err="1">
                <a:cs typeface="Arial" pitchFamily="34" charset="0"/>
              </a:rPr>
              <a:t>int</a:t>
            </a:r>
            <a:r>
              <a:rPr lang="en-US" altLang="zh-CN" sz="1800">
                <a:cs typeface="Arial" pitchFamily="34" charset="0"/>
              </a:rPr>
              <a:t>  z;</a:t>
            </a:r>
          </a:p>
          <a:p>
            <a:pPr marL="400050" lvl="1" indent="0">
              <a:buNone/>
            </a:pPr>
            <a:r>
              <a:rPr lang="en-US" altLang="zh-CN" sz="1800">
                <a:cs typeface="Arial" pitchFamily="34" charset="0"/>
              </a:rPr>
              <a:t>    z=</a:t>
            </a:r>
            <a:r>
              <a:rPr lang="en-US" altLang="zh-CN" sz="1800" err="1">
                <a:cs typeface="Arial" pitchFamily="34" charset="0"/>
              </a:rPr>
              <a:t>x+y</a:t>
            </a:r>
            <a:r>
              <a:rPr lang="en-US" altLang="zh-CN" sz="1800">
                <a:cs typeface="Arial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800">
                <a:cs typeface="Arial" pitchFamily="34" charset="0"/>
              </a:rPr>
              <a:t>    return(z);</a:t>
            </a:r>
          </a:p>
          <a:p>
            <a:pPr marL="400050" lvl="1" indent="0">
              <a:buNone/>
            </a:pPr>
            <a:r>
              <a:rPr lang="en-US" altLang="zh-CN" sz="1800">
                <a:cs typeface="Arial" pitchFamily="34" charset="0"/>
              </a:rPr>
              <a:t>}</a:t>
            </a:r>
            <a:endParaRPr lang="zh-CN" altLang="en-US" sz="1800">
              <a:cs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38836" y="1268760"/>
            <a:ext cx="2974975" cy="3767140"/>
            <a:chOff x="0" y="0"/>
            <a:chExt cx="1874" cy="2373"/>
          </a:xfrm>
        </p:grpSpPr>
        <p:sp>
          <p:nvSpPr>
            <p:cNvPr id="4" name="直接连接符 3"/>
            <p:cNvSpPr/>
            <p:nvPr/>
          </p:nvSpPr>
          <p:spPr>
            <a:xfrm flipH="1" flipV="1">
              <a:off x="659" y="0"/>
              <a:ext cx="752" cy="732"/>
            </a:xfrm>
            <a:prstGeom prst="line">
              <a:avLst/>
            </a:prstGeom>
            <a:ln w="38100" cap="sq" cmpd="sng">
              <a:solidFill>
                <a:srgbClr val="FFD9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直接连接符 4"/>
            <p:cNvSpPr/>
            <p:nvPr/>
          </p:nvSpPr>
          <p:spPr>
            <a:xfrm flipH="1" flipV="1">
              <a:off x="0" y="455"/>
              <a:ext cx="1378" cy="322"/>
            </a:xfrm>
            <a:prstGeom prst="line">
              <a:avLst/>
            </a:prstGeom>
            <a:ln w="38100" cap="sq" cmpd="sng">
              <a:solidFill>
                <a:srgbClr val="FFD9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文本框 19474"/>
            <p:cNvSpPr txBox="1"/>
            <p:nvPr/>
          </p:nvSpPr>
          <p:spPr>
            <a:xfrm>
              <a:off x="1469" y="649"/>
              <a:ext cx="405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zh-CN" altLang="en-US" sz="1800">
                  <a:solidFill>
                    <a:srgbClr val="FFD966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注释</a:t>
              </a:r>
            </a:p>
          </p:txBody>
        </p:sp>
        <p:sp>
          <p:nvSpPr>
            <p:cNvPr id="7" name="直接连接符 6"/>
            <p:cNvSpPr/>
            <p:nvPr/>
          </p:nvSpPr>
          <p:spPr>
            <a:xfrm flipH="1">
              <a:off x="882" y="843"/>
              <a:ext cx="485" cy="1530"/>
            </a:xfrm>
            <a:prstGeom prst="line">
              <a:avLst/>
            </a:prstGeom>
            <a:ln w="38100" cap="sq" cmpd="sng">
              <a:solidFill>
                <a:srgbClr val="FFD9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419872" y="2242659"/>
            <a:ext cx="4067175" cy="3130557"/>
            <a:chOff x="0" y="0"/>
            <a:chExt cx="2562" cy="1972"/>
          </a:xfrm>
        </p:grpSpPr>
        <p:sp>
          <p:nvSpPr>
            <p:cNvPr id="9" name="直接连接符 8"/>
            <p:cNvSpPr/>
            <p:nvPr/>
          </p:nvSpPr>
          <p:spPr>
            <a:xfrm flipH="1" flipV="1">
              <a:off x="282" y="0"/>
              <a:ext cx="1800" cy="145"/>
            </a:xfrm>
            <a:prstGeom prst="line">
              <a:avLst/>
            </a:prstGeom>
            <a:ln w="38100" cap="sq" cmpd="sng">
              <a:solidFill>
                <a:srgbClr val="FFD9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直接连接符 9"/>
            <p:cNvSpPr/>
            <p:nvPr/>
          </p:nvSpPr>
          <p:spPr>
            <a:xfrm flipH="1">
              <a:off x="0" y="189"/>
              <a:ext cx="2104" cy="1783"/>
            </a:xfrm>
            <a:prstGeom prst="line">
              <a:avLst/>
            </a:prstGeom>
            <a:ln w="38100" cap="sq" cmpd="sng">
              <a:solidFill>
                <a:srgbClr val="FFD9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文本框 19464"/>
            <p:cNvSpPr txBox="1"/>
            <p:nvPr/>
          </p:nvSpPr>
          <p:spPr>
            <a:xfrm>
              <a:off x="2157" y="28"/>
              <a:ext cx="405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zh-CN" altLang="en-US" sz="1800">
                  <a:solidFill>
                    <a:srgbClr val="FFD966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函数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47864" y="3417527"/>
            <a:ext cx="1978025" cy="371513"/>
            <a:chOff x="0" y="-185613"/>
            <a:chExt cx="1246" cy="371513"/>
          </a:xfrm>
        </p:grpSpPr>
        <p:sp>
          <p:nvSpPr>
            <p:cNvPr id="13" name="直接连接符 12"/>
            <p:cNvSpPr/>
            <p:nvPr/>
          </p:nvSpPr>
          <p:spPr>
            <a:xfrm flipH="1">
              <a:off x="0" y="155"/>
              <a:ext cx="733" cy="0"/>
            </a:xfrm>
            <a:prstGeom prst="line">
              <a:avLst/>
            </a:prstGeom>
            <a:ln w="38100" cap="sq" cmpd="sng">
              <a:solidFill>
                <a:srgbClr val="FFD9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文本框 19467"/>
            <p:cNvSpPr txBox="1"/>
            <p:nvPr/>
          </p:nvSpPr>
          <p:spPr>
            <a:xfrm>
              <a:off x="841" y="-185613"/>
              <a:ext cx="405" cy="3715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zh-CN" altLang="en-US" sz="1800">
                  <a:solidFill>
                    <a:srgbClr val="FFD966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语句</a:t>
              </a:r>
            </a:p>
          </p:txBody>
        </p:sp>
      </p:grpSp>
      <p:sp>
        <p:nvSpPr>
          <p:cNvPr id="15" name="文本框 19460"/>
          <p:cNvSpPr txBox="1"/>
          <p:nvPr/>
        </p:nvSpPr>
        <p:spPr>
          <a:xfrm>
            <a:off x="6703747" y="5375931"/>
            <a:ext cx="1338828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运行结果：</a:t>
            </a:r>
          </a:p>
          <a:p>
            <a:pPr lvl="0" algn="l"/>
            <a:r>
              <a:rPr lang="en-US" altLang="zh-CN" sz="1800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sum=34</a:t>
            </a:r>
          </a:p>
        </p:txBody>
      </p:sp>
    </p:spTree>
    <p:extLst>
      <p:ext uri="{BB962C8B-B14F-4D97-AF65-F5344CB8AC3E}">
        <p14:creationId xmlns:p14="http://schemas.microsoft.com/office/powerpoint/2010/main" val="111557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cs typeface="Arial" pitchFamily="34" charset="0"/>
              </a:rPr>
              <a:t>格式特点</a:t>
            </a:r>
          </a:p>
          <a:p>
            <a:pPr lvl="1"/>
            <a:r>
              <a:rPr lang="zh-CN" altLang="en-US">
                <a:cs typeface="Arial" pitchFamily="34" charset="0"/>
              </a:rPr>
              <a:t>习惯用</a:t>
            </a:r>
            <a:r>
              <a:rPr lang="zh-CN" altLang="en-US" b="1">
                <a:solidFill>
                  <a:srgbClr val="FFD966"/>
                </a:solidFill>
                <a:cs typeface="Arial" pitchFamily="34" charset="0"/>
              </a:rPr>
              <a:t>小写</a:t>
            </a:r>
            <a:r>
              <a:rPr lang="zh-CN" altLang="en-US">
                <a:cs typeface="Arial" pitchFamily="34" charset="0"/>
              </a:rPr>
              <a:t>字母，大小写敏感</a:t>
            </a:r>
          </a:p>
          <a:p>
            <a:pPr lvl="1"/>
            <a:r>
              <a:rPr lang="zh-CN" altLang="en-US">
                <a:cs typeface="Arial" pitchFamily="34" charset="0"/>
              </a:rPr>
              <a:t>不使用行号，</a:t>
            </a:r>
            <a:r>
              <a:rPr lang="zh-CN" altLang="en-US" b="1">
                <a:solidFill>
                  <a:srgbClr val="FFD966"/>
                </a:solidFill>
                <a:cs typeface="Arial" pitchFamily="34" charset="0"/>
              </a:rPr>
              <a:t>无程序行</a:t>
            </a:r>
            <a:r>
              <a:rPr lang="zh-CN" altLang="en-US">
                <a:cs typeface="Arial" pitchFamily="34" charset="0"/>
              </a:rPr>
              <a:t>概念</a:t>
            </a:r>
          </a:p>
          <a:p>
            <a:pPr lvl="1"/>
            <a:r>
              <a:rPr lang="zh-CN" altLang="en-US">
                <a:cs typeface="Arial" pitchFamily="34" charset="0"/>
              </a:rPr>
              <a:t>可使用空行和空格</a:t>
            </a:r>
          </a:p>
          <a:p>
            <a:pPr lvl="1"/>
            <a:r>
              <a:rPr lang="zh-CN" altLang="en-US">
                <a:cs typeface="Arial" pitchFamily="34" charset="0"/>
              </a:rPr>
              <a:t>常用</a:t>
            </a:r>
            <a:r>
              <a:rPr lang="zh-CN" altLang="en-US" b="1">
                <a:solidFill>
                  <a:srgbClr val="FFD966"/>
                </a:solidFill>
                <a:cs typeface="Arial" pitchFamily="34" charset="0"/>
              </a:rPr>
              <a:t>锯齿形</a:t>
            </a:r>
            <a:r>
              <a:rPr lang="zh-CN" altLang="en-US">
                <a:cs typeface="Arial" pitchFamily="34" charset="0"/>
              </a:rPr>
              <a:t>书写格式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39552" y="1487587"/>
            <a:ext cx="7248470" cy="3693319"/>
            <a:chOff x="539552" y="1487587"/>
            <a:chExt cx="7248470" cy="3693319"/>
          </a:xfrm>
        </p:grpSpPr>
        <p:sp>
          <p:nvSpPr>
            <p:cNvPr id="3" name="文本框 20486"/>
            <p:cNvSpPr txBox="1"/>
            <p:nvPr/>
          </p:nvSpPr>
          <p:spPr>
            <a:xfrm>
              <a:off x="5436096" y="1487587"/>
              <a:ext cx="2351926" cy="3693319"/>
            </a:xfrm>
            <a:prstGeom prst="rect">
              <a:avLst/>
            </a:prstGeom>
            <a:noFill/>
            <a:ln w="381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eaLnBrk="1" hangingPunct="1"/>
              <a:r>
                <a:rPr lang="en-US" altLang="zh-CN" sz="1800">
                  <a:latin typeface="Arial" pitchFamily="34" charset="0"/>
                  <a:ea typeface="微软雅黑" pitchFamily="34" charset="-122"/>
                  <a:cs typeface="Arial" pitchFamily="34" charset="0"/>
                </a:rPr>
                <a:t>main( )</a:t>
              </a:r>
            </a:p>
            <a:p>
              <a:pPr lvl="0" algn="l" eaLnBrk="1" hangingPunct="1"/>
              <a:r>
                <a:rPr lang="en-US" altLang="zh-CN" sz="1800">
                  <a:latin typeface="Arial" pitchFamily="34" charset="0"/>
                  <a:ea typeface="微软雅黑" pitchFamily="34" charset="-122"/>
                  <a:cs typeface="Arial" pitchFamily="34" charset="0"/>
                </a:rPr>
                <a:t>{   </a:t>
              </a:r>
            </a:p>
            <a:p>
              <a:pPr lvl="0" algn="l" eaLnBrk="1" hangingPunct="1"/>
              <a:r>
                <a:rPr lang="en-US" altLang="zh-CN" sz="180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int  </a:t>
              </a:r>
              <a:r>
                <a:rPr lang="en-US" altLang="zh-CN" sz="1800">
                  <a:latin typeface="Arial" pitchFamily="34" charset="0"/>
                  <a:ea typeface="微软雅黑" pitchFamily="34" charset="-122"/>
                  <a:cs typeface="Arial" pitchFamily="34" charset="0"/>
                </a:rPr>
                <a:t>i , j ,  sum;</a:t>
              </a:r>
            </a:p>
            <a:p>
              <a:pPr lvl="0" algn="l" eaLnBrk="1" hangingPunct="1"/>
              <a:r>
                <a:rPr lang="en-US" altLang="zh-CN" sz="180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sum=0</a:t>
              </a:r>
              <a:r>
                <a:rPr lang="en-US" altLang="zh-CN" sz="1800">
                  <a:latin typeface="Arial" pitchFamily="34" charset="0"/>
                  <a:ea typeface="微软雅黑" pitchFamily="34" charset="-122"/>
                  <a:cs typeface="Arial" pitchFamily="34" charset="0"/>
                </a:rPr>
                <a:t>;</a:t>
              </a:r>
            </a:p>
            <a:p>
              <a:pPr lvl="0" algn="l" eaLnBrk="1" hangingPunct="1"/>
              <a:r>
                <a:rPr lang="en-US" altLang="zh-CN" sz="180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for(i=1</a:t>
              </a:r>
              <a:r>
                <a:rPr lang="en-US" altLang="zh-CN" sz="1800">
                  <a:latin typeface="Arial" pitchFamily="34" charset="0"/>
                  <a:ea typeface="微软雅黑" pitchFamily="34" charset="-122"/>
                  <a:cs typeface="Arial" pitchFamily="34" charset="0"/>
                </a:rPr>
                <a:t>; i&lt;10;i++)</a:t>
              </a:r>
            </a:p>
            <a:p>
              <a:pPr lvl="0" algn="l" eaLnBrk="1" hangingPunct="1"/>
              <a:r>
                <a:rPr lang="en-US" altLang="zh-CN" sz="180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{</a:t>
              </a:r>
              <a:endPara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lvl="0" algn="l" eaLnBrk="1" hangingPunct="1"/>
              <a:r>
                <a:rPr lang="en-US" altLang="zh-CN" sz="180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    for(j=1;j&lt;10;j</a:t>
              </a:r>
              <a:r>
                <a:rPr lang="en-US" altLang="zh-CN" sz="1800">
                  <a:latin typeface="Arial" pitchFamily="34" charset="0"/>
                  <a:ea typeface="微软雅黑" pitchFamily="34" charset="-122"/>
                  <a:cs typeface="Arial" pitchFamily="34" charset="0"/>
                </a:rPr>
                <a:t>++)</a:t>
              </a:r>
            </a:p>
            <a:p>
              <a:pPr lvl="0" algn="l" eaLnBrk="1" hangingPunct="1"/>
              <a:r>
                <a:rPr lang="en-US" altLang="zh-CN" sz="180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    {</a:t>
              </a:r>
              <a:endPara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lvl="0" algn="l" eaLnBrk="1" hangingPunct="1"/>
              <a:r>
                <a:rPr lang="en-US" altLang="zh-CN" sz="180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        sum</a:t>
              </a:r>
              <a:r>
                <a:rPr lang="en-US" altLang="zh-CN" sz="1800">
                  <a:latin typeface="Arial" pitchFamily="34" charset="0"/>
                  <a:ea typeface="微软雅黑" pitchFamily="34" charset="-122"/>
                  <a:cs typeface="Arial" pitchFamily="34" charset="0"/>
                </a:rPr>
                <a:t>+=i*j ;</a:t>
              </a:r>
            </a:p>
            <a:p>
              <a:pPr lvl="0" algn="l" eaLnBrk="1" hangingPunct="1"/>
              <a:r>
                <a:rPr lang="en-US" altLang="zh-CN" sz="180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    }</a:t>
              </a:r>
              <a:endPara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lvl="0" algn="l" eaLnBrk="1" hangingPunct="1"/>
              <a:r>
                <a:rPr lang="en-US" altLang="zh-CN" sz="180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}</a:t>
              </a:r>
              <a:endPara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lvl="0" algn="l" eaLnBrk="1" hangingPunct="1"/>
              <a:r>
                <a:rPr lang="en-US" altLang="zh-CN" sz="180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printf</a:t>
              </a:r>
              <a:r>
                <a:rPr lang="en-US" altLang="zh-CN" sz="1800">
                  <a:latin typeface="Arial" pitchFamily="34" charset="0"/>
                  <a:ea typeface="微软雅黑" pitchFamily="34" charset="-122"/>
                  <a:cs typeface="Arial" pitchFamily="34" charset="0"/>
                </a:rPr>
                <a:t>(“%d\n”,sum);</a:t>
              </a:r>
            </a:p>
            <a:p>
              <a:pPr lvl="0" algn="l" eaLnBrk="1" hangingPunct="1"/>
              <a:r>
                <a:rPr lang="en-US" altLang="zh-CN" sz="1800">
                  <a:latin typeface="Arial" pitchFamily="34" charset="0"/>
                  <a:ea typeface="微软雅黑" pitchFamily="34" charset="-122"/>
                  <a:cs typeface="Arial" pitchFamily="34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9552" y="3168047"/>
              <a:ext cx="3762568" cy="2012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20000"/>
                </a:lnSpc>
                <a:spcBef>
                  <a:spcPts val="0"/>
                </a:spcBef>
                <a:buClr>
                  <a:srgbClr val="FFD966"/>
                </a:buClr>
                <a:buFont typeface="Wingdings" pitchFamily="2" charset="2"/>
                <a:buChar char="l"/>
              </a:pPr>
              <a:r>
                <a:rPr lang="zh-CN" altLang="en-US" sz="2400">
                  <a:ea typeface="微软雅黑" pitchFamily="34" charset="-122"/>
                  <a:cs typeface="Arial" pitchFamily="34" charset="0"/>
                </a:rPr>
                <a:t>优秀程序员的素质之一</a:t>
              </a:r>
              <a:r>
                <a:rPr lang="en-US" altLang="zh-CN" sz="2400">
                  <a:ea typeface="微软雅黑" pitchFamily="34" charset="-122"/>
                  <a:cs typeface="Arial" pitchFamily="34" charset="0"/>
                </a:rPr>
                <a:t>:</a:t>
              </a:r>
            </a:p>
            <a:p>
              <a:pPr marL="742950" lvl="1" indent="-285750">
                <a:lnSpc>
                  <a:spcPct val="120000"/>
                </a:lnSpc>
                <a:spcBef>
                  <a:spcPts val="0"/>
                </a:spcBef>
                <a:buClr>
                  <a:srgbClr val="FFD966"/>
                </a:buClr>
                <a:buSzPct val="70000"/>
                <a:buFont typeface="Wingdings" pitchFamily="2" charset="2"/>
                <a:buChar char="l"/>
              </a:pPr>
              <a:r>
                <a:rPr lang="zh-CN" altLang="en-US" sz="2000">
                  <a:ea typeface="微软雅黑" pitchFamily="34" charset="-122"/>
                  <a:cs typeface="Arial" pitchFamily="34" charset="0"/>
                </a:rPr>
                <a:t>使用</a:t>
              </a:r>
              <a:r>
                <a:rPr lang="en-US" altLang="zh-CN" sz="2000">
                  <a:ea typeface="微软雅黑" pitchFamily="34" charset="-122"/>
                  <a:cs typeface="Arial" pitchFamily="34" charset="0"/>
                </a:rPr>
                <a:t>TAB</a:t>
              </a:r>
              <a:r>
                <a:rPr lang="zh-CN" altLang="en-US" sz="2000">
                  <a:ea typeface="微软雅黑" pitchFamily="34" charset="-122"/>
                  <a:cs typeface="Arial" pitchFamily="34" charset="0"/>
                </a:rPr>
                <a:t>缩进</a:t>
              </a:r>
            </a:p>
            <a:p>
              <a:pPr marL="742950" lvl="1" indent="-285750">
                <a:lnSpc>
                  <a:spcPct val="120000"/>
                </a:lnSpc>
                <a:spcBef>
                  <a:spcPts val="0"/>
                </a:spcBef>
                <a:buClr>
                  <a:srgbClr val="FFD966"/>
                </a:buClr>
                <a:buSzPct val="70000"/>
                <a:buFont typeface="Wingdings" pitchFamily="2" charset="2"/>
                <a:buChar char="l"/>
              </a:pPr>
              <a:r>
                <a:rPr lang="en-US" altLang="zh-CN" sz="2000">
                  <a:ea typeface="微软雅黑" pitchFamily="34" charset="-122"/>
                  <a:cs typeface="Arial" pitchFamily="34" charset="0"/>
                </a:rPr>
                <a:t>{}</a:t>
              </a:r>
              <a:r>
                <a:rPr lang="zh-CN" altLang="en-US" sz="2000">
                  <a:ea typeface="微软雅黑" pitchFamily="34" charset="-122"/>
                  <a:cs typeface="Arial" pitchFamily="34" charset="0"/>
                </a:rPr>
                <a:t>对齐</a:t>
              </a:r>
            </a:p>
            <a:p>
              <a:pPr marL="742950" lvl="1" indent="-285750">
                <a:lnSpc>
                  <a:spcPct val="120000"/>
                </a:lnSpc>
                <a:spcBef>
                  <a:spcPts val="0"/>
                </a:spcBef>
                <a:buClr>
                  <a:srgbClr val="FFD966"/>
                </a:buClr>
                <a:buSzPct val="70000"/>
                <a:buFont typeface="Wingdings" pitchFamily="2" charset="2"/>
                <a:buChar char="l"/>
              </a:pPr>
              <a:r>
                <a:rPr lang="zh-CN" altLang="en-US" sz="2000">
                  <a:ea typeface="微软雅黑" pitchFamily="34" charset="-122"/>
                  <a:cs typeface="Arial" pitchFamily="34" charset="0"/>
                </a:rPr>
                <a:t>有足够的注释</a:t>
              </a:r>
            </a:p>
            <a:p>
              <a:pPr marL="742950" lvl="1" indent="-285750">
                <a:lnSpc>
                  <a:spcPct val="120000"/>
                </a:lnSpc>
                <a:spcBef>
                  <a:spcPts val="0"/>
                </a:spcBef>
                <a:buClr>
                  <a:srgbClr val="FFD966"/>
                </a:buClr>
                <a:buSzPct val="70000"/>
                <a:buFont typeface="Wingdings" pitchFamily="2" charset="2"/>
                <a:buChar char="l"/>
              </a:pPr>
              <a:r>
                <a:rPr lang="zh-CN" altLang="en-US" sz="2000">
                  <a:ea typeface="微软雅黑" pitchFamily="34" charset="-122"/>
                  <a:cs typeface="Arial" pitchFamily="34" charset="0"/>
                </a:rPr>
                <a:t>有合适的空行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83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cs typeface="Arial" pitchFamily="34" charset="0"/>
              </a:rPr>
              <a:t>结构特点</a:t>
            </a:r>
          </a:p>
          <a:p>
            <a:pPr lvl="1"/>
            <a:r>
              <a:rPr lang="zh-CN" altLang="en-US">
                <a:cs typeface="Arial" pitchFamily="34" charset="0"/>
              </a:rPr>
              <a:t>函数与主函数</a:t>
            </a:r>
          </a:p>
          <a:p>
            <a:pPr lvl="2"/>
            <a:r>
              <a:rPr lang="zh-CN" altLang="en-US">
                <a:cs typeface="Arial" pitchFamily="34" charset="0"/>
              </a:rPr>
              <a:t>程序由一个或多个函数组成</a:t>
            </a:r>
          </a:p>
          <a:p>
            <a:pPr lvl="2"/>
            <a:r>
              <a:rPr lang="zh-CN" altLang="en-US">
                <a:cs typeface="Arial" pitchFamily="34" charset="0"/>
              </a:rPr>
              <a:t>必须有且只能有一个主函数</a:t>
            </a:r>
            <a:r>
              <a:rPr lang="en-US" altLang="zh-CN" b="1">
                <a:solidFill>
                  <a:srgbClr val="FFD966"/>
                </a:solidFill>
                <a:cs typeface="Arial" pitchFamily="34" charset="0"/>
              </a:rPr>
              <a:t>main()</a:t>
            </a:r>
          </a:p>
          <a:p>
            <a:pPr lvl="2"/>
            <a:r>
              <a:rPr lang="zh-CN" altLang="en-US">
                <a:cs typeface="Arial" pitchFamily="34" charset="0"/>
              </a:rPr>
              <a:t>程序执行从</a:t>
            </a:r>
            <a:r>
              <a:rPr lang="en-US" altLang="zh-CN">
                <a:cs typeface="Arial" pitchFamily="34" charset="0"/>
              </a:rPr>
              <a:t>main</a:t>
            </a:r>
            <a:r>
              <a:rPr lang="zh-CN" altLang="en-US">
                <a:cs typeface="Arial" pitchFamily="34" charset="0"/>
              </a:rPr>
              <a:t>开始，在</a:t>
            </a:r>
            <a:r>
              <a:rPr lang="en-US" altLang="zh-CN">
                <a:cs typeface="Arial" pitchFamily="34" charset="0"/>
              </a:rPr>
              <a:t>main</a:t>
            </a:r>
            <a:r>
              <a:rPr lang="zh-CN" altLang="en-US">
                <a:cs typeface="Arial" pitchFamily="34" charset="0"/>
              </a:rPr>
              <a:t>中结束，其它函数通过嵌套调用得以执行</a:t>
            </a:r>
            <a:r>
              <a:rPr lang="zh-CN" altLang="en-US" smtClean="0">
                <a:cs typeface="Arial" pitchFamily="34" charset="0"/>
              </a:rPr>
              <a:t>。</a:t>
            </a:r>
            <a:endParaRPr lang="en-US" altLang="zh-CN" smtClean="0">
              <a:cs typeface="Arial" pitchFamily="34" charset="0"/>
            </a:endParaRPr>
          </a:p>
          <a:p>
            <a:pPr lvl="2"/>
            <a:endParaRPr lang="zh-CN" altLang="en-US">
              <a:cs typeface="Arial" pitchFamily="34" charset="0"/>
            </a:endParaRPr>
          </a:p>
          <a:p>
            <a:pPr lvl="1"/>
            <a:r>
              <a:rPr lang="zh-CN" altLang="en-US">
                <a:cs typeface="Arial" pitchFamily="34" charset="0"/>
              </a:rPr>
              <a:t>程序语句</a:t>
            </a:r>
          </a:p>
          <a:p>
            <a:pPr lvl="2"/>
            <a:r>
              <a:rPr lang="en-US" altLang="zh-CN">
                <a:cs typeface="Arial" pitchFamily="34" charset="0"/>
              </a:rPr>
              <a:t>C</a:t>
            </a:r>
            <a:r>
              <a:rPr lang="zh-CN" altLang="en-US">
                <a:cs typeface="Arial" pitchFamily="34" charset="0"/>
              </a:rPr>
              <a:t>程序由语句组成</a:t>
            </a:r>
          </a:p>
          <a:p>
            <a:pPr lvl="2"/>
            <a:r>
              <a:rPr lang="zh-CN" altLang="en-US">
                <a:cs typeface="Arial" pitchFamily="34" charset="0"/>
              </a:rPr>
              <a:t>用“</a:t>
            </a:r>
            <a:r>
              <a:rPr lang="en-US" altLang="zh-CN">
                <a:cs typeface="Arial" pitchFamily="34" charset="0"/>
              </a:rPr>
              <a:t>;”</a:t>
            </a:r>
            <a:r>
              <a:rPr lang="zh-CN" altLang="en-US">
                <a:cs typeface="Arial" pitchFamily="34" charset="0"/>
              </a:rPr>
              <a:t>作为语句</a:t>
            </a:r>
            <a:r>
              <a:rPr lang="zh-CN" altLang="en-US" smtClean="0">
                <a:cs typeface="Arial" pitchFamily="34" charset="0"/>
              </a:rPr>
              <a:t>终止符</a:t>
            </a:r>
            <a:endParaRPr lang="en-US" altLang="zh-CN" smtClean="0">
              <a:cs typeface="Arial" pitchFamily="34" charset="0"/>
            </a:endParaRPr>
          </a:p>
          <a:p>
            <a:pPr lvl="2"/>
            <a:endParaRPr lang="zh-CN" altLang="en-US">
              <a:cs typeface="Arial" pitchFamily="34" charset="0"/>
            </a:endParaRPr>
          </a:p>
          <a:p>
            <a:pPr lvl="1"/>
            <a:r>
              <a:rPr lang="zh-CN" altLang="en-US">
                <a:cs typeface="Arial" pitchFamily="34" charset="0"/>
              </a:rPr>
              <a:t>注释</a:t>
            </a:r>
          </a:p>
          <a:p>
            <a:pPr lvl="2"/>
            <a:r>
              <a:rPr lang="en-US" altLang="zh-CN" smtClean="0">
                <a:cs typeface="Arial" pitchFamily="34" charset="0"/>
              </a:rPr>
              <a:t>/*  */</a:t>
            </a:r>
            <a:r>
              <a:rPr lang="zh-CN" altLang="en-US">
                <a:cs typeface="Arial" pitchFamily="34" charset="0"/>
              </a:rPr>
              <a:t>为注释</a:t>
            </a:r>
            <a:r>
              <a:rPr lang="en-US" altLang="zh-CN">
                <a:cs typeface="Arial" pitchFamily="34" charset="0"/>
              </a:rPr>
              <a:t>,</a:t>
            </a:r>
            <a:r>
              <a:rPr lang="zh-CN" altLang="en-US">
                <a:cs typeface="Arial" pitchFamily="34" charset="0"/>
              </a:rPr>
              <a:t>不能嵌套</a:t>
            </a:r>
          </a:p>
          <a:p>
            <a:pPr lvl="2"/>
            <a:r>
              <a:rPr lang="zh-CN" altLang="en-US">
                <a:cs typeface="Arial" pitchFamily="34" charset="0"/>
              </a:rPr>
              <a:t>不产生编译代码</a:t>
            </a:r>
          </a:p>
        </p:txBody>
      </p:sp>
      <p:sp>
        <p:nvSpPr>
          <p:cNvPr id="3" name="文本框 21513"/>
          <p:cNvSpPr txBox="1"/>
          <p:nvPr/>
        </p:nvSpPr>
        <p:spPr>
          <a:xfrm>
            <a:off x="2411760" y="5949280"/>
            <a:ext cx="6234113" cy="369332"/>
          </a:xfrm>
          <a:prstGeom prst="rect">
            <a:avLst/>
          </a:prstGeom>
          <a:noFill/>
          <a:ln w="12700" cap="sq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spcBef>
                <a:spcPct val="50000"/>
              </a:spcBef>
            </a:pPr>
            <a:r>
              <a:rPr lang="zh-CN" altLang="en-US" sz="1800">
                <a:latin typeface="Arial" pitchFamily="34" charset="0"/>
                <a:ea typeface="微软雅黑" pitchFamily="34" charset="-122"/>
                <a:cs typeface="Arial" pitchFamily="34" charset="0"/>
              </a:rPr>
              <a:t>例：   </a:t>
            </a:r>
            <a:r>
              <a:rPr lang="en-US" altLang="zh-CN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/* This 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is the main   /* of example1.1*/   */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788024" y="5333908"/>
            <a:ext cx="2571750" cy="1079500"/>
            <a:chOff x="0" y="28"/>
            <a:chExt cx="1620" cy="680"/>
          </a:xfrm>
        </p:grpSpPr>
        <p:sp>
          <p:nvSpPr>
            <p:cNvPr id="5" name="椭圆 4"/>
            <p:cNvSpPr/>
            <p:nvPr/>
          </p:nvSpPr>
          <p:spPr>
            <a:xfrm>
              <a:off x="0" y="324"/>
              <a:ext cx="1620" cy="384"/>
            </a:xfrm>
            <a:prstGeom prst="ellipse">
              <a:avLst/>
            </a:prstGeom>
            <a:noFill/>
            <a:ln w="25400" cap="sq" cmpd="sng">
              <a:solidFill>
                <a:srgbClr val="FFD9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文本框 21517"/>
            <p:cNvSpPr txBox="1"/>
            <p:nvPr/>
          </p:nvSpPr>
          <p:spPr>
            <a:xfrm>
              <a:off x="684" y="28"/>
              <a:ext cx="40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/>
              <a:r>
                <a:rPr lang="zh-CN" altLang="en-US" sz="1800">
                  <a:solidFill>
                    <a:srgbClr val="FFD966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非法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60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>
                <a:cs typeface="Arial" pitchFamily="34" charset="0"/>
              </a:rPr>
              <a:t>1.4 C</a:t>
            </a:r>
            <a:r>
              <a:rPr lang="zh-CN" altLang="en-US" smtClean="0">
                <a:cs typeface="Arial" pitchFamily="34" charset="0"/>
              </a:rPr>
              <a:t>程序上机步骤</a:t>
            </a:r>
            <a:endParaRPr lang="en-US" altLang="zh-CN" smtClean="0">
              <a:cs typeface="Arial" pitchFamily="34" charset="0"/>
            </a:endParaRPr>
          </a:p>
          <a:p>
            <a:endParaRPr lang="zh-CN" altLang="en-US">
              <a:cs typeface="Arial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55576" y="1437605"/>
            <a:ext cx="1263650" cy="3227388"/>
            <a:chOff x="0" y="42"/>
            <a:chExt cx="796" cy="2033"/>
          </a:xfrm>
        </p:grpSpPr>
        <p:sp>
          <p:nvSpPr>
            <p:cNvPr id="8" name="文本框 22530"/>
            <p:cNvSpPr txBox="1"/>
            <p:nvPr/>
          </p:nvSpPr>
          <p:spPr>
            <a:xfrm>
              <a:off x="0" y="42"/>
              <a:ext cx="796" cy="233"/>
            </a:xfrm>
            <a:prstGeom prst="rect">
              <a:avLst/>
            </a:prstGeom>
            <a:noFill/>
            <a:ln w="4445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1800" b="1">
                  <a:latin typeface="Arial" pitchFamily="34" charset="0"/>
                  <a:ea typeface="微软雅黑" pitchFamily="34" charset="-122"/>
                  <a:cs typeface="Arial" pitchFamily="34" charset="0"/>
                </a:rPr>
                <a:t>编辑</a:t>
              </a:r>
            </a:p>
          </p:txBody>
        </p:sp>
        <p:sp>
          <p:nvSpPr>
            <p:cNvPr id="9" name="文本框 22531"/>
            <p:cNvSpPr txBox="1"/>
            <p:nvPr/>
          </p:nvSpPr>
          <p:spPr>
            <a:xfrm>
              <a:off x="0" y="1242"/>
              <a:ext cx="796" cy="233"/>
            </a:xfrm>
            <a:prstGeom prst="rect">
              <a:avLst/>
            </a:prstGeom>
            <a:noFill/>
            <a:ln w="4445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1800" b="1">
                  <a:latin typeface="Arial" pitchFamily="34" charset="0"/>
                  <a:ea typeface="微软雅黑" pitchFamily="34" charset="-122"/>
                  <a:cs typeface="Arial" pitchFamily="34" charset="0"/>
                </a:rPr>
                <a:t>链接</a:t>
              </a:r>
            </a:p>
          </p:txBody>
        </p:sp>
        <p:sp>
          <p:nvSpPr>
            <p:cNvPr id="10" name="文本框 22532"/>
            <p:cNvSpPr txBox="1"/>
            <p:nvPr/>
          </p:nvSpPr>
          <p:spPr>
            <a:xfrm>
              <a:off x="0" y="642"/>
              <a:ext cx="796" cy="233"/>
            </a:xfrm>
            <a:prstGeom prst="rect">
              <a:avLst/>
            </a:prstGeom>
            <a:noFill/>
            <a:ln w="4445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1800" b="1">
                  <a:latin typeface="Arial" pitchFamily="34" charset="0"/>
                  <a:ea typeface="微软雅黑" pitchFamily="34" charset="-122"/>
                  <a:cs typeface="Arial" pitchFamily="34" charset="0"/>
                </a:rPr>
                <a:t>编译</a:t>
              </a:r>
            </a:p>
          </p:txBody>
        </p:sp>
        <p:sp>
          <p:nvSpPr>
            <p:cNvPr id="11" name="文本框 22533"/>
            <p:cNvSpPr txBox="1"/>
            <p:nvPr/>
          </p:nvSpPr>
          <p:spPr>
            <a:xfrm>
              <a:off x="0" y="1842"/>
              <a:ext cx="796" cy="233"/>
            </a:xfrm>
            <a:prstGeom prst="rect">
              <a:avLst/>
            </a:prstGeom>
            <a:noFill/>
            <a:ln w="4445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1800" b="1">
                  <a:latin typeface="Arial" pitchFamily="34" charset="0"/>
                  <a:ea typeface="微软雅黑" pitchFamily="34" charset="-122"/>
                  <a:cs typeface="Arial" pitchFamily="34" charset="0"/>
                </a:rPr>
                <a:t>执行</a:t>
              </a: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356" y="308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356" y="914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356" y="1520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" name="文本框 22544"/>
          <p:cNvSpPr txBox="1"/>
          <p:nvPr/>
        </p:nvSpPr>
        <p:spPr>
          <a:xfrm>
            <a:off x="2081138" y="1340768"/>
            <a:ext cx="1915909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/>
            <a:r>
              <a:rPr lang="zh-CN" altLang="en-US" sz="1800" b="1">
                <a:latin typeface="Arial" pitchFamily="34" charset="0"/>
                <a:ea typeface="微软雅黑" pitchFamily="34" charset="-122"/>
                <a:cs typeface="Arial" pitchFamily="34" charset="0"/>
              </a:rPr>
              <a:t>程序代码的录入</a:t>
            </a:r>
            <a:r>
              <a:rPr lang="en-US" altLang="zh-CN" sz="1800" b="1">
                <a:latin typeface="Arial" pitchFamily="34" charset="0"/>
                <a:ea typeface="微软雅黑" pitchFamily="34" charset="-122"/>
                <a:cs typeface="Arial" pitchFamily="34" charset="0"/>
              </a:rPr>
              <a:t>,</a:t>
            </a:r>
          </a:p>
          <a:p>
            <a:pPr lvl="0" algn="l" eaLnBrk="1" hangingPunct="1"/>
            <a:r>
              <a:rPr lang="zh-CN" altLang="en-US" sz="1800" b="1">
                <a:latin typeface="Arial" pitchFamily="34" charset="0"/>
                <a:ea typeface="微软雅黑" pitchFamily="34" charset="-122"/>
                <a:cs typeface="Arial" pitchFamily="34" charset="0"/>
              </a:rPr>
              <a:t>生成源程序</a:t>
            </a:r>
            <a:r>
              <a:rPr lang="en-US" altLang="zh-CN" sz="1800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*.c</a:t>
            </a:r>
          </a:p>
        </p:txBody>
      </p:sp>
      <p:sp>
        <p:nvSpPr>
          <p:cNvPr id="6" name="文本框 22545"/>
          <p:cNvSpPr txBox="1"/>
          <p:nvPr/>
        </p:nvSpPr>
        <p:spPr>
          <a:xfrm>
            <a:off x="2038276" y="2247979"/>
            <a:ext cx="2276585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/>
            <a:r>
              <a:rPr lang="zh-CN" altLang="en-US" sz="1800" b="1">
                <a:latin typeface="Arial" pitchFamily="34" charset="0"/>
                <a:ea typeface="微软雅黑" pitchFamily="34" charset="-122"/>
                <a:cs typeface="Arial" pitchFamily="34" charset="0"/>
              </a:rPr>
              <a:t>语法分析查错，翻译</a:t>
            </a:r>
          </a:p>
          <a:p>
            <a:pPr lvl="0" algn="l" eaLnBrk="1" hangingPunct="1"/>
            <a:r>
              <a:rPr lang="zh-CN" altLang="en-US" sz="1800" b="1">
                <a:latin typeface="Arial" pitchFamily="34" charset="0"/>
                <a:ea typeface="微软雅黑" pitchFamily="34" charset="-122"/>
                <a:cs typeface="Arial" pitchFamily="34" charset="0"/>
              </a:rPr>
              <a:t>生成目标程序</a:t>
            </a:r>
            <a:r>
              <a:rPr lang="en-US" altLang="zh-CN" sz="1800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*.obj</a:t>
            </a:r>
          </a:p>
        </p:txBody>
      </p:sp>
      <p:sp>
        <p:nvSpPr>
          <p:cNvPr id="7" name="文本框 22546"/>
          <p:cNvSpPr txBox="1"/>
          <p:nvPr/>
        </p:nvSpPr>
        <p:spPr>
          <a:xfrm>
            <a:off x="2079551" y="3131468"/>
            <a:ext cx="2379177" cy="9233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/>
            <a:r>
              <a:rPr lang="zh-CN" altLang="en-US" sz="1800" b="1">
                <a:latin typeface="Arial" pitchFamily="34" charset="0"/>
                <a:ea typeface="微软雅黑" pitchFamily="34" charset="-122"/>
                <a:cs typeface="Arial" pitchFamily="34" charset="0"/>
              </a:rPr>
              <a:t>与其它目标程序或库</a:t>
            </a:r>
          </a:p>
          <a:p>
            <a:pPr lvl="0" algn="l" eaLnBrk="1" hangingPunct="1"/>
            <a:r>
              <a:rPr lang="zh-CN" altLang="en-US" sz="1800" b="1">
                <a:latin typeface="Arial" pitchFamily="34" charset="0"/>
                <a:ea typeface="微软雅黑" pitchFamily="34" charset="-122"/>
                <a:cs typeface="Arial" pitchFamily="34" charset="0"/>
              </a:rPr>
              <a:t>链接装配</a:t>
            </a:r>
            <a:r>
              <a:rPr lang="en-US" altLang="zh-CN" sz="1800" b="1">
                <a:latin typeface="Arial" pitchFamily="34" charset="0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800" b="1">
                <a:latin typeface="Arial" pitchFamily="34" charset="0"/>
                <a:ea typeface="微软雅黑" pitchFamily="34" charset="-122"/>
                <a:cs typeface="Arial" pitchFamily="34" charset="0"/>
              </a:rPr>
              <a:t>生成可执行</a:t>
            </a:r>
          </a:p>
          <a:p>
            <a:pPr lvl="0" algn="l" eaLnBrk="1" hangingPunct="1"/>
            <a:r>
              <a:rPr lang="zh-CN" altLang="en-US" sz="1800" b="1">
                <a:latin typeface="Arial" pitchFamily="34" charset="0"/>
                <a:ea typeface="微软雅黑" pitchFamily="34" charset="-122"/>
                <a:cs typeface="Arial" pitchFamily="34" charset="0"/>
              </a:rPr>
              <a:t>程序</a:t>
            </a:r>
            <a:r>
              <a:rPr lang="en-US" altLang="zh-CN" sz="1800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*.exe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599859"/>
            <a:ext cx="637063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42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预备知识：</a:t>
            </a:r>
            <a:r>
              <a:rPr lang="en-US" altLang="zh-CN" b="1">
                <a:solidFill>
                  <a:srgbClr val="FFD966"/>
                </a:solidFill>
              </a:rPr>
              <a:t>DOS</a:t>
            </a:r>
            <a:r>
              <a:rPr lang="en-US" altLang="zh-CN"/>
              <a:t>(Disk   Operating  System)</a:t>
            </a:r>
            <a:r>
              <a:rPr lang="zh-CN" altLang="en-US" smtClean="0"/>
              <a:t>基础</a:t>
            </a:r>
            <a:endParaRPr lang="en-US" altLang="zh-CN" smtClean="0"/>
          </a:p>
          <a:p>
            <a:r>
              <a:rPr lang="en-US" altLang="zh-CN"/>
              <a:t>DOS</a:t>
            </a:r>
            <a:r>
              <a:rPr lang="zh-CN" altLang="en-US"/>
              <a:t>基本</a:t>
            </a:r>
            <a:r>
              <a:rPr lang="zh-CN" altLang="en-US" smtClean="0"/>
              <a:t>概念</a:t>
            </a:r>
            <a:endParaRPr lang="en-US" altLang="zh-CN" smtClean="0"/>
          </a:p>
          <a:p>
            <a:pPr lvl="1"/>
            <a:r>
              <a:rPr lang="zh-CN" altLang="en-US"/>
              <a:t>对计算机系统软硬件资源进行控制与管理</a:t>
            </a:r>
          </a:p>
          <a:p>
            <a:pPr lvl="1"/>
            <a:r>
              <a:rPr lang="zh-CN" altLang="en-US"/>
              <a:t>是用户和计算机间的接口</a:t>
            </a:r>
          </a:p>
          <a:p>
            <a:pPr lvl="1"/>
            <a:r>
              <a:rPr lang="en-US" altLang="zh-CN"/>
              <a:t>MS-DOS</a:t>
            </a:r>
            <a:r>
              <a:rPr lang="zh-CN" altLang="en-US"/>
              <a:t>和</a:t>
            </a:r>
            <a:r>
              <a:rPr lang="en-US" altLang="zh-CN" smtClean="0"/>
              <a:t>PC-DOS</a:t>
            </a:r>
          </a:p>
          <a:p>
            <a:pPr lvl="1"/>
            <a:endParaRPr lang="en-US" altLang="zh-CN"/>
          </a:p>
          <a:p>
            <a:r>
              <a:rPr lang="en-US" altLang="zh-CN"/>
              <a:t>DOS</a:t>
            </a:r>
            <a:r>
              <a:rPr lang="zh-CN" altLang="en-US" smtClean="0"/>
              <a:t>的组成</a:t>
            </a:r>
            <a:endParaRPr lang="en-US" altLang="zh-CN" smtClean="0"/>
          </a:p>
          <a:p>
            <a:pPr lvl="1"/>
            <a:r>
              <a:rPr lang="zh-CN" altLang="en-US"/>
              <a:t>引导程序</a:t>
            </a:r>
          </a:p>
          <a:p>
            <a:pPr lvl="1"/>
            <a:r>
              <a:rPr lang="en-US" altLang="zh-CN"/>
              <a:t>I/O</a:t>
            </a:r>
            <a:r>
              <a:rPr lang="zh-CN" altLang="en-US"/>
              <a:t>设备管理程序：</a:t>
            </a:r>
            <a:r>
              <a:rPr lang="en-US" altLang="zh-CN"/>
              <a:t>IO.SYS  </a:t>
            </a:r>
            <a:r>
              <a:rPr lang="zh-CN" altLang="en-US"/>
              <a:t>或  </a:t>
            </a:r>
            <a:r>
              <a:rPr lang="en-US" altLang="zh-CN"/>
              <a:t>IBMBIO.COM</a:t>
            </a:r>
          </a:p>
          <a:p>
            <a:pPr lvl="1"/>
            <a:r>
              <a:rPr lang="zh-CN" altLang="en-US"/>
              <a:t>文件管理和功能调用程序：</a:t>
            </a:r>
            <a:r>
              <a:rPr lang="en-US" altLang="zh-CN"/>
              <a:t>MSDOS.SYS</a:t>
            </a:r>
            <a:r>
              <a:rPr lang="zh-CN" altLang="en-US"/>
              <a:t>或</a:t>
            </a:r>
            <a:r>
              <a:rPr lang="en-US" altLang="zh-CN"/>
              <a:t>IBMDOS.COM</a:t>
            </a:r>
          </a:p>
          <a:p>
            <a:pPr lvl="1"/>
            <a:r>
              <a:rPr lang="zh-CN" altLang="en-US"/>
              <a:t>命令处理程序：</a:t>
            </a:r>
            <a:r>
              <a:rPr lang="en-US" altLang="zh-CN"/>
              <a:t>COMMAND.COM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cs typeface="Arial" pitchFamily="34" charset="0"/>
              </a:rPr>
              <a:t>DOS</a:t>
            </a:r>
            <a:r>
              <a:rPr lang="zh-CN" altLang="en-US" smtClean="0">
                <a:cs typeface="Arial" pitchFamily="34" charset="0"/>
              </a:rPr>
              <a:t>文件</a:t>
            </a:r>
            <a:endParaRPr lang="en-US" altLang="zh-CN" smtClean="0">
              <a:cs typeface="Arial" pitchFamily="34" charset="0"/>
            </a:endParaRPr>
          </a:p>
          <a:p>
            <a:pPr lvl="1"/>
            <a:r>
              <a:rPr lang="zh-CN" altLang="en-US">
                <a:cs typeface="Arial" pitchFamily="34" charset="0"/>
              </a:rPr>
              <a:t>文件概念：存储在磁盘上的一组相关</a:t>
            </a:r>
            <a:r>
              <a:rPr lang="zh-CN" altLang="en-US" smtClean="0">
                <a:cs typeface="Arial" pitchFamily="34" charset="0"/>
              </a:rPr>
              <a:t>信息</a:t>
            </a:r>
            <a:endParaRPr lang="en-US" altLang="zh-CN" smtClean="0">
              <a:cs typeface="Arial" pitchFamily="34" charset="0"/>
            </a:endParaRPr>
          </a:p>
          <a:p>
            <a:pPr lvl="1"/>
            <a:r>
              <a:rPr lang="zh-CN" altLang="en-US">
                <a:cs typeface="Arial" pitchFamily="34" charset="0"/>
              </a:rPr>
              <a:t>文件名 </a:t>
            </a:r>
            <a:r>
              <a:rPr lang="zh-CN" altLang="en-US" smtClean="0">
                <a:cs typeface="Arial" pitchFamily="34" charset="0"/>
              </a:rPr>
              <a:t>： </a:t>
            </a:r>
            <a:r>
              <a:rPr lang="en-US" altLang="zh-CN">
                <a:solidFill>
                  <a:srgbClr val="FFD966"/>
                </a:solidFill>
                <a:cs typeface="Arial" pitchFamily="34" charset="0"/>
              </a:rPr>
              <a:t>〈</a:t>
            </a:r>
            <a:r>
              <a:rPr lang="zh-CN" altLang="en-US">
                <a:solidFill>
                  <a:srgbClr val="FFD966"/>
                </a:solidFill>
                <a:cs typeface="Arial" pitchFamily="34" charset="0"/>
              </a:rPr>
              <a:t>文件标识符</a:t>
            </a:r>
            <a:r>
              <a:rPr lang="en-US" altLang="zh-CN">
                <a:solidFill>
                  <a:srgbClr val="FFD966"/>
                </a:solidFill>
                <a:cs typeface="Arial" pitchFamily="34" charset="0"/>
              </a:rPr>
              <a:t>〉[.〈</a:t>
            </a:r>
            <a:r>
              <a:rPr lang="zh-CN" altLang="en-US">
                <a:solidFill>
                  <a:srgbClr val="FFD966"/>
                </a:solidFill>
                <a:cs typeface="Arial" pitchFamily="34" charset="0"/>
              </a:rPr>
              <a:t>扩展名</a:t>
            </a:r>
            <a:r>
              <a:rPr lang="en-US" altLang="zh-CN" smtClean="0">
                <a:solidFill>
                  <a:srgbClr val="FFD966"/>
                </a:solidFill>
                <a:cs typeface="Arial" pitchFamily="34" charset="0"/>
              </a:rPr>
              <a:t>〉]</a:t>
            </a:r>
          </a:p>
          <a:p>
            <a:pPr lvl="1"/>
            <a:r>
              <a:rPr lang="zh-CN" altLang="en-US">
                <a:cs typeface="Arial" pitchFamily="34" charset="0"/>
              </a:rPr>
              <a:t>文件名中的</a:t>
            </a:r>
            <a:r>
              <a:rPr lang="zh-CN" altLang="en-US" smtClean="0">
                <a:cs typeface="Arial" pitchFamily="34" charset="0"/>
              </a:rPr>
              <a:t>通配符</a:t>
            </a:r>
            <a:endParaRPr lang="en-US" altLang="zh-CN" smtClean="0">
              <a:cs typeface="Arial" pitchFamily="34" charset="0"/>
            </a:endParaRPr>
          </a:p>
          <a:p>
            <a:pPr lvl="2"/>
            <a:r>
              <a:rPr lang="zh-CN" altLang="en-US">
                <a:cs typeface="Arial" pitchFamily="34" charset="0"/>
              </a:rPr>
              <a:t>用途：指定文件组，避免重复操作</a:t>
            </a:r>
          </a:p>
          <a:p>
            <a:pPr lvl="2"/>
            <a:r>
              <a:rPr lang="en-US" altLang="zh-CN">
                <a:cs typeface="Arial" pitchFamily="34" charset="0"/>
              </a:rPr>
              <a:t>?  </a:t>
            </a:r>
            <a:r>
              <a:rPr lang="zh-CN" altLang="en-US">
                <a:cs typeface="Arial" pitchFamily="34" charset="0"/>
              </a:rPr>
              <a:t>与  *</a:t>
            </a:r>
          </a:p>
        </p:txBody>
      </p:sp>
      <p:sp>
        <p:nvSpPr>
          <p:cNvPr id="4" name="矩形标注 3"/>
          <p:cNvSpPr/>
          <p:nvPr/>
        </p:nvSpPr>
        <p:spPr>
          <a:xfrm>
            <a:off x="323528" y="3217168"/>
            <a:ext cx="6264696" cy="2592288"/>
          </a:xfrm>
          <a:prstGeom prst="wedgeRectCallout">
            <a:avLst>
              <a:gd name="adj1" fmla="val 2567"/>
              <a:gd name="adj2" fmla="val -105470"/>
            </a:avLst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最长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8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个字符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可用字符：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英文字母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数字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0~9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其它字符：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$ @ _ ! # % &amp; { } ( )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不可用字符：“ 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   /  \   [  ]  :  |   &lt;  &gt;  +  =  ;  , 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空格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DOS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设备名：</a:t>
            </a: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  LPT1  PRN  AUX  COM  NUL  A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~Z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</a:t>
            </a:r>
            <a:endParaRPr lang="zh-CN" altLang="en-US" dirty="0" smtClean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5796136" y="2641104"/>
            <a:ext cx="2304256" cy="1152128"/>
          </a:xfrm>
          <a:prstGeom prst="wedgeRectCallout">
            <a:avLst>
              <a:gd name="adj1" fmla="val -61776"/>
              <a:gd name="adj2" fmla="val -122688"/>
            </a:avLst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可省略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1~3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个字符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表示文件类型</a:t>
            </a:r>
            <a:endParaRPr lang="zh-CN" altLang="en-US" dirty="0" smtClean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1259632" y="2780928"/>
            <a:ext cx="5832648" cy="3528392"/>
          </a:xfrm>
          <a:prstGeom prst="flowChartProcess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DOS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中常用扩展名及其表示</a:t>
            </a:r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文件类型</a:t>
            </a:r>
            <a:endParaRPr lang="en-US" altLang="zh-CN" smtClean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zh-CN" altLang="en-US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.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COM         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系统程序文件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.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EXE         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可执行文件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.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BAT         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批处理文件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.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BAK         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备份文件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.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TXT         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文本文件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.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SYS         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系统文件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.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OBJ         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目标文件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.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LIB         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库文件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.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DAT         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数据文件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.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            C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源程序文件</a:t>
            </a:r>
            <a:endParaRPr lang="zh-CN" altLang="en-US" dirty="0" smtClean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3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smtClean="0">
                <a:hlinkClick r:id="rId2" action="ppaction://hlinksldjump"/>
              </a:rPr>
              <a:t>1.1 C</a:t>
            </a:r>
            <a:r>
              <a:rPr lang="zh-CN" altLang="en-US" sz="3200" smtClean="0">
                <a:hlinkClick r:id="rId2" action="ppaction://hlinksldjump"/>
              </a:rPr>
              <a:t>语言发展历史</a:t>
            </a:r>
            <a:endParaRPr lang="zh-CN" altLang="en-US" sz="3200" smtClean="0"/>
          </a:p>
          <a:p>
            <a:pPr marL="0" indent="0">
              <a:buNone/>
            </a:pPr>
            <a:r>
              <a:rPr lang="en-US" altLang="zh-CN" sz="3200" smtClean="0">
                <a:hlinkClick r:id="rId3" action="ppaction://hlinksldjump"/>
              </a:rPr>
              <a:t>1.2 C</a:t>
            </a:r>
            <a:r>
              <a:rPr lang="zh-CN" altLang="en-US" sz="3200" smtClean="0">
                <a:hlinkClick r:id="rId3" action="ppaction://hlinksldjump"/>
              </a:rPr>
              <a:t>语言特点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 smtClean="0">
                <a:hlinkClick r:id="rId4" action="ppaction://hlinksldjump"/>
              </a:rPr>
              <a:t>1.3 C</a:t>
            </a:r>
            <a:r>
              <a:rPr lang="zh-CN" altLang="en-US" sz="3200" smtClean="0">
                <a:hlinkClick r:id="rId4" action="ppaction://hlinksldjump"/>
              </a:rPr>
              <a:t>程序格式和结构特点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 smtClean="0">
                <a:hlinkClick r:id="rId5" action="ppaction://hlinksldjump"/>
              </a:rPr>
              <a:t>1.4 C</a:t>
            </a:r>
            <a:r>
              <a:rPr lang="zh-CN" altLang="en-US" sz="3200" smtClean="0">
                <a:hlinkClick r:id="rId5" action="ppaction://hlinksldjump"/>
              </a:rPr>
              <a:t>程序上机步骤</a:t>
            </a:r>
            <a:endParaRPr lang="en-US" altLang="zh-CN" sz="3200" smtClean="0"/>
          </a:p>
          <a:p>
            <a:pPr marL="0" indent="0">
              <a:buNone/>
            </a:pPr>
            <a:r>
              <a:rPr lang="zh-CN" altLang="en-US" sz="3200">
                <a:hlinkClick r:id="rId6" action="ppaction://hlinksldjump"/>
              </a:rPr>
              <a:t>预备知识：</a:t>
            </a:r>
            <a:r>
              <a:rPr lang="en-US" altLang="zh-CN" sz="3200" smtClean="0">
                <a:hlinkClick r:id="rId6" action="ppaction://hlinksldjump"/>
              </a:rPr>
              <a:t>DOS</a:t>
            </a:r>
            <a:r>
              <a:rPr lang="zh-CN" altLang="en-US" sz="3200" smtClean="0">
                <a:hlinkClick r:id="rId6" action="ppaction://hlinksldjump"/>
              </a:rPr>
              <a:t>基础</a:t>
            </a:r>
            <a:endParaRPr lang="en-US" altLang="zh-CN" sz="3200" smtClean="0"/>
          </a:p>
          <a:p>
            <a:pPr marL="0" indent="0">
              <a:buNone/>
            </a:pPr>
            <a:endParaRPr lang="zh-CN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755576" y="476672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mtClean="0">
                <a:latin typeface="Aldhabi"/>
                <a:ea typeface="微软雅黑" pitchFamily="34" charset="-122"/>
              </a:rPr>
              <a:t>第一章 </a:t>
            </a:r>
            <a:r>
              <a:rPr lang="en-US" altLang="zh-CN" sz="4400" smtClean="0">
                <a:latin typeface="Aldhabi"/>
                <a:ea typeface="微软雅黑" pitchFamily="34" charset="-122"/>
              </a:rPr>
              <a:t>C</a:t>
            </a:r>
            <a:r>
              <a:rPr lang="zh-CN" altLang="en-US" sz="4400" smtClean="0">
                <a:latin typeface="Aldhabi"/>
                <a:ea typeface="微软雅黑" pitchFamily="34" charset="-122"/>
              </a:rPr>
              <a:t>语言概述</a:t>
            </a:r>
            <a:endParaRPr lang="zh-CN" altLang="en-US" sz="4400">
              <a:latin typeface="Aldhabi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9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例  磁盘上有如下文件：</a:t>
            </a:r>
          </a:p>
          <a:p>
            <a:pPr marL="457200" lvl="1" indent="0">
              <a:buNone/>
            </a:pPr>
            <a:r>
              <a:rPr lang="en-US" altLang="zh-CN"/>
              <a:t>ABCD.XYZ	      CBCD.XYZ</a:t>
            </a:r>
          </a:p>
          <a:p>
            <a:pPr marL="457200" lvl="1" indent="0">
              <a:buNone/>
            </a:pPr>
            <a:r>
              <a:rPr lang="en-US" altLang="zh-CN"/>
              <a:t>ABCT.XYZ         </a:t>
            </a:r>
            <a:r>
              <a:rPr lang="en-US" altLang="zh-CN" smtClean="0"/>
              <a:t>ABTTS.XYZ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ABID.XYZ         </a:t>
            </a:r>
            <a:r>
              <a:rPr lang="en-US" altLang="zh-CN" smtClean="0"/>
              <a:t>TEXTS.TXT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ABYD.TXT         ABCD.BAS</a:t>
            </a:r>
          </a:p>
          <a:p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1.  </a:t>
            </a:r>
            <a:r>
              <a:rPr lang="en-US" altLang="zh-CN" b="1">
                <a:solidFill>
                  <a:srgbClr val="FFD966"/>
                </a:solidFill>
              </a:rPr>
              <a:t>?B?D.XYZ</a:t>
            </a:r>
            <a:r>
              <a:rPr lang="en-US" altLang="zh-CN"/>
              <a:t>    </a:t>
            </a:r>
            <a:r>
              <a:rPr lang="en-US" altLang="zh-CN" smtClean="0"/>
              <a:t>    2</a:t>
            </a:r>
            <a:r>
              <a:rPr lang="en-US" altLang="zh-CN"/>
              <a:t>.  </a:t>
            </a:r>
            <a:r>
              <a:rPr lang="en-US" altLang="zh-CN" b="1">
                <a:solidFill>
                  <a:srgbClr val="FFD966"/>
                </a:solidFill>
              </a:rPr>
              <a:t>AB*.XYZ</a:t>
            </a:r>
          </a:p>
          <a:p>
            <a:pPr marL="400050" lvl="1" indent="0">
              <a:buNone/>
            </a:pPr>
            <a:r>
              <a:rPr lang="en-US" altLang="zh-CN"/>
              <a:t>ABCD.XYZ                ABCD.XYZ</a:t>
            </a:r>
          </a:p>
          <a:p>
            <a:pPr marL="400050" lvl="1" indent="0">
              <a:buNone/>
            </a:pPr>
            <a:r>
              <a:rPr lang="en-US" altLang="zh-CN"/>
              <a:t>ABID.XYZ                </a:t>
            </a:r>
            <a:r>
              <a:rPr lang="en-US" altLang="zh-CN" smtClean="0"/>
              <a:t>ABCT.XYZ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CBCD.XYZ                ABID.XYZ</a:t>
            </a:r>
          </a:p>
          <a:p>
            <a:pPr marL="400050" lvl="1" indent="0">
              <a:buNone/>
            </a:pPr>
            <a:r>
              <a:rPr lang="en-US" altLang="zh-CN" smtClean="0"/>
              <a:t>                        ABTTS.XYZ</a:t>
            </a:r>
            <a:endParaRPr lang="en-US" altLang="zh-CN"/>
          </a:p>
          <a:p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3.  </a:t>
            </a:r>
            <a:r>
              <a:rPr lang="en-US" altLang="zh-CN" b="1">
                <a:solidFill>
                  <a:srgbClr val="FFD966"/>
                </a:solidFill>
              </a:rPr>
              <a:t>*.</a:t>
            </a:r>
            <a:r>
              <a:rPr lang="en-US" altLang="zh-CN" b="1" smtClean="0">
                <a:solidFill>
                  <a:srgbClr val="FFD966"/>
                </a:solidFill>
              </a:rPr>
              <a:t>TXT</a:t>
            </a:r>
            <a:r>
              <a:rPr lang="en-US" altLang="zh-CN" smtClean="0"/>
              <a:t>           4</a:t>
            </a:r>
            <a:r>
              <a:rPr lang="en-US" altLang="zh-CN"/>
              <a:t>.   </a:t>
            </a:r>
            <a:r>
              <a:rPr lang="en-US" altLang="zh-CN" b="1" smtClean="0">
                <a:solidFill>
                  <a:srgbClr val="FFD966"/>
                </a:solidFill>
              </a:rPr>
              <a:t>*.*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mtClean="0"/>
              <a:t>ABYD.TXT                </a:t>
            </a:r>
            <a:r>
              <a:rPr lang="zh-CN" altLang="en-US" smtClean="0"/>
              <a:t>所有</a:t>
            </a:r>
            <a:r>
              <a:rPr lang="zh-CN" altLang="en-US"/>
              <a:t>文件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mtClean="0"/>
              <a:t>TEXTS.TXT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5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cs typeface="Arial" pitchFamily="34" charset="0"/>
              </a:rPr>
              <a:t>DOS</a:t>
            </a:r>
            <a:r>
              <a:rPr lang="zh-CN" altLang="en-US" smtClean="0">
                <a:cs typeface="Arial" pitchFamily="34" charset="0"/>
              </a:rPr>
              <a:t>目录</a:t>
            </a:r>
            <a:endParaRPr lang="en-US" altLang="zh-CN" smtClean="0">
              <a:cs typeface="Arial" pitchFamily="34" charset="0"/>
            </a:endParaRPr>
          </a:p>
          <a:p>
            <a:pPr lvl="1"/>
            <a:r>
              <a:rPr lang="zh-CN" altLang="en-US">
                <a:cs typeface="Arial" pitchFamily="34" charset="0"/>
              </a:rPr>
              <a:t>用途</a:t>
            </a:r>
            <a:r>
              <a:rPr lang="en-US" altLang="zh-CN">
                <a:cs typeface="Arial" pitchFamily="34" charset="0"/>
              </a:rPr>
              <a:t>: </a:t>
            </a:r>
            <a:r>
              <a:rPr lang="zh-CN" altLang="en-US">
                <a:cs typeface="Arial" pitchFamily="34" charset="0"/>
              </a:rPr>
              <a:t>对文件进行有效组织管理</a:t>
            </a:r>
          </a:p>
          <a:p>
            <a:pPr lvl="1"/>
            <a:r>
              <a:rPr lang="zh-CN" altLang="en-US">
                <a:cs typeface="Arial" pitchFamily="34" charset="0"/>
              </a:rPr>
              <a:t>树型目录结构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86420" y="1855426"/>
            <a:ext cx="6629400" cy="3276601"/>
            <a:chOff x="0" y="0"/>
            <a:chExt cx="4176" cy="2064"/>
          </a:xfrm>
        </p:grpSpPr>
        <p:sp>
          <p:nvSpPr>
            <p:cNvPr id="4" name="矩形 3"/>
            <p:cNvSpPr/>
            <p:nvPr/>
          </p:nvSpPr>
          <p:spPr>
            <a:xfrm>
              <a:off x="1824" y="0"/>
              <a:ext cx="768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 b="1">
                  <a:latin typeface="Arial" pitchFamily="34" charset="0"/>
                  <a:ea typeface="微软雅黑" pitchFamily="34" charset="-122"/>
                  <a:cs typeface="Arial" pitchFamily="34" charset="0"/>
                </a:rPr>
                <a:t>\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720" y="576"/>
              <a:ext cx="768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 b="1">
                  <a:latin typeface="Arial" pitchFamily="34" charset="0"/>
                  <a:ea typeface="微软雅黑" pitchFamily="34" charset="-122"/>
                  <a:cs typeface="Arial" pitchFamily="34" charset="0"/>
                </a:rPr>
                <a:t>USER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824" y="576"/>
              <a:ext cx="768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 b="1">
                  <a:latin typeface="Arial" pitchFamily="34" charset="0"/>
                  <a:ea typeface="微软雅黑" pitchFamily="34" charset="-122"/>
                  <a:cs typeface="Arial" pitchFamily="34" charset="0"/>
                </a:rPr>
                <a:t>DOS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928" y="576"/>
              <a:ext cx="768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 b="1">
                  <a:latin typeface="Arial" pitchFamily="34" charset="0"/>
                  <a:ea typeface="微软雅黑" pitchFamily="34" charset="-122"/>
                  <a:cs typeface="Arial" pitchFamily="34" charset="0"/>
                </a:rPr>
                <a:t>TC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1200"/>
              <a:ext cx="720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 b="1">
                  <a:latin typeface="Arial" pitchFamily="34" charset="0"/>
                  <a:ea typeface="微软雅黑" pitchFamily="34" charset="-122"/>
                  <a:cs typeface="Arial" pitchFamily="34" charset="0"/>
                </a:rPr>
                <a:t>WANG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68" y="1200"/>
              <a:ext cx="672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 b="1">
                  <a:latin typeface="Arial" pitchFamily="34" charset="0"/>
                  <a:ea typeface="微软雅黑" pitchFamily="34" charset="-122"/>
                  <a:cs typeface="Arial" pitchFamily="34" charset="0"/>
                </a:rPr>
                <a:t>ZHAO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488" y="1200"/>
              <a:ext cx="672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 b="1">
                  <a:latin typeface="Arial" pitchFamily="34" charset="0"/>
                  <a:ea typeface="微软雅黑" pitchFamily="34" charset="-122"/>
                  <a:cs typeface="Arial" pitchFamily="34" charset="0"/>
                </a:rPr>
                <a:t>ZHANG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328" y="1174"/>
              <a:ext cx="913" cy="293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 b="1">
                  <a:latin typeface="Arial" pitchFamily="34" charset="0"/>
                  <a:ea typeface="微软雅黑" pitchFamily="34" charset="-122"/>
                  <a:cs typeface="Arial" pitchFamily="34" charset="0"/>
                </a:rPr>
                <a:t>INCLUDE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504" y="1200"/>
              <a:ext cx="672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 b="1">
                  <a:latin typeface="Arial" pitchFamily="34" charset="0"/>
                  <a:ea typeface="微软雅黑" pitchFamily="34" charset="-122"/>
                  <a:cs typeface="Arial" pitchFamily="34" charset="0"/>
                </a:rPr>
                <a:t>LIB</a:t>
              </a:r>
            </a:p>
          </p:txBody>
        </p:sp>
        <p:sp>
          <p:nvSpPr>
            <p:cNvPr id="13" name="直接连接符 12"/>
            <p:cNvSpPr/>
            <p:nvPr/>
          </p:nvSpPr>
          <p:spPr>
            <a:xfrm flipV="1">
              <a:off x="1104" y="432"/>
              <a:ext cx="0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00" b="1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4" name="直接连接符 13"/>
            <p:cNvSpPr/>
            <p:nvPr/>
          </p:nvSpPr>
          <p:spPr>
            <a:xfrm flipV="1">
              <a:off x="3312" y="432"/>
              <a:ext cx="0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00" b="1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5" name="直接连接符 14"/>
            <p:cNvSpPr/>
            <p:nvPr/>
          </p:nvSpPr>
          <p:spPr>
            <a:xfrm flipV="1">
              <a:off x="2208" y="240"/>
              <a:ext cx="0" cy="3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00" b="1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6" name="直接连接符 15"/>
            <p:cNvSpPr/>
            <p:nvPr/>
          </p:nvSpPr>
          <p:spPr>
            <a:xfrm>
              <a:off x="1104" y="432"/>
              <a:ext cx="22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00" b="1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84" y="816"/>
              <a:ext cx="1440" cy="384"/>
              <a:chOff x="0" y="0"/>
              <a:chExt cx="1440" cy="384"/>
            </a:xfrm>
          </p:grpSpPr>
          <p:sp>
            <p:nvSpPr>
              <p:cNvPr id="32" name="直接连接符 31"/>
              <p:cNvSpPr/>
              <p:nvPr/>
            </p:nvSpPr>
            <p:spPr>
              <a:xfrm>
                <a:off x="720" y="0"/>
                <a:ext cx="0" cy="38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 b="1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33" name="直接连接符 32"/>
              <p:cNvSpPr/>
              <p:nvPr/>
            </p:nvSpPr>
            <p:spPr>
              <a:xfrm>
                <a:off x="0" y="240"/>
                <a:ext cx="0" cy="14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 b="1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34" name="直接连接符 33"/>
              <p:cNvSpPr/>
              <p:nvPr/>
            </p:nvSpPr>
            <p:spPr>
              <a:xfrm>
                <a:off x="1440" y="240"/>
                <a:ext cx="0" cy="14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 b="1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35" name="直接连接符 34"/>
              <p:cNvSpPr/>
              <p:nvPr/>
            </p:nvSpPr>
            <p:spPr>
              <a:xfrm>
                <a:off x="0" y="240"/>
                <a:ext cx="14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 b="1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18" name="直接连接符 17"/>
            <p:cNvSpPr/>
            <p:nvPr/>
          </p:nvSpPr>
          <p:spPr>
            <a:xfrm>
              <a:off x="2736" y="1056"/>
              <a:ext cx="0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00" b="1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9" name="直接连接符 18"/>
            <p:cNvSpPr/>
            <p:nvPr/>
          </p:nvSpPr>
          <p:spPr>
            <a:xfrm>
              <a:off x="3840" y="1056"/>
              <a:ext cx="0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00" b="1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0" name="直接连接符 19"/>
            <p:cNvSpPr/>
            <p:nvPr/>
          </p:nvSpPr>
          <p:spPr>
            <a:xfrm>
              <a:off x="2736" y="1056"/>
              <a:ext cx="110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00" b="1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1" name="直接连接符 20"/>
            <p:cNvSpPr/>
            <p:nvPr/>
          </p:nvSpPr>
          <p:spPr>
            <a:xfrm>
              <a:off x="3312" y="816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00" b="1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20" y="1440"/>
              <a:ext cx="1440" cy="384"/>
              <a:chOff x="0" y="0"/>
              <a:chExt cx="1440" cy="384"/>
            </a:xfrm>
          </p:grpSpPr>
          <p:sp>
            <p:nvSpPr>
              <p:cNvPr id="28" name="直接连接符 27"/>
              <p:cNvSpPr/>
              <p:nvPr/>
            </p:nvSpPr>
            <p:spPr>
              <a:xfrm>
                <a:off x="720" y="0"/>
                <a:ext cx="0" cy="38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 b="1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29" name="直接连接符 28"/>
              <p:cNvSpPr/>
              <p:nvPr/>
            </p:nvSpPr>
            <p:spPr>
              <a:xfrm>
                <a:off x="0" y="240"/>
                <a:ext cx="0" cy="14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 b="1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30" name="直接连接符 29"/>
              <p:cNvSpPr/>
              <p:nvPr/>
            </p:nvSpPr>
            <p:spPr>
              <a:xfrm>
                <a:off x="1440" y="240"/>
                <a:ext cx="0" cy="14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 b="1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31" name="直接连接符 30"/>
              <p:cNvSpPr/>
              <p:nvPr/>
            </p:nvSpPr>
            <p:spPr>
              <a:xfrm>
                <a:off x="0" y="240"/>
                <a:ext cx="14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 b="1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36" y="1824"/>
              <a:ext cx="720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 b="1">
                  <a:latin typeface="Arial" pitchFamily="34" charset="0"/>
                  <a:ea typeface="微软雅黑" pitchFamily="34" charset="-122"/>
                  <a:cs typeface="Arial" pitchFamily="34" charset="0"/>
                </a:rPr>
                <a:t>DOC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804" y="1824"/>
              <a:ext cx="672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 b="1">
                  <a:latin typeface="Arial" pitchFamily="34" charset="0"/>
                  <a:ea typeface="微软雅黑" pitchFamily="34" charset="-122"/>
                  <a:cs typeface="Arial" pitchFamily="34" charset="0"/>
                </a:rPr>
                <a:t>EXE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524" y="1824"/>
              <a:ext cx="672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 b="1">
                  <a:latin typeface="Arial" pitchFamily="34" charset="0"/>
                  <a:ea typeface="微软雅黑" pitchFamily="34" charset="-122"/>
                  <a:cs typeface="Arial" pitchFamily="34" charset="0"/>
                </a:rPr>
                <a:t>CODE</a:t>
              </a:r>
            </a:p>
          </p:txBody>
        </p:sp>
        <p:sp>
          <p:nvSpPr>
            <p:cNvPr id="26" name="直接连接符 25"/>
            <p:cNvSpPr/>
            <p:nvPr/>
          </p:nvSpPr>
          <p:spPr>
            <a:xfrm>
              <a:off x="2736" y="1476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00" b="1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4" y="1716"/>
              <a:ext cx="672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 b="1">
                  <a:latin typeface="Arial" pitchFamily="34" charset="0"/>
                  <a:ea typeface="微软雅黑" pitchFamily="34" charset="-122"/>
                  <a:cs typeface="Arial" pitchFamily="34" charset="0"/>
                </a:rPr>
                <a:t>SYS</a:t>
              </a:r>
            </a:p>
          </p:txBody>
        </p:sp>
      </p:grpSp>
      <p:sp>
        <p:nvSpPr>
          <p:cNvPr id="36" name="矩形标注 35"/>
          <p:cNvSpPr/>
          <p:nvPr/>
        </p:nvSpPr>
        <p:spPr>
          <a:xfrm>
            <a:off x="5476657" y="1628800"/>
            <a:ext cx="877163" cy="369332"/>
          </a:xfrm>
          <a:prstGeom prst="wedgeRectCallout">
            <a:avLst>
              <a:gd name="adj1" fmla="val -145949"/>
              <a:gd name="adj2" fmla="val 58333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/>
            <a:r>
              <a:rPr lang="zh-CN" altLang="en-US" sz="1800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根目录</a:t>
            </a:r>
          </a:p>
        </p:txBody>
      </p:sp>
      <p:sp>
        <p:nvSpPr>
          <p:cNvPr id="37" name="矩形标注 36"/>
          <p:cNvSpPr/>
          <p:nvPr/>
        </p:nvSpPr>
        <p:spPr>
          <a:xfrm>
            <a:off x="6931361" y="2171894"/>
            <a:ext cx="877163" cy="369332"/>
          </a:xfrm>
          <a:prstGeom prst="wedgeRectCallout">
            <a:avLst>
              <a:gd name="adj1" fmla="val -104051"/>
              <a:gd name="adj2" fmla="val 146796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/>
            <a:r>
              <a:rPr lang="zh-CN" altLang="en-US" sz="1800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子目录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908433" y="5345658"/>
            <a:ext cx="4425950" cy="958850"/>
            <a:chOff x="0" y="28"/>
            <a:chExt cx="2788" cy="604"/>
          </a:xfrm>
        </p:grpSpPr>
        <p:sp>
          <p:nvSpPr>
            <p:cNvPr id="39" name="矩形 38"/>
            <p:cNvSpPr/>
            <p:nvPr/>
          </p:nvSpPr>
          <p:spPr>
            <a:xfrm>
              <a:off x="0" y="28"/>
              <a:ext cx="2734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eaLnBrk="1" hangingPunct="1"/>
              <a:r>
                <a:rPr lang="zh-CN" altLang="en-US" sz="1800" b="1">
                  <a:solidFill>
                    <a:srgbClr val="FFD966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当前目录</a:t>
              </a:r>
              <a:r>
                <a:rPr lang="zh-CN" altLang="en-US" sz="1800">
                  <a:latin typeface="Arial" pitchFamily="34" charset="0"/>
                  <a:ea typeface="微软雅黑" pitchFamily="34" charset="-122"/>
                  <a:cs typeface="Arial" pitchFamily="34" charset="0"/>
                </a:rPr>
                <a:t>：用户目前正在其中工作的目录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8" y="225"/>
              <a:ext cx="2730" cy="407"/>
              <a:chOff x="46" y="20"/>
              <a:chExt cx="2730" cy="407"/>
            </a:xfrm>
          </p:grpSpPr>
          <p:sp>
            <p:nvSpPr>
              <p:cNvPr id="41" name="文本框 26664"/>
              <p:cNvSpPr txBox="1"/>
              <p:nvPr/>
            </p:nvSpPr>
            <p:spPr>
              <a:xfrm>
                <a:off x="46" y="108"/>
                <a:ext cx="407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hangingPunct="1"/>
                <a:r>
                  <a:rPr lang="zh-CN" altLang="en-US" sz="1800" b="1">
                    <a:solidFill>
                      <a:srgbClr val="FFD966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路径</a:t>
                </a:r>
              </a:p>
            </p:txBody>
          </p:sp>
          <p:sp>
            <p:nvSpPr>
              <p:cNvPr id="42" name="文本框 26665"/>
              <p:cNvSpPr txBox="1"/>
              <p:nvPr/>
            </p:nvSpPr>
            <p:spPr>
              <a:xfrm>
                <a:off x="479" y="20"/>
                <a:ext cx="2297" cy="4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hangingPunct="1"/>
                <a:r>
                  <a:rPr lang="zh-CN" altLang="en-US" sz="1800" b="1">
                    <a:solidFill>
                      <a:srgbClr val="FFD966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绝对路径</a:t>
                </a:r>
                <a:r>
                  <a:rPr lang="zh-CN" altLang="en-US" sz="1800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：以根目录为起点的路径</a:t>
                </a:r>
              </a:p>
              <a:p>
                <a:pPr lvl="0" algn="ctr" eaLnBrk="1" hangingPunct="1"/>
                <a:r>
                  <a:rPr lang="zh-CN" altLang="en-US" sz="1800" b="1">
                    <a:solidFill>
                      <a:srgbClr val="FFD966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相对路径</a:t>
                </a:r>
                <a:r>
                  <a:rPr lang="zh-CN" altLang="en-US" sz="1800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：从当前目录开始的路径</a:t>
                </a:r>
              </a:p>
            </p:txBody>
          </p:sp>
          <p:sp>
            <p:nvSpPr>
              <p:cNvPr id="43" name="左大括号 42"/>
              <p:cNvSpPr/>
              <p:nvPr/>
            </p:nvSpPr>
            <p:spPr>
              <a:xfrm>
                <a:off x="448" y="65"/>
                <a:ext cx="42" cy="294"/>
              </a:xfrm>
              <a:prstGeom prst="leftBrace">
                <a:avLst>
                  <a:gd name="adj1" fmla="val 45238"/>
                  <a:gd name="adj2" fmla="val 50000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4" name="流程图: 过程 43"/>
          <p:cNvSpPr/>
          <p:nvPr/>
        </p:nvSpPr>
        <p:spPr>
          <a:xfrm>
            <a:off x="5706120" y="4500975"/>
            <a:ext cx="3148260" cy="18737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  绝对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路径</a:t>
            </a:r>
            <a:endParaRPr lang="en-US" altLang="zh-CN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\USER\ZHAO\DOC\ch1.doc</a:t>
            </a:r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5" name="流程图: 过程 44"/>
          <p:cNvSpPr/>
          <p:nvPr/>
        </p:nvSpPr>
        <p:spPr>
          <a:xfrm>
            <a:off x="5724128" y="4507569"/>
            <a:ext cx="3148260" cy="18737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   若当前目录为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TC</a:t>
            </a:r>
          </a:p>
          <a:p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相对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路径</a:t>
            </a:r>
            <a:endParaRPr lang="en-US" altLang="zh-CN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INCLUDE\stdio.h</a:t>
            </a:r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3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cs typeface="Arial" pitchFamily="34" charset="0"/>
              </a:rPr>
              <a:t>DOS</a:t>
            </a:r>
            <a:r>
              <a:rPr lang="zh-CN" altLang="en-US" smtClean="0">
                <a:cs typeface="Arial" pitchFamily="34" charset="0"/>
              </a:rPr>
              <a:t>命令</a:t>
            </a:r>
            <a:endParaRPr lang="en-US" altLang="zh-CN" smtClean="0">
              <a:cs typeface="Arial" pitchFamily="34" charset="0"/>
            </a:endParaRPr>
          </a:p>
          <a:p>
            <a:pPr lvl="1"/>
            <a:r>
              <a:rPr lang="zh-CN" altLang="en-US">
                <a:cs typeface="Arial" pitchFamily="34" charset="0"/>
              </a:rPr>
              <a:t>内部命令：在</a:t>
            </a:r>
            <a:r>
              <a:rPr lang="en-US" altLang="zh-CN">
                <a:cs typeface="Arial" pitchFamily="34" charset="0"/>
              </a:rPr>
              <a:t>COMMAND.COM</a:t>
            </a:r>
            <a:r>
              <a:rPr lang="zh-CN" altLang="en-US">
                <a:cs typeface="Arial" pitchFamily="34" charset="0"/>
              </a:rPr>
              <a:t>中，驻留内存</a:t>
            </a:r>
          </a:p>
          <a:p>
            <a:pPr lvl="1"/>
            <a:r>
              <a:rPr lang="zh-CN" altLang="en-US">
                <a:cs typeface="Arial" pitchFamily="34" charset="0"/>
              </a:rPr>
              <a:t>外部命令：以文件形式驻留在磁盘</a:t>
            </a:r>
            <a:r>
              <a:rPr lang="en-US" altLang="zh-CN">
                <a:cs typeface="Arial" pitchFamily="34" charset="0"/>
              </a:rPr>
              <a:t>(.com  .exe  .bat)</a:t>
            </a:r>
          </a:p>
          <a:p>
            <a:pPr lvl="1"/>
            <a:r>
              <a:rPr lang="en-US" altLang="zh-CN">
                <a:cs typeface="Arial" pitchFamily="34" charset="0"/>
              </a:rPr>
              <a:t>DOS</a:t>
            </a:r>
            <a:r>
              <a:rPr lang="zh-CN" altLang="en-US">
                <a:cs typeface="Arial" pitchFamily="34" charset="0"/>
              </a:rPr>
              <a:t>命令格式：命令名  </a:t>
            </a:r>
            <a:r>
              <a:rPr lang="en-US" altLang="zh-CN">
                <a:cs typeface="Arial" pitchFamily="34" charset="0"/>
              </a:rPr>
              <a:t>[</a:t>
            </a:r>
            <a:r>
              <a:rPr lang="zh-CN" altLang="en-US">
                <a:cs typeface="Arial" pitchFamily="34" charset="0"/>
              </a:rPr>
              <a:t>参数</a:t>
            </a:r>
            <a:r>
              <a:rPr lang="en-US" altLang="zh-CN">
                <a:cs typeface="Arial" pitchFamily="34" charset="0"/>
              </a:rPr>
              <a:t>][</a:t>
            </a:r>
            <a:r>
              <a:rPr lang="zh-CN" altLang="en-US">
                <a:cs typeface="Arial" pitchFamily="34" charset="0"/>
              </a:rPr>
              <a:t>选择项</a:t>
            </a:r>
            <a:r>
              <a:rPr lang="en-US" altLang="zh-CN">
                <a:cs typeface="Arial" pitchFamily="34" charset="0"/>
              </a:rPr>
              <a:t>]</a:t>
            </a:r>
          </a:p>
          <a:p>
            <a:pPr lvl="1"/>
            <a:r>
              <a:rPr lang="zh-CN" altLang="en-US">
                <a:cs typeface="Arial" pitchFamily="34" charset="0"/>
              </a:rPr>
              <a:t>常用</a:t>
            </a:r>
            <a:r>
              <a:rPr lang="en-US" altLang="zh-CN">
                <a:cs typeface="Arial" pitchFamily="34" charset="0"/>
              </a:rPr>
              <a:t>DOS</a:t>
            </a:r>
            <a:r>
              <a:rPr lang="zh-CN" altLang="en-US">
                <a:cs typeface="Arial" pitchFamily="34" charset="0"/>
              </a:rPr>
              <a:t>命令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1439652" y="2852936"/>
            <a:ext cx="5760640" cy="302433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常用的内部命令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</a:t>
            </a:r>
            <a:endParaRPr lang="en-US" altLang="zh-CN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DIR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显示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磁盘文件目录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COPY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   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拷贝文件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TYPE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显示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文本文件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RENAME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更改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文件名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DEL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删除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磁盘文件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DATE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   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显示和设置日期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TIME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显示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和设置时间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CLS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清除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显示屏幕</a:t>
            </a:r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1439652" y="2852936"/>
            <a:ext cx="5760640" cy="302433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常用的外部命令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</a:t>
            </a:r>
            <a:endParaRPr lang="en-US" altLang="zh-CN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FORMAT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磁盘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格式化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DISKCOPY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 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软盘间拷贝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XCOPY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拷贝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目录和文件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PRINT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打印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文件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FDISK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硬盘分区</a:t>
            </a:r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439652" y="2852936"/>
            <a:ext cx="5760640" cy="302433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    </a:t>
            </a:r>
            <a:r>
              <a:rPr lang="en-US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A:\&gt; FORMAT    A:   /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S/V</a:t>
            </a:r>
          </a:p>
          <a:p>
            <a:endParaRPr lang="en-US" altLang="zh-CN" b="1">
              <a:solidFill>
                <a:srgbClr val="FFD966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格式化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驱软盘，将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DOS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系统文件存入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，并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为其加上卷标</a:t>
            </a:r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1439652" y="2852936"/>
            <a:ext cx="5760640" cy="302433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① 系统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服务命令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</a:t>
            </a:r>
            <a:endParaRPr lang="en-US" altLang="zh-CN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DATE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   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显示和设置日期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TIME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显示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和设置时间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CLS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清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屏幕</a:t>
            </a:r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27584" y="2852936"/>
            <a:ext cx="6984776" cy="302433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②目录操作命令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</a:t>
            </a:r>
            <a:endParaRPr lang="en-US" altLang="zh-CN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DIR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显示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目录清单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 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C:\&gt;DIR  A:\*.C   /P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MD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建立子目录 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 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:\&gt;MD   \WINZIP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CD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改变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当前目录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 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:\&gt;CD  \TC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RD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删除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子目录 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 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:\&gt;RD   \USER\WANG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TREE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显示目录结构     例 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:\&gt;TREE  C:    /F</a:t>
            </a:r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827584" y="2852936"/>
            <a:ext cx="6984776" cy="302433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③文件操作命令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</a:t>
            </a:r>
            <a:endParaRPr lang="en-US" altLang="zh-CN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TYPE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显示文件内容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:\&gt;TYPE  A:\HELLO.C 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REN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更改文件名  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:\&gt;REN   C:\*.TXT   *.TMP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DEL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删除文件    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:\&gt;DEL   A:\*.*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COPY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复制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文件     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:\&gt;COPY   C:\TC\*.C   A: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XCOPY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复制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子目录及文件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:\&gt;XCOPY  \USER   A:  /S</a:t>
            </a:r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827584" y="2852936"/>
            <a:ext cx="6984776" cy="302433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④磁盘操作命令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</a:t>
            </a:r>
            <a:endParaRPr lang="en-US" altLang="zh-CN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FORMAT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磁盘格式化   例 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A:\&gt;FORMAT  A:  /S 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DISKCOPY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复制软盘   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 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A:\&gt;DISKCOPY   A:   B:</a:t>
            </a:r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3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>
                <a:cs typeface="Arial" pitchFamily="34" charset="0"/>
              </a:rPr>
              <a:t>1.1 C</a:t>
            </a:r>
            <a:r>
              <a:rPr lang="zh-CN" altLang="en-US" smtClean="0">
                <a:cs typeface="Arial" pitchFamily="34" charset="0"/>
              </a:rPr>
              <a:t>语言发展历史</a:t>
            </a:r>
            <a:endParaRPr lang="en-US" altLang="zh-CN" smtClean="0">
              <a:cs typeface="Arial" pitchFamily="34" charset="0"/>
            </a:endParaRPr>
          </a:p>
          <a:p>
            <a:r>
              <a:rPr lang="zh-CN" altLang="en-US" smtClean="0">
                <a:cs typeface="Arial" pitchFamily="34" charset="0"/>
              </a:rPr>
              <a:t>冯</a:t>
            </a:r>
            <a:r>
              <a:rPr lang="en-US" altLang="zh-CN" smtClean="0">
                <a:cs typeface="Arial" pitchFamily="34" charset="0"/>
              </a:rPr>
              <a:t>.</a:t>
            </a:r>
            <a:r>
              <a:rPr lang="zh-CN" altLang="en-US" smtClean="0">
                <a:cs typeface="Arial" pitchFamily="34" charset="0"/>
              </a:rPr>
              <a:t>诺依曼结构</a:t>
            </a:r>
            <a:endParaRPr lang="zh-CN" altLang="en-US">
              <a:cs typeface="Arial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47725" y="2145382"/>
            <a:ext cx="7448550" cy="3371850"/>
            <a:chOff x="0" y="0"/>
            <a:chExt cx="4692" cy="2124"/>
          </a:xfrm>
        </p:grpSpPr>
        <p:sp>
          <p:nvSpPr>
            <p:cNvPr id="19" name="矩形 18"/>
            <p:cNvSpPr/>
            <p:nvPr/>
          </p:nvSpPr>
          <p:spPr>
            <a:xfrm>
              <a:off x="0" y="0"/>
              <a:ext cx="4692" cy="2124"/>
            </a:xfrm>
            <a:prstGeom prst="rect">
              <a:avLst/>
            </a:prstGeom>
            <a:noFill/>
            <a:ln w="381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23" y="264"/>
              <a:ext cx="4091" cy="1705"/>
              <a:chOff x="425" y="154"/>
              <a:chExt cx="4091" cy="1705"/>
            </a:xfrm>
          </p:grpSpPr>
          <p:sp>
            <p:nvSpPr>
              <p:cNvPr id="22" name="文本框 7192"/>
              <p:cNvSpPr txBox="1"/>
              <p:nvPr/>
            </p:nvSpPr>
            <p:spPr>
              <a:xfrm>
                <a:off x="425" y="1061"/>
                <a:ext cx="553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800" b="1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计算机</a:t>
                </a:r>
              </a:p>
            </p:txBody>
          </p:sp>
          <p:sp>
            <p:nvSpPr>
              <p:cNvPr id="23" name="左大括号 22"/>
              <p:cNvSpPr/>
              <p:nvPr/>
            </p:nvSpPr>
            <p:spPr>
              <a:xfrm>
                <a:off x="1042" y="634"/>
                <a:ext cx="252" cy="1104"/>
              </a:xfrm>
              <a:prstGeom prst="leftBrace">
                <a:avLst>
                  <a:gd name="adj1" fmla="val 36507"/>
                  <a:gd name="adj2" fmla="val 50000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文本框 7194"/>
              <p:cNvSpPr txBox="1"/>
              <p:nvPr/>
            </p:nvSpPr>
            <p:spPr>
              <a:xfrm>
                <a:off x="2170" y="154"/>
                <a:ext cx="553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800" b="1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运算器</a:t>
                </a:r>
              </a:p>
            </p:txBody>
          </p:sp>
          <p:sp>
            <p:nvSpPr>
              <p:cNvPr id="25" name="文本框 7195"/>
              <p:cNvSpPr txBox="1"/>
              <p:nvPr/>
            </p:nvSpPr>
            <p:spPr>
              <a:xfrm>
                <a:off x="2170" y="532"/>
                <a:ext cx="553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hangingPunct="1"/>
                <a:r>
                  <a:rPr lang="zh-CN" altLang="en-US" sz="1800" b="1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控制器</a:t>
                </a:r>
              </a:p>
            </p:txBody>
          </p:sp>
          <p:sp>
            <p:nvSpPr>
              <p:cNvPr id="26" name="文本框 7196"/>
              <p:cNvSpPr txBox="1"/>
              <p:nvPr/>
            </p:nvSpPr>
            <p:spPr>
              <a:xfrm>
                <a:off x="2170" y="910"/>
                <a:ext cx="553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800" b="1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存储器</a:t>
                </a:r>
              </a:p>
            </p:txBody>
          </p:sp>
          <p:sp>
            <p:nvSpPr>
              <p:cNvPr id="27" name="文本框 7197"/>
              <p:cNvSpPr txBox="1"/>
              <p:nvPr/>
            </p:nvSpPr>
            <p:spPr>
              <a:xfrm>
                <a:off x="1341" y="472"/>
                <a:ext cx="553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hangingPunct="1"/>
                <a:r>
                  <a:rPr lang="zh-CN" altLang="en-US" sz="1800" b="1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主机：</a:t>
                </a:r>
              </a:p>
            </p:txBody>
          </p:sp>
          <p:sp>
            <p:nvSpPr>
              <p:cNvPr id="28" name="文本框 7198"/>
              <p:cNvSpPr txBox="1"/>
              <p:nvPr/>
            </p:nvSpPr>
            <p:spPr>
              <a:xfrm>
                <a:off x="1341" y="1626"/>
                <a:ext cx="1792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hangingPunct="1"/>
                <a:r>
                  <a:rPr lang="zh-CN" altLang="en-US" sz="1800" b="1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I/O设备：键盘、显示器等</a:t>
                </a:r>
              </a:p>
            </p:txBody>
          </p:sp>
          <p:sp>
            <p:nvSpPr>
              <p:cNvPr id="29" name="左大括号 28"/>
              <p:cNvSpPr/>
              <p:nvPr/>
            </p:nvSpPr>
            <p:spPr>
              <a:xfrm>
                <a:off x="1913" y="209"/>
                <a:ext cx="131" cy="804"/>
              </a:xfrm>
              <a:prstGeom prst="leftBrace">
                <a:avLst>
                  <a:gd name="adj1" fmla="val 51145"/>
                  <a:gd name="adj2" fmla="val 50000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2854" y="273"/>
                <a:ext cx="1662" cy="444"/>
                <a:chOff x="0" y="-109"/>
                <a:chExt cx="1662" cy="444"/>
              </a:xfrm>
            </p:grpSpPr>
            <p:sp>
              <p:nvSpPr>
                <p:cNvPr id="31" name="右大括号 30"/>
                <p:cNvSpPr/>
                <p:nvPr/>
              </p:nvSpPr>
              <p:spPr>
                <a:xfrm>
                  <a:off x="0" y="-109"/>
                  <a:ext cx="107" cy="444"/>
                </a:xfrm>
                <a:prstGeom prst="rightBrace">
                  <a:avLst>
                    <a:gd name="adj1" fmla="val 34579"/>
                    <a:gd name="adj2" fmla="val 50000"/>
                  </a:avLst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" name="文本框 7202"/>
                <p:cNvSpPr txBox="1"/>
                <p:nvPr/>
              </p:nvSpPr>
              <p:spPr>
                <a:xfrm>
                  <a:off x="107" y="-35"/>
                  <a:ext cx="1555" cy="23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eaLnBrk="1" hangingPunct="1"/>
                  <a:r>
                    <a:rPr lang="zh-CN" altLang="en-US" sz="1800" b="1" smtClean="0">
                      <a:latin typeface="Arial" pitchFamily="34" charset="0"/>
                      <a:ea typeface="微软雅黑" pitchFamily="34" charset="-122"/>
                      <a:cs typeface="Arial" pitchFamily="34" charset="0"/>
                    </a:rPr>
                    <a:t>中央处理器  </a:t>
                  </a:r>
                  <a:r>
                    <a:rPr lang="en-US" altLang="zh-CN" sz="1800" b="1" smtClean="0">
                      <a:solidFill>
                        <a:srgbClr val="FFD966"/>
                      </a:solidFill>
                      <a:latin typeface="Arial" pitchFamily="34" charset="0"/>
                      <a:ea typeface="微软雅黑" pitchFamily="34" charset="-122"/>
                      <a:cs typeface="Arial" pitchFamily="34" charset="0"/>
                    </a:rPr>
                    <a:t>CPU</a:t>
                  </a:r>
                  <a:endParaRPr lang="en-US" altLang="zh-CN" sz="1800" b="1">
                    <a:solidFill>
                      <a:srgbClr val="FFD966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109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标注 1"/>
          <p:cNvSpPr/>
          <p:nvPr/>
        </p:nvSpPr>
        <p:spPr>
          <a:xfrm>
            <a:off x="85962" y="5334493"/>
            <a:ext cx="4774070" cy="1056652"/>
          </a:xfrm>
          <a:prstGeom prst="wedgeRoundRectCallout">
            <a:avLst>
              <a:gd name="adj1" fmla="val -21770"/>
              <a:gd name="adj2" fmla="val -98365"/>
              <a:gd name="adj3" fmla="val 16667"/>
            </a:avLst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CPU</a:t>
            </a:r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指令系统，由</a:t>
            </a: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</a:t>
            </a:r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序列构成的指令码组成</a:t>
            </a:r>
          </a:p>
          <a:p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如：</a:t>
            </a: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10000000      </a:t>
            </a:r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加</a:t>
            </a:r>
          </a:p>
          <a:p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10010000      </a:t>
            </a:r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减</a:t>
            </a:r>
            <a:endParaRPr lang="zh-CN" altLang="en-US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>
                <a:cs typeface="Arial" pitchFamily="34" charset="0"/>
              </a:rPr>
              <a:t>1.1 C</a:t>
            </a:r>
            <a:r>
              <a:rPr lang="zh-CN" altLang="en-US" smtClean="0">
                <a:cs typeface="Arial" pitchFamily="34" charset="0"/>
              </a:rPr>
              <a:t>语言发展历史</a:t>
            </a:r>
            <a:endParaRPr lang="en-US" altLang="zh-CN" smtClean="0">
              <a:cs typeface="Arial" pitchFamily="34" charset="0"/>
            </a:endParaRPr>
          </a:p>
          <a:p>
            <a:r>
              <a:rPr lang="zh-CN" altLang="en-US" smtClean="0">
                <a:cs typeface="Arial" pitchFamily="34" charset="0"/>
              </a:rPr>
              <a:t>程序设计语言的发展</a:t>
            </a:r>
            <a:endParaRPr lang="zh-CN" altLang="en-US">
              <a:cs typeface="Arial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23963" y="2996952"/>
            <a:ext cx="6700838" cy="1774825"/>
            <a:chOff x="3" y="0"/>
            <a:chExt cx="4221" cy="1118"/>
          </a:xfrm>
        </p:grpSpPr>
        <p:sp>
          <p:nvSpPr>
            <p:cNvPr id="5" name="文本框 7171"/>
            <p:cNvSpPr txBox="1"/>
            <p:nvPr/>
          </p:nvSpPr>
          <p:spPr>
            <a:xfrm>
              <a:off x="3" y="0"/>
              <a:ext cx="349" cy="111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7098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0980"/>
                    <a:invGamma/>
                  </a:schemeClr>
                </a:gs>
              </a:gsLst>
              <a:lin ang="5400000" scaled="1"/>
              <a:tileRect/>
            </a:gradFill>
            <a:ln w="12700" cap="sq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eaVert" anchor="ctr">
              <a:spAutoFit/>
              <a:flatTx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/>
              <a:r>
                <a:rPr lang="zh-CN" altLang="en-US">
                  <a:latin typeface="Arial" pitchFamily="34" charset="0"/>
                  <a:ea typeface="宋体" charset="-122"/>
                  <a:cs typeface="Arial" pitchFamily="34" charset="0"/>
                </a:rPr>
                <a:t>机器语言</a:t>
              </a:r>
            </a:p>
          </p:txBody>
        </p:sp>
        <p:sp>
          <p:nvSpPr>
            <p:cNvPr id="6" name="文本框 7172"/>
            <p:cNvSpPr txBox="1"/>
            <p:nvPr/>
          </p:nvSpPr>
          <p:spPr>
            <a:xfrm>
              <a:off x="1059" y="0"/>
              <a:ext cx="349" cy="111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7098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0980"/>
                    <a:invGamma/>
                  </a:schemeClr>
                </a:gs>
              </a:gsLst>
              <a:lin ang="5400000" scaled="1"/>
              <a:tileRect/>
            </a:gradFill>
            <a:ln w="12700" cap="sq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eaVert" anchor="ctr">
              <a:spAutoFit/>
              <a:flatTx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/>
              <a:r>
                <a:rPr lang="zh-CN" altLang="en-US">
                  <a:latin typeface="Arial" pitchFamily="34" charset="0"/>
                  <a:ea typeface="宋体" charset="-122"/>
                  <a:cs typeface="Arial" pitchFamily="34" charset="0"/>
                </a:rPr>
                <a:t>汇编语言</a:t>
              </a:r>
            </a:p>
          </p:txBody>
        </p:sp>
        <p:sp>
          <p:nvSpPr>
            <p:cNvPr id="7" name="文本框 7173"/>
            <p:cNvSpPr txBox="1"/>
            <p:nvPr/>
          </p:nvSpPr>
          <p:spPr>
            <a:xfrm>
              <a:off x="2115" y="0"/>
              <a:ext cx="349" cy="111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7098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0980"/>
                    <a:invGamma/>
                  </a:schemeClr>
                </a:gs>
              </a:gsLst>
              <a:lin ang="5400000" scaled="1"/>
              <a:tileRect/>
            </a:gradFill>
            <a:ln w="12700" cap="sq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eaVert" anchor="ctr">
              <a:spAutoFit/>
              <a:flatTx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/>
              <a:r>
                <a:rPr lang="zh-CN" altLang="en-US">
                  <a:latin typeface="Arial" pitchFamily="34" charset="0"/>
                  <a:ea typeface="宋体" charset="-122"/>
                  <a:cs typeface="Arial" pitchFamily="34" charset="0"/>
                </a:rPr>
                <a:t>高级语言</a:t>
              </a:r>
            </a:p>
          </p:txBody>
        </p:sp>
        <p:sp>
          <p:nvSpPr>
            <p:cNvPr id="8" name="右箭头 7"/>
            <p:cNvSpPr/>
            <p:nvPr/>
          </p:nvSpPr>
          <p:spPr>
            <a:xfrm>
              <a:off x="480" y="480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1584" y="480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文本框 7176"/>
            <p:cNvSpPr txBox="1"/>
            <p:nvPr/>
          </p:nvSpPr>
          <p:spPr>
            <a:xfrm>
              <a:off x="3072" y="144"/>
              <a:ext cx="1152" cy="296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65882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5882"/>
                    <a:invGamma/>
                  </a:schemeClr>
                </a:gs>
              </a:gsLst>
              <a:lin ang="5400000" scaled="1"/>
              <a:tileRect/>
            </a:gradFill>
            <a:ln w="12700" cap="sq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anchor="ctr">
              <a:spAutoFit/>
              <a:flatTx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>
                  <a:latin typeface="Arial" pitchFamily="34" charset="0"/>
                  <a:ea typeface="宋体" charset="-122"/>
                  <a:cs typeface="Arial" pitchFamily="34" charset="0"/>
                </a:rPr>
                <a:t>面向过程</a:t>
              </a:r>
            </a:p>
          </p:txBody>
        </p:sp>
        <p:sp>
          <p:nvSpPr>
            <p:cNvPr id="11" name="文本框 7177"/>
            <p:cNvSpPr txBox="1"/>
            <p:nvPr/>
          </p:nvSpPr>
          <p:spPr>
            <a:xfrm>
              <a:off x="3072" y="816"/>
              <a:ext cx="1152" cy="296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65882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5882"/>
                    <a:invGamma/>
                  </a:schemeClr>
                </a:gs>
              </a:gsLst>
              <a:lin ang="5400000" scaled="1"/>
              <a:tileRect/>
            </a:gradFill>
            <a:ln w="12700" cap="sq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anchor="ctr">
              <a:spAutoFit/>
              <a:flatTx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>
                  <a:latin typeface="Arial" pitchFamily="34" charset="0"/>
                  <a:ea typeface="宋体" charset="-122"/>
                  <a:cs typeface="Arial" pitchFamily="34" charset="0"/>
                </a:rPr>
                <a:t>面向对象</a:t>
              </a:r>
            </a:p>
          </p:txBody>
        </p:sp>
        <p:sp>
          <p:nvSpPr>
            <p:cNvPr id="12" name="右箭头 11"/>
            <p:cNvSpPr/>
            <p:nvPr/>
          </p:nvSpPr>
          <p:spPr>
            <a:xfrm rot="1521747">
              <a:off x="2592" y="720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 rot="19352214">
              <a:off x="2592" y="288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圆角矩形标注 14"/>
          <p:cNvSpPr/>
          <p:nvPr/>
        </p:nvSpPr>
        <p:spPr>
          <a:xfrm>
            <a:off x="2743200" y="5360100"/>
            <a:ext cx="3086472" cy="733196"/>
          </a:xfrm>
          <a:prstGeom prst="wedgeRoundRectCallout">
            <a:avLst>
              <a:gd name="adj1" fmla="val -32119"/>
              <a:gd name="adj2" fmla="val -143612"/>
              <a:gd name="adj3" fmla="val 16667"/>
            </a:avLst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用助记符号描述的指令系统</a:t>
            </a:r>
          </a:p>
          <a:p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如：</a:t>
            </a: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   A,  B</a:t>
            </a:r>
            <a:endParaRPr lang="zh-CN" altLang="en-US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64543" y="1844824"/>
            <a:ext cx="1993032" cy="1158478"/>
            <a:chOff x="1464543" y="1844824"/>
            <a:chExt cx="1993032" cy="1158478"/>
          </a:xfrm>
        </p:grpSpPr>
        <p:sp>
          <p:nvSpPr>
            <p:cNvPr id="14" name="圆角矩形标注 13"/>
            <p:cNvSpPr/>
            <p:nvPr/>
          </p:nvSpPr>
          <p:spPr>
            <a:xfrm>
              <a:off x="1464543" y="1844824"/>
              <a:ext cx="1993032" cy="468632"/>
            </a:xfrm>
            <a:prstGeom prst="wedgeRoundRectCallout">
              <a:avLst>
                <a:gd name="adj1" fmla="val -3093"/>
                <a:gd name="adj2" fmla="val 107514"/>
                <a:gd name="adj3" fmla="val 16667"/>
              </a:avLst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面向机器的语言</a:t>
              </a:r>
              <a:endParaRPr lang="zh-CN" altLang="en-US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cxnSp>
          <p:nvCxnSpPr>
            <p:cNvPr id="21" name="曲线连接符 20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2339182" y="2158752"/>
              <a:ext cx="12700" cy="1676400"/>
            </a:xfrm>
            <a:prstGeom prst="curvedConnector3">
              <a:avLst>
                <a:gd name="adj1" fmla="val 1800000"/>
              </a:avLst>
            </a:prstGeom>
            <a:ln w="38100" cap="sq" cmpd="sng">
              <a:solidFill>
                <a:srgbClr val="0000FF"/>
              </a:solidFill>
              <a:prstDash val="solid"/>
              <a:headEnd type="triangle" w="med" len="med"/>
              <a:tailEnd type="triangle" w="med" len="med"/>
            </a:ln>
          </p:spPr>
        </p:cxnSp>
      </p:grpSp>
      <p:sp>
        <p:nvSpPr>
          <p:cNvPr id="33" name="圆角矩形标注 32"/>
          <p:cNvSpPr/>
          <p:nvPr/>
        </p:nvSpPr>
        <p:spPr>
          <a:xfrm>
            <a:off x="5580112" y="2084825"/>
            <a:ext cx="3312368" cy="612648"/>
          </a:xfrm>
          <a:prstGeom prst="wedgeRoundRectCallout">
            <a:avLst>
              <a:gd name="adj1" fmla="val -12069"/>
              <a:gd name="adj2" fmla="val 126466"/>
              <a:gd name="adj3" fmla="val 16667"/>
            </a:avLst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程序设计是数据被加工的过程</a:t>
            </a:r>
          </a:p>
        </p:txBody>
      </p:sp>
      <p:sp>
        <p:nvSpPr>
          <p:cNvPr id="34" name="圆角矩形标注 33"/>
          <p:cNvSpPr/>
          <p:nvPr/>
        </p:nvSpPr>
        <p:spPr>
          <a:xfrm>
            <a:off x="4860032" y="5334491"/>
            <a:ext cx="4032448" cy="1056653"/>
          </a:xfrm>
          <a:prstGeom prst="wedgeRoundRectCallout">
            <a:avLst>
              <a:gd name="adj1" fmla="val 2563"/>
              <a:gd name="adj2" fmla="val -99971"/>
              <a:gd name="adj3" fmla="val 16667"/>
            </a:avLst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客观世界可以分类，对象是类的实例</a:t>
            </a:r>
          </a:p>
          <a:p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对象是数据和方法的封装</a:t>
            </a:r>
          </a:p>
          <a:p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对象间通过发送和接受消息发生联系</a:t>
            </a:r>
          </a:p>
        </p:txBody>
      </p:sp>
      <p:sp>
        <p:nvSpPr>
          <p:cNvPr id="35" name="圆角矩形标注 34"/>
          <p:cNvSpPr/>
          <p:nvPr/>
        </p:nvSpPr>
        <p:spPr>
          <a:xfrm>
            <a:off x="4572000" y="5380362"/>
            <a:ext cx="4392487" cy="612648"/>
          </a:xfrm>
          <a:prstGeom prst="wedgeRoundRectCallout">
            <a:avLst>
              <a:gd name="adj1" fmla="val -16"/>
              <a:gd name="adj2" fmla="val -134136"/>
              <a:gd name="adj3" fmla="val 16667"/>
            </a:avLst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程序设计关键是定义类，并由类派生对象</a:t>
            </a:r>
          </a:p>
        </p:txBody>
      </p:sp>
    </p:spTree>
    <p:extLst>
      <p:ext uri="{BB962C8B-B14F-4D97-AF65-F5344CB8AC3E}">
        <p14:creationId xmlns:p14="http://schemas.microsoft.com/office/powerpoint/2010/main" val="260157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5" grpId="0" animBg="1"/>
      <p:bldP spid="15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组合 166"/>
          <p:cNvGrpSpPr/>
          <p:nvPr/>
        </p:nvGrpSpPr>
        <p:grpSpPr>
          <a:xfrm>
            <a:off x="179512" y="516612"/>
            <a:ext cx="8784976" cy="5941378"/>
            <a:chOff x="179512" y="516612"/>
            <a:chExt cx="8784976" cy="5941378"/>
          </a:xfrm>
        </p:grpSpPr>
        <p:sp>
          <p:nvSpPr>
            <p:cNvPr id="166" name="TextBox 165"/>
            <p:cNvSpPr txBox="1"/>
            <p:nvPr/>
          </p:nvSpPr>
          <p:spPr>
            <a:xfrm>
              <a:off x="179512" y="548680"/>
              <a:ext cx="8784976" cy="5909310"/>
            </a:xfrm>
            <a:prstGeom prst="rect">
              <a:avLst/>
            </a:prstGeom>
            <a:solidFill>
              <a:srgbClr val="FFD966"/>
            </a:solidFill>
          </p:spPr>
          <p:txBody>
            <a:bodyPr wrap="square" rtlCol="0">
              <a:spAutoFit/>
            </a:bodyPr>
            <a:lstStyle/>
            <a:p>
              <a:endParaRPr lang="en-US" altLang="zh-CN" smtClean="0"/>
            </a:p>
            <a:p>
              <a:endParaRPr lang="en-US" altLang="zh-CN"/>
            </a:p>
            <a:p>
              <a:endParaRPr lang="en-US" altLang="zh-CN" smtClean="0"/>
            </a:p>
            <a:p>
              <a:endParaRPr lang="en-US" altLang="zh-CN"/>
            </a:p>
            <a:p>
              <a:endParaRPr lang="en-US" altLang="zh-CN" smtClean="0"/>
            </a:p>
            <a:p>
              <a:endParaRPr lang="en-US" altLang="zh-CN"/>
            </a:p>
            <a:p>
              <a:endParaRPr lang="en-US" altLang="zh-CN" smtClean="0"/>
            </a:p>
            <a:p>
              <a:endParaRPr lang="en-US" altLang="zh-CN"/>
            </a:p>
            <a:p>
              <a:endParaRPr lang="en-US" altLang="zh-CN" smtClean="0"/>
            </a:p>
            <a:p>
              <a:endParaRPr lang="en-US" altLang="zh-CN"/>
            </a:p>
            <a:p>
              <a:endParaRPr lang="en-US" altLang="zh-CN" smtClean="0"/>
            </a:p>
            <a:p>
              <a:endParaRPr lang="en-US" altLang="zh-CN"/>
            </a:p>
            <a:p>
              <a:endParaRPr lang="en-US" altLang="zh-CN" smtClean="0"/>
            </a:p>
            <a:p>
              <a:endParaRPr lang="en-US" altLang="zh-CN"/>
            </a:p>
            <a:p>
              <a:endParaRPr lang="en-US" altLang="zh-CN" smtClean="0"/>
            </a:p>
            <a:p>
              <a:endParaRPr lang="en-US" altLang="zh-CN"/>
            </a:p>
            <a:p>
              <a:endParaRPr lang="en-US" altLang="zh-CN" smtClean="0"/>
            </a:p>
            <a:p>
              <a:endParaRPr lang="en-US" altLang="zh-CN"/>
            </a:p>
            <a:p>
              <a:endParaRPr lang="en-US" altLang="zh-CN" smtClean="0"/>
            </a:p>
            <a:p>
              <a:endParaRPr lang="en-US" altLang="zh-CN" smtClean="0"/>
            </a:p>
            <a:p>
              <a:endParaRPr lang="zh-CN" altLang="en-US"/>
            </a:p>
          </p:txBody>
        </p:sp>
        <p:grpSp>
          <p:nvGrpSpPr>
            <p:cNvPr id="165" name="组合 164"/>
            <p:cNvGrpSpPr/>
            <p:nvPr/>
          </p:nvGrpSpPr>
          <p:grpSpPr>
            <a:xfrm>
              <a:off x="526787" y="516612"/>
              <a:ext cx="8152870" cy="5837356"/>
              <a:chOff x="526787" y="516612"/>
              <a:chExt cx="8152870" cy="5837356"/>
            </a:xfrm>
            <a:noFill/>
          </p:grpSpPr>
          <p:grpSp>
            <p:nvGrpSpPr>
              <p:cNvPr id="49" name="组合 48"/>
              <p:cNvGrpSpPr/>
              <p:nvPr/>
            </p:nvGrpSpPr>
            <p:grpSpPr>
              <a:xfrm>
                <a:off x="781844" y="516612"/>
                <a:ext cx="7897813" cy="5837356"/>
                <a:chOff x="0" y="7"/>
                <a:chExt cx="4975" cy="3248"/>
              </a:xfrm>
              <a:grpFill/>
            </p:grpSpPr>
            <p:sp>
              <p:nvSpPr>
                <p:cNvPr id="120" name="矩形 119"/>
                <p:cNvSpPr/>
                <p:nvPr/>
              </p:nvSpPr>
              <p:spPr>
                <a:xfrm>
                  <a:off x="130" y="183"/>
                  <a:ext cx="4704" cy="3072"/>
                </a:xfrm>
                <a:prstGeom prst="rect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21" name="直接连接符 120"/>
                <p:cNvSpPr/>
                <p:nvPr/>
              </p:nvSpPr>
              <p:spPr>
                <a:xfrm>
                  <a:off x="322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22" name="直接连接符 121"/>
                <p:cNvSpPr/>
                <p:nvPr/>
              </p:nvSpPr>
              <p:spPr>
                <a:xfrm>
                  <a:off x="538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23" name="直接连接符 122"/>
                <p:cNvSpPr/>
                <p:nvPr/>
              </p:nvSpPr>
              <p:spPr>
                <a:xfrm>
                  <a:off x="754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24" name="直接连接符 123"/>
                <p:cNvSpPr/>
                <p:nvPr/>
              </p:nvSpPr>
              <p:spPr>
                <a:xfrm>
                  <a:off x="970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25" name="直接连接符 124"/>
                <p:cNvSpPr/>
                <p:nvPr/>
              </p:nvSpPr>
              <p:spPr>
                <a:xfrm>
                  <a:off x="1186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26" name="直接连接符 125"/>
                <p:cNvSpPr/>
                <p:nvPr/>
              </p:nvSpPr>
              <p:spPr>
                <a:xfrm>
                  <a:off x="1402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27" name="直接连接符 126"/>
                <p:cNvSpPr/>
                <p:nvPr/>
              </p:nvSpPr>
              <p:spPr>
                <a:xfrm>
                  <a:off x="1618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28" name="直接连接符 127"/>
                <p:cNvSpPr/>
                <p:nvPr/>
              </p:nvSpPr>
              <p:spPr>
                <a:xfrm>
                  <a:off x="1834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29" name="直接连接符 128"/>
                <p:cNvSpPr/>
                <p:nvPr/>
              </p:nvSpPr>
              <p:spPr>
                <a:xfrm>
                  <a:off x="2050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30" name="直接连接符 129"/>
                <p:cNvSpPr/>
                <p:nvPr/>
              </p:nvSpPr>
              <p:spPr>
                <a:xfrm>
                  <a:off x="2266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31" name="直接连接符 130"/>
                <p:cNvSpPr/>
                <p:nvPr/>
              </p:nvSpPr>
              <p:spPr>
                <a:xfrm>
                  <a:off x="2482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32" name="直接连接符 131"/>
                <p:cNvSpPr/>
                <p:nvPr/>
              </p:nvSpPr>
              <p:spPr>
                <a:xfrm>
                  <a:off x="2698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33" name="直接连接符 132"/>
                <p:cNvSpPr/>
                <p:nvPr/>
              </p:nvSpPr>
              <p:spPr>
                <a:xfrm>
                  <a:off x="2914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34" name="直接连接符 133"/>
                <p:cNvSpPr/>
                <p:nvPr/>
              </p:nvSpPr>
              <p:spPr>
                <a:xfrm>
                  <a:off x="3130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35" name="直接连接符 134"/>
                <p:cNvSpPr/>
                <p:nvPr/>
              </p:nvSpPr>
              <p:spPr>
                <a:xfrm>
                  <a:off x="3346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36" name="直接连接符 135"/>
                <p:cNvSpPr/>
                <p:nvPr/>
              </p:nvSpPr>
              <p:spPr>
                <a:xfrm>
                  <a:off x="3562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37" name="直接连接符 136"/>
                <p:cNvSpPr/>
                <p:nvPr/>
              </p:nvSpPr>
              <p:spPr>
                <a:xfrm>
                  <a:off x="3778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38" name="直接连接符 137"/>
                <p:cNvSpPr/>
                <p:nvPr/>
              </p:nvSpPr>
              <p:spPr>
                <a:xfrm>
                  <a:off x="3994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39" name="直接连接符 138"/>
                <p:cNvSpPr/>
                <p:nvPr/>
              </p:nvSpPr>
              <p:spPr>
                <a:xfrm>
                  <a:off x="4210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40" name="直接连接符 139"/>
                <p:cNvSpPr/>
                <p:nvPr/>
              </p:nvSpPr>
              <p:spPr>
                <a:xfrm>
                  <a:off x="4426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41" name="直接连接符 140"/>
                <p:cNvSpPr/>
                <p:nvPr/>
              </p:nvSpPr>
              <p:spPr>
                <a:xfrm>
                  <a:off x="4642" y="183"/>
                  <a:ext cx="0" cy="3072"/>
                </a:xfrm>
                <a:prstGeom prst="line">
                  <a:avLst/>
                </a:prstGeom>
                <a:grpFill/>
                <a:ln w="12700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42" name="文本框 9240"/>
                <p:cNvSpPr txBox="1"/>
                <p:nvPr/>
              </p:nvSpPr>
              <p:spPr>
                <a:xfrm>
                  <a:off x="0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52</a:t>
                  </a:r>
                </a:p>
              </p:txBody>
            </p:sp>
            <p:sp>
              <p:nvSpPr>
                <p:cNvPr id="143" name="文本框 9241"/>
                <p:cNvSpPr txBox="1"/>
                <p:nvPr/>
              </p:nvSpPr>
              <p:spPr>
                <a:xfrm>
                  <a:off x="214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54</a:t>
                  </a:r>
                </a:p>
              </p:txBody>
            </p:sp>
            <p:sp>
              <p:nvSpPr>
                <p:cNvPr id="144" name="文本框 9242"/>
                <p:cNvSpPr txBox="1"/>
                <p:nvPr/>
              </p:nvSpPr>
              <p:spPr>
                <a:xfrm>
                  <a:off x="428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56</a:t>
                  </a:r>
                </a:p>
              </p:txBody>
            </p:sp>
            <p:sp>
              <p:nvSpPr>
                <p:cNvPr id="145" name="文本框 9243"/>
                <p:cNvSpPr txBox="1"/>
                <p:nvPr/>
              </p:nvSpPr>
              <p:spPr>
                <a:xfrm>
                  <a:off x="642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58</a:t>
                  </a:r>
                </a:p>
              </p:txBody>
            </p:sp>
            <p:sp>
              <p:nvSpPr>
                <p:cNvPr id="146" name="文本框 9244"/>
                <p:cNvSpPr txBox="1"/>
                <p:nvPr/>
              </p:nvSpPr>
              <p:spPr>
                <a:xfrm>
                  <a:off x="855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60</a:t>
                  </a:r>
                </a:p>
              </p:txBody>
            </p:sp>
            <p:sp>
              <p:nvSpPr>
                <p:cNvPr id="147" name="文本框 9245"/>
                <p:cNvSpPr txBox="1"/>
                <p:nvPr/>
              </p:nvSpPr>
              <p:spPr>
                <a:xfrm>
                  <a:off x="1069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62</a:t>
                  </a:r>
                </a:p>
              </p:txBody>
            </p:sp>
            <p:sp>
              <p:nvSpPr>
                <p:cNvPr id="148" name="文本框 9246"/>
                <p:cNvSpPr txBox="1"/>
                <p:nvPr/>
              </p:nvSpPr>
              <p:spPr>
                <a:xfrm>
                  <a:off x="1283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64</a:t>
                  </a:r>
                </a:p>
              </p:txBody>
            </p:sp>
            <p:sp>
              <p:nvSpPr>
                <p:cNvPr id="149" name="文本框 9247"/>
                <p:cNvSpPr txBox="1"/>
                <p:nvPr/>
              </p:nvSpPr>
              <p:spPr>
                <a:xfrm>
                  <a:off x="1496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66</a:t>
                  </a:r>
                </a:p>
              </p:txBody>
            </p:sp>
            <p:sp>
              <p:nvSpPr>
                <p:cNvPr id="150" name="文本框 9248"/>
                <p:cNvSpPr txBox="1"/>
                <p:nvPr/>
              </p:nvSpPr>
              <p:spPr>
                <a:xfrm>
                  <a:off x="1710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68</a:t>
                  </a:r>
                </a:p>
              </p:txBody>
            </p:sp>
            <p:sp>
              <p:nvSpPr>
                <p:cNvPr id="151" name="文本框 9249"/>
                <p:cNvSpPr txBox="1"/>
                <p:nvPr/>
              </p:nvSpPr>
              <p:spPr>
                <a:xfrm>
                  <a:off x="1924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70</a:t>
                  </a:r>
                </a:p>
              </p:txBody>
            </p:sp>
            <p:sp>
              <p:nvSpPr>
                <p:cNvPr id="152" name="文本框 9250"/>
                <p:cNvSpPr txBox="1"/>
                <p:nvPr/>
              </p:nvSpPr>
              <p:spPr>
                <a:xfrm>
                  <a:off x="2137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72</a:t>
                  </a:r>
                </a:p>
              </p:txBody>
            </p:sp>
            <p:sp>
              <p:nvSpPr>
                <p:cNvPr id="153" name="文本框 9251"/>
                <p:cNvSpPr txBox="1"/>
                <p:nvPr/>
              </p:nvSpPr>
              <p:spPr>
                <a:xfrm>
                  <a:off x="2351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74</a:t>
                  </a:r>
                </a:p>
              </p:txBody>
            </p:sp>
            <p:sp>
              <p:nvSpPr>
                <p:cNvPr id="154" name="文本框 9252"/>
                <p:cNvSpPr txBox="1"/>
                <p:nvPr/>
              </p:nvSpPr>
              <p:spPr>
                <a:xfrm>
                  <a:off x="2565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76</a:t>
                  </a:r>
                </a:p>
              </p:txBody>
            </p:sp>
            <p:sp>
              <p:nvSpPr>
                <p:cNvPr id="155" name="文本框 9253"/>
                <p:cNvSpPr txBox="1"/>
                <p:nvPr/>
              </p:nvSpPr>
              <p:spPr>
                <a:xfrm>
                  <a:off x="2778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78</a:t>
                  </a:r>
                </a:p>
              </p:txBody>
            </p:sp>
            <p:sp>
              <p:nvSpPr>
                <p:cNvPr id="156" name="文本框 9254"/>
                <p:cNvSpPr txBox="1"/>
                <p:nvPr/>
              </p:nvSpPr>
              <p:spPr>
                <a:xfrm>
                  <a:off x="2992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80</a:t>
                  </a:r>
                </a:p>
              </p:txBody>
            </p:sp>
            <p:sp>
              <p:nvSpPr>
                <p:cNvPr id="157" name="文本框 9255"/>
                <p:cNvSpPr txBox="1"/>
                <p:nvPr/>
              </p:nvSpPr>
              <p:spPr>
                <a:xfrm>
                  <a:off x="3206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82</a:t>
                  </a:r>
                </a:p>
              </p:txBody>
            </p:sp>
            <p:sp>
              <p:nvSpPr>
                <p:cNvPr id="158" name="文本框 9256"/>
                <p:cNvSpPr txBox="1"/>
                <p:nvPr/>
              </p:nvSpPr>
              <p:spPr>
                <a:xfrm>
                  <a:off x="3419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84</a:t>
                  </a:r>
                </a:p>
              </p:txBody>
            </p:sp>
            <p:sp>
              <p:nvSpPr>
                <p:cNvPr id="159" name="文本框 9257"/>
                <p:cNvSpPr txBox="1"/>
                <p:nvPr/>
              </p:nvSpPr>
              <p:spPr>
                <a:xfrm>
                  <a:off x="3633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86</a:t>
                  </a:r>
                </a:p>
              </p:txBody>
            </p:sp>
            <p:sp>
              <p:nvSpPr>
                <p:cNvPr id="160" name="文本框 9258"/>
                <p:cNvSpPr txBox="1"/>
                <p:nvPr/>
              </p:nvSpPr>
              <p:spPr>
                <a:xfrm>
                  <a:off x="3847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88</a:t>
                  </a:r>
                </a:p>
              </p:txBody>
            </p:sp>
            <p:sp>
              <p:nvSpPr>
                <p:cNvPr id="161" name="文本框 9259"/>
                <p:cNvSpPr txBox="1"/>
                <p:nvPr/>
              </p:nvSpPr>
              <p:spPr>
                <a:xfrm>
                  <a:off x="4060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90</a:t>
                  </a:r>
                </a:p>
              </p:txBody>
            </p:sp>
            <p:sp>
              <p:nvSpPr>
                <p:cNvPr id="162" name="文本框 9260"/>
                <p:cNvSpPr txBox="1"/>
                <p:nvPr/>
              </p:nvSpPr>
              <p:spPr>
                <a:xfrm>
                  <a:off x="4274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92</a:t>
                  </a:r>
                </a:p>
              </p:txBody>
            </p:sp>
            <p:sp>
              <p:nvSpPr>
                <p:cNvPr id="163" name="文本框 9261"/>
                <p:cNvSpPr txBox="1"/>
                <p:nvPr/>
              </p:nvSpPr>
              <p:spPr>
                <a:xfrm>
                  <a:off x="4488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94</a:t>
                  </a:r>
                </a:p>
              </p:txBody>
            </p:sp>
            <p:sp>
              <p:nvSpPr>
                <p:cNvPr id="164" name="文本框 9262"/>
                <p:cNvSpPr txBox="1"/>
                <p:nvPr/>
              </p:nvSpPr>
              <p:spPr>
                <a:xfrm>
                  <a:off x="4701" y="7"/>
                  <a:ext cx="274" cy="207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en-US" altLang="zh-CN" sz="1800">
                      <a:solidFill>
                        <a:srgbClr val="000000"/>
                      </a:solidFill>
                      <a:latin typeface="Times New Roman" charset="0"/>
                      <a:ea typeface="宋体" charset="-122"/>
                    </a:rPr>
                    <a:t>96</a:t>
                  </a: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5203031" y="1135856"/>
                <a:ext cx="74613" cy="74613"/>
              </a:xfrm>
              <a:prstGeom prst="ellipse">
                <a:avLst/>
              </a:prstGeom>
              <a:grpFill/>
              <a:ln w="28575" cap="sq" cmpd="sng">
                <a:solidFill>
                  <a:srgbClr val="3399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539331" y="3721894"/>
                <a:ext cx="74613" cy="74612"/>
              </a:xfrm>
              <a:prstGeom prst="ellipse">
                <a:avLst/>
              </a:prstGeom>
              <a:grpFill/>
              <a:ln w="28575" cap="sq" cmpd="sng">
                <a:solidFill>
                  <a:srgbClr val="3399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52" name="直接连接符 51"/>
              <p:cNvSpPr/>
              <p:nvPr/>
            </p:nvSpPr>
            <p:spPr>
              <a:xfrm>
                <a:off x="5255419" y="1170781"/>
                <a:ext cx="3105150" cy="0"/>
              </a:xfrm>
              <a:prstGeom prst="line">
                <a:avLst/>
              </a:prstGeom>
              <a:grpFill/>
              <a:ln w="38100" cap="sq" cmpd="sng">
                <a:solidFill>
                  <a:srgbClr val="339933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53" name="文本框 9266"/>
              <p:cNvSpPr txBox="1"/>
              <p:nvPr/>
            </p:nvSpPr>
            <p:spPr>
              <a:xfrm>
                <a:off x="4691985" y="950100"/>
                <a:ext cx="566479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00FF"/>
                    </a:solidFill>
                    <a:latin typeface="Times New Roman" charset="0"/>
                    <a:ea typeface="宋体" charset="-122"/>
                  </a:rPr>
                  <a:t>Ada</a:t>
                </a: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207419" y="2128044"/>
                <a:ext cx="74612" cy="74612"/>
              </a:xfrm>
              <a:prstGeom prst="ellipse">
                <a:avLst/>
              </a:prstGeom>
              <a:grpFill/>
              <a:ln w="28575" cap="sq" cmpd="sng">
                <a:solidFill>
                  <a:srgbClr val="3399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55" name="文本框 9268"/>
              <p:cNvSpPr txBox="1"/>
              <p:nvPr/>
            </p:nvSpPr>
            <p:spPr>
              <a:xfrm>
                <a:off x="1036903" y="1989912"/>
                <a:ext cx="1194856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993300"/>
                    </a:solidFill>
                    <a:latin typeface="Times New Roman" charset="0"/>
                    <a:ea typeface="宋体" charset="-122"/>
                  </a:rPr>
                  <a:t>ALGOL60</a:t>
                </a:r>
              </a:p>
            </p:txBody>
          </p:sp>
          <p:sp>
            <p:nvSpPr>
              <p:cNvPr id="56" name="直接连接符 55"/>
              <p:cNvSpPr/>
              <p:nvPr/>
            </p:nvSpPr>
            <p:spPr>
              <a:xfrm>
                <a:off x="2272506" y="2159794"/>
                <a:ext cx="989013" cy="17462"/>
              </a:xfrm>
              <a:prstGeom prst="line">
                <a:avLst/>
              </a:prstGeom>
              <a:grpFill/>
              <a:ln w="38100" cap="sq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57" name="文本框 9270"/>
              <p:cNvSpPr txBox="1"/>
              <p:nvPr/>
            </p:nvSpPr>
            <p:spPr>
              <a:xfrm>
                <a:off x="3138753" y="1989912"/>
                <a:ext cx="1194856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00FF"/>
                    </a:solidFill>
                    <a:latin typeface="Times New Roman" charset="0"/>
                    <a:ea typeface="宋体" charset="-122"/>
                  </a:rPr>
                  <a:t>ALGOL68</a:t>
                </a:r>
              </a:p>
            </p:txBody>
          </p:sp>
          <p:sp>
            <p:nvSpPr>
              <p:cNvPr id="58" name="直接连接符 57"/>
              <p:cNvSpPr/>
              <p:nvPr/>
            </p:nvSpPr>
            <p:spPr>
              <a:xfrm>
                <a:off x="4194969" y="2159794"/>
                <a:ext cx="388937" cy="0"/>
              </a:xfrm>
              <a:prstGeom prst="line">
                <a:avLst/>
              </a:prstGeom>
              <a:grpFill/>
              <a:ln w="38100" cap="sq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59" name="直接连接符 58"/>
              <p:cNvSpPr/>
              <p:nvPr/>
            </p:nvSpPr>
            <p:spPr>
              <a:xfrm>
                <a:off x="4531519" y="1805781"/>
                <a:ext cx="388937" cy="0"/>
              </a:xfrm>
              <a:prstGeom prst="line">
                <a:avLst/>
              </a:prstGeom>
              <a:grpFill/>
              <a:ln w="38100" cap="sq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60" name="文本框 9273"/>
              <p:cNvSpPr txBox="1"/>
              <p:nvPr/>
            </p:nvSpPr>
            <p:spPr>
              <a:xfrm>
                <a:off x="4837837" y="1639075"/>
                <a:ext cx="771663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00FF"/>
                    </a:solidFill>
                    <a:latin typeface="Times New Roman" charset="0"/>
                    <a:ea typeface="宋体" charset="-122"/>
                  </a:rPr>
                  <a:t>Pascal</a:t>
                </a:r>
              </a:p>
            </p:txBody>
          </p:sp>
          <p:sp>
            <p:nvSpPr>
              <p:cNvPr id="61" name="直接连接符 60"/>
              <p:cNvSpPr/>
              <p:nvPr/>
            </p:nvSpPr>
            <p:spPr>
              <a:xfrm flipV="1">
                <a:off x="5484019" y="1823244"/>
                <a:ext cx="2894012" cy="1587"/>
              </a:xfrm>
              <a:prstGeom prst="line">
                <a:avLst/>
              </a:prstGeom>
              <a:grpFill/>
              <a:ln w="38100" cap="sq" cmpd="sng">
                <a:solidFill>
                  <a:srgbClr val="FF99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62" name="直接连接符 61"/>
              <p:cNvSpPr/>
              <p:nvPr/>
            </p:nvSpPr>
            <p:spPr>
              <a:xfrm flipV="1">
                <a:off x="4479131" y="1805781"/>
                <a:ext cx="69850" cy="371475"/>
              </a:xfrm>
              <a:prstGeom prst="line">
                <a:avLst/>
              </a:prstGeom>
              <a:grpFill/>
              <a:ln w="38100" cap="sq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63" name="文本框 9276"/>
              <p:cNvSpPr txBox="1"/>
              <p:nvPr/>
            </p:nvSpPr>
            <p:spPr>
              <a:xfrm>
                <a:off x="6192012" y="1337450"/>
                <a:ext cx="1092263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00FF"/>
                    </a:solidFill>
                    <a:latin typeface="Times New Roman" charset="0"/>
                    <a:ea typeface="宋体" charset="-122"/>
                  </a:rPr>
                  <a:t>Modula-2</a:t>
                </a:r>
              </a:p>
            </p:txBody>
          </p:sp>
          <p:sp>
            <p:nvSpPr>
              <p:cNvPr id="64" name="直接连接符 63"/>
              <p:cNvSpPr/>
              <p:nvPr/>
            </p:nvSpPr>
            <p:spPr>
              <a:xfrm>
                <a:off x="5979319" y="1524794"/>
                <a:ext cx="334962" cy="0"/>
              </a:xfrm>
              <a:prstGeom prst="line">
                <a:avLst/>
              </a:prstGeom>
              <a:grpFill/>
              <a:ln w="38100" cap="sq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65" name="直接连接符 64"/>
              <p:cNvSpPr/>
              <p:nvPr/>
            </p:nvSpPr>
            <p:spPr>
              <a:xfrm flipV="1">
                <a:off x="5749131" y="1524794"/>
                <a:ext cx="230188" cy="317500"/>
              </a:xfrm>
              <a:prstGeom prst="line">
                <a:avLst/>
              </a:prstGeom>
              <a:grpFill/>
              <a:ln w="38100" cap="sq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66" name="直接连接符 65"/>
              <p:cNvSpPr/>
              <p:nvPr/>
            </p:nvSpPr>
            <p:spPr>
              <a:xfrm>
                <a:off x="7142956" y="1524794"/>
                <a:ext cx="582613" cy="0"/>
              </a:xfrm>
              <a:prstGeom prst="line">
                <a:avLst/>
              </a:prstGeom>
              <a:grpFill/>
              <a:ln w="38100" cap="sq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67" name="直接连接符 66"/>
              <p:cNvSpPr/>
              <p:nvPr/>
            </p:nvSpPr>
            <p:spPr>
              <a:xfrm>
                <a:off x="2839244" y="2582069"/>
                <a:ext cx="211137" cy="0"/>
              </a:xfrm>
              <a:prstGeom prst="line">
                <a:avLst/>
              </a:prstGeom>
              <a:grpFill/>
              <a:ln w="38100" cap="sq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68" name="文本框 9281"/>
              <p:cNvSpPr txBox="1"/>
              <p:nvPr/>
            </p:nvSpPr>
            <p:spPr>
              <a:xfrm>
                <a:off x="2924118" y="2432825"/>
                <a:ext cx="604951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993300"/>
                    </a:solidFill>
                    <a:latin typeface="Times New Roman" charset="0"/>
                    <a:ea typeface="宋体" charset="-122"/>
                  </a:rPr>
                  <a:t>CPL</a:t>
                </a:r>
              </a:p>
            </p:txBody>
          </p:sp>
          <p:sp>
            <p:nvSpPr>
              <p:cNvPr id="69" name="直接连接符 68"/>
              <p:cNvSpPr/>
              <p:nvPr/>
            </p:nvSpPr>
            <p:spPr>
              <a:xfrm>
                <a:off x="2661444" y="2177256"/>
                <a:ext cx="158750" cy="404813"/>
              </a:xfrm>
              <a:prstGeom prst="line">
                <a:avLst/>
              </a:prstGeom>
              <a:grpFill/>
              <a:ln w="38100" cap="sq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70" name="直接连接符 69"/>
              <p:cNvSpPr/>
              <p:nvPr/>
            </p:nvSpPr>
            <p:spPr>
              <a:xfrm>
                <a:off x="3369469" y="2582069"/>
                <a:ext cx="141287" cy="0"/>
              </a:xfrm>
              <a:prstGeom prst="line">
                <a:avLst/>
              </a:prstGeom>
              <a:grpFill/>
              <a:ln w="38100" cap="sq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71" name="文本框 9284"/>
              <p:cNvSpPr txBox="1"/>
              <p:nvPr/>
            </p:nvSpPr>
            <p:spPr>
              <a:xfrm>
                <a:off x="3428993" y="2432825"/>
                <a:ext cx="758839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993300"/>
                    </a:solidFill>
                    <a:latin typeface="Times New Roman" charset="0"/>
                    <a:ea typeface="宋体" charset="-122"/>
                  </a:rPr>
                  <a:t>BCPL</a:t>
                </a:r>
              </a:p>
            </p:txBody>
          </p:sp>
          <p:sp>
            <p:nvSpPr>
              <p:cNvPr id="72" name="直接连接符 71"/>
              <p:cNvSpPr/>
              <p:nvPr/>
            </p:nvSpPr>
            <p:spPr>
              <a:xfrm>
                <a:off x="4020344" y="2599531"/>
                <a:ext cx="212725" cy="0"/>
              </a:xfrm>
              <a:prstGeom prst="line">
                <a:avLst/>
              </a:prstGeom>
              <a:grpFill/>
              <a:ln w="38100" cap="sq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73" name="文本框 9286"/>
              <p:cNvSpPr txBox="1"/>
              <p:nvPr/>
            </p:nvSpPr>
            <p:spPr>
              <a:xfrm>
                <a:off x="4134302" y="2432825"/>
                <a:ext cx="335646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993300"/>
                    </a:solidFill>
                    <a:latin typeface="Times New Roman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74" name="直接连接符 73"/>
              <p:cNvSpPr/>
              <p:nvPr/>
            </p:nvSpPr>
            <p:spPr>
              <a:xfrm>
                <a:off x="4409281" y="2599531"/>
                <a:ext cx="280988" cy="0"/>
              </a:xfrm>
              <a:prstGeom prst="line">
                <a:avLst/>
              </a:prstGeom>
              <a:grpFill/>
              <a:ln w="38100" cap="sq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75" name="文本框 9288"/>
              <p:cNvSpPr txBox="1"/>
              <p:nvPr/>
            </p:nvSpPr>
            <p:spPr>
              <a:xfrm>
                <a:off x="4703420" y="2410599"/>
                <a:ext cx="335646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FF0000"/>
                    </a:solidFill>
                    <a:latin typeface="Times New Roman" charset="0"/>
                    <a:ea typeface="宋体" charset="-122"/>
                  </a:rPr>
                  <a:t>C</a:t>
                </a:r>
              </a:p>
            </p:txBody>
          </p:sp>
          <p:sp>
            <p:nvSpPr>
              <p:cNvPr id="76" name="直接连接符 75"/>
              <p:cNvSpPr/>
              <p:nvPr/>
            </p:nvSpPr>
            <p:spPr>
              <a:xfrm>
                <a:off x="4980781" y="2616994"/>
                <a:ext cx="3378200" cy="0"/>
              </a:xfrm>
              <a:prstGeom prst="line">
                <a:avLst/>
              </a:prstGeom>
              <a:grpFill/>
              <a:ln w="38100" cap="sq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77" name="文本框 9290"/>
              <p:cNvSpPr txBox="1"/>
              <p:nvPr/>
            </p:nvSpPr>
            <p:spPr>
              <a:xfrm>
                <a:off x="6403171" y="2909075"/>
                <a:ext cx="595333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8000"/>
                    </a:solidFill>
                    <a:latin typeface="Times New Roman" charset="0"/>
                    <a:ea typeface="宋体" charset="-122"/>
                  </a:rPr>
                  <a:t>C++</a:t>
                </a:r>
              </a:p>
            </p:txBody>
          </p:sp>
          <p:sp>
            <p:nvSpPr>
              <p:cNvPr id="78" name="直接连接符 77"/>
              <p:cNvSpPr/>
              <p:nvPr/>
            </p:nvSpPr>
            <p:spPr>
              <a:xfrm>
                <a:off x="6877844" y="3077369"/>
                <a:ext cx="1482725" cy="0"/>
              </a:xfrm>
              <a:prstGeom prst="line">
                <a:avLst/>
              </a:prstGeom>
              <a:grpFill/>
              <a:ln w="38100" cap="sq" cmpd="sng">
                <a:solidFill>
                  <a:srgbClr val="FFCC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79" name="直接连接符 78"/>
              <p:cNvSpPr/>
              <p:nvPr/>
            </p:nvSpPr>
            <p:spPr>
              <a:xfrm>
                <a:off x="7303294" y="3447256"/>
                <a:ext cx="298450" cy="0"/>
              </a:xfrm>
              <a:prstGeom prst="line">
                <a:avLst/>
              </a:prstGeom>
              <a:grpFill/>
              <a:ln w="38100" cap="sq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80" name="文本框 9293"/>
              <p:cNvSpPr txBox="1"/>
              <p:nvPr/>
            </p:nvSpPr>
            <p:spPr>
              <a:xfrm>
                <a:off x="7518405" y="3296425"/>
                <a:ext cx="592127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8000"/>
                    </a:solidFill>
                    <a:latin typeface="Times New Roman" charset="0"/>
                    <a:ea typeface="宋体" charset="-122"/>
                  </a:rPr>
                  <a:t>Java</a:t>
                </a:r>
              </a:p>
            </p:txBody>
          </p:sp>
          <p:sp>
            <p:nvSpPr>
              <p:cNvPr id="81" name="直接连接符 80"/>
              <p:cNvSpPr/>
              <p:nvPr/>
            </p:nvSpPr>
            <p:spPr>
              <a:xfrm>
                <a:off x="7142956" y="3077369"/>
                <a:ext cx="176213" cy="369887"/>
              </a:xfrm>
              <a:prstGeom prst="line">
                <a:avLst/>
              </a:prstGeom>
              <a:grpFill/>
              <a:ln w="38100" cap="sq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82" name="直接连接符 81"/>
              <p:cNvSpPr/>
              <p:nvPr/>
            </p:nvSpPr>
            <p:spPr>
              <a:xfrm>
                <a:off x="8006556" y="3447256"/>
                <a:ext cx="354013" cy="0"/>
              </a:xfrm>
              <a:prstGeom prst="line">
                <a:avLst/>
              </a:prstGeom>
              <a:grpFill/>
              <a:ln w="38100" cap="sq" cmpd="sng">
                <a:solidFill>
                  <a:srgbClr val="FFCC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83" name="直接连接符 82"/>
              <p:cNvSpPr/>
              <p:nvPr/>
            </p:nvSpPr>
            <p:spPr>
              <a:xfrm>
                <a:off x="6101556" y="2616994"/>
                <a:ext cx="104775" cy="407987"/>
              </a:xfrm>
              <a:prstGeom prst="line">
                <a:avLst/>
              </a:prstGeom>
              <a:grpFill/>
              <a:ln w="38100" cap="sq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84" name="直接连接符 83"/>
              <p:cNvSpPr/>
              <p:nvPr/>
            </p:nvSpPr>
            <p:spPr>
              <a:xfrm>
                <a:off x="6225381" y="3077369"/>
                <a:ext cx="265113" cy="0"/>
              </a:xfrm>
              <a:prstGeom prst="line">
                <a:avLst/>
              </a:prstGeom>
              <a:grpFill/>
              <a:ln w="38100" cap="sq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1962944" y="5777706"/>
                <a:ext cx="74612" cy="74613"/>
              </a:xfrm>
              <a:prstGeom prst="ellipse">
                <a:avLst/>
              </a:prstGeom>
              <a:grpFill/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86" name="文本框 9299"/>
              <p:cNvSpPr txBox="1"/>
              <p:nvPr/>
            </p:nvSpPr>
            <p:spPr>
              <a:xfrm>
                <a:off x="1384789" y="5641162"/>
                <a:ext cx="656247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00FF"/>
                    </a:solidFill>
                    <a:latin typeface="Times New Roman" charset="0"/>
                    <a:ea typeface="宋体" charset="-122"/>
                  </a:rPr>
                  <a:t>LISP</a:t>
                </a:r>
              </a:p>
            </p:txBody>
          </p:sp>
          <p:sp>
            <p:nvSpPr>
              <p:cNvPr id="87" name="直接连接符 86"/>
              <p:cNvSpPr/>
              <p:nvPr/>
            </p:nvSpPr>
            <p:spPr>
              <a:xfrm>
                <a:off x="2028031" y="5809456"/>
                <a:ext cx="6316663" cy="0"/>
              </a:xfrm>
              <a:prstGeom prst="line">
                <a:avLst/>
              </a:prstGeom>
              <a:grpFill/>
              <a:ln w="38100" cap="sq" cmpd="sng">
                <a:solidFill>
                  <a:srgbClr val="FF9999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88" name="直接连接符 87"/>
              <p:cNvSpPr/>
              <p:nvPr/>
            </p:nvSpPr>
            <p:spPr>
              <a:xfrm>
                <a:off x="4568031" y="6109494"/>
                <a:ext cx="319088" cy="0"/>
              </a:xfrm>
              <a:prstGeom prst="line">
                <a:avLst/>
              </a:prstGeom>
              <a:grpFill/>
              <a:ln w="38100" cap="sq" cmpd="sng">
                <a:solidFill>
                  <a:srgbClr val="FF99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89" name="文本框 9302"/>
              <p:cNvSpPr txBox="1"/>
              <p:nvPr/>
            </p:nvSpPr>
            <p:spPr>
              <a:xfrm>
                <a:off x="4740975" y="5957075"/>
                <a:ext cx="1105088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00FF"/>
                    </a:solidFill>
                    <a:latin typeface="Times New Roman" charset="0"/>
                    <a:ea typeface="宋体" charset="-122"/>
                  </a:rPr>
                  <a:t>PROLOG</a:t>
                </a:r>
              </a:p>
            </p:txBody>
          </p:sp>
          <p:sp>
            <p:nvSpPr>
              <p:cNvPr id="90" name="直接连接符 89"/>
              <p:cNvSpPr/>
              <p:nvPr/>
            </p:nvSpPr>
            <p:spPr>
              <a:xfrm>
                <a:off x="5698331" y="6126956"/>
                <a:ext cx="2646363" cy="0"/>
              </a:xfrm>
              <a:prstGeom prst="line">
                <a:avLst/>
              </a:prstGeom>
              <a:grpFill/>
              <a:ln w="38100" cap="sq" cmpd="sng">
                <a:solidFill>
                  <a:srgbClr val="FF9999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91" name="直接连接符 90"/>
              <p:cNvSpPr/>
              <p:nvPr/>
            </p:nvSpPr>
            <p:spPr>
              <a:xfrm>
                <a:off x="4374356" y="5809456"/>
                <a:ext cx="176213" cy="300038"/>
              </a:xfrm>
              <a:prstGeom prst="line">
                <a:avLst/>
              </a:prstGeom>
              <a:grpFill/>
              <a:ln w="38100" cap="sq" cmpd="sng">
                <a:solidFill>
                  <a:srgbClr val="FF99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2299494" y="5337969"/>
                <a:ext cx="74612" cy="74612"/>
              </a:xfrm>
              <a:prstGeom prst="ellipse">
                <a:avLst/>
              </a:prstGeom>
              <a:grpFill/>
              <a:ln w="28575" cap="sq" cmpd="sng">
                <a:solidFill>
                  <a:srgbClr val="3399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93" name="文本框 9306"/>
              <p:cNvSpPr txBox="1"/>
              <p:nvPr/>
            </p:nvSpPr>
            <p:spPr>
              <a:xfrm>
                <a:off x="1476170" y="5217300"/>
                <a:ext cx="964023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00FF"/>
                    </a:solidFill>
                    <a:latin typeface="Times New Roman" charset="0"/>
                    <a:ea typeface="宋体" charset="-122"/>
                  </a:rPr>
                  <a:t>COBOL</a:t>
                </a:r>
              </a:p>
            </p:txBody>
          </p:sp>
          <p:sp>
            <p:nvSpPr>
              <p:cNvPr id="94" name="直接连接符 93"/>
              <p:cNvSpPr/>
              <p:nvPr/>
            </p:nvSpPr>
            <p:spPr>
              <a:xfrm>
                <a:off x="2364581" y="5385594"/>
                <a:ext cx="5980113" cy="0"/>
              </a:xfrm>
              <a:prstGeom prst="line">
                <a:avLst/>
              </a:prstGeom>
              <a:grpFill/>
              <a:ln w="38100" cap="sq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1594644" y="4668044"/>
                <a:ext cx="74612" cy="74612"/>
              </a:xfrm>
              <a:prstGeom prst="ellipse">
                <a:avLst/>
              </a:prstGeom>
              <a:grpFill/>
              <a:ln w="28575" cap="sq" cmpd="sng">
                <a:solidFill>
                  <a:srgbClr val="3399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96" name="直接连接符 95"/>
              <p:cNvSpPr/>
              <p:nvPr/>
            </p:nvSpPr>
            <p:spPr>
              <a:xfrm>
                <a:off x="1658144" y="4733131"/>
                <a:ext cx="3122612" cy="0"/>
              </a:xfrm>
              <a:prstGeom prst="line">
                <a:avLst/>
              </a:prstGeom>
              <a:grpFill/>
              <a:ln w="38100" cap="sq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97" name="文本框 9310"/>
              <p:cNvSpPr txBox="1"/>
              <p:nvPr/>
            </p:nvSpPr>
            <p:spPr>
              <a:xfrm>
                <a:off x="4608721" y="4564837"/>
                <a:ext cx="1475958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00FF"/>
                    </a:solidFill>
                    <a:latin typeface="Times New Roman" charset="0"/>
                    <a:ea typeface="宋体" charset="-122"/>
                  </a:rPr>
                  <a:t>FORTRAN77</a:t>
                </a:r>
              </a:p>
            </p:txBody>
          </p:sp>
          <p:sp>
            <p:nvSpPr>
              <p:cNvPr id="98" name="文本框 9311"/>
              <p:cNvSpPr txBox="1"/>
              <p:nvPr/>
            </p:nvSpPr>
            <p:spPr>
              <a:xfrm>
                <a:off x="526787" y="4529912"/>
                <a:ext cx="1245126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00FF"/>
                    </a:solidFill>
                    <a:latin typeface="Times New Roman" charset="0"/>
                    <a:ea typeface="宋体" charset="-122"/>
                  </a:rPr>
                  <a:t>FORTRAN</a:t>
                </a:r>
              </a:p>
            </p:txBody>
          </p:sp>
          <p:sp>
            <p:nvSpPr>
              <p:cNvPr id="99" name="直接连接符 98"/>
              <p:cNvSpPr/>
              <p:nvPr/>
            </p:nvSpPr>
            <p:spPr>
              <a:xfrm>
                <a:off x="5892006" y="4733131"/>
                <a:ext cx="2452688" cy="0"/>
              </a:xfrm>
              <a:prstGeom prst="line">
                <a:avLst/>
              </a:prstGeom>
              <a:grpFill/>
              <a:ln w="38100" cap="sq" cmpd="sng">
                <a:solidFill>
                  <a:srgbClr val="FF00FF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00" name="直接连接符 99"/>
              <p:cNvSpPr/>
              <p:nvPr/>
            </p:nvSpPr>
            <p:spPr>
              <a:xfrm>
                <a:off x="3245644" y="5050631"/>
                <a:ext cx="371475" cy="0"/>
              </a:xfrm>
              <a:prstGeom prst="line">
                <a:avLst/>
              </a:prstGeom>
              <a:grpFill/>
              <a:ln w="38100" cap="sq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01" name="文本框 9314"/>
              <p:cNvSpPr txBox="1"/>
              <p:nvPr/>
            </p:nvSpPr>
            <p:spPr>
              <a:xfrm>
                <a:off x="3407388" y="4883925"/>
                <a:ext cx="630599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00FF"/>
                    </a:solidFill>
                    <a:latin typeface="Times New Roman" charset="0"/>
                    <a:ea typeface="宋体" charset="-122"/>
                  </a:rPr>
                  <a:t>PL/1</a:t>
                </a:r>
              </a:p>
            </p:txBody>
          </p:sp>
          <p:sp>
            <p:nvSpPr>
              <p:cNvPr id="102" name="直接连接符 101"/>
              <p:cNvSpPr/>
              <p:nvPr/>
            </p:nvSpPr>
            <p:spPr>
              <a:xfrm>
                <a:off x="3915569" y="5050631"/>
                <a:ext cx="812800" cy="0"/>
              </a:xfrm>
              <a:prstGeom prst="line">
                <a:avLst/>
              </a:prstGeom>
              <a:grpFill/>
              <a:ln w="38100" cap="sq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03" name="直接连接符 102"/>
              <p:cNvSpPr/>
              <p:nvPr/>
            </p:nvSpPr>
            <p:spPr>
              <a:xfrm>
                <a:off x="3017044" y="4733131"/>
                <a:ext cx="193675" cy="317500"/>
              </a:xfrm>
              <a:prstGeom prst="line">
                <a:avLst/>
              </a:prstGeom>
              <a:grpFill/>
              <a:ln w="38100" cap="sq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04" name="直接连接符 103"/>
              <p:cNvSpPr/>
              <p:nvPr/>
            </p:nvSpPr>
            <p:spPr>
              <a:xfrm flipV="1">
                <a:off x="3017044" y="5033169"/>
                <a:ext cx="193675" cy="352425"/>
              </a:xfrm>
              <a:prstGeom prst="line">
                <a:avLst/>
              </a:prstGeom>
              <a:grpFill/>
              <a:ln w="38100" cap="sq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05" name="文本框 9318"/>
              <p:cNvSpPr txBox="1"/>
              <p:nvPr/>
            </p:nvSpPr>
            <p:spPr>
              <a:xfrm>
                <a:off x="2561244" y="3558362"/>
                <a:ext cx="1124324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8000"/>
                    </a:solidFill>
                    <a:latin typeface="Times New Roman" charset="0"/>
                    <a:ea typeface="宋体" charset="-122"/>
                  </a:rPr>
                  <a:t>Simula 67</a:t>
                </a:r>
              </a:p>
            </p:txBody>
          </p:sp>
          <p:sp>
            <p:nvSpPr>
              <p:cNvPr id="106" name="直接连接符 105"/>
              <p:cNvSpPr/>
              <p:nvPr/>
            </p:nvSpPr>
            <p:spPr>
              <a:xfrm>
                <a:off x="3598069" y="3764756"/>
                <a:ext cx="2400300" cy="0"/>
              </a:xfrm>
              <a:prstGeom prst="line">
                <a:avLst/>
              </a:prstGeom>
              <a:grpFill/>
              <a:ln w="38100" cap="sq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07" name="直接连接符 106"/>
              <p:cNvSpPr/>
              <p:nvPr/>
            </p:nvSpPr>
            <p:spPr>
              <a:xfrm>
                <a:off x="5250656" y="3412331"/>
                <a:ext cx="1341438" cy="0"/>
              </a:xfrm>
              <a:prstGeom prst="line">
                <a:avLst/>
              </a:prstGeom>
              <a:grpFill/>
              <a:ln w="38100" cap="sq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08" name="直接连接符 107"/>
              <p:cNvSpPr/>
              <p:nvPr/>
            </p:nvSpPr>
            <p:spPr>
              <a:xfrm flipV="1">
                <a:off x="5056981" y="3412331"/>
                <a:ext cx="193675" cy="352425"/>
              </a:xfrm>
              <a:prstGeom prst="line">
                <a:avLst/>
              </a:prstGeom>
              <a:grpFill/>
              <a:ln w="38100" cap="sq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09" name="文本框 9322"/>
              <p:cNvSpPr txBox="1"/>
              <p:nvPr/>
            </p:nvSpPr>
            <p:spPr>
              <a:xfrm>
                <a:off x="4842159" y="3121800"/>
                <a:ext cx="1355156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8000"/>
                    </a:solidFill>
                    <a:latin typeface="Times New Roman" charset="0"/>
                    <a:ea typeface="宋体" charset="-122"/>
                  </a:rPr>
                  <a:t>Smalltalk 80</a:t>
                </a:r>
              </a:p>
            </p:txBody>
          </p:sp>
          <p:sp>
            <p:nvSpPr>
              <p:cNvPr id="110" name="直接连接符 109"/>
              <p:cNvSpPr/>
              <p:nvPr/>
            </p:nvSpPr>
            <p:spPr>
              <a:xfrm flipV="1">
                <a:off x="6080919" y="3044031"/>
                <a:ext cx="123825" cy="474663"/>
              </a:xfrm>
              <a:prstGeom prst="line">
                <a:avLst/>
              </a:prstGeom>
              <a:grpFill/>
              <a:ln w="38100" cap="sq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11" name="直接连接符 110"/>
              <p:cNvSpPr/>
              <p:nvPr/>
            </p:nvSpPr>
            <p:spPr>
              <a:xfrm>
                <a:off x="2904331" y="4275931"/>
                <a:ext cx="530225" cy="0"/>
              </a:xfrm>
              <a:prstGeom prst="line">
                <a:avLst/>
              </a:prstGeom>
              <a:grpFill/>
              <a:ln w="38100" cap="sq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12" name="直接连接符 111"/>
              <p:cNvSpPr/>
              <p:nvPr/>
            </p:nvSpPr>
            <p:spPr>
              <a:xfrm flipV="1">
                <a:off x="2658269" y="4275931"/>
                <a:ext cx="246062" cy="458788"/>
              </a:xfrm>
              <a:prstGeom prst="line">
                <a:avLst/>
              </a:prstGeom>
              <a:grpFill/>
              <a:ln w="38100" cap="sq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13" name="文本框 9326"/>
              <p:cNvSpPr txBox="1"/>
              <p:nvPr/>
            </p:nvSpPr>
            <p:spPr>
              <a:xfrm>
                <a:off x="3307053" y="4109225"/>
                <a:ext cx="861431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00FF"/>
                    </a:solidFill>
                    <a:latin typeface="Times New Roman" charset="0"/>
                    <a:ea typeface="宋体" charset="-122"/>
                  </a:rPr>
                  <a:t>BASIC</a:t>
                </a:r>
              </a:p>
            </p:txBody>
          </p:sp>
          <p:sp>
            <p:nvSpPr>
              <p:cNvPr id="114" name="直接连接符 113"/>
              <p:cNvSpPr/>
              <p:nvPr/>
            </p:nvSpPr>
            <p:spPr>
              <a:xfrm>
                <a:off x="4052094" y="4275931"/>
                <a:ext cx="1287462" cy="0"/>
              </a:xfrm>
              <a:prstGeom prst="line">
                <a:avLst/>
              </a:prstGeom>
              <a:grpFill/>
              <a:ln w="38100" cap="sq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15" name="文本框 9328"/>
              <p:cNvSpPr txBox="1"/>
              <p:nvPr/>
            </p:nvSpPr>
            <p:spPr>
              <a:xfrm>
                <a:off x="5208283" y="4091762"/>
                <a:ext cx="1476984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00FF"/>
                    </a:solidFill>
                    <a:latin typeface="Times New Roman" charset="0"/>
                    <a:ea typeface="宋体" charset="-122"/>
                  </a:rPr>
                  <a:t>ANSI-BASIC</a:t>
                </a:r>
              </a:p>
            </p:txBody>
          </p:sp>
          <p:sp>
            <p:nvSpPr>
              <p:cNvPr id="116" name="直接连接符 115"/>
              <p:cNvSpPr/>
              <p:nvPr/>
            </p:nvSpPr>
            <p:spPr>
              <a:xfrm>
                <a:off x="6539706" y="4258469"/>
                <a:ext cx="1816100" cy="0"/>
              </a:xfrm>
              <a:prstGeom prst="line">
                <a:avLst/>
              </a:prstGeom>
              <a:grpFill/>
              <a:ln w="38100" cap="sq" cmpd="sng">
                <a:solidFill>
                  <a:srgbClr val="FF00FF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17" name="文本框 9330"/>
              <p:cNvSpPr txBox="1"/>
              <p:nvPr/>
            </p:nvSpPr>
            <p:spPr>
              <a:xfrm>
                <a:off x="6663810" y="3983812"/>
                <a:ext cx="1028143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00FF"/>
                    </a:solidFill>
                    <a:latin typeface="Times New Roman" charset="0"/>
                    <a:ea typeface="宋体" charset="-122"/>
                  </a:rPr>
                  <a:t>QBASIC</a:t>
                </a:r>
              </a:p>
            </p:txBody>
          </p:sp>
          <p:sp>
            <p:nvSpPr>
              <p:cNvPr id="118" name="文本框 9331"/>
              <p:cNvSpPr txBox="1"/>
              <p:nvPr/>
            </p:nvSpPr>
            <p:spPr>
              <a:xfrm>
                <a:off x="7716483" y="3985400"/>
                <a:ext cx="502358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00FF"/>
                    </a:solidFill>
                    <a:latin typeface="Times New Roman" charset="0"/>
                    <a:ea typeface="宋体" charset="-122"/>
                  </a:rPr>
                  <a:t>VB</a:t>
                </a:r>
              </a:p>
            </p:txBody>
          </p:sp>
          <p:sp>
            <p:nvSpPr>
              <p:cNvPr id="119" name="文本框 9332"/>
              <p:cNvSpPr txBox="1"/>
              <p:nvPr/>
            </p:nvSpPr>
            <p:spPr>
              <a:xfrm>
                <a:off x="6826458" y="4461650"/>
                <a:ext cx="1475958" cy="371513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800">
                    <a:solidFill>
                      <a:srgbClr val="0000FF"/>
                    </a:solidFill>
                    <a:latin typeface="Times New Roman" charset="0"/>
                    <a:ea typeface="宋体" charset="-122"/>
                  </a:rPr>
                  <a:t>FORTRAN90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17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语言发展过程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产生背景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产生过程</a:t>
            </a:r>
            <a:endParaRPr lang="en-US" altLang="zh-CN" smtClean="0"/>
          </a:p>
          <a:p>
            <a:pPr lvl="2"/>
            <a:r>
              <a:rPr lang="zh-CN" altLang="en-US" smtClean="0"/>
              <a:t>时间</a:t>
            </a:r>
            <a:r>
              <a:rPr lang="en-US" altLang="zh-CN" smtClean="0"/>
              <a:t>:1972~1973</a:t>
            </a:r>
          </a:p>
          <a:p>
            <a:pPr lvl="2"/>
            <a:r>
              <a:rPr lang="zh-CN" altLang="en-US" smtClean="0"/>
              <a:t>地点</a:t>
            </a:r>
            <a:r>
              <a:rPr lang="en-US" altLang="zh-CN" smtClean="0"/>
              <a:t>:</a:t>
            </a:r>
            <a:r>
              <a:rPr lang="zh-CN" altLang="en-US" smtClean="0"/>
              <a:t>美国贝尔实验室</a:t>
            </a:r>
          </a:p>
          <a:p>
            <a:pPr lvl="2"/>
            <a:r>
              <a:rPr lang="zh-CN" altLang="en-US" smtClean="0"/>
              <a:t>目的</a:t>
            </a:r>
            <a:r>
              <a:rPr lang="en-US" altLang="zh-CN" smtClean="0"/>
              <a:t>:UNIX</a:t>
            </a:r>
            <a:r>
              <a:rPr lang="zh-CN" altLang="en-US" smtClean="0"/>
              <a:t>操作系统</a:t>
            </a:r>
          </a:p>
          <a:p>
            <a:pPr lvl="2"/>
            <a:r>
              <a:rPr lang="zh-CN" altLang="en-US" smtClean="0"/>
              <a:t>设计人</a:t>
            </a:r>
            <a:r>
              <a:rPr lang="en-US" altLang="zh-CN" smtClean="0"/>
              <a:t>: </a:t>
            </a:r>
            <a:r>
              <a:rPr lang="en-US" altLang="zh-CN" err="1" smtClean="0"/>
              <a:t>Ken.Thompson</a:t>
            </a:r>
            <a:r>
              <a:rPr lang="zh-CN" altLang="en-US" smtClean="0"/>
              <a:t>和</a:t>
            </a:r>
            <a:r>
              <a:rPr lang="en-US" altLang="zh-CN" err="1" smtClean="0"/>
              <a:t>Dennis.M.Ritchie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r>
              <a:rPr lang="en-US" altLang="zh-CN" smtClean="0"/>
              <a:t>C</a:t>
            </a:r>
            <a:r>
              <a:rPr lang="zh-CN" altLang="en-US" smtClean="0"/>
              <a:t>标准</a:t>
            </a:r>
            <a:endParaRPr lang="en-US" altLang="zh-CN" smtClean="0"/>
          </a:p>
          <a:p>
            <a:pPr lvl="2"/>
            <a:r>
              <a:rPr lang="zh-CN" altLang="en-US" smtClean="0"/>
              <a:t>标准</a:t>
            </a:r>
            <a:r>
              <a:rPr lang="en-US" altLang="zh-CN" smtClean="0"/>
              <a:t>C: K&amp;R</a:t>
            </a:r>
            <a:r>
              <a:rPr lang="zh-CN" altLang="en-US" smtClean="0"/>
              <a:t>合著</a:t>
            </a:r>
            <a:r>
              <a:rPr lang="en-US" altLang="zh-CN" smtClean="0"/>
              <a:t>《The C Programming Language》</a:t>
            </a:r>
          </a:p>
          <a:p>
            <a:pPr lvl="2"/>
            <a:r>
              <a:rPr lang="en-US" altLang="zh-CN" smtClean="0"/>
              <a:t>ANSI C: 1983</a:t>
            </a:r>
            <a:r>
              <a:rPr lang="zh-CN" altLang="en-US" smtClean="0"/>
              <a:t>年</a:t>
            </a:r>
          </a:p>
          <a:p>
            <a:pPr lvl="2"/>
            <a:r>
              <a:rPr lang="en-US" altLang="zh-CN" smtClean="0"/>
              <a:t>87 ANSI C: 1987</a:t>
            </a:r>
            <a:r>
              <a:rPr lang="zh-CN" altLang="en-US" smtClean="0"/>
              <a:t>年</a:t>
            </a:r>
          </a:p>
          <a:p>
            <a:pPr lvl="2"/>
            <a:r>
              <a:rPr lang="en-US" altLang="zh-CN" smtClean="0"/>
              <a:t>1990</a:t>
            </a:r>
            <a:r>
              <a:rPr lang="zh-CN" altLang="en-US" smtClean="0"/>
              <a:t>年国际标准的</a:t>
            </a:r>
            <a:r>
              <a:rPr lang="en-US" altLang="zh-CN" smtClean="0"/>
              <a:t>ANSI 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1.2 C</a:t>
            </a:r>
            <a:r>
              <a:rPr lang="zh-CN" altLang="en-US" smtClean="0"/>
              <a:t>语言特点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语言简洁、紧凑、灵活</a:t>
            </a:r>
            <a:endParaRPr lang="en-US" altLang="zh-CN" smtClean="0"/>
          </a:p>
          <a:p>
            <a:endParaRPr lang="zh-CN" altLang="en-US" smtClean="0"/>
          </a:p>
          <a:p>
            <a:r>
              <a:rPr lang="zh-CN" altLang="en-US" smtClean="0"/>
              <a:t>运算符和数据类型丰富</a:t>
            </a:r>
            <a:endParaRPr lang="en-US" altLang="zh-CN" smtClean="0"/>
          </a:p>
          <a:p>
            <a:endParaRPr lang="zh-CN" altLang="en-US" smtClean="0"/>
          </a:p>
          <a:p>
            <a:r>
              <a:rPr lang="zh-CN" altLang="en-US" smtClean="0"/>
              <a:t>程序设计结构化、模块化</a:t>
            </a:r>
            <a:endParaRPr lang="en-US" altLang="zh-CN" smtClean="0"/>
          </a:p>
          <a:p>
            <a:endParaRPr lang="zh-CN" altLang="en-US" smtClean="0"/>
          </a:p>
          <a:p>
            <a:r>
              <a:rPr lang="zh-CN" altLang="en-US" smtClean="0"/>
              <a:t>生成目标代码质量高</a:t>
            </a:r>
            <a:endParaRPr lang="en-US" altLang="zh-CN" smtClean="0"/>
          </a:p>
          <a:p>
            <a:endParaRPr lang="zh-CN" altLang="en-US" smtClean="0"/>
          </a:p>
          <a:p>
            <a:r>
              <a:rPr lang="zh-CN" altLang="en-US" smtClean="0"/>
              <a:t>可移植性好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D966"/>
                </a:solidFill>
                <a:cs typeface="Arial" pitchFamily="34" charset="0"/>
              </a:rPr>
              <a:t>关键字</a:t>
            </a:r>
            <a:r>
              <a:rPr lang="zh-CN" altLang="en-US" smtClean="0">
                <a:cs typeface="Arial" pitchFamily="34" charset="0"/>
              </a:rPr>
              <a:t>：</a:t>
            </a:r>
            <a:r>
              <a:rPr lang="en-US" altLang="zh-CN" smtClean="0">
                <a:cs typeface="Arial" pitchFamily="34" charset="0"/>
              </a:rPr>
              <a:t>(</a:t>
            </a:r>
            <a:r>
              <a:rPr lang="zh-CN" altLang="en-US" smtClean="0">
                <a:cs typeface="Arial" pitchFamily="34" charset="0"/>
              </a:rPr>
              <a:t>由系统定义，不能重作其它定义</a:t>
            </a:r>
            <a:r>
              <a:rPr lang="en-US" altLang="zh-CN" smtClean="0">
                <a:cs typeface="Arial" pitchFamily="34" charset="0"/>
              </a:rPr>
              <a:t>)</a:t>
            </a:r>
          </a:p>
          <a:p>
            <a:pPr marL="0" indent="0">
              <a:buNone/>
            </a:pPr>
            <a:endParaRPr lang="zh-CN" altLang="en-US"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610413"/>
              </p:ext>
            </p:extLst>
          </p:nvPr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auto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break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case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char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err="1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const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continue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default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do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double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else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err="1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enum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extern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float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for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err="1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goto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if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err="1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int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long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register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return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short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signed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err="1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sizeof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static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err="1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struct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switch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err="1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typedef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unsigned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union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void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volatile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while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爆炸形 1 3"/>
          <p:cNvSpPr/>
          <p:nvPr/>
        </p:nvSpPr>
        <p:spPr>
          <a:xfrm>
            <a:off x="7068053" y="548680"/>
            <a:ext cx="1368152" cy="1368152"/>
          </a:xfrm>
          <a:prstGeom prst="irregularSeal1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32</a:t>
            </a:r>
            <a:r>
              <a:rPr lang="zh-CN" altLang="en-US" b="1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23648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控制语句</a:t>
            </a:r>
            <a:endParaRPr lang="en-US" altLang="zh-CN" smtClean="0"/>
          </a:p>
          <a:p>
            <a:pPr marL="400050" lvl="1" indent="0">
              <a:buNone/>
            </a:pPr>
            <a:endParaRPr lang="en-US" altLang="zh-CN" smtClean="0"/>
          </a:p>
          <a:p>
            <a:pPr marL="400050" lvl="1" indent="0">
              <a:buNone/>
            </a:pPr>
            <a:r>
              <a:rPr lang="en-US" altLang="zh-CN" smtClean="0"/>
              <a:t>if( )~else~</a:t>
            </a:r>
          </a:p>
          <a:p>
            <a:pPr marL="400050" lvl="1" indent="0">
              <a:buNone/>
            </a:pPr>
            <a:r>
              <a:rPr lang="en-US" altLang="zh-CN" smtClean="0"/>
              <a:t>for( )~</a:t>
            </a:r>
          </a:p>
          <a:p>
            <a:pPr marL="400050" lvl="1" indent="0">
              <a:buNone/>
            </a:pPr>
            <a:r>
              <a:rPr lang="en-US" altLang="zh-CN" smtClean="0"/>
              <a:t>while( )~</a:t>
            </a:r>
          </a:p>
          <a:p>
            <a:pPr marL="400050" lvl="1" indent="0">
              <a:buNone/>
            </a:pPr>
            <a:r>
              <a:rPr lang="en-US" altLang="zh-CN" err="1" smtClean="0"/>
              <a:t>do~while</a:t>
            </a:r>
            <a:r>
              <a:rPr lang="en-US" altLang="zh-CN" smtClean="0"/>
              <a:t>( )</a:t>
            </a:r>
          </a:p>
          <a:p>
            <a:pPr marL="400050" lvl="1" indent="0">
              <a:buNone/>
            </a:pPr>
            <a:r>
              <a:rPr lang="en-US" altLang="zh-CN" smtClean="0"/>
              <a:t>continue</a:t>
            </a:r>
          </a:p>
          <a:p>
            <a:pPr marL="400050" lvl="1" indent="0">
              <a:buNone/>
            </a:pPr>
            <a:r>
              <a:rPr lang="en-US" altLang="zh-CN" smtClean="0"/>
              <a:t>break</a:t>
            </a:r>
          </a:p>
          <a:p>
            <a:pPr marL="400050" lvl="1" indent="0">
              <a:buNone/>
            </a:pPr>
            <a:r>
              <a:rPr lang="en-US" altLang="zh-CN" smtClean="0"/>
              <a:t>switch</a:t>
            </a:r>
          </a:p>
          <a:p>
            <a:pPr marL="400050" lvl="1" indent="0">
              <a:buNone/>
            </a:pPr>
            <a:r>
              <a:rPr lang="en-US" altLang="zh-CN" err="1" smtClean="0"/>
              <a:t>goto</a:t>
            </a:r>
            <a:endParaRPr lang="en-US" altLang="zh-CN" smtClean="0"/>
          </a:p>
          <a:p>
            <a:pPr marL="400050" lvl="1" indent="0">
              <a:buNone/>
            </a:pPr>
            <a:r>
              <a:rPr lang="en-US" altLang="zh-CN" smtClean="0"/>
              <a:t>return</a:t>
            </a:r>
            <a:endParaRPr lang="zh-CN" altLang="en-US"/>
          </a:p>
        </p:txBody>
      </p:sp>
      <p:sp>
        <p:nvSpPr>
          <p:cNvPr id="3" name="爆炸形 1 2"/>
          <p:cNvSpPr/>
          <p:nvPr/>
        </p:nvSpPr>
        <p:spPr>
          <a:xfrm>
            <a:off x="2807804" y="548680"/>
            <a:ext cx="1224136" cy="1224136"/>
          </a:xfrm>
          <a:prstGeom prst="irregularSeal1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rgbClr val="000000"/>
                </a:solidFill>
                <a:latin typeface="Aldhabi"/>
                <a:ea typeface="微软雅黑" pitchFamily="34" charset="-122"/>
              </a:rPr>
              <a:t>9</a:t>
            </a:r>
            <a:r>
              <a:rPr lang="zh-CN" altLang="en-US" smtClean="0">
                <a:solidFill>
                  <a:srgbClr val="000000"/>
                </a:solidFill>
                <a:latin typeface="Aldhabi"/>
                <a:ea typeface="微软雅黑" pitchFamily="34" charset="-122"/>
              </a:rPr>
              <a:t>种</a:t>
            </a:r>
          </a:p>
        </p:txBody>
      </p:sp>
    </p:spTree>
    <p:extLst>
      <p:ext uri="{BB962C8B-B14F-4D97-AF65-F5344CB8AC3E}">
        <p14:creationId xmlns:p14="http://schemas.microsoft.com/office/powerpoint/2010/main" val="19851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组模板">
  <a:themeElements>
    <a:clrScheme name="数组模板 6">
      <a:dk1>
        <a:srgbClr val="005A58"/>
      </a:dk1>
      <a:lt1>
        <a:srgbClr val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数组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D966"/>
        </a:solidFill>
      </a:spPr>
      <a:bodyPr rtlCol="0" anchor="ctr"/>
      <a:lstStyle>
        <a:defPPr>
          <a:defRPr dirty="0" smtClean="0">
            <a:solidFill>
              <a:srgbClr val="000000"/>
            </a:solidFill>
            <a:latin typeface="Aldhabi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数组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Words>1534</Words>
  <Application>Microsoft Office PowerPoint</Application>
  <PresentationFormat>全屏显示(4:3)</PresentationFormat>
  <Paragraphs>443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数组模板</vt:lpstr>
      <vt:lpstr>C语言程序设计  第一章 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luohengchen</cp:lastModifiedBy>
  <cp:revision>34</cp:revision>
  <dcterms:created xsi:type="dcterms:W3CDTF">2016-07-21T17:08:27Z</dcterms:created>
  <dcterms:modified xsi:type="dcterms:W3CDTF">2016-09-12T08:00:11Z</dcterms:modified>
</cp:coreProperties>
</file>