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19" r:id="rId2"/>
    <p:sldId id="257" r:id="rId3"/>
    <p:sldId id="258" r:id="rId4"/>
    <p:sldId id="259" r:id="rId5"/>
    <p:sldId id="283" r:id="rId6"/>
    <p:sldId id="284" r:id="rId7"/>
    <p:sldId id="285" r:id="rId8"/>
    <p:sldId id="260" r:id="rId9"/>
    <p:sldId id="261" r:id="rId10"/>
    <p:sldId id="28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7" r:id="rId21"/>
    <p:sldId id="272" r:id="rId22"/>
    <p:sldId id="273" r:id="rId23"/>
    <p:sldId id="288" r:id="rId24"/>
    <p:sldId id="275" r:id="rId25"/>
    <p:sldId id="27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9" r:id="rId34"/>
    <p:sldId id="290" r:id="rId35"/>
    <p:sldId id="291" r:id="rId36"/>
    <p:sldId id="292" r:id="rId37"/>
    <p:sldId id="293" r:id="rId38"/>
    <p:sldId id="305" r:id="rId39"/>
    <p:sldId id="294" r:id="rId40"/>
    <p:sldId id="295" r:id="rId41"/>
    <p:sldId id="306" r:id="rId42"/>
    <p:sldId id="307" r:id="rId43"/>
    <p:sldId id="296" r:id="rId44"/>
    <p:sldId id="312" r:id="rId45"/>
    <p:sldId id="297" r:id="rId46"/>
    <p:sldId id="313" r:id="rId47"/>
    <p:sldId id="298" r:id="rId48"/>
    <p:sldId id="314" r:id="rId49"/>
    <p:sldId id="299" r:id="rId50"/>
    <p:sldId id="315" r:id="rId51"/>
    <p:sldId id="316" r:id="rId52"/>
    <p:sldId id="317" r:id="rId53"/>
    <p:sldId id="308" r:id="rId54"/>
    <p:sldId id="318" r:id="rId55"/>
    <p:sldId id="303" r:id="rId56"/>
    <p:sldId id="304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D966"/>
    <a:srgbClr val="193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9" autoAdjust="0"/>
  </p:normalViewPr>
  <p:slideViewPr>
    <p:cSldViewPr>
      <p:cViewPr>
        <p:scale>
          <a:sx n="60" d="100"/>
          <a:sy n="60" d="100"/>
        </p:scale>
        <p:origin x="-165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2F12-C21F-4C6B-9F77-CB8B5ECA34A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4E0E-4839-4D3E-8311-4B6C3BAAB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4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14E0E-4839-4D3E-8311-4B6C3BAAB57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9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8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405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92618"/>
      </p:ext>
    </p:extLst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Font typeface="Wingdings" pitchFamily="2" charset="2"/>
              <a:buChar char="l"/>
              <a:defRPr sz="24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2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784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6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37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38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95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29"/>
          <p:cNvSpPr>
            <a:spLocks noChangeArrowheads="1"/>
          </p:cNvSpPr>
          <p:nvPr/>
        </p:nvSpPr>
        <p:spPr bwMode="auto">
          <a:xfrm>
            <a:off x="407988" y="119063"/>
            <a:ext cx="1859756" cy="34766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ea typeface="微软雅黑" pitchFamily="34" charset="-122"/>
              </a:rPr>
              <a:t>第二章 数据和运算</a:t>
            </a:r>
            <a:endParaRPr lang="zh-CN" altLang="en-US" sz="1600">
              <a:ea typeface="微软雅黑" pitchFamily="34" charset="-122"/>
            </a:endParaRPr>
          </a:p>
        </p:txBody>
      </p:sp>
      <p:sp>
        <p:nvSpPr>
          <p:cNvPr id="1032" name="AutoShape 29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451725" y="160338"/>
            <a:ext cx="1223963" cy="31591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ea typeface="微软雅黑" pitchFamily="34" charset="-122"/>
              </a:rPr>
              <a:t> 返回目录</a:t>
            </a:r>
            <a:endParaRPr lang="zh-CN" altLang="en-US" sz="1600">
              <a:ea typeface="微软雅黑" pitchFamily="34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63550"/>
            <a:ext cx="9144000" cy="127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72000" y="6491288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    </a:t>
            </a:r>
            <a:r>
              <a:rPr lang="zh-CN" altLang="en-US" b="1">
                <a:solidFill>
                  <a:schemeClr val="bg1"/>
                </a:solidFill>
              </a:rPr>
              <a:t>广西科技大学 </a:t>
            </a:r>
            <a:r>
              <a:rPr lang="en-US" altLang="zh-CN" b="1">
                <a:solidFill>
                  <a:schemeClr val="bg1"/>
                </a:solidFill>
              </a:rPr>
              <a:t>. 《C</a:t>
            </a:r>
            <a:r>
              <a:rPr lang="zh-CN" altLang="en-US" b="1">
                <a:solidFill>
                  <a:schemeClr val="bg1"/>
                </a:solidFill>
              </a:rPr>
              <a:t>语言程序设计</a:t>
            </a:r>
            <a:r>
              <a:rPr lang="en-US" altLang="zh-CN" b="1">
                <a:solidFill>
                  <a:schemeClr val="bg1"/>
                </a:solidFill>
              </a:rPr>
              <a:t>》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0" y="6453188"/>
            <a:ext cx="9144000" cy="31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0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ctrTitle"/>
          </p:nvPr>
        </p:nvSpPr>
        <p:spPr>
          <a:xfrm>
            <a:off x="685800" y="2659360"/>
            <a:ext cx="7772400" cy="2232248"/>
          </a:xfrm>
        </p:spPr>
        <p:txBody>
          <a:bodyPr/>
          <a:lstStyle/>
          <a:p>
            <a:r>
              <a:rPr lang="en-US" altLang="zh-CN" b="1" smtClean="0">
                <a:solidFill>
                  <a:schemeClr val="bg1"/>
                </a:solidFill>
              </a:rPr>
              <a:t>C</a:t>
            </a:r>
            <a:r>
              <a:rPr lang="zh-CN" altLang="en-US" b="1" smtClean="0">
                <a:solidFill>
                  <a:schemeClr val="bg1"/>
                </a:solidFill>
              </a:rPr>
              <a:t>语言程序设计</a:t>
            </a:r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zh-CN" altLang="en-US" sz="3600" smtClean="0">
                <a:solidFill>
                  <a:schemeClr val="bg1"/>
                </a:solidFill>
              </a:rPr>
              <a:t>第二章 数据和运算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6" name="副标题 3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周晓辉 王晓荣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2066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5577483"/>
          </a:xfrm>
        </p:spPr>
        <p:txBody>
          <a:bodyPr/>
          <a:lstStyle/>
          <a:p>
            <a:pPr lvl="1"/>
            <a:r>
              <a:rPr lang="zh-CN" altLang="en-US"/>
              <a:t>二进制与八进制之间的转换</a:t>
            </a:r>
          </a:p>
          <a:p>
            <a:pPr lvl="2"/>
            <a:r>
              <a:rPr lang="zh-CN" altLang="en-US"/>
              <a:t>二进制转换成十六进制：从右向左，每</a:t>
            </a:r>
            <a:r>
              <a:rPr lang="en-US" altLang="zh-CN"/>
              <a:t>4</a:t>
            </a:r>
            <a:r>
              <a:rPr lang="zh-CN" altLang="en-US"/>
              <a:t>位一组（不足</a:t>
            </a:r>
            <a:r>
              <a:rPr lang="en-US" altLang="zh-CN"/>
              <a:t>4</a:t>
            </a:r>
            <a:r>
              <a:rPr lang="zh-CN" altLang="en-US"/>
              <a:t>位左补</a:t>
            </a:r>
            <a:r>
              <a:rPr lang="en-US" altLang="zh-CN"/>
              <a:t>0</a:t>
            </a:r>
            <a:r>
              <a:rPr lang="zh-CN" altLang="en-US"/>
              <a:t>），转换成</a:t>
            </a:r>
            <a:r>
              <a:rPr lang="zh-CN" altLang="en-US" smtClean="0"/>
              <a:t>十六进制</a:t>
            </a:r>
            <a:endParaRPr lang="zh-CN" altLang="en-US"/>
          </a:p>
          <a:p>
            <a:pPr lvl="2"/>
            <a:r>
              <a:rPr lang="zh-CN" altLang="en-US"/>
              <a:t>十六进制转换成二进制：用</a:t>
            </a:r>
            <a:r>
              <a:rPr lang="en-US" altLang="zh-CN"/>
              <a:t>4</a:t>
            </a:r>
            <a:r>
              <a:rPr lang="zh-CN" altLang="en-US"/>
              <a:t>位二进制数代替每一位</a:t>
            </a:r>
            <a:r>
              <a:rPr lang="zh-CN" altLang="en-US" smtClean="0"/>
              <a:t>十六</a:t>
            </a:r>
            <a:endParaRPr lang="en-US" altLang="zh-CN" smtClean="0"/>
          </a:p>
          <a:p>
            <a:pPr marL="914400" lvl="2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</a:t>
            </a:r>
            <a:r>
              <a:rPr lang="zh-CN" altLang="en-US" smtClean="0"/>
              <a:t>进制数</a:t>
            </a:r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740352" y="1340768"/>
            <a:ext cx="1211262" cy="50069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0000 ~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0001 ~ 1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0010 ~ 2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0011 ~ 3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0100 ~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0101 ~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0110 ~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0111 ~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1000 ~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1001 ~ 9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1010 ~ A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1011 ~ B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1100 ~ C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1101 ~ D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1110 ~ E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1111 ~ F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25463" y="2633663"/>
            <a:ext cx="671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</a:rPr>
              <a:t>例  </a:t>
            </a:r>
            <a:r>
              <a:rPr lang="en-US" altLang="zh-CN" sz="2000">
                <a:solidFill>
                  <a:schemeClr val="bg1"/>
                </a:solidFill>
              </a:rPr>
              <a:t>(11010101111101)</a:t>
            </a:r>
            <a:r>
              <a:rPr lang="en-US" altLang="zh-CN" sz="1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=(</a:t>
            </a:r>
            <a:r>
              <a:rPr lang="en-US" altLang="zh-CN" sz="2000" b="1">
                <a:solidFill>
                  <a:srgbClr val="FFD966"/>
                </a:solidFill>
              </a:rPr>
              <a:t>00</a:t>
            </a:r>
            <a:r>
              <a:rPr lang="en-US" altLang="zh-CN" sz="2000">
                <a:solidFill>
                  <a:schemeClr val="bg1"/>
                </a:solidFill>
              </a:rPr>
              <a:t>11,0101,0111,1101)</a:t>
            </a:r>
            <a:r>
              <a:rPr lang="en-US" altLang="zh-CN" sz="1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=(357D)</a:t>
            </a:r>
            <a:r>
              <a:rPr lang="en-US" altLang="zh-CN" sz="1000">
                <a:solidFill>
                  <a:schemeClr val="bg1"/>
                </a:solidFill>
              </a:rPr>
              <a:t>16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8000" y="3797300"/>
            <a:ext cx="6799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</a:rPr>
              <a:t>例 </a:t>
            </a:r>
            <a:r>
              <a:rPr lang="en-US" altLang="zh-CN" sz="2000">
                <a:solidFill>
                  <a:schemeClr val="bg1"/>
                </a:solidFill>
              </a:rPr>
              <a:t>(4B9E)</a:t>
            </a:r>
            <a:r>
              <a:rPr lang="en-US" altLang="zh-CN" sz="1000">
                <a:solidFill>
                  <a:schemeClr val="bg1"/>
                </a:solidFill>
              </a:rPr>
              <a:t>16</a:t>
            </a:r>
            <a:r>
              <a:rPr lang="en-US" altLang="zh-CN" sz="2000">
                <a:solidFill>
                  <a:schemeClr val="bg1"/>
                </a:solidFill>
              </a:rPr>
              <a:t>=(</a:t>
            </a:r>
            <a:r>
              <a:rPr lang="en-US" altLang="zh-CN" sz="2000" b="1">
                <a:solidFill>
                  <a:srgbClr val="FFD966"/>
                </a:solidFill>
              </a:rPr>
              <a:t>0</a:t>
            </a:r>
            <a:r>
              <a:rPr lang="en-US" altLang="zh-CN" sz="2000">
                <a:solidFill>
                  <a:schemeClr val="bg1"/>
                </a:solidFill>
              </a:rPr>
              <a:t>100,1011,1001,1110)</a:t>
            </a:r>
            <a:r>
              <a:rPr lang="en-US" altLang="zh-CN" sz="1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=(100101110011110)</a:t>
            </a:r>
            <a:r>
              <a:rPr lang="en-US" altLang="zh-CN" sz="1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utoUpdateAnimBg="0"/>
      <p:bldP spid="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088232"/>
          </a:xfrm>
        </p:spPr>
        <p:txBody>
          <a:bodyPr/>
          <a:lstStyle/>
          <a:p>
            <a:r>
              <a:rPr lang="zh-CN" altLang="en-US"/>
              <a:t>字节和位</a:t>
            </a:r>
          </a:p>
          <a:p>
            <a:pPr lvl="1"/>
            <a:r>
              <a:rPr lang="zh-CN" altLang="en-US"/>
              <a:t>内存以字节为单元组成</a:t>
            </a:r>
          </a:p>
          <a:p>
            <a:pPr lvl="1"/>
            <a:r>
              <a:rPr lang="zh-CN" altLang="en-US"/>
              <a:t>每个字节有一个地址</a:t>
            </a:r>
          </a:p>
          <a:p>
            <a:pPr lvl="1"/>
            <a:r>
              <a:rPr lang="zh-CN" altLang="en-US"/>
              <a:t>一个字节一般由</a:t>
            </a:r>
            <a:r>
              <a:rPr lang="en-US" altLang="zh-CN"/>
              <a:t>8</a:t>
            </a:r>
            <a:r>
              <a:rPr lang="zh-CN" altLang="en-US"/>
              <a:t>个二进制位组成</a:t>
            </a:r>
          </a:p>
          <a:p>
            <a:pPr lvl="1"/>
            <a:r>
              <a:rPr lang="zh-CN" altLang="en-US"/>
              <a:t>每个二进位的值是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endParaRPr lang="zh-CN" altLang="en-US"/>
          </a:p>
        </p:txBody>
      </p:sp>
      <p:grpSp>
        <p:nvGrpSpPr>
          <p:cNvPr id="3" name="Group 1122"/>
          <p:cNvGrpSpPr>
            <a:grpSpLocks/>
          </p:cNvGrpSpPr>
          <p:nvPr/>
        </p:nvGrpSpPr>
        <p:grpSpPr bwMode="auto">
          <a:xfrm>
            <a:off x="770112" y="2852936"/>
            <a:ext cx="4595812" cy="3490913"/>
            <a:chOff x="1177" y="1990"/>
            <a:chExt cx="2895" cy="2199"/>
          </a:xfrm>
        </p:grpSpPr>
        <p:grpSp>
          <p:nvGrpSpPr>
            <p:cNvPr id="4" name="Group 1095"/>
            <p:cNvGrpSpPr>
              <a:grpSpLocks/>
            </p:cNvGrpSpPr>
            <p:nvPr/>
          </p:nvGrpSpPr>
          <p:grpSpPr bwMode="auto">
            <a:xfrm>
              <a:off x="1177" y="1990"/>
              <a:ext cx="2895" cy="503"/>
              <a:chOff x="1177" y="1882"/>
              <a:chExt cx="2895" cy="503"/>
            </a:xfrm>
          </p:grpSpPr>
          <p:sp>
            <p:nvSpPr>
              <p:cNvPr id="29" name="Line 1086"/>
              <p:cNvSpPr>
                <a:spLocks noChangeShapeType="1"/>
              </p:cNvSpPr>
              <p:nvPr/>
            </p:nvSpPr>
            <p:spPr bwMode="auto">
              <a:xfrm flipH="1">
                <a:off x="1177" y="1882"/>
                <a:ext cx="1417" cy="47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1087"/>
              <p:cNvSpPr>
                <a:spLocks noChangeShapeType="1"/>
              </p:cNvSpPr>
              <p:nvPr/>
            </p:nvSpPr>
            <p:spPr bwMode="auto">
              <a:xfrm>
                <a:off x="2586" y="1890"/>
                <a:ext cx="1486" cy="49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114"/>
            <p:cNvGrpSpPr>
              <a:grpSpLocks/>
            </p:cNvGrpSpPr>
            <p:nvPr/>
          </p:nvGrpSpPr>
          <p:grpSpPr bwMode="auto">
            <a:xfrm>
              <a:off x="1347" y="2408"/>
              <a:ext cx="2462" cy="1781"/>
              <a:chOff x="1347" y="2408"/>
              <a:chExt cx="2462" cy="1781"/>
            </a:xfrm>
          </p:grpSpPr>
          <p:sp>
            <p:nvSpPr>
              <p:cNvPr id="14" name="Rectangle 1088"/>
              <p:cNvSpPr>
                <a:spLocks noChangeArrowheads="1"/>
              </p:cNvSpPr>
              <p:nvPr/>
            </p:nvSpPr>
            <p:spPr bwMode="auto">
              <a:xfrm>
                <a:off x="1347" y="2408"/>
                <a:ext cx="2462" cy="178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/>
              </a:p>
            </p:txBody>
          </p:sp>
          <p:grpSp>
            <p:nvGrpSpPr>
              <p:cNvPr id="15" name="Group 1113"/>
              <p:cNvGrpSpPr>
                <a:grpSpLocks/>
              </p:cNvGrpSpPr>
              <p:nvPr/>
            </p:nvGrpSpPr>
            <p:grpSpPr bwMode="auto">
              <a:xfrm>
                <a:off x="1355" y="2408"/>
                <a:ext cx="2454" cy="1781"/>
                <a:chOff x="1355" y="2408"/>
                <a:chExt cx="2454" cy="1781"/>
              </a:xfrm>
            </p:grpSpPr>
            <p:sp>
              <p:nvSpPr>
                <p:cNvPr id="16" name="Line 1089"/>
                <p:cNvSpPr>
                  <a:spLocks noChangeShapeType="1"/>
                </p:cNvSpPr>
                <p:nvPr/>
              </p:nvSpPr>
              <p:spPr bwMode="auto">
                <a:xfrm>
                  <a:off x="1355" y="2679"/>
                  <a:ext cx="24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Line 1090"/>
                <p:cNvSpPr>
                  <a:spLocks noChangeShapeType="1"/>
                </p:cNvSpPr>
                <p:nvPr/>
              </p:nvSpPr>
              <p:spPr bwMode="auto">
                <a:xfrm>
                  <a:off x="1355" y="2931"/>
                  <a:ext cx="24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Line 1091"/>
                <p:cNvSpPr>
                  <a:spLocks noChangeShapeType="1"/>
                </p:cNvSpPr>
                <p:nvPr/>
              </p:nvSpPr>
              <p:spPr bwMode="auto">
                <a:xfrm>
                  <a:off x="1355" y="3183"/>
                  <a:ext cx="24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1092"/>
                <p:cNvSpPr>
                  <a:spLocks noChangeShapeType="1"/>
                </p:cNvSpPr>
                <p:nvPr/>
              </p:nvSpPr>
              <p:spPr bwMode="auto">
                <a:xfrm>
                  <a:off x="1355" y="3436"/>
                  <a:ext cx="24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1093"/>
                <p:cNvSpPr>
                  <a:spLocks noChangeShapeType="1"/>
                </p:cNvSpPr>
                <p:nvPr/>
              </p:nvSpPr>
              <p:spPr bwMode="auto">
                <a:xfrm>
                  <a:off x="1355" y="3688"/>
                  <a:ext cx="24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1094"/>
                <p:cNvSpPr>
                  <a:spLocks noChangeShapeType="1"/>
                </p:cNvSpPr>
                <p:nvPr/>
              </p:nvSpPr>
              <p:spPr bwMode="auto">
                <a:xfrm>
                  <a:off x="1355" y="3941"/>
                  <a:ext cx="24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1096"/>
                <p:cNvSpPr>
                  <a:spLocks noChangeShapeType="1"/>
                </p:cNvSpPr>
                <p:nvPr/>
              </p:nvSpPr>
              <p:spPr bwMode="auto">
                <a:xfrm>
                  <a:off x="1672" y="2408"/>
                  <a:ext cx="0" cy="17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1097"/>
                <p:cNvSpPr>
                  <a:spLocks noChangeShapeType="1"/>
                </p:cNvSpPr>
                <p:nvPr/>
              </p:nvSpPr>
              <p:spPr bwMode="auto">
                <a:xfrm>
                  <a:off x="2582" y="2408"/>
                  <a:ext cx="0" cy="17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1099"/>
                <p:cNvSpPr>
                  <a:spLocks noChangeShapeType="1"/>
                </p:cNvSpPr>
                <p:nvPr/>
              </p:nvSpPr>
              <p:spPr bwMode="auto">
                <a:xfrm>
                  <a:off x="1975" y="2408"/>
                  <a:ext cx="0" cy="17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1100"/>
                <p:cNvSpPr>
                  <a:spLocks noChangeShapeType="1"/>
                </p:cNvSpPr>
                <p:nvPr/>
              </p:nvSpPr>
              <p:spPr bwMode="auto">
                <a:xfrm>
                  <a:off x="2886" y="2408"/>
                  <a:ext cx="0" cy="17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1101"/>
                <p:cNvSpPr>
                  <a:spLocks noChangeShapeType="1"/>
                </p:cNvSpPr>
                <p:nvPr/>
              </p:nvSpPr>
              <p:spPr bwMode="auto">
                <a:xfrm>
                  <a:off x="2279" y="2408"/>
                  <a:ext cx="0" cy="17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1102"/>
                <p:cNvSpPr>
                  <a:spLocks noChangeShapeType="1"/>
                </p:cNvSpPr>
                <p:nvPr/>
              </p:nvSpPr>
              <p:spPr bwMode="auto">
                <a:xfrm>
                  <a:off x="3189" y="2408"/>
                  <a:ext cx="0" cy="17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1103"/>
                <p:cNvSpPr>
                  <a:spLocks noChangeShapeType="1"/>
                </p:cNvSpPr>
                <p:nvPr/>
              </p:nvSpPr>
              <p:spPr bwMode="auto">
                <a:xfrm>
                  <a:off x="3493" y="2408"/>
                  <a:ext cx="0" cy="17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1121"/>
            <p:cNvGrpSpPr>
              <a:grpSpLocks/>
            </p:cNvGrpSpPr>
            <p:nvPr/>
          </p:nvGrpSpPr>
          <p:grpSpPr bwMode="auto">
            <a:xfrm>
              <a:off x="1398" y="2433"/>
              <a:ext cx="196" cy="1744"/>
              <a:chOff x="1398" y="2433"/>
              <a:chExt cx="196" cy="1744"/>
            </a:xfrm>
          </p:grpSpPr>
          <p:sp>
            <p:nvSpPr>
              <p:cNvPr id="7" name="Text Box 1105"/>
              <p:cNvSpPr txBox="1">
                <a:spLocks noChangeArrowheads="1"/>
              </p:cNvSpPr>
              <p:nvPr/>
            </p:nvSpPr>
            <p:spPr bwMode="auto">
              <a:xfrm>
                <a:off x="1398" y="243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8" name="Text Box 1115"/>
              <p:cNvSpPr txBox="1">
                <a:spLocks noChangeArrowheads="1"/>
              </p:cNvSpPr>
              <p:nvPr/>
            </p:nvSpPr>
            <p:spPr bwMode="auto">
              <a:xfrm>
                <a:off x="1398" y="268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9" name="Text Box 1116"/>
              <p:cNvSpPr txBox="1">
                <a:spLocks noChangeArrowheads="1"/>
              </p:cNvSpPr>
              <p:nvPr/>
            </p:nvSpPr>
            <p:spPr bwMode="auto">
              <a:xfrm>
                <a:off x="1398" y="318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0" name="Text Box 1117"/>
              <p:cNvSpPr txBox="1">
                <a:spLocks noChangeArrowheads="1"/>
              </p:cNvSpPr>
              <p:nvPr/>
            </p:nvSpPr>
            <p:spPr bwMode="auto">
              <a:xfrm>
                <a:off x="1398" y="344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11" name="Text Box 1118"/>
              <p:cNvSpPr txBox="1">
                <a:spLocks noChangeArrowheads="1"/>
              </p:cNvSpPr>
              <p:nvPr/>
            </p:nvSpPr>
            <p:spPr bwMode="auto">
              <a:xfrm>
                <a:off x="1398" y="369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2" name="Text Box 1119"/>
              <p:cNvSpPr txBox="1">
                <a:spLocks noChangeArrowheads="1"/>
              </p:cNvSpPr>
              <p:nvPr/>
            </p:nvSpPr>
            <p:spPr bwMode="auto">
              <a:xfrm>
                <a:off x="1398" y="293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3" name="Text Box 1120"/>
              <p:cNvSpPr txBox="1">
                <a:spLocks noChangeArrowheads="1"/>
              </p:cNvSpPr>
              <p:nvPr/>
            </p:nvSpPr>
            <p:spPr bwMode="auto">
              <a:xfrm>
                <a:off x="1398" y="394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60784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</p:grpSp>
      <p:grpSp>
        <p:nvGrpSpPr>
          <p:cNvPr id="31" name="Group 1074"/>
          <p:cNvGrpSpPr>
            <a:grpSpLocks/>
          </p:cNvGrpSpPr>
          <p:nvPr/>
        </p:nvGrpSpPr>
        <p:grpSpPr bwMode="auto">
          <a:xfrm>
            <a:off x="6613525" y="1720850"/>
            <a:ext cx="1978025" cy="4116388"/>
            <a:chOff x="3688" y="1384"/>
            <a:chExt cx="1246" cy="2593"/>
          </a:xfrm>
        </p:grpSpPr>
        <p:sp>
          <p:nvSpPr>
            <p:cNvPr id="32" name="Rectangle 1045"/>
            <p:cNvSpPr>
              <a:spLocks noChangeArrowheads="1"/>
            </p:cNvSpPr>
            <p:nvPr/>
          </p:nvSpPr>
          <p:spPr bwMode="auto">
            <a:xfrm>
              <a:off x="3956" y="1433"/>
              <a:ext cx="978" cy="25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046"/>
            <p:cNvSpPr>
              <a:spLocks noChangeShapeType="1"/>
            </p:cNvSpPr>
            <p:nvPr/>
          </p:nvSpPr>
          <p:spPr bwMode="auto">
            <a:xfrm>
              <a:off x="3956" y="1600"/>
              <a:ext cx="9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047"/>
            <p:cNvSpPr>
              <a:spLocks noChangeShapeType="1"/>
            </p:cNvSpPr>
            <p:nvPr/>
          </p:nvSpPr>
          <p:spPr bwMode="auto">
            <a:xfrm>
              <a:off x="3956" y="1781"/>
              <a:ext cx="9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048"/>
            <p:cNvSpPr>
              <a:spLocks noChangeShapeType="1"/>
            </p:cNvSpPr>
            <p:nvPr/>
          </p:nvSpPr>
          <p:spPr bwMode="auto">
            <a:xfrm>
              <a:off x="3956" y="1963"/>
              <a:ext cx="9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049"/>
            <p:cNvSpPr>
              <a:spLocks noChangeShapeType="1"/>
            </p:cNvSpPr>
            <p:nvPr/>
          </p:nvSpPr>
          <p:spPr bwMode="auto">
            <a:xfrm>
              <a:off x="3956" y="2144"/>
              <a:ext cx="978" cy="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50"/>
            <p:cNvSpPr>
              <a:spLocks noChangeShapeType="1"/>
            </p:cNvSpPr>
            <p:nvPr/>
          </p:nvSpPr>
          <p:spPr bwMode="auto">
            <a:xfrm>
              <a:off x="3956" y="2326"/>
              <a:ext cx="978" cy="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051"/>
            <p:cNvSpPr>
              <a:spLocks noChangeShapeType="1"/>
            </p:cNvSpPr>
            <p:nvPr/>
          </p:nvSpPr>
          <p:spPr bwMode="auto">
            <a:xfrm>
              <a:off x="3956" y="2508"/>
              <a:ext cx="9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052"/>
            <p:cNvSpPr>
              <a:spLocks noChangeShapeType="1"/>
            </p:cNvSpPr>
            <p:nvPr/>
          </p:nvSpPr>
          <p:spPr bwMode="auto">
            <a:xfrm>
              <a:off x="3956" y="2689"/>
              <a:ext cx="9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053"/>
            <p:cNvSpPr>
              <a:spLocks noChangeShapeType="1"/>
            </p:cNvSpPr>
            <p:nvPr/>
          </p:nvSpPr>
          <p:spPr bwMode="auto">
            <a:xfrm>
              <a:off x="3956" y="2871"/>
              <a:ext cx="978" cy="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054"/>
            <p:cNvSpPr>
              <a:spLocks noChangeShapeType="1"/>
            </p:cNvSpPr>
            <p:nvPr/>
          </p:nvSpPr>
          <p:spPr bwMode="auto">
            <a:xfrm>
              <a:off x="3956" y="3052"/>
              <a:ext cx="9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055"/>
            <p:cNvSpPr>
              <a:spLocks noChangeShapeType="1"/>
            </p:cNvSpPr>
            <p:nvPr/>
          </p:nvSpPr>
          <p:spPr bwMode="auto">
            <a:xfrm>
              <a:off x="3956" y="3234"/>
              <a:ext cx="9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056"/>
            <p:cNvSpPr>
              <a:spLocks noChangeShapeType="1"/>
            </p:cNvSpPr>
            <p:nvPr/>
          </p:nvSpPr>
          <p:spPr bwMode="auto">
            <a:xfrm>
              <a:off x="3956" y="3416"/>
              <a:ext cx="9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1057"/>
            <p:cNvSpPr txBox="1">
              <a:spLocks noChangeArrowheads="1"/>
            </p:cNvSpPr>
            <p:nvPr/>
          </p:nvSpPr>
          <p:spPr bwMode="auto">
            <a:xfrm>
              <a:off x="3753" y="138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" name="Text Box 1062"/>
            <p:cNvSpPr txBox="1">
              <a:spLocks noChangeArrowheads="1"/>
            </p:cNvSpPr>
            <p:nvPr/>
          </p:nvSpPr>
          <p:spPr bwMode="auto">
            <a:xfrm>
              <a:off x="3753" y="15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" name="Text Box 1063"/>
            <p:cNvSpPr txBox="1">
              <a:spLocks noChangeArrowheads="1"/>
            </p:cNvSpPr>
            <p:nvPr/>
          </p:nvSpPr>
          <p:spPr bwMode="auto">
            <a:xfrm>
              <a:off x="3753" y="17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" name="Text Box 1065"/>
            <p:cNvSpPr txBox="1">
              <a:spLocks noChangeArrowheads="1"/>
            </p:cNvSpPr>
            <p:nvPr/>
          </p:nvSpPr>
          <p:spPr bwMode="auto">
            <a:xfrm>
              <a:off x="3753" y="1930"/>
              <a:ext cx="1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" name="Text Box 1066"/>
            <p:cNvSpPr txBox="1">
              <a:spLocks noChangeArrowheads="1"/>
            </p:cNvSpPr>
            <p:nvPr/>
          </p:nvSpPr>
          <p:spPr bwMode="auto">
            <a:xfrm>
              <a:off x="3753" y="21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" name="Text Box 1067"/>
            <p:cNvSpPr txBox="1">
              <a:spLocks noChangeArrowheads="1"/>
            </p:cNvSpPr>
            <p:nvPr/>
          </p:nvSpPr>
          <p:spPr bwMode="auto">
            <a:xfrm>
              <a:off x="3753" y="229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0" name="Text Box 1068"/>
            <p:cNvSpPr txBox="1">
              <a:spLocks noChangeArrowheads="1"/>
            </p:cNvSpPr>
            <p:nvPr/>
          </p:nvSpPr>
          <p:spPr bwMode="auto">
            <a:xfrm>
              <a:off x="3753" y="24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" name="Text Box 1069"/>
            <p:cNvSpPr txBox="1">
              <a:spLocks noChangeArrowheads="1"/>
            </p:cNvSpPr>
            <p:nvPr/>
          </p:nvSpPr>
          <p:spPr bwMode="auto">
            <a:xfrm>
              <a:off x="3753" y="265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2" name="Text Box 1070"/>
            <p:cNvSpPr txBox="1">
              <a:spLocks noChangeArrowheads="1"/>
            </p:cNvSpPr>
            <p:nvPr/>
          </p:nvSpPr>
          <p:spPr bwMode="auto">
            <a:xfrm>
              <a:off x="3753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3" name="Text Box 1071"/>
            <p:cNvSpPr txBox="1">
              <a:spLocks noChangeArrowheads="1"/>
            </p:cNvSpPr>
            <p:nvPr/>
          </p:nvSpPr>
          <p:spPr bwMode="auto">
            <a:xfrm>
              <a:off x="3753" y="302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4" name="Text Box 1072"/>
            <p:cNvSpPr txBox="1">
              <a:spLocks noChangeArrowheads="1"/>
            </p:cNvSpPr>
            <p:nvPr/>
          </p:nvSpPr>
          <p:spPr bwMode="auto">
            <a:xfrm>
              <a:off x="3688" y="3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5" name="Text Box 1073"/>
            <p:cNvSpPr txBox="1">
              <a:spLocks noChangeArrowheads="1"/>
            </p:cNvSpPr>
            <p:nvPr/>
          </p:nvSpPr>
          <p:spPr bwMode="auto">
            <a:xfrm>
              <a:off x="4314" y="3449"/>
              <a:ext cx="310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……...</a:t>
              </a:r>
            </a:p>
          </p:txBody>
        </p:sp>
      </p:grpSp>
      <p:grpSp>
        <p:nvGrpSpPr>
          <p:cNvPr id="56" name="Group 1075"/>
          <p:cNvGrpSpPr>
            <a:grpSpLocks/>
          </p:cNvGrpSpPr>
          <p:nvPr/>
        </p:nvGrpSpPr>
        <p:grpSpPr bwMode="auto">
          <a:xfrm>
            <a:off x="4826000" y="617513"/>
            <a:ext cx="3846513" cy="774700"/>
            <a:chOff x="934" y="2613"/>
            <a:chExt cx="2423" cy="488"/>
          </a:xfrm>
        </p:grpSpPr>
        <p:sp>
          <p:nvSpPr>
            <p:cNvPr id="57" name="Rectangle 1029"/>
            <p:cNvSpPr>
              <a:spLocks noChangeArrowheads="1"/>
            </p:cNvSpPr>
            <p:nvPr/>
          </p:nvSpPr>
          <p:spPr bwMode="auto">
            <a:xfrm>
              <a:off x="934" y="2823"/>
              <a:ext cx="2423" cy="27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1030"/>
            <p:cNvSpPr>
              <a:spLocks noChangeShapeType="1"/>
            </p:cNvSpPr>
            <p:nvPr/>
          </p:nvSpPr>
          <p:spPr bwMode="auto">
            <a:xfrm>
              <a:off x="2117" y="2811"/>
              <a:ext cx="0" cy="2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1031"/>
            <p:cNvSpPr>
              <a:spLocks noChangeShapeType="1"/>
            </p:cNvSpPr>
            <p:nvPr/>
          </p:nvSpPr>
          <p:spPr bwMode="auto">
            <a:xfrm>
              <a:off x="1505" y="2811"/>
              <a:ext cx="0" cy="2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1032"/>
            <p:cNvSpPr>
              <a:spLocks noChangeShapeType="1"/>
            </p:cNvSpPr>
            <p:nvPr/>
          </p:nvSpPr>
          <p:spPr bwMode="auto">
            <a:xfrm>
              <a:off x="1811" y="2811"/>
              <a:ext cx="0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1033"/>
            <p:cNvSpPr>
              <a:spLocks noChangeShapeType="1"/>
            </p:cNvSpPr>
            <p:nvPr/>
          </p:nvSpPr>
          <p:spPr bwMode="auto">
            <a:xfrm>
              <a:off x="1200" y="2811"/>
              <a:ext cx="0" cy="2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1034"/>
            <p:cNvSpPr>
              <a:spLocks noChangeShapeType="1"/>
            </p:cNvSpPr>
            <p:nvPr/>
          </p:nvSpPr>
          <p:spPr bwMode="auto">
            <a:xfrm>
              <a:off x="2729" y="2811"/>
              <a:ext cx="0" cy="2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1035"/>
            <p:cNvSpPr>
              <a:spLocks noChangeShapeType="1"/>
            </p:cNvSpPr>
            <p:nvPr/>
          </p:nvSpPr>
          <p:spPr bwMode="auto">
            <a:xfrm>
              <a:off x="2423" y="2811"/>
              <a:ext cx="0" cy="2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1036"/>
            <p:cNvSpPr>
              <a:spLocks noChangeShapeType="1"/>
            </p:cNvSpPr>
            <p:nvPr/>
          </p:nvSpPr>
          <p:spPr bwMode="auto">
            <a:xfrm>
              <a:off x="3035" y="2811"/>
              <a:ext cx="0" cy="2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Text Box 1037"/>
            <p:cNvSpPr txBox="1">
              <a:spLocks noChangeArrowheads="1"/>
            </p:cNvSpPr>
            <p:nvPr/>
          </p:nvSpPr>
          <p:spPr bwMode="auto">
            <a:xfrm>
              <a:off x="3103" y="2613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" name="Text Box 1038"/>
            <p:cNvSpPr txBox="1">
              <a:spLocks noChangeArrowheads="1"/>
            </p:cNvSpPr>
            <p:nvPr/>
          </p:nvSpPr>
          <p:spPr bwMode="auto">
            <a:xfrm>
              <a:off x="2821" y="2613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7" name="Text Box 1039"/>
            <p:cNvSpPr txBox="1">
              <a:spLocks noChangeArrowheads="1"/>
            </p:cNvSpPr>
            <p:nvPr/>
          </p:nvSpPr>
          <p:spPr bwMode="auto">
            <a:xfrm>
              <a:off x="2477" y="2613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8" name="Text Box 1040"/>
            <p:cNvSpPr txBox="1">
              <a:spLocks noChangeArrowheads="1"/>
            </p:cNvSpPr>
            <p:nvPr/>
          </p:nvSpPr>
          <p:spPr bwMode="auto">
            <a:xfrm>
              <a:off x="2210" y="2613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9" name="Text Box 1041"/>
            <p:cNvSpPr txBox="1">
              <a:spLocks noChangeArrowheads="1"/>
            </p:cNvSpPr>
            <p:nvPr/>
          </p:nvSpPr>
          <p:spPr bwMode="auto">
            <a:xfrm>
              <a:off x="1854" y="2613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0" name="Text Box 1042"/>
            <p:cNvSpPr txBox="1">
              <a:spLocks noChangeArrowheads="1"/>
            </p:cNvSpPr>
            <p:nvPr/>
          </p:nvSpPr>
          <p:spPr bwMode="auto">
            <a:xfrm>
              <a:off x="1577" y="2613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1" name="Text Box 1043"/>
            <p:cNvSpPr txBox="1">
              <a:spLocks noChangeArrowheads="1"/>
            </p:cNvSpPr>
            <p:nvPr/>
          </p:nvSpPr>
          <p:spPr bwMode="auto">
            <a:xfrm>
              <a:off x="1288" y="2613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2" name="Text Box 1044"/>
            <p:cNvSpPr txBox="1">
              <a:spLocks noChangeArrowheads="1"/>
            </p:cNvSpPr>
            <p:nvPr/>
          </p:nvSpPr>
          <p:spPr bwMode="auto">
            <a:xfrm>
              <a:off x="965" y="2613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2.1 </a:t>
            </a:r>
            <a:r>
              <a:rPr lang="zh-CN" altLang="en-US"/>
              <a:t>数据类型</a:t>
            </a:r>
          </a:p>
          <a:p>
            <a:r>
              <a:rPr lang="zh-CN" altLang="en-US"/>
              <a:t>数据类型总表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115616" y="1042875"/>
            <a:ext cx="5272088" cy="5214938"/>
            <a:chOff x="1222" y="830"/>
            <a:chExt cx="3321" cy="3285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1222" y="2291"/>
              <a:ext cx="262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C</a:t>
              </a:r>
            </a:p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数</a:t>
              </a:r>
            </a:p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据</a:t>
              </a:r>
            </a:p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类</a:t>
              </a:r>
            </a:p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型</a:t>
              </a:r>
            </a:p>
          </p:txBody>
        </p:sp>
        <p:sp>
          <p:nvSpPr>
            <p:cNvPr id="5" name="AutoShape 6"/>
            <p:cNvSpPr>
              <a:spLocks/>
            </p:cNvSpPr>
            <p:nvPr/>
          </p:nvSpPr>
          <p:spPr bwMode="auto">
            <a:xfrm>
              <a:off x="1462" y="1832"/>
              <a:ext cx="192" cy="2283"/>
            </a:xfrm>
            <a:prstGeom prst="leftBrace">
              <a:avLst>
                <a:gd name="adj1" fmla="val 12447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726" y="1692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基本类型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02" y="2962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构造类型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702" y="3325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指针类型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702" y="3597"/>
              <a:ext cx="8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空类型</a:t>
              </a:r>
              <a:r>
                <a:rPr lang="en-US" altLang="zh-CN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void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702" y="3875"/>
              <a:ext cx="11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定义类型</a:t>
              </a:r>
              <a:r>
                <a:rPr lang="en-US" altLang="zh-CN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typedef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758" y="2282"/>
              <a:ext cx="9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字符类型</a:t>
              </a:r>
              <a:r>
                <a:rPr lang="en-US" altLang="zh-CN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char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803" y="3370"/>
              <a:ext cx="10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枚举类型</a:t>
              </a:r>
              <a:r>
                <a:rPr lang="en-US" altLang="zh-CN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enum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770" y="1063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整   型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806" y="1783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实型</a:t>
              </a:r>
            </a:p>
          </p:txBody>
        </p:sp>
        <p:sp>
          <p:nvSpPr>
            <p:cNvPr id="15" name="AutoShape 22"/>
            <p:cNvSpPr>
              <a:spLocks/>
            </p:cNvSpPr>
            <p:nvPr/>
          </p:nvSpPr>
          <p:spPr bwMode="auto">
            <a:xfrm>
              <a:off x="2614" y="1217"/>
              <a:ext cx="84" cy="1161"/>
            </a:xfrm>
            <a:prstGeom prst="leftBrace">
              <a:avLst>
                <a:gd name="adj1" fmla="val 11517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3319" y="1611"/>
              <a:ext cx="1224" cy="631"/>
              <a:chOff x="3307" y="1707"/>
              <a:chExt cx="1224" cy="631"/>
            </a:xfrm>
          </p:grpSpPr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3397" y="1707"/>
                <a:ext cx="97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单精度型</a:t>
                </a:r>
                <a:r>
                  <a:rPr lang="en-US" altLang="zh-CN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float</a:t>
                </a:r>
              </a:p>
            </p:txBody>
          </p:sp>
          <p:sp>
            <p:nvSpPr>
              <p:cNvPr id="27" name="Text Box 18"/>
              <p:cNvSpPr txBox="1">
                <a:spLocks noChangeArrowheads="1"/>
              </p:cNvSpPr>
              <p:nvPr/>
            </p:nvSpPr>
            <p:spPr bwMode="auto">
              <a:xfrm>
                <a:off x="3397" y="2105"/>
                <a:ext cx="113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双精度型</a:t>
                </a:r>
                <a:r>
                  <a:rPr lang="en-US" altLang="zh-CN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double</a:t>
                </a:r>
              </a:p>
            </p:txBody>
          </p:sp>
          <p:sp>
            <p:nvSpPr>
              <p:cNvPr id="28" name="AutoShape 25"/>
              <p:cNvSpPr>
                <a:spLocks/>
              </p:cNvSpPr>
              <p:nvPr/>
            </p:nvSpPr>
            <p:spPr bwMode="auto">
              <a:xfrm>
                <a:off x="3307" y="1794"/>
                <a:ext cx="29" cy="499"/>
              </a:xfrm>
              <a:prstGeom prst="leftBrace">
                <a:avLst>
                  <a:gd name="adj1" fmla="val 108333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AutoShape 26"/>
            <p:cNvSpPr>
              <a:spLocks/>
            </p:cNvSpPr>
            <p:nvPr/>
          </p:nvSpPr>
          <p:spPr bwMode="auto">
            <a:xfrm>
              <a:off x="2566" y="2605"/>
              <a:ext cx="156" cy="907"/>
            </a:xfrm>
            <a:prstGeom prst="leftBrace">
              <a:avLst>
                <a:gd name="adj1" fmla="val 59402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803" y="250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数组</a:t>
              </a: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2803" y="2826"/>
              <a:ext cx="9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结构体</a:t>
              </a:r>
              <a:r>
                <a:rPr lang="en-US" altLang="zh-CN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struct</a:t>
              </a: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803" y="3098"/>
              <a:ext cx="9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共用体</a:t>
              </a:r>
              <a:r>
                <a:rPr lang="en-US" altLang="zh-CN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union</a:t>
              </a:r>
            </a:p>
          </p:txBody>
        </p:sp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3319" y="830"/>
              <a:ext cx="1012" cy="805"/>
              <a:chOff x="4399" y="2666"/>
              <a:chExt cx="1012" cy="805"/>
            </a:xfrm>
          </p:grpSpPr>
          <p:sp>
            <p:nvSpPr>
              <p:cNvPr id="22" name="Text Box 55"/>
              <p:cNvSpPr txBox="1">
                <a:spLocks noChangeArrowheads="1"/>
              </p:cNvSpPr>
              <p:nvPr/>
            </p:nvSpPr>
            <p:spPr bwMode="auto">
              <a:xfrm>
                <a:off x="4535" y="2666"/>
                <a:ext cx="87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短整型</a:t>
                </a:r>
                <a:r>
                  <a:rPr lang="en-US" altLang="zh-CN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short</a:t>
                </a:r>
              </a:p>
            </p:txBody>
          </p:sp>
          <p:sp>
            <p:nvSpPr>
              <p:cNvPr id="23" name="Text Box 56"/>
              <p:cNvSpPr txBox="1">
                <a:spLocks noChangeArrowheads="1"/>
              </p:cNvSpPr>
              <p:nvPr/>
            </p:nvSpPr>
            <p:spPr bwMode="auto">
              <a:xfrm>
                <a:off x="4489" y="3238"/>
                <a:ext cx="8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长整型</a:t>
                </a:r>
                <a:r>
                  <a:rPr lang="en-US" altLang="zh-CN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long</a:t>
                </a:r>
              </a:p>
            </p:txBody>
          </p:sp>
          <p:sp>
            <p:nvSpPr>
              <p:cNvPr id="24" name="Text Box 57"/>
              <p:cNvSpPr txBox="1">
                <a:spLocks noChangeArrowheads="1"/>
              </p:cNvSpPr>
              <p:nvPr/>
            </p:nvSpPr>
            <p:spPr bwMode="auto">
              <a:xfrm>
                <a:off x="4535" y="2938"/>
                <a:ext cx="56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整型</a:t>
                </a:r>
                <a:r>
                  <a:rPr lang="en-US" altLang="zh-CN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</a:rPr>
                  <a:t>int</a:t>
                </a:r>
              </a:p>
            </p:txBody>
          </p:sp>
          <p:sp>
            <p:nvSpPr>
              <p:cNvPr id="25" name="AutoShape 60"/>
              <p:cNvSpPr>
                <a:spLocks/>
              </p:cNvSpPr>
              <p:nvPr/>
            </p:nvSpPr>
            <p:spPr bwMode="auto">
              <a:xfrm>
                <a:off x="4399" y="2768"/>
                <a:ext cx="48" cy="629"/>
              </a:xfrm>
              <a:prstGeom prst="leftBrace">
                <a:avLst>
                  <a:gd name="adj1" fmla="val 141667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AutoShape 68"/>
          <p:cNvSpPr>
            <a:spLocks noChangeArrowheads="1"/>
          </p:cNvSpPr>
          <p:nvPr/>
        </p:nvSpPr>
        <p:spPr bwMode="auto">
          <a:xfrm>
            <a:off x="5908675" y="3931414"/>
            <a:ext cx="2517334" cy="1325620"/>
          </a:xfrm>
          <a:prstGeom prst="wedgeRectCallout">
            <a:avLst>
              <a:gd name="adj1" fmla="val -25519"/>
              <a:gd name="adj2" fmla="val -66565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FFD966"/>
                </a:solidFill>
                <a:ea typeface="微软雅黑" pitchFamily="34" charset="-122"/>
              </a:rPr>
              <a:t>数据类型决定：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D966"/>
                </a:solidFill>
                <a:ea typeface="微软雅黑" pitchFamily="34" charset="-122"/>
              </a:rPr>
              <a:t>1. </a:t>
            </a:r>
            <a:r>
              <a:rPr lang="zh-CN" altLang="en-US" sz="2000">
                <a:solidFill>
                  <a:srgbClr val="FFD966"/>
                </a:solidFill>
                <a:ea typeface="微软雅黑" pitchFamily="34" charset="-122"/>
              </a:rPr>
              <a:t>数据占内存字节数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D966"/>
                </a:solidFill>
                <a:ea typeface="微软雅黑" pitchFamily="34" charset="-122"/>
              </a:rPr>
              <a:t>2. </a:t>
            </a:r>
            <a:r>
              <a:rPr lang="zh-CN" altLang="en-US" sz="2000">
                <a:solidFill>
                  <a:srgbClr val="FFD966"/>
                </a:solidFill>
                <a:ea typeface="微软雅黑" pitchFamily="34" charset="-122"/>
              </a:rPr>
              <a:t>数据取值范围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D966"/>
                </a:solidFill>
                <a:ea typeface="微软雅黑" pitchFamily="34" charset="-122"/>
              </a:rPr>
              <a:t>3. </a:t>
            </a:r>
            <a:r>
              <a:rPr lang="zh-CN" altLang="en-US" sz="2000">
                <a:solidFill>
                  <a:srgbClr val="FFD966"/>
                </a:solidFill>
                <a:ea typeface="微软雅黑" pitchFamily="34" charset="-122"/>
              </a:rPr>
              <a:t>其上可进行的操作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r>
              <a:rPr lang="zh-CN" altLang="en-US"/>
              <a:t>基本数据类型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62893"/>
              </p:ext>
            </p:extLst>
          </p:nvPr>
        </p:nvGraphicFramePr>
        <p:xfrm>
          <a:off x="863588" y="1412776"/>
          <a:ext cx="741682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/>
                <a:gridCol w="792088"/>
                <a:gridCol w="1728192"/>
                <a:gridCol w="1152128"/>
                <a:gridCol w="3072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类型</a:t>
                      </a:r>
                      <a:endParaRPr lang="zh-CN" altLang="en-US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符号</a:t>
                      </a:r>
                      <a:endParaRPr lang="zh-CN" altLang="en-US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关键字</a:t>
                      </a:r>
                      <a:endParaRPr lang="zh-CN" altLang="en-US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所占位数</a:t>
                      </a:r>
                      <a:endParaRPr lang="zh-CN" altLang="en-US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数的表示范围</a:t>
                      </a:r>
                      <a:endParaRPr lang="zh-CN" altLang="en-US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整型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有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(signed)int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16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-32768~32767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(signed)short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16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-32768~32767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(signed)long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32</a:t>
                      </a:r>
                      <a:endParaRPr lang="zh-CN" altLang="en-US" b="1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-2147483648~2147483647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无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unsigned int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16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0~65535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unsigned short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16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0~65535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unsigned long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32</a:t>
                      </a:r>
                      <a:endParaRPr lang="zh-CN" altLang="en-US" b="1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0~4294967295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实型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有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float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32</a:t>
                      </a:r>
                      <a:endParaRPr lang="zh-CN" altLang="en-US" b="1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3.4e-38~3.4e38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无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double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64</a:t>
                      </a:r>
                      <a:endParaRPr lang="zh-CN" altLang="en-US" b="1" baseline="0">
                        <a:solidFill>
                          <a:srgbClr val="5B9BD5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1.7e-308~1.7e308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字符型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有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char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8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-128~127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无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unsigned char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8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0~255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6" name="Text Box 1141"/>
          <p:cNvSpPr txBox="1">
            <a:spLocks noChangeArrowheads="1"/>
          </p:cNvSpPr>
          <p:nvPr/>
        </p:nvSpPr>
        <p:spPr bwMode="auto">
          <a:xfrm>
            <a:off x="474874" y="5618997"/>
            <a:ext cx="8387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FFD966"/>
                </a:solidFill>
                <a:ea typeface="微软雅黑" pitchFamily="34" charset="-122"/>
              </a:rPr>
              <a:t>说明</a:t>
            </a:r>
            <a:r>
              <a:rPr lang="en-US" altLang="zh-CN" sz="2000">
                <a:solidFill>
                  <a:srgbClr val="FFD966"/>
                </a:solidFill>
                <a:ea typeface="微软雅黑" pitchFamily="34" charset="-122"/>
              </a:rPr>
              <a:t>:</a:t>
            </a:r>
            <a:r>
              <a:rPr lang="zh-CN" altLang="en-US" sz="2000">
                <a:solidFill>
                  <a:srgbClr val="FFD966"/>
                </a:solidFill>
                <a:ea typeface="微软雅黑" pitchFamily="34" charset="-122"/>
              </a:rPr>
              <a:t>数据类型所占字节数随机器硬件不同而不同</a:t>
            </a:r>
            <a:r>
              <a:rPr lang="en-US" altLang="zh-CN" sz="2000">
                <a:solidFill>
                  <a:srgbClr val="FFD966"/>
                </a:solidFill>
                <a:ea typeface="微软雅黑" pitchFamily="34" charset="-122"/>
              </a:rPr>
              <a:t>,</a:t>
            </a:r>
            <a:r>
              <a:rPr lang="zh-CN" altLang="en-US" sz="2000">
                <a:solidFill>
                  <a:srgbClr val="FFD966"/>
                </a:solidFill>
                <a:ea typeface="微软雅黑" pitchFamily="34" charset="-122"/>
              </a:rPr>
              <a:t>上表以</a:t>
            </a:r>
            <a:r>
              <a:rPr lang="en-US" altLang="zh-CN" sz="2000">
                <a:solidFill>
                  <a:srgbClr val="FFD966"/>
                </a:solidFill>
                <a:ea typeface="微软雅黑" pitchFamily="34" charset="-122"/>
              </a:rPr>
              <a:t>IBM PC</a:t>
            </a:r>
            <a:r>
              <a:rPr lang="zh-CN" altLang="en-US" sz="2000">
                <a:solidFill>
                  <a:srgbClr val="FFD966"/>
                </a:solidFill>
                <a:ea typeface="微软雅黑" pitchFamily="34" charset="-122"/>
              </a:rPr>
              <a:t>机为</a:t>
            </a:r>
            <a:r>
              <a:rPr lang="zh-CN" altLang="en-US" sz="2000" smtClean="0">
                <a:solidFill>
                  <a:srgbClr val="FFD966"/>
                </a:solidFill>
                <a:ea typeface="微软雅黑" pitchFamily="34" charset="-122"/>
              </a:rPr>
              <a:t>例。</a:t>
            </a:r>
            <a:endParaRPr lang="en-US" altLang="zh-CN" sz="2000">
              <a:solidFill>
                <a:srgbClr val="FFD966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2.2 </a:t>
            </a:r>
            <a:r>
              <a:rPr lang="zh-CN" altLang="en-US"/>
              <a:t>常量与变量</a:t>
            </a:r>
          </a:p>
          <a:p>
            <a:r>
              <a:rPr lang="zh-CN" altLang="en-US"/>
              <a:t>标识符</a:t>
            </a:r>
          </a:p>
          <a:p>
            <a:pPr lvl="1"/>
            <a:r>
              <a:rPr lang="zh-CN" altLang="en-US"/>
              <a:t>定义：用来标识变量、常量、函数等的字符序列</a:t>
            </a:r>
          </a:p>
          <a:p>
            <a:pPr lvl="1"/>
            <a:r>
              <a:rPr lang="zh-CN" altLang="en-US"/>
              <a:t>组成：</a:t>
            </a:r>
          </a:p>
          <a:p>
            <a:pPr lvl="2"/>
            <a:r>
              <a:rPr lang="zh-CN" altLang="en-US"/>
              <a:t>只能由</a:t>
            </a:r>
            <a:r>
              <a:rPr lang="zh-CN" altLang="en-US" b="1">
                <a:solidFill>
                  <a:srgbClr val="FFD966"/>
                </a:solidFill>
              </a:rPr>
              <a:t>字母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D966"/>
                </a:solidFill>
              </a:rPr>
              <a:t>数字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D966"/>
                </a:solidFill>
              </a:rPr>
              <a:t>下划线</a:t>
            </a:r>
            <a:r>
              <a:rPr lang="zh-CN" altLang="en-US"/>
              <a:t>组成，且第一个字母必须是字母或下划线</a:t>
            </a:r>
          </a:p>
          <a:p>
            <a:pPr lvl="2"/>
            <a:r>
              <a:rPr lang="zh-CN" altLang="en-US"/>
              <a:t>大小写敏感</a:t>
            </a:r>
          </a:p>
          <a:p>
            <a:pPr lvl="2"/>
            <a:r>
              <a:rPr lang="zh-CN" altLang="en-US"/>
              <a:t>不能使用关键字</a:t>
            </a:r>
          </a:p>
          <a:p>
            <a:pPr lvl="1"/>
            <a:r>
              <a:rPr lang="zh-CN" altLang="en-US"/>
              <a:t>长度：最长</a:t>
            </a:r>
            <a:r>
              <a:rPr lang="en-US" altLang="zh-CN" b="1">
                <a:solidFill>
                  <a:srgbClr val="FFD966"/>
                </a:solidFill>
              </a:rPr>
              <a:t>32</a:t>
            </a:r>
            <a:r>
              <a:rPr lang="zh-CN" altLang="en-US"/>
              <a:t>个字符</a:t>
            </a:r>
          </a:p>
          <a:p>
            <a:pPr lvl="1"/>
            <a:r>
              <a:rPr lang="zh-CN" altLang="en-US"/>
              <a:t>命名原则：</a:t>
            </a:r>
          </a:p>
          <a:p>
            <a:pPr lvl="2"/>
            <a:r>
              <a:rPr lang="zh-CN" altLang="en-US"/>
              <a:t>见名知意</a:t>
            </a:r>
          </a:p>
          <a:p>
            <a:pPr lvl="2"/>
            <a:r>
              <a:rPr lang="zh-CN" altLang="en-US"/>
              <a:t>不宜混淆  如</a:t>
            </a:r>
            <a:r>
              <a:rPr lang="en-US" altLang="zh-CN"/>
              <a:t>l</a:t>
            </a:r>
            <a:r>
              <a:rPr lang="zh-CN" altLang="en-US"/>
              <a:t>与</a:t>
            </a:r>
            <a:r>
              <a:rPr lang="en-US" altLang="zh-CN"/>
              <a:t>I,  o</a:t>
            </a:r>
            <a:r>
              <a:rPr lang="zh-CN" altLang="en-US"/>
              <a:t>与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1108149" y="5445224"/>
            <a:ext cx="7280275" cy="132562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lvl="1"/>
            <a:r>
              <a:rPr lang="zh-CN" altLang="zh-CN" sz="2000" smtClean="0">
                <a:latin typeface="Arial" pitchFamily="34" charset="0"/>
                <a:ea typeface="微软雅黑" pitchFamily="34" charset="-122"/>
              </a:rPr>
              <a:t>例</a:t>
            </a:r>
            <a:r>
              <a:rPr lang="zh-CN" altLang="en-US" sz="2000" smtClean="0">
                <a:latin typeface="Arial" pitchFamily="34" charset="0"/>
                <a:ea typeface="微软雅黑" pitchFamily="34" charset="-122"/>
              </a:rPr>
              <a:t>：</a:t>
            </a:r>
            <a:r>
              <a:rPr lang="zh-CN" altLang="zh-CN" sz="2000" smtClean="0">
                <a:latin typeface="Arial" pitchFamily="34" charset="0"/>
                <a:ea typeface="微软雅黑" pitchFamily="34" charset="-122"/>
              </a:rPr>
              <a:t>判断</a:t>
            </a:r>
            <a:r>
              <a:rPr lang="zh-CN" altLang="zh-CN" sz="2000">
                <a:latin typeface="Arial" pitchFamily="34" charset="0"/>
                <a:ea typeface="微软雅黑" pitchFamily="34" charset="-122"/>
              </a:rPr>
              <a:t>下列标识符号合法性</a:t>
            </a:r>
          </a:p>
          <a:p>
            <a:pPr lvl="1"/>
            <a:r>
              <a:rPr lang="en-US" altLang="zh-CN" sz="2000">
                <a:latin typeface="Arial" pitchFamily="34" charset="0"/>
                <a:ea typeface="微软雅黑" pitchFamily="34" charset="-122"/>
              </a:rPr>
              <a:t>sum      Sum     M.D.John    day    Date   3days    </a:t>
            </a:r>
          </a:p>
          <a:p>
            <a:pPr lvl="1"/>
            <a:r>
              <a:rPr lang="en-US" altLang="zh-CN" sz="2000">
                <a:latin typeface="Arial" pitchFamily="34" charset="0"/>
                <a:ea typeface="微软雅黑" pitchFamily="34" charset="-122"/>
              </a:rPr>
              <a:t>student_name     #33      lotus_1_2_3 </a:t>
            </a:r>
          </a:p>
          <a:p>
            <a:pPr lvl="1"/>
            <a:r>
              <a:rPr lang="en-US" altLang="zh-CN" sz="2000">
                <a:latin typeface="Arial" pitchFamily="34" charset="0"/>
                <a:ea typeface="微软雅黑" pitchFamily="34" charset="-122"/>
              </a:rPr>
              <a:t>char    a&gt;b   _above     $123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常量</a:t>
            </a:r>
          </a:p>
          <a:p>
            <a:pPr lvl="1"/>
            <a:r>
              <a:rPr lang="zh-CN" altLang="en-US"/>
              <a:t>定义：程序运行时其值不能改变的量（即常数）</a:t>
            </a:r>
          </a:p>
          <a:p>
            <a:pPr lvl="1"/>
            <a:r>
              <a:rPr lang="zh-CN" altLang="en-US"/>
              <a:t>分类</a:t>
            </a:r>
            <a:r>
              <a:rPr lang="en-US" altLang="zh-CN"/>
              <a:t>:</a:t>
            </a:r>
          </a:p>
          <a:p>
            <a:pPr lvl="2"/>
            <a:r>
              <a:rPr lang="zh-CN" altLang="en-US"/>
              <a:t>符号常量</a:t>
            </a:r>
            <a:r>
              <a:rPr lang="en-US" altLang="zh-CN"/>
              <a:t>:</a:t>
            </a:r>
            <a:r>
              <a:rPr lang="zh-CN" altLang="en-US"/>
              <a:t>用标识符代表常量</a:t>
            </a:r>
          </a:p>
          <a:p>
            <a:pPr lvl="3"/>
            <a:r>
              <a:rPr lang="zh-CN" altLang="en-US"/>
              <a:t>定义格式： </a:t>
            </a:r>
            <a:r>
              <a:rPr lang="en-US" altLang="zh-CN" b="1">
                <a:solidFill>
                  <a:srgbClr val="FFD966"/>
                </a:solidFill>
              </a:rPr>
              <a:t>#define   </a:t>
            </a:r>
            <a:r>
              <a:rPr lang="zh-CN" altLang="en-US" b="1">
                <a:solidFill>
                  <a:srgbClr val="FFD966"/>
                </a:solidFill>
              </a:rPr>
              <a:t>符号常量   </a:t>
            </a:r>
            <a:r>
              <a:rPr lang="zh-CN" altLang="en-US" b="1" smtClean="0">
                <a:solidFill>
                  <a:srgbClr val="FFD966"/>
                </a:solidFill>
              </a:rPr>
              <a:t>常量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3"/>
            <a:r>
              <a:rPr lang="zh-CN" altLang="en-US"/>
              <a:t>一般用大写字母</a:t>
            </a:r>
          </a:p>
          <a:p>
            <a:pPr lvl="3"/>
            <a:r>
              <a:rPr lang="zh-CN" altLang="en-US"/>
              <a:t>是宏定义预处理命令，不是</a:t>
            </a:r>
            <a:r>
              <a:rPr lang="en-US" altLang="zh-CN"/>
              <a:t>C</a:t>
            </a:r>
            <a:r>
              <a:rPr lang="zh-CN" altLang="en-US"/>
              <a:t>语句</a:t>
            </a:r>
          </a:p>
          <a:p>
            <a:pPr lvl="2"/>
            <a:r>
              <a:rPr lang="zh-CN" altLang="en-US"/>
              <a:t>直接常量</a:t>
            </a:r>
            <a:r>
              <a:rPr lang="en-US" altLang="zh-CN"/>
              <a:t>:</a:t>
            </a:r>
          </a:p>
          <a:p>
            <a:pPr lvl="3">
              <a:lnSpc>
                <a:spcPct val="150000"/>
              </a:lnSpc>
            </a:pPr>
            <a:r>
              <a:rPr lang="zh-CN" altLang="en-US"/>
              <a:t>整型常量   </a:t>
            </a:r>
          </a:p>
          <a:p>
            <a:pPr lvl="3">
              <a:lnSpc>
                <a:spcPct val="150000"/>
              </a:lnSpc>
            </a:pPr>
            <a:r>
              <a:rPr lang="zh-CN" altLang="en-US"/>
              <a:t>实型常量   </a:t>
            </a:r>
          </a:p>
          <a:p>
            <a:pPr lvl="3">
              <a:lnSpc>
                <a:spcPct val="150000"/>
              </a:lnSpc>
            </a:pPr>
            <a:r>
              <a:rPr lang="zh-CN" altLang="en-US"/>
              <a:t>字符常量  </a:t>
            </a:r>
          </a:p>
          <a:p>
            <a:pPr lvl="3">
              <a:lnSpc>
                <a:spcPct val="150000"/>
              </a:lnSpc>
            </a:pPr>
            <a:r>
              <a:rPr lang="zh-CN" altLang="en-US"/>
              <a:t>字符串常量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09261" y="3527425"/>
            <a:ext cx="3453487" cy="402291"/>
          </a:xfrm>
          <a:prstGeom prst="rect">
            <a:avLst/>
          </a:prstGeom>
          <a:solidFill>
            <a:srgbClr val="5B9BD5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如    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#define     PRICE     30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562679" y="3284984"/>
            <a:ext cx="3185785" cy="3172280"/>
          </a:xfrm>
          <a:prstGeom prst="rect">
            <a:avLst/>
          </a:prstGeom>
          <a:solidFill>
            <a:srgbClr val="5B9BD5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例  符号常量举例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(ch2_1.c)</a:t>
            </a: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#define   PRICE   30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int num,total;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num=10;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total=num*PRICE;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printf("total=%d",total);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5" name="Oval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563888" y="3588092"/>
            <a:ext cx="336961" cy="347436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7098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7" name="Oval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586967" y="4089676"/>
            <a:ext cx="336961" cy="347436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7098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8" name="Oval 1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586967" y="4593732"/>
            <a:ext cx="336961" cy="347436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7098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9" name="Oval 1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586967" y="5025780"/>
            <a:ext cx="336961" cy="347436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7098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整型常量（整常数）</a:t>
            </a:r>
          </a:p>
          <a:p>
            <a:pPr lvl="2"/>
            <a:r>
              <a:rPr lang="zh-CN" altLang="en-US"/>
              <a:t>三种形式：</a:t>
            </a:r>
          </a:p>
          <a:p>
            <a:pPr lvl="3"/>
            <a:r>
              <a:rPr lang="zh-CN" altLang="en-US"/>
              <a:t>十进制整数：由数字</a:t>
            </a:r>
            <a:r>
              <a:rPr lang="en-US" altLang="zh-CN"/>
              <a:t>0~9</a:t>
            </a:r>
            <a:r>
              <a:rPr lang="zh-CN" altLang="en-US"/>
              <a:t>和正负号表示</a:t>
            </a:r>
            <a:r>
              <a:rPr lang="en-US" altLang="zh-CN"/>
              <a:t>.</a:t>
            </a:r>
            <a:r>
              <a:rPr lang="zh-CN" altLang="en-US"/>
              <a:t>如 </a:t>
            </a:r>
            <a:r>
              <a:rPr lang="en-US" altLang="zh-CN"/>
              <a:t>123,-456</a:t>
            </a:r>
            <a:r>
              <a:rPr lang="en-US" altLang="zh-CN" smtClean="0"/>
              <a:t>, 0</a:t>
            </a:r>
            <a:endParaRPr lang="en-US" altLang="zh-CN"/>
          </a:p>
          <a:p>
            <a:pPr lvl="3"/>
            <a:r>
              <a:rPr lang="zh-CN" altLang="en-US"/>
              <a:t>八进制整数：由数字</a:t>
            </a:r>
            <a:r>
              <a:rPr lang="en-US" altLang="zh-CN"/>
              <a:t>0</a:t>
            </a:r>
            <a:r>
              <a:rPr lang="zh-CN" altLang="en-US"/>
              <a:t>开头</a:t>
            </a:r>
            <a:r>
              <a:rPr lang="en-US" altLang="zh-CN"/>
              <a:t>,</a:t>
            </a:r>
            <a:r>
              <a:rPr lang="zh-CN" altLang="en-US"/>
              <a:t>后跟数字</a:t>
            </a:r>
            <a:r>
              <a:rPr lang="en-US" altLang="zh-CN"/>
              <a:t>0~7</a:t>
            </a:r>
            <a:r>
              <a:rPr lang="zh-CN" altLang="en-US"/>
              <a:t>表示</a:t>
            </a:r>
            <a:r>
              <a:rPr lang="en-US" altLang="zh-CN"/>
              <a:t>.</a:t>
            </a:r>
            <a:r>
              <a:rPr lang="zh-CN" altLang="en-US"/>
              <a:t>如</a:t>
            </a:r>
            <a:r>
              <a:rPr lang="en-US" altLang="zh-CN"/>
              <a:t>0123</a:t>
            </a:r>
            <a:r>
              <a:rPr lang="en-US" altLang="zh-CN" smtClean="0"/>
              <a:t>, 011</a:t>
            </a:r>
            <a:endParaRPr lang="en-US" altLang="zh-CN"/>
          </a:p>
          <a:p>
            <a:pPr lvl="3"/>
            <a:r>
              <a:rPr lang="zh-CN" altLang="en-US"/>
              <a:t>十六进制整数：由</a:t>
            </a:r>
            <a:r>
              <a:rPr lang="en-US" altLang="zh-CN"/>
              <a:t>0x</a:t>
            </a:r>
            <a:r>
              <a:rPr lang="zh-CN" altLang="en-US"/>
              <a:t>开头</a:t>
            </a:r>
            <a:r>
              <a:rPr lang="en-US" altLang="zh-CN"/>
              <a:t>,</a:t>
            </a:r>
            <a:r>
              <a:rPr lang="zh-CN" altLang="en-US"/>
              <a:t>后跟</a:t>
            </a:r>
            <a:r>
              <a:rPr lang="en-US" altLang="zh-CN"/>
              <a:t>0~9,a~f,A~F</a:t>
            </a:r>
            <a:r>
              <a:rPr lang="zh-CN" altLang="en-US" smtClean="0"/>
              <a:t>表示。</a:t>
            </a:r>
            <a:r>
              <a:rPr lang="en-US" altLang="zh-CN" smtClean="0"/>
              <a:t>            </a:t>
            </a:r>
            <a:r>
              <a:rPr lang="zh-CN" altLang="en-US"/>
              <a:t>如</a:t>
            </a:r>
            <a:r>
              <a:rPr lang="en-US" altLang="zh-CN" smtClean="0"/>
              <a:t>0x123, 0Xff</a:t>
            </a:r>
          </a:p>
          <a:p>
            <a:pPr lvl="2"/>
            <a:r>
              <a:rPr lang="zh-CN" altLang="en-US"/>
              <a:t>整型常量的类型</a:t>
            </a:r>
          </a:p>
          <a:p>
            <a:pPr lvl="3"/>
            <a:r>
              <a:rPr lang="zh-CN" altLang="en-US"/>
              <a:t>根据其值所在范围确定其数据类型</a:t>
            </a:r>
          </a:p>
          <a:p>
            <a:pPr lvl="3"/>
            <a:r>
              <a:rPr lang="zh-CN" altLang="en-US"/>
              <a:t>在整常量后加字母</a:t>
            </a:r>
            <a:r>
              <a:rPr lang="en-US" altLang="zh-CN"/>
              <a:t>l</a:t>
            </a:r>
            <a:r>
              <a:rPr lang="zh-CN" altLang="en-US"/>
              <a:t>或</a:t>
            </a:r>
            <a:r>
              <a:rPr lang="en-US" altLang="zh-CN"/>
              <a:t>L</a:t>
            </a:r>
            <a:r>
              <a:rPr lang="zh-CN" altLang="en-US"/>
              <a:t>，认为它是</a:t>
            </a:r>
            <a:r>
              <a:rPr lang="en-US" altLang="zh-CN"/>
              <a:t>long 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zh-CN" altLang="en-US"/>
              <a:t>型常量</a:t>
            </a: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403648" y="3875451"/>
            <a:ext cx="2494892" cy="16333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问题</a:t>
            </a:r>
            <a:r>
              <a:rPr lang="zh-CN" altLang="en-US" sz="200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：</a:t>
            </a:r>
            <a:endParaRPr lang="en-US" altLang="zh-CN" sz="2000" smtClean="0">
              <a:solidFill>
                <a:schemeClr val="bg1">
                  <a:lumMod val="95000"/>
                </a:schemeClr>
              </a:solidFill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sz="2000">
              <a:solidFill>
                <a:schemeClr val="bg1">
                  <a:lumMod val="95000"/>
                </a:schemeClr>
              </a:solidFill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0123   =  (            )</a:t>
            </a:r>
            <a:r>
              <a:rPr lang="en-US" altLang="zh-CN" sz="2000" baseline="-25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10</a:t>
            </a: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0x123 =  (            </a:t>
            </a:r>
            <a:r>
              <a:rPr lang="en-US" altLang="zh-CN" sz="200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)</a:t>
            </a:r>
            <a:r>
              <a:rPr lang="en-US" altLang="zh-CN" sz="2000" baseline="-25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 10</a:t>
            </a:r>
          </a:p>
          <a:p>
            <a:r>
              <a:rPr lang="en-US" altLang="zh-CN" sz="200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0XFF 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=  (            </a:t>
            </a:r>
            <a:r>
              <a:rPr lang="en-US" altLang="zh-CN" sz="200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)</a:t>
            </a:r>
            <a:r>
              <a:rPr lang="en-US" altLang="zh-CN" sz="2000" baseline="-25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 10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1403648" y="3875451"/>
            <a:ext cx="2499700" cy="16333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问题</a:t>
            </a:r>
            <a:r>
              <a:rPr lang="zh-CN" altLang="en-US" sz="200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：</a:t>
            </a:r>
            <a:endParaRPr lang="en-US" altLang="zh-CN" sz="2000" smtClean="0">
              <a:solidFill>
                <a:schemeClr val="bg1">
                  <a:lumMod val="95000"/>
                </a:schemeClr>
              </a:solidFill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sz="2000">
              <a:solidFill>
                <a:schemeClr val="bg1">
                  <a:lumMod val="95000"/>
                </a:schemeClr>
              </a:solidFill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0123   =  (     </a:t>
            </a:r>
            <a:r>
              <a:rPr lang="en-US" altLang="zh-CN" sz="2000" b="1" smtClean="0">
                <a:solidFill>
                  <a:srgbClr val="FFD966"/>
                </a:solidFill>
                <a:ea typeface="微软雅黑" pitchFamily="34" charset="-122"/>
              </a:rPr>
              <a:t>83</a:t>
            </a:r>
            <a:r>
              <a:rPr lang="en-US" altLang="zh-CN" sz="200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 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)</a:t>
            </a:r>
            <a:r>
              <a:rPr lang="en-US" altLang="zh-CN" sz="2000" baseline="-25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10</a:t>
            </a: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0x123 =  (   </a:t>
            </a:r>
            <a:r>
              <a:rPr lang="en-US" altLang="zh-CN" sz="2000" b="1" smtClean="0">
                <a:solidFill>
                  <a:srgbClr val="FFD966"/>
                </a:solidFill>
                <a:ea typeface="微软雅黑" pitchFamily="34" charset="-122"/>
              </a:rPr>
              <a:t>291</a:t>
            </a:r>
            <a:r>
              <a:rPr lang="en-US" altLang="zh-CN" sz="200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  )</a:t>
            </a:r>
            <a:r>
              <a:rPr lang="en-US" altLang="zh-CN" sz="2000" baseline="-25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 10</a:t>
            </a:r>
          </a:p>
          <a:p>
            <a:r>
              <a:rPr lang="en-US" altLang="zh-CN" sz="200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0XFF 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=  (   </a:t>
            </a:r>
            <a:r>
              <a:rPr lang="en-US" altLang="zh-CN" sz="2000" b="1" smtClean="0">
                <a:solidFill>
                  <a:srgbClr val="FFD966"/>
                </a:solidFill>
                <a:ea typeface="微软雅黑" pitchFamily="34" charset="-122"/>
              </a:rPr>
              <a:t>255</a:t>
            </a:r>
            <a:r>
              <a:rPr lang="en-US" altLang="zh-CN" sz="200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  )</a:t>
            </a:r>
            <a:r>
              <a:rPr lang="en-US" altLang="zh-CN" sz="2000" baseline="-2500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 10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804548" y="4653136"/>
            <a:ext cx="169309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例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12 </a:t>
            </a:r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与 </a:t>
            </a:r>
            <a:r>
              <a:rPr lang="en-US" altLang="zh-CN" sz="2000">
                <a:solidFill>
                  <a:srgbClr val="FFD966"/>
                </a:solidFill>
                <a:latin typeface="Arial" pitchFamily="34" charset="0"/>
                <a:ea typeface="微软雅黑" pitchFamily="34" charset="-122"/>
              </a:rPr>
              <a:t>12</a:t>
            </a:r>
            <a:r>
              <a:rPr lang="en-US" altLang="zh-CN" sz="20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</a:rPr>
              <a:t>L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449004" y="4653136"/>
            <a:ext cx="3084499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例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30000     </a:t>
            </a:r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为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int</a:t>
            </a:r>
            <a:r>
              <a:rPr lang="zh-CN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型</a:t>
            </a:r>
          </a:p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65536     为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long int </a:t>
            </a:r>
            <a:r>
              <a:rPr lang="zh-CN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型</a:t>
            </a:r>
            <a:endParaRPr lang="zh-CN" altLang="en-US" sz="200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实型常量（实数或浮点数）</a:t>
            </a:r>
          </a:p>
          <a:p>
            <a:pPr lvl="2"/>
            <a:r>
              <a:rPr lang="zh-CN" altLang="en-US"/>
              <a:t>表示形式：</a:t>
            </a:r>
          </a:p>
          <a:p>
            <a:pPr lvl="2"/>
            <a:r>
              <a:rPr lang="zh-CN" altLang="en-US"/>
              <a:t>十进制数形式：（必须有小数点） 如</a:t>
            </a:r>
            <a:r>
              <a:rPr lang="en-US" altLang="zh-CN"/>
              <a:t>0.123, .123, 123.0, 0.0, </a:t>
            </a:r>
            <a:r>
              <a:rPr lang="en-US" altLang="zh-CN" smtClean="0"/>
              <a:t>123</a:t>
            </a:r>
            <a:endParaRPr lang="en-US" altLang="zh-CN"/>
          </a:p>
          <a:p>
            <a:pPr lvl="2"/>
            <a:r>
              <a:rPr lang="zh-CN" altLang="en-US"/>
              <a:t>指数形式：（</a:t>
            </a:r>
            <a:r>
              <a:rPr lang="en-US" altLang="zh-CN"/>
              <a:t>e</a:t>
            </a:r>
            <a:r>
              <a:rPr lang="zh-CN" altLang="en-US"/>
              <a:t>或</a:t>
            </a:r>
            <a:r>
              <a:rPr lang="en-US" altLang="zh-CN"/>
              <a:t>E</a:t>
            </a:r>
            <a:r>
              <a:rPr lang="zh-CN" altLang="en-US"/>
              <a:t>之前必须有数字；指数必须为整数）如</a:t>
            </a:r>
            <a:r>
              <a:rPr lang="en-US" altLang="zh-CN"/>
              <a:t>12.3e3 ,123E2, </a:t>
            </a:r>
            <a:r>
              <a:rPr lang="en-US" altLang="zh-CN" smtClean="0"/>
              <a:t>123e4 </a:t>
            </a:r>
            <a:r>
              <a:rPr lang="en-US" altLang="zh-CN"/>
              <a:t>, </a:t>
            </a:r>
            <a:r>
              <a:rPr lang="en-US" altLang="zh-CN">
                <a:solidFill>
                  <a:srgbClr val="FFD966"/>
                </a:solidFill>
              </a:rPr>
              <a:t>e-5</a:t>
            </a:r>
            <a:r>
              <a:rPr lang="en-US" altLang="zh-CN"/>
              <a:t>  , </a:t>
            </a:r>
            <a:r>
              <a:rPr lang="en-US" altLang="zh-CN">
                <a:solidFill>
                  <a:srgbClr val="FFD966"/>
                </a:solidFill>
              </a:rPr>
              <a:t>1.2E-3.5</a:t>
            </a:r>
            <a:r>
              <a:rPr lang="en-US" altLang="zh-CN"/>
              <a:t> </a:t>
            </a:r>
            <a:endParaRPr lang="en-US" altLang="zh-CN" smtClean="0"/>
          </a:p>
          <a:p>
            <a:pPr lvl="1"/>
            <a:r>
              <a:rPr lang="zh-CN" altLang="en-US"/>
              <a:t>实型常量的类型</a:t>
            </a:r>
          </a:p>
          <a:p>
            <a:pPr lvl="2"/>
            <a:r>
              <a:rPr lang="zh-CN" altLang="en-US"/>
              <a:t>默认</a:t>
            </a:r>
            <a:r>
              <a:rPr lang="en-US" altLang="zh-CN"/>
              <a:t>double</a:t>
            </a:r>
            <a:r>
              <a:rPr lang="zh-CN" altLang="en-US"/>
              <a:t>型</a:t>
            </a:r>
          </a:p>
          <a:p>
            <a:pPr lvl="2"/>
            <a:r>
              <a:rPr lang="zh-CN" altLang="en-US"/>
              <a:t>在实型常量后加字母</a:t>
            </a:r>
            <a:r>
              <a:rPr lang="en-US" altLang="zh-CN"/>
              <a:t>f</a:t>
            </a:r>
            <a:r>
              <a:rPr lang="zh-CN" altLang="en-US"/>
              <a:t>或</a:t>
            </a:r>
            <a:r>
              <a:rPr lang="en-US" altLang="zh-CN"/>
              <a:t>F</a:t>
            </a:r>
            <a:r>
              <a:rPr lang="zh-CN" altLang="en-US"/>
              <a:t>，认为它是</a:t>
            </a:r>
            <a:r>
              <a:rPr lang="en-US" altLang="zh-CN"/>
              <a:t>float </a:t>
            </a:r>
            <a:r>
              <a:rPr lang="zh-CN" altLang="en-US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611908"/>
          </a:xfrm>
        </p:spPr>
        <p:txBody>
          <a:bodyPr/>
          <a:lstStyle/>
          <a:p>
            <a:pPr lvl="1"/>
            <a:r>
              <a:rPr lang="zh-CN" altLang="en-US"/>
              <a:t>字符常量</a:t>
            </a:r>
          </a:p>
          <a:p>
            <a:pPr lvl="2"/>
            <a:r>
              <a:rPr lang="zh-CN" altLang="en-US" smtClean="0"/>
              <a:t>定义：用</a:t>
            </a:r>
            <a:r>
              <a:rPr lang="zh-CN" altLang="en-US"/>
              <a:t>单引号括起来的单个</a:t>
            </a:r>
            <a:r>
              <a:rPr lang="zh-CN" altLang="en-US" b="1">
                <a:solidFill>
                  <a:srgbClr val="FFD966"/>
                </a:solidFill>
              </a:rPr>
              <a:t>普通字符</a:t>
            </a:r>
            <a:r>
              <a:rPr lang="zh-CN" altLang="en-US"/>
              <a:t>或</a:t>
            </a:r>
            <a:r>
              <a:rPr lang="zh-CN" altLang="en-US" b="1" smtClean="0">
                <a:solidFill>
                  <a:srgbClr val="FFD966"/>
                </a:solidFill>
              </a:rPr>
              <a:t>转义字符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/>
              <a:t>字符常量的</a:t>
            </a:r>
            <a:r>
              <a:rPr lang="zh-CN" altLang="en-US" b="1">
                <a:solidFill>
                  <a:srgbClr val="FFD966"/>
                </a:solidFill>
              </a:rPr>
              <a:t>值</a:t>
            </a:r>
            <a:r>
              <a:rPr lang="zh-CN" altLang="en-US"/>
              <a:t>：该字符的</a:t>
            </a:r>
            <a:r>
              <a:rPr lang="en-US" altLang="zh-CN" b="1">
                <a:solidFill>
                  <a:srgbClr val="FFD966"/>
                </a:solidFill>
              </a:rPr>
              <a:t>ASCII</a:t>
            </a:r>
            <a:r>
              <a:rPr lang="zh-CN" altLang="en-US" b="1">
                <a:solidFill>
                  <a:srgbClr val="FFD966"/>
                </a:solidFill>
              </a:rPr>
              <a:t>码</a:t>
            </a:r>
            <a:r>
              <a:rPr lang="zh-CN" altLang="en-US" b="1" smtClean="0">
                <a:solidFill>
                  <a:srgbClr val="FFD966"/>
                </a:solidFill>
              </a:rPr>
              <a:t>值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2"/>
            <a:r>
              <a:rPr lang="zh-CN" altLang="en-US" smtClean="0"/>
              <a:t>转义字符：反</a:t>
            </a:r>
            <a:r>
              <a:rPr lang="zh-CN" altLang="en-US"/>
              <a:t>斜线后面跟一个字符或一个代码值表示</a:t>
            </a:r>
          </a:p>
        </p:txBody>
      </p:sp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2771800" y="3747950"/>
            <a:ext cx="4197729" cy="4638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5B9BD5"/>
                </a:solidFill>
                <a:ea typeface="微软雅黑" pitchFamily="34" charset="-122"/>
              </a:rPr>
              <a:t>如  ‘</a:t>
            </a:r>
            <a:r>
              <a:rPr lang="en-US" altLang="zh-CN" sz="2400">
                <a:solidFill>
                  <a:srgbClr val="5B9BD5"/>
                </a:solidFill>
                <a:ea typeface="微软雅黑" pitchFamily="34" charset="-122"/>
              </a:rPr>
              <a:t>a’    ‘A’   ‘?’    ‘\n’    ‘\101’</a:t>
            </a:r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2771800" y="3747950"/>
            <a:ext cx="4384447" cy="83317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40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如  ‘</a:t>
            </a:r>
            <a:r>
              <a:rPr lang="en-US" altLang="zh-CN" sz="240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A’——65</a:t>
            </a:r>
            <a:r>
              <a:rPr lang="zh-CN" altLang="en-US" sz="240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， ‘</a:t>
            </a:r>
            <a:r>
              <a:rPr lang="en-US" altLang="zh-CN" sz="240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a’——97</a:t>
            </a:r>
            <a:r>
              <a:rPr lang="zh-CN" altLang="en-US" sz="240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，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    ‘</a:t>
            </a:r>
            <a:r>
              <a:rPr lang="en-US" altLang="zh-CN" sz="240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0’——48 , ‘\n’——10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-252648" y="2205039"/>
            <a:ext cx="9168050" cy="3756026"/>
            <a:chOff x="1" y="2217"/>
            <a:chExt cx="5737" cy="2366"/>
          </a:xfrm>
        </p:grpSpPr>
        <p:sp>
          <p:nvSpPr>
            <p:cNvPr id="6" name="Oval 2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794" y="3612"/>
              <a:ext cx="336" cy="24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9900">
                    <a:gamma/>
                    <a:shade val="6823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&lt;</a:t>
              </a:r>
            </a:p>
          </p:txBody>
        </p:sp>
        <p:grpSp>
          <p:nvGrpSpPr>
            <p:cNvPr id="7" name="Group 49"/>
            <p:cNvGrpSpPr>
              <a:grpSpLocks/>
            </p:cNvGrpSpPr>
            <p:nvPr/>
          </p:nvGrpSpPr>
          <p:grpSpPr bwMode="auto">
            <a:xfrm>
              <a:off x="1" y="2217"/>
              <a:ext cx="5737" cy="2366"/>
              <a:chOff x="-157" y="1005"/>
              <a:chExt cx="5737" cy="2366"/>
            </a:xfrm>
          </p:grpSpPr>
          <p:sp>
            <p:nvSpPr>
              <p:cNvPr id="46" name="Rectangle 6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4000">
                  <a:latin typeface="Times New Roman" pitchFamily="18" charset="0"/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auto">
              <a:xfrm>
                <a:off x="-157" y="1005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FF3300"/>
                  </a:buClr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rgbClr val="5B9BD5"/>
                    </a:solidFill>
                    <a:latin typeface="Microsoft Sans Serif" pitchFamily="34" charset="0"/>
                    <a:ea typeface="微软雅黑" pitchFamily="34" charset="-122"/>
                  </a:rPr>
                  <a:t>转义字符及其含义：</a:t>
                </a:r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479" y="2564"/>
              <a:ext cx="5097" cy="2019"/>
              <a:chOff x="333" y="1928"/>
              <a:chExt cx="5097" cy="2019"/>
            </a:xfrm>
          </p:grpSpPr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333" y="1928"/>
                <a:ext cx="751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转义字符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1677" y="1928"/>
                <a:ext cx="43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含义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419" y="2227"/>
                <a:ext cx="239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\n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410" y="2521"/>
                <a:ext cx="239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\v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446" y="2815"/>
                <a:ext cx="21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\r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427" y="3109"/>
                <a:ext cx="23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\a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446" y="3359"/>
                <a:ext cx="21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\‘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419" y="3697"/>
                <a:ext cx="399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\ddd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184"/>
                <a:ext cx="20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\t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2942" y="2500"/>
                <a:ext cx="238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\b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941" y="2815"/>
                <a:ext cx="211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\f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2977" y="3109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\\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2977" y="3359"/>
                <a:ext cx="23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\“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2941" y="3697"/>
                <a:ext cx="397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</a:rPr>
                  <a:t>\xhh</a:t>
                </a:r>
                <a:endParaRPr lang="en-US" altLang="zh-CN" sz="4000">
                  <a:latin typeface="Times New Roman" pitchFamily="18" charset="0"/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2757" y="1928"/>
                <a:ext cx="751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转义字符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140" y="1928"/>
                <a:ext cx="43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含义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1620" y="2227"/>
                <a:ext cx="43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换行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1444" y="2500"/>
                <a:ext cx="751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垂直制表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1620" y="2815"/>
                <a:ext cx="43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回车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1620" y="3109"/>
                <a:ext cx="43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响铃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1518" y="3359"/>
                <a:ext cx="59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单引号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1058" y="3697"/>
                <a:ext cx="170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3</a:t>
                </a:r>
                <a:r>
                  <a:rPr lang="zh-CN" altLang="en-US" sz="2000">
                    <a:latin typeface="Times New Roman" pitchFamily="18" charset="0"/>
                  </a:rPr>
                  <a:t>位</a:t>
                </a:r>
                <a:r>
                  <a:rPr lang="en-US" altLang="zh-CN" sz="2000">
                    <a:latin typeface="Times New Roman" pitchFamily="18" charset="0"/>
                  </a:rPr>
                  <a:t>8</a:t>
                </a:r>
                <a:r>
                  <a:rPr lang="zh-CN" altLang="en-US" sz="2000">
                    <a:latin typeface="Times New Roman" pitchFamily="18" charset="0"/>
                  </a:rPr>
                  <a:t>进制数代表的字符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4156" y="2227"/>
                <a:ext cx="751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水平制表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4315" y="2500"/>
                <a:ext cx="43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退格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4315" y="2815"/>
                <a:ext cx="43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换页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43" name="Text Box 41"/>
              <p:cNvSpPr txBox="1">
                <a:spLocks noChangeArrowheads="1"/>
              </p:cNvSpPr>
              <p:nvPr/>
            </p:nvSpPr>
            <p:spPr bwMode="auto">
              <a:xfrm>
                <a:off x="4315" y="3109"/>
                <a:ext cx="59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反斜线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4315" y="3403"/>
                <a:ext cx="59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双引号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3646" y="3653"/>
                <a:ext cx="178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2</a:t>
                </a:r>
                <a:r>
                  <a:rPr lang="zh-CN" altLang="en-US" sz="2000">
                    <a:latin typeface="Times New Roman" pitchFamily="18" charset="0"/>
                  </a:rPr>
                  <a:t>位</a:t>
                </a:r>
                <a:r>
                  <a:rPr lang="en-US" altLang="zh-CN" sz="2000">
                    <a:latin typeface="Times New Roman" pitchFamily="18" charset="0"/>
                  </a:rPr>
                  <a:t>16</a:t>
                </a:r>
                <a:r>
                  <a:rPr lang="zh-CN" altLang="en-US" sz="2000">
                    <a:latin typeface="Times New Roman" pitchFamily="18" charset="0"/>
                  </a:rPr>
                  <a:t>进制数代表的字符</a:t>
                </a:r>
                <a:endParaRPr lang="zh-CN" altLang="en-US" sz="4000">
                  <a:latin typeface="Times New Roman" pitchFamily="18" charset="0"/>
                </a:endParaRPr>
              </a:p>
            </p:txBody>
          </p:sp>
        </p:grp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903" y="2508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204" y="2508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793" y="2508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24" y="2820"/>
              <a:ext cx="541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24" y="3113"/>
              <a:ext cx="541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24" y="3407"/>
              <a:ext cx="541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24" y="3701"/>
              <a:ext cx="541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24" y="3995"/>
              <a:ext cx="541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24" y="4289"/>
              <a:ext cx="541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666935" y="620688"/>
            <a:ext cx="5521361" cy="101784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如    ‘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\101’   -----------‘A’      ‘\012’    -----------’\n’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‘\376’  -----------’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  <a:sym typeface="Webdings" pitchFamily="18" charset="2"/>
              </a:rPr>
              <a:t>’     ‘\x61’   -----------’a’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  <a:sym typeface="Webdings" pitchFamily="18" charset="2"/>
              </a:rPr>
              <a:t>     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  <a:sym typeface="Webdings" pitchFamily="18" charset="2"/>
              </a:rPr>
              <a:t>  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  <a:sym typeface="Webdings" pitchFamily="18" charset="2"/>
              </a:rPr>
              <a:t>‘\60’   -----------’0’        ‘\483’  ----------(</a:t>
            </a:r>
            <a:r>
              <a:rPr lang="en-US" altLang="zh-CN" sz="2000">
                <a:solidFill>
                  <a:srgbClr val="FFD966"/>
                </a:solidFill>
                <a:latin typeface="Microsoft Sans Serif" pitchFamily="34" charset="0"/>
                <a:ea typeface="微软雅黑" pitchFamily="34" charset="-122"/>
                <a:sym typeface="Symbol" pitchFamily="18" charset="2"/>
              </a:rPr>
              <a:t>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  <a:sym typeface="Webdings" pitchFamily="18" charset="2"/>
              </a:rPr>
              <a:t>)</a:t>
            </a:r>
          </a:p>
        </p:txBody>
      </p:sp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666935" y="1801077"/>
            <a:ext cx="4506660" cy="40229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     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‘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A’-------’\101’-------’\x41’--------65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666935" y="2365913"/>
            <a:ext cx="4174839" cy="255672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  <a:sym typeface="Webdings" pitchFamily="18" charset="2"/>
              </a:rPr>
              <a:t>例 转义字符</a:t>
            </a:r>
            <a:r>
              <a:rPr lang="zh-CN" altLang="en-US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  <a:sym typeface="Webdings" pitchFamily="18" charset="2"/>
              </a:rPr>
              <a:t>举例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</a:t>
            </a:r>
            <a:endParaRPr lang="en-US" altLang="zh-CN" sz="2000">
              <a:solidFill>
                <a:schemeClr val="bg1"/>
              </a:solidFill>
              <a:latin typeface="Microsoft Sans Serif" pitchFamily="34" charset="0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</a:t>
            </a:r>
            <a:r>
              <a:rPr lang="en-US" altLang="zh-CN" sz="2000" err="1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printf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("\101 \x42 C\n");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</a:t>
            </a:r>
            <a:r>
              <a:rPr lang="en-US" altLang="zh-CN" sz="2000" err="1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printf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("I say:\"How are you?\"\n");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</a:t>
            </a:r>
            <a:r>
              <a:rPr lang="en-US" altLang="zh-CN" sz="2000" err="1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printf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("\\C Program\\\n");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</a:t>
            </a:r>
            <a:r>
              <a:rPr lang="en-US" altLang="zh-CN" sz="2000" err="1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printf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("Turbo \'C\'");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6195307" y="2365913"/>
            <a:ext cx="2676525" cy="1654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运行结果：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屏幕显示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)</a:t>
            </a:r>
          </a:p>
          <a:p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A B C</a:t>
            </a:r>
          </a:p>
          <a:p>
            <a:r>
              <a:rPr lang="en-US" altLang="zh-CN" sz="2000" err="1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Isay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:”How are you?”</a:t>
            </a:r>
          </a:p>
          <a:p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\C Program\</a:t>
            </a:r>
          </a:p>
          <a:p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Turbo ‘C’</a:t>
            </a:r>
            <a:endParaRPr lang="en-US" altLang="zh-CN" sz="2000">
              <a:solidFill>
                <a:schemeClr val="bg1"/>
              </a:solidFill>
              <a:latin typeface="Microsoft Sans Serif" pitchFamily="34" charset="0"/>
              <a:ea typeface="微软雅黑" pitchFamily="34" charset="-122"/>
              <a:sym typeface="Wingdings 3" pitchFamily="18" charset="2"/>
            </a:endParaRP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666935" y="5085184"/>
            <a:ext cx="2528554" cy="13256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{ </a:t>
            </a:r>
            <a:endParaRPr lang="en-US" altLang="zh-CN" sz="2000" smtClean="0">
              <a:solidFill>
                <a:schemeClr val="bg1"/>
              </a:solidFill>
              <a:latin typeface="Microsoft Sans Serif" pitchFamily="34" charset="0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printf(“Y\b=\n”);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}</a:t>
            </a:r>
          </a:p>
        </p:txBody>
      </p:sp>
      <p:sp>
        <p:nvSpPr>
          <p:cNvPr id="8" name="Text Box 68"/>
          <p:cNvSpPr txBox="1">
            <a:spLocks noChangeArrowheads="1"/>
          </p:cNvSpPr>
          <p:nvPr/>
        </p:nvSpPr>
        <p:spPr bwMode="auto">
          <a:xfrm>
            <a:off x="6188296" y="5131024"/>
            <a:ext cx="1887537" cy="1044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运行结果：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屏幕显示：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=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打印机输出：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¥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smtClean="0">
                <a:solidFill>
                  <a:schemeClr val="bg1"/>
                </a:solidFill>
                <a:latin typeface="aldhabi"/>
                <a:ea typeface="微软雅黑" pitchFamily="34" charset="-122"/>
              </a:rPr>
              <a:t>第二章 数据和运算 </a:t>
            </a:r>
            <a:endParaRPr lang="zh-CN" altLang="en-US" sz="2800">
              <a:solidFill>
                <a:schemeClr val="bg1"/>
              </a:solidFill>
              <a:latin typeface="aldhabi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>
                <a:hlinkClick r:id="rId2" action="ppaction://hlinksldjump"/>
              </a:rPr>
              <a:t>2.0 </a:t>
            </a:r>
            <a:r>
              <a:rPr lang="zh-CN" altLang="en-US" sz="3200">
                <a:hlinkClick r:id="rId2" action="ppaction://hlinksldjump"/>
              </a:rPr>
              <a:t>预备知识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>
                <a:hlinkClick r:id="rId3" action="ppaction://hlinksldjump"/>
              </a:rPr>
              <a:t>2.1 </a:t>
            </a:r>
            <a:r>
              <a:rPr lang="zh-CN" altLang="en-US" sz="3200">
                <a:hlinkClick r:id="rId3" action="ppaction://hlinksldjump"/>
              </a:rPr>
              <a:t>数据类型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>
                <a:hlinkClick r:id="rId4" action="ppaction://hlinksldjump"/>
              </a:rPr>
              <a:t>2.2 </a:t>
            </a:r>
            <a:r>
              <a:rPr lang="zh-CN" altLang="en-US" sz="3200">
                <a:hlinkClick r:id="rId4" action="ppaction://hlinksldjump"/>
              </a:rPr>
              <a:t>常量与</a:t>
            </a:r>
            <a:r>
              <a:rPr lang="zh-CN" altLang="en-US" sz="3200" smtClean="0">
                <a:hlinkClick r:id="rId4" action="ppaction://hlinksldjump"/>
              </a:rPr>
              <a:t>变量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 smtClean="0">
                <a:hlinkClick r:id="rId5" action="ppaction://hlinksldjump"/>
              </a:rPr>
              <a:t>2.3 </a:t>
            </a:r>
            <a:r>
              <a:rPr lang="zh-CN" altLang="en-US" sz="3200" smtClean="0">
                <a:hlinkClick r:id="rId5" action="ppaction://hlinksldjump"/>
              </a:rPr>
              <a:t>不同</a:t>
            </a:r>
            <a:r>
              <a:rPr lang="zh-CN" altLang="en-US" sz="3200">
                <a:hlinkClick r:id="rId5" action="ppaction://hlinksldjump"/>
              </a:rPr>
              <a:t>类型数据间的转换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>
                <a:hlinkClick r:id="rId6" action="ppaction://hlinksldjump"/>
              </a:rPr>
              <a:t>2.4 </a:t>
            </a:r>
            <a:r>
              <a:rPr lang="zh-CN" altLang="en-US" sz="3200">
                <a:hlinkClick r:id="rId6" action="ppaction://hlinksldjump"/>
              </a:rPr>
              <a:t>运算符和表达式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721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522288"/>
            <a:ext cx="7772400" cy="550862"/>
          </a:xfrm>
        </p:spPr>
        <p:txBody>
          <a:bodyPr/>
          <a:lstStyle/>
          <a:p>
            <a:pPr algn="l"/>
            <a:r>
              <a:rPr lang="zh-CN" altLang="en-US" sz="2000" kern="12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  <a:cs typeface="+mn-cs"/>
              </a:rPr>
              <a:t>转义字符例题分析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735923" y="1153886"/>
            <a:ext cx="7772400" cy="4876800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txBody>
          <a:bodyPr lIns="90000" tIns="46800" rIns="90000" bIns="46800"/>
          <a:lstStyle/>
          <a:p>
            <a:pPr eaLnBrk="1" hangingPunct="1"/>
            <a:r>
              <a:rPr lang="en-US" altLang="zh-CN" sz="2400">
                <a:solidFill>
                  <a:srgbClr val="339966"/>
                </a:solidFill>
              </a:rPr>
              <a:t>Example: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main(){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 char  ch;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 ch=‘\362’;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 printf(“%c,%d”,ch,ch);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}</a:t>
            </a:r>
          </a:p>
          <a:p>
            <a:pPr eaLnBrk="1" hangingPunct="1"/>
            <a:r>
              <a:rPr lang="zh-CN" altLang="en-US" sz="2400">
                <a:solidFill>
                  <a:srgbClr val="6699FF"/>
                </a:solidFill>
              </a:rPr>
              <a:t>运行结果</a:t>
            </a:r>
            <a:r>
              <a:rPr lang="en-US" altLang="zh-CN" sz="2400">
                <a:solidFill>
                  <a:srgbClr val="6699FF"/>
                </a:solidFill>
              </a:rPr>
              <a:t>:  ≥,</a:t>
            </a:r>
            <a:r>
              <a:rPr lang="zh-CN" altLang="en-US" sz="2400">
                <a:solidFill>
                  <a:srgbClr val="6699FF"/>
                </a:solidFill>
              </a:rPr>
              <a:t>－</a:t>
            </a:r>
            <a:r>
              <a:rPr lang="en-US" altLang="zh-CN" sz="2400">
                <a:solidFill>
                  <a:srgbClr val="6699FF"/>
                </a:solidFill>
              </a:rPr>
              <a:t>14</a:t>
            </a:r>
          </a:p>
          <a:p>
            <a:pPr eaLnBrk="1" hangingPunct="1"/>
            <a:r>
              <a:rPr lang="en-US" altLang="zh-CN" sz="2400">
                <a:solidFill>
                  <a:srgbClr val="3333FF"/>
                </a:solidFill>
              </a:rPr>
              <a:t>ch = 362</a:t>
            </a:r>
            <a:r>
              <a:rPr lang="en-US" altLang="zh-CN" sz="2400" baseline="-8000">
                <a:solidFill>
                  <a:srgbClr val="3333FF"/>
                </a:solidFill>
              </a:rPr>
              <a:t>8</a:t>
            </a:r>
            <a:r>
              <a:rPr lang="en-US" altLang="zh-CN" sz="2400">
                <a:solidFill>
                  <a:srgbClr val="3333FF"/>
                </a:solidFill>
              </a:rPr>
              <a:t>=242</a:t>
            </a:r>
            <a:r>
              <a:rPr lang="en-US" altLang="zh-CN" sz="2400" baseline="-8000">
                <a:solidFill>
                  <a:srgbClr val="3333FF"/>
                </a:solidFill>
              </a:rPr>
              <a:t>10</a:t>
            </a:r>
            <a:r>
              <a:rPr lang="en-US" altLang="zh-CN" sz="2400">
                <a:solidFill>
                  <a:srgbClr val="3333FF"/>
                </a:solidFill>
              </a:rPr>
              <a:t>=11110010</a:t>
            </a:r>
            <a:r>
              <a:rPr lang="en-US" altLang="zh-CN" sz="2400" baseline="-8000">
                <a:solidFill>
                  <a:srgbClr val="3333FF"/>
                </a:solidFill>
              </a:rPr>
              <a:t>2</a:t>
            </a:r>
            <a:r>
              <a:rPr lang="en-US" altLang="zh-CN" sz="2400">
                <a:solidFill>
                  <a:srgbClr val="3333FF"/>
                </a:solidFill>
              </a:rPr>
              <a:t>  </a:t>
            </a:r>
          </a:p>
          <a:p>
            <a:pPr eaLnBrk="1" hangingPunct="1"/>
            <a:r>
              <a:rPr lang="en-US" altLang="zh-CN" sz="2400">
                <a:solidFill>
                  <a:srgbClr val="3333FF"/>
                </a:solidFill>
              </a:rPr>
              <a:t>11110010</a:t>
            </a:r>
            <a:r>
              <a:rPr lang="en-US" altLang="zh-CN" sz="2400" baseline="-8000">
                <a:solidFill>
                  <a:srgbClr val="3333FF"/>
                </a:solidFill>
              </a:rPr>
              <a:t>2 </a:t>
            </a:r>
            <a:r>
              <a:rPr lang="zh-CN" altLang="en-US" sz="2400">
                <a:solidFill>
                  <a:srgbClr val="3333FF"/>
                </a:solidFill>
              </a:rPr>
              <a:t>化为原码为 </a:t>
            </a:r>
            <a:r>
              <a:rPr lang="en-US" altLang="zh-CN" sz="2400">
                <a:solidFill>
                  <a:srgbClr val="3333FF"/>
                </a:solidFill>
              </a:rPr>
              <a:t>10001110= </a:t>
            </a:r>
            <a:r>
              <a:rPr lang="zh-CN" altLang="en-US" sz="2400">
                <a:solidFill>
                  <a:srgbClr val="3333FF"/>
                </a:solidFill>
              </a:rPr>
              <a:t>－</a:t>
            </a:r>
            <a:r>
              <a:rPr lang="en-US" altLang="zh-CN" sz="2400">
                <a:solidFill>
                  <a:srgbClr val="3333FF"/>
                </a:solidFill>
              </a:rPr>
              <a:t>14</a:t>
            </a:r>
            <a:r>
              <a:rPr lang="en-US" altLang="zh-CN" sz="2400" baseline="-8000">
                <a:solidFill>
                  <a:srgbClr val="3333FF"/>
                </a:solidFill>
              </a:rPr>
              <a:t>10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54743" y="1153886"/>
            <a:ext cx="7924800" cy="5029200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txBody>
          <a:bodyPr lIns="90000" tIns="46800" rIns="90000" bIns="46800"/>
          <a:lstStyle/>
          <a:p>
            <a:pPr eaLnBrk="1" hangingPunct="1"/>
            <a:r>
              <a:rPr lang="en-US" altLang="zh-CN" sz="2400">
                <a:solidFill>
                  <a:srgbClr val="339966"/>
                </a:solidFill>
              </a:rPr>
              <a:t>Example: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#include  &lt;string.h&gt;</a:t>
            </a:r>
            <a:br>
              <a:rPr lang="en-US" altLang="zh-CN" sz="2400">
                <a:solidFill>
                  <a:srgbClr val="FF3300"/>
                </a:solidFill>
              </a:rPr>
            </a:br>
            <a:r>
              <a:rPr lang="en-US" altLang="zh-CN" sz="2400">
                <a:solidFill>
                  <a:srgbClr val="FF3300"/>
                </a:solidFill>
              </a:rPr>
              <a:t>main(){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printf(“%d\n”,“a\n\”\x41”);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printf(“%d\n”,strlen(“a\n\”\x41”));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}</a:t>
            </a:r>
          </a:p>
          <a:p>
            <a:pPr eaLnBrk="1" hangingPunct="1"/>
            <a:r>
              <a:rPr lang="zh-CN" altLang="en-US" sz="2400">
                <a:solidFill>
                  <a:srgbClr val="6699FF"/>
                </a:solidFill>
              </a:rPr>
              <a:t>运行结果</a:t>
            </a:r>
            <a:r>
              <a:rPr lang="en-US" altLang="zh-CN" sz="2400">
                <a:solidFill>
                  <a:srgbClr val="6699FF"/>
                </a:solidFill>
              </a:rPr>
              <a:t>:  a</a:t>
            </a:r>
            <a:br>
              <a:rPr lang="en-US" altLang="zh-CN" sz="2400">
                <a:solidFill>
                  <a:srgbClr val="6699FF"/>
                </a:solidFill>
              </a:rPr>
            </a:br>
            <a:r>
              <a:rPr lang="en-US" altLang="zh-CN" sz="2400">
                <a:solidFill>
                  <a:srgbClr val="6699FF"/>
                </a:solidFill>
              </a:rPr>
              <a:t>                  “A</a:t>
            </a:r>
            <a:br>
              <a:rPr lang="en-US" altLang="zh-CN" sz="2400">
                <a:solidFill>
                  <a:srgbClr val="6699FF"/>
                </a:solidFill>
              </a:rPr>
            </a:br>
            <a:r>
              <a:rPr lang="en-US" altLang="zh-CN" sz="2400">
                <a:solidFill>
                  <a:srgbClr val="6699FF"/>
                </a:solidFill>
              </a:rPr>
              <a:t>                  4</a:t>
            </a:r>
            <a:br>
              <a:rPr lang="en-US" altLang="zh-CN" sz="2400">
                <a:solidFill>
                  <a:srgbClr val="6699FF"/>
                </a:solidFill>
              </a:rPr>
            </a:br>
            <a:r>
              <a:rPr lang="zh-CN" altLang="en-US" sz="2400">
                <a:solidFill>
                  <a:srgbClr val="6699FF"/>
                </a:solidFill>
              </a:rPr>
              <a:t>注：</a:t>
            </a:r>
            <a:r>
              <a:rPr lang="en-US" altLang="zh-CN" sz="2400">
                <a:solidFill>
                  <a:srgbClr val="6699FF"/>
                </a:solidFill>
              </a:rPr>
              <a:t>strlen</a:t>
            </a:r>
            <a:r>
              <a:rPr lang="zh-CN" altLang="en-US" sz="2400">
                <a:solidFill>
                  <a:srgbClr val="6699FF"/>
                </a:solidFill>
              </a:rPr>
              <a:t>为求字符串字节数函数（不计结束标志‘</a:t>
            </a:r>
            <a:r>
              <a:rPr lang="en-US" altLang="zh-CN" sz="2400">
                <a:solidFill>
                  <a:srgbClr val="6699FF"/>
                </a:solidFill>
              </a:rPr>
              <a:t>\0‘</a:t>
            </a:r>
            <a:r>
              <a:rPr lang="zh-CN" altLang="en-US" sz="2400">
                <a:solidFill>
                  <a:srgbClr val="6699FF"/>
                </a:solidFill>
              </a:rPr>
              <a:t>）。</a:t>
            </a:r>
            <a:endParaRPr lang="zh-CN" altLang="en-US" sz="2400" baseline="-8000">
              <a:solidFill>
                <a:srgbClr val="3333FF"/>
              </a:solidFill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762000" y="1164772"/>
            <a:ext cx="7924800" cy="5029200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txBody>
          <a:bodyPr lIns="90000" tIns="46800" rIns="90000" bIns="46800"/>
          <a:lstStyle/>
          <a:p>
            <a:pPr eaLnBrk="1" hangingPunct="1"/>
            <a:r>
              <a:rPr lang="en-US" altLang="zh-CN" sz="2400">
                <a:solidFill>
                  <a:srgbClr val="339966"/>
                </a:solidFill>
              </a:rPr>
              <a:t>Example:   P49</a:t>
            </a:r>
            <a:r>
              <a:rPr lang="zh-CN" altLang="en-US" sz="2400">
                <a:solidFill>
                  <a:srgbClr val="339966"/>
                </a:solidFill>
              </a:rPr>
              <a:t>例</a:t>
            </a:r>
            <a:r>
              <a:rPr lang="en-US" altLang="zh-CN" sz="2400">
                <a:solidFill>
                  <a:srgbClr val="339966"/>
                </a:solidFill>
              </a:rPr>
              <a:t>3.5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main(){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printf( “_ _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 a b _ c \ t _ d e \ r f \ t g \ n </a:t>
            </a:r>
            <a:r>
              <a:rPr lang="en-US" altLang="zh-CN" sz="2400">
                <a:solidFill>
                  <a:srgbClr val="FF3300"/>
                </a:solidFill>
              </a:rPr>
              <a:t>”);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printf( “h \ t I \ b \ b j _ _ _ k” );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}</a:t>
            </a:r>
          </a:p>
          <a:p>
            <a:pPr eaLnBrk="1" hangingPunct="1"/>
            <a:r>
              <a:rPr lang="zh-CN" altLang="en-US" sz="2400">
                <a:solidFill>
                  <a:srgbClr val="0000CC"/>
                </a:solidFill>
                <a:ea typeface="华文细黑" pitchFamily="2" charset="-122"/>
              </a:rPr>
              <a:t>运行结果</a:t>
            </a:r>
            <a:r>
              <a:rPr lang="en-US" altLang="zh-CN" sz="2400">
                <a:solidFill>
                  <a:srgbClr val="6699FF"/>
                </a:solidFill>
              </a:rPr>
              <a:t>: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2057400" y="4267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</a:rPr>
              <a:t>_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a b _ c </a:t>
            </a: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</a:rPr>
              <a:t>_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a b _ c </a:t>
            </a:r>
            <a:r>
              <a:rPr lang="en-US" altLang="zh-CN" sz="2400">
                <a:solidFill>
                  <a:srgbClr val="FF3300"/>
                </a:solidFill>
              </a:rPr>
              <a:t>_ _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d e </a:t>
            </a: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2133600" y="4267200"/>
            <a:ext cx="3352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</a:rPr>
              <a:t>f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a b _ c </a:t>
            </a:r>
            <a:r>
              <a:rPr lang="en-US" altLang="zh-CN" sz="2400">
                <a:solidFill>
                  <a:srgbClr val="FF3300"/>
                </a:solidFill>
              </a:rPr>
              <a:t>_ _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d e </a:t>
            </a:r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2057400" y="4267200"/>
            <a:ext cx="2971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</a:rPr>
              <a:t>f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_ _ _ _ </a:t>
            </a:r>
            <a:r>
              <a:rPr lang="en-US" altLang="zh-CN" sz="2400">
                <a:solidFill>
                  <a:srgbClr val="FF3300"/>
                </a:solidFill>
              </a:rPr>
              <a:t>_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g d e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2057400" y="4876800"/>
            <a:ext cx="2971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</a:rPr>
              <a:t>h</a:t>
            </a:r>
            <a:endParaRPr lang="en-US" altLang="zh-CN" sz="240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2057400" y="4876800"/>
            <a:ext cx="2971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</a:rPr>
              <a:t>h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_ _ _ _ </a:t>
            </a:r>
            <a:r>
              <a:rPr lang="en-US" altLang="zh-CN" sz="2400">
                <a:solidFill>
                  <a:srgbClr val="FF3300"/>
                </a:solidFill>
              </a:rPr>
              <a:t>_ _ l</a:t>
            </a:r>
            <a:endParaRPr lang="en-US" altLang="zh-CN" sz="240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2057400" y="4876800"/>
            <a:ext cx="2971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</a:rPr>
              <a:t>h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_ _ _ _ </a:t>
            </a:r>
            <a:r>
              <a:rPr lang="en-US" altLang="zh-CN" sz="2400">
                <a:solidFill>
                  <a:srgbClr val="FF3300"/>
                </a:solidFill>
              </a:rPr>
              <a:t>_ _ </a:t>
            </a:r>
            <a:endParaRPr lang="en-US" altLang="zh-CN" sz="240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186381" name="Text Box 13"/>
          <p:cNvSpPr txBox="1">
            <a:spLocks noChangeArrowheads="1"/>
          </p:cNvSpPr>
          <p:nvPr/>
        </p:nvSpPr>
        <p:spPr bwMode="auto">
          <a:xfrm>
            <a:off x="2057400" y="4876800"/>
            <a:ext cx="2971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</a:rPr>
              <a:t>h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_ _ _ _ </a:t>
            </a:r>
            <a:r>
              <a:rPr lang="en-US" altLang="zh-CN" sz="2400">
                <a:solidFill>
                  <a:srgbClr val="FF3300"/>
                </a:solidFill>
              </a:rPr>
              <a:t>_</a:t>
            </a:r>
            <a:endParaRPr lang="en-US" altLang="zh-CN" sz="240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2057400" y="4876800"/>
            <a:ext cx="31623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</a:rPr>
              <a:t>h _ </a:t>
            </a:r>
            <a:r>
              <a:rPr lang="en-US" altLang="zh-CN" sz="2400">
                <a:solidFill>
                  <a:srgbClr val="FF3300"/>
                </a:solidFill>
                <a:cs typeface="Arial" charset="0"/>
              </a:rPr>
              <a:t>_ _ _ _ </a:t>
            </a:r>
            <a:r>
              <a:rPr lang="en-US" altLang="zh-CN" sz="2400">
                <a:solidFill>
                  <a:srgbClr val="FF3300"/>
                </a:solidFill>
              </a:rPr>
              <a:t>_ j _ _ _ k</a:t>
            </a:r>
          </a:p>
        </p:txBody>
      </p:sp>
      <p:grpSp>
        <p:nvGrpSpPr>
          <p:cNvPr id="186383" name="Group 15"/>
          <p:cNvGrpSpPr>
            <a:grpSpLocks/>
          </p:cNvGrpSpPr>
          <p:nvPr/>
        </p:nvGrpSpPr>
        <p:grpSpPr bwMode="auto">
          <a:xfrm>
            <a:off x="2057400" y="4343400"/>
            <a:ext cx="6172200" cy="1676400"/>
            <a:chOff x="1296" y="2736"/>
            <a:chExt cx="3888" cy="1056"/>
          </a:xfrm>
        </p:grpSpPr>
        <p:sp>
          <p:nvSpPr>
            <p:cNvPr id="186384" name="Line 16"/>
            <p:cNvSpPr>
              <a:spLocks noChangeShapeType="1"/>
            </p:cNvSpPr>
            <p:nvPr/>
          </p:nvSpPr>
          <p:spPr bwMode="auto">
            <a:xfrm>
              <a:off x="1296" y="2736"/>
              <a:ext cx="0" cy="912"/>
            </a:xfrm>
            <a:prstGeom prst="line">
              <a:avLst/>
            </a:prstGeom>
            <a:noFill/>
            <a:ln w="12700">
              <a:solidFill>
                <a:srgbClr val="6699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6385" name="Line 17"/>
            <p:cNvSpPr>
              <a:spLocks noChangeShapeType="1"/>
            </p:cNvSpPr>
            <p:nvPr/>
          </p:nvSpPr>
          <p:spPr bwMode="auto">
            <a:xfrm>
              <a:off x="2592" y="2736"/>
              <a:ext cx="0" cy="9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6386" name="Line 18"/>
            <p:cNvSpPr>
              <a:spLocks noChangeShapeType="1"/>
            </p:cNvSpPr>
            <p:nvPr/>
          </p:nvSpPr>
          <p:spPr bwMode="auto">
            <a:xfrm>
              <a:off x="3888" y="2736"/>
              <a:ext cx="0" cy="9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>
              <a:off x="1296" y="3504"/>
              <a:ext cx="12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>
              <a:off x="2592" y="3504"/>
              <a:ext cx="12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>
              <a:off x="3888" y="3504"/>
              <a:ext cx="12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>
              <a:off x="5184" y="2736"/>
              <a:ext cx="0" cy="9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6391" name="Text Box 23"/>
            <p:cNvSpPr txBox="1">
              <a:spLocks noChangeArrowheads="1"/>
            </p:cNvSpPr>
            <p:nvPr/>
          </p:nvSpPr>
          <p:spPr bwMode="auto">
            <a:xfrm>
              <a:off x="1719" y="3481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339966"/>
                  </a:solidFill>
                </a:rPr>
                <a:t>8</a:t>
              </a:r>
              <a:r>
                <a:rPr lang="zh-CN" altLang="en-US" sz="2400">
                  <a:solidFill>
                    <a:srgbClr val="339966"/>
                  </a:solidFill>
                </a:rPr>
                <a:t>列</a:t>
              </a:r>
            </a:p>
          </p:txBody>
        </p:sp>
        <p:sp>
          <p:nvSpPr>
            <p:cNvPr id="186392" name="Text Box 24"/>
            <p:cNvSpPr txBox="1">
              <a:spLocks noChangeArrowheads="1"/>
            </p:cNvSpPr>
            <p:nvPr/>
          </p:nvSpPr>
          <p:spPr bwMode="auto">
            <a:xfrm>
              <a:off x="4272" y="3504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339966"/>
                  </a:solidFill>
                </a:rPr>
                <a:t>8</a:t>
              </a:r>
              <a:r>
                <a:rPr lang="zh-CN" altLang="en-US" sz="2400">
                  <a:solidFill>
                    <a:srgbClr val="339966"/>
                  </a:solidFill>
                </a:rPr>
                <a:t>列</a:t>
              </a:r>
            </a:p>
          </p:txBody>
        </p:sp>
        <p:sp>
          <p:nvSpPr>
            <p:cNvPr id="186393" name="Text Box 25"/>
            <p:cNvSpPr txBox="1">
              <a:spLocks noChangeArrowheads="1"/>
            </p:cNvSpPr>
            <p:nvPr/>
          </p:nvSpPr>
          <p:spPr bwMode="auto">
            <a:xfrm>
              <a:off x="2976" y="3504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339966"/>
                  </a:solidFill>
                </a:rPr>
                <a:t>8</a:t>
              </a:r>
              <a:r>
                <a:rPr lang="zh-CN" altLang="en-US" sz="2400">
                  <a:solidFill>
                    <a:srgbClr val="339966"/>
                  </a:solidFill>
                </a:rPr>
                <a:t>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87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nimBg="1"/>
      <p:bldP spid="186372" grpId="0" animBg="1" autoUpdateAnimBg="0"/>
      <p:bldP spid="186373" grpId="0" animBg="1" autoUpdateAnimBg="0"/>
      <p:bldP spid="186374" grpId="0" autoUpdateAnimBg="0"/>
      <p:bldP spid="186375" grpId="0" autoUpdateAnimBg="0"/>
      <p:bldP spid="186376" grpId="0" animBg="1" autoUpdateAnimBg="0"/>
      <p:bldP spid="186377" grpId="0" animBg="1" autoUpdateAnimBg="0"/>
      <p:bldP spid="186378" grpId="0" animBg="1" autoUpdateAnimBg="0"/>
      <p:bldP spid="186379" grpId="0" animBg="1" autoUpdateAnimBg="0"/>
      <p:bldP spid="186380" grpId="0" animBg="1" autoUpdateAnimBg="0"/>
      <p:bldP spid="186381" grpId="0" animBg="1" autoUpdateAnimBg="0"/>
      <p:bldP spid="18638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296144"/>
          </a:xfrm>
        </p:spPr>
        <p:txBody>
          <a:bodyPr/>
          <a:lstStyle/>
          <a:p>
            <a:r>
              <a:rPr lang="zh-CN" altLang="en-US"/>
              <a:t>字符串常量</a:t>
            </a:r>
          </a:p>
          <a:p>
            <a:pPr lvl="1"/>
            <a:r>
              <a:rPr lang="zh-CN" altLang="en-US"/>
              <a:t>定义：用双引号</a:t>
            </a:r>
            <a:r>
              <a:rPr lang="en-US" altLang="zh-CN"/>
              <a:t>(“”)</a:t>
            </a:r>
            <a:r>
              <a:rPr lang="zh-CN" altLang="en-US"/>
              <a:t>括起来的字符序列</a:t>
            </a:r>
          </a:p>
          <a:p>
            <a:pPr lvl="1"/>
            <a:r>
              <a:rPr lang="zh-CN" altLang="en-US"/>
              <a:t>存储：每个字符串尾自动加一个 ‘</a:t>
            </a:r>
            <a:r>
              <a:rPr lang="en-US" altLang="zh-CN"/>
              <a:t>\0’ </a:t>
            </a:r>
            <a:r>
              <a:rPr lang="zh-CN" altLang="en-US"/>
              <a:t>作为字符串结束</a:t>
            </a:r>
            <a:r>
              <a:rPr lang="zh-CN" altLang="en-US" smtClean="0"/>
              <a:t>标志</a:t>
            </a:r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r>
              <a:rPr lang="zh-CN" altLang="en-US"/>
              <a:t>字符常量与字符串常量不同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27584" y="1961470"/>
            <a:ext cx="6823075" cy="415925"/>
            <a:chOff x="912" y="1759"/>
            <a:chExt cx="4298" cy="262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587" y="1776"/>
              <a:ext cx="1623" cy="245"/>
              <a:chOff x="3587" y="1584"/>
              <a:chExt cx="1623" cy="245"/>
            </a:xfrm>
          </p:grpSpPr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3587" y="1584"/>
                <a:ext cx="1623" cy="24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D966"/>
                    </a:solidFill>
                    <a:latin typeface="Times New Roman" pitchFamily="18" charset="0"/>
                  </a:rPr>
                  <a:t>h   e    l    l     o  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</a:rPr>
                  <a:t>\0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>
                <a:off x="3820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4087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365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4654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4932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912" y="1759"/>
              <a:ext cx="20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例  字符串“</a:t>
              </a: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hello”</a:t>
              </a:r>
              <a:r>
                <a:rPr lang="zh-CN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在内存中</a:t>
              </a:r>
              <a:endPara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endParaRP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27584" y="2708920"/>
            <a:ext cx="2808288" cy="434975"/>
            <a:chOff x="1053" y="1915"/>
            <a:chExt cx="1769" cy="274"/>
          </a:xfrm>
        </p:grpSpPr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1053" y="1915"/>
              <a:ext cx="10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例  </a:t>
              </a:r>
              <a:r>
                <a:rPr lang="zh-CN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空串  “”</a:t>
              </a:r>
              <a:endPara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556" y="1933"/>
              <a:ext cx="266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\0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827584" y="4341394"/>
            <a:ext cx="4135438" cy="400050"/>
            <a:chOff x="1248" y="2688"/>
            <a:chExt cx="2605" cy="252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68" y="2736"/>
              <a:ext cx="234" cy="17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rgbClr val="FFD966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264" y="2736"/>
              <a:ext cx="589" cy="192"/>
              <a:chOff x="3264" y="2736"/>
              <a:chExt cx="589" cy="267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264" y="2736"/>
                <a:ext cx="589" cy="26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D966"/>
                    </a:solidFill>
                    <a:latin typeface="Times New Roman" pitchFamily="18" charset="0"/>
                  </a:rPr>
                  <a:t> a   \0</a:t>
                </a: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52" y="2736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248" y="2688"/>
              <a:ext cx="6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例 ‘</a:t>
              </a: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a’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688" y="268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“a”</a:t>
              </a:r>
            </a:p>
          </p:txBody>
        </p:sp>
      </p:grp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827584" y="5324436"/>
            <a:ext cx="3633787" cy="71006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char   ch;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    ch=“A”;    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02293" y="56491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D966"/>
                </a:solidFill>
              </a:rPr>
              <a:t>√</a:t>
            </a:r>
            <a:endParaRPr lang="zh-CN" altLang="en-US" b="1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  <a:p>
            <a:pPr lvl="1"/>
            <a:r>
              <a:rPr lang="zh-CN" altLang="en-US"/>
              <a:t>概念：其值可以改变的量</a:t>
            </a:r>
          </a:p>
          <a:p>
            <a:pPr lvl="1"/>
            <a:r>
              <a:rPr lang="zh-CN" altLang="en-US" b="1">
                <a:solidFill>
                  <a:srgbClr val="FFD966"/>
                </a:solidFill>
              </a:rPr>
              <a:t>变量名</a:t>
            </a:r>
            <a:r>
              <a:rPr lang="zh-CN" altLang="en-US"/>
              <a:t>与</a:t>
            </a:r>
            <a:r>
              <a:rPr lang="zh-CN" altLang="en-US" b="1">
                <a:solidFill>
                  <a:srgbClr val="FFD966"/>
                </a:solidFill>
              </a:rPr>
              <a:t>变量值</a:t>
            </a:r>
          </a:p>
          <a:p>
            <a:pPr lvl="1"/>
            <a:r>
              <a:rPr lang="zh-CN" altLang="en-US"/>
              <a:t>变量定义的一般格式：</a:t>
            </a:r>
          </a:p>
          <a:p>
            <a:pPr marL="457200" lvl="1" indent="0">
              <a:buNone/>
            </a:pPr>
            <a:r>
              <a:rPr lang="zh-CN" altLang="en-US"/>
              <a:t>     </a:t>
            </a:r>
            <a:r>
              <a:rPr lang="zh-CN" altLang="en-US" b="1">
                <a:solidFill>
                  <a:srgbClr val="FFD966"/>
                </a:solidFill>
              </a:rPr>
              <a:t>数据类型</a:t>
            </a:r>
            <a:r>
              <a:rPr lang="zh-CN" altLang="en-US"/>
              <a:t>  </a:t>
            </a:r>
            <a:r>
              <a:rPr lang="zh-CN" altLang="en-US" b="1">
                <a:solidFill>
                  <a:srgbClr val="5B9BD5"/>
                </a:solidFill>
              </a:rPr>
              <a:t>变量</a:t>
            </a:r>
            <a:r>
              <a:rPr lang="en-US" altLang="zh-CN" b="1">
                <a:solidFill>
                  <a:srgbClr val="5B9BD5"/>
                </a:solidFill>
              </a:rPr>
              <a:t>1[</a:t>
            </a:r>
            <a:r>
              <a:rPr lang="zh-CN" altLang="en-US" b="1">
                <a:solidFill>
                  <a:srgbClr val="5B9BD5"/>
                </a:solidFill>
              </a:rPr>
              <a:t>，变量</a:t>
            </a:r>
            <a:r>
              <a:rPr lang="en-US" altLang="zh-CN" b="1">
                <a:solidFill>
                  <a:srgbClr val="5B9BD5"/>
                </a:solidFill>
              </a:rPr>
              <a:t>2</a:t>
            </a:r>
            <a:r>
              <a:rPr lang="zh-CN" altLang="en-US" b="1">
                <a:solidFill>
                  <a:srgbClr val="5B9BD5"/>
                </a:solidFill>
              </a:rPr>
              <a:t>，</a:t>
            </a:r>
            <a:r>
              <a:rPr lang="en-US" altLang="zh-CN" b="1">
                <a:solidFill>
                  <a:srgbClr val="5B9BD5"/>
                </a:solidFill>
              </a:rPr>
              <a:t>…</a:t>
            </a:r>
            <a:r>
              <a:rPr lang="zh-CN" altLang="en-US" b="1">
                <a:solidFill>
                  <a:srgbClr val="5B9BD5"/>
                </a:solidFill>
              </a:rPr>
              <a:t>，变量</a:t>
            </a:r>
            <a:r>
              <a:rPr lang="en-US" altLang="zh-CN" b="1">
                <a:solidFill>
                  <a:srgbClr val="5B9BD5"/>
                </a:solidFill>
              </a:rPr>
              <a:t>n</a:t>
            </a:r>
            <a:r>
              <a:rPr lang="en-US" altLang="zh-CN" b="1" smtClean="0">
                <a:solidFill>
                  <a:srgbClr val="5B9BD5"/>
                </a:solidFill>
              </a:rPr>
              <a:t>];</a:t>
            </a:r>
          </a:p>
        </p:txBody>
      </p:sp>
      <p:sp>
        <p:nvSpPr>
          <p:cNvPr id="3" name="AutoShape 17"/>
          <p:cNvSpPr>
            <a:spLocks noChangeArrowheads="1"/>
          </p:cNvSpPr>
          <p:nvPr/>
        </p:nvSpPr>
        <p:spPr bwMode="auto">
          <a:xfrm>
            <a:off x="846733" y="3121273"/>
            <a:ext cx="1997075" cy="739775"/>
          </a:xfrm>
          <a:prstGeom prst="wedgeRectCallout">
            <a:avLst>
              <a:gd name="adj1" fmla="val 13389"/>
              <a:gd name="adj2" fmla="val -130806"/>
            </a:avLst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ea typeface="隶书" pitchFamily="49" charset="-122"/>
              </a:rPr>
              <a:t>决定分配字节数</a:t>
            </a:r>
          </a:p>
          <a:p>
            <a:pPr algn="ctr">
              <a:spcBef>
                <a:spcPct val="0"/>
              </a:spcBef>
            </a:pPr>
            <a:r>
              <a:rPr lang="zh-CN" altLang="en-US" sz="2000">
                <a:ea typeface="隶书" pitchFamily="49" charset="-122"/>
              </a:rPr>
              <a:t>和数的表示范围</a:t>
            </a:r>
          </a:p>
        </p:txBody>
      </p:sp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3535412" y="3210049"/>
            <a:ext cx="2044700" cy="434975"/>
          </a:xfrm>
          <a:prstGeom prst="wedgeRectCallout">
            <a:avLst>
              <a:gd name="adj1" fmla="val -36491"/>
              <a:gd name="adj2" fmla="val -196875"/>
            </a:avLst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ea typeface="隶书" pitchFamily="49" charset="-122"/>
              </a:rPr>
              <a:t>合法标识符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6300192" y="2635498"/>
            <a:ext cx="1900237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例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:</a:t>
            </a:r>
            <a:endParaRPr lang="en-US" altLang="zh-CN" sz="24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   int  a,b,c;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   float  data;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变量初始化：定义</a:t>
            </a:r>
            <a:r>
              <a:rPr lang="zh-CN" altLang="en-US"/>
              <a:t>时赋初值    </a:t>
            </a:r>
          </a:p>
        </p:txBody>
      </p:sp>
      <p:grpSp>
        <p:nvGrpSpPr>
          <p:cNvPr id="7" name="Group 165"/>
          <p:cNvGrpSpPr>
            <a:grpSpLocks/>
          </p:cNvGrpSpPr>
          <p:nvPr/>
        </p:nvGrpSpPr>
        <p:grpSpPr bwMode="auto">
          <a:xfrm>
            <a:off x="1776413" y="2222078"/>
            <a:ext cx="7634287" cy="4159250"/>
            <a:chOff x="1227" y="1704"/>
            <a:chExt cx="4809" cy="2620"/>
          </a:xfrm>
        </p:grpSpPr>
        <p:sp>
          <p:nvSpPr>
            <p:cNvPr id="8" name="AutoShape 21"/>
            <p:cNvSpPr>
              <a:spLocks noChangeArrowheads="1"/>
            </p:cNvSpPr>
            <p:nvPr/>
          </p:nvSpPr>
          <p:spPr bwMode="auto">
            <a:xfrm>
              <a:off x="1227" y="3500"/>
              <a:ext cx="2192" cy="480"/>
            </a:xfrm>
            <a:prstGeom prst="wedgeRoundRectCallout">
              <a:avLst>
                <a:gd name="adj1" fmla="val 63000"/>
                <a:gd name="adj2" fmla="val -15000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rgbClr val="FF0000"/>
                  </a:solidFill>
                  <a:ea typeface="隶书" pitchFamily="49" charset="-122"/>
                </a:rPr>
                <a:t>编译程序根据变量定义为其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rgbClr val="FF0000"/>
                  </a:solidFill>
                  <a:ea typeface="隶书" pitchFamily="49" charset="-122"/>
                </a:rPr>
                <a:t>分配指定字节的内存单元</a:t>
              </a:r>
            </a:p>
          </p:txBody>
        </p:sp>
        <p:grpSp>
          <p:nvGrpSpPr>
            <p:cNvPr id="9" name="Group 130"/>
            <p:cNvGrpSpPr>
              <a:grpSpLocks/>
            </p:cNvGrpSpPr>
            <p:nvPr/>
          </p:nvGrpSpPr>
          <p:grpSpPr bwMode="auto">
            <a:xfrm>
              <a:off x="3039" y="1704"/>
              <a:ext cx="2997" cy="2620"/>
              <a:chOff x="1515" y="769"/>
              <a:chExt cx="2997" cy="2620"/>
            </a:xfrm>
          </p:grpSpPr>
          <p:sp>
            <p:nvSpPr>
              <p:cNvPr id="10" name="Rectangle 131"/>
              <p:cNvSpPr>
                <a:spLocks noChangeArrowheads="1"/>
              </p:cNvSpPr>
              <p:nvPr/>
            </p:nvSpPr>
            <p:spPr bwMode="auto">
              <a:xfrm>
                <a:off x="2220" y="1044"/>
                <a:ext cx="1188" cy="20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32"/>
              <p:cNvSpPr>
                <a:spLocks noChangeShapeType="1"/>
              </p:cNvSpPr>
              <p:nvPr/>
            </p:nvSpPr>
            <p:spPr bwMode="auto">
              <a:xfrm>
                <a:off x="2220" y="1368"/>
                <a:ext cx="11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133"/>
              <p:cNvSpPr>
                <a:spLocks noChangeShapeType="1"/>
              </p:cNvSpPr>
              <p:nvPr/>
            </p:nvSpPr>
            <p:spPr bwMode="auto">
              <a:xfrm>
                <a:off x="2220" y="1618"/>
                <a:ext cx="11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34"/>
              <p:cNvSpPr>
                <a:spLocks noChangeShapeType="1"/>
              </p:cNvSpPr>
              <p:nvPr/>
            </p:nvSpPr>
            <p:spPr bwMode="auto">
              <a:xfrm>
                <a:off x="2220" y="1868"/>
                <a:ext cx="11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35"/>
              <p:cNvSpPr>
                <a:spLocks noChangeShapeType="1"/>
              </p:cNvSpPr>
              <p:nvPr/>
            </p:nvSpPr>
            <p:spPr bwMode="auto">
              <a:xfrm>
                <a:off x="2220" y="2118"/>
                <a:ext cx="11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36"/>
              <p:cNvSpPr>
                <a:spLocks noChangeShapeType="1"/>
              </p:cNvSpPr>
              <p:nvPr/>
            </p:nvSpPr>
            <p:spPr bwMode="auto">
              <a:xfrm>
                <a:off x="2220" y="2368"/>
                <a:ext cx="11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37"/>
              <p:cNvSpPr>
                <a:spLocks noChangeShapeType="1"/>
              </p:cNvSpPr>
              <p:nvPr/>
            </p:nvSpPr>
            <p:spPr bwMode="auto">
              <a:xfrm>
                <a:off x="2220" y="2618"/>
                <a:ext cx="11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38"/>
              <p:cNvSpPr>
                <a:spLocks noChangeShapeType="1"/>
              </p:cNvSpPr>
              <p:nvPr/>
            </p:nvSpPr>
            <p:spPr bwMode="auto">
              <a:xfrm>
                <a:off x="2220" y="2868"/>
                <a:ext cx="11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Text Box 139"/>
              <p:cNvSpPr txBox="1">
                <a:spLocks noChangeArrowheads="1"/>
              </p:cNvSpPr>
              <p:nvPr/>
            </p:nvSpPr>
            <p:spPr bwMode="auto">
              <a:xfrm>
                <a:off x="2691" y="2827"/>
                <a:ext cx="306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ea typeface="隶书" pitchFamily="49" charset="-122"/>
                  </a:rPr>
                  <a:t>…...</a:t>
                </a:r>
              </a:p>
            </p:txBody>
          </p:sp>
          <p:grpSp>
            <p:nvGrpSpPr>
              <p:cNvPr id="19" name="Group 140"/>
              <p:cNvGrpSpPr>
                <a:grpSpLocks/>
              </p:cNvGrpSpPr>
              <p:nvPr/>
            </p:nvGrpSpPr>
            <p:grpSpPr bwMode="auto">
              <a:xfrm>
                <a:off x="1515" y="1210"/>
                <a:ext cx="705" cy="250"/>
                <a:chOff x="1515" y="922"/>
                <a:chExt cx="705" cy="250"/>
              </a:xfrm>
            </p:grpSpPr>
            <p:sp>
              <p:nvSpPr>
                <p:cNvPr id="42" name="Line 141"/>
                <p:cNvSpPr>
                  <a:spLocks noChangeShapeType="1"/>
                </p:cNvSpPr>
                <p:nvPr/>
              </p:nvSpPr>
              <p:spPr bwMode="auto">
                <a:xfrm>
                  <a:off x="1872" y="10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515" y="922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rgbClr val="0000FF"/>
                      </a:solidFill>
                      <a:ea typeface="隶书" pitchFamily="49" charset="-122"/>
                    </a:rPr>
                    <a:t>地址</a:t>
                  </a:r>
                </a:p>
              </p:txBody>
            </p:sp>
          </p:grpSp>
          <p:sp>
            <p:nvSpPr>
              <p:cNvPr id="20" name="Text Box 143"/>
              <p:cNvSpPr txBox="1">
                <a:spLocks noChangeArrowheads="1"/>
              </p:cNvSpPr>
              <p:nvPr/>
            </p:nvSpPr>
            <p:spPr bwMode="auto">
              <a:xfrm>
                <a:off x="2139" y="769"/>
                <a:ext cx="151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bg1"/>
                    </a:solidFill>
                    <a:ea typeface="隶书" pitchFamily="49" charset="-122"/>
                  </a:rPr>
                  <a:t>int   a=1, b=-3,c;</a:t>
                </a:r>
                <a:endParaRPr lang="en-US" altLang="zh-CN" sz="2000">
                  <a:solidFill>
                    <a:schemeClr val="bg1"/>
                  </a:solidFill>
                  <a:ea typeface="隶书" pitchFamily="49" charset="-122"/>
                </a:endParaRPr>
              </a:p>
            </p:txBody>
          </p:sp>
          <p:sp>
            <p:nvSpPr>
              <p:cNvPr id="21" name="Text Box 144"/>
              <p:cNvSpPr txBox="1">
                <a:spLocks noChangeArrowheads="1"/>
              </p:cNvSpPr>
              <p:nvPr/>
            </p:nvSpPr>
            <p:spPr bwMode="auto">
              <a:xfrm>
                <a:off x="1971" y="1465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ea typeface="隶书" pitchFamily="49" charset="-122"/>
                  </a:rPr>
                  <a:t>a</a:t>
                </a:r>
              </a:p>
            </p:txBody>
          </p:sp>
          <p:sp>
            <p:nvSpPr>
              <p:cNvPr id="22" name="Text Box 145"/>
              <p:cNvSpPr txBox="1">
                <a:spLocks noChangeArrowheads="1"/>
              </p:cNvSpPr>
              <p:nvPr/>
            </p:nvSpPr>
            <p:spPr bwMode="auto">
              <a:xfrm>
                <a:off x="1971" y="1957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ea typeface="隶书" pitchFamily="49" charset="-122"/>
                  </a:rPr>
                  <a:t>b</a:t>
                </a:r>
              </a:p>
            </p:txBody>
          </p:sp>
          <p:sp>
            <p:nvSpPr>
              <p:cNvPr id="23" name="Text Box 146"/>
              <p:cNvSpPr txBox="1">
                <a:spLocks noChangeArrowheads="1"/>
              </p:cNvSpPr>
              <p:nvPr/>
            </p:nvSpPr>
            <p:spPr bwMode="auto">
              <a:xfrm>
                <a:off x="1971" y="2485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ea typeface="隶书" pitchFamily="49" charset="-122"/>
                  </a:rPr>
                  <a:t>c</a:t>
                </a:r>
              </a:p>
            </p:txBody>
          </p:sp>
          <p:sp>
            <p:nvSpPr>
              <p:cNvPr id="24" name="AutoShape 147"/>
              <p:cNvSpPr>
                <a:spLocks/>
              </p:cNvSpPr>
              <p:nvPr/>
            </p:nvSpPr>
            <p:spPr bwMode="auto">
              <a:xfrm>
                <a:off x="3420" y="1368"/>
                <a:ext cx="60" cy="504"/>
              </a:xfrm>
              <a:prstGeom prst="rightBrace">
                <a:avLst>
                  <a:gd name="adj1" fmla="val 70000"/>
                  <a:gd name="adj2" fmla="val 50000"/>
                </a:avLst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AutoShape 148"/>
              <p:cNvSpPr>
                <a:spLocks/>
              </p:cNvSpPr>
              <p:nvPr/>
            </p:nvSpPr>
            <p:spPr bwMode="auto">
              <a:xfrm>
                <a:off x="3420" y="1860"/>
                <a:ext cx="60" cy="504"/>
              </a:xfrm>
              <a:prstGeom prst="rightBrace">
                <a:avLst>
                  <a:gd name="adj1" fmla="val 70000"/>
                  <a:gd name="adj2" fmla="val 50000"/>
                </a:avLst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AutoShape 149"/>
              <p:cNvSpPr>
                <a:spLocks/>
              </p:cNvSpPr>
              <p:nvPr/>
            </p:nvSpPr>
            <p:spPr bwMode="auto">
              <a:xfrm>
                <a:off x="3420" y="2364"/>
                <a:ext cx="60" cy="504"/>
              </a:xfrm>
              <a:prstGeom prst="rightBrace">
                <a:avLst>
                  <a:gd name="adj1" fmla="val 70000"/>
                  <a:gd name="adj2" fmla="val 50000"/>
                </a:avLst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Text Box 150"/>
              <p:cNvSpPr txBox="1">
                <a:spLocks noChangeArrowheads="1"/>
              </p:cNvSpPr>
              <p:nvPr/>
            </p:nvSpPr>
            <p:spPr bwMode="auto">
              <a:xfrm>
                <a:off x="3471" y="1483"/>
                <a:ext cx="52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  <a:ea typeface="隶书" pitchFamily="49" charset="-122"/>
                  </a:rPr>
                  <a:t>2</a:t>
                </a:r>
                <a:r>
                  <a:rPr lang="zh-CN" altLang="en-US" sz="2000">
                    <a:solidFill>
                      <a:schemeClr val="bg1"/>
                    </a:solidFill>
                    <a:ea typeface="隶书" pitchFamily="49" charset="-122"/>
                  </a:rPr>
                  <a:t>字节</a:t>
                </a:r>
              </a:p>
            </p:txBody>
          </p:sp>
          <p:sp>
            <p:nvSpPr>
              <p:cNvPr id="28" name="Text Box 151"/>
              <p:cNvSpPr txBox="1">
                <a:spLocks noChangeArrowheads="1"/>
              </p:cNvSpPr>
              <p:nvPr/>
            </p:nvSpPr>
            <p:spPr bwMode="auto">
              <a:xfrm>
                <a:off x="3471" y="1987"/>
                <a:ext cx="52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  <a:ea typeface="隶书" pitchFamily="49" charset="-122"/>
                  </a:rPr>
                  <a:t>2</a:t>
                </a:r>
                <a:r>
                  <a:rPr lang="zh-CN" altLang="en-US" sz="2000">
                    <a:solidFill>
                      <a:schemeClr val="bg1"/>
                    </a:solidFill>
                    <a:ea typeface="隶书" pitchFamily="49" charset="-122"/>
                  </a:rPr>
                  <a:t>字节</a:t>
                </a:r>
              </a:p>
            </p:txBody>
          </p:sp>
          <p:sp>
            <p:nvSpPr>
              <p:cNvPr id="29" name="Text Box 152"/>
              <p:cNvSpPr txBox="1">
                <a:spLocks noChangeArrowheads="1"/>
              </p:cNvSpPr>
              <p:nvPr/>
            </p:nvSpPr>
            <p:spPr bwMode="auto">
              <a:xfrm>
                <a:off x="3471" y="2491"/>
                <a:ext cx="52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  <a:ea typeface="隶书" pitchFamily="49" charset="-122"/>
                  </a:rPr>
                  <a:t>2</a:t>
                </a:r>
                <a:r>
                  <a:rPr lang="zh-CN" altLang="en-US" sz="2000">
                    <a:solidFill>
                      <a:schemeClr val="bg1"/>
                    </a:solidFill>
                    <a:ea typeface="隶书" pitchFamily="49" charset="-122"/>
                  </a:rPr>
                  <a:t>字节</a:t>
                </a:r>
              </a:p>
            </p:txBody>
          </p:sp>
          <p:grpSp>
            <p:nvGrpSpPr>
              <p:cNvPr id="30" name="Group 153"/>
              <p:cNvGrpSpPr>
                <a:grpSpLocks/>
              </p:cNvGrpSpPr>
              <p:nvPr/>
            </p:nvGrpSpPr>
            <p:grpSpPr bwMode="auto">
              <a:xfrm>
                <a:off x="1515" y="1714"/>
                <a:ext cx="705" cy="250"/>
                <a:chOff x="1515" y="922"/>
                <a:chExt cx="705" cy="250"/>
              </a:xfrm>
            </p:grpSpPr>
            <p:sp>
              <p:nvSpPr>
                <p:cNvPr id="40" name="Line 154"/>
                <p:cNvSpPr>
                  <a:spLocks noChangeShapeType="1"/>
                </p:cNvSpPr>
                <p:nvPr/>
              </p:nvSpPr>
              <p:spPr bwMode="auto">
                <a:xfrm>
                  <a:off x="1872" y="10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515" y="922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rgbClr val="0000FF"/>
                      </a:solidFill>
                      <a:ea typeface="隶书" pitchFamily="49" charset="-122"/>
                    </a:rPr>
                    <a:t>地址</a:t>
                  </a:r>
                </a:p>
              </p:txBody>
            </p:sp>
          </p:grpSp>
          <p:grpSp>
            <p:nvGrpSpPr>
              <p:cNvPr id="31" name="Group 156"/>
              <p:cNvGrpSpPr>
                <a:grpSpLocks/>
              </p:cNvGrpSpPr>
              <p:nvPr/>
            </p:nvGrpSpPr>
            <p:grpSpPr bwMode="auto">
              <a:xfrm>
                <a:off x="1515" y="2218"/>
                <a:ext cx="705" cy="250"/>
                <a:chOff x="1515" y="922"/>
                <a:chExt cx="705" cy="250"/>
              </a:xfrm>
            </p:grpSpPr>
            <p:sp>
              <p:nvSpPr>
                <p:cNvPr id="38" name="Line 157"/>
                <p:cNvSpPr>
                  <a:spLocks noChangeShapeType="1"/>
                </p:cNvSpPr>
                <p:nvPr/>
              </p:nvSpPr>
              <p:spPr bwMode="auto">
                <a:xfrm>
                  <a:off x="1872" y="10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515" y="922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rgbClr val="0000FF"/>
                      </a:solidFill>
                      <a:ea typeface="隶书" pitchFamily="49" charset="-122"/>
                    </a:rPr>
                    <a:t>地址</a:t>
                  </a:r>
                </a:p>
              </p:txBody>
            </p:sp>
          </p:grpSp>
          <p:sp>
            <p:nvSpPr>
              <p:cNvPr id="32" name="Text Box 159"/>
              <p:cNvSpPr txBox="1">
                <a:spLocks noChangeArrowheads="1"/>
              </p:cNvSpPr>
              <p:nvPr/>
            </p:nvSpPr>
            <p:spPr bwMode="auto">
              <a:xfrm>
                <a:off x="2667" y="1039"/>
                <a:ext cx="306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ea typeface="隶书" pitchFamily="49" charset="-122"/>
                  </a:rPr>
                  <a:t>…...</a:t>
                </a:r>
              </a:p>
            </p:txBody>
          </p:sp>
          <p:sp>
            <p:nvSpPr>
              <p:cNvPr id="33" name="Text Box 160"/>
              <p:cNvSpPr txBox="1">
                <a:spLocks noChangeArrowheads="1"/>
              </p:cNvSpPr>
              <p:nvPr/>
            </p:nvSpPr>
            <p:spPr bwMode="auto">
              <a:xfrm>
                <a:off x="2571" y="3097"/>
                <a:ext cx="50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bg1"/>
                    </a:solidFill>
                    <a:ea typeface="隶书" pitchFamily="49" charset="-122"/>
                  </a:rPr>
                  <a:t>内存</a:t>
                </a:r>
                <a:endParaRPr lang="zh-CN" altLang="en-US" sz="2000">
                  <a:solidFill>
                    <a:schemeClr val="bg1"/>
                  </a:solidFill>
                  <a:ea typeface="隶书" pitchFamily="49" charset="-122"/>
                </a:endParaRPr>
              </a:p>
            </p:txBody>
          </p:sp>
          <p:sp>
            <p:nvSpPr>
              <p:cNvPr id="34" name="Text Box 161"/>
              <p:cNvSpPr txBox="1">
                <a:spLocks noChangeArrowheads="1"/>
              </p:cNvSpPr>
              <p:nvPr/>
            </p:nvSpPr>
            <p:spPr bwMode="auto">
              <a:xfrm>
                <a:off x="2631" y="1453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CC6600"/>
                    </a:solidFill>
                    <a:ea typeface="隶书" pitchFamily="49" charset="-122"/>
                  </a:rPr>
                  <a:t>1</a:t>
                </a:r>
              </a:p>
            </p:txBody>
          </p:sp>
          <p:sp>
            <p:nvSpPr>
              <p:cNvPr id="35" name="Text Box 162"/>
              <p:cNvSpPr txBox="1">
                <a:spLocks noChangeArrowheads="1"/>
              </p:cNvSpPr>
              <p:nvPr/>
            </p:nvSpPr>
            <p:spPr bwMode="auto">
              <a:xfrm>
                <a:off x="2631" y="1969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CC6600"/>
                    </a:solidFill>
                    <a:ea typeface="隶书" pitchFamily="49" charset="-122"/>
                  </a:rPr>
                  <a:t>-3</a:t>
                </a:r>
              </a:p>
            </p:txBody>
          </p:sp>
          <p:sp>
            <p:nvSpPr>
              <p:cNvPr id="36" name="Text Box 163"/>
              <p:cNvSpPr txBox="1">
                <a:spLocks noChangeArrowheads="1"/>
              </p:cNvSpPr>
              <p:nvPr/>
            </p:nvSpPr>
            <p:spPr bwMode="auto">
              <a:xfrm>
                <a:off x="2631" y="2470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ea typeface="隶书" pitchFamily="49" charset="-122"/>
                    <a:sym typeface="Symbol" pitchFamily="18" charset="2"/>
                  </a:rPr>
                  <a:t></a:t>
                </a:r>
                <a:endParaRPr lang="en-US" altLang="zh-CN" sz="2400">
                  <a:solidFill>
                    <a:srgbClr val="CC6600"/>
                  </a:solidFill>
                  <a:ea typeface="隶书" pitchFamily="49" charset="-122"/>
                </a:endParaRPr>
              </a:p>
            </p:txBody>
          </p:sp>
          <p:sp>
            <p:nvSpPr>
              <p:cNvPr id="37" name="AutoShape 164"/>
              <p:cNvSpPr>
                <a:spLocks/>
              </p:cNvSpPr>
              <p:nvPr/>
            </p:nvSpPr>
            <p:spPr bwMode="auto">
              <a:xfrm>
                <a:off x="3576" y="2932"/>
                <a:ext cx="936" cy="294"/>
              </a:xfrm>
              <a:prstGeom prst="callout2">
                <a:avLst>
                  <a:gd name="adj1" fmla="val 24491"/>
                  <a:gd name="adj2" fmla="val -5130"/>
                  <a:gd name="adj3" fmla="val 24491"/>
                  <a:gd name="adj4" fmla="val -24250"/>
                  <a:gd name="adj5" fmla="val -87755"/>
                  <a:gd name="adj6" fmla="val -77778"/>
                </a:avLst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rgbClr val="FF0000"/>
                    </a:solidFill>
                    <a:ea typeface="隶书" pitchFamily="49" charset="-122"/>
                  </a:rPr>
                  <a:t>随机数</a:t>
                </a:r>
                <a:endParaRPr lang="zh-CN" altLang="en-US" sz="2400">
                  <a:ea typeface="隶书" pitchFamily="49" charset="-122"/>
                </a:endParaRPr>
              </a:p>
            </p:txBody>
          </p:sp>
        </p:grpSp>
      </p:grp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795338" y="1412776"/>
            <a:ext cx="2720975" cy="232092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例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:</a:t>
            </a:r>
            <a:endParaRPr lang="en-US" altLang="zh-CN" sz="24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   int  a=2,b,c=4;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   float  data=3.67;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   char  ch=‘A’;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   int  x=1,y=1,z=1;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  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int  x=y=z=1;</a:t>
            </a:r>
            <a:endParaRPr lang="en-US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720080"/>
          </a:xfrm>
        </p:spPr>
        <p:txBody>
          <a:bodyPr/>
          <a:lstStyle/>
          <a:p>
            <a:pPr lvl="1"/>
            <a:r>
              <a:rPr lang="zh-CN" altLang="en-US"/>
              <a:t>变量的使用：</a:t>
            </a:r>
            <a:r>
              <a:rPr lang="zh-CN" altLang="en-US" b="1">
                <a:solidFill>
                  <a:srgbClr val="FFD966"/>
                </a:solidFill>
              </a:rPr>
              <a:t>先定义，后</a:t>
            </a:r>
            <a:r>
              <a:rPr lang="zh-CN" altLang="en-US" b="1" smtClean="0">
                <a:solidFill>
                  <a:srgbClr val="FFD966"/>
                </a:solidFill>
              </a:rPr>
              <a:t>使用</a:t>
            </a:r>
            <a:endParaRPr lang="zh-CN" altLang="en-US" b="1">
              <a:solidFill>
                <a:srgbClr val="FFD966"/>
              </a:solidFill>
            </a:endParaRPr>
          </a:p>
        </p:txBody>
      </p:sp>
      <p:sp>
        <p:nvSpPr>
          <p:cNvPr id="3" name="Text Box 166"/>
          <p:cNvSpPr txBox="1">
            <a:spLocks noChangeArrowheads="1"/>
          </p:cNvSpPr>
          <p:nvPr/>
        </p:nvSpPr>
        <p:spPr bwMode="auto">
          <a:xfrm>
            <a:off x="469032" y="1268760"/>
            <a:ext cx="729398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1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int   student;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stadent=19;    </a:t>
            </a:r>
            <a:r>
              <a:rPr lang="en-US" altLang="zh-CN" sz="2000" smtClean="0">
                <a:solidFill>
                  <a:srgbClr val="5B9BD5"/>
                </a:solidFill>
                <a:latin typeface="Microsoft Sans Serif" pitchFamily="34" charset="0"/>
                <a:ea typeface="微软雅黑" pitchFamily="34" charset="-122"/>
              </a:rPr>
              <a:t>// Undefined </a:t>
            </a:r>
            <a:r>
              <a:rPr lang="en-US" altLang="zh-CN" sz="2000">
                <a:solidFill>
                  <a:srgbClr val="5B9BD5"/>
                </a:solidFill>
                <a:latin typeface="Microsoft Sans Serif" pitchFamily="34" charset="0"/>
                <a:ea typeface="微软雅黑" pitchFamily="34" charset="-122"/>
              </a:rPr>
              <a:t>symbol ‘statent’ in function main </a:t>
            </a:r>
          </a:p>
        </p:txBody>
      </p:sp>
      <p:sp>
        <p:nvSpPr>
          <p:cNvPr id="4" name="Text Box 167"/>
          <p:cNvSpPr txBox="1">
            <a:spLocks noChangeArrowheads="1"/>
          </p:cNvSpPr>
          <p:nvPr/>
        </p:nvSpPr>
        <p:spPr bwMode="auto">
          <a:xfrm>
            <a:off x="484907" y="2491482"/>
            <a:ext cx="722345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2 </a:t>
            </a:r>
          </a:p>
          <a:p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float  a,b,c;</a:t>
            </a:r>
          </a:p>
          <a:p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c=a%b;    </a:t>
            </a:r>
            <a:r>
              <a:rPr lang="en-US" altLang="zh-CN" sz="2000" smtClean="0">
                <a:solidFill>
                  <a:srgbClr val="5B9BD5"/>
                </a:solidFill>
                <a:latin typeface="Microsoft Sans Serif" pitchFamily="34" charset="0"/>
                <a:ea typeface="微软雅黑" pitchFamily="34" charset="-122"/>
              </a:rPr>
              <a:t>// Illegal  </a:t>
            </a:r>
            <a:r>
              <a:rPr lang="en-US" altLang="zh-CN" sz="2000">
                <a:solidFill>
                  <a:srgbClr val="5B9BD5"/>
                </a:solidFill>
                <a:latin typeface="Microsoft Sans Serif" pitchFamily="34" charset="0"/>
                <a:ea typeface="微软雅黑" pitchFamily="34" charset="-122"/>
              </a:rPr>
              <a:t>use of floating point  in function main 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432048"/>
          </a:xfrm>
        </p:spPr>
        <p:txBody>
          <a:bodyPr/>
          <a:lstStyle/>
          <a:p>
            <a:pPr lvl="1"/>
            <a:r>
              <a:rPr lang="zh-CN" altLang="en-US"/>
              <a:t>变量定义位置：一般放在函数</a:t>
            </a:r>
            <a:r>
              <a:rPr lang="zh-CN" altLang="en-US" smtClean="0"/>
              <a:t>开头</a:t>
            </a:r>
            <a:endParaRPr lang="zh-CN" altLang="en-US"/>
          </a:p>
        </p:txBody>
      </p:sp>
      <p:grpSp>
        <p:nvGrpSpPr>
          <p:cNvPr id="3" name="Group 177"/>
          <p:cNvGrpSpPr>
            <a:grpSpLocks/>
          </p:cNvGrpSpPr>
          <p:nvPr/>
        </p:nvGrpSpPr>
        <p:grpSpPr bwMode="auto">
          <a:xfrm>
            <a:off x="463551" y="1333526"/>
            <a:ext cx="4946650" cy="2249487"/>
            <a:chOff x="1095" y="2345"/>
            <a:chExt cx="3116" cy="1417"/>
          </a:xfrm>
          <a:noFill/>
        </p:grpSpPr>
        <p:sp>
          <p:nvSpPr>
            <p:cNvPr id="4" name="Text Box 170"/>
            <p:cNvSpPr txBox="1">
              <a:spLocks noChangeArrowheads="1"/>
            </p:cNvSpPr>
            <p:nvPr/>
          </p:nvSpPr>
          <p:spPr bwMode="auto">
            <a:xfrm>
              <a:off x="1095" y="2345"/>
              <a:ext cx="3116" cy="1417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{    int  a,b=2;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      float  data;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      a=1;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     data=(a+b)*1.2;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     printf(“data=%f\n”,data);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}</a:t>
              </a:r>
            </a:p>
          </p:txBody>
        </p:sp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178" y="2606"/>
              <a:ext cx="1324" cy="292"/>
              <a:chOff x="2574" y="1335"/>
              <a:chExt cx="1324" cy="292"/>
            </a:xfrm>
            <a:grpFill/>
          </p:grpSpPr>
          <p:sp>
            <p:nvSpPr>
              <p:cNvPr id="9" name="Line 172"/>
              <p:cNvSpPr>
                <a:spLocks noChangeShapeType="1"/>
              </p:cNvSpPr>
              <p:nvPr/>
            </p:nvSpPr>
            <p:spPr bwMode="auto">
              <a:xfrm flipH="1">
                <a:off x="2574" y="1490"/>
                <a:ext cx="444" cy="0"/>
              </a:xfrm>
              <a:prstGeom prst="line">
                <a:avLst/>
              </a:prstGeom>
              <a:grpFill/>
              <a:ln w="38100">
                <a:solidFill>
                  <a:srgbClr val="5B9BD5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" name="Text Box 173"/>
              <p:cNvSpPr txBox="1">
                <a:spLocks noChangeArrowheads="1"/>
              </p:cNvSpPr>
              <p:nvPr/>
            </p:nvSpPr>
            <p:spPr bwMode="auto">
              <a:xfrm>
                <a:off x="3008" y="1335"/>
                <a:ext cx="890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rgbClr val="5B9BD5"/>
                    </a:solidFill>
                    <a:ea typeface="隶书" pitchFamily="49" charset="-122"/>
                  </a:rPr>
                  <a:t>变量定义</a:t>
                </a:r>
              </a:p>
            </p:txBody>
          </p:sp>
        </p:grpSp>
        <p:grpSp>
          <p:nvGrpSpPr>
            <p:cNvPr id="6" name="Group 174"/>
            <p:cNvGrpSpPr>
              <a:grpSpLocks/>
            </p:cNvGrpSpPr>
            <p:nvPr/>
          </p:nvGrpSpPr>
          <p:grpSpPr bwMode="auto">
            <a:xfrm>
              <a:off x="2141" y="2939"/>
              <a:ext cx="1497" cy="292"/>
              <a:chOff x="2561" y="1776"/>
              <a:chExt cx="1497" cy="292"/>
            </a:xfrm>
            <a:grpFill/>
          </p:grpSpPr>
          <p:sp>
            <p:nvSpPr>
              <p:cNvPr id="7" name="Line 175"/>
              <p:cNvSpPr>
                <a:spLocks noChangeShapeType="1"/>
              </p:cNvSpPr>
              <p:nvPr/>
            </p:nvSpPr>
            <p:spPr bwMode="auto">
              <a:xfrm flipH="1">
                <a:off x="2561" y="1931"/>
                <a:ext cx="444" cy="0"/>
              </a:xfrm>
              <a:prstGeom prst="line">
                <a:avLst/>
              </a:prstGeom>
              <a:grpFill/>
              <a:ln w="38100">
                <a:solidFill>
                  <a:srgbClr val="FFD9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" name="Text Box 176"/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1084" cy="29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rgbClr val="FFD966"/>
                    </a:solidFill>
                    <a:ea typeface="隶书" pitchFamily="49" charset="-122"/>
                  </a:rPr>
                  <a:t>可执行语句</a:t>
                </a:r>
              </a:p>
            </p:txBody>
          </p:sp>
        </p:grpSp>
      </p:grpSp>
      <p:grpSp>
        <p:nvGrpSpPr>
          <p:cNvPr id="11" name="Group 178"/>
          <p:cNvGrpSpPr>
            <a:grpSpLocks/>
          </p:cNvGrpSpPr>
          <p:nvPr/>
        </p:nvGrpSpPr>
        <p:grpSpPr bwMode="auto">
          <a:xfrm>
            <a:off x="4364039" y="3645024"/>
            <a:ext cx="4052888" cy="2486025"/>
            <a:chOff x="-1845" y="1386"/>
            <a:chExt cx="2553" cy="1566"/>
          </a:xfrm>
        </p:grpSpPr>
        <p:sp>
          <p:nvSpPr>
            <p:cNvPr id="12" name="Text Box 179"/>
            <p:cNvSpPr txBox="1">
              <a:spLocks noChangeArrowheads="1"/>
            </p:cNvSpPr>
            <p:nvPr/>
          </p:nvSpPr>
          <p:spPr bwMode="auto">
            <a:xfrm>
              <a:off x="-1845" y="1386"/>
              <a:ext cx="2081" cy="14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main()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{    int  a,b=2;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      a=1;</a:t>
              </a:r>
            </a:p>
            <a:p>
              <a:r>
                <a:rPr lang="en-US" altLang="zh-CN" sz="2000">
                  <a:solidFill>
                    <a:srgbClr val="5B9BD5"/>
                  </a:solidFill>
                  <a:latin typeface="Microsoft Sans Serif" pitchFamily="34" charset="0"/>
                  <a:ea typeface="微软雅黑" pitchFamily="34" charset="-122"/>
                </a:rPr>
                <a:t>      float  data;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      data=(a+b)*1.2;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      printf(“data=%f\n”,data);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}</a:t>
              </a:r>
            </a:p>
          </p:txBody>
        </p:sp>
        <p:grpSp>
          <p:nvGrpSpPr>
            <p:cNvPr id="13" name="Group 180"/>
            <p:cNvGrpSpPr>
              <a:grpSpLocks/>
            </p:cNvGrpSpPr>
            <p:nvPr/>
          </p:nvGrpSpPr>
          <p:grpSpPr bwMode="auto">
            <a:xfrm>
              <a:off x="492" y="2688"/>
              <a:ext cx="216" cy="264"/>
              <a:chOff x="492" y="2688"/>
              <a:chExt cx="216" cy="264"/>
            </a:xfrm>
          </p:grpSpPr>
          <p:sp>
            <p:nvSpPr>
              <p:cNvPr id="14" name="Line 181"/>
              <p:cNvSpPr>
                <a:spLocks noChangeShapeType="1"/>
              </p:cNvSpPr>
              <p:nvPr/>
            </p:nvSpPr>
            <p:spPr bwMode="auto">
              <a:xfrm flipH="1">
                <a:off x="492" y="2688"/>
                <a:ext cx="216" cy="21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" name="Line 182"/>
              <p:cNvSpPr>
                <a:spLocks noChangeShapeType="1"/>
              </p:cNvSpPr>
              <p:nvPr/>
            </p:nvSpPr>
            <p:spPr bwMode="auto">
              <a:xfrm>
                <a:off x="504" y="2700"/>
                <a:ext cx="204" cy="2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整型变量</a:t>
            </a:r>
          </a:p>
          <a:p>
            <a:pPr lvl="1"/>
            <a:r>
              <a:rPr lang="zh-CN" altLang="en-US"/>
              <a:t>占字节数随机器不同而不同</a:t>
            </a:r>
            <a:r>
              <a:rPr lang="en-US" altLang="zh-CN"/>
              <a:t>,</a:t>
            </a:r>
            <a:r>
              <a:rPr lang="zh-CN" altLang="en-US"/>
              <a:t>一般占一个机器字</a:t>
            </a:r>
          </a:p>
          <a:p>
            <a:pPr lvl="1"/>
            <a:r>
              <a:rPr lang="en-US" altLang="zh-CN" smtClean="0"/>
              <a:t>short ≤ int ≤ long</a:t>
            </a:r>
            <a:endParaRPr lang="en-US" altLang="zh-CN"/>
          </a:p>
          <a:p>
            <a:pPr lvl="1"/>
            <a:r>
              <a:rPr lang="zh-CN" altLang="en-US"/>
              <a:t>可用</a:t>
            </a:r>
            <a:r>
              <a:rPr lang="en-US" altLang="zh-CN" b="1">
                <a:solidFill>
                  <a:srgbClr val="FFD966"/>
                </a:solidFill>
              </a:rPr>
              <a:t>sizeof</a:t>
            </a:r>
            <a:r>
              <a:rPr lang="en-US" altLang="zh-CN"/>
              <a:t>(</a:t>
            </a:r>
            <a:r>
              <a:rPr lang="zh-CN" altLang="en-US"/>
              <a:t>类型标识符）测量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实型变量</a:t>
            </a:r>
          </a:p>
          <a:p>
            <a:pPr lvl="1"/>
            <a:r>
              <a:rPr lang="en-US" altLang="zh-CN"/>
              <a:t>float</a:t>
            </a:r>
            <a:r>
              <a:rPr lang="zh-CN" altLang="en-US"/>
              <a:t>：占</a:t>
            </a:r>
            <a:r>
              <a:rPr lang="en-US" altLang="zh-CN"/>
              <a:t>4</a:t>
            </a:r>
            <a:r>
              <a:rPr lang="zh-CN" altLang="en-US"/>
              <a:t>字节，提供</a:t>
            </a:r>
            <a:r>
              <a:rPr lang="en-US" altLang="zh-CN"/>
              <a:t>7</a:t>
            </a:r>
            <a:r>
              <a:rPr lang="zh-CN" altLang="en-US"/>
              <a:t>位有效数字</a:t>
            </a:r>
          </a:p>
          <a:p>
            <a:pPr lvl="1"/>
            <a:r>
              <a:rPr lang="en-US" altLang="zh-CN"/>
              <a:t>double</a:t>
            </a:r>
            <a:r>
              <a:rPr lang="zh-CN" altLang="en-US"/>
              <a:t>：占</a:t>
            </a:r>
            <a:r>
              <a:rPr lang="en-US" altLang="zh-CN"/>
              <a:t>8</a:t>
            </a:r>
            <a:r>
              <a:rPr lang="zh-CN" altLang="en-US"/>
              <a:t>字节，提供</a:t>
            </a:r>
            <a:r>
              <a:rPr lang="en-US" altLang="zh-CN"/>
              <a:t>15~16</a:t>
            </a:r>
            <a:r>
              <a:rPr lang="zh-CN" altLang="en-US"/>
              <a:t>位有效数字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47664" y="2420888"/>
            <a:ext cx="4436128" cy="19411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</a:t>
            </a:r>
            <a:endParaRPr lang="en-US" altLang="zh-CN" sz="2000" smtClean="0">
              <a:solidFill>
                <a:schemeClr val="bg1"/>
              </a:solidFill>
              <a:latin typeface="Microsoft Sans Serif" pitchFamily="34" charset="0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float 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a;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a=111111.111;        /*  a=111111.1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*/</a:t>
            </a: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bg1"/>
              </a:solidFill>
              <a:latin typeface="Microsoft Sans Serif" pitchFamily="34" charset="0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double   b;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b=111111.111;       /* b=111111.111*/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字符型变量</a:t>
            </a:r>
          </a:p>
          <a:p>
            <a:pPr lvl="1"/>
            <a:r>
              <a:rPr lang="zh-CN" altLang="en-US"/>
              <a:t>字符变量存放字符</a:t>
            </a:r>
            <a:r>
              <a:rPr lang="en-US" altLang="zh-CN"/>
              <a:t>ASCII</a:t>
            </a:r>
            <a:r>
              <a:rPr lang="zh-CN" altLang="en-US"/>
              <a:t>码</a:t>
            </a:r>
          </a:p>
          <a:p>
            <a:pPr lvl="1"/>
            <a:r>
              <a:rPr lang="en-US" altLang="zh-CN"/>
              <a:t>char</a:t>
            </a:r>
            <a:r>
              <a:rPr lang="zh-CN" altLang="en-US"/>
              <a:t>与</a:t>
            </a:r>
            <a:r>
              <a:rPr lang="en-US" altLang="zh-CN"/>
              <a:t>int</a:t>
            </a:r>
            <a:r>
              <a:rPr lang="zh-CN" altLang="en-US"/>
              <a:t>数据间可进行算术运算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43608" y="2492896"/>
            <a:ext cx="3894313" cy="101784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   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a = ‘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D’;    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/*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a=68;  */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x = ‘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A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’ + 5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;   /*   x=65+5;  */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s = ‘!’ + ‘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G’   /*   s=33+71;  */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043608" y="3789040"/>
            <a:ext cx="4028965" cy="40229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没有</a:t>
            </a:r>
            <a:r>
              <a:rPr lang="zh-CN" altLang="en-US" sz="2000" b="1">
                <a:solidFill>
                  <a:srgbClr val="FFD966"/>
                </a:solidFill>
                <a:latin typeface="Microsoft Sans Serif" pitchFamily="34" charset="0"/>
                <a:ea typeface="微软雅黑" pitchFamily="34" charset="-122"/>
              </a:rPr>
              <a:t>字符串变量</a:t>
            </a: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，用字符数组存放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67544" y="788988"/>
            <a:ext cx="7375525" cy="378783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  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#define    PRICE     12.5</a:t>
            </a: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main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{ </a:t>
            </a: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int   num = 3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float 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total;</a:t>
            </a: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char   ch1,ch2 = ‘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D’;</a:t>
            </a: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bg1"/>
              </a:solidFill>
              <a:latin typeface="Microsoft Sans Serif" pitchFamily="34" charset="0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total = num * PRICE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ch1 = ch2 - ‘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A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’ + ‘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a’;</a:t>
            </a: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printf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(“total=%f,ch1=%c\n</a:t>
            </a: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”, total, ch1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}</a:t>
            </a:r>
            <a:endParaRPr lang="en-US" altLang="zh-CN" sz="2000">
              <a:solidFill>
                <a:schemeClr val="bg1"/>
              </a:solidFill>
              <a:latin typeface="Microsoft Sans Serif" pitchFamily="34" charset="0"/>
              <a:ea typeface="微软雅黑" pitchFamily="34" charset="-122"/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513582" y="5092701"/>
            <a:ext cx="2871597" cy="71006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运行结果：</a:t>
            </a:r>
          </a:p>
          <a:p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total=37.500000, ch1=d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916139" y="1021234"/>
            <a:ext cx="2138363" cy="463550"/>
            <a:chOff x="3864" y="553"/>
            <a:chExt cx="1347" cy="292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864" y="732"/>
              <a:ext cx="660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515" y="553"/>
              <a:ext cx="69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5B9BD5"/>
                  </a:solidFill>
                  <a:ea typeface="隶书" pitchFamily="49" charset="-122"/>
                </a:rPr>
                <a:t>宏定义</a:t>
              </a: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779912" y="1988840"/>
            <a:ext cx="1722438" cy="876300"/>
            <a:chOff x="3348" y="1140"/>
            <a:chExt cx="1085" cy="552"/>
          </a:xfrm>
        </p:grpSpPr>
        <p:sp>
          <p:nvSpPr>
            <p:cNvPr id="9" name="AutoShape 12"/>
            <p:cNvSpPr>
              <a:spLocks/>
            </p:cNvSpPr>
            <p:nvPr/>
          </p:nvSpPr>
          <p:spPr bwMode="auto">
            <a:xfrm>
              <a:off x="3348" y="1140"/>
              <a:ext cx="215" cy="552"/>
            </a:xfrm>
            <a:prstGeom prst="rightBrace">
              <a:avLst>
                <a:gd name="adj1" fmla="val 21395"/>
                <a:gd name="adj2" fmla="val 50000"/>
              </a:avLst>
            </a:prstGeom>
            <a:noFill/>
            <a:ln w="38100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543" y="1261"/>
              <a:ext cx="89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5B9BD5"/>
                  </a:solidFill>
                  <a:ea typeface="隶书" pitchFamily="49" charset="-122"/>
                </a:rPr>
                <a:t>变量定义</a:t>
              </a:r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5539358" y="3526210"/>
            <a:ext cx="2427288" cy="550862"/>
            <a:chOff x="4020" y="1909"/>
            <a:chExt cx="1529" cy="347"/>
          </a:xfrm>
        </p:grpSpPr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4020" y="2088"/>
              <a:ext cx="648" cy="168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659" y="1909"/>
              <a:ext cx="89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5B9BD5"/>
                  </a:solidFill>
                  <a:ea typeface="隶书" pitchFamily="49" charset="-122"/>
                </a:rPr>
                <a:t>输出结果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3096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2.0 </a:t>
            </a:r>
            <a:r>
              <a:rPr lang="zh-CN" altLang="en-US"/>
              <a:t>预备</a:t>
            </a:r>
            <a:r>
              <a:rPr lang="zh-CN" altLang="en-US" smtClean="0"/>
              <a:t>知识</a:t>
            </a:r>
            <a:endParaRPr lang="en-US" altLang="zh-CN" smtClean="0"/>
          </a:p>
          <a:p>
            <a:r>
              <a:rPr lang="zh-CN" altLang="en-US"/>
              <a:t>计算机中数的表示及进制转换</a:t>
            </a:r>
          </a:p>
          <a:p>
            <a:pPr lvl="1"/>
            <a:r>
              <a:rPr lang="zh-CN" altLang="en-US"/>
              <a:t>数码、基与权</a:t>
            </a:r>
          </a:p>
          <a:p>
            <a:pPr lvl="2"/>
            <a:r>
              <a:rPr lang="zh-CN" altLang="en-US"/>
              <a:t>数码：表示数的符号</a:t>
            </a:r>
          </a:p>
          <a:p>
            <a:pPr lvl="2"/>
            <a:r>
              <a:rPr lang="zh-CN" altLang="en-US"/>
              <a:t>基：数码的个数</a:t>
            </a:r>
          </a:p>
          <a:p>
            <a:pPr lvl="2"/>
            <a:r>
              <a:rPr lang="zh-CN" altLang="en-US"/>
              <a:t>权：每一位所具有的值</a:t>
            </a:r>
          </a:p>
          <a:p>
            <a:pPr lvl="1"/>
            <a:r>
              <a:rPr lang="zh-CN" altLang="en-US"/>
              <a:t>数制</a:t>
            </a:r>
          </a:p>
        </p:txBody>
      </p:sp>
      <p:graphicFrame>
        <p:nvGraphicFramePr>
          <p:cNvPr id="3" name="对象 2">
            <a:hlinkClick r:id="" action="ppaction://hlinkshowjump?jump=lastslide" highlightClick="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77696"/>
              </p:ext>
            </p:extLst>
          </p:nvPr>
        </p:nvGraphicFramePr>
        <p:xfrm>
          <a:off x="2915816" y="3429000"/>
          <a:ext cx="1482725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29000"/>
                        <a:ext cx="1482725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66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2.3 </a:t>
            </a:r>
            <a:r>
              <a:rPr lang="zh-CN" altLang="en-US" smtClean="0"/>
              <a:t>不同</a:t>
            </a:r>
            <a:r>
              <a:rPr lang="zh-CN" altLang="en-US"/>
              <a:t>类型数据间的</a:t>
            </a:r>
            <a:r>
              <a:rPr lang="zh-CN" altLang="en-US" smtClean="0"/>
              <a:t>转换</a:t>
            </a:r>
            <a:endParaRPr lang="en-US" altLang="zh-CN" smtClean="0"/>
          </a:p>
          <a:p>
            <a:r>
              <a:rPr lang="zh-CN" altLang="en-US" smtClean="0"/>
              <a:t>隐</a:t>
            </a:r>
            <a:r>
              <a:rPr lang="zh-CN" altLang="en-US"/>
              <a:t>式转换</a:t>
            </a:r>
          </a:p>
          <a:p>
            <a:pPr lvl="1" indent="-342900"/>
            <a:r>
              <a:rPr lang="zh-CN" altLang="en-US"/>
              <a:t>什么情况下发生</a:t>
            </a:r>
          </a:p>
          <a:p>
            <a:pPr lvl="2" indent="-342900"/>
            <a:r>
              <a:rPr lang="zh-CN" altLang="en-US" b="1">
                <a:solidFill>
                  <a:srgbClr val="FFD966"/>
                </a:solidFill>
              </a:rPr>
              <a:t>运算</a:t>
            </a:r>
            <a:r>
              <a:rPr lang="zh-CN" altLang="en-US" b="1" smtClean="0">
                <a:solidFill>
                  <a:srgbClr val="FFD966"/>
                </a:solidFill>
              </a:rPr>
              <a:t>转换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不同</a:t>
            </a:r>
            <a:r>
              <a:rPr lang="zh-CN" altLang="en-US"/>
              <a:t>类型数据混合运算时</a:t>
            </a:r>
          </a:p>
          <a:p>
            <a:pPr lvl="2" indent="-342900"/>
            <a:r>
              <a:rPr lang="zh-CN" altLang="en-US" b="1">
                <a:solidFill>
                  <a:srgbClr val="5B9BD5"/>
                </a:solidFill>
              </a:rPr>
              <a:t>赋值</a:t>
            </a:r>
            <a:r>
              <a:rPr lang="zh-CN" altLang="en-US" b="1" smtClean="0">
                <a:solidFill>
                  <a:srgbClr val="5B9BD5"/>
                </a:solidFill>
              </a:rPr>
              <a:t>转换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把</a:t>
            </a:r>
            <a:r>
              <a:rPr lang="zh-CN" altLang="en-US"/>
              <a:t>一个值赋给与其类型不同的变量时</a:t>
            </a:r>
          </a:p>
          <a:p>
            <a:pPr lvl="2" indent="-342900"/>
            <a:r>
              <a:rPr lang="zh-CN" altLang="en-US" b="1">
                <a:solidFill>
                  <a:srgbClr val="5B9BD5"/>
                </a:solidFill>
              </a:rPr>
              <a:t>输出</a:t>
            </a:r>
            <a:r>
              <a:rPr lang="zh-CN" altLang="en-US" b="1" smtClean="0">
                <a:solidFill>
                  <a:srgbClr val="5B9BD5"/>
                </a:solidFill>
              </a:rPr>
              <a:t>转换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输出</a:t>
            </a:r>
            <a:r>
              <a:rPr lang="zh-CN" altLang="en-US"/>
              <a:t>时转换成指定的输出格式</a:t>
            </a:r>
          </a:p>
          <a:p>
            <a:pPr lvl="2" indent="-342900"/>
            <a:r>
              <a:rPr lang="zh-CN" altLang="en-US" b="1">
                <a:solidFill>
                  <a:srgbClr val="5B9BD5"/>
                </a:solidFill>
              </a:rPr>
              <a:t>函数调用</a:t>
            </a:r>
            <a:r>
              <a:rPr lang="zh-CN" altLang="en-US" b="1" smtClean="0">
                <a:solidFill>
                  <a:srgbClr val="5B9BD5"/>
                </a:solidFill>
              </a:rPr>
              <a:t>转换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实参</a:t>
            </a:r>
            <a:r>
              <a:rPr lang="zh-CN" altLang="en-US"/>
              <a:t>与形参类型不一致时转换</a:t>
            </a:r>
          </a:p>
          <a:p>
            <a:pPr lvl="1" indent="-342900"/>
            <a:r>
              <a:rPr lang="zh-CN" altLang="en-US"/>
              <a:t>运算</a:t>
            </a:r>
            <a:r>
              <a:rPr lang="zh-CN" altLang="en-US" smtClean="0"/>
              <a:t>转换规则：不同</a:t>
            </a:r>
            <a:r>
              <a:rPr lang="zh-CN" altLang="en-US"/>
              <a:t>类型数据运算时先自动转换成同一类型</a:t>
            </a: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4211960" y="548680"/>
            <a:ext cx="3463925" cy="1754188"/>
            <a:chOff x="3578" y="278"/>
            <a:chExt cx="2182" cy="1105"/>
          </a:xfrm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578" y="278"/>
              <a:ext cx="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说明</a:t>
              </a:r>
              <a:r>
                <a:rPr lang="en-US" altLang="zh-CN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: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619" y="831"/>
              <a:ext cx="49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114" y="720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必定的转换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3783" y="1060"/>
              <a:ext cx="0" cy="3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884" y="1133"/>
              <a:ext cx="18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Microsoft Sans Serif" pitchFamily="34" charset="0"/>
                  <a:ea typeface="微软雅黑" pitchFamily="34" charset="-122"/>
                </a:rPr>
                <a:t>运算对象类型不同时转换</a:t>
              </a:r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6473" y="3877642"/>
            <a:ext cx="14525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</a:rPr>
              <a:t>例 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char ch;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     int i;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     float f;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     double d;</a:t>
            </a:r>
          </a:p>
        </p:txBody>
      </p:sp>
      <p:grpSp>
        <p:nvGrpSpPr>
          <p:cNvPr id="26" name="Group 107"/>
          <p:cNvGrpSpPr>
            <a:grpSpLocks/>
          </p:cNvGrpSpPr>
          <p:nvPr/>
        </p:nvGrpSpPr>
        <p:grpSpPr bwMode="auto">
          <a:xfrm>
            <a:off x="1643062" y="4303861"/>
            <a:ext cx="2928938" cy="2149475"/>
            <a:chOff x="1008" y="2832"/>
            <a:chExt cx="1845" cy="1354"/>
          </a:xfrm>
        </p:grpSpPr>
        <p:grpSp>
          <p:nvGrpSpPr>
            <p:cNvPr id="27" name="Group 39"/>
            <p:cNvGrpSpPr>
              <a:grpSpLocks/>
            </p:cNvGrpSpPr>
            <p:nvPr/>
          </p:nvGrpSpPr>
          <p:grpSpPr bwMode="auto">
            <a:xfrm>
              <a:off x="1008" y="2832"/>
              <a:ext cx="381" cy="634"/>
              <a:chOff x="1008" y="3072"/>
              <a:chExt cx="381" cy="634"/>
            </a:xfrm>
          </p:grpSpPr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>
                <a:off x="1152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 Box 32"/>
              <p:cNvSpPr txBox="1">
                <a:spLocks noChangeArrowheads="1"/>
              </p:cNvSpPr>
              <p:nvPr/>
            </p:nvSpPr>
            <p:spPr bwMode="auto">
              <a:xfrm>
                <a:off x="1008" y="3120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int</a:t>
                </a:r>
              </a:p>
            </p:txBody>
          </p:sp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>
                <a:off x="1296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Line 34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Line 35"/>
              <p:cNvSpPr>
                <a:spLocks noChangeShapeType="1"/>
              </p:cNvSpPr>
              <p:nvPr/>
            </p:nvSpPr>
            <p:spPr bwMode="auto">
              <a:xfrm>
                <a:off x="1152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Line 36"/>
              <p:cNvSpPr>
                <a:spLocks noChangeShapeType="1"/>
              </p:cNvSpPr>
              <p:nvPr/>
            </p:nvSpPr>
            <p:spPr bwMode="auto">
              <a:xfrm>
                <a:off x="1248" y="34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ext Box 37"/>
              <p:cNvSpPr txBox="1">
                <a:spLocks noChangeArrowheads="1"/>
              </p:cNvSpPr>
              <p:nvPr/>
            </p:nvSpPr>
            <p:spPr bwMode="auto">
              <a:xfrm>
                <a:off x="1104" y="3456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int</a:t>
                </a:r>
              </a:p>
            </p:txBody>
          </p:sp>
        </p:grpSp>
        <p:grpSp>
          <p:nvGrpSpPr>
            <p:cNvPr id="28" name="Group 48"/>
            <p:cNvGrpSpPr>
              <a:grpSpLocks/>
            </p:cNvGrpSpPr>
            <p:nvPr/>
          </p:nvGrpSpPr>
          <p:grpSpPr bwMode="auto">
            <a:xfrm>
              <a:off x="1440" y="2832"/>
              <a:ext cx="837" cy="634"/>
              <a:chOff x="1440" y="3072"/>
              <a:chExt cx="837" cy="634"/>
            </a:xfrm>
          </p:grpSpPr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1440" y="3120"/>
                <a:ext cx="5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double</a:t>
                </a:r>
              </a:p>
            </p:txBody>
          </p:sp>
          <p:sp>
            <p:nvSpPr>
              <p:cNvPr id="49" name="Line 43"/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>
                <a:off x="182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>
                <a:off x="1824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46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 Box 47"/>
              <p:cNvSpPr txBox="1">
                <a:spLocks noChangeArrowheads="1"/>
              </p:cNvSpPr>
              <p:nvPr/>
            </p:nvSpPr>
            <p:spPr bwMode="auto">
              <a:xfrm>
                <a:off x="1680" y="3456"/>
                <a:ext cx="5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double</a:t>
                </a:r>
              </a:p>
            </p:txBody>
          </p:sp>
        </p:grpSp>
        <p:grpSp>
          <p:nvGrpSpPr>
            <p:cNvPr id="29" name="Group 49"/>
            <p:cNvGrpSpPr>
              <a:grpSpLocks/>
            </p:cNvGrpSpPr>
            <p:nvPr/>
          </p:nvGrpSpPr>
          <p:grpSpPr bwMode="auto">
            <a:xfrm>
              <a:off x="2016" y="2832"/>
              <a:ext cx="837" cy="634"/>
              <a:chOff x="1440" y="3072"/>
              <a:chExt cx="837" cy="634"/>
            </a:xfrm>
          </p:grpSpPr>
          <p:sp>
            <p:nvSpPr>
              <p:cNvPr id="40" name="Line 50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 Box 51"/>
              <p:cNvSpPr txBox="1">
                <a:spLocks noChangeArrowheads="1"/>
              </p:cNvSpPr>
              <p:nvPr/>
            </p:nvSpPr>
            <p:spPr bwMode="auto">
              <a:xfrm>
                <a:off x="1440" y="3120"/>
                <a:ext cx="5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double</a:t>
                </a:r>
              </a:p>
            </p:txBody>
          </p:sp>
          <p:sp>
            <p:nvSpPr>
              <p:cNvPr id="42" name="Line 52"/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>
                <a:off x="182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>
                <a:off x="1824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Box 56"/>
              <p:cNvSpPr txBox="1">
                <a:spLocks noChangeArrowheads="1"/>
              </p:cNvSpPr>
              <p:nvPr/>
            </p:nvSpPr>
            <p:spPr bwMode="auto">
              <a:xfrm>
                <a:off x="1680" y="3456"/>
                <a:ext cx="5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double</a:t>
                </a:r>
              </a:p>
            </p:txBody>
          </p:sp>
        </p:grp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>
              <a:off x="1248" y="3408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58"/>
            <p:cNvSpPr>
              <a:spLocks noChangeShapeType="1"/>
            </p:cNvSpPr>
            <p:nvPr/>
          </p:nvSpPr>
          <p:spPr bwMode="auto">
            <a:xfrm>
              <a:off x="1920" y="3408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59"/>
            <p:cNvSpPr>
              <a:spLocks noChangeShapeType="1"/>
            </p:cNvSpPr>
            <p:nvPr/>
          </p:nvSpPr>
          <p:spPr bwMode="auto">
            <a:xfrm>
              <a:off x="1248" y="3552"/>
              <a:ext cx="6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60"/>
            <p:cNvSpPr>
              <a:spLocks noChangeShapeType="1"/>
            </p:cNvSpPr>
            <p:nvPr/>
          </p:nvSpPr>
          <p:spPr bwMode="auto">
            <a:xfrm>
              <a:off x="1584" y="3552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1344" y="3600"/>
              <a:ext cx="5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5" name="Line 62"/>
            <p:cNvSpPr>
              <a:spLocks noChangeShapeType="1"/>
            </p:cNvSpPr>
            <p:nvPr/>
          </p:nvSpPr>
          <p:spPr bwMode="auto">
            <a:xfrm>
              <a:off x="1584" y="3792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2496" y="3408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>
              <a:off x="1584" y="3888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2064" y="3888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1824" y="3936"/>
              <a:ext cx="5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double</a:t>
              </a:r>
            </a:p>
          </p:txBody>
        </p:sp>
      </p:grp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1681162" y="3861048"/>
            <a:ext cx="260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ch/i     +    f*d    -   (f+i)</a:t>
            </a:r>
            <a:endParaRPr lang="en-US" altLang="zh-CN" sz="4000">
              <a:solidFill>
                <a:srgbClr val="5B9BD5"/>
              </a:solidFill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569077"/>
            <a:ext cx="37052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Group 108"/>
          <p:cNvGrpSpPr>
            <a:grpSpLocks/>
          </p:cNvGrpSpPr>
          <p:nvPr/>
        </p:nvGrpSpPr>
        <p:grpSpPr bwMode="auto">
          <a:xfrm>
            <a:off x="5701679" y="2420888"/>
            <a:ext cx="2593974" cy="1825625"/>
            <a:chOff x="3615" y="1672"/>
            <a:chExt cx="1634" cy="1150"/>
          </a:xfrm>
        </p:grpSpPr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3615" y="2570"/>
              <a:ext cx="16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solidFill>
                    <a:srgbClr val="5B9BD5"/>
                  </a:solidFill>
                  <a:latin typeface="Times New Roman" pitchFamily="18" charset="0"/>
                </a:rPr>
                <a:t>10 + ‘</a:t>
              </a:r>
              <a:r>
                <a:rPr lang="en-US" altLang="zh-CN" sz="2000">
                  <a:solidFill>
                    <a:srgbClr val="5B9BD5"/>
                  </a:solidFill>
                  <a:latin typeface="Times New Roman" pitchFamily="18" charset="0"/>
                </a:rPr>
                <a:t>a’ </a:t>
              </a:r>
              <a:r>
                <a:rPr lang="en-US" altLang="zh-CN" sz="2000" smtClean="0">
                  <a:solidFill>
                    <a:srgbClr val="5B9BD5"/>
                  </a:solidFill>
                  <a:latin typeface="Times New Roman" pitchFamily="18" charset="0"/>
                </a:rPr>
                <a:t>+i * f   </a:t>
              </a:r>
              <a:r>
                <a:rPr lang="en-US" altLang="zh-CN" sz="2000">
                  <a:solidFill>
                    <a:srgbClr val="5B9BD5"/>
                  </a:solidFill>
                  <a:latin typeface="Times New Roman" pitchFamily="18" charset="0"/>
                </a:rPr>
                <a:t>-   </a:t>
              </a:r>
              <a:r>
                <a:rPr lang="en-US" altLang="zh-CN" sz="2000" smtClean="0">
                  <a:solidFill>
                    <a:srgbClr val="5B9BD5"/>
                  </a:solidFill>
                  <a:latin typeface="Times New Roman" pitchFamily="18" charset="0"/>
                </a:rPr>
                <a:t> d  / l</a:t>
              </a:r>
              <a:endParaRPr lang="en-US" altLang="zh-CN" sz="2000">
                <a:solidFill>
                  <a:srgbClr val="5B9BD5"/>
                </a:solidFill>
                <a:latin typeface="Times New Roman" pitchFamily="18" charset="0"/>
              </a:endParaRPr>
            </a:p>
          </p:txBody>
        </p:sp>
        <p:sp>
          <p:nvSpPr>
            <p:cNvPr id="65" name="Text Box 104"/>
            <p:cNvSpPr txBox="1">
              <a:spLocks noChangeArrowheads="1"/>
            </p:cNvSpPr>
            <p:nvPr/>
          </p:nvSpPr>
          <p:spPr bwMode="auto">
            <a:xfrm>
              <a:off x="3854" y="1672"/>
              <a:ext cx="915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例 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int  i;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     float f;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     double d;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     long l;</a:t>
              </a:r>
            </a:p>
          </p:txBody>
        </p:sp>
      </p:grpSp>
      <p:grpSp>
        <p:nvGrpSpPr>
          <p:cNvPr id="66" name="Group 109"/>
          <p:cNvGrpSpPr>
            <a:grpSpLocks/>
          </p:cNvGrpSpPr>
          <p:nvPr/>
        </p:nvGrpSpPr>
        <p:grpSpPr bwMode="auto">
          <a:xfrm>
            <a:off x="5967413" y="4221088"/>
            <a:ext cx="2776537" cy="2225675"/>
            <a:chOff x="3759" y="2762"/>
            <a:chExt cx="1749" cy="1402"/>
          </a:xfrm>
        </p:grpSpPr>
        <p:grpSp>
          <p:nvGrpSpPr>
            <p:cNvPr id="67" name="Group 81"/>
            <p:cNvGrpSpPr>
              <a:grpSpLocks/>
            </p:cNvGrpSpPr>
            <p:nvPr/>
          </p:nvGrpSpPr>
          <p:grpSpPr bwMode="auto">
            <a:xfrm>
              <a:off x="3759" y="2762"/>
              <a:ext cx="419" cy="682"/>
              <a:chOff x="3456" y="3072"/>
              <a:chExt cx="419" cy="682"/>
            </a:xfrm>
          </p:grpSpPr>
          <p:sp>
            <p:nvSpPr>
              <p:cNvPr id="94" name="Line 29"/>
              <p:cNvSpPr>
                <a:spLocks noChangeShapeType="1"/>
              </p:cNvSpPr>
              <p:nvPr/>
            </p:nvSpPr>
            <p:spPr bwMode="auto">
              <a:xfrm>
                <a:off x="369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 Box 30"/>
              <p:cNvSpPr txBox="1">
                <a:spLocks noChangeArrowheads="1"/>
              </p:cNvSpPr>
              <p:nvPr/>
            </p:nvSpPr>
            <p:spPr bwMode="auto">
              <a:xfrm>
                <a:off x="3590" y="3127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int</a:t>
                </a:r>
              </a:p>
            </p:txBody>
          </p:sp>
          <p:sp>
            <p:nvSpPr>
              <p:cNvPr id="96" name="Line 68"/>
              <p:cNvSpPr>
                <a:spLocks noChangeShapeType="1"/>
              </p:cNvSpPr>
              <p:nvPr/>
            </p:nvSpPr>
            <p:spPr bwMode="auto">
              <a:xfrm>
                <a:off x="3456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69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Line 70"/>
              <p:cNvSpPr>
                <a:spLocks noChangeShapeType="1"/>
              </p:cNvSpPr>
              <p:nvPr/>
            </p:nvSpPr>
            <p:spPr bwMode="auto">
              <a:xfrm flipH="1">
                <a:off x="3456" y="34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Line 71"/>
              <p:cNvSpPr>
                <a:spLocks noChangeShapeType="1"/>
              </p:cNvSpPr>
              <p:nvPr/>
            </p:nvSpPr>
            <p:spPr bwMode="auto">
              <a:xfrm>
                <a:off x="360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 Box 72"/>
              <p:cNvSpPr txBox="1">
                <a:spLocks noChangeArrowheads="1"/>
              </p:cNvSpPr>
              <p:nvPr/>
            </p:nvSpPr>
            <p:spPr bwMode="auto">
              <a:xfrm>
                <a:off x="3456" y="3504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int</a:t>
                </a:r>
              </a:p>
            </p:txBody>
          </p:sp>
        </p:grpSp>
        <p:grpSp>
          <p:nvGrpSpPr>
            <p:cNvPr id="68" name="Group 82"/>
            <p:cNvGrpSpPr>
              <a:grpSpLocks/>
            </p:cNvGrpSpPr>
            <p:nvPr/>
          </p:nvGrpSpPr>
          <p:grpSpPr bwMode="auto">
            <a:xfrm>
              <a:off x="4191" y="2762"/>
              <a:ext cx="693" cy="634"/>
              <a:chOff x="3888" y="3072"/>
              <a:chExt cx="693" cy="634"/>
            </a:xfrm>
          </p:grpSpPr>
          <p:sp>
            <p:nvSpPr>
              <p:cNvPr id="87" name="Line 74"/>
              <p:cNvSpPr>
                <a:spLocks noChangeShapeType="1"/>
              </p:cNvSpPr>
              <p:nvPr/>
            </p:nvSpPr>
            <p:spPr bwMode="auto">
              <a:xfrm>
                <a:off x="417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 Box 75"/>
              <p:cNvSpPr txBox="1">
                <a:spLocks noChangeArrowheads="1"/>
              </p:cNvSpPr>
              <p:nvPr/>
            </p:nvSpPr>
            <p:spPr bwMode="auto">
              <a:xfrm>
                <a:off x="3984" y="3120"/>
                <a:ext cx="5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double</a:t>
                </a:r>
              </a:p>
            </p:txBody>
          </p:sp>
          <p:sp>
            <p:nvSpPr>
              <p:cNvPr id="89" name="Line 76"/>
              <p:cNvSpPr>
                <a:spLocks noChangeShapeType="1"/>
              </p:cNvSpPr>
              <p:nvPr/>
            </p:nvSpPr>
            <p:spPr bwMode="auto">
              <a:xfrm>
                <a:off x="3984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Line 77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Line 78"/>
              <p:cNvSpPr>
                <a:spLocks noChangeShapeType="1"/>
              </p:cNvSpPr>
              <p:nvPr/>
            </p:nvSpPr>
            <p:spPr bwMode="auto">
              <a:xfrm>
                <a:off x="3984" y="34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Line 79"/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 Box 80"/>
              <p:cNvSpPr txBox="1">
                <a:spLocks noChangeArrowheads="1"/>
              </p:cNvSpPr>
              <p:nvPr/>
            </p:nvSpPr>
            <p:spPr bwMode="auto">
              <a:xfrm>
                <a:off x="3888" y="3456"/>
                <a:ext cx="5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double</a:t>
                </a:r>
              </a:p>
            </p:txBody>
          </p:sp>
        </p:grpSp>
        <p:grpSp>
          <p:nvGrpSpPr>
            <p:cNvPr id="69" name="Group 83"/>
            <p:cNvGrpSpPr>
              <a:grpSpLocks/>
            </p:cNvGrpSpPr>
            <p:nvPr/>
          </p:nvGrpSpPr>
          <p:grpSpPr bwMode="auto">
            <a:xfrm>
              <a:off x="4815" y="2762"/>
              <a:ext cx="693" cy="634"/>
              <a:chOff x="3888" y="3072"/>
              <a:chExt cx="693" cy="634"/>
            </a:xfrm>
          </p:grpSpPr>
          <p:sp>
            <p:nvSpPr>
              <p:cNvPr id="80" name="Line 84"/>
              <p:cNvSpPr>
                <a:spLocks noChangeShapeType="1"/>
              </p:cNvSpPr>
              <p:nvPr/>
            </p:nvSpPr>
            <p:spPr bwMode="auto">
              <a:xfrm>
                <a:off x="417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 Box 85"/>
              <p:cNvSpPr txBox="1">
                <a:spLocks noChangeArrowheads="1"/>
              </p:cNvSpPr>
              <p:nvPr/>
            </p:nvSpPr>
            <p:spPr bwMode="auto">
              <a:xfrm>
                <a:off x="3984" y="3120"/>
                <a:ext cx="5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double</a:t>
                </a:r>
              </a:p>
            </p:txBody>
          </p:sp>
          <p:sp>
            <p:nvSpPr>
              <p:cNvPr id="82" name="Line 86"/>
              <p:cNvSpPr>
                <a:spLocks noChangeShapeType="1"/>
              </p:cNvSpPr>
              <p:nvPr/>
            </p:nvSpPr>
            <p:spPr bwMode="auto">
              <a:xfrm>
                <a:off x="3984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Line 87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Line 88"/>
              <p:cNvSpPr>
                <a:spLocks noChangeShapeType="1"/>
              </p:cNvSpPr>
              <p:nvPr/>
            </p:nvSpPr>
            <p:spPr bwMode="auto">
              <a:xfrm>
                <a:off x="3984" y="34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Line 89"/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 Box 90"/>
              <p:cNvSpPr txBox="1">
                <a:spLocks noChangeArrowheads="1"/>
              </p:cNvSpPr>
              <p:nvPr/>
            </p:nvSpPr>
            <p:spPr bwMode="auto">
              <a:xfrm>
                <a:off x="3888" y="3456"/>
                <a:ext cx="5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double</a:t>
                </a:r>
              </a:p>
            </p:txBody>
          </p:sp>
        </p:grpSp>
        <p:sp>
          <p:nvSpPr>
            <p:cNvPr id="70" name="Line 91"/>
            <p:cNvSpPr>
              <a:spLocks noChangeShapeType="1"/>
            </p:cNvSpPr>
            <p:nvPr/>
          </p:nvSpPr>
          <p:spPr bwMode="auto">
            <a:xfrm>
              <a:off x="3903" y="3386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Line 92"/>
            <p:cNvSpPr>
              <a:spLocks noChangeShapeType="1"/>
            </p:cNvSpPr>
            <p:nvPr/>
          </p:nvSpPr>
          <p:spPr bwMode="auto">
            <a:xfrm>
              <a:off x="4431" y="3338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3903" y="3482"/>
              <a:ext cx="5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Line 94"/>
            <p:cNvSpPr>
              <a:spLocks noChangeShapeType="1"/>
            </p:cNvSpPr>
            <p:nvPr/>
          </p:nvSpPr>
          <p:spPr bwMode="auto">
            <a:xfrm>
              <a:off x="4191" y="3482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Text Box 95"/>
            <p:cNvSpPr txBox="1">
              <a:spLocks noChangeArrowheads="1"/>
            </p:cNvSpPr>
            <p:nvPr/>
          </p:nvSpPr>
          <p:spPr bwMode="auto">
            <a:xfrm>
              <a:off x="3956" y="3478"/>
              <a:ext cx="5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75" name="Line 96"/>
            <p:cNvSpPr>
              <a:spLocks noChangeShapeType="1"/>
            </p:cNvSpPr>
            <p:nvPr/>
          </p:nvSpPr>
          <p:spPr bwMode="auto">
            <a:xfrm>
              <a:off x="5055" y="3338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Line 97"/>
            <p:cNvSpPr>
              <a:spLocks noChangeShapeType="1"/>
            </p:cNvSpPr>
            <p:nvPr/>
          </p:nvSpPr>
          <p:spPr bwMode="auto">
            <a:xfrm>
              <a:off x="4191" y="3674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>
              <a:off x="4191" y="3770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Line 99"/>
            <p:cNvSpPr>
              <a:spLocks noChangeShapeType="1"/>
            </p:cNvSpPr>
            <p:nvPr/>
          </p:nvSpPr>
          <p:spPr bwMode="auto">
            <a:xfrm flipH="1">
              <a:off x="4623" y="3770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Text Box 100"/>
            <p:cNvSpPr txBox="1">
              <a:spLocks noChangeArrowheads="1"/>
            </p:cNvSpPr>
            <p:nvPr/>
          </p:nvSpPr>
          <p:spPr bwMode="auto">
            <a:xfrm>
              <a:off x="4335" y="3914"/>
              <a:ext cx="5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808312"/>
          </a:xfrm>
        </p:spPr>
        <p:txBody>
          <a:bodyPr/>
          <a:lstStyle/>
          <a:p>
            <a:r>
              <a:rPr lang="zh-CN" altLang="en-US"/>
              <a:t>显式转换（强制转换）</a:t>
            </a:r>
          </a:p>
          <a:p>
            <a:pPr lvl="1"/>
            <a:r>
              <a:rPr lang="zh-CN" altLang="en-US"/>
              <a:t>一般形式：</a:t>
            </a:r>
            <a:r>
              <a:rPr lang="zh-CN" altLang="en-US" b="1">
                <a:solidFill>
                  <a:srgbClr val="FFD966"/>
                </a:solidFill>
              </a:rPr>
              <a:t>（</a:t>
            </a:r>
            <a:r>
              <a:rPr lang="zh-CN" altLang="en-US" b="1">
                <a:solidFill>
                  <a:srgbClr val="5B9BD5"/>
                </a:solidFill>
              </a:rPr>
              <a:t>类型名</a:t>
            </a:r>
            <a:r>
              <a:rPr lang="zh-CN" altLang="en-US" b="1">
                <a:solidFill>
                  <a:srgbClr val="FFD966"/>
                </a:solidFill>
              </a:rPr>
              <a:t>）（</a:t>
            </a:r>
            <a:r>
              <a:rPr lang="zh-CN" altLang="en-US" b="1"/>
              <a:t>表达式</a:t>
            </a:r>
            <a:r>
              <a:rPr lang="zh-CN" altLang="en-US" b="1">
                <a:solidFill>
                  <a:srgbClr val="FFD966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/>
              <a:t>例    </a:t>
            </a:r>
            <a:r>
              <a:rPr lang="en-US" altLang="zh-CN"/>
              <a:t>(int)(</a:t>
            </a:r>
            <a:r>
              <a:rPr lang="en-US" altLang="zh-CN" smtClean="0"/>
              <a:t>x + y</a:t>
            </a:r>
            <a:r>
              <a:rPr lang="en-US" altLang="zh-CN"/>
              <a:t>)</a:t>
            </a:r>
          </a:p>
          <a:p>
            <a:pPr marL="457200" lvl="1" indent="0">
              <a:buNone/>
            </a:pPr>
            <a:r>
              <a:rPr lang="en-US" altLang="zh-CN"/>
              <a:t>      </a:t>
            </a:r>
            <a:r>
              <a:rPr lang="en-US" altLang="zh-CN" smtClean="0"/>
              <a:t> (int)x + y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</a:t>
            </a:r>
            <a:r>
              <a:rPr lang="en-US" altLang="zh-CN" smtClean="0"/>
              <a:t>  </a:t>
            </a:r>
            <a:r>
              <a:rPr lang="en-US" altLang="zh-CN"/>
              <a:t>(double)(</a:t>
            </a:r>
            <a:r>
              <a:rPr lang="en-US" altLang="zh-CN" smtClean="0"/>
              <a:t>3 / 2</a:t>
            </a:r>
            <a:r>
              <a:rPr lang="en-US" altLang="zh-CN"/>
              <a:t>)</a:t>
            </a:r>
          </a:p>
          <a:p>
            <a:pPr marL="457200" lvl="1" indent="0">
              <a:buNone/>
            </a:pPr>
            <a:r>
              <a:rPr lang="en-US" altLang="zh-CN"/>
              <a:t>   </a:t>
            </a:r>
            <a:r>
              <a:rPr lang="en-US" altLang="zh-CN" smtClean="0"/>
              <a:t>    </a:t>
            </a:r>
            <a:r>
              <a:rPr lang="en-US" altLang="zh-CN"/>
              <a:t>(int)3.6  </a:t>
            </a:r>
          </a:p>
          <a:p>
            <a:pPr lvl="1"/>
            <a:r>
              <a:rPr lang="zh-CN" altLang="en-US"/>
              <a:t>说明：强制转换得到所需类型的中间变量，原变量类型不变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528" y="3356992"/>
            <a:ext cx="3331659" cy="26182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{   float  x;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 int  i;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 x=3.6;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 i=(int)x;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 printf(“x=%f,i=%d”,x,i);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}</a:t>
            </a:r>
          </a:p>
          <a:p>
            <a:r>
              <a:rPr lang="zh-CN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结果：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x=3.600000,i=3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976422" y="3421291"/>
            <a:ext cx="4696357" cy="1042532"/>
          </a:xfrm>
          <a:prstGeom prst="irregularSeal2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>
                <a:solidFill>
                  <a:srgbClr val="5B9BD5"/>
                </a:solidFill>
                <a:ea typeface="隶书" pitchFamily="49" charset="-122"/>
              </a:rPr>
              <a:t>精度损失问题</a:t>
            </a:r>
            <a:endParaRPr lang="zh-CN" altLang="en-US" sz="2000">
              <a:solidFill>
                <a:srgbClr val="5B9BD5"/>
              </a:solidFill>
              <a:ea typeface="隶书" pitchFamily="49" charset="-122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595814" y="4305303"/>
            <a:ext cx="4284663" cy="665163"/>
            <a:chOff x="2895" y="2712"/>
            <a:chExt cx="2699" cy="419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895" y="2878"/>
              <a:ext cx="269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FFD966"/>
                  </a:solidFill>
                  <a:latin typeface="Microsoft Sans Serif" pitchFamily="34" charset="0"/>
                  <a:ea typeface="微软雅黑" pitchFamily="34" charset="-122"/>
                </a:rPr>
                <a:t>较高类型向较低类型转换时可能发生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080" y="2712"/>
              <a:ext cx="252" cy="25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656184"/>
          </a:xfrm>
        </p:spPr>
        <p:txBody>
          <a:bodyPr/>
          <a:lstStyle/>
          <a:p>
            <a:r>
              <a:rPr lang="zh-CN" altLang="en-US"/>
              <a:t>强制类型</a:t>
            </a:r>
            <a:r>
              <a:rPr lang="zh-CN" altLang="en-US" smtClean="0"/>
              <a:t>转换</a:t>
            </a:r>
            <a:endParaRPr lang="en-US" altLang="zh-CN" smtClean="0"/>
          </a:p>
          <a:p>
            <a:pPr lvl="1"/>
            <a:r>
              <a:rPr lang="zh-CN" altLang="en-US"/>
              <a:t>一般形式</a:t>
            </a:r>
            <a:r>
              <a:rPr lang="en-US" altLang="zh-CN"/>
              <a:t>:  </a:t>
            </a:r>
            <a:r>
              <a:rPr lang="en-US" altLang="zh-CN" b="1">
                <a:solidFill>
                  <a:srgbClr val="FFD966"/>
                </a:solidFill>
              </a:rPr>
              <a:t>(</a:t>
            </a:r>
            <a:r>
              <a:rPr lang="zh-CN" altLang="en-US" b="1">
                <a:solidFill>
                  <a:srgbClr val="5B9BD5"/>
                </a:solidFill>
              </a:rPr>
              <a:t>类型名</a:t>
            </a:r>
            <a:r>
              <a:rPr lang="en-US" altLang="zh-CN" b="1">
                <a:solidFill>
                  <a:srgbClr val="FFD966"/>
                </a:solidFill>
              </a:rPr>
              <a:t>)(</a:t>
            </a:r>
            <a:r>
              <a:rPr lang="zh-CN" altLang="en-US" b="1"/>
              <a:t>表达式</a:t>
            </a:r>
            <a:r>
              <a:rPr lang="en-US" altLang="zh-CN" b="1">
                <a:solidFill>
                  <a:srgbClr val="FFD966"/>
                </a:solidFill>
              </a:rPr>
              <a:t>)</a:t>
            </a:r>
          </a:p>
          <a:p>
            <a:pPr lvl="1"/>
            <a:r>
              <a:rPr lang="zh-CN" altLang="en-US"/>
              <a:t>转换后表达式的数据类型为新的类型，但表达式中变量本身类型不变。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9138" y="2024063"/>
            <a:ext cx="4487862" cy="13319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D966"/>
              </a:buClr>
              <a:buFont typeface="Wingdings" pitchFamily="2" charset="2"/>
              <a:buChar char="l"/>
              <a:defRPr sz="2400" baseline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D966"/>
              </a:buClr>
              <a:buSzPct val="7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har char="–"/>
              <a:defRPr sz="2000" baseline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har char="»"/>
              <a:defRPr sz="2000" baseline="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mtClean="0">
                <a:ea typeface="华文细黑" pitchFamily="2" charset="-122"/>
              </a:rPr>
              <a:t>  </a:t>
            </a:r>
            <a:r>
              <a:rPr lang="zh-CN" altLang="en-US" sz="2000"/>
              <a:t>例一：</a:t>
            </a:r>
          </a:p>
          <a:p>
            <a:pPr>
              <a:buFontTx/>
              <a:buNone/>
            </a:pPr>
            <a:r>
              <a:rPr lang="zh-CN" altLang="en-US" sz="2000"/>
              <a:t>    （</a:t>
            </a:r>
            <a:r>
              <a:rPr lang="en-US" altLang="zh-CN" sz="2000"/>
              <a:t>int)3.5   </a:t>
            </a:r>
            <a:r>
              <a:rPr lang="zh-CN" altLang="en-US" sz="2000"/>
              <a:t>的值是多少</a:t>
            </a:r>
            <a:r>
              <a:rPr lang="en-US" altLang="zh-CN" sz="2000"/>
              <a:t>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9138" y="3357563"/>
            <a:ext cx="6985000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例二：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main()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{    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int x=5</a:t>
            </a: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；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float y=3.5</a:t>
            </a: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；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</a:t>
            </a: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clrscr();              </a:t>
            </a:r>
            <a:r>
              <a:rPr lang="en-US" altLang="zh-CN" sz="2000" b="1">
                <a:solidFill>
                  <a:srgbClr val="5B9BD5"/>
                </a:solidFill>
                <a:latin typeface="Microsoft Sans Serif" pitchFamily="34" charset="0"/>
                <a:ea typeface="微软雅黑" pitchFamily="34" charset="-122"/>
              </a:rPr>
              <a:t>/*clear  screen(</a:t>
            </a:r>
            <a:r>
              <a:rPr lang="zh-CN" altLang="en-US" sz="2000" b="1">
                <a:solidFill>
                  <a:srgbClr val="5B9BD5"/>
                </a:solidFill>
                <a:latin typeface="Microsoft Sans Serif" pitchFamily="34" charset="0"/>
                <a:ea typeface="微软雅黑" pitchFamily="34" charset="-122"/>
              </a:rPr>
              <a:t>清屏</a:t>
            </a:r>
            <a:r>
              <a:rPr lang="en-US" altLang="zh-CN" sz="2000" b="1">
                <a:solidFill>
                  <a:srgbClr val="5B9BD5"/>
                </a:solidFill>
                <a:latin typeface="Microsoft Sans Serif" pitchFamily="34" charset="0"/>
                <a:ea typeface="微软雅黑" pitchFamily="34" charset="-122"/>
              </a:rPr>
              <a:t>)*/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     printf(“%d”, (int)y+x);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Microsoft Sans Serif" pitchFamily="34" charset="0"/>
                <a:ea typeface="微软雅黑" pitchFamily="34" charset="-122"/>
              </a:rPr>
              <a:t>结果是什么？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53838" y="2690019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5B9BD5"/>
                </a:solidFill>
              </a:rPr>
              <a:t>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96295" y="548610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5B9BD5"/>
                </a:solidFill>
                <a:ea typeface="华文细黑" pitchFamily="2" charset="-122"/>
              </a:rPr>
              <a:t>8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508947" y="2636838"/>
            <a:ext cx="3311525" cy="1439862"/>
          </a:xfrm>
          <a:prstGeom prst="cloudCallout">
            <a:avLst>
              <a:gd name="adj1" fmla="val -70759"/>
              <a:gd name="adj2" fmla="val 97301"/>
            </a:avLst>
          </a:prstGeom>
          <a:solidFill>
            <a:schemeClr val="bg1"/>
          </a:solidFill>
          <a:ln>
            <a:noFill/>
          </a:ln>
          <a:effectLst/>
        </p:spPr>
        <p:txBody>
          <a:bodyPr lIns="90000" tIns="46800" rIns="90000" bIns="46800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5B9BD5"/>
                </a:solidFill>
                <a:latin typeface="华文细黑" pitchFamily="2" charset="-122"/>
                <a:ea typeface="华文细黑" pitchFamily="2" charset="-122"/>
              </a:rPr>
              <a:t>程序执行后</a:t>
            </a:r>
            <a:r>
              <a:rPr lang="en-US" altLang="zh-CN" sz="2400">
                <a:solidFill>
                  <a:srgbClr val="5B9BD5"/>
                </a:solidFill>
                <a:latin typeface="华文细黑" pitchFamily="2" charset="-122"/>
                <a:ea typeface="华文细黑" pitchFamily="2" charset="-122"/>
              </a:rPr>
              <a:t>y</a:t>
            </a:r>
            <a:r>
              <a:rPr lang="zh-CN" altLang="en-US" sz="2400">
                <a:solidFill>
                  <a:srgbClr val="5B9BD5"/>
                </a:solidFill>
                <a:latin typeface="华文细黑" pitchFamily="2" charset="-122"/>
                <a:ea typeface="华文细黑" pitchFamily="2" charset="-122"/>
              </a:rPr>
              <a:t>的类型是什么</a:t>
            </a:r>
            <a:r>
              <a:rPr lang="zh-CN" altLang="en-US" sz="2400" smtClean="0">
                <a:solidFill>
                  <a:srgbClr val="5B9BD5"/>
                </a:solidFill>
                <a:latin typeface="华文细黑" pitchFamily="2" charset="-122"/>
                <a:ea typeface="华文细黑" pitchFamily="2" charset="-122"/>
              </a:rPr>
              <a:t>？</a:t>
            </a:r>
            <a:endParaRPr lang="zh-CN" altLang="en-US" sz="2400">
              <a:solidFill>
                <a:srgbClr val="5B9BD5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0405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2.4 </a:t>
            </a:r>
            <a:r>
              <a:rPr lang="zh-CN" altLang="en-US"/>
              <a:t>运算符和</a:t>
            </a:r>
            <a:r>
              <a:rPr lang="zh-CN" altLang="en-US" smtClean="0"/>
              <a:t>表达式</a:t>
            </a:r>
            <a:endParaRPr lang="en-US" altLang="zh-CN" smtClean="0"/>
          </a:p>
          <a:p>
            <a:endParaRPr lang="zh-CN" alt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123950" y="1096540"/>
            <a:ext cx="7273925" cy="5284788"/>
            <a:chOff x="180" y="648"/>
            <a:chExt cx="4582" cy="3329"/>
          </a:xfrm>
        </p:grpSpPr>
        <p:sp>
          <p:nvSpPr>
            <p:cNvPr id="4" name="AutoShape 4"/>
            <p:cNvSpPr>
              <a:spLocks/>
            </p:cNvSpPr>
            <p:nvPr/>
          </p:nvSpPr>
          <p:spPr bwMode="auto">
            <a:xfrm>
              <a:off x="488" y="648"/>
              <a:ext cx="178" cy="3329"/>
            </a:xfrm>
            <a:prstGeom prst="leftBrace">
              <a:avLst>
                <a:gd name="adj1" fmla="val 155852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80" y="1807"/>
              <a:ext cx="31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400">
                  <a:solidFill>
                    <a:schemeClr val="bg1"/>
                  </a:solidFill>
                  <a:latin typeface="Times New Roman" pitchFamily="18" charset="0"/>
                </a:rPr>
                <a:t>运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400">
                  <a:solidFill>
                    <a:schemeClr val="bg1"/>
                  </a:solidFill>
                  <a:latin typeface="Times New Roman" pitchFamily="18" charset="0"/>
                </a:rPr>
                <a:t>算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400">
                  <a:solidFill>
                    <a:schemeClr val="bg1"/>
                  </a:solidFill>
                  <a:latin typeface="Times New Roman" pitchFamily="18" charset="0"/>
                </a:rPr>
                <a:t>符</a:t>
              </a:r>
              <a:endParaRPr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68" y="653"/>
              <a:ext cx="3994" cy="3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算术运算符：（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+  -  *  /  %  ++  --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关系运算符：（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&lt;  &lt;=   ==   &gt;   &gt;=   !=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逻辑运算符：（（！  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&amp;&amp;  ||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位运算符  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&lt;&lt;   &gt;&gt;   ~  |  ^  &amp;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赋值运算符：（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= 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及其扩展）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条件运算符：（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?: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逗号运算符：（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,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指针运算符：（*  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&amp;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求字节数   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sizeof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强制类型转换：（类型）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分量运算符：（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.  -&gt;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下标运算符：（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[]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其它     ：（</a:t>
              </a:r>
              <a:r>
                <a:rPr lang="en-US" altLang="zh-CN" sz="2400">
                  <a:solidFill>
                    <a:schemeClr val="bg1"/>
                  </a:solidFill>
                  <a:latin typeface="宋体" charset="-122"/>
                </a:rPr>
                <a:t>( )  -</a:t>
              </a:r>
              <a:r>
                <a:rPr lang="zh-CN" altLang="en-US" sz="2400">
                  <a:solidFill>
                    <a:schemeClr val="bg1"/>
                  </a:solidFill>
                  <a:latin typeface="宋体" charset="-122"/>
                </a:rPr>
                <a:t>）</a:t>
              </a:r>
            </a:p>
            <a:p>
              <a:pPr>
                <a:spcBef>
                  <a:spcPct val="0"/>
                </a:spcBef>
              </a:pPr>
              <a:endParaRPr lang="en-US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1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学习运算符应注意：</a:t>
            </a:r>
          </a:p>
          <a:p>
            <a:pPr lvl="1"/>
            <a:r>
              <a:rPr lang="zh-CN" altLang="en-US"/>
              <a:t>运算符功能</a:t>
            </a:r>
          </a:p>
          <a:p>
            <a:pPr lvl="1"/>
            <a:r>
              <a:rPr lang="zh-CN" altLang="en-US"/>
              <a:t>与运算量关系</a:t>
            </a:r>
          </a:p>
          <a:p>
            <a:pPr lvl="2"/>
            <a:r>
              <a:rPr lang="zh-CN" altLang="en-US"/>
              <a:t>要求运算量个数</a:t>
            </a:r>
          </a:p>
          <a:p>
            <a:pPr lvl="2"/>
            <a:r>
              <a:rPr lang="zh-CN" altLang="en-US"/>
              <a:t>要求运算量类型</a:t>
            </a:r>
          </a:p>
          <a:p>
            <a:pPr lvl="1"/>
            <a:r>
              <a:rPr lang="zh-CN" altLang="en-US"/>
              <a:t>运算符优先级别</a:t>
            </a:r>
          </a:p>
          <a:p>
            <a:pPr lvl="1"/>
            <a:r>
              <a:rPr lang="zh-CN" altLang="en-US"/>
              <a:t>结合方向</a:t>
            </a:r>
          </a:p>
          <a:p>
            <a:pPr lvl="1"/>
            <a:r>
              <a:rPr lang="zh-CN" altLang="en-US"/>
              <a:t>结果的类型</a:t>
            </a:r>
          </a:p>
        </p:txBody>
      </p:sp>
    </p:spTree>
    <p:extLst>
      <p:ext uri="{BB962C8B-B14F-4D97-AF65-F5344CB8AC3E}">
        <p14:creationId xmlns:p14="http://schemas.microsoft.com/office/powerpoint/2010/main" val="3345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算术运算符和表达式</a:t>
            </a:r>
          </a:p>
          <a:p>
            <a:pPr lvl="1"/>
            <a:r>
              <a:rPr lang="zh-CN" altLang="en-US"/>
              <a:t>基本算术运算符：  </a:t>
            </a:r>
            <a:r>
              <a:rPr lang="en-US" altLang="zh-CN"/>
              <a:t>+ - * / %</a:t>
            </a:r>
          </a:p>
          <a:p>
            <a:pPr lvl="2"/>
            <a:r>
              <a:rPr lang="zh-CN" altLang="en-US"/>
              <a:t>结合方向：从左向右</a:t>
            </a:r>
          </a:p>
          <a:p>
            <a:pPr lvl="2"/>
            <a:r>
              <a:rPr lang="zh-CN" altLang="en-US"/>
              <a:t>优先级： </a:t>
            </a:r>
            <a:r>
              <a:rPr lang="en-US" altLang="zh-CN" b="1">
                <a:solidFill>
                  <a:srgbClr val="FFD966"/>
                </a:solidFill>
              </a:rPr>
              <a:t>-</a:t>
            </a:r>
            <a:r>
              <a:rPr lang="en-US" altLang="zh-CN"/>
              <a:t> ----&gt;</a:t>
            </a:r>
            <a:r>
              <a:rPr lang="en-US" altLang="zh-CN" b="1">
                <a:solidFill>
                  <a:srgbClr val="FFD966"/>
                </a:solidFill>
              </a:rPr>
              <a:t>* / %</a:t>
            </a:r>
            <a:r>
              <a:rPr lang="en-US" altLang="zh-CN"/>
              <a:t> -----&gt; </a:t>
            </a:r>
            <a:r>
              <a:rPr lang="en-US" altLang="zh-CN" b="1">
                <a:solidFill>
                  <a:srgbClr val="FFD966"/>
                </a:solidFill>
              </a:rPr>
              <a:t>+ -</a:t>
            </a:r>
          </a:p>
          <a:p>
            <a:pPr marL="914400" lvl="2" indent="0">
              <a:buNone/>
            </a:pPr>
            <a:r>
              <a:rPr lang="en-US" altLang="zh-CN"/>
              <a:t>         </a:t>
            </a:r>
            <a:r>
              <a:rPr lang="en-US" altLang="zh-CN" smtClean="0"/>
              <a:t>         </a:t>
            </a:r>
            <a:r>
              <a:rPr lang="en-US" altLang="zh-CN"/>
              <a:t>(2)      </a:t>
            </a:r>
            <a:r>
              <a:rPr lang="en-US" altLang="zh-CN" smtClean="0"/>
              <a:t> (</a:t>
            </a:r>
            <a:r>
              <a:rPr lang="en-US" altLang="zh-CN"/>
              <a:t>3)        </a:t>
            </a:r>
            <a:r>
              <a:rPr lang="en-US" altLang="zh-CN" smtClean="0"/>
              <a:t>    </a:t>
            </a:r>
            <a:r>
              <a:rPr lang="en-US" altLang="zh-CN"/>
              <a:t>(4)	</a:t>
            </a:r>
          </a:p>
          <a:p>
            <a:pPr lvl="1"/>
            <a:r>
              <a:rPr lang="zh-CN" altLang="en-US"/>
              <a:t>说明：</a:t>
            </a:r>
          </a:p>
          <a:p>
            <a:pPr lvl="2"/>
            <a:r>
              <a:rPr lang="zh-CN" altLang="en-US"/>
              <a:t>“</a:t>
            </a:r>
            <a:r>
              <a:rPr lang="en-US" altLang="zh-CN"/>
              <a:t>-”</a:t>
            </a:r>
            <a:r>
              <a:rPr lang="zh-CN" altLang="en-US"/>
              <a:t>可为</a:t>
            </a:r>
            <a:r>
              <a:rPr lang="zh-CN" altLang="en-US" b="1">
                <a:solidFill>
                  <a:srgbClr val="5B9BD5"/>
                </a:solidFill>
              </a:rPr>
              <a:t>单目</a:t>
            </a:r>
            <a:r>
              <a:rPr lang="zh-CN" altLang="en-US"/>
              <a:t>运算符时</a:t>
            </a:r>
            <a:r>
              <a:rPr lang="en-US" altLang="zh-CN"/>
              <a:t>,</a:t>
            </a:r>
            <a:r>
              <a:rPr lang="zh-CN" altLang="en-US" b="1">
                <a:solidFill>
                  <a:srgbClr val="FFD966"/>
                </a:solidFill>
              </a:rPr>
              <a:t>右结合性</a:t>
            </a:r>
          </a:p>
          <a:p>
            <a:pPr lvl="2"/>
            <a:r>
              <a:rPr lang="zh-CN" altLang="en-US"/>
              <a:t>两整数相除，结果为整数</a:t>
            </a:r>
          </a:p>
          <a:p>
            <a:pPr lvl="2"/>
            <a:r>
              <a:rPr lang="en-US" altLang="zh-CN"/>
              <a:t>%</a:t>
            </a:r>
            <a:r>
              <a:rPr lang="zh-CN" altLang="en-US"/>
              <a:t>要求两侧均为整型数据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43013" y="4364038"/>
            <a:ext cx="2359025" cy="860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例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5/2   =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-5/2.0  =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243013" y="4364038"/>
            <a:ext cx="2459037" cy="860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例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5/2   =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2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-5/2.0 =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-2.5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224463" y="4116388"/>
            <a:ext cx="2565400" cy="195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例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5%2   =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-5%2    =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1%10   =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5%1    =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5.5%2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5224463" y="4116388"/>
            <a:ext cx="2576512" cy="195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例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5%2   =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1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-5%2    =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-1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1%10   =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5%1    =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0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5.5%2    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(</a:t>
            </a:r>
            <a:r>
              <a:rPr lang="en-US" altLang="zh-CN" sz="2400" b="1">
                <a:solidFill>
                  <a:srgbClr val="FFD966"/>
                </a:solidFill>
                <a:ea typeface="隶书" pitchFamily="49" charset="-122"/>
                <a:sym typeface="Symbol" pitchFamily="18" charset="2"/>
              </a:rPr>
              <a:t>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  <a:sym typeface="Symbol" pitchFamily="18" charset="2"/>
              </a:rPr>
              <a:t>)</a:t>
            </a:r>
            <a:endParaRPr lang="en-US" altLang="zh-CN" sz="2400" b="1">
              <a:solidFill>
                <a:srgbClr val="5B9BD5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1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自增、自减运算符</a:t>
            </a:r>
            <a:r>
              <a:rPr lang="en-US" altLang="zh-CN"/>
              <a:t>++ --</a:t>
            </a:r>
          </a:p>
          <a:p>
            <a:pPr lvl="2"/>
            <a:r>
              <a:rPr lang="zh-CN" altLang="en-US"/>
              <a:t>作用：使变量值加</a:t>
            </a:r>
            <a:r>
              <a:rPr lang="en-US" altLang="zh-CN"/>
              <a:t>1</a:t>
            </a:r>
            <a:r>
              <a:rPr lang="zh-CN" altLang="en-US"/>
              <a:t>或减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种类：</a:t>
            </a:r>
          </a:p>
          <a:p>
            <a:pPr lvl="3"/>
            <a:r>
              <a:rPr lang="zh-CN" altLang="en-US"/>
              <a:t>前置  </a:t>
            </a:r>
            <a:r>
              <a:rPr lang="en-US" altLang="zh-CN"/>
              <a:t>++i, --i  (</a:t>
            </a:r>
            <a:r>
              <a:rPr lang="zh-CN" altLang="en-US"/>
              <a:t>先执行</a:t>
            </a:r>
            <a:r>
              <a:rPr lang="en-US" altLang="zh-CN"/>
              <a:t>i+1</a:t>
            </a:r>
            <a:r>
              <a:rPr lang="zh-CN" altLang="en-US"/>
              <a:t>或</a:t>
            </a:r>
            <a:r>
              <a:rPr lang="en-US" altLang="zh-CN"/>
              <a:t>i-1</a:t>
            </a:r>
            <a:r>
              <a:rPr lang="zh-CN" altLang="en-US"/>
              <a:t>，再使用</a:t>
            </a:r>
            <a:r>
              <a:rPr lang="en-US" altLang="zh-CN"/>
              <a:t>i</a:t>
            </a:r>
            <a:r>
              <a:rPr lang="zh-CN" altLang="en-US"/>
              <a:t>值）</a:t>
            </a:r>
          </a:p>
          <a:p>
            <a:pPr lvl="3"/>
            <a:r>
              <a:rPr lang="zh-CN" altLang="en-US"/>
              <a:t>后置  </a:t>
            </a:r>
            <a:r>
              <a:rPr lang="en-US" altLang="zh-CN"/>
              <a:t>i++,i--   (</a:t>
            </a:r>
            <a:r>
              <a:rPr lang="zh-CN" altLang="en-US"/>
              <a:t>先使用</a:t>
            </a:r>
            <a:r>
              <a:rPr lang="en-US" altLang="zh-CN"/>
              <a:t>i</a:t>
            </a:r>
            <a:r>
              <a:rPr lang="zh-CN" altLang="en-US"/>
              <a:t>值</a:t>
            </a:r>
            <a:r>
              <a:rPr lang="en-US" altLang="zh-CN"/>
              <a:t>,</a:t>
            </a:r>
            <a:r>
              <a:rPr lang="zh-CN" altLang="en-US"/>
              <a:t>再执行</a:t>
            </a:r>
            <a:r>
              <a:rPr lang="en-US" altLang="zh-CN"/>
              <a:t>i+1</a:t>
            </a:r>
            <a:r>
              <a:rPr lang="zh-CN" altLang="en-US"/>
              <a:t>或</a:t>
            </a:r>
            <a:r>
              <a:rPr lang="en-US" altLang="zh-CN"/>
              <a:t>i-1</a:t>
            </a:r>
            <a:r>
              <a:rPr lang="zh-CN" altLang="en-US"/>
              <a:t>）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566863" y="3125788"/>
            <a:ext cx="6527800" cy="2320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   </a:t>
            </a: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j=3;  k=++j;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j=3;  k=j++;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j=3;  printf(</a:t>
            </a:r>
            <a:r>
              <a:rPr lang="en-US" altLang="zh-CN" sz="2400">
                <a:solidFill>
                  <a:schemeClr val="bg1"/>
                </a:solidFill>
                <a:latin typeface="Times New Roman"/>
                <a:ea typeface="隶书" pitchFamily="49" charset="-122"/>
              </a:rPr>
              <a:t>“</a:t>
            </a: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%d</a:t>
            </a:r>
            <a:r>
              <a:rPr lang="en-US" altLang="zh-CN" sz="2400">
                <a:solidFill>
                  <a:schemeClr val="bg1"/>
                </a:solidFill>
                <a:latin typeface="Times New Roman"/>
                <a:ea typeface="隶书" pitchFamily="49" charset="-122"/>
              </a:rPr>
              <a:t>”</a:t>
            </a: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,++j); 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j=3;  printf(</a:t>
            </a:r>
            <a:r>
              <a:rPr lang="en-US" altLang="zh-CN" sz="2400">
                <a:solidFill>
                  <a:schemeClr val="bg1"/>
                </a:solidFill>
                <a:latin typeface="Times New Roman"/>
                <a:ea typeface="隶书" pitchFamily="49" charset="-122"/>
              </a:rPr>
              <a:t>“</a:t>
            </a: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%d</a:t>
            </a:r>
            <a:r>
              <a:rPr lang="en-US" altLang="zh-CN" sz="2400">
                <a:solidFill>
                  <a:schemeClr val="bg1"/>
                </a:solidFill>
                <a:latin typeface="Times New Roman"/>
                <a:ea typeface="隶书" pitchFamily="49" charset="-122"/>
              </a:rPr>
              <a:t>”</a:t>
            </a: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,j++); 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a=3;b=5;c=(++a)*b;  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a=3;b=5;c=(a++)*b;    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9813" y="3144838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// k=4,j=4</a:t>
            </a:r>
            <a:endParaRPr lang="en-US" altLang="zh-CN" sz="2400">
              <a:solidFill>
                <a:srgbClr val="5B9BD5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119813" y="3511550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// k=3,j=4</a:t>
            </a:r>
            <a:endParaRPr lang="en-US" altLang="zh-CN" sz="2400">
              <a:solidFill>
                <a:srgbClr val="5B9BD5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6119813" y="3876675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// 4</a:t>
            </a:r>
            <a:endParaRPr lang="en-US" altLang="zh-CN" sz="2400">
              <a:solidFill>
                <a:srgbClr val="5B9BD5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119813" y="4243388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// 3</a:t>
            </a:r>
            <a:endParaRPr lang="en-US" altLang="zh-CN" sz="2400">
              <a:solidFill>
                <a:srgbClr val="5B9BD5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19813" y="4608513"/>
            <a:ext cx="187452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// c=20,a=4</a:t>
            </a:r>
            <a:endParaRPr lang="en-US" altLang="zh-CN" sz="2400">
              <a:solidFill>
                <a:srgbClr val="5B9BD5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119813" y="4973638"/>
            <a:ext cx="187452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// c=15,a=4</a:t>
            </a:r>
            <a:endParaRPr lang="en-US" altLang="zh-CN" sz="2400">
              <a:solidFill>
                <a:srgbClr val="5B9BD5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自增、自减运算符</a:t>
            </a:r>
            <a:r>
              <a:rPr lang="en-US" altLang="zh-CN"/>
              <a:t>++ --</a:t>
            </a:r>
          </a:p>
          <a:p>
            <a:pPr lvl="2"/>
            <a:r>
              <a:rPr lang="zh-CN" altLang="en-US"/>
              <a:t>作用：使变量值加</a:t>
            </a:r>
            <a:r>
              <a:rPr lang="en-US" altLang="zh-CN"/>
              <a:t>1</a:t>
            </a:r>
            <a:r>
              <a:rPr lang="zh-CN" altLang="en-US"/>
              <a:t>或减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种类：</a:t>
            </a:r>
          </a:p>
          <a:p>
            <a:pPr lvl="3"/>
            <a:r>
              <a:rPr lang="zh-CN" altLang="en-US"/>
              <a:t>前置  </a:t>
            </a:r>
            <a:r>
              <a:rPr lang="en-US" altLang="zh-CN"/>
              <a:t>++i, --i  (</a:t>
            </a:r>
            <a:r>
              <a:rPr lang="zh-CN" altLang="en-US"/>
              <a:t>先执行</a:t>
            </a:r>
            <a:r>
              <a:rPr lang="en-US" altLang="zh-CN"/>
              <a:t>i+1</a:t>
            </a:r>
            <a:r>
              <a:rPr lang="zh-CN" altLang="en-US"/>
              <a:t>或</a:t>
            </a:r>
            <a:r>
              <a:rPr lang="en-US" altLang="zh-CN"/>
              <a:t>i-1</a:t>
            </a:r>
            <a:r>
              <a:rPr lang="zh-CN" altLang="en-US"/>
              <a:t>，再使用</a:t>
            </a:r>
            <a:r>
              <a:rPr lang="en-US" altLang="zh-CN"/>
              <a:t>i</a:t>
            </a:r>
            <a:r>
              <a:rPr lang="zh-CN" altLang="en-US"/>
              <a:t>值）</a:t>
            </a:r>
          </a:p>
          <a:p>
            <a:pPr lvl="3"/>
            <a:r>
              <a:rPr lang="zh-CN" altLang="en-US"/>
              <a:t>后置  </a:t>
            </a:r>
            <a:r>
              <a:rPr lang="en-US" altLang="zh-CN"/>
              <a:t>i++,i--   (</a:t>
            </a:r>
            <a:r>
              <a:rPr lang="zh-CN" altLang="en-US"/>
              <a:t>先使用</a:t>
            </a:r>
            <a:r>
              <a:rPr lang="en-US" altLang="zh-CN"/>
              <a:t>i</a:t>
            </a:r>
            <a:r>
              <a:rPr lang="zh-CN" altLang="en-US"/>
              <a:t>值</a:t>
            </a:r>
            <a:r>
              <a:rPr lang="en-US" altLang="zh-CN"/>
              <a:t>,</a:t>
            </a:r>
            <a:r>
              <a:rPr lang="zh-CN" altLang="en-US"/>
              <a:t>再执行</a:t>
            </a:r>
            <a:r>
              <a:rPr lang="en-US" altLang="zh-CN"/>
              <a:t>i+1</a:t>
            </a:r>
            <a:r>
              <a:rPr lang="zh-CN" altLang="en-US"/>
              <a:t>或</a:t>
            </a:r>
            <a:r>
              <a:rPr lang="en-US" altLang="zh-CN"/>
              <a:t>i-1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/>
              <a:t>说明：</a:t>
            </a:r>
          </a:p>
          <a:p>
            <a:pPr lvl="3"/>
            <a:r>
              <a:rPr lang="en-US" altLang="zh-CN"/>
              <a:t>++ -- </a:t>
            </a:r>
            <a:r>
              <a:rPr lang="zh-CN" altLang="en-US"/>
              <a:t>不能用于常量和表达式</a:t>
            </a:r>
            <a:r>
              <a:rPr lang="en-US" altLang="zh-CN"/>
              <a:t>,</a:t>
            </a:r>
            <a:r>
              <a:rPr lang="zh-CN" altLang="en-US" smtClean="0"/>
              <a:t>如 </a:t>
            </a:r>
            <a:r>
              <a:rPr lang="en-US" altLang="zh-CN" smtClean="0">
                <a:solidFill>
                  <a:srgbClr val="5B9BD5"/>
                </a:solidFill>
              </a:rPr>
              <a:t>5</a:t>
            </a:r>
            <a:r>
              <a:rPr lang="en-US" altLang="zh-CN">
                <a:solidFill>
                  <a:srgbClr val="5B9BD5"/>
                </a:solidFill>
              </a:rPr>
              <a:t>++</a:t>
            </a:r>
            <a:r>
              <a:rPr lang="zh-CN" altLang="en-US"/>
              <a:t>，</a:t>
            </a:r>
            <a:r>
              <a:rPr lang="en-US" altLang="zh-CN">
                <a:solidFill>
                  <a:srgbClr val="5B9BD5"/>
                </a:solidFill>
              </a:rPr>
              <a:t>(a+b)++</a:t>
            </a:r>
          </a:p>
          <a:p>
            <a:pPr lvl="3"/>
            <a:r>
              <a:rPr lang="en-US" altLang="zh-CN"/>
              <a:t>++ --</a:t>
            </a:r>
            <a:r>
              <a:rPr lang="zh-CN" altLang="en-US"/>
              <a:t>结合方向：  自右向左</a:t>
            </a:r>
          </a:p>
          <a:p>
            <a:pPr lvl="3"/>
            <a:r>
              <a:rPr lang="zh-CN" altLang="en-US"/>
              <a:t>优先级：</a:t>
            </a:r>
            <a:r>
              <a:rPr lang="en-US" altLang="zh-CN" b="1">
                <a:solidFill>
                  <a:srgbClr val="FFD966"/>
                </a:solidFill>
              </a:rPr>
              <a:t>- ++ --</a:t>
            </a:r>
            <a:r>
              <a:rPr lang="en-US" altLang="zh-CN"/>
              <a:t> </a:t>
            </a:r>
            <a:r>
              <a:rPr lang="en-US" altLang="zh-CN" smtClean="0"/>
              <a:t>------&gt; </a:t>
            </a:r>
            <a:r>
              <a:rPr lang="en-US" altLang="zh-CN" b="1" smtClean="0">
                <a:solidFill>
                  <a:srgbClr val="FFD966"/>
                </a:solidFill>
              </a:rPr>
              <a:t>* </a:t>
            </a:r>
            <a:r>
              <a:rPr lang="en-US" altLang="zh-CN" b="1">
                <a:solidFill>
                  <a:srgbClr val="FFD966"/>
                </a:solidFill>
              </a:rPr>
              <a:t>/ %</a:t>
            </a:r>
            <a:r>
              <a:rPr lang="en-US" altLang="zh-CN"/>
              <a:t> </a:t>
            </a:r>
            <a:r>
              <a:rPr lang="en-US" altLang="zh-CN" smtClean="0"/>
              <a:t>-----&gt; </a:t>
            </a:r>
            <a:r>
              <a:rPr lang="en-US" altLang="zh-CN" b="1" smtClean="0">
                <a:solidFill>
                  <a:srgbClr val="FFD966"/>
                </a:solidFill>
              </a:rPr>
              <a:t>+ </a:t>
            </a:r>
            <a:r>
              <a:rPr lang="en-US" altLang="zh-CN" b="1">
                <a:solidFill>
                  <a:srgbClr val="FFD966"/>
                </a:solidFill>
              </a:rPr>
              <a:t>-</a:t>
            </a:r>
          </a:p>
          <a:p>
            <a:pPr marL="1371600" lvl="3" indent="0">
              <a:buNone/>
            </a:pPr>
            <a:r>
              <a:rPr lang="en-US" altLang="zh-CN"/>
              <a:t>         </a:t>
            </a:r>
            <a:r>
              <a:rPr lang="en-US" altLang="zh-CN" smtClean="0"/>
              <a:t>            (</a:t>
            </a:r>
            <a:r>
              <a:rPr lang="en-US" altLang="zh-CN"/>
              <a:t>2)         </a:t>
            </a:r>
            <a:r>
              <a:rPr lang="en-US" altLang="zh-CN" smtClean="0"/>
              <a:t>       </a:t>
            </a:r>
            <a:r>
              <a:rPr lang="en-US" altLang="zh-CN"/>
              <a:t>(3)    </a:t>
            </a:r>
            <a:r>
              <a:rPr lang="en-US" altLang="zh-CN" smtClean="0"/>
              <a:t>        </a:t>
            </a:r>
            <a:r>
              <a:rPr lang="en-US" altLang="zh-CN"/>
              <a:t>(4)</a:t>
            </a:r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512" y="4537075"/>
            <a:ext cx="697865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 -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i++   </a:t>
            </a:r>
            <a:r>
              <a:rPr lang="en-US" altLang="zh-CN" sz="2000" b="1">
                <a:solidFill>
                  <a:srgbClr val="5B9BD5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  -(i++)</a:t>
            </a:r>
          </a:p>
          <a:p>
            <a:pPr lvl="3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   i=3;  printf(</a:t>
            </a:r>
            <a:r>
              <a:rPr lang="en-US" altLang="zh-CN" sz="2000">
                <a:solidFill>
                  <a:schemeClr val="bg1"/>
                </a:solidFill>
                <a:latin typeface="Times New Roman"/>
                <a:ea typeface="隶书" pitchFamily="49" charset="-122"/>
                <a:sym typeface="Wingdings" pitchFamily="2" charset="2"/>
              </a:rPr>
              <a:t>“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%d</a:t>
            </a:r>
            <a:r>
              <a:rPr lang="en-US" altLang="zh-CN" sz="2000">
                <a:solidFill>
                  <a:schemeClr val="bg1"/>
                </a:solidFill>
                <a:latin typeface="Times New Roman"/>
                <a:ea typeface="隶书" pitchFamily="49" charset="-122"/>
                <a:sym typeface="Wingdings" pitchFamily="2" charset="2"/>
              </a:rPr>
              <a:t>”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,-i++);   //</a:t>
            </a:r>
            <a:r>
              <a:rPr lang="en-US" altLang="zh-CN" sz="2000" b="1">
                <a:solidFill>
                  <a:srgbClr val="5B9BD5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-3 </a:t>
            </a:r>
            <a:endParaRPr lang="en-US" altLang="zh-CN" sz="2000" b="1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4537075"/>
            <a:ext cx="697865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 -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i++</a:t>
            </a:r>
            <a:endParaRPr lang="en-US" altLang="zh-CN" sz="2000">
              <a:solidFill>
                <a:schemeClr val="bg1"/>
              </a:solidFill>
              <a:latin typeface="隶书" pitchFamily="49" charset="-122"/>
              <a:ea typeface="隶书" pitchFamily="49" charset="-122"/>
              <a:sym typeface="Wingdings" pitchFamily="2" charset="2"/>
            </a:endParaRPr>
          </a:p>
          <a:p>
            <a:pPr lvl="3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   i=3;  printf(</a:t>
            </a:r>
            <a:r>
              <a:rPr lang="en-US" altLang="zh-CN" sz="2000">
                <a:solidFill>
                  <a:schemeClr val="bg1"/>
                </a:solidFill>
                <a:latin typeface="Times New Roman"/>
                <a:ea typeface="隶书" pitchFamily="49" charset="-122"/>
                <a:sym typeface="Wingdings" pitchFamily="2" charset="2"/>
              </a:rPr>
              <a:t>“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%d</a:t>
            </a:r>
            <a:r>
              <a:rPr lang="en-US" altLang="zh-CN" sz="2000">
                <a:solidFill>
                  <a:schemeClr val="bg1"/>
                </a:solidFill>
                <a:latin typeface="Times New Roman"/>
                <a:ea typeface="隶书" pitchFamily="49" charset="-122"/>
                <a:sym typeface="Wingdings" pitchFamily="2" charset="2"/>
              </a:rPr>
              <a:t>”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,-i++);   </a:t>
            </a:r>
            <a:endParaRPr lang="en-US" altLang="zh-CN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1475656" y="5874349"/>
            <a:ext cx="3771900" cy="401638"/>
            <a:chOff x="1056" y="2256"/>
            <a:chExt cx="2376" cy="253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1990" y="2366"/>
              <a:ext cx="600" cy="47"/>
            </a:xfrm>
            <a:prstGeom prst="leftRightArrow">
              <a:avLst>
                <a:gd name="adj1" fmla="val 50000"/>
                <a:gd name="adj2" fmla="val 255319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056" y="2256"/>
              <a:ext cx="2376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zh-CN" sz="20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例  </a:t>
              </a:r>
              <a:r>
                <a:rPr lang="en-US" altLang="zh-CN" sz="20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j+++k;          (j++)+k;</a:t>
              </a:r>
              <a:endPara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赋值运算符和表达式</a:t>
            </a:r>
          </a:p>
          <a:p>
            <a:pPr lvl="2"/>
            <a:r>
              <a:rPr lang="zh-CN" altLang="en-US"/>
              <a:t>简单赋值运算符</a:t>
            </a:r>
          </a:p>
          <a:p>
            <a:pPr lvl="3"/>
            <a:r>
              <a:rPr lang="zh-CN" altLang="en-US"/>
              <a:t>符号：   </a:t>
            </a:r>
            <a:r>
              <a:rPr lang="en-US" altLang="zh-CN"/>
              <a:t>=</a:t>
            </a:r>
          </a:p>
          <a:p>
            <a:pPr lvl="3"/>
            <a:r>
              <a:rPr lang="zh-CN" altLang="en-US"/>
              <a:t>格式：  </a:t>
            </a:r>
            <a:r>
              <a:rPr lang="zh-CN" altLang="en-US" b="1">
                <a:solidFill>
                  <a:srgbClr val="FFD966"/>
                </a:solidFill>
              </a:rPr>
              <a:t>变量</a:t>
            </a:r>
            <a:r>
              <a:rPr lang="zh-CN" altLang="en-US" b="1" smtClean="0">
                <a:solidFill>
                  <a:srgbClr val="FFD966"/>
                </a:solidFill>
              </a:rPr>
              <a:t>标识符 </a:t>
            </a:r>
            <a:r>
              <a:rPr lang="en-US" altLang="zh-CN" b="1" smtClean="0">
                <a:solidFill>
                  <a:srgbClr val="FFD966"/>
                </a:solidFill>
              </a:rPr>
              <a:t>= </a:t>
            </a:r>
            <a:r>
              <a:rPr lang="zh-CN" altLang="en-US" b="1" smtClean="0">
                <a:solidFill>
                  <a:srgbClr val="FFD966"/>
                </a:solidFill>
              </a:rPr>
              <a:t>表达式</a:t>
            </a:r>
            <a:endParaRPr lang="zh-CN" altLang="en-US" b="1">
              <a:solidFill>
                <a:srgbClr val="FFD966"/>
              </a:solidFill>
            </a:endParaRPr>
          </a:p>
          <a:p>
            <a:pPr lvl="3"/>
            <a:r>
              <a:rPr lang="zh-CN" altLang="en-US"/>
              <a:t>作用：将一个数据（常量或表达式）赋给一个</a:t>
            </a:r>
            <a:r>
              <a:rPr lang="zh-CN" altLang="en-US" smtClean="0"/>
              <a:t>变量</a:t>
            </a:r>
            <a:endParaRPr lang="en-US" altLang="zh-CN" smtClean="0"/>
          </a:p>
          <a:p>
            <a:pPr lvl="2"/>
            <a:r>
              <a:rPr lang="zh-CN" altLang="en-US"/>
              <a:t>复合赋值运算符</a:t>
            </a:r>
          </a:p>
          <a:p>
            <a:pPr lvl="3"/>
            <a:r>
              <a:rPr lang="zh-CN" altLang="en-US"/>
              <a:t>种类：</a:t>
            </a:r>
            <a:r>
              <a:rPr lang="en-US" altLang="zh-CN"/>
              <a:t>+=  -=  *=  /=  %= 《=  》=  &amp;=  ^=  |=</a:t>
            </a:r>
          </a:p>
          <a:p>
            <a:pPr lvl="3"/>
            <a:r>
              <a:rPr lang="zh-CN" altLang="en-US"/>
              <a:t>含义： </a:t>
            </a:r>
            <a:r>
              <a:rPr lang="en-US" altLang="zh-CN">
                <a:solidFill>
                  <a:srgbClr val="5B9BD5"/>
                </a:solidFill>
              </a:rPr>
              <a:t>exp1 op= exp2</a:t>
            </a: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 </a:t>
            </a:r>
            <a:r>
              <a:rPr lang="en-US" altLang="zh-CN"/>
              <a:t>exp1 = exp1  op  </a:t>
            </a:r>
            <a:r>
              <a:rPr lang="en-US" altLang="zh-CN" smtClean="0"/>
              <a:t>exp2</a:t>
            </a:r>
            <a:endParaRPr lang="zh-CN" altLang="en-US"/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6300192" y="4509120"/>
            <a:ext cx="2200275" cy="1225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  </a:t>
            </a: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a=3;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d=func();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c=d+2;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566714" y="3913188"/>
            <a:ext cx="2854325" cy="457200"/>
            <a:chOff x="1680" y="2561"/>
            <a:chExt cx="1798" cy="288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2304" y="2688"/>
              <a:ext cx="422" cy="47"/>
            </a:xfrm>
            <a:prstGeom prst="leftRightArrow">
              <a:avLst>
                <a:gd name="adj1" fmla="val 50000"/>
                <a:gd name="adj2" fmla="val 179574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680" y="2561"/>
              <a:ext cx="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a+=3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880" y="2561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a=a+3</a:t>
              </a: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566714" y="4379913"/>
            <a:ext cx="3397250" cy="457200"/>
            <a:chOff x="1680" y="2753"/>
            <a:chExt cx="2140" cy="288"/>
          </a:xfrm>
        </p:grpSpPr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2304" y="2880"/>
              <a:ext cx="422" cy="47"/>
            </a:xfrm>
            <a:prstGeom prst="leftRightArrow">
              <a:avLst>
                <a:gd name="adj1" fmla="val 50000"/>
                <a:gd name="adj2" fmla="val 179574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680" y="2753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x*=y+8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880" y="2753"/>
              <a:ext cx="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x=x*(y+8)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1547664" y="4846638"/>
            <a:ext cx="2971800" cy="457200"/>
            <a:chOff x="1680" y="2945"/>
            <a:chExt cx="1872" cy="288"/>
          </a:xfrm>
        </p:grpSpPr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304" y="3072"/>
              <a:ext cx="422" cy="47"/>
            </a:xfrm>
            <a:prstGeom prst="leftRightArrow">
              <a:avLst>
                <a:gd name="adj1" fmla="val 50000"/>
                <a:gd name="adj2" fmla="val 179574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680" y="2945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x%=3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880" y="2945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x=x%3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1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296144"/>
          </a:xfrm>
        </p:spPr>
        <p:txBody>
          <a:bodyPr/>
          <a:lstStyle/>
          <a:p>
            <a:pPr lvl="1"/>
            <a:r>
              <a:rPr lang="zh-CN" altLang="en-US"/>
              <a:t>各种进制之间的转换</a:t>
            </a:r>
          </a:p>
          <a:p>
            <a:pPr lvl="2"/>
            <a:r>
              <a:rPr lang="zh-CN" altLang="en-US"/>
              <a:t>二进制、八进制、十六进制转换成十进制</a:t>
            </a:r>
          </a:p>
          <a:p>
            <a:pPr lvl="3"/>
            <a:r>
              <a:rPr lang="zh-CN" altLang="en-US"/>
              <a:t>方法：按权</a:t>
            </a:r>
            <a:r>
              <a:rPr lang="zh-CN" altLang="en-US" smtClean="0"/>
              <a:t>相加</a:t>
            </a: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308222"/>
              </p:ext>
            </p:extLst>
          </p:nvPr>
        </p:nvGraphicFramePr>
        <p:xfrm>
          <a:off x="611188" y="2349500"/>
          <a:ext cx="78009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公式" r:id="rId3" imgW="4495800" imgH="241300" progId="Equation.3">
                  <p:embed/>
                </p:oleObj>
              </mc:Choice>
              <mc:Fallback>
                <p:oleObj name="公式" r:id="rId3" imgW="4495800" imgH="241300" progId="Equation.3">
                  <p:embed/>
                  <p:pic>
                    <p:nvPicPr>
                      <p:cNvPr id="0" name="Object 2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9500"/>
                        <a:ext cx="7800975" cy="415925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719793"/>
              </p:ext>
            </p:extLst>
          </p:nvPr>
        </p:nvGraphicFramePr>
        <p:xfrm>
          <a:off x="611560" y="3360118"/>
          <a:ext cx="4937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公式" r:id="rId5" imgW="2844800" imgH="241300" progId="Equation.3">
                  <p:embed/>
                </p:oleObj>
              </mc:Choice>
              <mc:Fallback>
                <p:oleObj name="公式" r:id="rId5" imgW="2844800" imgH="241300" progId="Equation.3">
                  <p:embed/>
                  <p:pic>
                    <p:nvPicPr>
                      <p:cNvPr id="0" name="Object 2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60118"/>
                        <a:ext cx="4937125" cy="415925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350497"/>
              </p:ext>
            </p:extLst>
          </p:nvPr>
        </p:nvGraphicFramePr>
        <p:xfrm>
          <a:off x="611560" y="4372943"/>
          <a:ext cx="7096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公式" r:id="rId7" imgW="4089400" imgH="241300" progId="Equation.3">
                  <p:embed/>
                </p:oleObj>
              </mc:Choice>
              <mc:Fallback>
                <p:oleObj name="公式" r:id="rId7" imgW="4089400" imgH="241300" progId="Equation.3">
                  <p:embed/>
                  <p:pic>
                    <p:nvPicPr>
                      <p:cNvPr id="0" name="Object 2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72943"/>
                        <a:ext cx="7096125" cy="415925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6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448272"/>
          </a:xfrm>
        </p:spPr>
        <p:txBody>
          <a:bodyPr/>
          <a:lstStyle/>
          <a:p>
            <a:pPr lvl="2"/>
            <a:r>
              <a:rPr lang="zh-CN" altLang="en-US"/>
              <a:t>说明</a:t>
            </a:r>
            <a:r>
              <a:rPr lang="en-US" altLang="zh-CN"/>
              <a:t>:</a:t>
            </a:r>
          </a:p>
          <a:p>
            <a:pPr lvl="3"/>
            <a:r>
              <a:rPr lang="zh-CN" altLang="en-US"/>
              <a:t>结合方向：</a:t>
            </a:r>
            <a:r>
              <a:rPr lang="zh-CN" altLang="en-US" b="1">
                <a:solidFill>
                  <a:srgbClr val="FFD966"/>
                </a:solidFill>
              </a:rPr>
              <a:t>自右向左</a:t>
            </a:r>
          </a:p>
          <a:p>
            <a:pPr lvl="3"/>
            <a:r>
              <a:rPr lang="zh-CN" altLang="en-US"/>
              <a:t>优先级</a:t>
            </a:r>
            <a:r>
              <a:rPr lang="en-US" altLang="zh-CN"/>
              <a:t>:   </a:t>
            </a:r>
            <a:r>
              <a:rPr lang="en-US" altLang="zh-CN" b="1">
                <a:solidFill>
                  <a:srgbClr val="FFD966"/>
                </a:solidFill>
              </a:rPr>
              <a:t>14</a:t>
            </a:r>
          </a:p>
          <a:p>
            <a:pPr lvl="3"/>
            <a:r>
              <a:rPr lang="zh-CN" altLang="en-US"/>
              <a:t>左侧必须是变量，不能是常量或表达式</a:t>
            </a:r>
          </a:p>
          <a:p>
            <a:pPr lvl="3"/>
            <a:r>
              <a:rPr lang="zh-CN" altLang="en-US" b="1">
                <a:solidFill>
                  <a:srgbClr val="FFD966"/>
                </a:solidFill>
              </a:rPr>
              <a:t>赋值转换</a:t>
            </a:r>
            <a:r>
              <a:rPr lang="zh-CN" altLang="en-US"/>
              <a:t>规则</a:t>
            </a:r>
            <a:r>
              <a:rPr lang="en-US" altLang="zh-CN"/>
              <a:t>:</a:t>
            </a:r>
            <a:r>
              <a:rPr lang="zh-CN" altLang="en-US"/>
              <a:t>使赋值号右边表达式值</a:t>
            </a:r>
            <a:r>
              <a:rPr lang="zh-CN" altLang="en-US" b="1">
                <a:solidFill>
                  <a:srgbClr val="FFD966"/>
                </a:solidFill>
              </a:rPr>
              <a:t>自动</a:t>
            </a:r>
            <a:r>
              <a:rPr lang="zh-CN" altLang="en-US"/>
              <a:t>转换成其左边变量的类型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-972616" y="3573016"/>
            <a:ext cx="3419475" cy="860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  </a:t>
            </a:r>
            <a:r>
              <a:rPr lang="en-US" altLang="zh-CN" sz="240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3=x-2*y;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40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a+b=3;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2044080" y="3573016"/>
            <a:ext cx="6056312" cy="1654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宋体" charset="-122"/>
              </a:rPr>
              <a:t>例</a:t>
            </a:r>
            <a:r>
              <a:rPr lang="zh-CN" altLang="en-US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float f;  </a:t>
            </a:r>
          </a:p>
          <a:p>
            <a:pPr lvl="3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int i;</a:t>
            </a:r>
          </a:p>
          <a:p>
            <a:pPr lvl="3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i=10; </a:t>
            </a:r>
          </a:p>
          <a:p>
            <a:pPr lvl="3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f=i;</a:t>
            </a:r>
          </a:p>
          <a:p>
            <a:pPr lvl="3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</a:rPr>
              <a:t>则</a:t>
            </a:r>
            <a:r>
              <a:rPr lang="zh-CN" altLang="en-US" sz="200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000">
                <a:solidFill>
                  <a:srgbClr val="5B9BD5"/>
                </a:solidFill>
                <a:ea typeface="隶书" pitchFamily="49" charset="-122"/>
              </a:rPr>
              <a:t>f=10.0</a:t>
            </a:r>
            <a:endParaRPr lang="en-US" altLang="zh-CN" sz="2400">
              <a:solidFill>
                <a:srgbClr val="5B9BD5"/>
              </a:solidFill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226111" y="3573016"/>
            <a:ext cx="2810385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</a:rPr>
              <a:t>例  </a:t>
            </a:r>
            <a:r>
              <a:rPr lang="en-US" altLang="zh-CN" sz="2000">
                <a:solidFill>
                  <a:schemeClr val="bg1"/>
                </a:solidFill>
              </a:rPr>
              <a:t>int i;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</a:rPr>
              <a:t>      i=2.56;    </a:t>
            </a:r>
            <a:r>
              <a:rPr lang="en-US" altLang="zh-CN" sz="2000" smtClean="0">
                <a:solidFill>
                  <a:srgbClr val="5B9BD5"/>
                </a:solidFill>
              </a:rPr>
              <a:t>// </a:t>
            </a:r>
            <a:r>
              <a:rPr lang="zh-CN" altLang="zh-CN" sz="2000" smtClean="0">
                <a:solidFill>
                  <a:srgbClr val="5B9BD5"/>
                </a:solidFill>
              </a:rPr>
              <a:t>结果</a:t>
            </a:r>
            <a:r>
              <a:rPr lang="en-US" altLang="zh-CN" sz="2000">
                <a:solidFill>
                  <a:srgbClr val="5B9BD5"/>
                </a:solidFill>
              </a:rPr>
              <a:t>i=2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5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736303"/>
          </a:xfrm>
        </p:spPr>
        <p:txBody>
          <a:bodyPr/>
          <a:lstStyle/>
          <a:p>
            <a:pPr lvl="2"/>
            <a:r>
              <a:rPr lang="zh-CN" altLang="en-US"/>
              <a:t>说明</a:t>
            </a:r>
            <a:r>
              <a:rPr lang="en-US" altLang="zh-CN"/>
              <a:t>:</a:t>
            </a:r>
          </a:p>
          <a:p>
            <a:pPr lvl="3"/>
            <a:r>
              <a:rPr lang="zh-CN" altLang="en-US"/>
              <a:t>结合方向：</a:t>
            </a:r>
            <a:r>
              <a:rPr lang="zh-CN" altLang="en-US" b="1">
                <a:solidFill>
                  <a:srgbClr val="FFD966"/>
                </a:solidFill>
              </a:rPr>
              <a:t>自右向左</a:t>
            </a:r>
          </a:p>
          <a:p>
            <a:pPr lvl="3"/>
            <a:r>
              <a:rPr lang="zh-CN" altLang="en-US"/>
              <a:t>优先级</a:t>
            </a:r>
            <a:r>
              <a:rPr lang="en-US" altLang="zh-CN"/>
              <a:t>:   </a:t>
            </a:r>
            <a:r>
              <a:rPr lang="en-US" altLang="zh-CN" b="1">
                <a:solidFill>
                  <a:srgbClr val="FFD966"/>
                </a:solidFill>
              </a:rPr>
              <a:t>14</a:t>
            </a:r>
          </a:p>
          <a:p>
            <a:pPr lvl="3"/>
            <a:r>
              <a:rPr lang="zh-CN" altLang="en-US"/>
              <a:t>左侧必须是变量，不能是常量或表达式</a:t>
            </a:r>
          </a:p>
          <a:p>
            <a:pPr lvl="3"/>
            <a:r>
              <a:rPr lang="zh-CN" altLang="en-US" b="1">
                <a:solidFill>
                  <a:srgbClr val="FFD966"/>
                </a:solidFill>
              </a:rPr>
              <a:t>赋值转换</a:t>
            </a:r>
            <a:r>
              <a:rPr lang="zh-CN" altLang="en-US"/>
              <a:t>规则</a:t>
            </a:r>
            <a:r>
              <a:rPr lang="en-US" altLang="zh-CN"/>
              <a:t>:</a:t>
            </a:r>
            <a:r>
              <a:rPr lang="zh-CN" altLang="en-US"/>
              <a:t>使赋值号右边表达式值</a:t>
            </a:r>
            <a:r>
              <a:rPr lang="zh-CN" altLang="en-US" b="1">
                <a:solidFill>
                  <a:srgbClr val="FFD966"/>
                </a:solidFill>
              </a:rPr>
              <a:t>自动</a:t>
            </a:r>
            <a:r>
              <a:rPr lang="zh-CN" altLang="en-US"/>
              <a:t>转换成其左边变量的</a:t>
            </a:r>
            <a:r>
              <a:rPr lang="zh-CN" altLang="en-US" smtClean="0"/>
              <a:t>类型</a:t>
            </a:r>
            <a:endParaRPr lang="en-US" altLang="zh-CN" smtClean="0"/>
          </a:p>
          <a:p>
            <a:pPr lvl="3"/>
            <a:r>
              <a:rPr lang="zh-CN" altLang="en-US"/>
              <a:t>赋值表达式的值与变量值相等</a:t>
            </a:r>
            <a:r>
              <a:rPr lang="en-US" altLang="zh-CN"/>
              <a:t>,</a:t>
            </a:r>
            <a:r>
              <a:rPr lang="zh-CN" altLang="en-US"/>
              <a:t>且可嵌套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725107" y="3356992"/>
            <a:ext cx="7191375" cy="195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:   a=b=c=5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 a=(b=5)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 a=5+(c=6)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 a=(b=4)+(c=6)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 a=(b=10)/(c=2)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4307400" y="3429000"/>
            <a:ext cx="402896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24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值为5，</a:t>
            </a:r>
            <a:r>
              <a:rPr lang="en-US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zh-CN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值为5</a:t>
            </a:r>
            <a:endParaRPr lang="en-US" altLang="zh-CN" sz="2400">
              <a:solidFill>
                <a:srgbClr val="5B9BD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4307400" y="3781425"/>
            <a:ext cx="17943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// b=5;a=5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4307400" y="4133850"/>
            <a:ext cx="38333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24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值11，</a:t>
            </a:r>
            <a:r>
              <a:rPr lang="en-US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c=6,a=11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4307400" y="4486275"/>
            <a:ext cx="451307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24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值10，</a:t>
            </a:r>
            <a:r>
              <a:rPr lang="en-US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a=10,b=4,c=6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307400" y="4838700"/>
            <a:ext cx="433193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24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值5，</a:t>
            </a:r>
            <a:r>
              <a:rPr lang="en-US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a=5,b=10,c=2</a:t>
            </a:r>
          </a:p>
        </p:txBody>
      </p:sp>
    </p:spTree>
    <p:extLst>
      <p:ext uri="{BB962C8B-B14F-4D97-AF65-F5344CB8AC3E}">
        <p14:creationId xmlns:p14="http://schemas.microsoft.com/office/powerpoint/2010/main" val="8601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736303"/>
          </a:xfrm>
        </p:spPr>
        <p:txBody>
          <a:bodyPr/>
          <a:lstStyle/>
          <a:p>
            <a:pPr lvl="2"/>
            <a:r>
              <a:rPr lang="zh-CN" altLang="en-US"/>
              <a:t>说明</a:t>
            </a:r>
            <a:r>
              <a:rPr lang="en-US" altLang="zh-CN"/>
              <a:t>:</a:t>
            </a:r>
          </a:p>
          <a:p>
            <a:pPr lvl="3"/>
            <a:r>
              <a:rPr lang="zh-CN" altLang="en-US"/>
              <a:t>结合方向：</a:t>
            </a:r>
            <a:r>
              <a:rPr lang="zh-CN" altLang="en-US" b="1">
                <a:solidFill>
                  <a:srgbClr val="FFD966"/>
                </a:solidFill>
              </a:rPr>
              <a:t>自右向左</a:t>
            </a:r>
          </a:p>
          <a:p>
            <a:pPr lvl="3"/>
            <a:r>
              <a:rPr lang="zh-CN" altLang="en-US"/>
              <a:t>优先级</a:t>
            </a:r>
            <a:r>
              <a:rPr lang="en-US" altLang="zh-CN"/>
              <a:t>:   </a:t>
            </a:r>
            <a:r>
              <a:rPr lang="en-US" altLang="zh-CN" b="1">
                <a:solidFill>
                  <a:srgbClr val="FFD966"/>
                </a:solidFill>
              </a:rPr>
              <a:t>14</a:t>
            </a:r>
          </a:p>
          <a:p>
            <a:pPr lvl="3"/>
            <a:r>
              <a:rPr lang="zh-CN" altLang="en-US"/>
              <a:t>左侧必须是变量，不能是常量或表达式</a:t>
            </a:r>
          </a:p>
          <a:p>
            <a:pPr lvl="3"/>
            <a:r>
              <a:rPr lang="zh-CN" altLang="en-US" b="1">
                <a:solidFill>
                  <a:srgbClr val="FFD966"/>
                </a:solidFill>
              </a:rPr>
              <a:t>赋值转换</a:t>
            </a:r>
            <a:r>
              <a:rPr lang="zh-CN" altLang="en-US"/>
              <a:t>规则</a:t>
            </a:r>
            <a:r>
              <a:rPr lang="en-US" altLang="zh-CN"/>
              <a:t>:</a:t>
            </a:r>
            <a:r>
              <a:rPr lang="zh-CN" altLang="en-US"/>
              <a:t>使赋值号右边表达式值</a:t>
            </a:r>
            <a:r>
              <a:rPr lang="zh-CN" altLang="en-US" b="1">
                <a:solidFill>
                  <a:srgbClr val="FFD966"/>
                </a:solidFill>
              </a:rPr>
              <a:t>自动</a:t>
            </a:r>
            <a:r>
              <a:rPr lang="zh-CN" altLang="en-US"/>
              <a:t>转换成其左边变量的</a:t>
            </a:r>
            <a:r>
              <a:rPr lang="zh-CN" altLang="en-US" smtClean="0"/>
              <a:t>类型</a:t>
            </a:r>
            <a:endParaRPr lang="en-US" altLang="zh-CN" smtClean="0"/>
          </a:p>
          <a:p>
            <a:pPr lvl="3"/>
            <a:r>
              <a:rPr lang="zh-CN" altLang="en-US"/>
              <a:t>赋值表达式的值与变量值相等</a:t>
            </a:r>
            <a:r>
              <a:rPr lang="en-US" altLang="zh-CN"/>
              <a:t>,</a:t>
            </a:r>
            <a:r>
              <a:rPr lang="zh-CN" altLang="en-US"/>
              <a:t>且可嵌套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80988" y="3201988"/>
            <a:ext cx="7210425" cy="860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例:  </a:t>
            </a: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a=12;  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a+=a-=a*a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0988" y="4344988"/>
            <a:ext cx="8524875" cy="1225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:  int a=2;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a%=4-1;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a+=a*=a-=a*=3;  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814763" y="3582988"/>
            <a:ext cx="4798406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//a=-264 </a:t>
            </a:r>
            <a:r>
              <a:rPr lang="zh-CN" altLang="zh-CN" sz="240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等价于</a:t>
            </a:r>
            <a:r>
              <a:rPr lang="en-US" altLang="zh-CN" sz="240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a=a+(a=a-(a*a))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86125" y="5126038"/>
            <a:ext cx="5567848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//a=0 </a:t>
            </a:r>
            <a:r>
              <a:rPr lang="zh-CN" altLang="en-US" sz="240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等价于</a:t>
            </a:r>
            <a:r>
              <a:rPr lang="en-US" altLang="zh-CN" sz="2400">
                <a:solidFill>
                  <a:srgbClr val="5B9BD5"/>
                </a:solidFill>
                <a:latin typeface="隶书" pitchFamily="49" charset="-122"/>
                <a:ea typeface="隶书" pitchFamily="49" charset="-122"/>
              </a:rPr>
              <a:t>a=a+(a=a*(a=a-(a=a*3)))</a:t>
            </a:r>
          </a:p>
        </p:txBody>
      </p:sp>
    </p:spTree>
    <p:extLst>
      <p:ext uri="{BB962C8B-B14F-4D97-AF65-F5344CB8AC3E}">
        <p14:creationId xmlns:p14="http://schemas.microsoft.com/office/powerpoint/2010/main" val="114285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376264"/>
          </a:xfrm>
        </p:spPr>
        <p:txBody>
          <a:bodyPr/>
          <a:lstStyle/>
          <a:p>
            <a:pPr lvl="1"/>
            <a:r>
              <a:rPr lang="zh-CN" altLang="en-US"/>
              <a:t>逗号运算符和表达式</a:t>
            </a:r>
          </a:p>
          <a:p>
            <a:pPr lvl="2"/>
            <a:r>
              <a:rPr lang="zh-CN" altLang="en-US"/>
              <a:t>形式：</a:t>
            </a:r>
            <a:r>
              <a:rPr lang="zh-CN" altLang="en-US" b="1">
                <a:solidFill>
                  <a:srgbClr val="FFD966"/>
                </a:solidFill>
              </a:rPr>
              <a:t>表达式</a:t>
            </a:r>
            <a:r>
              <a:rPr lang="en-US" altLang="zh-CN" b="1">
                <a:solidFill>
                  <a:srgbClr val="FFD966"/>
                </a:solidFill>
              </a:rPr>
              <a:t>1,</a:t>
            </a:r>
            <a:r>
              <a:rPr lang="zh-CN" altLang="en-US" b="1">
                <a:solidFill>
                  <a:srgbClr val="FFD966"/>
                </a:solidFill>
              </a:rPr>
              <a:t>表达式</a:t>
            </a:r>
            <a:r>
              <a:rPr lang="en-US" altLang="zh-CN" b="1">
                <a:solidFill>
                  <a:srgbClr val="FFD966"/>
                </a:solidFill>
              </a:rPr>
              <a:t>2,……</a:t>
            </a:r>
            <a:r>
              <a:rPr lang="zh-CN" altLang="en-US" b="1">
                <a:solidFill>
                  <a:srgbClr val="FFD966"/>
                </a:solidFill>
              </a:rPr>
              <a:t>表达式</a:t>
            </a:r>
            <a:r>
              <a:rPr lang="en-US" altLang="zh-CN" b="1">
                <a:solidFill>
                  <a:srgbClr val="FFD966"/>
                </a:solidFill>
              </a:rPr>
              <a:t>n</a:t>
            </a:r>
          </a:p>
          <a:p>
            <a:pPr lvl="2"/>
            <a:r>
              <a:rPr lang="zh-CN" altLang="en-US"/>
              <a:t>结合</a:t>
            </a:r>
            <a:r>
              <a:rPr lang="zh-CN" altLang="en-US" smtClean="0"/>
              <a:t>性：</a:t>
            </a:r>
            <a:r>
              <a:rPr lang="zh-CN" altLang="en-US" b="1" smtClean="0">
                <a:solidFill>
                  <a:srgbClr val="FFD966"/>
                </a:solidFill>
              </a:rPr>
              <a:t>从</a:t>
            </a:r>
            <a:r>
              <a:rPr lang="zh-CN" altLang="en-US" b="1">
                <a:solidFill>
                  <a:srgbClr val="FFD966"/>
                </a:solidFill>
              </a:rPr>
              <a:t>左向右</a:t>
            </a:r>
          </a:p>
          <a:p>
            <a:pPr lvl="2"/>
            <a:r>
              <a:rPr lang="zh-CN" altLang="en-US"/>
              <a:t>优先级</a:t>
            </a:r>
            <a:r>
              <a:rPr lang="en-US" altLang="zh-CN"/>
              <a:t>: </a:t>
            </a:r>
            <a:r>
              <a:rPr lang="en-US" altLang="zh-CN" b="1">
                <a:solidFill>
                  <a:srgbClr val="FFD966"/>
                </a:solidFill>
              </a:rPr>
              <a:t>15</a:t>
            </a:r>
          </a:p>
          <a:p>
            <a:pPr lvl="2"/>
            <a:r>
              <a:rPr lang="zh-CN" altLang="en-US"/>
              <a:t>逗号表达式的值：等于表达式</a:t>
            </a:r>
            <a:r>
              <a:rPr lang="en-US" altLang="zh-CN"/>
              <a:t>n</a:t>
            </a:r>
            <a:r>
              <a:rPr lang="zh-CN" altLang="en-US"/>
              <a:t>的值</a:t>
            </a:r>
          </a:p>
          <a:p>
            <a:pPr lvl="2"/>
            <a:r>
              <a:rPr lang="zh-CN" altLang="en-US"/>
              <a:t>用途：常用于循环</a:t>
            </a:r>
            <a:r>
              <a:rPr lang="en-US" altLang="zh-CN"/>
              <a:t>for</a:t>
            </a:r>
            <a:r>
              <a:rPr lang="zh-CN" altLang="en-US"/>
              <a:t>语句中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-324544" y="3051175"/>
            <a:ext cx="8396287" cy="2990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例   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a=3*5,a*4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      a=3*5,a*4,a+5</a:t>
            </a:r>
          </a:p>
          <a:p>
            <a:pPr lvl="3"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</a:rPr>
              <a:t>例  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x=(a=3,6*3)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      x=a=3,6*a</a:t>
            </a:r>
          </a:p>
          <a:p>
            <a:pPr lvl="3"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</a:rPr>
              <a:t>例   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a=1;b=2;c=3;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      printf(“%d,%d,%d”,a,b,c);   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      printf(“%d,%d,%d”,(a,b,c),b,c);     </a:t>
            </a: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247456" y="3013075"/>
            <a:ext cx="2661604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Times New Roman" pitchFamily="18" charset="0"/>
              </a:rPr>
              <a:t>// a=15</a:t>
            </a:r>
            <a:r>
              <a:rPr lang="en-US" altLang="zh-CN" sz="2400">
                <a:solidFill>
                  <a:srgbClr val="5B9BD5"/>
                </a:solidFill>
                <a:latin typeface="Times New Roman" pitchFamily="18" charset="0"/>
              </a:rPr>
              <a:t>,</a:t>
            </a:r>
            <a:r>
              <a:rPr lang="zh-CN" altLang="zh-CN" sz="2400">
                <a:solidFill>
                  <a:srgbClr val="5B9BD5"/>
                </a:solidFill>
                <a:latin typeface="Times New Roman" pitchFamily="18" charset="0"/>
              </a:rPr>
              <a:t>表达式值60</a:t>
            </a:r>
            <a:endParaRPr lang="en-US" altLang="zh-CN" sz="24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190306" y="3355975"/>
            <a:ext cx="2661604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Times New Roman" pitchFamily="18" charset="0"/>
              </a:rPr>
              <a:t>// a=15</a:t>
            </a:r>
            <a:r>
              <a:rPr lang="en-US" altLang="zh-CN" sz="2400">
                <a:solidFill>
                  <a:srgbClr val="5B9BD5"/>
                </a:solidFill>
                <a:latin typeface="Times New Roman" pitchFamily="18" charset="0"/>
              </a:rPr>
              <a:t>,</a:t>
            </a:r>
            <a:r>
              <a:rPr lang="zh-CN" altLang="zh-CN" sz="2400">
                <a:solidFill>
                  <a:srgbClr val="5B9BD5"/>
                </a:solidFill>
                <a:latin typeface="Times New Roman" pitchFamily="18" charset="0"/>
              </a:rPr>
              <a:t>表达式值20</a:t>
            </a:r>
            <a:endParaRPr lang="en-US" altLang="zh-CN" sz="24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3340993" y="3813175"/>
            <a:ext cx="4756728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Times New Roman" pitchFamily="18" charset="0"/>
              </a:rPr>
              <a:t>// </a:t>
            </a:r>
            <a:r>
              <a:rPr lang="zh-CN" altLang="zh-CN" sz="2400" smtClean="0">
                <a:solidFill>
                  <a:srgbClr val="5B9BD5"/>
                </a:solidFill>
                <a:latin typeface="Times New Roman" pitchFamily="18" charset="0"/>
              </a:rPr>
              <a:t>赋值</a:t>
            </a:r>
            <a:r>
              <a:rPr lang="zh-CN" altLang="zh-CN" sz="2400">
                <a:solidFill>
                  <a:srgbClr val="5B9BD5"/>
                </a:solidFill>
                <a:latin typeface="Times New Roman" pitchFamily="18" charset="0"/>
              </a:rPr>
              <a:t>表达式，表达式值18，</a:t>
            </a:r>
            <a:r>
              <a:rPr lang="en-US" altLang="zh-CN" sz="2400">
                <a:solidFill>
                  <a:srgbClr val="5B9BD5"/>
                </a:solidFill>
                <a:latin typeface="Times New Roman" pitchFamily="18" charset="0"/>
              </a:rPr>
              <a:t>x=18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637856" y="4232275"/>
            <a:ext cx="4141175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Times New Roman" pitchFamily="18" charset="0"/>
              </a:rPr>
              <a:t>// </a:t>
            </a:r>
            <a:r>
              <a:rPr lang="zh-CN" altLang="zh-CN" sz="2400" smtClean="0">
                <a:solidFill>
                  <a:srgbClr val="5B9BD5"/>
                </a:solidFill>
                <a:latin typeface="Times New Roman" pitchFamily="18" charset="0"/>
              </a:rPr>
              <a:t>逗号</a:t>
            </a:r>
            <a:r>
              <a:rPr lang="zh-CN" altLang="zh-CN" sz="2400">
                <a:solidFill>
                  <a:srgbClr val="5B9BD5"/>
                </a:solidFill>
                <a:latin typeface="Times New Roman" pitchFamily="18" charset="0"/>
              </a:rPr>
              <a:t>表达式,表达式值18,</a:t>
            </a:r>
            <a:r>
              <a:rPr lang="en-US" altLang="zh-CN" sz="2400">
                <a:solidFill>
                  <a:srgbClr val="5B9BD5"/>
                </a:solidFill>
                <a:latin typeface="Times New Roman" pitchFamily="18" charset="0"/>
              </a:rPr>
              <a:t>x=3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247706" y="4860925"/>
            <a:ext cx="1044173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Times New Roman" pitchFamily="18" charset="0"/>
              </a:rPr>
              <a:t>// 1,2,3</a:t>
            </a:r>
            <a:endParaRPr lang="en-US" altLang="zh-CN" sz="24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209606" y="5280025"/>
            <a:ext cx="1044173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Times New Roman" pitchFamily="18" charset="0"/>
              </a:rPr>
              <a:t>// 3,2,3</a:t>
            </a:r>
            <a:endParaRPr lang="en-US" altLang="zh-CN" sz="2400">
              <a:solidFill>
                <a:srgbClr val="5B9BD5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376264"/>
          </a:xfrm>
        </p:spPr>
        <p:txBody>
          <a:bodyPr/>
          <a:lstStyle/>
          <a:p>
            <a:pPr lvl="1"/>
            <a:r>
              <a:rPr lang="zh-CN" altLang="en-US"/>
              <a:t>逗号运算符和表达式</a:t>
            </a:r>
          </a:p>
          <a:p>
            <a:pPr lvl="2"/>
            <a:r>
              <a:rPr lang="zh-CN" altLang="en-US"/>
              <a:t>形式：</a:t>
            </a:r>
            <a:r>
              <a:rPr lang="zh-CN" altLang="en-US" b="1">
                <a:solidFill>
                  <a:srgbClr val="FFD966"/>
                </a:solidFill>
              </a:rPr>
              <a:t>表达式</a:t>
            </a:r>
            <a:r>
              <a:rPr lang="en-US" altLang="zh-CN" b="1">
                <a:solidFill>
                  <a:srgbClr val="FFD966"/>
                </a:solidFill>
              </a:rPr>
              <a:t>1,</a:t>
            </a:r>
            <a:r>
              <a:rPr lang="zh-CN" altLang="en-US" b="1">
                <a:solidFill>
                  <a:srgbClr val="FFD966"/>
                </a:solidFill>
              </a:rPr>
              <a:t>表达式</a:t>
            </a:r>
            <a:r>
              <a:rPr lang="en-US" altLang="zh-CN" b="1">
                <a:solidFill>
                  <a:srgbClr val="FFD966"/>
                </a:solidFill>
              </a:rPr>
              <a:t>2,……</a:t>
            </a:r>
            <a:r>
              <a:rPr lang="zh-CN" altLang="en-US" b="1">
                <a:solidFill>
                  <a:srgbClr val="FFD966"/>
                </a:solidFill>
              </a:rPr>
              <a:t>表达式</a:t>
            </a:r>
            <a:r>
              <a:rPr lang="en-US" altLang="zh-CN" b="1">
                <a:solidFill>
                  <a:srgbClr val="FFD966"/>
                </a:solidFill>
              </a:rPr>
              <a:t>n</a:t>
            </a:r>
          </a:p>
          <a:p>
            <a:pPr lvl="2"/>
            <a:r>
              <a:rPr lang="zh-CN" altLang="en-US"/>
              <a:t>结合</a:t>
            </a:r>
            <a:r>
              <a:rPr lang="zh-CN" altLang="en-US" smtClean="0"/>
              <a:t>性：</a:t>
            </a:r>
            <a:r>
              <a:rPr lang="zh-CN" altLang="en-US" b="1" smtClean="0">
                <a:solidFill>
                  <a:srgbClr val="FFD966"/>
                </a:solidFill>
              </a:rPr>
              <a:t>从</a:t>
            </a:r>
            <a:r>
              <a:rPr lang="zh-CN" altLang="en-US" b="1">
                <a:solidFill>
                  <a:srgbClr val="FFD966"/>
                </a:solidFill>
              </a:rPr>
              <a:t>左向右</a:t>
            </a:r>
          </a:p>
          <a:p>
            <a:pPr lvl="2"/>
            <a:r>
              <a:rPr lang="zh-CN" altLang="en-US"/>
              <a:t>优先级</a:t>
            </a:r>
            <a:r>
              <a:rPr lang="en-US" altLang="zh-CN"/>
              <a:t>: </a:t>
            </a:r>
            <a:r>
              <a:rPr lang="en-US" altLang="zh-CN" b="1">
                <a:solidFill>
                  <a:srgbClr val="FFD966"/>
                </a:solidFill>
              </a:rPr>
              <a:t>15</a:t>
            </a:r>
          </a:p>
          <a:p>
            <a:pPr lvl="2"/>
            <a:r>
              <a:rPr lang="zh-CN" altLang="en-US"/>
              <a:t>逗号表达式的值：等于表达式</a:t>
            </a:r>
            <a:r>
              <a:rPr lang="en-US" altLang="zh-CN"/>
              <a:t>n</a:t>
            </a:r>
            <a:r>
              <a:rPr lang="zh-CN" altLang="en-US"/>
              <a:t>的值</a:t>
            </a:r>
          </a:p>
          <a:p>
            <a:pPr lvl="2"/>
            <a:r>
              <a:rPr lang="zh-CN" altLang="en-US"/>
              <a:t>用途：常用于循环</a:t>
            </a:r>
            <a:r>
              <a:rPr lang="en-US" altLang="zh-CN"/>
              <a:t>for</a:t>
            </a:r>
            <a:r>
              <a:rPr lang="zh-CN" altLang="en-US"/>
              <a:t>语句中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62100" y="2990850"/>
            <a:ext cx="2922595" cy="3046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例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include &lt;stdio.h&gt;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{   int x,y=7;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    float z=4;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    x=(y=y+6,y/z);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    printf("x=%d\n",x);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52950" y="4419600"/>
            <a:ext cx="18700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rgbClr val="5B9BD5"/>
                </a:solidFill>
              </a:rPr>
              <a:t>运行结果：</a:t>
            </a:r>
            <a:r>
              <a:rPr lang="en-US" altLang="zh-CN" sz="2000">
                <a:solidFill>
                  <a:srgbClr val="5B9BD5"/>
                </a:solidFill>
              </a:rPr>
              <a:t>x=3</a:t>
            </a:r>
          </a:p>
        </p:txBody>
      </p:sp>
    </p:spTree>
    <p:extLst>
      <p:ext uri="{BB962C8B-B14F-4D97-AF65-F5344CB8AC3E}">
        <p14:creationId xmlns:p14="http://schemas.microsoft.com/office/powerpoint/2010/main" val="23019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160240"/>
          </a:xfrm>
        </p:spPr>
        <p:txBody>
          <a:bodyPr/>
          <a:lstStyle/>
          <a:p>
            <a:pPr lvl="1"/>
            <a:r>
              <a:rPr lang="zh-CN" altLang="en-US"/>
              <a:t>关系运算符和表达式</a:t>
            </a:r>
          </a:p>
          <a:p>
            <a:pPr lvl="2"/>
            <a:r>
              <a:rPr lang="zh-CN" altLang="en-US"/>
              <a:t>关系运算符</a:t>
            </a:r>
          </a:p>
          <a:p>
            <a:pPr lvl="2"/>
            <a:r>
              <a:rPr lang="zh-CN" altLang="en-US"/>
              <a:t>种类：</a:t>
            </a:r>
            <a:r>
              <a:rPr lang="en-US" altLang="zh-CN"/>
              <a:t>&lt;  &lt;=   ==   &gt;=   &gt;    !=</a:t>
            </a:r>
          </a:p>
          <a:p>
            <a:pPr lvl="2"/>
            <a:r>
              <a:rPr lang="zh-CN" altLang="en-US"/>
              <a:t>结合方向：自左向右</a:t>
            </a:r>
          </a:p>
          <a:p>
            <a:pPr lvl="2"/>
            <a:r>
              <a:rPr lang="zh-CN" altLang="en-US"/>
              <a:t>优先级别：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123728" y="2492548"/>
            <a:ext cx="3052763" cy="2160588"/>
            <a:chOff x="2208" y="1536"/>
            <a:chExt cx="1923" cy="1361"/>
          </a:xfrm>
          <a:noFill/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208" y="1536"/>
              <a:ext cx="1923" cy="1361"/>
              <a:chOff x="2208" y="1536"/>
              <a:chExt cx="1923" cy="1361"/>
            </a:xfrm>
            <a:grpFill/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1923" cy="1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4000">
                  <a:solidFill>
                    <a:srgbClr val="FFD966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383" y="1536"/>
                <a:ext cx="296" cy="12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D966"/>
                    </a:solidFill>
                    <a:latin typeface="Times New Roman" pitchFamily="18" charset="0"/>
                  </a:rPr>
                  <a:t>&lt;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D966"/>
                    </a:solidFill>
                    <a:latin typeface="Times New Roman" pitchFamily="18" charset="0"/>
                  </a:rPr>
                  <a:t>&lt;=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D966"/>
                    </a:solidFill>
                    <a:latin typeface="Times New Roman" pitchFamily="18" charset="0"/>
                  </a:rPr>
                  <a:t>&gt;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D966"/>
                    </a:solidFill>
                    <a:latin typeface="Times New Roman" pitchFamily="18" charset="0"/>
                  </a:rPr>
                  <a:t>&gt;=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D966"/>
                    </a:solidFill>
                    <a:latin typeface="Times New Roman" pitchFamily="18" charset="0"/>
                  </a:rPr>
                  <a:t>==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D966"/>
                    </a:solidFill>
                    <a:latin typeface="Times New Roman" pitchFamily="18" charset="0"/>
                  </a:rPr>
                  <a:t>!=</a:t>
                </a:r>
                <a:endParaRPr lang="en-US" altLang="zh-CN" sz="4000">
                  <a:solidFill>
                    <a:srgbClr val="FFD966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AutoShape 6"/>
              <p:cNvSpPr>
                <a:spLocks/>
              </p:cNvSpPr>
              <p:nvPr/>
            </p:nvSpPr>
            <p:spPr bwMode="auto">
              <a:xfrm>
                <a:off x="2836" y="1675"/>
                <a:ext cx="47" cy="600"/>
              </a:xfrm>
              <a:prstGeom prst="rightBrace">
                <a:avLst>
                  <a:gd name="adj1" fmla="val 106383"/>
                  <a:gd name="adj2" fmla="val 50000"/>
                </a:avLst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D966"/>
                  </a:solidFill>
                </a:endParaRPr>
              </a:p>
            </p:txBody>
          </p:sp>
          <p:sp>
            <p:nvSpPr>
              <p:cNvPr id="10" name="AutoShape 7"/>
              <p:cNvSpPr>
                <a:spLocks/>
              </p:cNvSpPr>
              <p:nvPr/>
            </p:nvSpPr>
            <p:spPr bwMode="auto">
              <a:xfrm>
                <a:off x="2836" y="2402"/>
                <a:ext cx="47" cy="344"/>
              </a:xfrm>
              <a:prstGeom prst="rightBrace">
                <a:avLst>
                  <a:gd name="adj1" fmla="val 60993"/>
                  <a:gd name="adj2" fmla="val 50000"/>
                </a:avLst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D966"/>
                  </a:solidFill>
                </a:endParaRPr>
              </a:p>
            </p:txBody>
          </p:sp>
        </p:grp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2883" y="1825"/>
              <a:ext cx="1156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FFD966"/>
                  </a:solidFill>
                  <a:latin typeface="Times New Roman" pitchFamily="18" charset="0"/>
                </a:rPr>
                <a:t>优先级</a:t>
              </a:r>
              <a:r>
                <a:rPr lang="en-US" altLang="zh-CN" sz="2000">
                  <a:solidFill>
                    <a:srgbClr val="FFD966"/>
                  </a:solidFill>
                  <a:latin typeface="Times New Roman" pitchFamily="18" charset="0"/>
                </a:rPr>
                <a:t>6</a:t>
              </a:r>
              <a:r>
                <a:rPr lang="zh-CN" altLang="en-US" sz="2000">
                  <a:solidFill>
                    <a:srgbClr val="FFD966"/>
                  </a:solidFill>
                  <a:latin typeface="Times New Roman" pitchFamily="18" charset="0"/>
                </a:rPr>
                <a:t>（高）</a:t>
              </a:r>
              <a:endParaRPr lang="zh-CN" altLang="en-US" sz="4000">
                <a:solidFill>
                  <a:srgbClr val="FFD966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883" y="2413"/>
              <a:ext cx="1156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FFD966"/>
                  </a:solidFill>
                  <a:latin typeface="Times New Roman" pitchFamily="18" charset="0"/>
                </a:rPr>
                <a:t>优先级</a:t>
              </a:r>
              <a:r>
                <a:rPr lang="en-US" altLang="zh-CN" sz="2000">
                  <a:solidFill>
                    <a:srgbClr val="FFD966"/>
                  </a:solidFill>
                  <a:latin typeface="Times New Roman" pitchFamily="18" charset="0"/>
                </a:rPr>
                <a:t>7</a:t>
              </a:r>
              <a:r>
                <a:rPr lang="zh-CN" altLang="en-US" sz="2000">
                  <a:solidFill>
                    <a:srgbClr val="FFD966"/>
                  </a:solidFill>
                  <a:latin typeface="Times New Roman" pitchFamily="18" charset="0"/>
                </a:rPr>
                <a:t>（低）</a:t>
              </a:r>
              <a:endParaRPr lang="zh-CN" altLang="en-US" sz="4000">
                <a:solidFill>
                  <a:srgbClr val="FFD966"/>
                </a:solidFill>
                <a:latin typeface="Times New Roman" pitchFamily="18" charset="0"/>
              </a:endParaRPr>
            </a:p>
          </p:txBody>
        </p:sp>
      </p:grp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83568" y="4809550"/>
            <a:ext cx="4772758" cy="16333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   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c&gt;a+b    </a:t>
            </a:r>
            <a:r>
              <a:rPr lang="en-US" altLang="zh-CN" sz="200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// c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&gt;(a+b)</a:t>
            </a:r>
          </a:p>
          <a:p>
            <a:pPr lvl="3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a&gt;b!=c  </a:t>
            </a:r>
            <a:r>
              <a:rPr lang="en-US" altLang="zh-CN" sz="200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// (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a&gt;b)!=c</a:t>
            </a:r>
          </a:p>
          <a:p>
            <a:pPr lvl="3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a==b&lt;c   </a:t>
            </a:r>
            <a:r>
              <a:rPr lang="en-US" altLang="zh-CN" sz="200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// a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==(b&lt;c)</a:t>
            </a:r>
          </a:p>
          <a:p>
            <a:pPr lvl="3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a=b&gt;c    </a:t>
            </a:r>
            <a:r>
              <a:rPr lang="en-US" altLang="zh-CN" sz="200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// a</a:t>
            </a:r>
            <a:r>
              <a:rPr lang="en-US" altLang="zh-CN" sz="2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=(b&gt;c)</a:t>
            </a: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548681"/>
            <a:ext cx="8219256" cy="2376263"/>
          </a:xfrm>
        </p:spPr>
        <p:txBody>
          <a:bodyPr/>
          <a:lstStyle/>
          <a:p>
            <a:pPr lvl="1"/>
            <a:r>
              <a:rPr lang="zh-CN" altLang="en-US"/>
              <a:t>关系运算符和表达式</a:t>
            </a:r>
          </a:p>
          <a:p>
            <a:pPr lvl="2"/>
            <a:r>
              <a:rPr lang="zh-CN" altLang="en-US"/>
              <a:t>关系运算符</a:t>
            </a:r>
          </a:p>
          <a:p>
            <a:pPr lvl="2"/>
            <a:r>
              <a:rPr lang="zh-CN" altLang="en-US"/>
              <a:t>种类：</a:t>
            </a:r>
            <a:r>
              <a:rPr lang="en-US" altLang="zh-CN"/>
              <a:t>&lt;  &lt;=   ==   &gt;=   &gt;    !=</a:t>
            </a:r>
          </a:p>
          <a:p>
            <a:pPr lvl="2"/>
            <a:r>
              <a:rPr lang="zh-CN" altLang="en-US"/>
              <a:t>结合方向：自左向右</a:t>
            </a:r>
          </a:p>
          <a:p>
            <a:pPr lvl="2"/>
            <a:r>
              <a:rPr lang="zh-CN" altLang="en-US"/>
              <a:t>优先级别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/>
              <a:t>关系表达式的值：是逻辑值“真”或“假”，用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0</a:t>
            </a:r>
            <a:r>
              <a:rPr lang="zh-CN" altLang="en-US"/>
              <a:t>表示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-106933" y="3356992"/>
            <a:ext cx="4606925" cy="2173287"/>
          </a:xfrm>
          <a:prstGeom prst="rect">
            <a:avLst/>
          </a:prstGeom>
          <a:noFill/>
          <a:ln w="38100" cap="flat" cmpd="sng">
            <a:noFill/>
            <a:prstDash val="solid"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ea typeface="隶书" pitchFamily="49" charset="-122"/>
              </a:rPr>
              <a:t>例   </a:t>
            </a: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int a=3,b=2,c=1,d,f;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a&gt;b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(a&gt;b)==c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b+c&lt;a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d=a&gt;b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f=a&gt;b&gt;c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275856" y="3772917"/>
            <a:ext cx="1541104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rgbClr val="5B9BD5"/>
                </a:solidFill>
                <a:latin typeface="Times New Roman" pitchFamily="18" charset="0"/>
              </a:rPr>
              <a:t>// </a:t>
            </a:r>
            <a:r>
              <a:rPr lang="zh-CN" altLang="zh-CN" sz="2000" smtClean="0">
                <a:solidFill>
                  <a:srgbClr val="5B9BD5"/>
                </a:solidFill>
                <a:latin typeface="Times New Roman" pitchFamily="18" charset="0"/>
              </a:rPr>
              <a:t>表达式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值1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3275856" y="4149080"/>
            <a:ext cx="1541104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rgbClr val="5B9BD5"/>
                </a:solidFill>
                <a:latin typeface="Times New Roman" pitchFamily="18" charset="0"/>
              </a:rPr>
              <a:t>// </a:t>
            </a:r>
            <a:r>
              <a:rPr lang="zh-CN" altLang="zh-CN" sz="2000" smtClean="0">
                <a:solidFill>
                  <a:srgbClr val="5B9BD5"/>
                </a:solidFill>
                <a:latin typeface="Times New Roman" pitchFamily="18" charset="0"/>
              </a:rPr>
              <a:t>表达式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值1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275856" y="4458717"/>
            <a:ext cx="1541104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rgbClr val="5B9BD5"/>
                </a:solidFill>
                <a:latin typeface="Times New Roman" pitchFamily="18" charset="0"/>
              </a:rPr>
              <a:t>// </a:t>
            </a:r>
            <a:r>
              <a:rPr lang="zh-CN" altLang="zh-CN" sz="2000" smtClean="0">
                <a:solidFill>
                  <a:srgbClr val="5B9BD5"/>
                </a:solidFill>
                <a:latin typeface="Times New Roman" pitchFamily="18" charset="0"/>
              </a:rPr>
              <a:t>表达式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值0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3275856" y="4801617"/>
            <a:ext cx="787693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rgbClr val="5B9BD5"/>
                </a:solidFill>
                <a:latin typeface="Times New Roman" pitchFamily="18" charset="0"/>
              </a:rPr>
              <a:t>// d=1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3275856" y="5182617"/>
            <a:ext cx="744412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rgbClr val="5B9BD5"/>
                </a:solidFill>
                <a:latin typeface="Times New Roman" pitchFamily="18" charset="0"/>
              </a:rPr>
              <a:t>// f=0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6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04056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/>
              <a:t>关系运算注意：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390576" y="1400274"/>
            <a:ext cx="3973512" cy="860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例   若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a=0; b=0.5; x=0.3;</a:t>
            </a:r>
          </a:p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则 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&lt;=x&lt;=b</a:t>
            </a: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的值为    </a:t>
            </a:r>
            <a:endParaRPr lang="zh-CN" altLang="en-US" sz="240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895646" y="1784449"/>
            <a:ext cx="324426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D966"/>
                </a:solidFill>
                <a:ea typeface="隶书" pitchFamily="49" charset="-122"/>
              </a:rPr>
              <a:t>0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776413" y="2341661"/>
            <a:ext cx="4278312" cy="860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例   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5&gt;2&gt;7&gt;8</a:t>
            </a: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在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中是允许的，</a:t>
            </a:r>
          </a:p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值为</a:t>
            </a:r>
            <a:endParaRPr lang="zh-CN" altLang="en-US" sz="240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203848" y="2780928"/>
            <a:ext cx="324426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D966"/>
                </a:solidFill>
                <a:ea typeface="隶书" pitchFamily="49" charset="-122"/>
              </a:rPr>
              <a:t>0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776413" y="3275111"/>
            <a:ext cx="3973512" cy="1225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例     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int  i=1, j=7,a;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   a=i+(j%4!=0); 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   </a:t>
            </a: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a=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395663" y="4070449"/>
            <a:ext cx="324426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D966"/>
                </a:solidFill>
                <a:ea typeface="隶书" pitchFamily="49" charset="-122"/>
              </a:rPr>
              <a:t>2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76413" y="4584799"/>
            <a:ext cx="4867275" cy="860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例   ‘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a’&gt;0        </a:t>
            </a: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结果为</a:t>
            </a:r>
          </a:p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‘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A’&gt;100    </a:t>
            </a: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结果为</a:t>
            </a:r>
            <a:endParaRPr lang="zh-CN" altLang="en-US" sz="240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823638" y="4622899"/>
            <a:ext cx="324426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D966"/>
                </a:solidFill>
                <a:ea typeface="隶书" pitchFamily="49" charset="-122"/>
              </a:rPr>
              <a:t>1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823638" y="5022949"/>
            <a:ext cx="324426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D966"/>
                </a:solidFill>
                <a:ea typeface="隶书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061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04056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/>
              <a:t>关系运算注意：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371600" y="3196307"/>
            <a:ext cx="4830763" cy="2320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例    </a:t>
            </a: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注意区分“</a:t>
            </a:r>
            <a:r>
              <a:rPr lang="en-US" altLang="zh-CN" sz="2400" b="1">
                <a:solidFill>
                  <a:srgbClr val="FFD966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”</a:t>
            </a: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与“</a:t>
            </a:r>
            <a:r>
              <a:rPr lang="en-US" altLang="zh-CN" sz="2400" b="1">
                <a:solidFill>
                  <a:srgbClr val="5B9BD5"/>
                </a:solidFill>
                <a:latin typeface="Times New Roman" pitchFamily="18" charset="0"/>
                <a:sym typeface="Symbol" pitchFamily="18" charset="2"/>
              </a:rPr>
              <a:t>==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”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  int a=0,b=1;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   if(a</a:t>
            </a:r>
            <a:r>
              <a:rPr lang="en-US" altLang="zh-CN" sz="2400">
                <a:solidFill>
                  <a:srgbClr val="FFD966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b)  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         printf(“a  equal  to  b”);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   else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            printf(“a  not  equal  to  b”);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314450" y="1483370"/>
            <a:ext cx="5383213" cy="1225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例   </a:t>
            </a: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应避免对</a:t>
            </a:r>
            <a:r>
              <a:rPr lang="zh-CN" altLang="en-US" sz="2400">
                <a:solidFill>
                  <a:srgbClr val="FFD966"/>
                </a:solidFill>
                <a:latin typeface="Times New Roman" pitchFamily="18" charset="0"/>
                <a:sym typeface="Symbol" pitchFamily="18" charset="2"/>
              </a:rPr>
              <a:t>实数</a:t>
            </a: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作相等或不等的判断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如   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1.0/3.0*3.0==1.0    </a:t>
            </a: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结果为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可改写为：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fabs(1.0/3.0*3.0-1.0)&lt;1e-6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95612" y="1894999"/>
            <a:ext cx="32442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D966"/>
                </a:solidFill>
                <a:ea typeface="隶书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28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逻辑运算符和表达式</a:t>
            </a:r>
          </a:p>
          <a:p>
            <a:pPr lvl="2"/>
            <a:r>
              <a:rPr lang="zh-CN" altLang="en-US"/>
              <a:t>逻辑运算符</a:t>
            </a:r>
          </a:p>
          <a:p>
            <a:pPr lvl="3"/>
            <a:r>
              <a:rPr lang="zh-CN" altLang="en-US"/>
              <a:t>种类：  </a:t>
            </a:r>
            <a:r>
              <a:rPr lang="en-US" altLang="zh-CN"/>
              <a:t>!  &amp;&amp;   ||</a:t>
            </a:r>
          </a:p>
          <a:p>
            <a:pPr lvl="3"/>
            <a:r>
              <a:rPr lang="zh-CN" altLang="en-US"/>
              <a:t>逻辑运算</a:t>
            </a:r>
            <a:r>
              <a:rPr lang="zh-CN" altLang="en-US" smtClean="0"/>
              <a:t>真值表</a:t>
            </a:r>
            <a:endParaRPr lang="en-US" altLang="zh-CN" smtClean="0"/>
          </a:p>
          <a:p>
            <a:pPr lvl="3"/>
            <a:endParaRPr lang="en-US" altLang="zh-CN"/>
          </a:p>
          <a:p>
            <a:pPr lvl="3"/>
            <a:endParaRPr lang="en-US" altLang="zh-CN" smtClean="0"/>
          </a:p>
          <a:p>
            <a:pPr lvl="3"/>
            <a:endParaRPr lang="en-US" altLang="zh-CN"/>
          </a:p>
          <a:p>
            <a:pPr lvl="3"/>
            <a:endParaRPr lang="en-US" altLang="zh-CN" smtClean="0"/>
          </a:p>
          <a:p>
            <a:pPr lvl="3"/>
            <a:endParaRPr lang="en-US" altLang="zh-CN"/>
          </a:p>
          <a:p>
            <a:pPr lvl="3"/>
            <a:endParaRPr lang="en-US" altLang="zh-CN" smtClean="0"/>
          </a:p>
          <a:p>
            <a:pPr lvl="3"/>
            <a:endParaRPr lang="en-US" altLang="zh-CN"/>
          </a:p>
          <a:p>
            <a:pPr lvl="3"/>
            <a:r>
              <a:rPr lang="en-US" altLang="zh-CN"/>
              <a:t>C</a:t>
            </a:r>
            <a:r>
              <a:rPr lang="zh-CN" altLang="en-US"/>
              <a:t>语言</a:t>
            </a:r>
            <a:r>
              <a:rPr lang="zh-CN" altLang="en-US" smtClean="0"/>
              <a:t>中</a:t>
            </a:r>
            <a:r>
              <a:rPr lang="zh-CN" altLang="en-US"/>
              <a:t>，</a:t>
            </a:r>
            <a:r>
              <a:rPr lang="zh-CN" altLang="en-US" smtClean="0">
                <a:solidFill>
                  <a:srgbClr val="5B9BD5"/>
                </a:solidFill>
              </a:rPr>
              <a:t>运算量</a:t>
            </a:r>
            <a:r>
              <a:rPr lang="zh-CN" altLang="en-US" smtClean="0"/>
              <a:t>：</a:t>
            </a:r>
            <a:r>
              <a:rPr lang="en-US" altLang="zh-CN" smtClean="0"/>
              <a:t>    0 </a:t>
            </a:r>
            <a:r>
              <a:rPr lang="zh-CN" altLang="en-US" smtClean="0"/>
              <a:t>表示“假”，</a:t>
            </a:r>
            <a:endParaRPr lang="zh-CN" altLang="en-US"/>
          </a:p>
          <a:p>
            <a:pPr marL="1371600" lvl="3" indent="0">
              <a:buNone/>
            </a:pPr>
            <a:r>
              <a:rPr lang="zh-CN" altLang="en-US"/>
              <a:t>                    </a:t>
            </a:r>
            <a:r>
              <a:rPr lang="zh-CN" altLang="en-US" smtClean="0"/>
              <a:t>                非</a:t>
            </a:r>
            <a:r>
              <a:rPr lang="en-US" altLang="zh-CN" smtClean="0"/>
              <a:t>0 </a:t>
            </a:r>
            <a:r>
              <a:rPr lang="zh-CN" altLang="en-US" smtClean="0"/>
              <a:t>表示“真”；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        </a:t>
            </a:r>
            <a:r>
              <a:rPr lang="en-US" altLang="zh-CN" smtClean="0"/>
              <a:t>        </a:t>
            </a:r>
            <a:r>
              <a:rPr lang="zh-CN" altLang="en-US" smtClean="0">
                <a:solidFill>
                  <a:srgbClr val="5B9BD5"/>
                </a:solidFill>
              </a:rPr>
              <a:t>运算结果</a:t>
            </a:r>
            <a:r>
              <a:rPr lang="zh-CN" altLang="en-US" smtClean="0"/>
              <a:t>：</a:t>
            </a:r>
            <a:r>
              <a:rPr lang="en-US" altLang="zh-CN" smtClean="0"/>
              <a:t>    0 </a:t>
            </a:r>
            <a:r>
              <a:rPr lang="zh-CN" altLang="en-US" smtClean="0"/>
              <a:t>表示“假”，</a:t>
            </a:r>
            <a:endParaRPr lang="zh-CN" altLang="en-US"/>
          </a:p>
          <a:p>
            <a:pPr marL="1371600" lvl="3" indent="0">
              <a:buNone/>
            </a:pPr>
            <a:r>
              <a:rPr lang="zh-CN" altLang="en-US"/>
              <a:t>                     </a:t>
            </a:r>
            <a:r>
              <a:rPr lang="zh-CN" altLang="en-US" smtClean="0"/>
              <a:t>                  </a:t>
            </a:r>
            <a:r>
              <a:rPr lang="en-US" altLang="zh-CN" smtClean="0"/>
              <a:t>1 </a:t>
            </a:r>
            <a:r>
              <a:rPr lang="zh-CN" altLang="en-US" smtClean="0"/>
              <a:t>表示“真”。</a:t>
            </a:r>
            <a:endParaRPr lang="zh-CN" alt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1752600" y="2204864"/>
            <a:ext cx="5867400" cy="2152650"/>
            <a:chOff x="1104" y="1284"/>
            <a:chExt cx="3696" cy="1356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1104" y="1296"/>
              <a:ext cx="3696" cy="1344"/>
              <a:chOff x="1032" y="2784"/>
              <a:chExt cx="3924" cy="1344"/>
            </a:xfrm>
          </p:grpSpPr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1032" y="2784"/>
                <a:ext cx="3924" cy="13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1032" y="3036"/>
                <a:ext cx="39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1032" y="3304"/>
                <a:ext cx="39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1032" y="3572"/>
                <a:ext cx="39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1032" y="3840"/>
                <a:ext cx="39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" name="Line 23"/>
            <p:cNvSpPr>
              <a:spLocks noChangeShapeType="1"/>
            </p:cNvSpPr>
            <p:nvPr/>
          </p:nvSpPr>
          <p:spPr bwMode="auto">
            <a:xfrm>
              <a:off x="1716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" name="Line 24"/>
            <p:cNvSpPr>
              <a:spLocks noChangeShapeType="1"/>
            </p:cNvSpPr>
            <p:nvPr/>
          </p:nvSpPr>
          <p:spPr bwMode="auto">
            <a:xfrm>
              <a:off x="2331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2946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3561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4176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323" y="1291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隶书" pitchFamily="49" charset="-122"/>
                </a:rPr>
                <a:t>a</a:t>
              </a: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1930" y="1291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隶书" pitchFamily="49" charset="-122"/>
                </a:rPr>
                <a:t>b</a:t>
              </a: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2537" y="1291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隶书" pitchFamily="49" charset="-122"/>
                </a:rPr>
                <a:t>!a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3144" y="1291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隶书" pitchFamily="49" charset="-122"/>
                </a:rPr>
                <a:t>!b</a:t>
              </a: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3655" y="1291"/>
              <a:ext cx="5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隶书" pitchFamily="49" charset="-122"/>
                </a:rPr>
                <a:t>a&amp;&amp;b</a:t>
              </a:r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4299" y="1303"/>
              <a:ext cx="3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隶书" pitchFamily="49" charset="-122"/>
                </a:rPr>
                <a:t>a||b</a:t>
              </a: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1263" y="1510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真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1875" y="17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假</a:t>
              </a: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1875" y="1510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真</a:t>
              </a:r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1275" y="20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假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1875" y="232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假</a:t>
              </a: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1263" y="232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假</a:t>
              </a: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1263" y="17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真</a:t>
              </a:r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1887" y="20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真</a:t>
              </a:r>
            </a:p>
          </p:txBody>
        </p:sp>
      </p:grpSp>
      <p:grpSp>
        <p:nvGrpSpPr>
          <p:cNvPr id="29" name="Group 61"/>
          <p:cNvGrpSpPr>
            <a:grpSpLocks/>
          </p:cNvGrpSpPr>
          <p:nvPr/>
        </p:nvGrpSpPr>
        <p:grpSpPr bwMode="auto">
          <a:xfrm>
            <a:off x="5891213" y="2563639"/>
            <a:ext cx="454025" cy="1692275"/>
            <a:chOff x="3711" y="1510"/>
            <a:chExt cx="286" cy="1066"/>
          </a:xfrm>
        </p:grpSpPr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3711" y="1510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隶书" pitchFamily="49" charset="-122"/>
                </a:rPr>
                <a:t>真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3711" y="232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隶书" pitchFamily="49" charset="-122"/>
                </a:rPr>
                <a:t>假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3711" y="17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隶书" pitchFamily="49" charset="-122"/>
                </a:rPr>
                <a:t>假</a:t>
              </a: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3723" y="20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隶书" pitchFamily="49" charset="-122"/>
                </a:rPr>
                <a:t>假</a:t>
              </a:r>
            </a:p>
          </p:txBody>
        </p:sp>
      </p:grpSp>
      <p:grpSp>
        <p:nvGrpSpPr>
          <p:cNvPr id="34" name="Group 59"/>
          <p:cNvGrpSpPr>
            <a:grpSpLocks/>
          </p:cNvGrpSpPr>
          <p:nvPr/>
        </p:nvGrpSpPr>
        <p:grpSpPr bwMode="auto">
          <a:xfrm>
            <a:off x="3976688" y="2563639"/>
            <a:ext cx="454025" cy="1692275"/>
            <a:chOff x="2505" y="1510"/>
            <a:chExt cx="286" cy="1066"/>
          </a:xfrm>
        </p:grpSpPr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2505" y="1510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ea typeface="隶书" pitchFamily="49" charset="-122"/>
                </a:rPr>
                <a:t>假</a:t>
              </a:r>
            </a:p>
          </p:txBody>
        </p: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2505" y="17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ea typeface="隶书" pitchFamily="49" charset="-122"/>
                </a:rPr>
                <a:t>假</a:t>
              </a:r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2505" y="232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ea typeface="隶书" pitchFamily="49" charset="-122"/>
                </a:rPr>
                <a:t>真</a:t>
              </a:r>
            </a:p>
          </p:txBody>
        </p:sp>
        <p:sp>
          <p:nvSpPr>
            <p:cNvPr id="38" name="Text Box 54"/>
            <p:cNvSpPr txBox="1">
              <a:spLocks noChangeArrowheads="1"/>
            </p:cNvSpPr>
            <p:nvPr/>
          </p:nvSpPr>
          <p:spPr bwMode="auto">
            <a:xfrm>
              <a:off x="2517" y="20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ea typeface="隶书" pitchFamily="49" charset="-122"/>
                </a:rPr>
                <a:t>真</a:t>
              </a:r>
            </a:p>
          </p:txBody>
        </p:sp>
      </p:grpSp>
      <p:grpSp>
        <p:nvGrpSpPr>
          <p:cNvPr id="39" name="Group 60"/>
          <p:cNvGrpSpPr>
            <a:grpSpLocks/>
          </p:cNvGrpSpPr>
          <p:nvPr/>
        </p:nvGrpSpPr>
        <p:grpSpPr bwMode="auto">
          <a:xfrm>
            <a:off x="4910138" y="2563639"/>
            <a:ext cx="454025" cy="1692275"/>
            <a:chOff x="3093" y="1510"/>
            <a:chExt cx="286" cy="1066"/>
          </a:xfrm>
        </p:grpSpPr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93" y="1510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ea typeface="隶书" pitchFamily="49" charset="-122"/>
                </a:rPr>
                <a:t>假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105" y="20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ea typeface="隶书" pitchFamily="49" charset="-122"/>
                </a:rPr>
                <a:t>假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093" y="232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ea typeface="隶书" pitchFamily="49" charset="-122"/>
                </a:rPr>
                <a:t>真</a:t>
              </a:r>
            </a:p>
          </p:txBody>
        </p:sp>
        <p:sp>
          <p:nvSpPr>
            <p:cNvPr id="43" name="Text Box 56"/>
            <p:cNvSpPr txBox="1">
              <a:spLocks noChangeArrowheads="1"/>
            </p:cNvSpPr>
            <p:nvPr/>
          </p:nvSpPr>
          <p:spPr bwMode="auto">
            <a:xfrm>
              <a:off x="3093" y="17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ea typeface="隶书" pitchFamily="49" charset="-122"/>
                </a:rPr>
                <a:t>真</a:t>
              </a:r>
            </a:p>
          </p:txBody>
        </p:sp>
      </p:grpSp>
      <p:grpSp>
        <p:nvGrpSpPr>
          <p:cNvPr id="44" name="Group 62"/>
          <p:cNvGrpSpPr>
            <a:grpSpLocks/>
          </p:cNvGrpSpPr>
          <p:nvPr/>
        </p:nvGrpSpPr>
        <p:grpSpPr bwMode="auto">
          <a:xfrm>
            <a:off x="6834188" y="2563639"/>
            <a:ext cx="454025" cy="1692275"/>
            <a:chOff x="4305" y="1510"/>
            <a:chExt cx="286" cy="1066"/>
          </a:xfrm>
        </p:grpSpPr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4305" y="1510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FF0000"/>
                  </a:solidFill>
                  <a:ea typeface="隶书" pitchFamily="49" charset="-122"/>
                </a:rPr>
                <a:t>真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305" y="232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FF0000"/>
                  </a:solidFill>
                  <a:ea typeface="隶书" pitchFamily="49" charset="-122"/>
                </a:rPr>
                <a:t>假</a:t>
              </a:r>
            </a:p>
          </p:txBody>
        </p:sp>
        <p:sp>
          <p:nvSpPr>
            <p:cNvPr id="47" name="Text Box 57"/>
            <p:cNvSpPr txBox="1">
              <a:spLocks noChangeArrowheads="1"/>
            </p:cNvSpPr>
            <p:nvPr/>
          </p:nvSpPr>
          <p:spPr bwMode="auto">
            <a:xfrm>
              <a:off x="4305" y="17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FF0000"/>
                  </a:solidFill>
                  <a:ea typeface="隶书" pitchFamily="49" charset="-122"/>
                </a:rPr>
                <a:t>真</a:t>
              </a: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4317" y="2086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FF0000"/>
                  </a:solidFill>
                  <a:ea typeface="隶书" pitchFamily="49" charset="-122"/>
                </a:rPr>
                <a:t>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160240"/>
          </a:xfrm>
        </p:spPr>
        <p:txBody>
          <a:bodyPr/>
          <a:lstStyle/>
          <a:p>
            <a:pPr lvl="1"/>
            <a:r>
              <a:rPr lang="zh-CN" altLang="en-US"/>
              <a:t>各种进制之间的</a:t>
            </a:r>
            <a:r>
              <a:rPr lang="zh-CN" altLang="en-US" smtClean="0"/>
              <a:t>转换</a:t>
            </a:r>
            <a:r>
              <a:rPr lang="en-US" altLang="zh-CN"/>
              <a:t>(</a:t>
            </a:r>
            <a:r>
              <a:rPr lang="zh-CN" altLang="en-US"/>
              <a:t>整数</a:t>
            </a:r>
            <a:r>
              <a:rPr lang="en-US" altLang="zh-CN"/>
              <a:t>)</a:t>
            </a:r>
            <a:endParaRPr lang="zh-CN" altLang="en-US"/>
          </a:p>
          <a:p>
            <a:pPr lvl="2"/>
            <a:r>
              <a:rPr lang="zh-CN" altLang="en-US"/>
              <a:t>二进制、八进制、十六进制转换成十进制</a:t>
            </a:r>
          </a:p>
          <a:p>
            <a:pPr lvl="3"/>
            <a:r>
              <a:rPr lang="zh-CN" altLang="en-US"/>
              <a:t>方法：按权</a:t>
            </a:r>
            <a:r>
              <a:rPr lang="zh-CN" altLang="en-US" smtClean="0"/>
              <a:t>相加</a:t>
            </a:r>
            <a:endParaRPr lang="en-US" altLang="zh-CN" smtClean="0"/>
          </a:p>
          <a:p>
            <a:pPr lvl="2"/>
            <a:r>
              <a:rPr lang="zh-CN" altLang="en-US"/>
              <a:t>十进制转换成二进制、八进制、十六进制</a:t>
            </a:r>
          </a:p>
          <a:p>
            <a:pPr lvl="3"/>
            <a:r>
              <a:rPr lang="zh-CN" altLang="en-US"/>
              <a:t>原理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3"/>
            <a:r>
              <a:rPr lang="zh-CN" altLang="en-US"/>
              <a:t>方法：连续除以基，从低到高记录余数，直至商为</a:t>
            </a:r>
            <a:r>
              <a:rPr lang="en-US" altLang="zh-CN"/>
              <a:t>0</a:t>
            </a:r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707457"/>
              </p:ext>
            </p:extLst>
          </p:nvPr>
        </p:nvGraphicFramePr>
        <p:xfrm>
          <a:off x="1763688" y="3140968"/>
          <a:ext cx="53467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公式" r:id="rId3" imgW="3200400" imgH="1130300" progId="Equation.3">
                  <p:embed/>
                </p:oleObj>
              </mc:Choice>
              <mc:Fallback>
                <p:oleObj name="公式" r:id="rId3" imgW="3200400" imgH="1130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40968"/>
                        <a:ext cx="5346700" cy="2241550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26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064468"/>
          </a:xfrm>
        </p:spPr>
        <p:txBody>
          <a:bodyPr/>
          <a:lstStyle/>
          <a:p>
            <a:pPr lvl="3"/>
            <a:r>
              <a:rPr lang="zh-CN" altLang="en-US"/>
              <a:t>优先级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3"/>
            <a:r>
              <a:rPr lang="zh-CN" altLang="en-US"/>
              <a:t>结合方向：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547664" y="1340768"/>
            <a:ext cx="1924050" cy="2247900"/>
            <a:chOff x="953" y="725"/>
            <a:chExt cx="1212" cy="141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953" y="736"/>
              <a:ext cx="1212" cy="14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089" y="725"/>
              <a:ext cx="721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!     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 (  2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)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&amp;&amp;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 (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11)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||    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 (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12)</a:t>
              </a:r>
              <a:endParaRPr lang="en-US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784" y="105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高</a:t>
              </a:r>
              <a:endParaRPr lang="zh-CN" altLang="en-US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84" y="163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低</a:t>
              </a:r>
              <a:endParaRPr lang="zh-CN" altLang="en-US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V="1">
              <a:off x="1778" y="991"/>
              <a:ext cx="0" cy="8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538516" y="1340768"/>
            <a:ext cx="2178051" cy="2247900"/>
            <a:chOff x="3833" y="257"/>
            <a:chExt cx="1372" cy="1416"/>
          </a:xfrm>
        </p:grpSpPr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3833" y="268"/>
              <a:ext cx="1332" cy="14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4008" y="257"/>
              <a:ext cx="1197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D966"/>
                  </a:solidFill>
                  <a:latin typeface="Times New Roman" pitchFamily="18" charset="0"/>
                </a:rPr>
                <a:t>!      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: </a:t>
              </a:r>
              <a:r>
                <a:rPr lang="zh-CN" altLang="en-US" sz="2000" smtClean="0">
                  <a:solidFill>
                    <a:schemeClr val="bg1"/>
                  </a:solidFill>
                  <a:latin typeface="Times New Roman" pitchFamily="18" charset="0"/>
                </a:rPr>
                <a:t>从</a:t>
              </a: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右向左</a:t>
              </a:r>
            </a:p>
            <a:p>
              <a:pPr>
                <a:spcBef>
                  <a:spcPct val="0"/>
                </a:spcBef>
              </a:pPr>
              <a:endParaRPr lang="zh-CN" altLang="en-US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D966"/>
                  </a:solidFill>
                  <a:latin typeface="Times New Roman" pitchFamily="18" charset="0"/>
                </a:rPr>
                <a:t>&amp;&amp; 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: </a:t>
              </a:r>
              <a:r>
                <a:rPr lang="zh-CN" altLang="en-US" sz="2000" smtClean="0">
                  <a:solidFill>
                    <a:schemeClr val="bg1"/>
                  </a:solidFill>
                  <a:latin typeface="Times New Roman" pitchFamily="18" charset="0"/>
                </a:rPr>
                <a:t>从</a:t>
              </a: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左向右</a:t>
              </a:r>
            </a:p>
            <a:p>
              <a:pPr>
                <a:spcBef>
                  <a:spcPct val="0"/>
                </a:spcBef>
              </a:pPr>
              <a:endParaRPr lang="zh-CN" altLang="en-US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D966"/>
                  </a:solidFill>
                  <a:latin typeface="Times New Roman" pitchFamily="18" charset="0"/>
                </a:rPr>
                <a:t>||     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: </a:t>
              </a:r>
              <a:r>
                <a:rPr lang="zh-CN" altLang="en-US" sz="2000" smtClean="0">
                  <a:solidFill>
                    <a:schemeClr val="bg1"/>
                  </a:solidFill>
                  <a:latin typeface="Times New Roman" pitchFamily="18" charset="0"/>
                </a:rPr>
                <a:t>从</a:t>
              </a: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左向右</a:t>
              </a:r>
            </a:p>
          </p:txBody>
        </p:sp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92621" y="3717032"/>
            <a:ext cx="7951787" cy="195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例   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a&lt;=x &amp;&amp; x&lt;=b</a:t>
            </a:r>
            <a:endParaRPr lang="en-US" altLang="zh-CN" sz="240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a&gt;b&amp;&amp;x&gt;y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          a==b||x==y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          !a||a&gt;b</a:t>
            </a:r>
            <a:endParaRPr lang="en-US" altLang="zh-CN" sz="240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4681458" y="3729732"/>
            <a:ext cx="2914878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5B9BD5"/>
                </a:solidFill>
                <a:latin typeface="Times New Roman" pitchFamily="18" charset="0"/>
                <a:sym typeface="Symbol" pitchFamily="18" charset="2"/>
              </a:rPr>
              <a:t>// (a&lt;=x) &amp;&amp; (x&lt;=b)  </a:t>
            </a:r>
          </a:p>
        </p:txBody>
      </p:sp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4681458" y="4110732"/>
            <a:ext cx="2260853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Times New Roman" pitchFamily="18" charset="0"/>
                <a:ea typeface="隶书" pitchFamily="49" charset="-122"/>
              </a:rPr>
              <a:t>// (</a:t>
            </a:r>
            <a:r>
              <a:rPr lang="en-US" altLang="zh-CN" sz="2400">
                <a:solidFill>
                  <a:srgbClr val="5B9BD5"/>
                </a:solidFill>
                <a:latin typeface="Times New Roman" pitchFamily="18" charset="0"/>
                <a:ea typeface="隶书" pitchFamily="49" charset="-122"/>
              </a:rPr>
              <a:t>a&gt;b)&amp;&amp;(x&gt;y)</a:t>
            </a:r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4681458" y="4529832"/>
            <a:ext cx="2251235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Times New Roman" pitchFamily="18" charset="0"/>
                <a:ea typeface="隶书" pitchFamily="49" charset="-122"/>
              </a:rPr>
              <a:t>// (</a:t>
            </a:r>
            <a:r>
              <a:rPr lang="en-US" altLang="zh-CN" sz="2400">
                <a:solidFill>
                  <a:srgbClr val="5B9BD5"/>
                </a:solidFill>
                <a:latin typeface="Times New Roman" pitchFamily="18" charset="0"/>
                <a:ea typeface="隶书" pitchFamily="49" charset="-122"/>
              </a:rPr>
              <a:t>a==b)||(x==y)</a:t>
            </a: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4681458" y="4910832"/>
            <a:ext cx="1662933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5B9BD5"/>
                </a:solidFill>
                <a:latin typeface="Times New Roman" pitchFamily="18" charset="0"/>
                <a:ea typeface="隶书" pitchFamily="49" charset="-122"/>
              </a:rPr>
              <a:t>// (!</a:t>
            </a:r>
            <a:r>
              <a:rPr lang="en-US" altLang="zh-CN" sz="2400">
                <a:solidFill>
                  <a:srgbClr val="5B9BD5"/>
                </a:solidFill>
                <a:latin typeface="Times New Roman" pitchFamily="18" charset="0"/>
                <a:ea typeface="隶书" pitchFamily="49" charset="-122"/>
              </a:rPr>
              <a:t>a)||(a&gt;b)</a:t>
            </a:r>
          </a:p>
        </p:txBody>
      </p:sp>
    </p:spTree>
    <p:extLst>
      <p:ext uri="{BB962C8B-B14F-4D97-AF65-F5344CB8AC3E}">
        <p14:creationId xmlns:p14="http://schemas.microsoft.com/office/powerpoint/2010/main" val="33192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064468"/>
          </a:xfrm>
        </p:spPr>
        <p:txBody>
          <a:bodyPr/>
          <a:lstStyle/>
          <a:p>
            <a:pPr lvl="3"/>
            <a:r>
              <a:rPr lang="zh-CN" altLang="en-US"/>
              <a:t>优先级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3"/>
            <a:r>
              <a:rPr lang="zh-CN" altLang="en-US"/>
              <a:t>结合方向：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547664" y="1340768"/>
            <a:ext cx="1924050" cy="2247900"/>
            <a:chOff x="953" y="725"/>
            <a:chExt cx="1212" cy="141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953" y="736"/>
              <a:ext cx="1212" cy="14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089" y="725"/>
              <a:ext cx="721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!     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 (  2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)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&amp;&amp;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 (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11)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||    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 (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12)</a:t>
              </a:r>
              <a:endParaRPr lang="en-US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784" y="105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高</a:t>
              </a:r>
              <a:endParaRPr lang="zh-CN" altLang="en-US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84" y="163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低</a:t>
              </a:r>
              <a:endParaRPr lang="zh-CN" altLang="en-US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V="1">
              <a:off x="1778" y="991"/>
              <a:ext cx="0" cy="8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538516" y="1340768"/>
            <a:ext cx="2178051" cy="2247900"/>
            <a:chOff x="3833" y="257"/>
            <a:chExt cx="1372" cy="1416"/>
          </a:xfrm>
        </p:grpSpPr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3833" y="268"/>
              <a:ext cx="1332" cy="14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4008" y="257"/>
              <a:ext cx="1197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D966"/>
                  </a:solidFill>
                  <a:latin typeface="Times New Roman" pitchFamily="18" charset="0"/>
                </a:rPr>
                <a:t>!      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: </a:t>
              </a:r>
              <a:r>
                <a:rPr lang="zh-CN" altLang="en-US" sz="2000" smtClean="0">
                  <a:solidFill>
                    <a:schemeClr val="bg1"/>
                  </a:solidFill>
                  <a:latin typeface="Times New Roman" pitchFamily="18" charset="0"/>
                </a:rPr>
                <a:t>从</a:t>
              </a: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右向左</a:t>
              </a:r>
            </a:p>
            <a:p>
              <a:pPr>
                <a:spcBef>
                  <a:spcPct val="0"/>
                </a:spcBef>
              </a:pPr>
              <a:endParaRPr lang="zh-CN" altLang="en-US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D966"/>
                  </a:solidFill>
                  <a:latin typeface="Times New Roman" pitchFamily="18" charset="0"/>
                </a:rPr>
                <a:t>&amp;&amp; 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: </a:t>
              </a:r>
              <a:r>
                <a:rPr lang="zh-CN" altLang="en-US" sz="2000" smtClean="0">
                  <a:solidFill>
                    <a:schemeClr val="bg1"/>
                  </a:solidFill>
                  <a:latin typeface="Times New Roman" pitchFamily="18" charset="0"/>
                </a:rPr>
                <a:t>从</a:t>
              </a: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左向右</a:t>
              </a:r>
            </a:p>
            <a:p>
              <a:pPr>
                <a:spcBef>
                  <a:spcPct val="0"/>
                </a:spcBef>
              </a:pPr>
              <a:endParaRPr lang="zh-CN" altLang="en-US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D966"/>
                  </a:solidFill>
                  <a:latin typeface="Times New Roman" pitchFamily="18" charset="0"/>
                </a:rPr>
                <a:t>||     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: </a:t>
              </a:r>
              <a:r>
                <a:rPr lang="zh-CN" altLang="en-US" sz="2000" smtClean="0">
                  <a:solidFill>
                    <a:schemeClr val="bg1"/>
                  </a:solidFill>
                  <a:latin typeface="Times New Roman" pitchFamily="18" charset="0"/>
                </a:rPr>
                <a:t>从</a:t>
              </a: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左向右</a:t>
              </a: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79512" y="3527573"/>
            <a:ext cx="7773988" cy="2925763"/>
          </a:xfrm>
          <a:prstGeom prst="rect">
            <a:avLst/>
          </a:prstGeom>
          <a:noFill/>
          <a:ln w="38100" cap="flat" cmpd="sng">
            <a:noFill/>
            <a:prstDash val="solid"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ea typeface="隶书" pitchFamily="49" charset="-122"/>
              </a:rPr>
              <a:t>例  </a:t>
            </a: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a=4;b=5;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!a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a&amp;&amp;b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a||b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!a||b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4&amp;&amp;0||2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5&gt;3&amp;&amp;2||8&lt;4-!0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‘c’&amp;&amp;‘d’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960234" y="4268936"/>
            <a:ext cx="822959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值为1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960234" y="3945086"/>
            <a:ext cx="822959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值为0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3960234" y="5011886"/>
            <a:ext cx="822959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值为1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60234" y="5392886"/>
            <a:ext cx="822959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值为1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3960234" y="6040586"/>
            <a:ext cx="822959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值为1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3960234" y="4611836"/>
            <a:ext cx="822959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值为1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3960234" y="5716736"/>
            <a:ext cx="3564094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//(5&gt;3)&amp;&amp;2||(8&lt;(4-(!0)))   值为1</a:t>
            </a:r>
            <a:endParaRPr lang="en-US" altLang="zh-CN" sz="2000">
              <a:solidFill>
                <a:srgbClr val="5B9BD5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1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176464"/>
          </a:xfrm>
        </p:spPr>
        <p:txBody>
          <a:bodyPr/>
          <a:lstStyle/>
          <a:p>
            <a:pPr lvl="3"/>
            <a:r>
              <a:rPr lang="zh-CN" altLang="en-US"/>
              <a:t>优先级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3"/>
            <a:r>
              <a:rPr lang="zh-CN" altLang="en-US"/>
              <a:t>结合方向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3"/>
            <a:endParaRPr lang="en-US" altLang="zh-CN"/>
          </a:p>
          <a:p>
            <a:pPr lvl="3"/>
            <a:endParaRPr lang="en-US" altLang="zh-CN" smtClean="0"/>
          </a:p>
          <a:p>
            <a:pPr lvl="3"/>
            <a:endParaRPr lang="en-US" altLang="zh-CN"/>
          </a:p>
          <a:p>
            <a:pPr lvl="3"/>
            <a:endParaRPr lang="en-US" altLang="zh-CN" smtClean="0"/>
          </a:p>
          <a:p>
            <a:pPr marL="1371600" lvl="3" indent="0">
              <a:buNone/>
            </a:pPr>
            <a:endParaRPr lang="en-US" altLang="zh-CN" smtClean="0"/>
          </a:p>
          <a:p>
            <a:pPr lvl="3"/>
            <a:r>
              <a:rPr lang="zh-CN" altLang="en-US" b="1">
                <a:solidFill>
                  <a:srgbClr val="FFD966"/>
                </a:solidFill>
              </a:rPr>
              <a:t>短路特性</a:t>
            </a:r>
            <a:r>
              <a:rPr lang="zh-CN" altLang="en-US"/>
              <a:t>：逻辑表达式求解时，并非所有的逻辑运算符都被执行，只是在必须执行下一个逻辑运算符才能求出表达式的解时，才执行该</a:t>
            </a:r>
            <a:r>
              <a:rPr lang="zh-CN" altLang="en-US" smtClean="0"/>
              <a:t>运算符。</a:t>
            </a:r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547664" y="980728"/>
            <a:ext cx="1924050" cy="2247900"/>
            <a:chOff x="953" y="725"/>
            <a:chExt cx="1212" cy="141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953" y="736"/>
              <a:ext cx="1212" cy="14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089" y="725"/>
              <a:ext cx="721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!     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 (  2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)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&amp;&amp;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 (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11)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||    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 (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12)</a:t>
              </a:r>
              <a:endParaRPr lang="en-US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784" y="105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高</a:t>
              </a:r>
              <a:endParaRPr lang="zh-CN" altLang="en-US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84" y="163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低</a:t>
              </a:r>
              <a:endParaRPr lang="zh-CN" altLang="en-US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V="1">
              <a:off x="1778" y="991"/>
              <a:ext cx="0" cy="8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538516" y="980728"/>
            <a:ext cx="2178051" cy="2247900"/>
            <a:chOff x="3833" y="257"/>
            <a:chExt cx="1372" cy="1416"/>
          </a:xfrm>
        </p:grpSpPr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3833" y="268"/>
              <a:ext cx="1332" cy="14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4008" y="257"/>
              <a:ext cx="1197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D966"/>
                  </a:solidFill>
                  <a:latin typeface="Times New Roman" pitchFamily="18" charset="0"/>
                </a:rPr>
                <a:t>!      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: </a:t>
              </a:r>
              <a:r>
                <a:rPr lang="zh-CN" altLang="en-US" sz="2000" smtClean="0">
                  <a:solidFill>
                    <a:schemeClr val="bg1"/>
                  </a:solidFill>
                  <a:latin typeface="Times New Roman" pitchFamily="18" charset="0"/>
                </a:rPr>
                <a:t>从</a:t>
              </a: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右向左</a:t>
              </a:r>
            </a:p>
            <a:p>
              <a:pPr>
                <a:spcBef>
                  <a:spcPct val="0"/>
                </a:spcBef>
              </a:pPr>
              <a:endParaRPr lang="zh-CN" altLang="en-US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D966"/>
                  </a:solidFill>
                  <a:latin typeface="Times New Roman" pitchFamily="18" charset="0"/>
                </a:rPr>
                <a:t>&amp;&amp; 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: </a:t>
              </a:r>
              <a:r>
                <a:rPr lang="zh-CN" altLang="en-US" sz="2000" smtClean="0">
                  <a:solidFill>
                    <a:schemeClr val="bg1"/>
                  </a:solidFill>
                  <a:latin typeface="Times New Roman" pitchFamily="18" charset="0"/>
                </a:rPr>
                <a:t>从</a:t>
              </a: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左向右</a:t>
              </a:r>
            </a:p>
            <a:p>
              <a:pPr>
                <a:spcBef>
                  <a:spcPct val="0"/>
                </a:spcBef>
              </a:pPr>
              <a:endParaRPr lang="zh-CN" altLang="en-US" sz="2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D966"/>
                  </a:solidFill>
                  <a:latin typeface="Times New Roman" pitchFamily="18" charset="0"/>
                </a:rPr>
                <a:t>||     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chemeClr val="bg1"/>
                  </a:solidFill>
                  <a:latin typeface="Times New Roman" pitchFamily="18" charset="0"/>
                </a:rPr>
                <a:t>: </a:t>
              </a:r>
              <a:r>
                <a:rPr lang="zh-CN" altLang="en-US" sz="2000" smtClean="0">
                  <a:solidFill>
                    <a:schemeClr val="bg1"/>
                  </a:solidFill>
                  <a:latin typeface="Times New Roman" pitchFamily="18" charset="0"/>
                </a:rPr>
                <a:t>从</a:t>
              </a: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左向右</a:t>
              </a: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107504" y="4422591"/>
            <a:ext cx="7439857" cy="22467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</a:rPr>
              <a:t>例  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a&amp;&amp;b&amp;&amp;c       </a:t>
            </a:r>
            <a:r>
              <a:rPr lang="en-US" altLang="zh-CN" sz="2000" smtClean="0">
                <a:solidFill>
                  <a:srgbClr val="5B9BD5"/>
                </a:solidFill>
                <a:latin typeface="Times New Roman" pitchFamily="18" charset="0"/>
              </a:rPr>
              <a:t>// </a:t>
            </a:r>
            <a:r>
              <a:rPr lang="zh-CN" altLang="zh-CN" sz="2000" smtClean="0">
                <a:solidFill>
                  <a:srgbClr val="5B9BD5"/>
                </a:solidFill>
                <a:latin typeface="Times New Roman" pitchFamily="18" charset="0"/>
              </a:rPr>
              <a:t>只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在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a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为真时，才判别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b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的值；</a:t>
            </a:r>
          </a:p>
          <a:p>
            <a:pPr lvl="3">
              <a:spcBef>
                <a:spcPct val="0"/>
              </a:spcBef>
            </a:pPr>
            <a:r>
              <a:rPr lang="zh-CN" altLang="zh-CN" sz="2000">
                <a:solidFill>
                  <a:schemeClr val="bg1"/>
                </a:solidFill>
                <a:latin typeface="Times New Roman" pitchFamily="18" charset="0"/>
              </a:rPr>
              <a:t>                                 </a:t>
            </a:r>
            <a:r>
              <a:rPr lang="en-US" altLang="zh-CN" sz="200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zh-CN" altLang="zh-CN" sz="2000" smtClean="0">
                <a:solidFill>
                  <a:srgbClr val="5B9BD5"/>
                </a:solidFill>
                <a:latin typeface="Times New Roman" pitchFamily="18" charset="0"/>
              </a:rPr>
              <a:t>只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在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a</a:t>
            </a:r>
            <a:r>
              <a:rPr lang="zh-CN" altLang="en-US" sz="2000">
                <a:solidFill>
                  <a:srgbClr val="5B9BD5"/>
                </a:solidFill>
                <a:latin typeface="Times New Roman" pitchFamily="18" charset="0"/>
              </a:rPr>
              <a:t>、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b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都为真时，才判别 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c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的值</a:t>
            </a:r>
          </a:p>
          <a:p>
            <a:pPr lvl="3">
              <a:spcBef>
                <a:spcPct val="0"/>
              </a:spcBef>
            </a:pPr>
            <a:r>
              <a:rPr lang="zh-CN" altLang="zh-CN" sz="2000">
                <a:solidFill>
                  <a:schemeClr val="bg1"/>
                </a:solidFill>
                <a:latin typeface="Times New Roman" pitchFamily="18" charset="0"/>
              </a:rPr>
              <a:t>例  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a||b||c                </a:t>
            </a:r>
            <a:r>
              <a:rPr lang="en-US" altLang="zh-CN" sz="2000" smtClean="0">
                <a:solidFill>
                  <a:srgbClr val="5B9BD5"/>
                </a:solidFill>
                <a:latin typeface="Times New Roman" pitchFamily="18" charset="0"/>
              </a:rPr>
              <a:t>// </a:t>
            </a:r>
            <a:r>
              <a:rPr lang="zh-CN" altLang="zh-CN" sz="2000" smtClean="0">
                <a:solidFill>
                  <a:srgbClr val="5B9BD5"/>
                </a:solidFill>
                <a:latin typeface="Times New Roman" pitchFamily="18" charset="0"/>
              </a:rPr>
              <a:t>只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在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a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为假时，才判别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b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的值；</a:t>
            </a:r>
          </a:p>
          <a:p>
            <a:pPr lvl="3">
              <a:spcBef>
                <a:spcPct val="0"/>
              </a:spcBef>
            </a:pPr>
            <a:r>
              <a:rPr lang="zh-CN" altLang="zh-CN" sz="2000">
                <a:solidFill>
                  <a:schemeClr val="bg1"/>
                </a:solidFill>
                <a:latin typeface="Times New Roman" pitchFamily="18" charset="0"/>
              </a:rPr>
              <a:t>                                 </a:t>
            </a:r>
            <a:r>
              <a:rPr lang="en-US" altLang="zh-CN" sz="200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zh-CN" altLang="zh-CN" sz="2000" smtClean="0">
                <a:solidFill>
                  <a:srgbClr val="5B9BD5"/>
                </a:solidFill>
                <a:latin typeface="Times New Roman" pitchFamily="18" charset="0"/>
              </a:rPr>
              <a:t>只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在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a</a:t>
            </a:r>
            <a:r>
              <a:rPr lang="zh-CN" altLang="en-US" sz="2000">
                <a:solidFill>
                  <a:srgbClr val="5B9BD5"/>
                </a:solidFill>
                <a:latin typeface="Times New Roman" pitchFamily="18" charset="0"/>
              </a:rPr>
              <a:t>、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b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都为假时，才判别 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c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的值</a:t>
            </a:r>
            <a:endParaRPr lang="zh-CN" altLang="en-US" sz="2000">
              <a:solidFill>
                <a:srgbClr val="5B9BD5"/>
              </a:solidFill>
              <a:latin typeface="Times New Roman" pitchFamily="18" charset="0"/>
            </a:endParaRPr>
          </a:p>
          <a:p>
            <a:pPr lvl="3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</a:rPr>
              <a:t>例  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a=1;b=2;c=3;d=4;m=1;n=1;</a:t>
            </a:r>
          </a:p>
          <a:p>
            <a:pPr lvl="3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     (m=a&gt;b)&amp;&amp;(n=c&gt;d)</a:t>
            </a:r>
          </a:p>
          <a:p>
            <a:pPr eaLnBrk="1" hangingPunct="1">
              <a:spcBef>
                <a:spcPct val="0"/>
              </a:spcBef>
            </a:pP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4744279" y="5907029"/>
            <a:ext cx="1771937" cy="40229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//</a:t>
            </a:r>
            <a:r>
              <a:rPr lang="zh-CN" altLang="zh-CN" sz="2000">
                <a:solidFill>
                  <a:srgbClr val="5B9BD5"/>
                </a:solidFill>
                <a:latin typeface="Times New Roman" pitchFamily="18" charset="0"/>
              </a:rPr>
              <a:t>结果</a:t>
            </a:r>
            <a:r>
              <a:rPr lang="en-US" altLang="zh-CN" sz="2000">
                <a:solidFill>
                  <a:srgbClr val="5B9BD5"/>
                </a:solidFill>
                <a:latin typeface="Times New Roman" pitchFamily="18" charset="0"/>
              </a:rPr>
              <a:t>m=0,n=1</a:t>
            </a:r>
          </a:p>
        </p:txBody>
      </p:sp>
    </p:spTree>
    <p:extLst>
      <p:ext uri="{BB962C8B-B14F-4D97-AF65-F5344CB8AC3E}">
        <p14:creationId xmlns:p14="http://schemas.microsoft.com/office/powerpoint/2010/main" val="20734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1545605"/>
          </a:xfrm>
        </p:spPr>
        <p:txBody>
          <a:bodyPr/>
          <a:lstStyle/>
          <a:p>
            <a:pPr lvl="1"/>
            <a:r>
              <a:rPr lang="zh-CN" altLang="en-US"/>
              <a:t>条件运算符与表达式</a:t>
            </a:r>
          </a:p>
          <a:p>
            <a:pPr lvl="2"/>
            <a:r>
              <a:rPr lang="zh-CN" altLang="en-US"/>
              <a:t>一般形式：  </a:t>
            </a:r>
            <a:r>
              <a:rPr lang="en-US" altLang="zh-CN" b="1">
                <a:solidFill>
                  <a:srgbClr val="FFD966"/>
                </a:solidFill>
              </a:rPr>
              <a:t>expr1  ?  expr2  :  expr3</a:t>
            </a:r>
          </a:p>
          <a:p>
            <a:pPr lvl="2"/>
            <a:r>
              <a:rPr lang="zh-CN" altLang="en-US" smtClean="0"/>
              <a:t>功能</a:t>
            </a:r>
            <a:r>
              <a:rPr lang="zh-CN" altLang="en-US"/>
              <a:t>：相当于条件语句，但不能取代一般</a:t>
            </a:r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436096" y="1714872"/>
            <a:ext cx="3638550" cy="2362200"/>
            <a:chOff x="3312" y="1584"/>
            <a:chExt cx="2292" cy="1488"/>
          </a:xfrm>
        </p:grpSpPr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3953" y="1884"/>
              <a:ext cx="967" cy="36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expr1</a:t>
              </a:r>
              <a:endParaRPr lang="en-US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312" y="2352"/>
              <a:ext cx="864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取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expr2</a:t>
              </a:r>
              <a:r>
                <a:rPr lang="zh-CN" altLang="zh-CN" sz="2000">
                  <a:solidFill>
                    <a:schemeClr val="bg1"/>
                  </a:solidFill>
                  <a:latin typeface="Times New Roman" pitchFamily="18" charset="0"/>
                </a:rPr>
                <a:t>值</a:t>
              </a:r>
              <a:endParaRPr lang="zh-CN" altLang="en-US" sz="4000" u="sng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4704" y="2352"/>
              <a:ext cx="900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取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expr3</a:t>
              </a:r>
              <a:r>
                <a:rPr lang="zh-CN" altLang="zh-CN" sz="2000">
                  <a:solidFill>
                    <a:schemeClr val="bg1"/>
                  </a:solidFill>
                  <a:latin typeface="Times New Roman" pitchFamily="18" charset="0"/>
                </a:rPr>
                <a:t>值</a:t>
              </a:r>
              <a:endParaRPr lang="zh-CN" altLang="en-US" sz="4000" u="sng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441" y="1584"/>
              <a:ext cx="0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>
              <a:off x="3731" y="2073"/>
              <a:ext cx="2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731" y="2073"/>
              <a:ext cx="0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920" y="2073"/>
              <a:ext cx="2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5164" y="2073"/>
              <a:ext cx="0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731" y="2618"/>
              <a:ext cx="0" cy="2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5149" y="2618"/>
              <a:ext cx="0" cy="2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731" y="2862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4441" y="2862"/>
              <a:ext cx="7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691" y="1823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非</a:t>
              </a: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endParaRPr lang="en-US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4915" y="1823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=0</a:t>
              </a:r>
              <a:endParaRPr lang="en-US" altLang="zh-CN" sz="4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449" y="288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539552" y="3951833"/>
            <a:ext cx="6607175" cy="1349375"/>
            <a:chOff x="806" y="2023"/>
            <a:chExt cx="4162" cy="850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806" y="2023"/>
              <a:ext cx="1643" cy="850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/>
                <a:t>例   </a:t>
              </a:r>
              <a:r>
                <a:rPr lang="en-US" altLang="zh-CN" sz="2000"/>
                <a:t>if (a&gt;b)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/>
                <a:t>           printf(“%d”,a);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/>
                <a:t>       else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/>
                <a:t>            printf(“%d”,b);</a:t>
              </a: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448" y="2352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3360" y="2304"/>
              <a:ext cx="1608" cy="274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/>
                <a:t>printf(“%d”,a&gt;b?a:b);</a:t>
              </a:r>
            </a:p>
          </p:txBody>
        </p:sp>
      </p:grp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21394" y="2780928"/>
            <a:ext cx="4338638" cy="7397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/>
              <a:t>例 求 </a:t>
            </a:r>
            <a:r>
              <a:rPr lang="en-US" altLang="zh-CN" sz="2000"/>
              <a:t>a+|b|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     printf(“a+|b|=%d\n”,b&gt;0?a+b:a-b);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4809306" y="5464001"/>
            <a:ext cx="3867150" cy="13493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/>
              <a:t>例  </a:t>
            </a:r>
            <a:r>
              <a:rPr lang="en-US" altLang="zh-CN" sz="2000"/>
              <a:t>(a==b)?’Y’:’N’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      (x%2==1)?1:0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      (x&gt;=0)?x:-x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      (c&gt;=‘a’ &amp;&amp; c&lt;=‘z’)?c-’a’+’A’:c</a:t>
            </a:r>
          </a:p>
        </p:txBody>
      </p:sp>
    </p:spTree>
    <p:extLst>
      <p:ext uri="{BB962C8B-B14F-4D97-AF65-F5344CB8AC3E}">
        <p14:creationId xmlns:p14="http://schemas.microsoft.com/office/powerpoint/2010/main" val="7312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896544"/>
          </a:xfrm>
        </p:spPr>
        <p:txBody>
          <a:bodyPr/>
          <a:lstStyle/>
          <a:p>
            <a:pPr lvl="1"/>
            <a:r>
              <a:rPr lang="zh-CN" altLang="en-US"/>
              <a:t>条件运算符与表达式</a:t>
            </a:r>
          </a:p>
          <a:p>
            <a:pPr lvl="2"/>
            <a:r>
              <a:rPr lang="zh-CN" altLang="en-US"/>
              <a:t>一般形式：  </a:t>
            </a:r>
            <a:r>
              <a:rPr lang="en-US" altLang="zh-CN" b="1">
                <a:solidFill>
                  <a:srgbClr val="FFD966"/>
                </a:solidFill>
              </a:rPr>
              <a:t>expr1  ?  expr2  :  expr3</a:t>
            </a:r>
          </a:p>
          <a:p>
            <a:pPr lvl="2"/>
            <a:r>
              <a:rPr lang="zh-CN" altLang="en-US" smtClean="0"/>
              <a:t>功能</a:t>
            </a:r>
            <a:r>
              <a:rPr lang="zh-CN" altLang="en-US"/>
              <a:t>：相当于条件语句，但不能取代一般</a:t>
            </a:r>
            <a:r>
              <a:rPr lang="en-US" altLang="zh-CN"/>
              <a:t>if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2"/>
            <a:r>
              <a:rPr lang="zh-CN" altLang="en-US"/>
              <a:t>条件运算符可嵌套</a:t>
            </a:r>
          </a:p>
          <a:p>
            <a:pPr marL="914400" lvl="2" indent="0">
              <a:buNone/>
            </a:pPr>
            <a:r>
              <a:rPr lang="zh-CN" altLang="en-US"/>
              <a:t>  </a:t>
            </a:r>
            <a:r>
              <a:rPr lang="zh-CN" altLang="en-US" smtClean="0"/>
              <a:t>      </a:t>
            </a:r>
            <a:r>
              <a:rPr lang="zh-CN" altLang="en-US" smtClean="0">
                <a:solidFill>
                  <a:srgbClr val="5B9BD5"/>
                </a:solidFill>
              </a:rPr>
              <a:t>如  </a:t>
            </a:r>
            <a:r>
              <a:rPr lang="en-US" altLang="zh-CN">
                <a:solidFill>
                  <a:srgbClr val="5B9BD5"/>
                </a:solidFill>
              </a:rPr>
              <a:t>x&gt;0?1:(x&lt;0?-1:0)</a:t>
            </a:r>
          </a:p>
          <a:p>
            <a:pPr lvl="2"/>
            <a:r>
              <a:rPr lang="zh-CN" altLang="en-US"/>
              <a:t>优先级</a:t>
            </a:r>
            <a:r>
              <a:rPr lang="en-US" altLang="zh-CN"/>
              <a:t>:  </a:t>
            </a:r>
            <a:r>
              <a:rPr lang="en-US" altLang="zh-CN" b="1" smtClean="0">
                <a:solidFill>
                  <a:srgbClr val="FFD966"/>
                </a:solidFill>
              </a:rPr>
              <a:t>13</a:t>
            </a:r>
          </a:p>
          <a:p>
            <a:pPr lvl="2"/>
            <a:r>
              <a:rPr lang="zh-CN" altLang="en-US"/>
              <a:t>结合方向：</a:t>
            </a:r>
            <a:r>
              <a:rPr lang="zh-CN" altLang="en-US" b="1">
                <a:solidFill>
                  <a:srgbClr val="FFD966"/>
                </a:solidFill>
              </a:rPr>
              <a:t>自右向左</a:t>
            </a:r>
          </a:p>
          <a:p>
            <a:pPr marL="914400" lvl="2" indent="0">
              <a:buNone/>
            </a:pPr>
            <a:r>
              <a:rPr lang="zh-CN" altLang="en-US"/>
              <a:t>  </a:t>
            </a:r>
            <a:r>
              <a:rPr lang="zh-CN" altLang="en-US" smtClean="0"/>
              <a:t>      </a:t>
            </a:r>
            <a:r>
              <a:rPr lang="zh-CN" altLang="en-US" smtClean="0">
                <a:solidFill>
                  <a:srgbClr val="5B9BD5"/>
                </a:solidFill>
              </a:rPr>
              <a:t>如 </a:t>
            </a:r>
            <a:r>
              <a:rPr lang="en-US" altLang="zh-CN">
                <a:solidFill>
                  <a:srgbClr val="5B9BD5"/>
                </a:solidFill>
              </a:rPr>
              <a:t>a&gt;b?a:c&gt;d?c:d ? a&gt;b?a:(c&gt;d?c:d)</a:t>
            </a:r>
          </a:p>
          <a:p>
            <a:pPr lvl="2"/>
            <a:r>
              <a:rPr lang="en-US" altLang="zh-CN"/>
              <a:t>expr1</a:t>
            </a:r>
            <a:r>
              <a:rPr lang="zh-CN" altLang="en-US"/>
              <a:t>、</a:t>
            </a:r>
            <a:r>
              <a:rPr lang="en-US" altLang="zh-CN"/>
              <a:t>expr2</a:t>
            </a:r>
            <a:r>
              <a:rPr lang="zh-CN" altLang="en-US"/>
              <a:t>、</a:t>
            </a:r>
            <a:r>
              <a:rPr lang="en-US" altLang="zh-CN"/>
              <a:t>expr3</a:t>
            </a:r>
            <a:r>
              <a:rPr lang="zh-CN" altLang="en-US"/>
              <a:t>类型可不同，表达式值取较高的类型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010496" y="4305290"/>
            <a:ext cx="672985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</a:rPr>
              <a:t>例  </a:t>
            </a:r>
            <a:r>
              <a:rPr lang="en-US" altLang="zh-CN" sz="2000">
                <a:solidFill>
                  <a:schemeClr val="bg1"/>
                </a:solidFill>
              </a:rPr>
              <a:t>x?‘a’:‘b’   </a:t>
            </a:r>
            <a:r>
              <a:rPr lang="en-US" altLang="zh-CN" sz="2000" smtClean="0">
                <a:solidFill>
                  <a:schemeClr val="bg1"/>
                </a:solidFill>
              </a:rPr>
              <a:t>   </a:t>
            </a:r>
            <a:r>
              <a:rPr lang="en-US" altLang="zh-CN" sz="2000" smtClean="0">
                <a:solidFill>
                  <a:srgbClr val="5B9BD5"/>
                </a:solidFill>
              </a:rPr>
              <a:t>// x=0</a:t>
            </a:r>
            <a:r>
              <a:rPr lang="en-US" altLang="zh-CN" sz="2000">
                <a:solidFill>
                  <a:srgbClr val="5B9BD5"/>
                </a:solidFill>
              </a:rPr>
              <a:t>,</a:t>
            </a:r>
            <a:r>
              <a:rPr lang="zh-CN" altLang="zh-CN" sz="2000">
                <a:solidFill>
                  <a:srgbClr val="5B9BD5"/>
                </a:solidFill>
              </a:rPr>
              <a:t>表达式值为‘</a:t>
            </a:r>
            <a:r>
              <a:rPr lang="en-US" altLang="zh-CN" sz="2000">
                <a:solidFill>
                  <a:srgbClr val="5B9BD5"/>
                </a:solidFill>
              </a:rPr>
              <a:t>b’;  x‡0,</a:t>
            </a:r>
            <a:r>
              <a:rPr lang="zh-CN" altLang="zh-CN" sz="2000">
                <a:solidFill>
                  <a:srgbClr val="5B9BD5"/>
                </a:solidFill>
              </a:rPr>
              <a:t>表达式值为‘</a:t>
            </a:r>
            <a:r>
              <a:rPr lang="en-US" altLang="zh-CN" sz="2000">
                <a:solidFill>
                  <a:srgbClr val="5B9BD5"/>
                </a:solidFill>
              </a:rPr>
              <a:t>a’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</a:rPr>
              <a:t>     x&gt;y?1:1.5   </a:t>
            </a:r>
            <a:r>
              <a:rPr lang="en-US" altLang="zh-CN" sz="2000" smtClean="0">
                <a:solidFill>
                  <a:srgbClr val="5B9BD5"/>
                </a:solidFill>
              </a:rPr>
              <a:t>// x&gt;y  </a:t>
            </a:r>
            <a:r>
              <a:rPr lang="en-US" altLang="zh-CN" sz="2000">
                <a:solidFill>
                  <a:srgbClr val="5B9BD5"/>
                </a:solidFill>
              </a:rPr>
              <a:t>,</a:t>
            </a:r>
            <a:r>
              <a:rPr lang="zh-CN" altLang="zh-CN" sz="2000">
                <a:solidFill>
                  <a:srgbClr val="5B9BD5"/>
                </a:solidFill>
              </a:rPr>
              <a:t>值为1.0;  </a:t>
            </a:r>
            <a:r>
              <a:rPr lang="en-US" altLang="zh-CN" sz="2000">
                <a:solidFill>
                  <a:srgbClr val="5B9BD5"/>
                </a:solidFill>
              </a:rPr>
              <a:t>x&lt;y  ,</a:t>
            </a:r>
            <a:r>
              <a:rPr lang="zh-CN" altLang="zh-CN" sz="2000">
                <a:solidFill>
                  <a:srgbClr val="5B9BD5"/>
                </a:solidFill>
              </a:rPr>
              <a:t>值为1.5</a:t>
            </a:r>
            <a:endParaRPr lang="en-US" altLang="zh-CN" sz="200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069975" y="1012825"/>
            <a:ext cx="6486525" cy="1050925"/>
            <a:chOff x="374" y="422"/>
            <a:chExt cx="4086" cy="662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74" y="422"/>
              <a:ext cx="4048" cy="288"/>
              <a:chOff x="374" y="422"/>
              <a:chExt cx="4048" cy="288"/>
            </a:xfrm>
          </p:grpSpPr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932" y="422"/>
                <a:ext cx="2496" cy="288"/>
                <a:chOff x="699" y="733"/>
                <a:chExt cx="2496" cy="288"/>
              </a:xfrm>
            </p:grpSpPr>
            <p:sp>
              <p:nvSpPr>
                <p:cNvPr id="18" name="Rectangle 7"/>
                <p:cNvSpPr>
                  <a:spLocks noChangeArrowheads="1"/>
                </p:cNvSpPr>
                <p:nvPr/>
              </p:nvSpPr>
              <p:spPr bwMode="auto">
                <a:xfrm>
                  <a:off x="699" y="733"/>
                  <a:ext cx="2496" cy="28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rgbClr val="FFD966"/>
                      </a:solidFill>
                    </a:rPr>
                    <a:t>0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1   11   11    11  </a:t>
                  </a:r>
                  <a:r>
                    <a:rPr lang="en-US" altLang="zh-CN" sz="2000" smtClean="0">
                      <a:solidFill>
                        <a:schemeClr val="bg1"/>
                      </a:solidFill>
                    </a:rPr>
                    <a:t> 11   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11   11    11</a:t>
                  </a:r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>
                  <a:off x="1947" y="733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Line 9"/>
                <p:cNvSpPr>
                  <a:spLocks noChangeShapeType="1"/>
                </p:cNvSpPr>
                <p:nvPr/>
              </p:nvSpPr>
              <p:spPr bwMode="auto">
                <a:xfrm>
                  <a:off x="131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99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Line 11"/>
                <p:cNvSpPr>
                  <a:spLocks noChangeShapeType="1"/>
                </p:cNvSpPr>
                <p:nvPr/>
              </p:nvSpPr>
              <p:spPr bwMode="auto">
                <a:xfrm>
                  <a:off x="1629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Line 12"/>
                <p:cNvSpPr>
                  <a:spLocks noChangeShapeType="1"/>
                </p:cNvSpPr>
                <p:nvPr/>
              </p:nvSpPr>
              <p:spPr bwMode="auto">
                <a:xfrm>
                  <a:off x="258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Line 13"/>
                <p:cNvSpPr>
                  <a:spLocks noChangeShapeType="1"/>
                </p:cNvSpPr>
                <p:nvPr/>
              </p:nvSpPr>
              <p:spPr bwMode="auto">
                <a:xfrm>
                  <a:off x="2265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Line 14"/>
                <p:cNvSpPr>
                  <a:spLocks noChangeShapeType="1"/>
                </p:cNvSpPr>
                <p:nvPr/>
              </p:nvSpPr>
              <p:spPr bwMode="auto">
                <a:xfrm>
                  <a:off x="290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374" y="436"/>
                <a:ext cx="6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int</a:t>
                </a:r>
                <a:r>
                  <a:rPr lang="zh-CN" altLang="zh-CN" sz="2000">
                    <a:solidFill>
                      <a:schemeClr val="bg1"/>
                    </a:solidFill>
                  </a:rPr>
                  <a:t>型：</a:t>
                </a: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3497" y="437"/>
                <a:ext cx="9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bg1"/>
                    </a:solidFill>
                  </a:rPr>
                  <a:t>最大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:</a:t>
                </a:r>
                <a:r>
                  <a:rPr lang="zh-CN" altLang="zh-CN" sz="2000">
                    <a:solidFill>
                      <a:schemeClr val="bg1"/>
                    </a:solidFill>
                  </a:rPr>
                  <a:t>32767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917" y="796"/>
              <a:ext cx="2496" cy="288"/>
              <a:chOff x="699" y="733"/>
              <a:chExt cx="2496" cy="288"/>
            </a:xfrm>
          </p:grpSpPr>
          <p:sp>
            <p:nvSpPr>
              <p:cNvPr id="7" name="Rectangle 18"/>
              <p:cNvSpPr>
                <a:spLocks noChangeArrowheads="1"/>
              </p:cNvSpPr>
              <p:nvPr/>
            </p:nvSpPr>
            <p:spPr bwMode="auto">
              <a:xfrm>
                <a:off x="699" y="733"/>
                <a:ext cx="2496" cy="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FFD966"/>
                    </a:solidFill>
                  </a:rPr>
                  <a:t>1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0   00   00    00  00   00   00    00</a:t>
                </a:r>
              </a:p>
            </p:txBody>
          </p:sp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>
                <a:off x="1947" y="733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>
                <a:off x="1311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993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>
                <a:off x="1629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23"/>
              <p:cNvSpPr>
                <a:spLocks noChangeShapeType="1"/>
              </p:cNvSpPr>
              <p:nvPr/>
            </p:nvSpPr>
            <p:spPr bwMode="auto">
              <a:xfrm>
                <a:off x="2583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>
                <a:off x="2265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Line 25"/>
              <p:cNvSpPr>
                <a:spLocks noChangeShapeType="1"/>
              </p:cNvSpPr>
              <p:nvPr/>
            </p:nvSpPr>
            <p:spPr bwMode="auto">
              <a:xfrm>
                <a:off x="2901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3482" y="811"/>
              <a:ext cx="9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</a:rPr>
                <a:t>最小</a:t>
              </a:r>
              <a:r>
                <a:rPr lang="en-US" altLang="zh-CN" sz="2000">
                  <a:solidFill>
                    <a:schemeClr val="bg1"/>
                  </a:solidFill>
                </a:rPr>
                <a:t>:-</a:t>
              </a:r>
              <a:r>
                <a:rPr lang="zh-CN" altLang="zh-CN" sz="2000">
                  <a:solidFill>
                    <a:schemeClr val="bg1"/>
                  </a:solidFill>
                </a:rPr>
                <a:t>32768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881063" y="3208338"/>
            <a:ext cx="7431087" cy="1050925"/>
            <a:chOff x="315" y="1373"/>
            <a:chExt cx="4681" cy="662"/>
          </a:xfrm>
        </p:grpSpPr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1506" y="1373"/>
              <a:ext cx="2496" cy="288"/>
              <a:chOff x="699" y="733"/>
              <a:chExt cx="2496" cy="288"/>
            </a:xfrm>
          </p:grpSpPr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699" y="733"/>
                <a:ext cx="2496" cy="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11   11   11    </a:t>
                </a:r>
                <a:r>
                  <a:rPr lang="en-US" altLang="zh-CN" sz="2000" smtClean="0">
                    <a:solidFill>
                      <a:schemeClr val="bg1"/>
                    </a:solidFill>
                  </a:rPr>
                  <a:t>11   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11   </a:t>
                </a:r>
                <a:r>
                  <a:rPr lang="en-US" altLang="zh-CN" sz="2000" smtClean="0">
                    <a:solidFill>
                      <a:schemeClr val="bg1"/>
                    </a:solidFill>
                  </a:rPr>
                  <a:t> 11   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11    11</a:t>
                </a: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1947" y="733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1311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993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1629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Line 34"/>
              <p:cNvSpPr>
                <a:spLocks noChangeShapeType="1"/>
              </p:cNvSpPr>
              <p:nvPr/>
            </p:nvSpPr>
            <p:spPr bwMode="auto">
              <a:xfrm>
                <a:off x="2583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Line 35"/>
              <p:cNvSpPr>
                <a:spLocks noChangeShapeType="1"/>
              </p:cNvSpPr>
              <p:nvPr/>
            </p:nvSpPr>
            <p:spPr bwMode="auto">
              <a:xfrm>
                <a:off x="2265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Line 36"/>
              <p:cNvSpPr>
                <a:spLocks noChangeShapeType="1"/>
              </p:cNvSpPr>
              <p:nvPr/>
            </p:nvSpPr>
            <p:spPr bwMode="auto">
              <a:xfrm>
                <a:off x="2901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315" y="1387"/>
              <a:ext cx="12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unsigned int</a:t>
              </a:r>
              <a:r>
                <a:rPr lang="zh-CN" altLang="zh-CN" sz="2000">
                  <a:solidFill>
                    <a:schemeClr val="bg1"/>
                  </a:solidFill>
                </a:rPr>
                <a:t>型：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4071" y="1388"/>
              <a:ext cx="9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</a:rPr>
                <a:t>最大</a:t>
              </a:r>
              <a:r>
                <a:rPr lang="en-US" altLang="zh-CN" sz="2000">
                  <a:solidFill>
                    <a:schemeClr val="bg1"/>
                  </a:solidFill>
                </a:rPr>
                <a:t>:</a:t>
              </a:r>
              <a:r>
                <a:rPr lang="zh-CN" altLang="zh-CN" sz="2000">
                  <a:solidFill>
                    <a:schemeClr val="bg1"/>
                  </a:solidFill>
                </a:rPr>
                <a:t>65535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1514" y="1747"/>
              <a:ext cx="2496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00   00   00    00  00   00   00    00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2739" y="1747"/>
              <a:ext cx="0" cy="288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2103" y="1747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1785" y="1747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2421" y="1747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3375" y="1747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3057" y="1747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3693" y="1747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4056" y="1762"/>
              <a:ext cx="5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bg1"/>
                  </a:solidFill>
                </a:rPr>
                <a:t>最小</a:t>
              </a:r>
              <a:r>
                <a:rPr lang="en-US" altLang="zh-CN" sz="2000">
                  <a:solidFill>
                    <a:schemeClr val="bg1"/>
                  </a:solidFill>
                </a:rPr>
                <a:t>:0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2014"/>
              </p:ext>
            </p:extLst>
          </p:nvPr>
        </p:nvGraphicFramePr>
        <p:xfrm>
          <a:off x="899592" y="1124744"/>
          <a:ext cx="75608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752"/>
                <a:gridCol w="1843608"/>
                <a:gridCol w="1329680"/>
                <a:gridCol w="1329680"/>
                <a:gridCol w="2242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</a:rPr>
                        <a:t>数制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</a:rPr>
                        <a:t>十进制数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</a:rPr>
                        <a:t>二进制数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</a:rPr>
                        <a:t>八进制数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</a:rPr>
                        <a:t>十六进制数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数码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0~9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0~1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0~7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0~9</a:t>
                      </a:r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，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A~F</a:t>
                      </a:r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，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a~f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基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权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10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10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...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2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2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...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8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8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...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,16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,16</a:t>
                      </a:r>
                      <a:r>
                        <a:rPr lang="en-US" altLang="zh-CN" baseline="3000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, ...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特点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逢十进一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逢二进一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逢八进一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</a:rPr>
                        <a:t>逢十六进一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971600" y="4797740"/>
            <a:ext cx="5367473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八进制：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4275=48³+28² +78¹+58º</a:t>
            </a:r>
            <a:endParaRPr lang="en-US" altLang="zh-CN" sz="240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971600" y="5341418"/>
            <a:ext cx="6771703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十六进制：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81AE=816³+116² +1016¹+1416º</a:t>
            </a:r>
            <a:endParaRPr lang="en-US" altLang="zh-CN" sz="240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971600" y="4254063"/>
            <a:ext cx="5344646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二进制：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1011=12³+02² +12¹+12º</a:t>
            </a: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971600" y="3710386"/>
            <a:ext cx="6138517" cy="46384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十进制：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4956=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410³+910² +510¹+6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10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º</a:t>
            </a:r>
          </a:p>
        </p:txBody>
      </p:sp>
    </p:spTree>
    <p:extLst>
      <p:ext uri="{BB962C8B-B14F-4D97-AF65-F5344CB8AC3E}">
        <p14:creationId xmlns:p14="http://schemas.microsoft.com/office/powerpoint/2010/main" val="37061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3" indent="-342900"/>
            <a:r>
              <a:rPr lang="zh-CN" altLang="en-US"/>
              <a:t>例  把十进制数</a:t>
            </a:r>
            <a:r>
              <a:rPr lang="en-US" altLang="zh-CN"/>
              <a:t>59</a:t>
            </a:r>
            <a:r>
              <a:rPr lang="zh-CN" altLang="en-US"/>
              <a:t>转换成二进制数</a:t>
            </a:r>
          </a:p>
          <a:p>
            <a:endParaRPr lang="zh-CN" alt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5813" y="1720852"/>
            <a:ext cx="4575174" cy="3200400"/>
            <a:chOff x="1574" y="1592"/>
            <a:chExt cx="2882" cy="2016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574" y="1592"/>
              <a:ext cx="994" cy="1566"/>
              <a:chOff x="1054" y="1393"/>
              <a:chExt cx="994" cy="1566"/>
            </a:xfrm>
          </p:grpSpPr>
          <p:grpSp>
            <p:nvGrpSpPr>
              <p:cNvPr id="40" name="Group 9"/>
              <p:cNvGrpSpPr>
                <a:grpSpLocks/>
              </p:cNvGrpSpPr>
              <p:nvPr/>
            </p:nvGrpSpPr>
            <p:grpSpPr bwMode="auto">
              <a:xfrm>
                <a:off x="1054" y="1393"/>
                <a:ext cx="668" cy="262"/>
                <a:chOff x="1054" y="1393"/>
                <a:chExt cx="668" cy="262"/>
              </a:xfrm>
            </p:grpSpPr>
            <p:grpSp>
              <p:nvGrpSpPr>
                <p:cNvPr id="72" name="Group 10"/>
                <p:cNvGrpSpPr>
                  <a:grpSpLocks/>
                </p:cNvGrpSpPr>
                <p:nvPr/>
              </p:nvGrpSpPr>
              <p:grpSpPr bwMode="auto"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75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3" y="1393"/>
                  <a:ext cx="27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59</a:t>
                  </a:r>
                </a:p>
              </p:txBody>
            </p:sp>
            <p:sp>
              <p:nvSpPr>
                <p:cNvPr id="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54" y="1393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2</a:t>
                  </a:r>
                </a:p>
              </p:txBody>
            </p:sp>
          </p:grpSp>
          <p:grpSp>
            <p:nvGrpSpPr>
              <p:cNvPr id="41" name="Group 15"/>
              <p:cNvGrpSpPr>
                <a:grpSpLocks/>
              </p:cNvGrpSpPr>
              <p:nvPr/>
            </p:nvGrpSpPr>
            <p:grpSpPr bwMode="auto">
              <a:xfrm>
                <a:off x="1128" y="1644"/>
                <a:ext cx="668" cy="248"/>
                <a:chOff x="1128" y="1644"/>
                <a:chExt cx="668" cy="248"/>
              </a:xfrm>
            </p:grpSpPr>
            <p:sp>
              <p:nvSpPr>
                <p:cNvPr id="6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7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29</a:t>
                  </a:r>
                </a:p>
              </p:txBody>
            </p:sp>
            <p:grpSp>
              <p:nvGrpSpPr>
                <p:cNvPr id="68" name="Group 17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70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2</a:t>
                  </a:r>
                </a:p>
              </p:txBody>
            </p:sp>
          </p:grpSp>
          <p:grpSp>
            <p:nvGrpSpPr>
              <p:cNvPr id="42" name="Group 21"/>
              <p:cNvGrpSpPr>
                <a:grpSpLocks/>
              </p:cNvGrpSpPr>
              <p:nvPr/>
            </p:nvGrpSpPr>
            <p:grpSpPr bwMode="auto">
              <a:xfrm>
                <a:off x="1202" y="1874"/>
                <a:ext cx="668" cy="248"/>
                <a:chOff x="1128" y="1644"/>
                <a:chExt cx="668" cy="248"/>
              </a:xfrm>
            </p:grpSpPr>
            <p:sp>
              <p:nvSpPr>
                <p:cNvPr id="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7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14</a:t>
                  </a:r>
                </a:p>
              </p:txBody>
            </p:sp>
            <p:grpSp>
              <p:nvGrpSpPr>
                <p:cNvPr id="63" name="Group 23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65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2</a:t>
                  </a:r>
                </a:p>
              </p:txBody>
            </p:sp>
          </p:grpSp>
          <p:grpSp>
            <p:nvGrpSpPr>
              <p:cNvPr id="43" name="Group 27"/>
              <p:cNvGrpSpPr>
                <a:grpSpLocks/>
              </p:cNvGrpSpPr>
              <p:nvPr/>
            </p:nvGrpSpPr>
            <p:grpSpPr bwMode="auto">
              <a:xfrm>
                <a:off x="1257" y="2085"/>
                <a:ext cx="668" cy="248"/>
                <a:chOff x="1128" y="1644"/>
                <a:chExt cx="668" cy="248"/>
              </a:xfrm>
            </p:grpSpPr>
            <p:sp>
              <p:nvSpPr>
                <p:cNvPr id="5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7</a:t>
                  </a:r>
                </a:p>
              </p:txBody>
            </p:sp>
            <p:grpSp>
              <p:nvGrpSpPr>
                <p:cNvPr id="58" name="Group 29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60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2</a:t>
                  </a:r>
                </a:p>
              </p:txBody>
            </p:sp>
          </p:grpSp>
          <p:grpSp>
            <p:nvGrpSpPr>
              <p:cNvPr id="44" name="Group 33"/>
              <p:cNvGrpSpPr>
                <a:grpSpLocks/>
              </p:cNvGrpSpPr>
              <p:nvPr/>
            </p:nvGrpSpPr>
            <p:grpSpPr bwMode="auto">
              <a:xfrm>
                <a:off x="1313" y="2307"/>
                <a:ext cx="668" cy="248"/>
                <a:chOff x="1128" y="1644"/>
                <a:chExt cx="668" cy="248"/>
              </a:xfrm>
            </p:grpSpPr>
            <p:sp>
              <p:nvSpPr>
                <p:cNvPr id="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3</a:t>
                  </a:r>
                </a:p>
              </p:txBody>
            </p:sp>
            <p:grpSp>
              <p:nvGrpSpPr>
                <p:cNvPr id="53" name="Group 35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55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2</a:t>
                  </a:r>
                </a:p>
              </p:txBody>
            </p:sp>
          </p:grpSp>
          <p:grpSp>
            <p:nvGrpSpPr>
              <p:cNvPr id="45" name="Group 39"/>
              <p:cNvGrpSpPr>
                <a:grpSpLocks/>
              </p:cNvGrpSpPr>
              <p:nvPr/>
            </p:nvGrpSpPr>
            <p:grpSpPr bwMode="auto">
              <a:xfrm>
                <a:off x="1380" y="2518"/>
                <a:ext cx="668" cy="248"/>
                <a:chOff x="1128" y="1644"/>
                <a:chExt cx="668" cy="248"/>
              </a:xfrm>
            </p:grpSpPr>
            <p:sp>
              <p:nvSpPr>
                <p:cNvPr id="4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1</a:t>
                  </a:r>
                </a:p>
              </p:txBody>
            </p:sp>
            <p:grpSp>
              <p:nvGrpSpPr>
                <p:cNvPr id="48" name="Group 41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50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5B9BD5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FFD966"/>
                      </a:solidFill>
                      <a:ea typeface="微软雅黑" pitchFamily="34" charset="-122"/>
                    </a:rPr>
                    <a:t>2</a:t>
                  </a:r>
                </a:p>
              </p:txBody>
            </p:sp>
          </p:grp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1609" y="2726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0</a:t>
                </a:r>
              </a:p>
            </p:txBody>
          </p:sp>
        </p:grpSp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2116" y="3358"/>
              <a:ext cx="1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5B9BD5"/>
                  </a:solidFill>
                  <a:ea typeface="微软雅黑" pitchFamily="34" charset="-122"/>
                </a:rPr>
                <a:t>(59)</a:t>
              </a:r>
              <a:r>
                <a:rPr lang="en-US" altLang="zh-CN" sz="1000">
                  <a:solidFill>
                    <a:srgbClr val="5B9BD5"/>
                  </a:solidFill>
                  <a:ea typeface="微软雅黑" pitchFamily="34" charset="-122"/>
                </a:rPr>
                <a:t>10</a:t>
              </a:r>
              <a:r>
                <a:rPr lang="en-US" altLang="zh-CN" sz="2000">
                  <a:solidFill>
                    <a:srgbClr val="5B9BD5"/>
                  </a:solidFill>
                  <a:ea typeface="微软雅黑" pitchFamily="34" charset="-122"/>
                </a:rPr>
                <a:t>=(111011)</a:t>
              </a:r>
              <a:r>
                <a:rPr lang="en-US" altLang="zh-CN" sz="1000">
                  <a:solidFill>
                    <a:srgbClr val="5B9BD5"/>
                  </a:solidFill>
                  <a:ea typeface="微软雅黑" pitchFamily="34" charset="-122"/>
                </a:rPr>
                <a:t>2</a:t>
              </a:r>
              <a:endParaRPr lang="en-US" altLang="zh-CN" sz="2000">
                <a:solidFill>
                  <a:srgbClr val="5B9BD5"/>
                </a:solidFill>
                <a:ea typeface="微软雅黑" pitchFamily="34" charset="-122"/>
              </a:endParaRPr>
            </a:p>
          </p:txBody>
        </p: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833" y="1592"/>
              <a:ext cx="197" cy="1368"/>
              <a:chOff x="2833" y="1592"/>
              <a:chExt cx="197" cy="1368"/>
            </a:xfrm>
          </p:grpSpPr>
          <p:sp>
            <p:nvSpPr>
              <p:cNvPr id="34" name="Text Box 48"/>
              <p:cNvSpPr txBox="1">
                <a:spLocks noChangeArrowheads="1"/>
              </p:cNvSpPr>
              <p:nvPr/>
            </p:nvSpPr>
            <p:spPr bwMode="auto">
              <a:xfrm>
                <a:off x="2833" y="159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35" name="Text Box 49"/>
              <p:cNvSpPr txBox="1">
                <a:spLocks noChangeArrowheads="1"/>
              </p:cNvSpPr>
              <p:nvPr/>
            </p:nvSpPr>
            <p:spPr bwMode="auto">
              <a:xfrm>
                <a:off x="2833" y="1844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36" name="Text Box 50"/>
              <p:cNvSpPr txBox="1">
                <a:spLocks noChangeArrowheads="1"/>
              </p:cNvSpPr>
              <p:nvPr/>
            </p:nvSpPr>
            <p:spPr bwMode="auto">
              <a:xfrm>
                <a:off x="2833" y="2084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0</a:t>
                </a:r>
              </a:p>
            </p:txBody>
          </p:sp>
          <p:sp>
            <p:nvSpPr>
              <p:cNvPr id="37" name="Text Box 51"/>
              <p:cNvSpPr txBox="1">
                <a:spLocks noChangeArrowheads="1"/>
              </p:cNvSpPr>
              <p:nvPr/>
            </p:nvSpPr>
            <p:spPr bwMode="auto">
              <a:xfrm>
                <a:off x="2833" y="2291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38" name="Text Box 52"/>
              <p:cNvSpPr txBox="1">
                <a:spLocks noChangeArrowheads="1"/>
              </p:cNvSpPr>
              <p:nvPr/>
            </p:nvSpPr>
            <p:spPr bwMode="auto">
              <a:xfrm>
                <a:off x="2833" y="25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39" name="Text Box 53"/>
              <p:cNvSpPr txBox="1">
                <a:spLocks noChangeArrowheads="1"/>
              </p:cNvSpPr>
              <p:nvPr/>
            </p:nvSpPr>
            <p:spPr bwMode="auto">
              <a:xfrm>
                <a:off x="2833" y="272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1</a:t>
                </a:r>
              </a:p>
            </p:txBody>
          </p:sp>
        </p:grp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3240" y="2935"/>
              <a:ext cx="1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D966"/>
                  </a:solidFill>
                  <a:ea typeface="微软雅黑" pitchFamily="34" charset="-122"/>
                </a:rPr>
                <a:t>1  1   1  0   1  1</a:t>
              </a:r>
            </a:p>
          </p:txBody>
        </p:sp>
        <p:sp>
          <p:nvSpPr>
            <p:cNvPr id="9" name="Line 55"/>
            <p:cNvSpPr>
              <a:spLocks noChangeShapeType="1"/>
            </p:cNvSpPr>
            <p:nvPr/>
          </p:nvSpPr>
          <p:spPr bwMode="auto">
            <a:xfrm flipH="1">
              <a:off x="3276" y="3231"/>
              <a:ext cx="1056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56"/>
            <p:cNvSpPr>
              <a:spLocks noChangeArrowheads="1"/>
            </p:cNvSpPr>
            <p:nvPr/>
          </p:nvSpPr>
          <p:spPr bwMode="auto">
            <a:xfrm>
              <a:off x="3212" y="2922"/>
              <a:ext cx="1244" cy="256"/>
            </a:xfrm>
            <a:prstGeom prst="rect">
              <a:avLst/>
            </a:prstGeom>
            <a:noFill/>
            <a:ln w="9525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7"/>
            <p:cNvSpPr>
              <a:spLocks noChangeShapeType="1"/>
            </p:cNvSpPr>
            <p:nvPr/>
          </p:nvSpPr>
          <p:spPr bwMode="auto">
            <a:xfrm>
              <a:off x="3411" y="2922"/>
              <a:ext cx="0" cy="256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58"/>
            <p:cNvSpPr>
              <a:spLocks noChangeShapeType="1"/>
            </p:cNvSpPr>
            <p:nvPr/>
          </p:nvSpPr>
          <p:spPr bwMode="auto">
            <a:xfrm>
              <a:off x="3618" y="2922"/>
              <a:ext cx="0" cy="256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9"/>
            <p:cNvSpPr>
              <a:spLocks noChangeShapeType="1"/>
            </p:cNvSpPr>
            <p:nvPr/>
          </p:nvSpPr>
          <p:spPr bwMode="auto">
            <a:xfrm>
              <a:off x="3825" y="2922"/>
              <a:ext cx="0" cy="256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60"/>
            <p:cNvSpPr>
              <a:spLocks noChangeShapeType="1"/>
            </p:cNvSpPr>
            <p:nvPr/>
          </p:nvSpPr>
          <p:spPr bwMode="auto">
            <a:xfrm>
              <a:off x="4032" y="2922"/>
              <a:ext cx="0" cy="256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D966"/>
                </a:solidFill>
                <a:ea typeface="微软雅黑" pitchFamily="34" charset="-122"/>
              </a:endParaRPr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>
              <a:off x="4240" y="2922"/>
              <a:ext cx="0" cy="256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62"/>
            <p:cNvSpPr>
              <a:spLocks noChangeShapeType="1"/>
            </p:cNvSpPr>
            <p:nvPr/>
          </p:nvSpPr>
          <p:spPr bwMode="auto">
            <a:xfrm flipV="1">
              <a:off x="2967" y="1711"/>
              <a:ext cx="1367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 flipH="1">
              <a:off x="4356" y="1722"/>
              <a:ext cx="0" cy="120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64"/>
            <p:cNvSpPr>
              <a:spLocks noChangeShapeType="1"/>
            </p:cNvSpPr>
            <p:nvPr/>
          </p:nvSpPr>
          <p:spPr bwMode="auto">
            <a:xfrm>
              <a:off x="2967" y="1955"/>
              <a:ext cx="1200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65"/>
            <p:cNvSpPr>
              <a:spLocks noChangeShapeType="1"/>
            </p:cNvSpPr>
            <p:nvPr/>
          </p:nvSpPr>
          <p:spPr bwMode="auto">
            <a:xfrm>
              <a:off x="4156" y="1955"/>
              <a:ext cx="0" cy="967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 flipV="1">
              <a:off x="3923" y="2200"/>
              <a:ext cx="0" cy="711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 flipH="1">
              <a:off x="2967" y="2200"/>
              <a:ext cx="956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2956" y="2422"/>
              <a:ext cx="767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3712" y="2422"/>
              <a:ext cx="0" cy="50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0"/>
            <p:cNvSpPr>
              <a:spLocks noChangeShapeType="1"/>
            </p:cNvSpPr>
            <p:nvPr/>
          </p:nvSpPr>
          <p:spPr bwMode="auto">
            <a:xfrm>
              <a:off x="2956" y="2644"/>
              <a:ext cx="522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>
              <a:off x="3489" y="2644"/>
              <a:ext cx="0" cy="278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2"/>
            <p:cNvSpPr>
              <a:spLocks noChangeShapeType="1"/>
            </p:cNvSpPr>
            <p:nvPr/>
          </p:nvSpPr>
          <p:spPr bwMode="auto">
            <a:xfrm>
              <a:off x="2945" y="2844"/>
              <a:ext cx="378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3"/>
            <p:cNvSpPr>
              <a:spLocks noChangeShapeType="1"/>
            </p:cNvSpPr>
            <p:nvPr/>
          </p:nvSpPr>
          <p:spPr bwMode="auto">
            <a:xfrm>
              <a:off x="3323" y="2844"/>
              <a:ext cx="0" cy="78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74"/>
            <p:cNvSpPr txBox="1">
              <a:spLocks noChangeArrowheads="1"/>
            </p:cNvSpPr>
            <p:nvPr/>
          </p:nvSpPr>
          <p:spPr bwMode="auto">
            <a:xfrm>
              <a:off x="2620" y="1595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D966"/>
                  </a:solidFill>
                  <a:ea typeface="微软雅黑" pitchFamily="34" charset="-122"/>
                </a:rPr>
                <a:t>余</a:t>
              </a:r>
            </a:p>
          </p:txBody>
        </p:sp>
        <p:sp>
          <p:nvSpPr>
            <p:cNvPr id="29" name="Text Box 75"/>
            <p:cNvSpPr txBox="1">
              <a:spLocks noChangeArrowheads="1"/>
            </p:cNvSpPr>
            <p:nvPr/>
          </p:nvSpPr>
          <p:spPr bwMode="auto">
            <a:xfrm>
              <a:off x="2607" y="1823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D966"/>
                  </a:solidFill>
                  <a:ea typeface="微软雅黑" pitchFamily="34" charset="-122"/>
                </a:rPr>
                <a:t>余</a:t>
              </a:r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auto">
            <a:xfrm>
              <a:off x="2607" y="2063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D966"/>
                  </a:solidFill>
                  <a:ea typeface="微软雅黑" pitchFamily="34" charset="-122"/>
                </a:rPr>
                <a:t>余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auto">
            <a:xfrm>
              <a:off x="2620" y="2291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D966"/>
                  </a:solidFill>
                  <a:ea typeface="微软雅黑" pitchFamily="34" charset="-122"/>
                </a:rPr>
                <a:t>余</a:t>
              </a: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2620" y="2505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D966"/>
                  </a:solidFill>
                  <a:ea typeface="微软雅黑" pitchFamily="34" charset="-122"/>
                </a:rPr>
                <a:t>余</a:t>
              </a:r>
            </a:p>
          </p:txBody>
        </p: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2620" y="2719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D966"/>
                  </a:solidFill>
                  <a:ea typeface="微软雅黑" pitchFamily="34" charset="-122"/>
                </a:rPr>
                <a:t>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24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381793" y="548680"/>
            <a:ext cx="8229600" cy="1152128"/>
          </a:xfrm>
        </p:spPr>
        <p:txBody>
          <a:bodyPr/>
          <a:lstStyle/>
          <a:p>
            <a:pPr lvl="3"/>
            <a:r>
              <a:rPr lang="zh-CN" altLang="en-US"/>
              <a:t>例  把十进制数</a:t>
            </a:r>
            <a:r>
              <a:rPr lang="en-US" altLang="zh-CN"/>
              <a:t>159</a:t>
            </a:r>
            <a:r>
              <a:rPr lang="zh-CN" altLang="en-US"/>
              <a:t>转换成八进制数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2803866" y="1937656"/>
            <a:ext cx="3327400" cy="2046288"/>
            <a:chOff x="1406" y="625"/>
            <a:chExt cx="2096" cy="1289"/>
          </a:xfrm>
        </p:grpSpPr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1406" y="625"/>
              <a:ext cx="668" cy="262"/>
              <a:chOff x="1054" y="1393"/>
              <a:chExt cx="668" cy="262"/>
            </a:xfrm>
          </p:grpSpPr>
          <p:grpSp>
            <p:nvGrpSpPr>
              <p:cNvPr id="35" name="Group 83"/>
              <p:cNvGrpSpPr>
                <a:grpSpLocks/>
              </p:cNvGrpSpPr>
              <p:nvPr/>
            </p:nvGrpSpPr>
            <p:grpSpPr bwMode="auto">
              <a:xfrm>
                <a:off x="1245" y="1444"/>
                <a:ext cx="477" cy="211"/>
                <a:chOff x="1245" y="1444"/>
                <a:chExt cx="477" cy="211"/>
              </a:xfrm>
            </p:grpSpPr>
            <p:sp>
              <p:nvSpPr>
                <p:cNvPr id="38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85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Text Box 86"/>
              <p:cNvSpPr txBox="1">
                <a:spLocks noChangeArrowheads="1"/>
              </p:cNvSpPr>
              <p:nvPr/>
            </p:nvSpPr>
            <p:spPr bwMode="auto">
              <a:xfrm>
                <a:off x="1343" y="1393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159</a:t>
                </a:r>
              </a:p>
            </p:txBody>
          </p:sp>
          <p:sp>
            <p:nvSpPr>
              <p:cNvPr id="37" name="Text Box 87"/>
              <p:cNvSpPr txBox="1">
                <a:spLocks noChangeArrowheads="1"/>
              </p:cNvSpPr>
              <p:nvPr/>
            </p:nvSpPr>
            <p:spPr bwMode="auto">
              <a:xfrm>
                <a:off x="1054" y="139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8</a:t>
                </a:r>
              </a:p>
            </p:txBody>
          </p:sp>
        </p:grpSp>
        <p:grpSp>
          <p:nvGrpSpPr>
            <p:cNvPr id="6" name="Group 88"/>
            <p:cNvGrpSpPr>
              <a:grpSpLocks/>
            </p:cNvGrpSpPr>
            <p:nvPr/>
          </p:nvGrpSpPr>
          <p:grpSpPr bwMode="auto">
            <a:xfrm>
              <a:off x="1480" y="876"/>
              <a:ext cx="668" cy="248"/>
              <a:chOff x="1128" y="1644"/>
              <a:chExt cx="668" cy="248"/>
            </a:xfrm>
          </p:grpSpPr>
          <p:sp>
            <p:nvSpPr>
              <p:cNvPr id="30" name="Text Box 89"/>
              <p:cNvSpPr txBox="1">
                <a:spLocks noChangeArrowheads="1"/>
              </p:cNvSpPr>
              <p:nvPr/>
            </p:nvSpPr>
            <p:spPr bwMode="auto">
              <a:xfrm>
                <a:off x="1343" y="1659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19</a:t>
                </a:r>
              </a:p>
            </p:txBody>
          </p:sp>
          <p:grpSp>
            <p:nvGrpSpPr>
              <p:cNvPr id="31" name="Group 90"/>
              <p:cNvGrpSpPr>
                <a:grpSpLocks/>
              </p:cNvGrpSpPr>
              <p:nvPr/>
            </p:nvGrpSpPr>
            <p:grpSpPr bwMode="auto">
              <a:xfrm>
                <a:off x="1319" y="1662"/>
                <a:ext cx="477" cy="211"/>
                <a:chOff x="1245" y="1444"/>
                <a:chExt cx="477" cy="211"/>
              </a:xfrm>
            </p:grpSpPr>
            <p:sp>
              <p:nvSpPr>
                <p:cNvPr id="33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92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Text Box 93"/>
              <p:cNvSpPr txBox="1">
                <a:spLocks noChangeArrowheads="1"/>
              </p:cNvSpPr>
              <p:nvPr/>
            </p:nvSpPr>
            <p:spPr bwMode="auto">
              <a:xfrm>
                <a:off x="1128" y="1644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8</a:t>
                </a:r>
              </a:p>
            </p:txBody>
          </p:sp>
        </p:grpSp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1554" y="1106"/>
              <a:ext cx="668" cy="248"/>
              <a:chOff x="1128" y="1644"/>
              <a:chExt cx="668" cy="248"/>
            </a:xfrm>
          </p:grpSpPr>
          <p:sp>
            <p:nvSpPr>
              <p:cNvPr id="25" name="Text Box 95"/>
              <p:cNvSpPr txBox="1">
                <a:spLocks noChangeArrowheads="1"/>
              </p:cNvSpPr>
              <p:nvPr/>
            </p:nvSpPr>
            <p:spPr bwMode="auto">
              <a:xfrm>
                <a:off x="1343" y="1659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2</a:t>
                </a:r>
              </a:p>
            </p:txBody>
          </p:sp>
          <p:grpSp>
            <p:nvGrpSpPr>
              <p:cNvPr id="26" name="Group 96"/>
              <p:cNvGrpSpPr>
                <a:grpSpLocks/>
              </p:cNvGrpSpPr>
              <p:nvPr/>
            </p:nvGrpSpPr>
            <p:grpSpPr bwMode="auto">
              <a:xfrm>
                <a:off x="1319" y="1662"/>
                <a:ext cx="477" cy="211"/>
                <a:chOff x="1245" y="1444"/>
                <a:chExt cx="477" cy="211"/>
              </a:xfrm>
            </p:grpSpPr>
            <p:sp>
              <p:nvSpPr>
                <p:cNvPr id="28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98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Text Box 99"/>
              <p:cNvSpPr txBox="1">
                <a:spLocks noChangeArrowheads="1"/>
              </p:cNvSpPr>
              <p:nvPr/>
            </p:nvSpPr>
            <p:spPr bwMode="auto">
              <a:xfrm>
                <a:off x="1128" y="1644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8</a:t>
                </a:r>
              </a:p>
            </p:txBody>
          </p:sp>
        </p:grpSp>
        <p:sp>
          <p:nvSpPr>
            <p:cNvPr id="8" name="Text Box 100"/>
            <p:cNvSpPr txBox="1">
              <a:spLocks noChangeArrowheads="1"/>
            </p:cNvSpPr>
            <p:nvPr/>
          </p:nvSpPr>
          <p:spPr bwMode="auto">
            <a:xfrm>
              <a:off x="1760" y="1303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D966"/>
                  </a:solidFill>
                  <a:ea typeface="微软雅黑" pitchFamily="34" charset="-122"/>
                </a:rPr>
                <a:t>0</a:t>
              </a: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1839" y="1681"/>
              <a:ext cx="10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FFD966"/>
                  </a:solidFill>
                  <a:ea typeface="微软雅黑" pitchFamily="34" charset="-122"/>
                </a:rPr>
                <a:t>(159)</a:t>
              </a:r>
              <a:r>
                <a:rPr lang="en-US" altLang="zh-CN" baseline="-25000">
                  <a:solidFill>
                    <a:srgbClr val="FFD966"/>
                  </a:solidFill>
                  <a:ea typeface="微软雅黑" pitchFamily="34" charset="-122"/>
                </a:rPr>
                <a:t>10</a:t>
              </a:r>
              <a:r>
                <a:rPr lang="en-US" altLang="zh-CN">
                  <a:solidFill>
                    <a:srgbClr val="FFD966"/>
                  </a:solidFill>
                  <a:ea typeface="微软雅黑" pitchFamily="34" charset="-122"/>
                </a:rPr>
                <a:t>=(237)</a:t>
              </a:r>
              <a:r>
                <a:rPr lang="en-US" altLang="zh-CN" baseline="-25000">
                  <a:solidFill>
                    <a:srgbClr val="FFD966"/>
                  </a:solidFill>
                  <a:ea typeface="微软雅黑" pitchFamily="34" charset="-122"/>
                </a:rPr>
                <a:t>8</a:t>
              </a:r>
            </a:p>
          </p:txBody>
        </p: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2833" y="1355"/>
              <a:ext cx="669" cy="309"/>
              <a:chOff x="3901" y="2222"/>
              <a:chExt cx="669" cy="309"/>
            </a:xfrm>
          </p:grpSpPr>
          <p:sp>
            <p:nvSpPr>
              <p:cNvPr id="20" name="Text Box 103"/>
              <p:cNvSpPr txBox="1">
                <a:spLocks noChangeArrowheads="1"/>
              </p:cNvSpPr>
              <p:nvPr/>
            </p:nvSpPr>
            <p:spPr bwMode="auto">
              <a:xfrm>
                <a:off x="3929" y="2235"/>
                <a:ext cx="64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solidFill>
                      <a:srgbClr val="FFD966"/>
                    </a:solidFill>
                    <a:ea typeface="微软雅黑" pitchFamily="34" charset="-122"/>
                  </a:rPr>
                  <a:t>2  3   7  </a:t>
                </a:r>
              </a:p>
            </p:txBody>
          </p:sp>
          <p:sp>
            <p:nvSpPr>
              <p:cNvPr id="21" name="Line 104"/>
              <p:cNvSpPr>
                <a:spLocks noChangeShapeType="1"/>
              </p:cNvSpPr>
              <p:nvPr/>
            </p:nvSpPr>
            <p:spPr bwMode="auto">
              <a:xfrm flipH="1">
                <a:off x="3943" y="2531"/>
                <a:ext cx="567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105"/>
              <p:cNvSpPr>
                <a:spLocks noChangeArrowheads="1"/>
              </p:cNvSpPr>
              <p:nvPr/>
            </p:nvSpPr>
            <p:spPr bwMode="auto">
              <a:xfrm>
                <a:off x="3901" y="2222"/>
                <a:ext cx="655" cy="256"/>
              </a:xfrm>
              <a:prstGeom prst="rect">
                <a:avLst/>
              </a:prstGeom>
              <a:noFill/>
              <a:ln w="9525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06"/>
              <p:cNvSpPr>
                <a:spLocks noChangeShapeType="1"/>
              </p:cNvSpPr>
              <p:nvPr/>
            </p:nvSpPr>
            <p:spPr bwMode="auto">
              <a:xfrm>
                <a:off x="4100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4307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108"/>
            <p:cNvSpPr txBox="1">
              <a:spLocks noChangeArrowheads="1"/>
            </p:cNvSpPr>
            <p:nvPr/>
          </p:nvSpPr>
          <p:spPr bwMode="auto">
            <a:xfrm>
              <a:off x="2286" y="626"/>
              <a:ext cx="3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D966"/>
                  </a:solidFill>
                  <a:ea typeface="微软雅黑" pitchFamily="34" charset="-122"/>
                </a:rPr>
                <a:t>余 </a:t>
              </a:r>
              <a:r>
                <a:rPr lang="en-US" altLang="zh-CN">
                  <a:solidFill>
                    <a:srgbClr val="FFD966"/>
                  </a:solidFill>
                  <a:ea typeface="微软雅黑" pitchFamily="34" charset="-122"/>
                </a:rPr>
                <a:t>7</a:t>
              </a:r>
            </a:p>
          </p:txBody>
        </p:sp>
        <p:sp>
          <p:nvSpPr>
            <p:cNvPr id="12" name="Text Box 109"/>
            <p:cNvSpPr txBox="1">
              <a:spLocks noChangeArrowheads="1"/>
            </p:cNvSpPr>
            <p:nvPr/>
          </p:nvSpPr>
          <p:spPr bwMode="auto">
            <a:xfrm>
              <a:off x="2286" y="872"/>
              <a:ext cx="3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solidFill>
                    <a:srgbClr val="FFD966"/>
                  </a:solidFill>
                  <a:ea typeface="微软雅黑" pitchFamily="34" charset="-122"/>
                </a:rPr>
                <a:t>余 </a:t>
              </a:r>
              <a:r>
                <a:rPr lang="en-US" altLang="zh-CN">
                  <a:solidFill>
                    <a:srgbClr val="FFD966"/>
                  </a:solidFill>
                  <a:ea typeface="微软雅黑" pitchFamily="34" charset="-122"/>
                </a:rPr>
                <a:t>3</a:t>
              </a:r>
            </a:p>
          </p:txBody>
        </p:sp>
        <p:sp>
          <p:nvSpPr>
            <p:cNvPr id="13" name="Text Box 110"/>
            <p:cNvSpPr txBox="1">
              <a:spLocks noChangeArrowheads="1"/>
            </p:cNvSpPr>
            <p:nvPr/>
          </p:nvSpPr>
          <p:spPr bwMode="auto">
            <a:xfrm>
              <a:off x="2286" y="1118"/>
              <a:ext cx="3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solidFill>
                    <a:srgbClr val="FFD966"/>
                  </a:solidFill>
                  <a:ea typeface="微软雅黑" pitchFamily="34" charset="-122"/>
                </a:rPr>
                <a:t>余 </a:t>
              </a:r>
              <a:r>
                <a:rPr lang="en-US" altLang="zh-CN">
                  <a:solidFill>
                    <a:srgbClr val="FFD966"/>
                  </a:solidFill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Line 111"/>
            <p:cNvSpPr>
              <a:spLocks noChangeShapeType="1"/>
            </p:cNvSpPr>
            <p:nvPr/>
          </p:nvSpPr>
          <p:spPr bwMode="auto">
            <a:xfrm>
              <a:off x="2633" y="1255"/>
              <a:ext cx="300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2"/>
            <p:cNvSpPr>
              <a:spLocks noChangeShapeType="1"/>
            </p:cNvSpPr>
            <p:nvPr/>
          </p:nvSpPr>
          <p:spPr bwMode="auto">
            <a:xfrm>
              <a:off x="2622" y="733"/>
              <a:ext cx="745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13"/>
            <p:cNvSpPr>
              <a:spLocks noChangeShapeType="1"/>
            </p:cNvSpPr>
            <p:nvPr/>
          </p:nvSpPr>
          <p:spPr bwMode="auto">
            <a:xfrm>
              <a:off x="3367" y="733"/>
              <a:ext cx="0" cy="622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14"/>
            <p:cNvSpPr>
              <a:spLocks noChangeShapeType="1"/>
            </p:cNvSpPr>
            <p:nvPr/>
          </p:nvSpPr>
          <p:spPr bwMode="auto">
            <a:xfrm>
              <a:off x="2644" y="977"/>
              <a:ext cx="478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5"/>
            <p:cNvSpPr>
              <a:spLocks noChangeShapeType="1"/>
            </p:cNvSpPr>
            <p:nvPr/>
          </p:nvSpPr>
          <p:spPr bwMode="auto">
            <a:xfrm>
              <a:off x="3122" y="977"/>
              <a:ext cx="0" cy="378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16"/>
            <p:cNvSpPr>
              <a:spLocks noChangeShapeType="1"/>
            </p:cNvSpPr>
            <p:nvPr/>
          </p:nvSpPr>
          <p:spPr bwMode="auto">
            <a:xfrm flipV="1">
              <a:off x="2944" y="1255"/>
              <a:ext cx="0" cy="10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69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900608" y="548681"/>
            <a:ext cx="8229600" cy="1224136"/>
          </a:xfrm>
        </p:spPr>
        <p:txBody>
          <a:bodyPr/>
          <a:lstStyle/>
          <a:p>
            <a:pPr lvl="3"/>
            <a:r>
              <a:rPr lang="zh-CN" altLang="en-US"/>
              <a:t>例  把十进制数</a:t>
            </a:r>
            <a:r>
              <a:rPr lang="en-US" altLang="zh-CN"/>
              <a:t>459</a:t>
            </a:r>
            <a:r>
              <a:rPr lang="zh-CN" altLang="en-US"/>
              <a:t>转换成十六进制数</a:t>
            </a:r>
          </a:p>
        </p:txBody>
      </p:sp>
      <p:grpSp>
        <p:nvGrpSpPr>
          <p:cNvPr id="37" name="Group 117"/>
          <p:cNvGrpSpPr>
            <a:grpSpLocks/>
          </p:cNvGrpSpPr>
          <p:nvPr/>
        </p:nvGrpSpPr>
        <p:grpSpPr bwMode="auto">
          <a:xfrm>
            <a:off x="2520950" y="1871197"/>
            <a:ext cx="3600450" cy="2074863"/>
            <a:chOff x="1380" y="2365"/>
            <a:chExt cx="2268" cy="1307"/>
          </a:xfrm>
        </p:grpSpPr>
        <p:grpSp>
          <p:nvGrpSpPr>
            <p:cNvPr id="39" name="Group 119"/>
            <p:cNvGrpSpPr>
              <a:grpSpLocks/>
            </p:cNvGrpSpPr>
            <p:nvPr/>
          </p:nvGrpSpPr>
          <p:grpSpPr bwMode="auto">
            <a:xfrm>
              <a:off x="1649" y="2416"/>
              <a:ext cx="477" cy="211"/>
              <a:chOff x="1245" y="1444"/>
              <a:chExt cx="477" cy="211"/>
            </a:xfrm>
          </p:grpSpPr>
          <p:sp>
            <p:nvSpPr>
              <p:cNvPr id="69" name="Line 120"/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121"/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" name="Text Box 122"/>
            <p:cNvSpPr txBox="1">
              <a:spLocks noChangeArrowheads="1"/>
            </p:cNvSpPr>
            <p:nvPr/>
          </p:nvSpPr>
          <p:spPr bwMode="auto">
            <a:xfrm>
              <a:off x="1747" y="2365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D966"/>
                  </a:solidFill>
                </a:rPr>
                <a:t>459</a:t>
              </a:r>
            </a:p>
          </p:txBody>
        </p:sp>
        <p:sp>
          <p:nvSpPr>
            <p:cNvPr id="41" name="Text Box 123"/>
            <p:cNvSpPr txBox="1">
              <a:spLocks noChangeArrowheads="1"/>
            </p:cNvSpPr>
            <p:nvPr/>
          </p:nvSpPr>
          <p:spPr bwMode="auto">
            <a:xfrm>
              <a:off x="1380" y="2376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D966"/>
                  </a:solidFill>
                </a:rPr>
                <a:t>16</a:t>
              </a:r>
            </a:p>
          </p:txBody>
        </p:sp>
        <p:sp>
          <p:nvSpPr>
            <p:cNvPr id="42" name="Text Box 124"/>
            <p:cNvSpPr txBox="1">
              <a:spLocks noChangeArrowheads="1"/>
            </p:cNvSpPr>
            <p:nvPr/>
          </p:nvSpPr>
          <p:spPr bwMode="auto">
            <a:xfrm>
              <a:off x="1747" y="26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D966"/>
                  </a:solidFill>
                </a:rPr>
                <a:t>28</a:t>
              </a:r>
            </a:p>
          </p:txBody>
        </p:sp>
        <p:grpSp>
          <p:nvGrpSpPr>
            <p:cNvPr id="43" name="Group 125"/>
            <p:cNvGrpSpPr>
              <a:grpSpLocks/>
            </p:cNvGrpSpPr>
            <p:nvPr/>
          </p:nvGrpSpPr>
          <p:grpSpPr bwMode="auto">
            <a:xfrm>
              <a:off x="1723" y="2646"/>
              <a:ext cx="477" cy="211"/>
              <a:chOff x="1245" y="1444"/>
              <a:chExt cx="477" cy="211"/>
            </a:xfrm>
          </p:grpSpPr>
          <p:sp>
            <p:nvSpPr>
              <p:cNvPr id="67" name="Line 126"/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27"/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" name="Text Box 128"/>
            <p:cNvSpPr txBox="1">
              <a:spLocks noChangeArrowheads="1"/>
            </p:cNvSpPr>
            <p:nvPr/>
          </p:nvSpPr>
          <p:spPr bwMode="auto">
            <a:xfrm>
              <a:off x="1392" y="2646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D966"/>
                  </a:solidFill>
                </a:rPr>
                <a:t>16</a:t>
              </a:r>
            </a:p>
          </p:txBody>
        </p:sp>
        <p:sp>
          <p:nvSpPr>
            <p:cNvPr id="45" name="Text Box 129"/>
            <p:cNvSpPr txBox="1">
              <a:spLocks noChangeArrowheads="1"/>
            </p:cNvSpPr>
            <p:nvPr/>
          </p:nvSpPr>
          <p:spPr bwMode="auto">
            <a:xfrm>
              <a:off x="1821" y="287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D966"/>
                  </a:solidFill>
                </a:rPr>
                <a:t>1</a:t>
              </a:r>
            </a:p>
          </p:txBody>
        </p:sp>
        <p:grpSp>
          <p:nvGrpSpPr>
            <p:cNvPr id="46" name="Group 130"/>
            <p:cNvGrpSpPr>
              <a:grpSpLocks/>
            </p:cNvGrpSpPr>
            <p:nvPr/>
          </p:nvGrpSpPr>
          <p:grpSpPr bwMode="auto">
            <a:xfrm>
              <a:off x="1797" y="2876"/>
              <a:ext cx="477" cy="211"/>
              <a:chOff x="1245" y="1444"/>
              <a:chExt cx="477" cy="211"/>
            </a:xfrm>
          </p:grpSpPr>
          <p:sp>
            <p:nvSpPr>
              <p:cNvPr id="65" name="Line 131"/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132"/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" name="Text Box 133"/>
            <p:cNvSpPr txBox="1">
              <a:spLocks noChangeArrowheads="1"/>
            </p:cNvSpPr>
            <p:nvPr/>
          </p:nvSpPr>
          <p:spPr bwMode="auto">
            <a:xfrm>
              <a:off x="1502" y="28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D966"/>
                  </a:solidFill>
                </a:rPr>
                <a:t>16</a:t>
              </a:r>
            </a:p>
          </p:txBody>
        </p:sp>
        <p:sp>
          <p:nvSpPr>
            <p:cNvPr id="48" name="Text Box 134"/>
            <p:cNvSpPr txBox="1">
              <a:spLocks noChangeArrowheads="1"/>
            </p:cNvSpPr>
            <p:nvPr/>
          </p:nvSpPr>
          <p:spPr bwMode="auto">
            <a:xfrm>
              <a:off x="1812" y="305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D966"/>
                  </a:solidFill>
                </a:rPr>
                <a:t>0</a:t>
              </a:r>
            </a:p>
          </p:txBody>
        </p:sp>
        <p:sp>
          <p:nvSpPr>
            <p:cNvPr id="49" name="Text Box 135"/>
            <p:cNvSpPr txBox="1">
              <a:spLocks noChangeArrowheads="1"/>
            </p:cNvSpPr>
            <p:nvPr/>
          </p:nvSpPr>
          <p:spPr bwMode="auto">
            <a:xfrm>
              <a:off x="1670" y="3422"/>
              <a:ext cx="11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D966"/>
                  </a:solidFill>
                </a:rPr>
                <a:t>(459)</a:t>
              </a:r>
              <a:r>
                <a:rPr lang="en-US" altLang="zh-CN" sz="1000">
                  <a:solidFill>
                    <a:srgbClr val="FFD966"/>
                  </a:solidFill>
                </a:rPr>
                <a:t>10</a:t>
              </a:r>
              <a:r>
                <a:rPr lang="en-US" altLang="zh-CN" sz="2000">
                  <a:solidFill>
                    <a:srgbClr val="FFD966"/>
                  </a:solidFill>
                </a:rPr>
                <a:t>=(1CB)</a:t>
              </a:r>
              <a:r>
                <a:rPr lang="en-US" altLang="zh-CN" sz="1000">
                  <a:solidFill>
                    <a:srgbClr val="FFD966"/>
                  </a:solidFill>
                </a:rPr>
                <a:t>16</a:t>
              </a:r>
              <a:endParaRPr lang="en-US" altLang="zh-CN" sz="2000">
                <a:solidFill>
                  <a:srgbClr val="FFD966"/>
                </a:solidFill>
              </a:endParaRPr>
            </a:p>
          </p:txBody>
        </p:sp>
        <p:grpSp>
          <p:nvGrpSpPr>
            <p:cNvPr id="50" name="Group 136"/>
            <p:cNvGrpSpPr>
              <a:grpSpLocks/>
            </p:cNvGrpSpPr>
            <p:nvPr/>
          </p:nvGrpSpPr>
          <p:grpSpPr bwMode="auto">
            <a:xfrm>
              <a:off x="2884" y="3117"/>
              <a:ext cx="764" cy="309"/>
              <a:chOff x="3901" y="2222"/>
              <a:chExt cx="764" cy="309"/>
            </a:xfrm>
          </p:grpSpPr>
          <p:sp>
            <p:nvSpPr>
              <p:cNvPr id="60" name="Text Box 137"/>
              <p:cNvSpPr txBox="1">
                <a:spLocks noChangeArrowheads="1"/>
              </p:cNvSpPr>
              <p:nvPr/>
            </p:nvSpPr>
            <p:spPr bwMode="auto">
              <a:xfrm>
                <a:off x="3929" y="2235"/>
                <a:ext cx="7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D966"/>
                    </a:solidFill>
                  </a:rPr>
                  <a:t>1  C   B  </a:t>
                </a:r>
              </a:p>
            </p:txBody>
          </p:sp>
          <p:sp>
            <p:nvSpPr>
              <p:cNvPr id="61" name="Line 138"/>
              <p:cNvSpPr>
                <a:spLocks noChangeShapeType="1"/>
              </p:cNvSpPr>
              <p:nvPr/>
            </p:nvSpPr>
            <p:spPr bwMode="auto">
              <a:xfrm flipH="1">
                <a:off x="3943" y="2531"/>
                <a:ext cx="567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139"/>
              <p:cNvSpPr>
                <a:spLocks noChangeArrowheads="1"/>
              </p:cNvSpPr>
              <p:nvPr/>
            </p:nvSpPr>
            <p:spPr bwMode="auto">
              <a:xfrm>
                <a:off x="3901" y="2222"/>
                <a:ext cx="655" cy="256"/>
              </a:xfrm>
              <a:prstGeom prst="rect">
                <a:avLst/>
              </a:prstGeom>
              <a:noFill/>
              <a:ln w="9525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140"/>
              <p:cNvSpPr>
                <a:spLocks noChangeShapeType="1"/>
              </p:cNvSpPr>
              <p:nvPr/>
            </p:nvSpPr>
            <p:spPr bwMode="auto">
              <a:xfrm>
                <a:off x="4100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41"/>
              <p:cNvSpPr>
                <a:spLocks noChangeShapeType="1"/>
              </p:cNvSpPr>
              <p:nvPr/>
            </p:nvSpPr>
            <p:spPr bwMode="auto">
              <a:xfrm>
                <a:off x="4307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" name="Text Box 142"/>
            <p:cNvSpPr txBox="1">
              <a:spLocks noChangeArrowheads="1"/>
            </p:cNvSpPr>
            <p:nvPr/>
          </p:nvSpPr>
          <p:spPr bwMode="auto">
            <a:xfrm>
              <a:off x="2315" y="2388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D966"/>
                  </a:solidFill>
                </a:rPr>
                <a:t>余</a:t>
              </a:r>
              <a:r>
                <a:rPr lang="en-US" altLang="zh-CN" sz="2000">
                  <a:solidFill>
                    <a:srgbClr val="FFD966"/>
                  </a:solidFill>
                </a:rPr>
                <a:t>11</a:t>
              </a:r>
            </a:p>
          </p:txBody>
        </p:sp>
        <p:sp>
          <p:nvSpPr>
            <p:cNvPr id="52" name="Text Box 143"/>
            <p:cNvSpPr txBox="1">
              <a:spLocks noChangeArrowheads="1"/>
            </p:cNvSpPr>
            <p:nvPr/>
          </p:nvSpPr>
          <p:spPr bwMode="auto">
            <a:xfrm>
              <a:off x="2315" y="263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D966"/>
                  </a:solidFill>
                </a:rPr>
                <a:t>余</a:t>
              </a:r>
              <a:r>
                <a:rPr lang="en-US" altLang="zh-CN" sz="2000">
                  <a:solidFill>
                    <a:srgbClr val="FFD966"/>
                  </a:solidFill>
                </a:rPr>
                <a:t>12</a:t>
              </a:r>
            </a:p>
          </p:txBody>
        </p:sp>
        <p:sp>
          <p:nvSpPr>
            <p:cNvPr id="53" name="Text Box 144"/>
            <p:cNvSpPr txBox="1">
              <a:spLocks noChangeArrowheads="1"/>
            </p:cNvSpPr>
            <p:nvPr/>
          </p:nvSpPr>
          <p:spPr bwMode="auto">
            <a:xfrm>
              <a:off x="2315" y="2880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D966"/>
                  </a:solidFill>
                </a:rPr>
                <a:t>余 </a:t>
              </a:r>
              <a:r>
                <a:rPr lang="en-US" altLang="zh-CN" sz="2000">
                  <a:solidFill>
                    <a:srgbClr val="FFD966"/>
                  </a:solidFill>
                </a:rPr>
                <a:t>1</a:t>
              </a:r>
            </a:p>
          </p:txBody>
        </p:sp>
        <p:sp>
          <p:nvSpPr>
            <p:cNvPr id="54" name="Line 145"/>
            <p:cNvSpPr>
              <a:spLocks noChangeShapeType="1"/>
            </p:cNvSpPr>
            <p:nvPr/>
          </p:nvSpPr>
          <p:spPr bwMode="auto">
            <a:xfrm>
              <a:off x="2662" y="3017"/>
              <a:ext cx="300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46"/>
            <p:cNvSpPr>
              <a:spLocks noChangeShapeType="1"/>
            </p:cNvSpPr>
            <p:nvPr/>
          </p:nvSpPr>
          <p:spPr bwMode="auto">
            <a:xfrm>
              <a:off x="2684" y="2495"/>
              <a:ext cx="712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47"/>
            <p:cNvSpPr>
              <a:spLocks noChangeShapeType="1"/>
            </p:cNvSpPr>
            <p:nvPr/>
          </p:nvSpPr>
          <p:spPr bwMode="auto">
            <a:xfrm>
              <a:off x="3396" y="2495"/>
              <a:ext cx="0" cy="622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48"/>
            <p:cNvSpPr>
              <a:spLocks noChangeShapeType="1"/>
            </p:cNvSpPr>
            <p:nvPr/>
          </p:nvSpPr>
          <p:spPr bwMode="auto">
            <a:xfrm>
              <a:off x="2695" y="2739"/>
              <a:ext cx="456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49"/>
            <p:cNvSpPr>
              <a:spLocks noChangeShapeType="1"/>
            </p:cNvSpPr>
            <p:nvPr/>
          </p:nvSpPr>
          <p:spPr bwMode="auto">
            <a:xfrm>
              <a:off x="3151" y="2739"/>
              <a:ext cx="0" cy="378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50"/>
            <p:cNvSpPr>
              <a:spLocks noChangeShapeType="1"/>
            </p:cNvSpPr>
            <p:nvPr/>
          </p:nvSpPr>
          <p:spPr bwMode="auto">
            <a:xfrm flipV="1">
              <a:off x="2973" y="3017"/>
              <a:ext cx="0" cy="10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6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二进制与八进制之间的转换</a:t>
            </a:r>
          </a:p>
          <a:p>
            <a:pPr lvl="2"/>
            <a:r>
              <a:rPr lang="zh-CN" altLang="en-US"/>
              <a:t>二进制转换成八进制：从右向左，每</a:t>
            </a:r>
            <a:r>
              <a:rPr lang="en-US" altLang="zh-CN"/>
              <a:t>3</a:t>
            </a:r>
            <a:r>
              <a:rPr lang="zh-CN" altLang="en-US"/>
              <a:t>位一组（不足</a:t>
            </a:r>
            <a:r>
              <a:rPr lang="en-US" altLang="zh-CN"/>
              <a:t>3</a:t>
            </a:r>
            <a:r>
              <a:rPr lang="zh-CN" altLang="en-US"/>
              <a:t>位左补</a:t>
            </a:r>
            <a:r>
              <a:rPr lang="en-US" altLang="zh-CN"/>
              <a:t>0</a:t>
            </a:r>
            <a:r>
              <a:rPr lang="zh-CN" altLang="en-US"/>
              <a:t>），转换成八进制</a:t>
            </a:r>
          </a:p>
          <a:p>
            <a:pPr lvl="2"/>
            <a:r>
              <a:rPr lang="zh-CN" altLang="en-US"/>
              <a:t>八进制转换成二进制：用</a:t>
            </a:r>
            <a:r>
              <a:rPr lang="en-US" altLang="zh-CN"/>
              <a:t>3</a:t>
            </a:r>
            <a:r>
              <a:rPr lang="zh-CN" altLang="en-US"/>
              <a:t>位二进制数代替每一位八进制数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7299325" y="2424113"/>
            <a:ext cx="1211263" cy="25685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000 ~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001 ~ 1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010 ~ 2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011 ~ 3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100 ~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101 ~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110 ~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111 ~ 7</a:t>
            </a:r>
          </a:p>
        </p:txBody>
      </p:sp>
      <p:sp>
        <p:nvSpPr>
          <p:cNvPr id="78" name="Text Box 8"/>
          <p:cNvSpPr txBox="1">
            <a:spLocks noChangeArrowheads="1"/>
          </p:cNvSpPr>
          <p:nvPr/>
        </p:nvSpPr>
        <p:spPr bwMode="auto">
          <a:xfrm>
            <a:off x="1584325" y="3003550"/>
            <a:ext cx="441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</a:rPr>
              <a:t>例  </a:t>
            </a:r>
            <a:r>
              <a:rPr lang="en-US" altLang="zh-CN" sz="2000">
                <a:solidFill>
                  <a:schemeClr val="bg1"/>
                </a:solidFill>
              </a:rPr>
              <a:t>(1101001)</a:t>
            </a:r>
            <a:r>
              <a:rPr lang="en-US" altLang="zh-CN" sz="1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=(</a:t>
            </a:r>
            <a:r>
              <a:rPr lang="en-US" altLang="zh-CN" sz="2000" b="1">
                <a:solidFill>
                  <a:srgbClr val="FFD966"/>
                </a:solidFill>
              </a:rPr>
              <a:t>00</a:t>
            </a:r>
            <a:r>
              <a:rPr lang="en-US" altLang="zh-CN" sz="2000">
                <a:solidFill>
                  <a:schemeClr val="bg1"/>
                </a:solidFill>
              </a:rPr>
              <a:t>1,101,001)</a:t>
            </a:r>
            <a:r>
              <a:rPr lang="en-US" altLang="zh-CN" sz="1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=(151)</a:t>
            </a:r>
            <a:r>
              <a:rPr lang="en-US" altLang="zh-CN" sz="1000">
                <a:solidFill>
                  <a:schemeClr val="bg1"/>
                </a:solidFill>
              </a:rPr>
              <a:t>8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1585913" y="3975100"/>
            <a:ext cx="448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</a:rPr>
              <a:t>例 </a:t>
            </a:r>
            <a:r>
              <a:rPr lang="en-US" altLang="zh-CN" sz="2000">
                <a:solidFill>
                  <a:schemeClr val="bg1"/>
                </a:solidFill>
              </a:rPr>
              <a:t>(246)</a:t>
            </a:r>
            <a:r>
              <a:rPr lang="en-US" altLang="zh-CN" sz="1000">
                <a:solidFill>
                  <a:schemeClr val="bg1"/>
                </a:solidFill>
              </a:rPr>
              <a:t>8</a:t>
            </a:r>
            <a:r>
              <a:rPr lang="en-US" altLang="zh-CN" sz="2000">
                <a:solidFill>
                  <a:schemeClr val="bg1"/>
                </a:solidFill>
              </a:rPr>
              <a:t>=(</a:t>
            </a:r>
            <a:r>
              <a:rPr lang="en-US" altLang="zh-CN" sz="2000" b="1">
                <a:solidFill>
                  <a:srgbClr val="FFD966"/>
                </a:solidFill>
              </a:rPr>
              <a:t>0</a:t>
            </a:r>
            <a:r>
              <a:rPr lang="en-US" altLang="zh-CN" sz="2000">
                <a:solidFill>
                  <a:schemeClr val="bg1"/>
                </a:solidFill>
              </a:rPr>
              <a:t>10,100,110)</a:t>
            </a:r>
            <a:r>
              <a:rPr lang="en-US" altLang="zh-CN" sz="1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=(10100110)</a:t>
            </a:r>
            <a:r>
              <a:rPr lang="en-US" altLang="zh-CN" sz="1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/>
      <p:bldP spid="7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4527</Words>
  <Application>Microsoft Office PowerPoint</Application>
  <PresentationFormat>全屏显示(4:3)</PresentationFormat>
  <Paragraphs>1007</Paragraphs>
  <Slides>56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59" baseType="lpstr">
      <vt:lpstr>默认设计模板</vt:lpstr>
      <vt:lpstr>剪辑</vt:lpstr>
      <vt:lpstr>公式</vt:lpstr>
      <vt:lpstr>C语言程序设计  第二章 数据和运算</vt:lpstr>
      <vt:lpstr>第二章 数据和运算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转义字符例题分析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luohengchen</cp:lastModifiedBy>
  <cp:revision>59</cp:revision>
  <dcterms:created xsi:type="dcterms:W3CDTF">2016-07-21T06:51:32Z</dcterms:created>
  <dcterms:modified xsi:type="dcterms:W3CDTF">2016-09-12T07:59:55Z</dcterms:modified>
</cp:coreProperties>
</file>