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2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8" r:id="rId10"/>
    <p:sldId id="264" r:id="rId11"/>
    <p:sldId id="265" r:id="rId12"/>
    <p:sldId id="266" r:id="rId13"/>
    <p:sldId id="267" r:id="rId14"/>
    <p:sldId id="268" r:id="rId15"/>
    <p:sldId id="269" r:id="rId16"/>
    <p:sldId id="319" r:id="rId17"/>
    <p:sldId id="320" r:id="rId18"/>
    <p:sldId id="271" r:id="rId19"/>
    <p:sldId id="272" r:id="rId20"/>
    <p:sldId id="321" r:id="rId21"/>
    <p:sldId id="273" r:id="rId22"/>
    <p:sldId id="274" r:id="rId23"/>
    <p:sldId id="275" r:id="rId24"/>
    <p:sldId id="276" r:id="rId25"/>
    <p:sldId id="322" r:id="rId26"/>
    <p:sldId id="277" r:id="rId27"/>
    <p:sldId id="278" r:id="rId28"/>
    <p:sldId id="279" r:id="rId29"/>
    <p:sldId id="323" r:id="rId30"/>
    <p:sldId id="280" r:id="rId31"/>
    <p:sldId id="281" r:id="rId32"/>
    <p:sldId id="282" r:id="rId33"/>
    <p:sldId id="283" r:id="rId34"/>
    <p:sldId id="324" r:id="rId35"/>
    <p:sldId id="284" r:id="rId36"/>
    <p:sldId id="285" r:id="rId37"/>
    <p:sldId id="286" r:id="rId38"/>
    <p:sldId id="287" r:id="rId39"/>
    <p:sldId id="325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B9BD5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9" autoAdjust="0"/>
  </p:normalViewPr>
  <p:slideViewPr>
    <p:cSldViewPr>
      <p:cViewPr>
        <p:scale>
          <a:sx n="60" d="100"/>
          <a:sy n="60" d="100"/>
        </p:scale>
        <p:origin x="-16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2F12-C21F-4C6B-9F77-CB8B5ECA34A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4E0E-4839-4D3E-8311-4B6C3BAAB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4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4E0E-4839-4D3E-8311-4B6C3BAAB5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4E0E-4839-4D3E-8311-4B6C3BAAB5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4E0E-4839-4D3E-8311-4B6C3BAAB5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4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2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78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38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95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07988" y="119063"/>
            <a:ext cx="2291804" cy="344487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ea typeface="微软雅黑" pitchFamily="34" charset="-122"/>
              </a:rPr>
              <a:t>第四章 </a:t>
            </a:r>
            <a:r>
              <a:rPr lang="en-US" altLang="zh-CN" sz="1600" smtClean="0">
                <a:ea typeface="微软雅黑" pitchFamily="34" charset="-122"/>
              </a:rPr>
              <a:t>C</a:t>
            </a:r>
            <a:r>
              <a:rPr lang="zh-CN" altLang="en-US" sz="1600" smtClean="0">
                <a:ea typeface="微软雅黑" pitchFamily="34" charset="-122"/>
              </a:rPr>
              <a:t>程序流程设计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2" name="AutoShape 29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451725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ea typeface="微软雅黑" pitchFamily="34" charset="-122"/>
              </a:rPr>
              <a:t> 返回目录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/>
              <a:t>C</a:t>
            </a:r>
            <a:r>
              <a:rPr lang="zh-CN" altLang="en-US" b="1" smtClean="0"/>
              <a:t>语言程序设计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第四章 </a:t>
            </a:r>
            <a:r>
              <a:rPr lang="en-US" altLang="zh-CN" sz="3600" smtClean="0"/>
              <a:t>C</a:t>
            </a:r>
            <a:r>
              <a:rPr lang="zh-CN" altLang="en-US" sz="3600" smtClean="0"/>
              <a:t>程序流程设计</a:t>
            </a:r>
            <a:endParaRPr lang="zh-CN" altLang="en-US" sz="3600"/>
          </a:p>
        </p:txBody>
      </p:sp>
      <p:sp>
        <p:nvSpPr>
          <p:cNvPr id="6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周晓辉 王晓荣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777280" y="548681"/>
            <a:ext cx="8229600" cy="1944216"/>
          </a:xfrm>
        </p:spPr>
        <p:txBody>
          <a:bodyPr/>
          <a:lstStyle/>
          <a:p>
            <a:pPr lvl="2"/>
            <a:r>
              <a:rPr lang="zh-CN" altLang="en-US"/>
              <a:t>说明：</a:t>
            </a:r>
          </a:p>
          <a:p>
            <a:pPr lvl="3"/>
            <a:r>
              <a:rPr lang="en-US" altLang="zh-CN"/>
              <a:t>if</a:t>
            </a:r>
            <a:r>
              <a:rPr lang="zh-CN" altLang="en-US"/>
              <a:t>后面的表达式类型任意</a:t>
            </a:r>
          </a:p>
          <a:p>
            <a:pPr lvl="3"/>
            <a:r>
              <a:rPr lang="zh-CN" altLang="en-US"/>
              <a:t>语句可以是复合语句</a:t>
            </a:r>
          </a:p>
          <a:p>
            <a:pPr marL="1371600" lvl="3" indent="0">
              <a:buNone/>
            </a:pPr>
            <a:r>
              <a:rPr lang="zh-CN" altLang="en-US"/>
              <a:t>  </a:t>
            </a:r>
            <a:r>
              <a:rPr lang="zh-CN" altLang="en-US" smtClean="0"/>
              <a:t> </a:t>
            </a:r>
            <a:r>
              <a:rPr lang="en-US" altLang="zh-CN" smtClean="0"/>
              <a:t>if(x</a:t>
            </a:r>
            <a:r>
              <a:rPr lang="en-US" altLang="zh-CN"/>
              <a:t>)  </a:t>
            </a:r>
            <a:r>
              <a:rPr lang="en-US" altLang="zh-CN" smtClean="0"/>
              <a:t> </a:t>
            </a:r>
            <a:r>
              <a:rPr lang="en-US" altLang="zh-CN" smtClean="0">
                <a:sym typeface="Wingdings" pitchFamily="2" charset="2"/>
              </a:rPr>
              <a:t> </a:t>
            </a:r>
            <a:r>
              <a:rPr lang="en-US" altLang="zh-CN" smtClean="0"/>
              <a:t>  </a:t>
            </a:r>
            <a:r>
              <a:rPr lang="en-US" altLang="zh-CN"/>
              <a:t>if(x!=0)</a:t>
            </a:r>
          </a:p>
          <a:p>
            <a:pPr marL="1371600" lvl="3" indent="0">
              <a:buNone/>
            </a:pPr>
            <a:r>
              <a:rPr lang="en-US" altLang="zh-CN" smtClean="0"/>
              <a:t>   if</a:t>
            </a:r>
            <a:r>
              <a:rPr lang="en-US" altLang="zh-CN"/>
              <a:t>(!x)  </a:t>
            </a:r>
            <a:r>
              <a:rPr lang="en-US" altLang="zh-CN" smtClean="0">
                <a:sym typeface="Wingdings" pitchFamily="2" charset="2"/>
              </a:rPr>
              <a:t></a:t>
            </a:r>
            <a:r>
              <a:rPr lang="en-US" altLang="zh-CN" smtClean="0"/>
              <a:t>   </a:t>
            </a:r>
            <a:r>
              <a:rPr lang="en-US" altLang="zh-CN"/>
              <a:t>if(x==0)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09245" y="898988"/>
            <a:ext cx="4555243" cy="1017844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000">
                <a:ea typeface="隶书" pitchFamily="49" charset="-122"/>
              </a:rPr>
              <a:t>如：</a:t>
            </a:r>
            <a:r>
              <a:rPr lang="en-US" altLang="zh-CN" sz="2000">
                <a:ea typeface="隶书" pitchFamily="49" charset="-122"/>
              </a:rPr>
              <a:t>if(a==b&amp;&amp;x==y)    printf(“a=b,x=y”);</a:t>
            </a:r>
          </a:p>
          <a:p>
            <a:r>
              <a:rPr lang="en-US" altLang="zh-CN" sz="2000">
                <a:ea typeface="隶书" pitchFamily="49" charset="-122"/>
              </a:rPr>
              <a:t>        if(3)    printf(“OK”);</a:t>
            </a:r>
          </a:p>
          <a:p>
            <a:r>
              <a:rPr lang="en-US" altLang="zh-CN" sz="2000">
                <a:ea typeface="隶书" pitchFamily="49" charset="-122"/>
              </a:rPr>
              <a:t>        if(‘a’)   printf(“%d”,’a’);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31640" y="2780928"/>
            <a:ext cx="3450773" cy="3480056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000">
                <a:ea typeface="隶书" pitchFamily="49" charset="-122"/>
              </a:rPr>
              <a:t>例 考虑下面程序的输出结果</a:t>
            </a:r>
            <a:r>
              <a:rPr lang="en-US" altLang="zh-CN" sz="2000">
                <a:ea typeface="隶书" pitchFamily="49" charset="-122"/>
              </a:rPr>
              <a:t>:  </a:t>
            </a:r>
          </a:p>
          <a:p>
            <a:r>
              <a:rPr lang="en-US" altLang="zh-CN" sz="2000">
                <a:ea typeface="隶书" pitchFamily="49" charset="-122"/>
              </a:rPr>
              <a:t>   #include &lt;stdio.h&gt;</a:t>
            </a:r>
          </a:p>
          <a:p>
            <a:r>
              <a:rPr lang="en-US" altLang="zh-CN" sz="2000">
                <a:ea typeface="隶书" pitchFamily="49" charset="-122"/>
              </a:rPr>
              <a:t>     main()</a:t>
            </a:r>
          </a:p>
          <a:p>
            <a:r>
              <a:rPr lang="en-US" altLang="zh-CN" sz="2000">
                <a:ea typeface="隶书" pitchFamily="49" charset="-122"/>
              </a:rPr>
              <a:t>    {   int x,y;</a:t>
            </a:r>
          </a:p>
          <a:p>
            <a:r>
              <a:rPr lang="en-US" altLang="zh-CN" sz="2000">
                <a:ea typeface="隶书" pitchFamily="49" charset="-122"/>
              </a:rPr>
              <a:t>         scanf(“%d,%d”,&amp;x,&amp;y);</a:t>
            </a:r>
          </a:p>
          <a:p>
            <a:r>
              <a:rPr lang="en-US" altLang="zh-CN" sz="2000">
                <a:ea typeface="隶书" pitchFamily="49" charset="-122"/>
              </a:rPr>
              <a:t>         if(x&gt;y)</a:t>
            </a:r>
          </a:p>
          <a:p>
            <a:r>
              <a:rPr lang="en-US" altLang="zh-CN" sz="2000">
                <a:ea typeface="隶书" pitchFamily="49" charset="-122"/>
              </a:rPr>
              <a:t>             x=y;   y=x;</a:t>
            </a:r>
          </a:p>
          <a:p>
            <a:r>
              <a:rPr lang="en-US" altLang="zh-CN" sz="2000">
                <a:ea typeface="隶书" pitchFamily="49" charset="-122"/>
              </a:rPr>
              <a:t>         else</a:t>
            </a:r>
          </a:p>
          <a:p>
            <a:r>
              <a:rPr lang="en-US" altLang="zh-CN" sz="2000">
                <a:ea typeface="隶书" pitchFamily="49" charset="-122"/>
              </a:rPr>
              <a:t>             x++; y++;</a:t>
            </a:r>
          </a:p>
          <a:p>
            <a:r>
              <a:rPr lang="en-US" altLang="zh-CN" sz="2000">
                <a:ea typeface="隶书" pitchFamily="49" charset="-122"/>
              </a:rPr>
              <a:t>         printf(“%d,%d\n”,x,y);</a:t>
            </a:r>
          </a:p>
          <a:p>
            <a:r>
              <a:rPr lang="en-US" altLang="zh-CN" sz="2000">
                <a:ea typeface="隶书" pitchFamily="49" charset="-122"/>
              </a:rPr>
              <a:t>}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4894700" y="4401328"/>
            <a:ext cx="3951503" cy="835006"/>
          </a:xfrm>
          <a:prstGeom prst="irregularSeal2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 anchor="ctr">
            <a:spAutoFit/>
          </a:bodyPr>
          <a:lstStyle/>
          <a:p>
            <a:pPr algn="ctr" eaLnBrk="1" hangingPunct="1"/>
            <a:r>
              <a:rPr lang="en-US" altLang="zh-CN" b="1"/>
              <a:t>Compile Error!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120428" y="4617645"/>
            <a:ext cx="1371600" cy="971551"/>
            <a:chOff x="1562" y="2963"/>
            <a:chExt cx="864" cy="612"/>
          </a:xfrm>
        </p:grpSpPr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1562" y="3371"/>
              <a:ext cx="47" cy="204"/>
            </a:xfrm>
            <a:prstGeom prst="lef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1564" y="2963"/>
              <a:ext cx="47" cy="204"/>
            </a:xfrm>
            <a:prstGeom prst="lef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AutoShape 18"/>
            <p:cNvSpPr>
              <a:spLocks/>
            </p:cNvSpPr>
            <p:nvPr/>
          </p:nvSpPr>
          <p:spPr bwMode="auto">
            <a:xfrm>
              <a:off x="2379" y="2963"/>
              <a:ext cx="47" cy="204"/>
            </a:xfrm>
            <a:prstGeom prst="righ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AutoShape 19"/>
            <p:cNvSpPr>
              <a:spLocks/>
            </p:cNvSpPr>
            <p:nvPr/>
          </p:nvSpPr>
          <p:spPr bwMode="auto">
            <a:xfrm>
              <a:off x="2335" y="3371"/>
              <a:ext cx="47" cy="204"/>
            </a:xfrm>
            <a:prstGeom prst="righ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7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求一个数的</a:t>
            </a:r>
            <a:r>
              <a:rPr lang="zh-CN" altLang="en-US" smtClean="0"/>
              <a:t>绝对值。</a:t>
            </a:r>
            <a:endParaRPr lang="zh-CN" altLang="en-US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98525" y="1173080"/>
            <a:ext cx="7092796" cy="41571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x,y;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printf("Enter an integer:");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scanf("%d",&amp;x);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y=x;</a:t>
            </a:r>
          </a:p>
          <a:p>
            <a:r>
              <a:rPr lang="en-US" altLang="zh-CN" sz="2400">
                <a:ea typeface="隶书" pitchFamily="49" charset="-122"/>
              </a:rPr>
              <a:t>  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if(y&lt;0)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       y= -y;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printf("\ninteger:%d---&gt;absolute value:%d\n",x,y);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98588" y="5445224"/>
            <a:ext cx="4669868" cy="70788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运行：</a:t>
            </a:r>
            <a:r>
              <a:rPr lang="en-US" altLang="zh-CN" sz="2000"/>
              <a:t>Enter  an  integer:-12</a:t>
            </a:r>
            <a:r>
              <a:rPr lang="en-US" altLang="zh-CN" sz="2000"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           integer:-12---&gt;absolute value :12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3334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输入两个数并判断两数相等</a:t>
            </a:r>
            <a:r>
              <a:rPr lang="zh-CN" altLang="en-US" smtClean="0"/>
              <a:t>否。</a:t>
            </a:r>
            <a:endParaRPr lang="en-US" altLang="zh-CN" smtClean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9438" y="1412776"/>
            <a:ext cx="3728093" cy="4895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a,b;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printf("Enter integer a:");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scanf("%d",&amp;a);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printf("Enter integer b:");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scanf("%d",&amp;b);</a:t>
            </a:r>
          </a:p>
          <a:p>
            <a:r>
              <a:rPr lang="en-US" altLang="zh-CN" sz="2400">
                <a:ea typeface="隶书" pitchFamily="49" charset="-122"/>
              </a:rPr>
              <a:t>  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if(a==b)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   printf("a==b\n");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else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   printf("a!=b\n");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829175" y="2824526"/>
            <a:ext cx="3376245" cy="101566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运行：</a:t>
            </a:r>
            <a:r>
              <a:rPr lang="en-US" altLang="zh-CN" sz="2000"/>
              <a:t>Enter  integer  a:12</a:t>
            </a:r>
            <a:r>
              <a:rPr lang="en-US" altLang="zh-CN" sz="2000"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            </a:t>
            </a:r>
            <a:r>
              <a:rPr lang="en-US" altLang="zh-CN" sz="2000"/>
              <a:t>Enter  integer  b:12</a:t>
            </a:r>
            <a:r>
              <a:rPr lang="en-US" altLang="zh-CN" sz="2000"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            a==b         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937125" y="4454889"/>
            <a:ext cx="3299301" cy="101566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运行：</a:t>
            </a:r>
            <a:r>
              <a:rPr lang="en-US" altLang="zh-CN" sz="2000"/>
              <a:t>Enter  integer  a:12</a:t>
            </a:r>
            <a:r>
              <a:rPr lang="en-US" altLang="zh-CN" sz="2000"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            </a:t>
            </a:r>
            <a:r>
              <a:rPr lang="en-US" altLang="zh-CN" sz="2000"/>
              <a:t>Enter  integer  b:9</a:t>
            </a:r>
            <a:r>
              <a:rPr lang="en-US" altLang="zh-CN" sz="2000"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ym typeface="Symbol" pitchFamily="18" charset="2"/>
              </a:rPr>
              <a:t>            a!=b          </a:t>
            </a:r>
          </a:p>
        </p:txBody>
      </p:sp>
    </p:spTree>
    <p:extLst>
      <p:ext uri="{BB962C8B-B14F-4D97-AF65-F5344CB8AC3E}">
        <p14:creationId xmlns:p14="http://schemas.microsoft.com/office/powerpoint/2010/main" val="1948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判断输入字符</a:t>
            </a:r>
            <a:r>
              <a:rPr lang="zh-CN" altLang="en-US" smtClean="0"/>
              <a:t>种类。</a:t>
            </a:r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4650" y="1196752"/>
            <a:ext cx="7785293" cy="40956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0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char c;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printf("Enter a character:");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c=getchar();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if(c&lt;0x20)  printf("The character is a control character\n");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else if(c&gt;='0'&amp;&amp;c&lt;='9')  printf("The character is a digit\n");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else if(c&gt;='A'&amp;&amp;c&lt;='Z')  printf("The character is a capital letter\n");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else if(c&gt;='a'&amp;&amp;c&lt;='z')  printf("The character is a lower letter\n");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else printf("The character is other character\n");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}</a:t>
            </a:r>
          </a:p>
          <a:p>
            <a:endParaRPr lang="en-US" altLang="zh-CN" sz="200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16063" y="5445224"/>
            <a:ext cx="3618491" cy="70788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/>
              <a:t>运行：</a:t>
            </a:r>
            <a:r>
              <a:rPr lang="en-US" altLang="zh-CN" sz="2000"/>
              <a:t>Enter a character</a:t>
            </a:r>
            <a:r>
              <a:rPr lang="zh-CN" altLang="en-US" sz="2000"/>
              <a:t>：</a:t>
            </a:r>
            <a:r>
              <a:rPr lang="en-US" altLang="zh-CN" sz="2000"/>
              <a:t>8 </a:t>
            </a:r>
            <a:r>
              <a:rPr lang="en-US" altLang="zh-CN" sz="2000">
                <a:sym typeface="Symbol" pitchFamily="18" charset="2"/>
              </a:rPr>
              <a:t>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   The character is a digit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668463" y="5445224"/>
            <a:ext cx="4528997" cy="70788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/>
              <a:t>运行： </a:t>
            </a:r>
            <a:r>
              <a:rPr lang="en-US" altLang="zh-CN" sz="2000"/>
              <a:t>Enter a character</a:t>
            </a:r>
            <a:r>
              <a:rPr lang="zh-CN" altLang="en-US" sz="2000"/>
              <a:t>： </a:t>
            </a:r>
            <a:r>
              <a:rPr lang="en-US" altLang="zh-CN" sz="2000"/>
              <a:t>D</a:t>
            </a:r>
            <a:r>
              <a:rPr lang="en-US" altLang="zh-CN" sz="2000">
                <a:sym typeface="Symbol" pitchFamily="18" charset="2"/>
              </a:rPr>
              <a:t>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   The character is a capital letter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20863" y="5445224"/>
            <a:ext cx="4330224" cy="70788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/>
              <a:t>运行： </a:t>
            </a:r>
            <a:r>
              <a:rPr lang="en-US" altLang="zh-CN" sz="2000"/>
              <a:t>Enter a character</a:t>
            </a:r>
            <a:r>
              <a:rPr lang="zh-CN" altLang="en-US" sz="2000"/>
              <a:t>： </a:t>
            </a:r>
            <a:r>
              <a:rPr lang="en-US" altLang="zh-CN" sz="2000"/>
              <a:t>h</a:t>
            </a:r>
            <a:r>
              <a:rPr lang="en-US" altLang="zh-CN" sz="2000">
                <a:sym typeface="Symbol" pitchFamily="18" charset="2"/>
              </a:rPr>
              <a:t>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  The character is a lower letter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973263" y="5445224"/>
            <a:ext cx="4585101" cy="70788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000"/>
              <a:t>运行： </a:t>
            </a:r>
            <a:r>
              <a:rPr lang="en-US" altLang="zh-CN" sz="2000"/>
              <a:t>Enter a character</a:t>
            </a:r>
            <a:r>
              <a:rPr lang="zh-CN" altLang="en-US" sz="2000"/>
              <a:t>：</a:t>
            </a:r>
            <a:r>
              <a:rPr lang="en-US" altLang="zh-CN" sz="2000"/>
              <a:t>F1 </a:t>
            </a:r>
            <a:r>
              <a:rPr lang="en-US" altLang="zh-CN" sz="2000">
                <a:sym typeface="Symbol" pitchFamily="18" charset="2"/>
              </a:rPr>
              <a:t>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  The character is other character</a:t>
            </a:r>
          </a:p>
        </p:txBody>
      </p:sp>
    </p:spTree>
    <p:extLst>
      <p:ext uri="{BB962C8B-B14F-4D97-AF65-F5344CB8AC3E}">
        <p14:creationId xmlns:p14="http://schemas.microsoft.com/office/powerpoint/2010/main" val="1091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" grpId="0" animBg="1" autoUpdateAnimBg="0"/>
      <p:bldP spid="6" grpId="0" animBg="1" autoUpdateAnimBg="0"/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if</a:t>
            </a:r>
            <a:r>
              <a:rPr lang="zh-CN" altLang="en-US"/>
              <a:t>语句嵌套：</a:t>
            </a:r>
          </a:p>
          <a:p>
            <a:pPr lvl="2"/>
            <a:r>
              <a:rPr lang="zh-CN" altLang="en-US"/>
              <a:t>一般形式：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478016" y="4031704"/>
            <a:ext cx="4418013" cy="1944688"/>
            <a:chOff x="2928" y="108"/>
            <a:chExt cx="2783" cy="122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928" y="108"/>
              <a:ext cx="2100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 (expr1)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if (expr2)   statement1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else           statement2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else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if(expr3)    statement3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else            statement4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91" y="379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D966"/>
                  </a:solidFill>
                  <a:ea typeface="隶书" pitchFamily="49" charset="-122"/>
                </a:rPr>
                <a:t>内嵌</a:t>
              </a:r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191" y="1066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D966"/>
                  </a:solidFill>
                  <a:ea typeface="隶书" pitchFamily="49" charset="-122"/>
                </a:rPr>
                <a:t>内嵌</a:t>
              </a:r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</a:t>
              </a:r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5078" y="380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FFD966"/>
                </a:solidFill>
              </a:endParaRP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5112" y="1045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FFD966"/>
                </a:solidFill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26703" y="1609179"/>
            <a:ext cx="3736975" cy="1631950"/>
            <a:chOff x="553" y="1778"/>
            <a:chExt cx="2354" cy="1028"/>
          </a:xfrm>
        </p:grpSpPr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553" y="1778"/>
              <a:ext cx="1536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 (expr1)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if (expr2)   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      statement1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else   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    statement2</a:t>
              </a:r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2387" y="2255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D966"/>
                  </a:solidFill>
                  <a:ea typeface="隶书" pitchFamily="49" charset="-122"/>
                </a:rPr>
                <a:t>内嵌</a:t>
              </a:r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</a:t>
              </a:r>
            </a:p>
          </p:txBody>
        </p:sp>
        <p:sp>
          <p:nvSpPr>
            <p:cNvPr id="12" name="AutoShape 39"/>
            <p:cNvSpPr>
              <a:spLocks/>
            </p:cNvSpPr>
            <p:nvPr/>
          </p:nvSpPr>
          <p:spPr bwMode="auto">
            <a:xfrm>
              <a:off x="2261" y="2028"/>
              <a:ext cx="47" cy="768"/>
            </a:xfrm>
            <a:prstGeom prst="rightBracket">
              <a:avLst>
                <a:gd name="adj" fmla="val 13617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FFD966"/>
                </a:solidFill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5138414" y="1415505"/>
            <a:ext cx="3495675" cy="1938338"/>
            <a:chOff x="3167" y="2110"/>
            <a:chExt cx="2202" cy="1221"/>
          </a:xfrm>
        </p:grpSpPr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3167" y="2110"/>
              <a:ext cx="149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 (expr1)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if (expr2)   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     statement1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else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statement3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</a:t>
              </a:r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4849" y="2292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D966"/>
                  </a:solidFill>
                  <a:ea typeface="隶书" pitchFamily="49" charset="-122"/>
                </a:rPr>
                <a:t>内嵌</a:t>
              </a:r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</a:t>
              </a:r>
            </a:p>
          </p:txBody>
        </p:sp>
        <p:sp>
          <p:nvSpPr>
            <p:cNvPr id="16" name="AutoShape 46"/>
            <p:cNvSpPr>
              <a:spLocks/>
            </p:cNvSpPr>
            <p:nvPr/>
          </p:nvSpPr>
          <p:spPr bwMode="auto">
            <a:xfrm>
              <a:off x="4761" y="2294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FFD966"/>
                </a:solidFill>
              </a:endParaRP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323528" y="3901529"/>
            <a:ext cx="3717925" cy="2263775"/>
            <a:chOff x="981" y="2894"/>
            <a:chExt cx="2342" cy="1426"/>
          </a:xfrm>
        </p:grpSpPr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981" y="2894"/>
              <a:ext cx="153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 (expr1)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statement1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else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if(expr3)    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      statement3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else   </a:t>
              </a:r>
            </a:p>
            <a:p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             statement4</a:t>
              </a: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2803" y="3796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D966"/>
                  </a:solidFill>
                  <a:ea typeface="隶书" pitchFamily="49" charset="-122"/>
                </a:rPr>
                <a:t>内嵌</a:t>
              </a:r>
              <a:r>
                <a:rPr lang="en-US" altLang="zh-CN" sz="2000">
                  <a:solidFill>
                    <a:srgbClr val="FFD966"/>
                  </a:solidFill>
                  <a:ea typeface="隶书" pitchFamily="49" charset="-122"/>
                </a:rPr>
                <a:t>if</a:t>
              </a:r>
            </a:p>
          </p:txBody>
        </p:sp>
        <p:sp>
          <p:nvSpPr>
            <p:cNvPr id="20" name="AutoShape 54"/>
            <p:cNvSpPr>
              <a:spLocks/>
            </p:cNvSpPr>
            <p:nvPr/>
          </p:nvSpPr>
          <p:spPr bwMode="auto">
            <a:xfrm>
              <a:off x="2697" y="3586"/>
              <a:ext cx="47" cy="734"/>
            </a:xfrm>
            <a:prstGeom prst="rightBracket">
              <a:avLst>
                <a:gd name="adj" fmla="val 130142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FFD9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0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输入两数并判断其大小</a:t>
            </a:r>
            <a:r>
              <a:rPr lang="zh-CN" altLang="en-US" smtClean="0"/>
              <a:t>关系。</a:t>
            </a:r>
            <a:endParaRPr lang="zh-CN" altLang="en-US"/>
          </a:p>
        </p:txBody>
      </p:sp>
      <p:sp>
        <p:nvSpPr>
          <p:cNvPr id="3" name="Text Box 1029"/>
          <p:cNvSpPr txBox="1">
            <a:spLocks noChangeArrowheads="1"/>
          </p:cNvSpPr>
          <p:nvPr/>
        </p:nvSpPr>
        <p:spPr bwMode="auto">
          <a:xfrm>
            <a:off x="323528" y="1278767"/>
            <a:ext cx="4018236" cy="45264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x,y;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printf("Enter integer x,y:");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scanf("%d,%d",&amp;x,&amp;y);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if(x!=y)</a:t>
            </a:r>
          </a:p>
          <a:p>
            <a:r>
              <a:rPr lang="en-US" altLang="zh-CN" sz="2400" b="1">
                <a:ea typeface="隶书" pitchFamily="49" charset="-122"/>
              </a:rPr>
              <a:t>       </a:t>
            </a:r>
            <a:r>
              <a:rPr lang="en-US" altLang="zh-CN" sz="2400" b="1">
                <a:solidFill>
                  <a:srgbClr val="FFD966"/>
                </a:solidFill>
                <a:ea typeface="隶书" pitchFamily="49" charset="-122"/>
              </a:rPr>
              <a:t>if(x&gt;y)  printf("X&gt;Y\n");</a:t>
            </a:r>
          </a:p>
          <a:p>
            <a:r>
              <a:rPr lang="en-US" altLang="zh-CN" sz="2400" b="1">
                <a:solidFill>
                  <a:srgbClr val="FFD966"/>
                </a:solidFill>
                <a:ea typeface="隶书" pitchFamily="49" charset="-122"/>
              </a:rPr>
              <a:t>       else     printf("X&lt;Y\n");</a:t>
            </a:r>
          </a:p>
          <a:p>
            <a:r>
              <a:rPr lang="en-US" altLang="zh-CN" sz="2400" b="1">
                <a:ea typeface="隶书" pitchFamily="49" charset="-122"/>
              </a:rPr>
              <a:t>  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else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   printf("X==Y\n");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4974547" y="4062551"/>
            <a:ext cx="3845925" cy="2246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运行：</a:t>
            </a:r>
            <a:r>
              <a:rPr lang="en-US" altLang="zh-CN" sz="2000">
                <a:solidFill>
                  <a:schemeClr val="bg1"/>
                </a:solidFill>
              </a:rPr>
              <a:t>Enter  integer  x,y:12,23</a:t>
            </a:r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            X&lt;Y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           </a:t>
            </a:r>
            <a:r>
              <a:rPr lang="en-US" altLang="zh-CN" sz="2000">
                <a:solidFill>
                  <a:schemeClr val="bg1"/>
                </a:solidFill>
              </a:rPr>
              <a:t>Enter  integer  x,y:12,6</a:t>
            </a:r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            X&gt;Y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           Enter  integer  x,y:12,12</a:t>
            </a:r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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            X==Y</a:t>
            </a:r>
          </a:p>
          <a:p>
            <a:pPr eaLnBrk="1" hangingPunct="1"/>
            <a:endParaRPr lang="en-US" altLang="zh-CN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98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656184"/>
          </a:xfrm>
        </p:spPr>
        <p:txBody>
          <a:bodyPr/>
          <a:lstStyle/>
          <a:p>
            <a:pPr lvl="1"/>
            <a:r>
              <a:rPr lang="en-US" altLang="zh-CN"/>
              <a:t>if</a:t>
            </a:r>
            <a:r>
              <a:rPr lang="zh-CN" altLang="en-US"/>
              <a:t>语句嵌套：</a:t>
            </a:r>
          </a:p>
          <a:p>
            <a:pPr lvl="2"/>
            <a:r>
              <a:rPr lang="zh-CN" altLang="en-US"/>
              <a:t>一般形式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en-US" altLang="zh-CN"/>
              <a:t>if  ~ else </a:t>
            </a:r>
            <a:r>
              <a:rPr lang="zh-CN" altLang="en-US"/>
              <a:t>配对原则：缺省</a:t>
            </a:r>
            <a:r>
              <a:rPr lang="en-US" altLang="zh-CN"/>
              <a:t>{ }</a:t>
            </a:r>
            <a:r>
              <a:rPr lang="zh-CN" altLang="en-US"/>
              <a:t>时，</a:t>
            </a:r>
            <a:r>
              <a:rPr lang="en-US" altLang="zh-CN"/>
              <a:t>else</a:t>
            </a:r>
            <a:r>
              <a:rPr lang="zh-CN" altLang="en-US"/>
              <a:t>总是和它上面离它最近的未配对的</a:t>
            </a:r>
            <a:r>
              <a:rPr lang="en-US" altLang="zh-CN"/>
              <a:t>if</a:t>
            </a:r>
            <a:r>
              <a:rPr lang="zh-CN" altLang="en-US" smtClean="0"/>
              <a:t>配对。</a:t>
            </a:r>
            <a:endParaRPr lang="zh-CN" altLang="en-US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3204418" y="2770039"/>
            <a:ext cx="2220911" cy="2243137"/>
            <a:chOff x="1639" y="2928"/>
            <a:chExt cx="1399" cy="1413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89" y="2928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5B9BD5"/>
                  </a:solidFill>
                  <a:ea typeface="隶书" pitchFamily="49" charset="-122"/>
                </a:rPr>
                <a:t>if(……)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011" y="3149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5B9BD5"/>
                  </a:solidFill>
                  <a:ea typeface="隶书" pitchFamily="49" charset="-122"/>
                </a:rPr>
                <a:t>if(……)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2251" y="3389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5B9BD5"/>
                  </a:solidFill>
                  <a:ea typeface="隶书" pitchFamily="49" charset="-122"/>
                </a:rPr>
                <a:t>if(……)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211" y="3628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5B9BD5"/>
                  </a:solidFill>
                  <a:ea typeface="隶书" pitchFamily="49" charset="-122"/>
                </a:rPr>
                <a:t>else…...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924" y="3772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5B9BD5"/>
                  </a:solidFill>
                  <a:ea typeface="隶书" pitchFamily="49" charset="-122"/>
                </a:rPr>
                <a:t>else…...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1684" y="4050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5B9BD5"/>
                  </a:solidFill>
                  <a:ea typeface="隶书" pitchFamily="49" charset="-122"/>
                </a:rPr>
                <a:t>else…...</a:t>
              </a:r>
            </a:p>
          </p:txBody>
        </p:sp>
        <p:sp>
          <p:nvSpPr>
            <p:cNvPr id="28" name="AutoShape 12"/>
            <p:cNvSpPr>
              <a:spLocks/>
            </p:cNvSpPr>
            <p:nvPr/>
          </p:nvSpPr>
          <p:spPr bwMode="auto">
            <a:xfrm>
              <a:off x="2183" y="3504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29" name="AutoShape 13"/>
            <p:cNvSpPr>
              <a:spLocks/>
            </p:cNvSpPr>
            <p:nvPr/>
          </p:nvSpPr>
          <p:spPr bwMode="auto">
            <a:xfrm>
              <a:off x="1911" y="3312"/>
              <a:ext cx="48" cy="624"/>
            </a:xfrm>
            <a:prstGeom prst="leftBracket">
              <a:avLst>
                <a:gd name="adj" fmla="val 108333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  <p:sp>
          <p:nvSpPr>
            <p:cNvPr id="30" name="AutoShape 14"/>
            <p:cNvSpPr>
              <a:spLocks/>
            </p:cNvSpPr>
            <p:nvPr/>
          </p:nvSpPr>
          <p:spPr bwMode="auto">
            <a:xfrm>
              <a:off x="1639" y="3120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6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526158"/>
          </a:xfrm>
        </p:spPr>
        <p:txBody>
          <a:bodyPr/>
          <a:lstStyle/>
          <a:p>
            <a:pPr lvl="1"/>
            <a:r>
              <a:rPr lang="en-US" altLang="zh-CN"/>
              <a:t>if</a:t>
            </a:r>
            <a:r>
              <a:rPr lang="zh-CN" altLang="en-US"/>
              <a:t>语句嵌套：</a:t>
            </a:r>
          </a:p>
          <a:p>
            <a:pPr lvl="2"/>
            <a:r>
              <a:rPr lang="zh-CN" altLang="en-US"/>
              <a:t>一般形式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en-US" altLang="zh-CN"/>
              <a:t>if  ~ else </a:t>
            </a:r>
            <a:r>
              <a:rPr lang="zh-CN" altLang="en-US"/>
              <a:t>配对原则：缺省</a:t>
            </a:r>
            <a:r>
              <a:rPr lang="en-US" altLang="zh-CN"/>
              <a:t>{ }</a:t>
            </a:r>
            <a:r>
              <a:rPr lang="zh-CN" altLang="en-US"/>
              <a:t>时，</a:t>
            </a:r>
            <a:r>
              <a:rPr lang="en-US" altLang="zh-CN"/>
              <a:t>else</a:t>
            </a:r>
            <a:r>
              <a:rPr lang="zh-CN" altLang="en-US"/>
              <a:t>总是和它上面离它最近的未配对的</a:t>
            </a:r>
            <a:r>
              <a:rPr lang="en-US" altLang="zh-CN"/>
              <a:t>if</a:t>
            </a:r>
            <a:r>
              <a:rPr lang="zh-CN" altLang="en-US" smtClean="0"/>
              <a:t>配对。</a:t>
            </a:r>
            <a:endParaRPr lang="en-US" altLang="zh-CN" smtClean="0"/>
          </a:p>
          <a:p>
            <a:pPr lvl="2"/>
            <a:r>
              <a:rPr lang="zh-CN" altLang="en-US"/>
              <a:t>实现</a:t>
            </a:r>
            <a:r>
              <a:rPr lang="en-US" altLang="zh-CN"/>
              <a:t>if ~ else </a:t>
            </a:r>
            <a:r>
              <a:rPr lang="zh-CN" altLang="en-US"/>
              <a:t>正确配对方法：加</a:t>
            </a:r>
            <a:r>
              <a:rPr lang="en-US" altLang="zh-CN"/>
              <a:t>{ }</a:t>
            </a:r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11560" y="2780928"/>
            <a:ext cx="3772977" cy="1633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000">
                <a:ea typeface="隶书" pitchFamily="49" charset="-122"/>
              </a:rPr>
              <a:t>例： </a:t>
            </a:r>
            <a:r>
              <a:rPr lang="en-US" altLang="zh-CN" sz="2000">
                <a:ea typeface="隶书" pitchFamily="49" charset="-122"/>
              </a:rPr>
              <a:t>if (a==b)</a:t>
            </a:r>
          </a:p>
          <a:p>
            <a:r>
              <a:rPr lang="en-US" altLang="zh-CN" sz="2000">
                <a:ea typeface="隶书" pitchFamily="49" charset="-122"/>
              </a:rPr>
              <a:t>                if(b==c)</a:t>
            </a:r>
          </a:p>
          <a:p>
            <a:r>
              <a:rPr lang="en-US" altLang="zh-CN" sz="2000">
                <a:ea typeface="隶书" pitchFamily="49" charset="-122"/>
              </a:rPr>
              <a:t>                        printf(“a==b==c”);</a:t>
            </a:r>
          </a:p>
          <a:p>
            <a:r>
              <a:rPr lang="en-US" altLang="zh-CN" sz="2000">
                <a:ea typeface="隶书" pitchFamily="49" charset="-122"/>
              </a:rPr>
              <a:t>         else</a:t>
            </a:r>
          </a:p>
          <a:p>
            <a:r>
              <a:rPr lang="en-US" altLang="zh-CN" sz="2000">
                <a:ea typeface="隶书" pitchFamily="49" charset="-122"/>
              </a:rPr>
              <a:t>                printf(“a!=b”);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5447" y="4365104"/>
            <a:ext cx="3772977" cy="19411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000">
                <a:ea typeface="隶书" pitchFamily="49" charset="-122"/>
              </a:rPr>
              <a:t>修改： </a:t>
            </a:r>
            <a:r>
              <a:rPr lang="en-US" altLang="zh-CN" sz="2000">
                <a:ea typeface="隶书" pitchFamily="49" charset="-122"/>
              </a:rPr>
              <a:t>if (a==b)</a:t>
            </a:r>
          </a:p>
          <a:p>
            <a:r>
              <a:rPr lang="en-US" altLang="zh-CN" sz="2000">
                <a:ea typeface="隶书" pitchFamily="49" charset="-122"/>
              </a:rPr>
              <a:t>             </a:t>
            </a:r>
            <a:r>
              <a:rPr lang="en-US" altLang="zh-CN" sz="2000" b="1">
                <a:solidFill>
                  <a:srgbClr val="5B9BD5"/>
                </a:solidFill>
                <a:ea typeface="隶书" pitchFamily="49" charset="-122"/>
              </a:rPr>
              <a:t>{</a:t>
            </a:r>
            <a:r>
              <a:rPr lang="en-US" altLang="zh-CN" sz="2000" b="1">
                <a:solidFill>
                  <a:srgbClr val="FFD966"/>
                </a:solidFill>
                <a:ea typeface="隶书" pitchFamily="49" charset="-122"/>
              </a:rPr>
              <a:t> </a:t>
            </a:r>
            <a:r>
              <a:rPr lang="en-US" altLang="zh-CN" sz="2000">
                <a:ea typeface="隶书" pitchFamily="49" charset="-122"/>
              </a:rPr>
              <a:t>     if(b==c)</a:t>
            </a:r>
          </a:p>
          <a:p>
            <a:r>
              <a:rPr lang="en-US" altLang="zh-CN" sz="2000">
                <a:ea typeface="隶书" pitchFamily="49" charset="-122"/>
              </a:rPr>
              <a:t>                        printf(“a==b==c”);</a:t>
            </a:r>
          </a:p>
          <a:p>
            <a:r>
              <a:rPr lang="en-US" altLang="zh-CN" sz="2000">
                <a:ea typeface="隶书" pitchFamily="49" charset="-122"/>
              </a:rPr>
              <a:t>              </a:t>
            </a:r>
            <a:r>
              <a:rPr lang="en-US" altLang="zh-CN" sz="2000" b="1">
                <a:solidFill>
                  <a:srgbClr val="5B9BD5"/>
                </a:solidFill>
                <a:ea typeface="隶书" pitchFamily="49" charset="-122"/>
              </a:rPr>
              <a:t>}</a:t>
            </a:r>
          </a:p>
          <a:p>
            <a:r>
              <a:rPr lang="en-US" altLang="zh-CN" sz="2000">
                <a:ea typeface="隶书" pitchFamily="49" charset="-122"/>
              </a:rPr>
              <a:t>           else</a:t>
            </a:r>
          </a:p>
          <a:p>
            <a:r>
              <a:rPr lang="en-US" altLang="zh-CN" sz="2000">
                <a:ea typeface="隶书" pitchFamily="49" charset="-122"/>
              </a:rPr>
              <a:t>                  printf(“a!=b”);</a:t>
            </a: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1043608" y="3284984"/>
            <a:ext cx="503114" cy="648072"/>
          </a:xfrm>
          <a:custGeom>
            <a:avLst/>
            <a:gdLst>
              <a:gd name="T0" fmla="*/ 20 w 453"/>
              <a:gd name="T1" fmla="*/ 511 h 511"/>
              <a:gd name="T2" fmla="*/ 153 w 453"/>
              <a:gd name="T3" fmla="*/ 123 h 511"/>
              <a:gd name="T4" fmla="*/ 453 w 453"/>
              <a:gd name="T5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  考虑下面程序输出</a:t>
            </a:r>
            <a:r>
              <a:rPr lang="zh-CN" altLang="en-US" smtClean="0"/>
              <a:t>结果。</a:t>
            </a:r>
            <a:endParaRPr lang="zh-CN" altLang="en-US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1313283" y="1585383"/>
            <a:ext cx="3223147" cy="378783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ea typeface="隶书" pitchFamily="49" charset="-122"/>
              </a:rPr>
              <a:t>main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()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{   int x=100,a=10,b=20;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int v1=5,v2=0;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if(a&lt;b)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if(b!=15)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     if(!v1)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           x=1;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     else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          if(v2)  x=10;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x=-1;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printf(“%d”,x);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}</a:t>
            </a: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5652120" y="3927946"/>
            <a:ext cx="1181734" cy="40011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/>
              <a:t>结果：</a:t>
            </a:r>
            <a:r>
              <a:rPr lang="en-US" altLang="zh-CN" sz="200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334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语句（开关分支语句）</a:t>
            </a:r>
          </a:p>
          <a:p>
            <a:pPr lvl="1"/>
            <a:r>
              <a:rPr lang="zh-CN" altLang="en-US"/>
              <a:t>一般形式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r>
              <a:rPr lang="zh-CN" altLang="en-US" smtClean="0"/>
              <a:t>执行过程</a:t>
            </a: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4022" y="1340768"/>
            <a:ext cx="376396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switch( </a:t>
            </a:r>
            <a:r>
              <a:rPr lang="zh-CN" altLang="en-US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表达式</a:t>
            </a:r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)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{      case     E1: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 </a:t>
            </a:r>
            <a:r>
              <a:rPr lang="zh-CN" altLang="en-US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语句组 </a:t>
            </a:r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1;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 </a:t>
            </a:r>
            <a:r>
              <a:rPr lang="en-US" altLang="zh-CN" sz="2000" b="1">
                <a:solidFill>
                  <a:srgbClr val="5B9BD5"/>
                </a:solidFill>
                <a:latin typeface="+mj-lt"/>
                <a:ea typeface="微软雅黑" pitchFamily="34" charset="-122"/>
              </a:rPr>
              <a:t>break;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case     E2: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</a:t>
            </a:r>
            <a:r>
              <a:rPr lang="zh-CN" altLang="en-US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语句组 </a:t>
            </a:r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2;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 </a:t>
            </a:r>
            <a:r>
              <a:rPr lang="en-US" altLang="zh-CN" sz="2000" b="1">
                <a:solidFill>
                  <a:srgbClr val="5B9BD5"/>
                </a:solidFill>
                <a:latin typeface="+mj-lt"/>
                <a:ea typeface="微软雅黑" pitchFamily="34" charset="-122"/>
              </a:rPr>
              <a:t>break;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…….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case    En: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</a:t>
            </a:r>
            <a:r>
              <a:rPr lang="zh-CN" altLang="en-US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语句组 </a:t>
            </a:r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n;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</a:t>
            </a:r>
            <a:r>
              <a:rPr lang="en-US" altLang="zh-CN" sz="2000" b="1">
                <a:solidFill>
                  <a:srgbClr val="5B9BD5"/>
                </a:solidFill>
                <a:latin typeface="+mj-lt"/>
                <a:ea typeface="微软雅黑" pitchFamily="34" charset="-122"/>
              </a:rPr>
              <a:t>break;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[default: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</a:t>
            </a:r>
            <a:r>
              <a:rPr lang="zh-CN" altLang="en-US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语句组 </a:t>
            </a:r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;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                    </a:t>
            </a:r>
            <a:r>
              <a:rPr lang="en-US" altLang="zh-CN" sz="2000" b="1">
                <a:solidFill>
                  <a:srgbClr val="5B9BD5"/>
                </a:solidFill>
                <a:latin typeface="+mj-lt"/>
                <a:ea typeface="微软雅黑" pitchFamily="34" charset="-122"/>
              </a:rPr>
              <a:t>break;</a:t>
            </a:r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]</a:t>
            </a:r>
          </a:p>
          <a:p>
            <a:r>
              <a:rPr lang="en-US" altLang="zh-CN" sz="2000" b="1">
                <a:solidFill>
                  <a:srgbClr val="FFD966"/>
                </a:solidFill>
                <a:latin typeface="+mj-lt"/>
                <a:ea typeface="微软雅黑" pitchFamily="34" charset="-122"/>
              </a:rPr>
              <a:t>}  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2771800" y="1638300"/>
            <a:ext cx="6496050" cy="3390900"/>
            <a:chOff x="648" y="984"/>
            <a:chExt cx="4092" cy="2136"/>
          </a:xfrm>
          <a:noFill/>
        </p:grpSpPr>
        <p:sp>
          <p:nvSpPr>
            <p:cNvPr id="5" name="Rectangle 60"/>
            <p:cNvSpPr>
              <a:spLocks noChangeArrowheads="1"/>
            </p:cNvSpPr>
            <p:nvPr/>
          </p:nvSpPr>
          <p:spPr bwMode="auto">
            <a:xfrm>
              <a:off x="648" y="984"/>
              <a:ext cx="4092" cy="2136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/>
            <a:lstStyle/>
            <a:p>
              <a:pPr algn="ctr" eaLnBrk="1" hangingPunct="1"/>
              <a:endParaRPr lang="zh-CN" altLang="zh-CN"/>
            </a:p>
          </p:txBody>
        </p:sp>
        <p:sp>
          <p:nvSpPr>
            <p:cNvPr id="6" name="AutoShape 61"/>
            <p:cNvSpPr>
              <a:spLocks noChangeArrowheads="1"/>
            </p:cNvSpPr>
            <p:nvPr/>
          </p:nvSpPr>
          <p:spPr bwMode="auto">
            <a:xfrm>
              <a:off x="2191" y="1072"/>
              <a:ext cx="720" cy="240"/>
            </a:xfrm>
            <a:prstGeom prst="flowChartAlternateProcess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switch</a:t>
              </a:r>
            </a:p>
          </p:txBody>
        </p:sp>
        <p:sp>
          <p:nvSpPr>
            <p:cNvPr id="7" name="Line 62"/>
            <p:cNvSpPr>
              <a:spLocks noChangeShapeType="1"/>
            </p:cNvSpPr>
            <p:nvPr/>
          </p:nvSpPr>
          <p:spPr bwMode="auto">
            <a:xfrm>
              <a:off x="2527" y="1312"/>
              <a:ext cx="0" cy="19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auto">
            <a:xfrm>
              <a:off x="1999" y="1504"/>
              <a:ext cx="1056" cy="336"/>
            </a:xfrm>
            <a:prstGeom prst="flowChartDecision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8000"/>
                  </a:solidFill>
                  <a:ea typeface="隶书" pitchFamily="49" charset="-122"/>
                </a:rPr>
                <a:t>表达式</a:t>
              </a:r>
              <a:endParaRPr lang="zh-CN" altLang="en-US">
                <a:solidFill>
                  <a:schemeClr val="bg1"/>
                </a:solidFill>
                <a:ea typeface="隶书" pitchFamily="49" charset="-122"/>
              </a:endParaRPr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527" y="1840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1087" y="2080"/>
              <a:ext cx="3072" cy="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66"/>
            <p:cNvSpPr txBox="1">
              <a:spLocks noChangeArrowheads="1"/>
            </p:cNvSpPr>
            <p:nvPr/>
          </p:nvSpPr>
          <p:spPr bwMode="auto">
            <a:xfrm>
              <a:off x="751" y="2368"/>
              <a:ext cx="682" cy="25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1</a:t>
              </a:r>
            </a:p>
          </p:txBody>
        </p:sp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1663" y="2368"/>
              <a:ext cx="682" cy="25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2</a:t>
              </a: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959" y="2368"/>
              <a:ext cx="682" cy="25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n</a:t>
              </a: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auto">
            <a:xfrm>
              <a:off x="3863" y="2368"/>
              <a:ext cx="602" cy="25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auto">
            <a:xfrm>
              <a:off x="2431" y="2416"/>
              <a:ext cx="39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…...</a:t>
              </a:r>
            </a:p>
          </p:txBody>
        </p:sp>
        <p:sp>
          <p:nvSpPr>
            <p:cNvPr id="16" name="Line 71"/>
            <p:cNvSpPr>
              <a:spLocks noChangeShapeType="1"/>
            </p:cNvSpPr>
            <p:nvPr/>
          </p:nvSpPr>
          <p:spPr bwMode="auto">
            <a:xfrm>
              <a:off x="1087" y="2080"/>
              <a:ext cx="0" cy="288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1206" y="2080"/>
              <a:ext cx="33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  <a:ea typeface="隶书" pitchFamily="49" charset="-122"/>
                </a:rPr>
                <a:t>E 1</a:t>
              </a:r>
            </a:p>
          </p:txBody>
        </p:sp>
        <p:sp>
          <p:nvSpPr>
            <p:cNvPr id="18" name="Line 73"/>
            <p:cNvSpPr>
              <a:spLocks noChangeShapeType="1"/>
            </p:cNvSpPr>
            <p:nvPr/>
          </p:nvSpPr>
          <p:spPr bwMode="auto">
            <a:xfrm>
              <a:off x="1999" y="2080"/>
              <a:ext cx="0" cy="288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4"/>
            <p:cNvSpPr>
              <a:spLocks noChangeShapeType="1"/>
            </p:cNvSpPr>
            <p:nvPr/>
          </p:nvSpPr>
          <p:spPr bwMode="auto">
            <a:xfrm>
              <a:off x="3343" y="2080"/>
              <a:ext cx="0" cy="288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4159" y="2080"/>
              <a:ext cx="0" cy="288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2118" y="2080"/>
              <a:ext cx="33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  <a:ea typeface="隶书" pitchFamily="49" charset="-122"/>
                </a:rPr>
                <a:t>E 2</a:t>
              </a:r>
            </a:p>
          </p:txBody>
        </p:sp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3482" y="2080"/>
              <a:ext cx="29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  <a:ea typeface="隶书" pitchFamily="49" charset="-122"/>
                </a:rPr>
                <a:t>En</a:t>
              </a:r>
            </a:p>
          </p:txBody>
        </p:sp>
        <p:sp>
          <p:nvSpPr>
            <p:cNvPr id="23" name="Text Box 78"/>
            <p:cNvSpPr txBox="1">
              <a:spLocks noChangeArrowheads="1"/>
            </p:cNvSpPr>
            <p:nvPr/>
          </p:nvSpPr>
          <p:spPr bwMode="auto">
            <a:xfrm>
              <a:off x="4126" y="2080"/>
              <a:ext cx="559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隶书" pitchFamily="49" charset="-122"/>
                </a:rPr>
                <a:t>default</a:t>
              </a:r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2575" y="1840"/>
              <a:ext cx="43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case </a:t>
              </a:r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1087" y="2608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1"/>
            <p:cNvSpPr>
              <a:spLocks noChangeShapeType="1"/>
            </p:cNvSpPr>
            <p:nvPr/>
          </p:nvSpPr>
          <p:spPr bwMode="auto">
            <a:xfrm>
              <a:off x="1999" y="2608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82"/>
            <p:cNvSpPr>
              <a:spLocks noChangeShapeType="1"/>
            </p:cNvSpPr>
            <p:nvPr/>
          </p:nvSpPr>
          <p:spPr bwMode="auto">
            <a:xfrm>
              <a:off x="3343" y="2608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83"/>
            <p:cNvSpPr>
              <a:spLocks noChangeShapeType="1"/>
            </p:cNvSpPr>
            <p:nvPr/>
          </p:nvSpPr>
          <p:spPr bwMode="auto">
            <a:xfrm>
              <a:off x="4159" y="2608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4"/>
            <p:cNvSpPr>
              <a:spLocks noChangeShapeType="1"/>
            </p:cNvSpPr>
            <p:nvPr/>
          </p:nvSpPr>
          <p:spPr bwMode="auto">
            <a:xfrm>
              <a:off x="1087" y="2848"/>
              <a:ext cx="3072" cy="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2623" y="2848"/>
              <a:ext cx="0" cy="24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smtClean="0">
                <a:solidFill>
                  <a:schemeClr val="bg1"/>
                </a:solidFill>
                <a:latin typeface="aldhabi"/>
                <a:ea typeface="微软雅黑" pitchFamily="34" charset="-122"/>
              </a:rPr>
              <a:t>第二章 数据和运算 </a:t>
            </a:r>
            <a:endParaRPr lang="zh-CN" altLang="en-US" sz="2800">
              <a:solidFill>
                <a:schemeClr val="bg1"/>
              </a:solidFill>
              <a:latin typeface="aldhabi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>
                <a:hlinkClick r:id="rId2" action="ppaction://hlinksldjump"/>
              </a:rPr>
              <a:t>4.1 C</a:t>
            </a:r>
            <a:r>
              <a:rPr lang="zh-CN" altLang="en-US" sz="3200">
                <a:hlinkClick r:id="rId2" action="ppaction://hlinksldjump"/>
              </a:rPr>
              <a:t>语句</a:t>
            </a:r>
            <a:r>
              <a:rPr lang="zh-CN" altLang="en-US" sz="3200" smtClean="0">
                <a:hlinkClick r:id="rId2" action="ppaction://hlinksldjump"/>
              </a:rPr>
              <a:t>概述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3" action="ppaction://hlinksldjump"/>
              </a:rPr>
              <a:t>4.2 </a:t>
            </a:r>
            <a:r>
              <a:rPr lang="zh-CN" altLang="en-US" sz="3200">
                <a:hlinkClick r:id="rId3" action="ppaction://hlinksldjump"/>
              </a:rPr>
              <a:t>程序的三种基本</a:t>
            </a:r>
            <a:r>
              <a:rPr lang="zh-CN" altLang="en-US" sz="3200" smtClean="0">
                <a:hlinkClick r:id="rId3" action="ppaction://hlinksldjump"/>
              </a:rPr>
              <a:t>结构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4" action="ppaction://hlinksldjump"/>
              </a:rPr>
              <a:t>4.3 </a:t>
            </a:r>
            <a:r>
              <a:rPr lang="zh-CN" altLang="en-US" sz="3200">
                <a:hlinkClick r:id="rId4" action="ppaction://hlinksldjump"/>
              </a:rPr>
              <a:t>选择型</a:t>
            </a:r>
            <a:r>
              <a:rPr lang="zh-CN" altLang="en-US" sz="3200" smtClean="0">
                <a:hlinkClick r:id="rId4" action="ppaction://hlinksldjump"/>
              </a:rPr>
              <a:t>程序设计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5" action="ppaction://hlinksldjump"/>
              </a:rPr>
              <a:t>4.4 </a:t>
            </a:r>
            <a:r>
              <a:rPr lang="zh-CN" altLang="en-US" sz="3200" smtClean="0">
                <a:hlinkClick r:id="rId5" action="ppaction://hlinksldjump"/>
              </a:rPr>
              <a:t>循环型程序设计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>
                <a:hlinkClick r:id="rId6" action="ppaction://hlinksldjump"/>
              </a:rPr>
              <a:t>4.5 </a:t>
            </a:r>
            <a:r>
              <a:rPr lang="zh-CN" altLang="en-US" sz="3200">
                <a:hlinkClick r:id="rId6" action="ppaction://hlinksldjump"/>
              </a:rPr>
              <a:t>辅助控制语句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21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3456384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语句（开关分支语句）</a:t>
            </a:r>
          </a:p>
          <a:p>
            <a:pPr lvl="1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/>
          </a:p>
          <a:p>
            <a:pPr lvl="1"/>
            <a:r>
              <a:rPr lang="zh-CN" altLang="en-US" smtClean="0"/>
              <a:t>执行过程</a:t>
            </a:r>
            <a:endParaRPr lang="en-US" altLang="zh-CN" smtClean="0"/>
          </a:p>
          <a:p>
            <a:pPr lvl="1"/>
            <a:r>
              <a:rPr lang="zh-CN" altLang="en-US"/>
              <a:t>说明：</a:t>
            </a:r>
          </a:p>
          <a:p>
            <a:pPr lvl="2"/>
            <a:r>
              <a:rPr lang="en-US" altLang="zh-CN"/>
              <a:t>E1,E2,…En</a:t>
            </a:r>
            <a:r>
              <a:rPr lang="zh-CN" altLang="en-US"/>
              <a:t>是常量表达式</a:t>
            </a:r>
            <a:r>
              <a:rPr lang="en-US" altLang="zh-CN"/>
              <a:t>,</a:t>
            </a:r>
            <a:r>
              <a:rPr lang="zh-CN" altLang="en-US"/>
              <a:t>且值必须互不相同</a:t>
            </a:r>
          </a:p>
          <a:p>
            <a:pPr lvl="2"/>
            <a:r>
              <a:rPr lang="zh-CN" altLang="en-US"/>
              <a:t>语句标号作用，必须用</a:t>
            </a:r>
            <a:r>
              <a:rPr lang="en-US" altLang="zh-CN"/>
              <a:t>break</a:t>
            </a:r>
            <a:r>
              <a:rPr lang="zh-CN" altLang="en-US"/>
              <a:t>跳出</a:t>
            </a:r>
          </a:p>
          <a:p>
            <a:pPr lvl="2"/>
            <a:r>
              <a:rPr lang="en-US" altLang="zh-CN"/>
              <a:t>case</a:t>
            </a:r>
            <a:r>
              <a:rPr lang="zh-CN" altLang="en-US"/>
              <a:t>后可包含多个可执行语句，且不必加</a:t>
            </a:r>
            <a:r>
              <a:rPr lang="en-US" altLang="zh-CN"/>
              <a:t>{ }</a:t>
            </a:r>
          </a:p>
          <a:p>
            <a:pPr lvl="2"/>
            <a:r>
              <a:rPr lang="en-US" altLang="zh-CN"/>
              <a:t>switch</a:t>
            </a:r>
            <a:r>
              <a:rPr lang="zh-CN" altLang="en-US"/>
              <a:t>可嵌套</a:t>
            </a:r>
          </a:p>
          <a:p>
            <a:pPr lvl="2"/>
            <a:r>
              <a:rPr lang="zh-CN" altLang="en-US"/>
              <a:t>多个</a:t>
            </a:r>
            <a:r>
              <a:rPr lang="en-US" altLang="zh-CN"/>
              <a:t>case</a:t>
            </a:r>
            <a:r>
              <a:rPr lang="zh-CN" altLang="en-US"/>
              <a:t>可共用一组执行语句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688132" y="4005064"/>
            <a:ext cx="4108004" cy="224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隶书" pitchFamily="49" charset="-122"/>
              </a:rPr>
              <a:t>如： </a:t>
            </a:r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……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case   ‘A’: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case   ‘B’: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case   ‘C’: 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          printf(“score&gt;60\n”);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                break;</a:t>
            </a:r>
          </a:p>
          <a:p>
            <a:r>
              <a:rPr lang="en-US" altLang="zh-CN" sz="2000">
                <a:solidFill>
                  <a:schemeClr val="bg1"/>
                </a:solidFill>
                <a:ea typeface="隶书" pitchFamily="49" charset="-122"/>
              </a:rPr>
              <a:t>         </a:t>
            </a:r>
            <a:r>
              <a:rPr lang="en-US" altLang="zh-CN" sz="2000" smtClean="0">
                <a:solidFill>
                  <a:schemeClr val="bg1"/>
                </a:solidFill>
                <a:ea typeface="隶书" pitchFamily="49" charset="-122"/>
              </a:rPr>
              <a:t>……..</a:t>
            </a:r>
            <a:endParaRPr lang="en-US" altLang="zh-CN" sz="2000">
              <a:solidFill>
                <a:schemeClr val="bg1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6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915988" y="1052736"/>
            <a:ext cx="5774166" cy="30491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switch(score)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case    5:    printf(“Very good!”);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case    4:    printf(“Good!”);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case    3:    printf(“Pass!”);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case    2:    printf(“Fail!”);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default  :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printf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(“data error!”);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}</a:t>
            </a: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788988" y="4864100"/>
            <a:ext cx="739080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2400">
                <a:solidFill>
                  <a:schemeClr val="bg1"/>
                </a:solidFill>
              </a:rPr>
              <a:t>运行结果：</a:t>
            </a:r>
            <a:r>
              <a:rPr lang="en-US" altLang="zh-CN" sz="2400">
                <a:solidFill>
                  <a:schemeClr val="bg1"/>
                </a:solidFill>
              </a:rPr>
              <a:t>score</a:t>
            </a:r>
            <a:r>
              <a:rPr lang="zh-CN" altLang="zh-CN" sz="2400">
                <a:solidFill>
                  <a:schemeClr val="bg1"/>
                </a:solidFill>
              </a:rPr>
              <a:t>为5时，输出：</a:t>
            </a:r>
          </a:p>
          <a:p>
            <a:pPr eaLnBrk="1" hangingPunct="1"/>
            <a:r>
              <a:rPr lang="zh-CN" altLang="zh-CN" sz="2400">
                <a:solidFill>
                  <a:schemeClr val="bg1"/>
                </a:solidFill>
              </a:rPr>
              <a:t>                     </a:t>
            </a:r>
            <a:r>
              <a:rPr lang="en-US" altLang="zh-CN" sz="2400">
                <a:solidFill>
                  <a:schemeClr val="bg1"/>
                </a:solidFill>
              </a:rPr>
              <a:t>Very good! Good! Pass! Fail! data error!</a:t>
            </a:r>
          </a:p>
          <a:p>
            <a:pPr eaLnBrk="1" hangingPunct="1"/>
            <a:endParaRPr lang="en-US" altLang="zh-C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0"/>
          <p:cNvSpPr txBox="1">
            <a:spLocks noChangeArrowheads="1"/>
          </p:cNvSpPr>
          <p:nvPr/>
        </p:nvSpPr>
        <p:spPr bwMode="auto">
          <a:xfrm>
            <a:off x="203115" y="332656"/>
            <a:ext cx="5953061" cy="63731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ea typeface="隶书" pitchFamily="49" charset="-122"/>
              </a:rPr>
              <a:t>例</a:t>
            </a:r>
            <a:endParaRPr lang="en-US" altLang="zh-CN" sz="2400" smtClean="0">
              <a:solidFill>
                <a:schemeClr val="bg1"/>
              </a:solidFill>
              <a:ea typeface="隶书" pitchFamily="49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zh-CN" altLang="en-US" sz="2400" smtClean="0">
                <a:solidFill>
                  <a:schemeClr val="bg1"/>
                </a:solidFill>
                <a:ea typeface="隶书" pitchFamily="49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void main()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x=1,y=0,a=0,b=0;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switch(x)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case  1: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       switch(y)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   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               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case 0:   a++; 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               case 1:   b++; 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     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case  2:  a++;b++;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case  3:  a++;b++;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printf(“\na=%d,b=%d”,a,b);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}</a:t>
            </a:r>
          </a:p>
        </p:txBody>
      </p:sp>
      <p:sp>
        <p:nvSpPr>
          <p:cNvPr id="4" name="Text Box 2051"/>
          <p:cNvSpPr txBox="1">
            <a:spLocks noChangeArrowheads="1"/>
          </p:cNvSpPr>
          <p:nvPr/>
        </p:nvSpPr>
        <p:spPr bwMode="auto">
          <a:xfrm>
            <a:off x="6228184" y="5415607"/>
            <a:ext cx="2853666" cy="46166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运行结果：</a:t>
            </a:r>
            <a:r>
              <a:rPr lang="en-US" altLang="zh-CN" sz="2400"/>
              <a:t>a=2,b=1</a:t>
            </a:r>
          </a:p>
        </p:txBody>
      </p:sp>
    </p:spTree>
    <p:extLst>
      <p:ext uri="{BB962C8B-B14F-4D97-AF65-F5344CB8AC3E}">
        <p14:creationId xmlns:p14="http://schemas.microsoft.com/office/powerpoint/2010/main" val="5970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r>
              <a:rPr lang="zh-CN" altLang="en-US"/>
              <a:t>例  根据输入字母输出</a:t>
            </a:r>
            <a:r>
              <a:rPr lang="zh-CN" altLang="en-US" smtClean="0"/>
              <a:t>字符串</a:t>
            </a:r>
            <a:r>
              <a:rPr lang="zh-CN" altLang="en-US"/>
              <a:t>。</a:t>
            </a:r>
          </a:p>
        </p:txBody>
      </p:sp>
      <p:sp>
        <p:nvSpPr>
          <p:cNvPr id="3" name="Text Box 2050"/>
          <p:cNvSpPr txBox="1">
            <a:spLocks noChangeArrowheads="1"/>
          </p:cNvSpPr>
          <p:nvPr/>
        </p:nvSpPr>
        <p:spPr bwMode="auto">
          <a:xfrm>
            <a:off x="827584" y="1116168"/>
            <a:ext cx="6735327" cy="52651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c;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printf("Enter m or n or h or other:");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c=getchar();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switch(c)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case 'm':  printf("\nGood morning!\n");break;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case  'n':  printf("\nGood night!\n"); 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case  'h':  printf("\nHello!\n");      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default :  printf("\n????????\n");    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8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4.4 </a:t>
            </a:r>
            <a:r>
              <a:rPr lang="zh-CN" altLang="en-US"/>
              <a:t>循环型</a:t>
            </a:r>
            <a:r>
              <a:rPr lang="zh-CN" altLang="en-US" smtClean="0"/>
              <a:t>程序设计</a:t>
            </a:r>
            <a:endParaRPr lang="en-US" altLang="zh-CN" smtClean="0"/>
          </a:p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marL="857250" lvl="2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while(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) </a:t>
            </a:r>
          </a:p>
          <a:p>
            <a:pPr marL="857250" lvl="2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    </a:t>
            </a:r>
            <a:r>
              <a:rPr lang="zh-CN" altLang="en-US" b="1">
                <a:solidFill>
                  <a:srgbClr val="FFD966"/>
                </a:solidFill>
              </a:rPr>
              <a:t>循环体语句；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r>
              <a:rPr lang="zh-CN" altLang="en-US"/>
              <a:t>执行流程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581400" y="2743200"/>
            <a:ext cx="2381250" cy="3438525"/>
            <a:chOff x="2304" y="1488"/>
            <a:chExt cx="1500" cy="2166"/>
          </a:xfrm>
        </p:grpSpPr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3014" y="1776"/>
              <a:ext cx="0" cy="3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2508" y="2080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014" y="2381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688" y="2666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循环体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014" y="2910"/>
              <a:ext cx="0" cy="1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304" y="3065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2304" y="1910"/>
              <a:ext cx="0" cy="11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304" y="1910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493" y="2220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769" y="2220"/>
              <a:ext cx="0" cy="100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3014" y="3221"/>
              <a:ext cx="75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014" y="3221"/>
              <a:ext cx="0" cy="4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65" y="1979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928" y="2361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2640" y="1488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7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4.4 </a:t>
            </a:r>
            <a:r>
              <a:rPr lang="zh-CN" altLang="en-US"/>
              <a:t>循环型</a:t>
            </a:r>
            <a:r>
              <a:rPr lang="zh-CN" altLang="en-US" smtClean="0"/>
              <a:t>程序设计</a:t>
            </a:r>
            <a:endParaRPr lang="en-US" altLang="zh-CN" smtClean="0"/>
          </a:p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lvl="1"/>
            <a:r>
              <a:rPr lang="zh-CN" altLang="en-US" smtClean="0"/>
              <a:t>执行流程</a:t>
            </a:r>
            <a:endParaRPr lang="en-US" altLang="zh-CN" smtClean="0"/>
          </a:p>
          <a:p>
            <a:pPr lvl="1"/>
            <a:r>
              <a:rPr lang="zh-CN" altLang="en-US"/>
              <a:t>特点：先判断表达式，后执行循环体</a:t>
            </a:r>
          </a:p>
          <a:p>
            <a:pPr lvl="1"/>
            <a:r>
              <a:rPr lang="zh-CN" altLang="en-US"/>
              <a:t>说明：</a:t>
            </a:r>
          </a:p>
          <a:p>
            <a:pPr lvl="2"/>
            <a:r>
              <a:rPr lang="zh-CN" altLang="en-US"/>
              <a:t>循环体有可能一次也不执行</a:t>
            </a:r>
          </a:p>
          <a:p>
            <a:pPr lvl="2"/>
            <a:r>
              <a:rPr lang="zh-CN" altLang="en-US"/>
              <a:t>循环体可为任意类型语句</a:t>
            </a:r>
          </a:p>
          <a:p>
            <a:pPr lvl="2"/>
            <a:r>
              <a:rPr lang="zh-CN" altLang="en-US"/>
              <a:t>下列情况，退出</a:t>
            </a:r>
            <a:r>
              <a:rPr lang="en-US" altLang="zh-CN"/>
              <a:t>while</a:t>
            </a:r>
            <a:r>
              <a:rPr lang="zh-CN" altLang="en-US"/>
              <a:t>循环</a:t>
            </a:r>
          </a:p>
          <a:p>
            <a:pPr lvl="3"/>
            <a:r>
              <a:rPr lang="zh-CN" altLang="en-US"/>
              <a:t>条件表达式不成立（为零）</a:t>
            </a:r>
          </a:p>
          <a:p>
            <a:pPr lvl="3"/>
            <a:r>
              <a:rPr lang="zh-CN" altLang="en-US"/>
              <a:t>循环体内遇</a:t>
            </a:r>
            <a:r>
              <a:rPr lang="en-US" altLang="zh-CN"/>
              <a:t>break,return,goto</a:t>
            </a:r>
          </a:p>
          <a:p>
            <a:pPr lvl="2"/>
            <a:r>
              <a:rPr lang="zh-CN" altLang="en-US"/>
              <a:t>无限循环</a:t>
            </a:r>
            <a:r>
              <a:rPr lang="en-US" altLang="zh-CN" smtClean="0"/>
              <a:t>:</a:t>
            </a:r>
          </a:p>
          <a:p>
            <a:pPr marL="1371600" lvl="3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while(1</a:t>
            </a:r>
            <a:r>
              <a:rPr lang="en-US" altLang="zh-CN" b="1">
                <a:solidFill>
                  <a:srgbClr val="FFD966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                </a:t>
            </a:r>
            <a:r>
              <a:rPr lang="en-US" altLang="zh-CN" b="1" smtClean="0">
                <a:solidFill>
                  <a:srgbClr val="FFD966"/>
                </a:solidFill>
              </a:rPr>
              <a:t>    </a:t>
            </a:r>
            <a:r>
              <a:rPr lang="zh-CN" altLang="en-US" b="1" smtClean="0">
                <a:solidFill>
                  <a:srgbClr val="FFD966"/>
                </a:solidFill>
              </a:rPr>
              <a:t>循环体</a:t>
            </a:r>
            <a:r>
              <a:rPr lang="en-US" altLang="zh-CN" b="1">
                <a:solidFill>
                  <a:srgbClr val="FFD966"/>
                </a:solidFill>
              </a:rPr>
              <a:t>;</a:t>
            </a:r>
            <a:endParaRPr lang="zh-CN" altLang="en-US" b="1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58293"/>
            <a:ext cx="8229600" cy="898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用</a:t>
            </a:r>
            <a:r>
              <a:rPr lang="en-US" altLang="zh-CN"/>
              <a:t>while</a:t>
            </a:r>
            <a:r>
              <a:rPr lang="zh-CN" altLang="en-US"/>
              <a:t>循环</a:t>
            </a:r>
            <a:r>
              <a:rPr lang="zh-CN" altLang="en-US" smtClean="0"/>
              <a:t>求          。 </a:t>
            </a:r>
            <a:endParaRPr lang="zh-CN" altLang="en-US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15671"/>
              </p:ext>
            </p:extLst>
          </p:nvPr>
        </p:nvGraphicFramePr>
        <p:xfrm>
          <a:off x="2856568" y="476672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4" imgW="304560" imgH="431640" progId="Equation.3">
                  <p:embed/>
                </p:oleObj>
              </mc:Choice>
              <mc:Fallback>
                <p:oleObj name="公式" r:id="rId4" imgW="30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568" y="476672"/>
                        <a:ext cx="914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45916" y="1412776"/>
            <a:ext cx="3183072" cy="48342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int i,sum=0;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i=1;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while(i&lt;=100)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{  sum=sum+i;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   i++;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}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printf("%d",sum);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13991" y="3146326"/>
            <a:ext cx="1722437" cy="434975"/>
            <a:chOff x="487" y="1954"/>
            <a:chExt cx="1085" cy="274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056" y="2112"/>
              <a:ext cx="51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87" y="1954"/>
              <a:ext cx="721" cy="2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循环初值</a:t>
              </a:r>
              <a:endParaRPr lang="zh-CN" alt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870028" y="3892451"/>
            <a:ext cx="2546350" cy="1003300"/>
            <a:chOff x="2844" y="2460"/>
            <a:chExt cx="1604" cy="632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 flipV="1">
              <a:off x="2844" y="2460"/>
              <a:ext cx="780" cy="45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727" y="2818"/>
              <a:ext cx="721" cy="2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循环终值</a:t>
              </a:r>
              <a:endParaRPr lang="zh-CN" altLang="en-US"/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37741" y="4479826"/>
            <a:ext cx="2655887" cy="434975"/>
            <a:chOff x="367" y="2794"/>
            <a:chExt cx="1673" cy="274"/>
          </a:xfrm>
        </p:grpSpPr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164" y="2916"/>
              <a:ext cx="876" cy="1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67" y="2794"/>
              <a:ext cx="1041" cy="2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循环变量增值</a:t>
              </a:r>
              <a:endParaRPr lang="zh-CN" altLang="en-US"/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3688928" y="1984276"/>
            <a:ext cx="3613150" cy="2041525"/>
            <a:chOff x="2064" y="1246"/>
            <a:chExt cx="2276" cy="1286"/>
          </a:xfrm>
        </p:grpSpPr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2064" y="2196"/>
              <a:ext cx="816" cy="33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2772" y="1416"/>
              <a:ext cx="816" cy="81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619" y="1246"/>
              <a:ext cx="721" cy="2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循环条件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3047578" y="4043264"/>
            <a:ext cx="4476750" cy="2014537"/>
            <a:chOff x="1888" y="2711"/>
            <a:chExt cx="2820" cy="1269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 flipV="1">
              <a:off x="3000" y="3156"/>
              <a:ext cx="1164" cy="6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147" y="3706"/>
              <a:ext cx="561" cy="27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FFFFFF"/>
                  </a:solidFill>
                </a:rPr>
                <a:t>循环体</a:t>
              </a:r>
              <a:endParaRPr lang="zh-CN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1888" y="2711"/>
              <a:ext cx="1325" cy="573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4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显示</a:t>
            </a:r>
            <a:r>
              <a:rPr lang="en-US" altLang="zh-CN"/>
              <a:t>1~10</a:t>
            </a:r>
            <a:r>
              <a:rPr lang="zh-CN" altLang="en-US"/>
              <a:t>的</a:t>
            </a:r>
            <a:r>
              <a:rPr lang="zh-CN" altLang="en-US" smtClean="0"/>
              <a:t>平方。</a:t>
            </a:r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71600" y="1556792"/>
            <a:ext cx="4592111" cy="378783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int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i=1;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while(i&lt;=10)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printf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("%d*%d=%d\n",i,i,i*i);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i++;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40538" y="1703388"/>
            <a:ext cx="1467068" cy="3477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运行结果：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1*1=1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2*2=4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3*3=9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4*4=16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5*5=25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6*6=36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7*7=49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8*8=64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9*9=81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10*10=100</a:t>
            </a:r>
          </a:p>
        </p:txBody>
      </p:sp>
    </p:spTree>
    <p:extLst>
      <p:ext uri="{BB962C8B-B14F-4D97-AF65-F5344CB8AC3E}">
        <p14:creationId xmlns:p14="http://schemas.microsoft.com/office/powerpoint/2010/main" val="1948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376264"/>
          </a:xfrm>
        </p:spPr>
        <p:txBody>
          <a:bodyPr/>
          <a:lstStyle/>
          <a:p>
            <a:r>
              <a:rPr lang="en-US" altLang="zh-CN"/>
              <a:t>do~while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marL="857250" lvl="2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do </a:t>
            </a:r>
          </a:p>
          <a:p>
            <a:pPr marL="857250" lvl="2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     </a:t>
            </a:r>
            <a:r>
              <a:rPr lang="zh-CN" altLang="en-US" b="1">
                <a:solidFill>
                  <a:srgbClr val="FFD966"/>
                </a:solidFill>
              </a:rPr>
              <a:t>循环体语句；</a:t>
            </a:r>
          </a:p>
          <a:p>
            <a:pPr marL="857250" lvl="2" indent="0">
              <a:buNone/>
            </a:pPr>
            <a:r>
              <a:rPr lang="zh-CN" altLang="en-US" b="1">
                <a:solidFill>
                  <a:srgbClr val="FFD966"/>
                </a:solidFill>
              </a:rPr>
              <a:t> </a:t>
            </a:r>
            <a:r>
              <a:rPr lang="en-US" altLang="zh-CN" b="1">
                <a:solidFill>
                  <a:srgbClr val="FFD966"/>
                </a:solidFill>
              </a:rPr>
              <a:t>while(</a:t>
            </a:r>
            <a:r>
              <a:rPr lang="zh-CN" altLang="en-US" b="1">
                <a:solidFill>
                  <a:srgbClr val="FFD966"/>
                </a:solidFill>
              </a:rPr>
              <a:t>表达式</a:t>
            </a:r>
            <a:r>
              <a:rPr lang="en-US" altLang="zh-CN" b="1">
                <a:solidFill>
                  <a:srgbClr val="FFD966"/>
                </a:solidFill>
              </a:rPr>
              <a:t>);</a:t>
            </a:r>
          </a:p>
          <a:p>
            <a:pPr lvl="1"/>
            <a:r>
              <a:rPr lang="zh-CN" altLang="en-US"/>
              <a:t>执行流程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48187" y="2260517"/>
            <a:ext cx="2543175" cy="2860675"/>
            <a:chOff x="2766" y="2064"/>
            <a:chExt cx="1602" cy="1802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3408" y="2064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do</a:t>
              </a: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3678" y="3466"/>
              <a:ext cx="0" cy="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688" y="2384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400" y="2684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循环体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688" y="293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216" y="3168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678" y="3475"/>
              <a:ext cx="5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789" y="3080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2766" y="3321"/>
              <a:ext cx="42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2766" y="2532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766" y="2532"/>
              <a:ext cx="9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888" y="2985"/>
              <a:ext cx="480" cy="23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880319"/>
          </a:xfrm>
        </p:spPr>
        <p:txBody>
          <a:bodyPr/>
          <a:lstStyle/>
          <a:p>
            <a:r>
              <a:rPr lang="en-US" altLang="zh-CN"/>
              <a:t>do~while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lvl="1"/>
            <a:r>
              <a:rPr lang="zh-CN" altLang="en-US" smtClean="0"/>
              <a:t>执行流程</a:t>
            </a:r>
            <a:endParaRPr lang="en-US" altLang="zh-CN" smtClean="0"/>
          </a:p>
          <a:p>
            <a:pPr lvl="1"/>
            <a:r>
              <a:rPr lang="zh-CN" altLang="en-US"/>
              <a:t>特点：先执行循环体，后判断表达式</a:t>
            </a:r>
          </a:p>
          <a:p>
            <a:pPr lvl="1"/>
            <a:r>
              <a:rPr lang="zh-CN" altLang="en-US"/>
              <a:t>说明：</a:t>
            </a:r>
          </a:p>
          <a:p>
            <a:pPr lvl="2"/>
            <a:r>
              <a:rPr lang="zh-CN" altLang="en-US"/>
              <a:t>至少执行一次循环体</a:t>
            </a:r>
          </a:p>
          <a:p>
            <a:pPr lvl="2"/>
            <a:r>
              <a:rPr lang="en-US" altLang="zh-CN"/>
              <a:t>do~while</a:t>
            </a:r>
            <a:r>
              <a:rPr lang="zh-CN" altLang="en-US"/>
              <a:t>可转化成</a:t>
            </a:r>
            <a:r>
              <a:rPr lang="en-US" altLang="zh-CN"/>
              <a:t>while</a:t>
            </a:r>
            <a:r>
              <a:rPr lang="zh-CN" altLang="en-US"/>
              <a:t>结构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003104" y="2870795"/>
            <a:ext cx="5105400" cy="3438525"/>
            <a:chOff x="2064" y="2112"/>
            <a:chExt cx="3216" cy="2166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014" y="2592"/>
              <a:ext cx="0" cy="3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2508" y="2896"/>
              <a:ext cx="985" cy="301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014" y="3197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2688" y="3482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循环体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014" y="3726"/>
              <a:ext cx="0" cy="1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2304" y="3881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2304" y="2726"/>
              <a:ext cx="0" cy="11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2304" y="2726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3493" y="3036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3769" y="3036"/>
              <a:ext cx="0" cy="100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3014" y="4037"/>
              <a:ext cx="75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365" y="2795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928" y="3177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3024" y="403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2976" y="2112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688" y="2316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循环体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064" y="2640"/>
              <a:ext cx="2160" cy="1488"/>
            </a:xfrm>
            <a:prstGeom prst="rect">
              <a:avLst/>
            </a:prstGeom>
            <a:noFill/>
            <a:ln w="9525" cap="rnd">
              <a:solidFill>
                <a:schemeClr val="bg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4512" y="2448"/>
              <a:ext cx="768" cy="384"/>
            </a:xfrm>
            <a:prstGeom prst="wedgeEllipseCallout">
              <a:avLst>
                <a:gd name="adj1" fmla="val -91407"/>
                <a:gd name="adj2" fmla="val 90366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While</a:t>
              </a:r>
              <a:r>
                <a:rPr lang="zh-CN" altLang="zh-CN">
                  <a:solidFill>
                    <a:schemeClr val="bg1"/>
                  </a:solidFill>
                </a:rPr>
                <a:t>循环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2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66139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4.1 C</a:t>
            </a:r>
            <a:r>
              <a:rPr lang="zh-CN" altLang="en-US"/>
              <a:t>语句</a:t>
            </a:r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en-US" altLang="zh-CN" smtClean="0"/>
              <a:t>C</a:t>
            </a:r>
            <a:r>
              <a:rPr lang="zh-CN" altLang="en-US"/>
              <a:t>语句</a:t>
            </a:r>
            <a:r>
              <a:rPr lang="en-US" altLang="zh-CN"/>
              <a:t>:</a:t>
            </a:r>
            <a:r>
              <a:rPr lang="zh-CN" altLang="en-US"/>
              <a:t>以“</a:t>
            </a:r>
            <a:r>
              <a:rPr lang="en-US" altLang="zh-CN"/>
              <a:t>;”</a:t>
            </a:r>
            <a:r>
              <a:rPr lang="zh-CN" altLang="en-US"/>
              <a:t>作分隔符</a:t>
            </a:r>
            <a:r>
              <a:rPr lang="en-US" altLang="zh-CN"/>
              <a:t>,</a:t>
            </a:r>
            <a:r>
              <a:rPr lang="zh-CN" altLang="en-US"/>
              <a:t>编译后产生机器指令</a:t>
            </a:r>
            <a:r>
              <a:rPr lang="en-US" altLang="zh-CN"/>
              <a:t>.</a:t>
            </a:r>
          </a:p>
          <a:p>
            <a:r>
              <a:rPr lang="en-US" altLang="zh-CN"/>
              <a:t>C</a:t>
            </a:r>
            <a:r>
              <a:rPr lang="zh-CN" altLang="en-US"/>
              <a:t>语句分类</a:t>
            </a:r>
          </a:p>
          <a:p>
            <a:pPr lvl="1" indent="-342900"/>
            <a:r>
              <a:rPr lang="zh-CN" altLang="en-US"/>
              <a:t>表达式语句：表达式加分号构成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indent="-342900"/>
            <a:r>
              <a:rPr lang="zh-CN" altLang="en-US"/>
              <a:t>空语句： </a:t>
            </a:r>
            <a:r>
              <a:rPr lang="en-US" altLang="zh-CN"/>
              <a:t>;</a:t>
            </a:r>
          </a:p>
          <a:p>
            <a:pPr lvl="1" indent="-342900"/>
            <a:r>
              <a:rPr lang="zh-CN" altLang="en-US"/>
              <a:t>程序控制语句</a:t>
            </a:r>
            <a:r>
              <a:rPr lang="en-US" altLang="zh-CN"/>
              <a:t>(9</a:t>
            </a:r>
            <a:r>
              <a:rPr lang="zh-CN" altLang="en-US"/>
              <a:t>种）：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24185" y="4070573"/>
            <a:ext cx="3787775" cy="1590675"/>
          </a:xfrm>
          <a:prstGeom prst="rect">
            <a:avLst/>
          </a:prstGeom>
          <a:solidFill>
            <a:srgbClr val="FFEFFB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zh-CN" altLang="en-US" sz="2400"/>
              <a:t>如    </a:t>
            </a:r>
            <a:r>
              <a:rPr lang="en-US" altLang="zh-CN" sz="2400"/>
              <a:t>total=total+limit;    </a:t>
            </a:r>
          </a:p>
          <a:p>
            <a:pPr eaLnBrk="1" hangingPunct="1"/>
            <a:r>
              <a:rPr lang="en-US" altLang="zh-CN" sz="2400"/>
              <a:t>       a=3;</a:t>
            </a:r>
          </a:p>
          <a:p>
            <a:pPr eaLnBrk="1" hangingPunct="1"/>
            <a:r>
              <a:rPr lang="en-US" altLang="zh-CN" sz="2400"/>
              <a:t>       func( );  </a:t>
            </a:r>
          </a:p>
          <a:p>
            <a:pPr eaLnBrk="1" hangingPunct="1"/>
            <a:r>
              <a:rPr lang="en-US" altLang="zh-CN" sz="2400"/>
              <a:t>       printf(“Hello,world!\n”);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223643" y="2420888"/>
            <a:ext cx="3452813" cy="3935412"/>
            <a:chOff x="438" y="768"/>
            <a:chExt cx="2175" cy="2479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104" y="768"/>
              <a:ext cx="1509" cy="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if( )~else~ 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switch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for( )~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while( )~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do~while( )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continue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break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goto</a:t>
              </a:r>
            </a:p>
            <a:p>
              <a:pPr lvl="1"/>
              <a:r>
                <a:rPr lang="en-US" altLang="zh-CN" sz="2800">
                  <a:solidFill>
                    <a:schemeClr val="bg1"/>
                  </a:solidFill>
                  <a:latin typeface="Arial" charset="0"/>
                </a:rPr>
                <a:t>return</a:t>
              </a:r>
            </a:p>
          </p:txBody>
        </p:sp>
        <p:sp>
          <p:nvSpPr>
            <p:cNvPr id="6" name="AutoShape 11"/>
            <p:cNvSpPr>
              <a:spLocks/>
            </p:cNvSpPr>
            <p:nvPr/>
          </p:nvSpPr>
          <p:spPr bwMode="auto">
            <a:xfrm>
              <a:off x="1251" y="907"/>
              <a:ext cx="161" cy="297"/>
            </a:xfrm>
            <a:prstGeom prst="leftBracket">
              <a:avLst>
                <a:gd name="adj" fmla="val 68085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utoShape 12"/>
            <p:cNvSpPr>
              <a:spLocks/>
            </p:cNvSpPr>
            <p:nvPr/>
          </p:nvSpPr>
          <p:spPr bwMode="auto">
            <a:xfrm>
              <a:off x="1275" y="1575"/>
              <a:ext cx="161" cy="329"/>
            </a:xfrm>
            <a:prstGeom prst="leftBracket">
              <a:avLst>
                <a:gd name="adj" fmla="val 11489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AutoShape 13"/>
            <p:cNvSpPr>
              <a:spLocks/>
            </p:cNvSpPr>
            <p:nvPr/>
          </p:nvSpPr>
          <p:spPr bwMode="auto">
            <a:xfrm>
              <a:off x="1254" y="2523"/>
              <a:ext cx="161" cy="329"/>
            </a:xfrm>
            <a:prstGeom prst="leftBracket">
              <a:avLst>
                <a:gd name="adj" fmla="val 15744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735" y="877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B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  <a:ea typeface="隶书" pitchFamily="49" charset="-122"/>
                </a:rPr>
                <a:t>分支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711" y="1597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B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  <a:ea typeface="隶书" pitchFamily="49" charset="-122"/>
                </a:rPr>
                <a:t>循环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8" y="2533"/>
              <a:ext cx="89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B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  <a:ea typeface="隶书" pitchFamily="49" charset="-122"/>
                </a:rPr>
                <a:t>辅助控制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3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82495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用</a:t>
            </a:r>
            <a:r>
              <a:rPr lang="en-US" altLang="zh-CN"/>
              <a:t>do~while</a:t>
            </a:r>
            <a:r>
              <a:rPr lang="zh-CN" altLang="en-US"/>
              <a:t>循环</a:t>
            </a:r>
            <a:r>
              <a:rPr lang="zh-CN" altLang="en-US" smtClean="0"/>
              <a:t>求         。 </a:t>
            </a:r>
            <a:endParaRPr lang="zh-CN" altLang="en-US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016477"/>
              </p:ext>
            </p:extLst>
          </p:nvPr>
        </p:nvGraphicFramePr>
        <p:xfrm>
          <a:off x="3297560" y="515813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4" imgW="304560" imgH="431640" progId="Equation.3">
                  <p:embed/>
                </p:oleObj>
              </mc:Choice>
              <mc:Fallback>
                <p:oleObj name="公式" r:id="rId4" imgW="30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560" y="515813"/>
                        <a:ext cx="914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3608" y="1638807"/>
            <a:ext cx="5376440" cy="45264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i,sum=0;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i=1;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do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sum+=i;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i++;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} while(i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&lt;=100);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printf("%d",sum);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}</a:t>
            </a:r>
            <a:endParaRPr lang="en-US" altLang="zh-CN" sz="2400">
              <a:solidFill>
                <a:schemeClr val="bg1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0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r>
              <a:rPr lang="zh-CN" altLang="en-US"/>
              <a:t>例  </a:t>
            </a:r>
            <a:r>
              <a:rPr lang="en-US" altLang="zh-CN"/>
              <a:t>while</a:t>
            </a:r>
            <a:r>
              <a:rPr lang="zh-CN" altLang="en-US"/>
              <a:t>和</a:t>
            </a:r>
            <a:r>
              <a:rPr lang="en-US" altLang="zh-CN"/>
              <a:t>do~while</a:t>
            </a:r>
            <a:r>
              <a:rPr lang="zh-CN" altLang="en-US" smtClean="0"/>
              <a:t>比较。</a:t>
            </a:r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5616" y="1501775"/>
            <a:ext cx="2735834" cy="45264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i,sum=0;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scanf("%d",&amp;i);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do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sum+=i;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i++;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} while(i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&lt;=10);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printf("%d",sum);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76526" y="1547813"/>
            <a:ext cx="2735834" cy="41571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i,sum=0;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scanf("%d",&amp;i);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while(i&lt;=10)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sum+=i;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i++;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printf("%d",sum);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}</a:t>
            </a:r>
            <a:endParaRPr lang="en-US" altLang="zh-CN" sz="2400">
              <a:solidFill>
                <a:schemeClr val="bg1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8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548681"/>
            <a:ext cx="8229600" cy="5140472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</a:t>
            </a:r>
          </a:p>
          <a:p>
            <a:pPr lvl="2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marL="1371600" lvl="3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for ([</a:t>
            </a:r>
            <a:r>
              <a:rPr lang="en-US" altLang="zh-CN" b="1">
                <a:solidFill>
                  <a:srgbClr val="FFD966"/>
                </a:solidFill>
              </a:rPr>
              <a:t>expr1</a:t>
            </a:r>
            <a:r>
              <a:rPr lang="en-US" altLang="zh-CN" b="1" smtClean="0">
                <a:solidFill>
                  <a:srgbClr val="FFD966"/>
                </a:solidFill>
              </a:rPr>
              <a:t>]; [ </a:t>
            </a:r>
            <a:r>
              <a:rPr lang="en-US" altLang="zh-CN" b="1">
                <a:solidFill>
                  <a:srgbClr val="FFD966"/>
                </a:solidFill>
              </a:rPr>
              <a:t>expr2</a:t>
            </a:r>
            <a:r>
              <a:rPr lang="en-US" altLang="zh-CN" b="1" smtClean="0">
                <a:solidFill>
                  <a:srgbClr val="FFD966"/>
                </a:solidFill>
              </a:rPr>
              <a:t>]; [ </a:t>
            </a:r>
            <a:r>
              <a:rPr lang="en-US" altLang="zh-CN" b="1">
                <a:solidFill>
                  <a:srgbClr val="FFD966"/>
                </a:solidFill>
              </a:rPr>
              <a:t>expr3])</a:t>
            </a:r>
          </a:p>
          <a:p>
            <a:pPr marL="1371600" lvl="3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      </a:t>
            </a:r>
            <a:r>
              <a:rPr lang="zh-CN" altLang="en-US" b="1">
                <a:solidFill>
                  <a:srgbClr val="FFD966"/>
                </a:solidFill>
              </a:rPr>
              <a:t>循环体语句；</a:t>
            </a:r>
            <a:endParaRPr lang="en-US" altLang="zh-CN" b="1">
              <a:solidFill>
                <a:srgbClr val="FFD966"/>
              </a:solidFill>
            </a:endParaRPr>
          </a:p>
          <a:p>
            <a:pPr lvl="2"/>
            <a:r>
              <a:rPr lang="zh-CN" altLang="en-US"/>
              <a:t>执行</a:t>
            </a:r>
            <a:r>
              <a:rPr lang="zh-CN" altLang="en-US" smtClean="0"/>
              <a:t>流程</a:t>
            </a:r>
            <a:endParaRPr lang="en-US" altLang="zh-CN" smtClean="0"/>
          </a:p>
          <a:p>
            <a:pPr lvl="2"/>
            <a:r>
              <a:rPr lang="en-US" altLang="zh-CN"/>
              <a:t>for</a:t>
            </a:r>
            <a:r>
              <a:rPr lang="zh-CN" altLang="en-US"/>
              <a:t>语句一般应用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lvl="2"/>
            <a:endParaRPr lang="en-US" altLang="zh-CN"/>
          </a:p>
          <a:p>
            <a:pPr marL="51435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for (</a:t>
            </a:r>
            <a:r>
              <a:rPr lang="zh-CN" altLang="en-US" b="1">
                <a:solidFill>
                  <a:srgbClr val="FFD966"/>
                </a:solidFill>
              </a:rPr>
              <a:t>循环变量赋初值；循环条件；循环变量增值</a:t>
            </a:r>
            <a:r>
              <a:rPr lang="en-US" altLang="zh-CN" b="1">
                <a:solidFill>
                  <a:srgbClr val="FFD966"/>
                </a:solidFill>
              </a:rPr>
              <a:t>)</a:t>
            </a:r>
          </a:p>
          <a:p>
            <a:pPr marL="51435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{</a:t>
            </a:r>
          </a:p>
          <a:p>
            <a:pPr marL="51435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	</a:t>
            </a:r>
            <a:r>
              <a:rPr lang="zh-CN" altLang="en-US" b="1">
                <a:solidFill>
                  <a:srgbClr val="FFD966"/>
                </a:solidFill>
              </a:rPr>
              <a:t>循环体语句；</a:t>
            </a:r>
          </a:p>
          <a:p>
            <a:pPr marL="51435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}</a:t>
            </a:r>
          </a:p>
          <a:p>
            <a:pPr lvl="2"/>
            <a:endParaRPr lang="zh-CN" alt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295206" y="1268760"/>
            <a:ext cx="2381250" cy="4649787"/>
            <a:chOff x="3588" y="1200"/>
            <a:chExt cx="1500" cy="2929"/>
          </a:xfrm>
        </p:grpSpPr>
        <p:sp useBgFill="1"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3792" y="2160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expr2</a:t>
              </a: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298" y="2461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72" y="2746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循环体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588" y="1990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777" y="2300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320" y="3840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649" y="2059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212" y="2441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984" y="1200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for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320" y="1440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032" y="1692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expr1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320" y="2976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984" y="3228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expr3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320" y="3456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3600" y="3696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600" y="1968"/>
              <a:ext cx="0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088" y="2304"/>
              <a:ext cx="0" cy="15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4320" y="3840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320" y="1920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7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0301"/>
            <a:ext cx="8229600" cy="97050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用</a:t>
            </a:r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zh-CN" altLang="en-US" smtClean="0"/>
              <a:t>求          。 </a:t>
            </a:r>
            <a:endParaRPr lang="zh-CN" altLang="en-US"/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80899"/>
              </p:ext>
            </p:extLst>
          </p:nvPr>
        </p:nvGraphicFramePr>
        <p:xfrm>
          <a:off x="2505472" y="548680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304560" imgH="431640" progId="Equation.3">
                  <p:embed/>
                </p:oleObj>
              </mc:Choice>
              <mc:Fallback>
                <p:oleObj name="公式" r:id="rId3" imgW="30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472" y="548680"/>
                        <a:ext cx="914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947738" y="2276872"/>
            <a:ext cx="3776183" cy="397249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#include &lt;stdio.h&gt;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int i,sum=0;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for (</a:t>
            </a:r>
            <a:r>
              <a:rPr lang="en-US" altLang="zh-CN" sz="2800" b="1">
                <a:solidFill>
                  <a:srgbClr val="5B9BD5"/>
                </a:solidFill>
                <a:ea typeface="隶书" pitchFamily="49" charset="-122"/>
              </a:rPr>
              <a:t>i=1</a:t>
            </a:r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; </a:t>
            </a:r>
            <a:r>
              <a:rPr lang="en-US" altLang="zh-CN" sz="2800" b="1" smtClean="0">
                <a:solidFill>
                  <a:srgbClr val="FFD966"/>
                </a:solidFill>
                <a:ea typeface="隶书" pitchFamily="49" charset="-122"/>
              </a:rPr>
              <a:t>i</a:t>
            </a:r>
            <a:r>
              <a:rPr lang="en-US" altLang="zh-CN" sz="2800" b="1">
                <a:solidFill>
                  <a:srgbClr val="FFD966"/>
                </a:solidFill>
                <a:ea typeface="隶书" pitchFamily="49" charset="-122"/>
              </a:rPr>
              <a:t>&lt;=100</a:t>
            </a:r>
            <a:r>
              <a:rPr lang="en-US" altLang="zh-CN" sz="2800" smtClean="0">
                <a:solidFill>
                  <a:schemeClr val="bg1"/>
                </a:solidFill>
                <a:ea typeface="隶书" pitchFamily="49" charset="-122"/>
              </a:rPr>
              <a:t>; </a:t>
            </a:r>
            <a:r>
              <a:rPr lang="en-US" altLang="zh-CN" sz="2800" b="1" smtClean="0">
                <a:solidFill>
                  <a:srgbClr val="5B9BD5"/>
                </a:solidFill>
                <a:ea typeface="隶书" pitchFamily="49" charset="-122"/>
              </a:rPr>
              <a:t>i</a:t>
            </a:r>
            <a:r>
              <a:rPr lang="en-US" altLang="zh-CN" sz="2800" b="1">
                <a:solidFill>
                  <a:srgbClr val="5B9BD5"/>
                </a:solidFill>
                <a:ea typeface="隶书" pitchFamily="49" charset="-122"/>
              </a:rPr>
              <a:t>++</a:t>
            </a:r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)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     sum+=i;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    printf("%d",sum);</a:t>
            </a:r>
          </a:p>
          <a:p>
            <a:r>
              <a:rPr lang="en-US" altLang="zh-CN" sz="2800">
                <a:solidFill>
                  <a:schemeClr val="bg1"/>
                </a:solidFill>
                <a:ea typeface="隶书" pitchFamily="49" charset="-122"/>
              </a:rPr>
              <a:t>}</a:t>
            </a:r>
          </a:p>
          <a:p>
            <a:endParaRPr lang="en-US" altLang="zh-CN" sz="2800">
              <a:solidFill>
                <a:schemeClr val="bg1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548681"/>
            <a:ext cx="8229600" cy="3600399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</a:t>
            </a:r>
          </a:p>
          <a:p>
            <a:pPr lvl="2"/>
            <a:r>
              <a:rPr lang="zh-CN" altLang="en-US"/>
              <a:t>一般</a:t>
            </a:r>
            <a:r>
              <a:rPr lang="zh-CN" altLang="en-US" smtClean="0"/>
              <a:t>形式</a:t>
            </a:r>
            <a:endParaRPr lang="en-US" altLang="zh-CN" b="1">
              <a:solidFill>
                <a:srgbClr val="FFD966"/>
              </a:solidFill>
            </a:endParaRPr>
          </a:p>
          <a:p>
            <a:pPr lvl="2"/>
            <a:r>
              <a:rPr lang="zh-CN" altLang="en-US"/>
              <a:t>执行</a:t>
            </a:r>
            <a:r>
              <a:rPr lang="zh-CN" altLang="en-US" smtClean="0"/>
              <a:t>流程</a:t>
            </a:r>
            <a:endParaRPr lang="en-US" altLang="zh-CN" smtClean="0"/>
          </a:p>
          <a:p>
            <a:pPr lvl="2"/>
            <a:r>
              <a:rPr lang="en-US" altLang="zh-CN"/>
              <a:t>for</a:t>
            </a:r>
            <a:r>
              <a:rPr lang="zh-CN" altLang="en-US"/>
              <a:t>语句一般应用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lvl="2"/>
            <a:r>
              <a:rPr lang="zh-CN" altLang="en-US"/>
              <a:t>说明：</a:t>
            </a:r>
          </a:p>
          <a:p>
            <a:pPr lvl="3"/>
            <a:r>
              <a:rPr lang="en-US" altLang="zh-CN"/>
              <a:t>for</a:t>
            </a:r>
            <a:r>
              <a:rPr lang="zh-CN" altLang="en-US"/>
              <a:t>语句中</a:t>
            </a:r>
            <a:r>
              <a:rPr lang="en-US" altLang="zh-CN"/>
              <a:t>expr1, expr2 ,expr3 </a:t>
            </a:r>
            <a:r>
              <a:rPr lang="zh-CN" altLang="en-US"/>
              <a:t>类型任意，都可省略，但分号；不可省</a:t>
            </a:r>
          </a:p>
          <a:p>
            <a:pPr lvl="3"/>
            <a:r>
              <a:rPr lang="zh-CN" altLang="en-US"/>
              <a:t>无限循环</a:t>
            </a:r>
            <a:r>
              <a:rPr lang="en-US" altLang="zh-CN"/>
              <a:t>:  </a:t>
            </a:r>
            <a:r>
              <a:rPr lang="en-US" altLang="zh-CN" b="1">
                <a:solidFill>
                  <a:srgbClr val="FFD966"/>
                </a:solidFill>
              </a:rPr>
              <a:t>for(;;)</a:t>
            </a:r>
          </a:p>
          <a:p>
            <a:pPr lvl="3"/>
            <a:r>
              <a:rPr lang="en-US" altLang="zh-CN"/>
              <a:t>for</a:t>
            </a:r>
            <a:r>
              <a:rPr lang="zh-CN" altLang="en-US"/>
              <a:t>语句可以转换成和其他两种循环结构相互转换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606550" y="4060403"/>
            <a:ext cx="2965450" cy="2320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FFD966"/>
                </a:solidFill>
                <a:ea typeface="微软雅黑" pitchFamily="34" charset="-122"/>
              </a:rPr>
              <a:t>expr1;</a:t>
            </a:r>
          </a:p>
          <a:p>
            <a:r>
              <a:rPr lang="en-US" altLang="zh-CN" sz="2400">
                <a:solidFill>
                  <a:srgbClr val="FFD966"/>
                </a:solidFill>
                <a:ea typeface="微软雅黑" pitchFamily="34" charset="-122"/>
              </a:rPr>
              <a:t>while(expr2)</a:t>
            </a:r>
          </a:p>
          <a:p>
            <a:r>
              <a:rPr lang="en-US" altLang="zh-CN" sz="2400">
                <a:solidFill>
                  <a:srgbClr val="FFD966"/>
                </a:solidFill>
                <a:ea typeface="微软雅黑" pitchFamily="34" charset="-122"/>
              </a:rPr>
              <a:t>{</a:t>
            </a:r>
          </a:p>
          <a:p>
            <a:r>
              <a:rPr lang="en-US" altLang="zh-CN" sz="2400">
                <a:solidFill>
                  <a:srgbClr val="FFD966"/>
                </a:solidFill>
                <a:ea typeface="微软雅黑" pitchFamily="34" charset="-122"/>
              </a:rPr>
              <a:t>	</a:t>
            </a:r>
            <a:r>
              <a:rPr lang="zh-CN" altLang="en-US" sz="2400">
                <a:solidFill>
                  <a:srgbClr val="FFD966"/>
                </a:solidFill>
                <a:ea typeface="微软雅黑" pitchFamily="34" charset="-122"/>
              </a:rPr>
              <a:t>循环体语句；</a:t>
            </a:r>
          </a:p>
          <a:p>
            <a:r>
              <a:rPr lang="zh-CN" altLang="en-US" sz="2400">
                <a:solidFill>
                  <a:srgbClr val="FFD966"/>
                </a:solidFill>
                <a:ea typeface="微软雅黑" pitchFamily="34" charset="-122"/>
              </a:rPr>
              <a:t>	</a:t>
            </a:r>
            <a:r>
              <a:rPr lang="en-US" altLang="zh-CN" sz="2400">
                <a:solidFill>
                  <a:srgbClr val="FFD966"/>
                </a:solidFill>
                <a:ea typeface="微软雅黑" pitchFamily="34" charset="-122"/>
              </a:rPr>
              <a:t>expr3;</a:t>
            </a:r>
          </a:p>
          <a:p>
            <a:r>
              <a:rPr lang="en-US" altLang="zh-CN" sz="2400">
                <a:solidFill>
                  <a:srgbClr val="FFD966"/>
                </a:solidFill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0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0160" y="692696"/>
            <a:ext cx="3665575" cy="231050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main( 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{    int i=0;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for(i=0;i&lt;10;i++)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putchar(‘a’+i);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70160" y="3201292"/>
            <a:ext cx="312938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5B9BD5"/>
                </a:solidFill>
              </a:rPr>
              <a:t>运行结果：</a:t>
            </a:r>
            <a:r>
              <a:rPr lang="en-US" altLang="zh-CN" sz="2400">
                <a:solidFill>
                  <a:srgbClr val="5B9BD5"/>
                </a:solidFill>
              </a:rPr>
              <a:t>abcdefghij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71006" y="692696"/>
            <a:ext cx="3665575" cy="231050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main( 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{    int i=0;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</a:t>
            </a:r>
            <a:r>
              <a:rPr lang="en-US" altLang="zh-CN" sz="2400">
                <a:solidFill>
                  <a:srgbClr val="FFD966"/>
                </a:solidFill>
                <a:ea typeface="隶书" pitchFamily="49" charset="-122"/>
              </a:rPr>
              <a:t>for(;i&lt;10;i++)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putchar(‘a’+i);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70160" y="3861048"/>
            <a:ext cx="4229832" cy="231050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main( 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{    int i=0;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</a:t>
            </a:r>
            <a:r>
              <a:rPr lang="en-US" altLang="zh-CN" sz="2400">
                <a:solidFill>
                  <a:srgbClr val="FFD966"/>
                </a:solidFill>
                <a:ea typeface="隶书" pitchFamily="49" charset="-122"/>
              </a:rPr>
              <a:t>for(;i&lt;10;)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  putchar(‘a’+(i++));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271006" y="3861048"/>
            <a:ext cx="4909506" cy="231050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例：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main( 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{    int i=0;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</a:t>
            </a:r>
            <a:r>
              <a:rPr lang="en-US" altLang="zh-CN" sz="2400">
                <a:solidFill>
                  <a:srgbClr val="FFD966"/>
                </a:solidFill>
                <a:ea typeface="隶书" pitchFamily="49" charset="-122"/>
              </a:rPr>
              <a:t>for(;i&lt;10;putchar(‘a’+i),i++)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       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948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12223" y="404664"/>
            <a:ext cx="4790883" cy="34185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 i,j,k;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 </a:t>
            </a:r>
            <a:r>
              <a:rPr lang="en-US" altLang="zh-CN" sz="2400" b="1" smtClean="0">
                <a:solidFill>
                  <a:srgbClr val="5B9BD5"/>
                </a:solidFill>
                <a:ea typeface="隶书" pitchFamily="49" charset="-122"/>
              </a:rPr>
              <a:t> for(i=0,j=100;i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&lt;=j;i++,j--)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k=i+j;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printf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("%d+%d=%d\n",i,j,k);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3845507"/>
            <a:ext cx="3912438" cy="2679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char  c;</a:t>
            </a:r>
          </a:p>
          <a:p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   </a:t>
            </a:r>
            <a:r>
              <a:rPr lang="en-US" altLang="zh-CN" sz="2400" b="1" smtClean="0">
                <a:solidFill>
                  <a:srgbClr val="5B9BD5"/>
                </a:solidFill>
                <a:ea typeface="隶书" pitchFamily="49" charset="-122"/>
              </a:rPr>
              <a:t>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for(;(c=getchar())!='\n';)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printf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("%c ",c);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283968" y="3845507"/>
            <a:ext cx="4964008" cy="2679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 i,c;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 b="1">
                <a:solidFill>
                  <a:srgbClr val="5B9BD5"/>
                </a:solidFill>
                <a:ea typeface="隶书" pitchFamily="49" charset="-122"/>
              </a:rPr>
              <a:t>for(i=0;(c=getchar())!='\n';i+=3)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printf("%c ",i+c);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3600400"/>
          </a:xfrm>
        </p:spPr>
        <p:txBody>
          <a:bodyPr/>
          <a:lstStyle/>
          <a:p>
            <a:r>
              <a:rPr lang="zh-CN" altLang="en-US"/>
              <a:t>循环的嵌套</a:t>
            </a:r>
          </a:p>
          <a:p>
            <a:pPr lvl="1"/>
            <a:r>
              <a:rPr lang="zh-CN" altLang="en-US"/>
              <a:t>三种循环可互相嵌套</a:t>
            </a:r>
            <a:r>
              <a:rPr lang="en-US" altLang="zh-CN"/>
              <a:t>,</a:t>
            </a:r>
            <a:r>
              <a:rPr lang="zh-CN" altLang="en-US"/>
              <a:t>层数不限</a:t>
            </a:r>
          </a:p>
          <a:p>
            <a:pPr lvl="1"/>
            <a:r>
              <a:rPr lang="zh-CN" altLang="en-US"/>
              <a:t>外层循环可包含两个以上内循环</a:t>
            </a:r>
            <a:r>
              <a:rPr lang="en-US" altLang="zh-CN"/>
              <a:t>,</a:t>
            </a:r>
            <a:r>
              <a:rPr lang="zh-CN" altLang="en-US"/>
              <a:t>但不能相互交叉</a:t>
            </a:r>
          </a:p>
          <a:p>
            <a:pPr lvl="1"/>
            <a:r>
              <a:rPr lang="zh-CN" altLang="en-US"/>
              <a:t>嵌套循环的执行</a:t>
            </a:r>
            <a:r>
              <a:rPr lang="zh-CN" altLang="en-US" smtClean="0"/>
              <a:t>流程</a:t>
            </a:r>
            <a:endParaRPr lang="en-US" altLang="zh-CN" smtClean="0"/>
          </a:p>
          <a:p>
            <a:pPr lvl="1"/>
            <a:r>
              <a:rPr lang="zh-CN" altLang="en-US"/>
              <a:t>嵌套循环的跳转</a:t>
            </a:r>
          </a:p>
          <a:p>
            <a:pPr lvl="1"/>
            <a:r>
              <a:rPr lang="zh-CN" altLang="en-US"/>
              <a:t>禁止：</a:t>
            </a:r>
          </a:p>
          <a:p>
            <a:pPr lvl="2"/>
            <a:r>
              <a:rPr lang="zh-CN" altLang="en-US"/>
              <a:t>从外层跳入内层</a:t>
            </a:r>
          </a:p>
          <a:p>
            <a:pPr lvl="2"/>
            <a:r>
              <a:rPr lang="zh-CN" altLang="en-US"/>
              <a:t>跳入同层的另一循环</a:t>
            </a:r>
          </a:p>
          <a:p>
            <a:pPr lvl="2"/>
            <a:r>
              <a:rPr lang="zh-CN" altLang="en-US"/>
              <a:t>向上跳转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3103" y="3925556"/>
            <a:ext cx="1206569" cy="2864503"/>
          </a:xfrm>
          <a:prstGeom prst="rect">
            <a:avLst/>
          </a:prstGeom>
          <a:solidFill>
            <a:srgbClr val="5B9BD5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b="1">
                <a:ea typeface="隶书" pitchFamily="49" charset="-122"/>
              </a:rPr>
              <a:t>(1</a:t>
            </a:r>
            <a:r>
              <a:rPr lang="en-US" altLang="zh-CN" b="1" smtClean="0">
                <a:ea typeface="隶书" pitchFamily="49" charset="-122"/>
              </a:rPr>
              <a:t>)</a:t>
            </a:r>
          </a:p>
          <a:p>
            <a:r>
              <a:rPr lang="en-US" altLang="zh-CN" b="1" smtClean="0">
                <a:ea typeface="隶书" pitchFamily="49" charset="-122"/>
              </a:rPr>
              <a:t>  </a:t>
            </a:r>
            <a:r>
              <a:rPr lang="en-US" altLang="zh-CN" b="1">
                <a:ea typeface="隶书" pitchFamily="49" charset="-122"/>
              </a:rPr>
              <a:t>while</a:t>
            </a:r>
            <a:r>
              <a:rPr lang="en-US" altLang="zh-CN" b="1" smtClean="0">
                <a:ea typeface="隶书" pitchFamily="49" charset="-122"/>
              </a:rPr>
              <a:t>( )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 smtClean="0">
                <a:ea typeface="隶书" pitchFamily="49" charset="-122"/>
              </a:rPr>
              <a:t>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while( )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  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}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…...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}</a:t>
            </a:r>
            <a:endParaRPr lang="en-US" altLang="zh-CN" b="1">
              <a:ea typeface="隶书" pitchFamily="49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141649" y="3943019"/>
            <a:ext cx="1501521" cy="2864503"/>
          </a:xfrm>
          <a:prstGeom prst="rect">
            <a:avLst/>
          </a:prstGeom>
          <a:solidFill>
            <a:srgbClr val="5B9BD5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b="1">
                <a:ea typeface="隶书" pitchFamily="49" charset="-122"/>
              </a:rPr>
              <a:t>(2</a:t>
            </a:r>
            <a:r>
              <a:rPr lang="en-US" altLang="zh-CN" b="1" smtClean="0">
                <a:ea typeface="隶书" pitchFamily="49" charset="-122"/>
              </a:rPr>
              <a:t>)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do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 smtClean="0">
                <a:ea typeface="隶书" pitchFamily="49" charset="-122"/>
              </a:rPr>
              <a:t>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do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  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 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 } while</a:t>
            </a:r>
            <a:r>
              <a:rPr lang="en-US" altLang="zh-CN" b="1">
                <a:ea typeface="隶书" pitchFamily="49" charset="-122"/>
              </a:rPr>
              <a:t>( );</a:t>
            </a:r>
          </a:p>
          <a:p>
            <a:r>
              <a:rPr lang="en-US" altLang="zh-CN" b="1" smtClean="0">
                <a:ea typeface="隶书" pitchFamily="49" charset="-122"/>
              </a:rPr>
              <a:t>      …...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} while</a:t>
            </a:r>
            <a:r>
              <a:rPr lang="en-US" altLang="zh-CN" b="1">
                <a:ea typeface="隶书" pitchFamily="49" charset="-122"/>
              </a:rPr>
              <a:t>( );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165147" y="3907177"/>
            <a:ext cx="1501521" cy="2864503"/>
          </a:xfrm>
          <a:prstGeom prst="rect">
            <a:avLst/>
          </a:prstGeom>
          <a:solidFill>
            <a:srgbClr val="5B9BD5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b="1">
                <a:ea typeface="隶书" pitchFamily="49" charset="-122"/>
              </a:rPr>
              <a:t>(3</a:t>
            </a:r>
            <a:r>
              <a:rPr lang="en-US" altLang="zh-CN" b="1" smtClean="0">
                <a:ea typeface="隶书" pitchFamily="49" charset="-122"/>
              </a:rPr>
              <a:t>)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while( )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{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do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  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 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 } while</a:t>
            </a:r>
            <a:r>
              <a:rPr lang="en-US" altLang="zh-CN" b="1">
                <a:ea typeface="隶书" pitchFamily="49" charset="-122"/>
              </a:rPr>
              <a:t>( );</a:t>
            </a:r>
          </a:p>
          <a:p>
            <a:r>
              <a:rPr lang="en-US" altLang="zh-CN" b="1">
                <a:ea typeface="隶书" pitchFamily="49" charset="-122"/>
              </a:rPr>
              <a:t>      </a:t>
            </a:r>
            <a:r>
              <a:rPr lang="en-US" altLang="zh-CN" b="1" smtClean="0">
                <a:ea typeface="隶书" pitchFamily="49" charset="-122"/>
              </a:rPr>
              <a:t>…….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}</a:t>
            </a:r>
            <a:endParaRPr lang="en-US" altLang="zh-CN" b="1">
              <a:ea typeface="隶书" pitchFamily="49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188646" y="2563878"/>
            <a:ext cx="1501521" cy="4249498"/>
          </a:xfrm>
          <a:prstGeom prst="rect">
            <a:avLst/>
          </a:prstGeom>
          <a:solidFill>
            <a:srgbClr val="5B9BD5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b="1">
                <a:ea typeface="隶书" pitchFamily="49" charset="-122"/>
              </a:rPr>
              <a:t>(4</a:t>
            </a:r>
            <a:r>
              <a:rPr lang="en-US" altLang="zh-CN" b="1" smtClean="0">
                <a:ea typeface="隶书" pitchFamily="49" charset="-122"/>
              </a:rPr>
              <a:t>)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for ( </a:t>
            </a:r>
            <a:r>
              <a:rPr lang="en-US" altLang="zh-CN" b="1">
                <a:ea typeface="隶书" pitchFamily="49" charset="-122"/>
              </a:rPr>
              <a:t>; ;)</a:t>
            </a:r>
          </a:p>
          <a:p>
            <a:r>
              <a:rPr lang="en-US" altLang="zh-CN" b="1" smtClean="0">
                <a:ea typeface="隶书" pitchFamily="49" charset="-122"/>
              </a:rPr>
              <a:t>  {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 do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>
                <a:ea typeface="隶书" pitchFamily="49" charset="-122"/>
              </a:rPr>
              <a:t>    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 smtClean="0">
                <a:ea typeface="隶书" pitchFamily="49" charset="-122"/>
              </a:rPr>
              <a:t>          </a:t>
            </a:r>
            <a:r>
              <a:rPr lang="en-US" altLang="zh-CN" b="1">
                <a:ea typeface="隶书" pitchFamily="49" charset="-122"/>
              </a:rPr>
              <a:t>……</a:t>
            </a:r>
          </a:p>
          <a:p>
            <a:r>
              <a:rPr lang="en-US" altLang="zh-CN" b="1" smtClean="0">
                <a:ea typeface="隶书" pitchFamily="49" charset="-122"/>
              </a:rPr>
              <a:t>       } while</a:t>
            </a:r>
            <a:r>
              <a:rPr lang="en-US" altLang="zh-CN" b="1">
                <a:ea typeface="隶书" pitchFamily="49" charset="-122"/>
              </a:rPr>
              <a:t>();</a:t>
            </a:r>
          </a:p>
          <a:p>
            <a:r>
              <a:rPr lang="en-US" altLang="zh-CN" b="1" smtClean="0">
                <a:ea typeface="隶书" pitchFamily="49" charset="-122"/>
              </a:rPr>
              <a:t> 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 while</a:t>
            </a:r>
            <a:r>
              <a:rPr lang="en-US" altLang="zh-CN" b="1">
                <a:ea typeface="隶书" pitchFamily="49" charset="-122"/>
              </a:rPr>
              <a:t>()</a:t>
            </a:r>
          </a:p>
          <a:p>
            <a:r>
              <a:rPr lang="en-US" altLang="zh-CN" b="1">
                <a:ea typeface="隶书" pitchFamily="49" charset="-122"/>
              </a:rPr>
              <a:t>      </a:t>
            </a:r>
            <a:r>
              <a:rPr lang="en-US" altLang="zh-CN" b="1" smtClean="0">
                <a:ea typeface="隶书" pitchFamily="49" charset="-122"/>
              </a:rPr>
              <a:t>{</a:t>
            </a:r>
          </a:p>
          <a:p>
            <a:r>
              <a:rPr lang="en-US" altLang="zh-CN" b="1">
                <a:ea typeface="隶书" pitchFamily="49" charset="-122"/>
              </a:rPr>
              <a:t> </a:t>
            </a:r>
            <a:r>
              <a:rPr lang="en-US" altLang="zh-CN" b="1" smtClean="0">
                <a:ea typeface="隶书" pitchFamily="49" charset="-122"/>
              </a:rPr>
              <a:t>         ……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 }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    …...</a:t>
            </a:r>
            <a:endParaRPr lang="en-US" altLang="zh-CN" b="1">
              <a:ea typeface="隶书" pitchFamily="49" charset="-122"/>
            </a:endParaRPr>
          </a:p>
          <a:p>
            <a:r>
              <a:rPr lang="en-US" altLang="zh-CN" b="1" smtClean="0">
                <a:ea typeface="隶书" pitchFamily="49" charset="-122"/>
              </a:rPr>
              <a:t>  }</a:t>
            </a:r>
            <a:endParaRPr lang="en-US" altLang="zh-CN" b="1">
              <a:ea typeface="隶书" pitchFamily="49" charset="-122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444208" y="3136791"/>
            <a:ext cx="2247900" cy="2811463"/>
            <a:chOff x="4300" y="1018"/>
            <a:chExt cx="1416" cy="1771"/>
          </a:xfrm>
          <a:noFill/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300" y="1630"/>
              <a:ext cx="1408" cy="407"/>
              <a:chOff x="4300" y="1630"/>
              <a:chExt cx="1408" cy="407"/>
            </a:xfrm>
            <a:grpFill/>
          </p:grpSpPr>
          <p:sp>
            <p:nvSpPr>
              <p:cNvPr id="15" name="Freeform 17"/>
              <p:cNvSpPr>
                <a:spLocks/>
              </p:cNvSpPr>
              <p:nvPr/>
            </p:nvSpPr>
            <p:spPr bwMode="auto">
              <a:xfrm>
                <a:off x="4300" y="1803"/>
                <a:ext cx="57" cy="234"/>
              </a:xfrm>
              <a:custGeom>
                <a:avLst/>
                <a:gdLst>
                  <a:gd name="T0" fmla="*/ 8 w 848"/>
                  <a:gd name="T1" fmla="*/ 0 h 744"/>
                  <a:gd name="T2" fmla="*/ 428 w 848"/>
                  <a:gd name="T3" fmla="*/ 36 h 744"/>
                  <a:gd name="T4" fmla="*/ 716 w 848"/>
                  <a:gd name="T5" fmla="*/ 84 h 744"/>
                  <a:gd name="T6" fmla="*/ 812 w 848"/>
                  <a:gd name="T7" fmla="*/ 168 h 744"/>
                  <a:gd name="T8" fmla="*/ 836 w 848"/>
                  <a:gd name="T9" fmla="*/ 240 h 744"/>
                  <a:gd name="T10" fmla="*/ 824 w 848"/>
                  <a:gd name="T11" fmla="*/ 348 h 744"/>
                  <a:gd name="T12" fmla="*/ 800 w 848"/>
                  <a:gd name="T13" fmla="*/ 420 h 744"/>
                  <a:gd name="T14" fmla="*/ 788 w 848"/>
                  <a:gd name="T15" fmla="*/ 456 h 744"/>
                  <a:gd name="T16" fmla="*/ 776 w 848"/>
                  <a:gd name="T17" fmla="*/ 720 h 744"/>
                  <a:gd name="T18" fmla="*/ 692 w 848"/>
                  <a:gd name="T19" fmla="*/ 744 h 744"/>
                  <a:gd name="T20" fmla="*/ 68 w 848"/>
                  <a:gd name="T21" fmla="*/ 696 h 744"/>
                  <a:gd name="T22" fmla="*/ 44 w 848"/>
                  <a:gd name="T23" fmla="*/ 624 h 744"/>
                  <a:gd name="T24" fmla="*/ 32 w 848"/>
                  <a:gd name="T25" fmla="*/ 588 h 744"/>
                  <a:gd name="T26" fmla="*/ 8 w 848"/>
                  <a:gd name="T2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8" h="744">
                    <a:moveTo>
                      <a:pt x="8" y="0"/>
                    </a:moveTo>
                    <a:cubicBezTo>
                      <a:pt x="156" y="37"/>
                      <a:pt x="251" y="29"/>
                      <a:pt x="428" y="36"/>
                    </a:cubicBezTo>
                    <a:cubicBezTo>
                      <a:pt x="521" y="59"/>
                      <a:pt x="620" y="72"/>
                      <a:pt x="716" y="84"/>
                    </a:cubicBezTo>
                    <a:cubicBezTo>
                      <a:pt x="762" y="115"/>
                      <a:pt x="791" y="121"/>
                      <a:pt x="812" y="168"/>
                    </a:cubicBezTo>
                    <a:cubicBezTo>
                      <a:pt x="822" y="191"/>
                      <a:pt x="836" y="240"/>
                      <a:pt x="836" y="240"/>
                    </a:cubicBezTo>
                    <a:cubicBezTo>
                      <a:pt x="832" y="276"/>
                      <a:pt x="831" y="312"/>
                      <a:pt x="824" y="348"/>
                    </a:cubicBezTo>
                    <a:cubicBezTo>
                      <a:pt x="819" y="373"/>
                      <a:pt x="808" y="396"/>
                      <a:pt x="800" y="420"/>
                    </a:cubicBezTo>
                    <a:cubicBezTo>
                      <a:pt x="796" y="432"/>
                      <a:pt x="788" y="456"/>
                      <a:pt x="788" y="456"/>
                    </a:cubicBezTo>
                    <a:cubicBezTo>
                      <a:pt x="798" y="529"/>
                      <a:pt x="848" y="662"/>
                      <a:pt x="776" y="720"/>
                    </a:cubicBezTo>
                    <a:cubicBezTo>
                      <a:pt x="768" y="726"/>
                      <a:pt x="695" y="743"/>
                      <a:pt x="692" y="744"/>
                    </a:cubicBezTo>
                    <a:cubicBezTo>
                      <a:pt x="480" y="735"/>
                      <a:pt x="279" y="708"/>
                      <a:pt x="68" y="696"/>
                    </a:cubicBezTo>
                    <a:cubicBezTo>
                      <a:pt x="60" y="672"/>
                      <a:pt x="52" y="648"/>
                      <a:pt x="44" y="624"/>
                    </a:cubicBezTo>
                    <a:cubicBezTo>
                      <a:pt x="40" y="612"/>
                      <a:pt x="32" y="588"/>
                      <a:pt x="32" y="588"/>
                    </a:cubicBezTo>
                    <a:cubicBezTo>
                      <a:pt x="0" y="329"/>
                      <a:pt x="21" y="524"/>
                      <a:pt x="8" y="0"/>
                    </a:cubicBezTo>
                    <a:close/>
                  </a:path>
                </a:pathLst>
              </a:custGeom>
              <a:grpFill/>
              <a:ln w="38100" cap="flat" cmpd="sng">
                <a:solidFill>
                  <a:srgbClr val="FFD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90000" bIns="46800" anchor="ctr">
                <a:spAutoFit/>
              </a:bodyPr>
              <a:lstStyle/>
              <a:p>
                <a:endParaRPr lang="zh-CN" altLang="en-US" b="1">
                  <a:solidFill>
                    <a:srgbClr val="FFD966"/>
                  </a:solidFill>
                </a:endParaRP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5215" y="1630"/>
                <a:ext cx="493" cy="23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90000" bIns="46800">
                <a:spAutoFit/>
              </a:bodyPr>
              <a:lstStyle/>
              <a:p>
                <a:pPr eaLnBrk="1" hangingPunct="1"/>
                <a:r>
                  <a:rPr lang="zh-CN" altLang="en-US" b="1">
                    <a:solidFill>
                      <a:srgbClr val="FFD966"/>
                    </a:solidFill>
                  </a:rPr>
                  <a:t>内循环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776" y="1018"/>
              <a:ext cx="940" cy="266"/>
              <a:chOff x="4776" y="1018"/>
              <a:chExt cx="940" cy="266"/>
            </a:xfrm>
            <a:grpFill/>
          </p:grpSpPr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4776" y="1104"/>
                <a:ext cx="468" cy="180"/>
              </a:xfrm>
              <a:prstGeom prst="line">
                <a:avLst/>
              </a:prstGeom>
              <a:grp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90000" bIns="46800" anchor="ctr">
                <a:spAutoFit/>
              </a:bodyPr>
              <a:lstStyle/>
              <a:p>
                <a:endParaRPr lang="zh-CN" altLang="en-US" b="1">
                  <a:solidFill>
                    <a:srgbClr val="FFD966"/>
                  </a:solidFill>
                </a:endParaRPr>
              </a:p>
            </p:txBody>
          </p:sp>
          <p:sp>
            <p:nvSpPr>
              <p:cNvPr id="14" name="Text Box 21"/>
              <p:cNvSpPr txBox="1">
                <a:spLocks noChangeArrowheads="1"/>
              </p:cNvSpPr>
              <p:nvPr/>
            </p:nvSpPr>
            <p:spPr bwMode="auto">
              <a:xfrm>
                <a:off x="5223" y="1018"/>
                <a:ext cx="493" cy="23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90000" bIns="46800">
                <a:spAutoFit/>
              </a:bodyPr>
              <a:lstStyle/>
              <a:p>
                <a:pPr eaLnBrk="1" hangingPunct="1"/>
                <a:r>
                  <a:rPr lang="zh-CN" altLang="en-US" b="1">
                    <a:solidFill>
                      <a:srgbClr val="FFD966"/>
                    </a:solidFill>
                  </a:rPr>
                  <a:t>外循环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4308" y="2382"/>
              <a:ext cx="1408" cy="407"/>
              <a:chOff x="4300" y="1630"/>
              <a:chExt cx="1408" cy="407"/>
            </a:xfrm>
            <a:grpFill/>
          </p:grpSpPr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4300" y="1803"/>
                <a:ext cx="57" cy="234"/>
              </a:xfrm>
              <a:custGeom>
                <a:avLst/>
                <a:gdLst>
                  <a:gd name="T0" fmla="*/ 8 w 848"/>
                  <a:gd name="T1" fmla="*/ 0 h 744"/>
                  <a:gd name="T2" fmla="*/ 428 w 848"/>
                  <a:gd name="T3" fmla="*/ 36 h 744"/>
                  <a:gd name="T4" fmla="*/ 716 w 848"/>
                  <a:gd name="T5" fmla="*/ 84 h 744"/>
                  <a:gd name="T6" fmla="*/ 812 w 848"/>
                  <a:gd name="T7" fmla="*/ 168 h 744"/>
                  <a:gd name="T8" fmla="*/ 836 w 848"/>
                  <a:gd name="T9" fmla="*/ 240 h 744"/>
                  <a:gd name="T10" fmla="*/ 824 w 848"/>
                  <a:gd name="T11" fmla="*/ 348 h 744"/>
                  <a:gd name="T12" fmla="*/ 800 w 848"/>
                  <a:gd name="T13" fmla="*/ 420 h 744"/>
                  <a:gd name="T14" fmla="*/ 788 w 848"/>
                  <a:gd name="T15" fmla="*/ 456 h 744"/>
                  <a:gd name="T16" fmla="*/ 776 w 848"/>
                  <a:gd name="T17" fmla="*/ 720 h 744"/>
                  <a:gd name="T18" fmla="*/ 692 w 848"/>
                  <a:gd name="T19" fmla="*/ 744 h 744"/>
                  <a:gd name="T20" fmla="*/ 68 w 848"/>
                  <a:gd name="T21" fmla="*/ 696 h 744"/>
                  <a:gd name="T22" fmla="*/ 44 w 848"/>
                  <a:gd name="T23" fmla="*/ 624 h 744"/>
                  <a:gd name="T24" fmla="*/ 32 w 848"/>
                  <a:gd name="T25" fmla="*/ 588 h 744"/>
                  <a:gd name="T26" fmla="*/ 8 w 848"/>
                  <a:gd name="T2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8" h="744">
                    <a:moveTo>
                      <a:pt x="8" y="0"/>
                    </a:moveTo>
                    <a:cubicBezTo>
                      <a:pt x="156" y="37"/>
                      <a:pt x="251" y="29"/>
                      <a:pt x="428" y="36"/>
                    </a:cubicBezTo>
                    <a:cubicBezTo>
                      <a:pt x="521" y="59"/>
                      <a:pt x="620" y="72"/>
                      <a:pt x="716" y="84"/>
                    </a:cubicBezTo>
                    <a:cubicBezTo>
                      <a:pt x="762" y="115"/>
                      <a:pt x="791" y="121"/>
                      <a:pt x="812" y="168"/>
                    </a:cubicBezTo>
                    <a:cubicBezTo>
                      <a:pt x="822" y="191"/>
                      <a:pt x="836" y="240"/>
                      <a:pt x="836" y="240"/>
                    </a:cubicBezTo>
                    <a:cubicBezTo>
                      <a:pt x="832" y="276"/>
                      <a:pt x="831" y="312"/>
                      <a:pt x="824" y="348"/>
                    </a:cubicBezTo>
                    <a:cubicBezTo>
                      <a:pt x="819" y="373"/>
                      <a:pt x="808" y="396"/>
                      <a:pt x="800" y="420"/>
                    </a:cubicBezTo>
                    <a:cubicBezTo>
                      <a:pt x="796" y="432"/>
                      <a:pt x="788" y="456"/>
                      <a:pt x="788" y="456"/>
                    </a:cubicBezTo>
                    <a:cubicBezTo>
                      <a:pt x="798" y="529"/>
                      <a:pt x="848" y="662"/>
                      <a:pt x="776" y="720"/>
                    </a:cubicBezTo>
                    <a:cubicBezTo>
                      <a:pt x="768" y="726"/>
                      <a:pt x="695" y="743"/>
                      <a:pt x="692" y="744"/>
                    </a:cubicBezTo>
                    <a:cubicBezTo>
                      <a:pt x="480" y="735"/>
                      <a:pt x="279" y="708"/>
                      <a:pt x="68" y="696"/>
                    </a:cubicBezTo>
                    <a:cubicBezTo>
                      <a:pt x="60" y="672"/>
                      <a:pt x="52" y="648"/>
                      <a:pt x="44" y="624"/>
                    </a:cubicBezTo>
                    <a:cubicBezTo>
                      <a:pt x="40" y="612"/>
                      <a:pt x="32" y="588"/>
                      <a:pt x="32" y="588"/>
                    </a:cubicBezTo>
                    <a:cubicBezTo>
                      <a:pt x="0" y="329"/>
                      <a:pt x="21" y="524"/>
                      <a:pt x="8" y="0"/>
                    </a:cubicBezTo>
                    <a:close/>
                  </a:path>
                </a:pathLst>
              </a:custGeom>
              <a:grpFill/>
              <a:ln w="38100" cap="flat" cmpd="sng">
                <a:solidFill>
                  <a:srgbClr val="FFD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90000" bIns="46800" anchor="ctr">
                <a:spAutoFit/>
              </a:bodyPr>
              <a:lstStyle/>
              <a:p>
                <a:endParaRPr lang="zh-CN" altLang="en-US" b="1">
                  <a:solidFill>
                    <a:srgbClr val="FFD966"/>
                  </a:solidFill>
                </a:endParaRPr>
              </a:p>
            </p:txBody>
          </p:sp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5215" y="1630"/>
                <a:ext cx="493" cy="23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90000" bIns="46800">
                <a:spAutoFit/>
              </a:bodyPr>
              <a:lstStyle/>
              <a:p>
                <a:pPr eaLnBrk="1" hangingPunct="1"/>
                <a:r>
                  <a:rPr lang="zh-CN" altLang="en-US" b="1">
                    <a:solidFill>
                      <a:srgbClr val="FFD966"/>
                    </a:solidFill>
                  </a:rPr>
                  <a:t>内循环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0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r>
              <a:rPr lang="zh-CN" altLang="en-US"/>
              <a:t>例  循环嵌套，输出</a:t>
            </a:r>
            <a:r>
              <a:rPr lang="zh-CN" altLang="en-US" smtClean="0"/>
              <a:t>九九表。</a:t>
            </a:r>
            <a:endParaRPr lang="zh-CN" alt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5064" y="1527646"/>
            <a:ext cx="8153400" cy="4248150"/>
            <a:chOff x="324" y="504"/>
            <a:chExt cx="5136" cy="2676"/>
          </a:xfrm>
          <a:noFill/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324" y="504"/>
              <a:ext cx="5136" cy="2676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684" y="825"/>
              <a:ext cx="4488" cy="1918"/>
              <a:chOff x="684" y="825"/>
              <a:chExt cx="4488" cy="1918"/>
            </a:xfrm>
            <a:grpFill/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1051" y="825"/>
                <a:ext cx="3858" cy="234"/>
                <a:chOff x="1123" y="825"/>
                <a:chExt cx="3858" cy="234"/>
              </a:xfrm>
              <a:grpFill/>
            </p:grpSpPr>
            <p:sp>
              <p:nvSpPr>
                <p:cNvPr id="4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3</a:t>
                  </a:r>
                </a:p>
              </p:txBody>
            </p:sp>
            <p:sp>
              <p:nvSpPr>
                <p:cNvPr id="5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4</a:t>
                  </a:r>
                </a:p>
              </p:txBody>
            </p:sp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5</a:t>
                  </a:r>
                </a:p>
              </p:txBody>
            </p:sp>
            <p:sp>
              <p:nvSpPr>
                <p:cNvPr id="5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6</a:t>
                  </a:r>
                </a:p>
              </p:txBody>
            </p:sp>
            <p:sp>
              <p:nvSpPr>
                <p:cNvPr id="5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7</a:t>
                  </a:r>
                </a:p>
              </p:txBody>
            </p:sp>
            <p:sp>
              <p:nvSpPr>
                <p:cNvPr id="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8</a:t>
                  </a:r>
                </a:p>
              </p:txBody>
            </p:sp>
            <p:sp>
              <p:nvSpPr>
                <p:cNvPr id="5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8" cy="234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b="1">
                      <a:solidFill>
                        <a:srgbClr val="5B9BD5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7" name="Line 19"/>
              <p:cNvSpPr>
                <a:spLocks noChangeShapeType="1"/>
              </p:cNvSpPr>
              <p:nvPr/>
            </p:nvSpPr>
            <p:spPr bwMode="auto">
              <a:xfrm>
                <a:off x="684" y="1118"/>
                <a:ext cx="448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1051" y="1161"/>
                <a:ext cx="3857" cy="250"/>
                <a:chOff x="1123" y="825"/>
                <a:chExt cx="3857" cy="250"/>
              </a:xfrm>
              <a:grpFill/>
            </p:grpSpPr>
            <p:sp>
              <p:nvSpPr>
                <p:cNvPr id="4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</a:t>
                  </a:r>
                </a:p>
              </p:txBody>
            </p:sp>
            <p:sp>
              <p:nvSpPr>
                <p:cNvPr id="4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sp>
              <p:nvSpPr>
                <p:cNvPr id="4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4</a:t>
                  </a:r>
                </a:p>
              </p:txBody>
            </p:sp>
            <p:sp>
              <p:nvSpPr>
                <p:cNvPr id="4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5</a:t>
                  </a:r>
                </a:p>
              </p:txBody>
            </p:sp>
            <p:sp>
              <p:nvSpPr>
                <p:cNvPr id="4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6</a:t>
                  </a:r>
                </a:p>
              </p:txBody>
            </p:sp>
            <p:sp>
              <p:nvSpPr>
                <p:cNvPr id="4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7</a:t>
                  </a:r>
                </a:p>
              </p:txBody>
            </p:sp>
            <p:sp>
              <p:nvSpPr>
                <p:cNvPr id="4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8</a:t>
                  </a:r>
                </a:p>
              </p:txBody>
            </p:sp>
            <p:sp>
              <p:nvSpPr>
                <p:cNvPr id="4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1051" y="1449"/>
                <a:ext cx="3937" cy="250"/>
                <a:chOff x="1123" y="825"/>
                <a:chExt cx="3937" cy="250"/>
              </a:xfrm>
              <a:grpFill/>
            </p:grpSpPr>
            <p:sp>
              <p:nvSpPr>
                <p:cNvPr id="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3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6</a:t>
                  </a:r>
                </a:p>
              </p:txBody>
            </p:sp>
            <p:sp>
              <p:nvSpPr>
                <p:cNvPr id="3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8</a:t>
                  </a:r>
                </a:p>
              </p:txBody>
            </p:sp>
            <p:sp>
              <p:nvSpPr>
                <p:cNvPr id="3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10</a:t>
                  </a:r>
                </a:p>
              </p:txBody>
            </p:sp>
            <p:sp>
              <p:nvSpPr>
                <p:cNvPr id="3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12</a:t>
                  </a:r>
                </a:p>
              </p:txBody>
            </p:sp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14</a:t>
                  </a:r>
                </a:p>
              </p:txBody>
            </p:sp>
            <p:sp>
              <p:nvSpPr>
                <p:cNvPr id="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16</a:t>
                  </a:r>
                </a:p>
              </p:txBody>
            </p:sp>
            <p:sp>
              <p:nvSpPr>
                <p:cNvPr id="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18</a:t>
                  </a:r>
                </a:p>
              </p:txBody>
            </p:sp>
          </p:grpSp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1051" y="1737"/>
                <a:ext cx="3937" cy="250"/>
                <a:chOff x="1123" y="825"/>
                <a:chExt cx="3937" cy="250"/>
              </a:xfrm>
              <a:grpFill/>
            </p:grpSpPr>
            <p:sp>
              <p:nvSpPr>
                <p:cNvPr id="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9</a:t>
                  </a:r>
                </a:p>
              </p:txBody>
            </p:sp>
            <p:sp>
              <p:nvSpPr>
                <p:cNvPr id="2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12</a:t>
                  </a:r>
                </a:p>
              </p:txBody>
            </p:sp>
            <p:sp>
              <p:nvSpPr>
                <p:cNvPr id="2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15</a:t>
                  </a:r>
                </a:p>
              </p:txBody>
            </p:sp>
            <p:sp>
              <p:nvSpPr>
                <p:cNvPr id="2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18</a:t>
                  </a:r>
                </a:p>
              </p:txBody>
            </p:sp>
            <p:sp>
              <p:nvSpPr>
                <p:cNvPr id="2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21</a:t>
                  </a:r>
                </a:p>
              </p:txBody>
            </p:sp>
            <p:sp>
              <p:nvSpPr>
                <p:cNvPr id="2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24</a:t>
                  </a:r>
                </a:p>
              </p:txBody>
            </p:sp>
            <p:sp>
              <p:nvSpPr>
                <p:cNvPr id="3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27</a:t>
                  </a:r>
                </a:p>
              </p:txBody>
            </p:sp>
          </p:grpSp>
          <p:grpSp>
            <p:nvGrpSpPr>
              <p:cNvPr id="11" name="Group 50"/>
              <p:cNvGrpSpPr>
                <a:grpSpLocks/>
              </p:cNvGrpSpPr>
              <p:nvPr/>
            </p:nvGrpSpPr>
            <p:grpSpPr bwMode="auto">
              <a:xfrm>
                <a:off x="1051" y="2493"/>
                <a:ext cx="3937" cy="250"/>
                <a:chOff x="1123" y="825"/>
                <a:chExt cx="3937" cy="250"/>
              </a:xfrm>
              <a:grpFill/>
            </p:grpSpPr>
            <p:sp>
              <p:nvSpPr>
                <p:cNvPr id="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9</a:t>
                  </a:r>
                </a:p>
              </p:txBody>
            </p:sp>
            <p:sp>
              <p:nvSpPr>
                <p:cNvPr id="1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18</a:t>
                  </a:r>
                </a:p>
              </p:txBody>
            </p:sp>
            <p:sp>
              <p:nvSpPr>
                <p:cNvPr id="1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27</a:t>
                  </a:r>
                </a:p>
              </p:txBody>
            </p:sp>
            <p:sp>
              <p:nvSpPr>
                <p:cNvPr id="1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36</a:t>
                  </a:r>
                </a:p>
              </p:txBody>
            </p:sp>
            <p:sp>
              <p:nvSpPr>
                <p:cNvPr id="1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45</a:t>
                  </a:r>
                </a:p>
              </p:txBody>
            </p:sp>
            <p:sp>
              <p:nvSpPr>
                <p:cNvPr id="1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54</a:t>
                  </a:r>
                </a:p>
              </p:txBody>
            </p:sp>
            <p:sp>
              <p:nvSpPr>
                <p:cNvPr id="1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63</a:t>
                  </a:r>
                </a:p>
              </p:txBody>
            </p:sp>
            <p:sp>
              <p:nvSpPr>
                <p:cNvPr id="2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72</a:t>
                  </a:r>
                </a:p>
              </p:txBody>
            </p:sp>
            <p:sp>
              <p:nvSpPr>
                <p:cNvPr id="2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7" cy="250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>
                      <a:solidFill>
                        <a:srgbClr val="FFFFFF"/>
                      </a:solidFill>
                    </a:rPr>
                    <a:t>81</a:t>
                  </a:r>
                </a:p>
              </p:txBody>
            </p:sp>
          </p:grpSp>
          <p:sp>
            <p:nvSpPr>
              <p:cNvPr id="12" name="Text Box 60"/>
              <p:cNvSpPr txBox="1">
                <a:spLocks noChangeArrowheads="1"/>
              </p:cNvSpPr>
              <p:nvPr/>
            </p:nvSpPr>
            <p:spPr bwMode="auto">
              <a:xfrm>
                <a:off x="1051" y="2013"/>
                <a:ext cx="937" cy="234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90000" bIns="46800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……………..</a:t>
                </a:r>
              </a:p>
            </p:txBody>
          </p:sp>
        </p:grp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696908" y="2470622"/>
            <a:ext cx="674687" cy="371475"/>
            <a:chOff x="703" y="1629"/>
            <a:chExt cx="425" cy="234"/>
          </a:xfrm>
        </p:grpSpPr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756" y="1788"/>
              <a:ext cx="37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 b="1">
                <a:solidFill>
                  <a:srgbClr val="FFD966"/>
                </a:solidFill>
              </a:endParaRPr>
            </a:p>
          </p:txBody>
        </p:sp>
        <p:sp>
          <p:nvSpPr>
            <p:cNvPr id="66" name="Text Box 62"/>
            <p:cNvSpPr txBox="1">
              <a:spLocks noChangeArrowheads="1"/>
            </p:cNvSpPr>
            <p:nvPr/>
          </p:nvSpPr>
          <p:spPr bwMode="auto">
            <a:xfrm>
              <a:off x="703" y="1629"/>
              <a:ext cx="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D966"/>
                  </a:solidFill>
                </a:rPr>
                <a:t>i</a:t>
              </a: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1790700" y="1441922"/>
            <a:ext cx="242888" cy="595312"/>
            <a:chOff x="1392" y="981"/>
            <a:chExt cx="153" cy="375"/>
          </a:xfrm>
        </p:grpSpPr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1392" y="111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 b="1">
                <a:solidFill>
                  <a:srgbClr val="FFD966"/>
                </a:solidFill>
              </a:endParaRP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1447" y="981"/>
              <a:ext cx="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D966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8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r>
              <a:rPr lang="zh-CN" altLang="en-US"/>
              <a:t>例  循环嵌套，输出</a:t>
            </a:r>
            <a:r>
              <a:rPr lang="zh-CN" altLang="en-US" smtClean="0"/>
              <a:t>九九表。</a:t>
            </a:r>
            <a:endParaRPr lang="zh-CN" altLang="en-US"/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187624" y="1337716"/>
            <a:ext cx="6137406" cy="41571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i,j;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for(i=1;i&lt;10;i++)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printf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("%4d",i);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printf("\n---------------------------------------\n");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for(i=1;i&lt;10;i++)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for(j=1;j&lt;10;j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++)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   printf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((j==9)?"%4d\n":"%4d",i*j);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复合语句：用 </a:t>
            </a:r>
            <a:r>
              <a:rPr lang="en-US" altLang="zh-CN"/>
              <a:t>{…}</a:t>
            </a:r>
            <a:r>
              <a:rPr lang="zh-CN" altLang="en-US"/>
              <a:t>括起来的一组语句</a:t>
            </a:r>
          </a:p>
          <a:p>
            <a:pPr lvl="1"/>
            <a:r>
              <a:rPr lang="zh-CN" altLang="en-US"/>
              <a:t>一般形式： 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</a:t>
            </a:r>
            <a:r>
              <a:rPr lang="en-US" altLang="zh-CN" b="1" smtClean="0">
                <a:solidFill>
                  <a:srgbClr val="FFD966"/>
                </a:solidFill>
              </a:rPr>
              <a:t>                      </a:t>
            </a:r>
            <a:r>
              <a:rPr lang="zh-CN" altLang="en-US" b="1" smtClean="0">
                <a:solidFill>
                  <a:srgbClr val="FFD966"/>
                </a:solidFill>
              </a:rPr>
              <a:t> </a:t>
            </a:r>
            <a:r>
              <a:rPr lang="en-US" altLang="zh-CN" b="1" smtClean="0">
                <a:solidFill>
                  <a:srgbClr val="FFD966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</a:t>
            </a:r>
            <a:r>
              <a:rPr lang="en-US" altLang="zh-CN" b="1" smtClean="0">
                <a:solidFill>
                  <a:srgbClr val="FFD966"/>
                </a:solidFill>
              </a:rPr>
              <a:t>                                </a:t>
            </a:r>
            <a:r>
              <a:rPr lang="en-US" altLang="zh-CN" b="1">
                <a:solidFill>
                  <a:srgbClr val="FFD966"/>
                </a:solidFill>
              </a:rPr>
              <a:t>[</a:t>
            </a:r>
            <a:r>
              <a:rPr lang="zh-CN" altLang="en-US" b="1">
                <a:solidFill>
                  <a:srgbClr val="FFD966"/>
                </a:solidFill>
              </a:rPr>
              <a:t>数据说明部分；</a:t>
            </a:r>
            <a:r>
              <a:rPr lang="en-US" altLang="zh-CN" b="1">
                <a:solidFill>
                  <a:srgbClr val="FFD966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altLang="zh-CN" b="1">
                <a:solidFill>
                  <a:srgbClr val="FFD966"/>
                </a:solidFill>
              </a:rPr>
              <a:t>                                 </a:t>
            </a:r>
            <a:r>
              <a:rPr lang="zh-CN" altLang="en-US" b="1">
                <a:solidFill>
                  <a:srgbClr val="FFD966"/>
                </a:solidFill>
              </a:rPr>
              <a:t>执行语句部分；</a:t>
            </a:r>
          </a:p>
          <a:p>
            <a:pPr marL="457200" lvl="1" indent="0">
              <a:buNone/>
            </a:pPr>
            <a:r>
              <a:rPr lang="zh-CN" altLang="en-US" b="1">
                <a:solidFill>
                  <a:srgbClr val="FFD966"/>
                </a:solidFill>
              </a:rPr>
              <a:t>                        </a:t>
            </a:r>
            <a:r>
              <a:rPr lang="en-US" altLang="zh-CN" b="1">
                <a:solidFill>
                  <a:srgbClr val="FFD966"/>
                </a:solidFill>
              </a:rPr>
              <a:t>} </a:t>
            </a:r>
          </a:p>
          <a:p>
            <a:pPr lvl="1"/>
            <a:r>
              <a:rPr lang="zh-CN" altLang="en-US"/>
              <a:t>说明：</a:t>
            </a:r>
          </a:p>
          <a:p>
            <a:pPr lvl="2"/>
            <a:r>
              <a:rPr lang="zh-CN" altLang="en-US"/>
              <a:t>“</a:t>
            </a:r>
            <a:r>
              <a:rPr lang="en-US" altLang="zh-CN"/>
              <a:t>}”</a:t>
            </a:r>
            <a:r>
              <a:rPr lang="zh-CN" altLang="en-US"/>
              <a:t>后不加分号</a:t>
            </a:r>
          </a:p>
          <a:p>
            <a:pPr lvl="2"/>
            <a:r>
              <a:rPr lang="zh-CN" altLang="en-US"/>
              <a:t>语法上和单一语句相同</a:t>
            </a:r>
          </a:p>
          <a:p>
            <a:pPr lvl="2"/>
            <a:r>
              <a:rPr lang="zh-CN" altLang="en-US"/>
              <a:t>复合语句可嵌套</a:t>
            </a:r>
          </a:p>
        </p:txBody>
      </p:sp>
    </p:spTree>
    <p:extLst>
      <p:ext uri="{BB962C8B-B14F-4D97-AF65-F5344CB8AC3E}">
        <p14:creationId xmlns:p14="http://schemas.microsoft.com/office/powerpoint/2010/main" val="631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179512" y="4508828"/>
            <a:ext cx="4819660" cy="12025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0" tIns="46800" rIns="90000" bIns="46800">
            <a:spAutoFit/>
          </a:bodyPr>
          <a:lstStyle/>
          <a:p>
            <a:r>
              <a:rPr lang="en-US" altLang="zh-CN" sz="2400">
                <a:solidFill>
                  <a:srgbClr val="FFD966"/>
                </a:solidFill>
                <a:ea typeface="隶书" pitchFamily="49" charset="-122"/>
              </a:rPr>
              <a:t>for(i=1;i&lt;10;i++)</a:t>
            </a:r>
          </a:p>
          <a:p>
            <a:r>
              <a:rPr lang="en-US" altLang="zh-CN" sz="2400">
                <a:solidFill>
                  <a:srgbClr val="5B9BD5"/>
                </a:solidFill>
                <a:ea typeface="隶书" pitchFamily="49" charset="-122"/>
              </a:rPr>
              <a:t>  for(j=1;j&lt;10;j++)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printf((j==9)?"%4d\n":"%4d",i*j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);</a:t>
            </a:r>
            <a:endParaRPr lang="en-US" altLang="zh-CN" sz="2400">
              <a:solidFill>
                <a:schemeClr val="bg1"/>
              </a:solidFill>
              <a:ea typeface="隶书" pitchFamily="49" charset="-122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508104" y="692696"/>
            <a:ext cx="3240360" cy="5572545"/>
            <a:chOff x="3049" y="0"/>
            <a:chExt cx="2519" cy="433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642" y="720"/>
              <a:ext cx="985" cy="301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i&lt;10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148" y="1021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877" y="2339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printf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460" y="1638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27" y="860"/>
              <a:ext cx="9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171" y="2045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99" y="619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2" y="1001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170" y="0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82" y="252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i=1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171" y="1525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56" y="2799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j++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50" y="1638"/>
              <a:ext cx="0" cy="172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5060" y="1898"/>
              <a:ext cx="0" cy="15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170" y="480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812" y="1293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j=1</a:t>
              </a: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3682" y="1739"/>
              <a:ext cx="985" cy="301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j&lt;10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4092" y="2052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193" y="2579"/>
              <a:ext cx="0" cy="2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182" y="3045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3460" y="3334"/>
              <a:ext cx="7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651" y="1704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649" y="1890"/>
              <a:ext cx="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920" y="3627"/>
              <a:ext cx="64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i++</a:t>
              </a: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4271" y="3434"/>
              <a:ext cx="7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260" y="3434"/>
              <a:ext cx="0" cy="1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205" y="3868"/>
              <a:ext cx="0" cy="1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3060" y="3990"/>
              <a:ext cx="11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3049" y="646"/>
              <a:ext cx="0" cy="33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049" y="646"/>
              <a:ext cx="11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5568" y="869"/>
              <a:ext cx="0" cy="323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4182" y="4089"/>
              <a:ext cx="137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193" y="4089"/>
              <a:ext cx="0" cy="24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53"/>
          <p:cNvGrpSpPr>
            <a:grpSpLocks/>
          </p:cNvGrpSpPr>
          <p:nvPr/>
        </p:nvGrpSpPr>
        <p:grpSpPr bwMode="auto">
          <a:xfrm>
            <a:off x="3921127" y="2366963"/>
            <a:ext cx="1766888" cy="727075"/>
            <a:chOff x="2470" y="1491"/>
            <a:chExt cx="1113" cy="458"/>
          </a:xfrm>
        </p:grpSpPr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2470" y="1491"/>
              <a:ext cx="49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外循环</a:t>
              </a:r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2875" y="1685"/>
              <a:ext cx="708" cy="264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52"/>
          <p:cNvGrpSpPr>
            <a:grpSpLocks/>
          </p:cNvGrpSpPr>
          <p:nvPr/>
        </p:nvGrpSpPr>
        <p:grpSpPr bwMode="auto">
          <a:xfrm>
            <a:off x="3781426" y="2308947"/>
            <a:ext cx="4535488" cy="2746375"/>
            <a:chOff x="2382" y="1447"/>
            <a:chExt cx="2857" cy="1730"/>
          </a:xfrm>
        </p:grpSpPr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606" y="1447"/>
              <a:ext cx="1633" cy="173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2382" y="2330"/>
              <a:ext cx="493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内循环</a:t>
              </a: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2927" y="2440"/>
              <a:ext cx="1104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7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4.5 </a:t>
            </a:r>
            <a:r>
              <a:rPr lang="zh-CN" altLang="en-US"/>
              <a:t>辅助</a:t>
            </a:r>
            <a:r>
              <a:rPr lang="zh-CN" altLang="en-US" smtClean="0"/>
              <a:t>控制语句</a:t>
            </a:r>
            <a:endParaRPr lang="en-US" altLang="zh-CN" smtClean="0"/>
          </a:p>
          <a:p>
            <a:r>
              <a:rPr lang="en-US" altLang="zh-CN" smtClean="0"/>
              <a:t>break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功能：在循环语句和</a:t>
            </a:r>
            <a:r>
              <a:rPr lang="en-US" altLang="zh-CN"/>
              <a:t>switch</a:t>
            </a:r>
            <a:r>
              <a:rPr lang="zh-CN" altLang="en-US"/>
              <a:t>语句中</a:t>
            </a:r>
            <a:r>
              <a:rPr lang="en-US" altLang="zh-CN"/>
              <a:t>,</a:t>
            </a:r>
            <a:r>
              <a:rPr lang="zh-CN" altLang="en-US"/>
              <a:t>终止并跳出循环体或开关体</a:t>
            </a:r>
          </a:p>
          <a:p>
            <a:pPr lvl="1"/>
            <a:r>
              <a:rPr lang="zh-CN" altLang="en-US"/>
              <a:t>说明：</a:t>
            </a:r>
          </a:p>
          <a:p>
            <a:pPr lvl="2"/>
            <a:r>
              <a:rPr lang="en-US" altLang="zh-CN"/>
              <a:t>break</a:t>
            </a:r>
            <a:r>
              <a:rPr lang="zh-CN" altLang="en-US"/>
              <a:t>只能终止并跳出最近一层的结构</a:t>
            </a:r>
          </a:p>
          <a:p>
            <a:pPr lvl="2"/>
            <a:r>
              <a:rPr lang="en-US" altLang="zh-CN"/>
              <a:t>break</a:t>
            </a:r>
            <a:r>
              <a:rPr lang="zh-CN" altLang="en-US"/>
              <a:t>不能用于循环语句和</a:t>
            </a:r>
            <a:r>
              <a:rPr lang="en-US" altLang="zh-CN"/>
              <a:t>switch</a:t>
            </a:r>
            <a:r>
              <a:rPr lang="zh-CN" altLang="en-US"/>
              <a:t>语句之外的任何其它语句之中</a:t>
            </a:r>
          </a:p>
        </p:txBody>
      </p:sp>
    </p:spTree>
    <p:extLst>
      <p:ext uri="{BB962C8B-B14F-4D97-AF65-F5344CB8AC3E}">
        <p14:creationId xmlns:p14="http://schemas.microsoft.com/office/powerpoint/2010/main" val="233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50168" y="1484784"/>
            <a:ext cx="2381250" cy="4421188"/>
            <a:chOff x="240" y="960"/>
            <a:chExt cx="1500" cy="278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950" y="1248"/>
              <a:ext cx="0" cy="3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444" y="1552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950" y="1853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24" y="2150"/>
              <a:ext cx="649" cy="75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break;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40" y="3168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40" y="1382"/>
              <a:ext cx="0" cy="17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40" y="1382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29" y="1692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3312"/>
              <a:ext cx="0" cy="4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301" y="1451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864" y="1833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576" y="960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while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960" y="292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680" y="1680"/>
              <a:ext cx="0" cy="1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960" y="3312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200" y="254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293568" y="1560984"/>
            <a:ext cx="2590800" cy="3698875"/>
            <a:chOff x="2112" y="1008"/>
            <a:chExt cx="1632" cy="2330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54" y="1008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do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54" y="2938"/>
              <a:ext cx="0" cy="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034" y="132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784" y="1622"/>
              <a:ext cx="649" cy="75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break;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…...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064" y="2406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2592" y="2640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44" y="2937"/>
              <a:ext cx="5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165" y="2552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112" y="1476"/>
              <a:ext cx="0" cy="13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112" y="1476"/>
              <a:ext cx="9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264" y="2457"/>
              <a:ext cx="480" cy="23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112" y="278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312" y="2016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44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3072" y="3024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18542" y="592732"/>
            <a:ext cx="2381250" cy="5716588"/>
            <a:chOff x="576" y="576"/>
            <a:chExt cx="1500" cy="3601"/>
          </a:xfrm>
        </p:grpSpPr>
        <p:sp useBgFill="1"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780" y="1536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expr2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286" y="1837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60" y="2150"/>
              <a:ext cx="649" cy="75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break;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…...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76" y="1366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765" y="1676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96" y="3888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37" y="1435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200" y="1817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972" y="576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for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308" y="816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020" y="1068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expr1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96" y="302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960" y="3276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expr3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296" y="350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576" y="3744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296" y="3888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308" y="1296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76" y="1344"/>
              <a:ext cx="0" cy="2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064" y="1680"/>
              <a:ext cx="0" cy="22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36" y="2544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857500" y="1659532"/>
            <a:ext cx="6281738" cy="3657600"/>
            <a:chOff x="1800" y="960"/>
            <a:chExt cx="3957" cy="2304"/>
          </a:xfrm>
        </p:grpSpPr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3225" y="960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switch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561" y="1200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033" y="1392"/>
              <a:ext cx="1056" cy="336"/>
            </a:xfrm>
            <a:prstGeom prst="flowChartDecision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expr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561" y="172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121" y="1968"/>
              <a:ext cx="30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800" y="2281"/>
              <a:ext cx="633" cy="4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break;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712" y="2281"/>
              <a:ext cx="633" cy="4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2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break;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056" y="2281"/>
              <a:ext cx="633" cy="4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break;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921" y="2281"/>
              <a:ext cx="553" cy="4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隶书" pitchFamily="49" charset="-122"/>
                </a:rPr>
                <a:t>语句组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break;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472" y="2313"/>
              <a:ext cx="383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…...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121" y="196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115" y="1977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const 1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033" y="196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377" y="196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193" y="196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7" y="1977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const 2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4371" y="1977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const n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5204" y="1977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default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593" y="1737"/>
              <a:ext cx="4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case 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112" y="278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024" y="278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5184" y="278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112" y="3024"/>
              <a:ext cx="30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3648" y="302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720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</a:t>
            </a:r>
            <a:r>
              <a:rPr lang="en-US" altLang="zh-CN"/>
              <a:t>break</a:t>
            </a:r>
            <a:r>
              <a:rPr lang="zh-CN" altLang="en-US"/>
              <a:t>举例：输出圆面积，面积大于</a:t>
            </a:r>
            <a:r>
              <a:rPr lang="en-US" altLang="zh-CN"/>
              <a:t>100</a:t>
            </a:r>
            <a:r>
              <a:rPr lang="zh-CN" altLang="en-US"/>
              <a:t>时</a:t>
            </a:r>
            <a:r>
              <a:rPr lang="zh-CN" altLang="en-US" smtClean="0"/>
              <a:t>停止。</a:t>
            </a:r>
            <a:endParaRPr lang="zh-CN" altLang="en-US"/>
          </a:p>
        </p:txBody>
      </p:sp>
      <p:sp>
        <p:nvSpPr>
          <p:cNvPr id="3" name="Text Box 1029"/>
          <p:cNvSpPr txBox="1">
            <a:spLocks noChangeArrowheads="1"/>
          </p:cNvSpPr>
          <p:nvPr/>
        </p:nvSpPr>
        <p:spPr bwMode="auto">
          <a:xfrm>
            <a:off x="1907704" y="1340768"/>
            <a:ext cx="5232351" cy="45264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#define  PI  3.14159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int r;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float area;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for(r=1;r&lt;=10;r++)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{  area=PI*r*r;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if(area&gt;100)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 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  printf("r=%d,area=%.2f\n",r,area);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0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</a:t>
            </a:r>
            <a:r>
              <a:rPr lang="en-US" altLang="zh-CN"/>
              <a:t>break</a:t>
            </a:r>
            <a:r>
              <a:rPr lang="zh-CN" altLang="en-US"/>
              <a:t>举例：小写字母转换成大写字母</a:t>
            </a:r>
            <a:r>
              <a:rPr lang="en-US" altLang="zh-CN"/>
              <a:t>,</a:t>
            </a:r>
            <a:r>
              <a:rPr lang="zh-CN" altLang="en-US"/>
              <a:t>直至输入非字母</a:t>
            </a:r>
            <a:r>
              <a:rPr lang="zh-CN" altLang="en-US" smtClean="0"/>
              <a:t>字符。</a:t>
            </a:r>
            <a:endParaRPr lang="zh-CN" altLang="en-US"/>
          </a:p>
        </p:txBody>
      </p:sp>
      <p:sp>
        <p:nvSpPr>
          <p:cNvPr id="3" name="Text Box 1030"/>
          <p:cNvSpPr txBox="1">
            <a:spLocks noChangeArrowheads="1"/>
          </p:cNvSpPr>
          <p:nvPr/>
        </p:nvSpPr>
        <p:spPr bwMode="auto">
          <a:xfrm>
            <a:off x="2195736" y="1341484"/>
            <a:ext cx="4390133" cy="4895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#include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int i,j;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char  c;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while(1)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{      c=getchar();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    if(c&gt;='a' &amp;&amp; c&lt;='z')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	 putchar(c-'a'+'A');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    else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	 break;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8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656184"/>
          </a:xfrm>
        </p:spPr>
        <p:txBody>
          <a:bodyPr/>
          <a:lstStyle/>
          <a:p>
            <a:r>
              <a:rPr lang="en-US" altLang="zh-CN"/>
              <a:t>continue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功能：结束本次循环，跳过循环体中尚未执行的语句，进行下一次是否执行循环体的判断</a:t>
            </a:r>
          </a:p>
          <a:p>
            <a:pPr lvl="1"/>
            <a:r>
              <a:rPr lang="zh-CN" altLang="en-US"/>
              <a:t>仅用于循环语句中</a:t>
            </a:r>
          </a:p>
        </p:txBody>
      </p:sp>
    </p:spTree>
    <p:extLst>
      <p:ext uri="{BB962C8B-B14F-4D97-AF65-F5344CB8AC3E}">
        <p14:creationId xmlns:p14="http://schemas.microsoft.com/office/powerpoint/2010/main" val="38107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400800" y="1456283"/>
            <a:ext cx="2381250" cy="4421188"/>
            <a:chOff x="144" y="1296"/>
            <a:chExt cx="1500" cy="278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854" y="1584"/>
              <a:ext cx="0" cy="3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348" y="1888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854" y="218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2" y="2486"/>
              <a:ext cx="745" cy="75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continue;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44" y="3504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1718"/>
              <a:ext cx="0" cy="17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4" y="1718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33" y="2028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64" y="3648"/>
              <a:ext cx="0" cy="4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05" y="1787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68" y="2169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480" y="1296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while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864" y="326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84" y="2016"/>
              <a:ext cx="0" cy="1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864" y="3648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44" y="2880"/>
              <a:ext cx="3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352800" y="1913483"/>
            <a:ext cx="2590800" cy="3622675"/>
            <a:chOff x="2064" y="1536"/>
            <a:chExt cx="1632" cy="2282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064" y="326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117" y="3032"/>
              <a:ext cx="5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640" y="1536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do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06" y="3418"/>
              <a:ext cx="0" cy="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986" y="180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640" y="2102"/>
              <a:ext cx="745" cy="75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continue;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…...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016" y="2886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2544" y="3120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496" y="3417"/>
              <a:ext cx="5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2064" y="1956"/>
              <a:ext cx="0" cy="13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064" y="1956"/>
              <a:ext cx="9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216" y="2937"/>
              <a:ext cx="480" cy="23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264" y="2496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696" y="2496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3024" y="2976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28600" y="692696"/>
            <a:ext cx="2363788" cy="5716587"/>
            <a:chOff x="144" y="719"/>
            <a:chExt cx="1489" cy="3601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816" y="4031"/>
              <a:ext cx="0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275" y="1679"/>
              <a:ext cx="1058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expr2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854" y="1980"/>
              <a:ext cx="1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32" y="2293"/>
              <a:ext cx="745" cy="75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……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continue;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…...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44" y="1536"/>
              <a:ext cx="763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313" y="1819"/>
              <a:ext cx="296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1188" y="1578"/>
              <a:ext cx="4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  <a:r>
                <a:rPr lang="en-US" altLang="zh-CN">
                  <a:solidFill>
                    <a:schemeClr val="bg1"/>
                  </a:solidFill>
                </a:rPr>
                <a:t>(0)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14" y="1960"/>
              <a:ext cx="7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0)</a:t>
              </a:r>
            </a:p>
          </p:txBody>
        </p:sp>
        <p:sp>
          <p:nvSpPr>
            <p:cNvPr id="45" name="AutoShape 45"/>
            <p:cNvSpPr>
              <a:spLocks noChangeArrowheads="1"/>
            </p:cNvSpPr>
            <p:nvPr/>
          </p:nvSpPr>
          <p:spPr bwMode="auto">
            <a:xfrm>
              <a:off x="487" y="719"/>
              <a:ext cx="773" cy="240"/>
            </a:xfrm>
            <a:prstGeom prst="flowChartAlternateProcess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隶书" pitchFamily="49" charset="-122"/>
                </a:rPr>
                <a:t>for</a:t>
              </a: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876" y="959"/>
              <a:ext cx="1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540" y="1211"/>
              <a:ext cx="697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expr1</a:t>
              </a: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1" cy="33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80" y="3419"/>
              <a:ext cx="697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expr3</a:t>
              </a: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864" y="3647"/>
              <a:ext cx="1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H="1">
              <a:off x="144" y="3887"/>
              <a:ext cx="72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H="1">
              <a:off x="807" y="4031"/>
              <a:ext cx="825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876" y="1439"/>
              <a:ext cx="1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144" y="1536"/>
              <a:ext cx="0" cy="23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1632" y="1823"/>
              <a:ext cx="1" cy="22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104" y="2688"/>
              <a:ext cx="3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1440" y="2688"/>
              <a:ext cx="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4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r>
              <a:rPr lang="zh-CN" altLang="en-US"/>
              <a:t>例  求输入的十个整数中正数的个数及其</a:t>
            </a:r>
            <a:r>
              <a:rPr lang="zh-CN" altLang="en-US" smtClean="0"/>
              <a:t>平均值。</a:t>
            </a:r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980728"/>
            <a:ext cx="7277142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46800" rIns="90000" bIns="4680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#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include &lt;stdio.h&gt;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main()</a:t>
            </a:r>
          </a:p>
          <a:p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int i,num=0,a;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float sum=0;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for(i=0;i&lt;10;i++)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ea typeface="隶书" pitchFamily="49" charset="-122"/>
              </a:rPr>
              <a:t>          </a:t>
            </a:r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scanf("%d",&amp;a);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if(a&lt;=0)  continue;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num++;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	sum+=a;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}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printf("%d plus integer's sum :%6.0f\n",num,sum);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     printf("Mean value:%6.2f\n",sum/num);</a:t>
            </a:r>
          </a:p>
          <a:p>
            <a:r>
              <a:rPr lang="en-US" altLang="zh-CN" sz="2400">
                <a:solidFill>
                  <a:schemeClr val="bg1"/>
                </a:solidFill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027803"/>
              </p:ext>
            </p:extLst>
          </p:nvPr>
        </p:nvGraphicFramePr>
        <p:xfrm>
          <a:off x="683568" y="692696"/>
          <a:ext cx="56213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4" imgW="3441700" imgH="635000" progId="Equation.3">
                  <p:embed/>
                </p:oleObj>
              </mc:Choice>
              <mc:Fallback>
                <p:oleObj name="公式" r:id="rId4" imgW="3441700" imgH="63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92696"/>
                        <a:ext cx="56213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475656" y="2276872"/>
            <a:ext cx="3422650" cy="3636963"/>
            <a:chOff x="1567" y="1576"/>
            <a:chExt cx="2489" cy="2291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568" y="1576"/>
              <a:ext cx="2485" cy="229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1578" y="1878"/>
              <a:ext cx="247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1965" y="1595"/>
              <a:ext cx="15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t=1,pi=0,n=1.0,s=1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2087" y="1901"/>
              <a:ext cx="8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当</a:t>
              </a:r>
              <a:r>
                <a:rPr lang="en-US" altLang="zh-CN">
                  <a:solidFill>
                    <a:schemeClr val="bg1"/>
                  </a:solidFill>
                </a:rPr>
                <a:t>|t|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1e-6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045" y="2189"/>
              <a:ext cx="201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2045" y="2189"/>
              <a:ext cx="0" cy="98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045" y="2434"/>
              <a:ext cx="20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2045" y="2674"/>
              <a:ext cx="20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2045" y="2937"/>
              <a:ext cx="20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V="1">
              <a:off x="1567" y="3189"/>
              <a:ext cx="247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567" y="3544"/>
              <a:ext cx="247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2387" y="2172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pi=pi+t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366" y="2416"/>
              <a:ext cx="6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n=n+2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2364" y="2684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s=-s</a:t>
              </a: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398" y="2917"/>
              <a:ext cx="5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t=s/n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264" y="3217"/>
              <a:ext cx="6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pi=pi*4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286" y="3539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输出</a:t>
              </a:r>
              <a:r>
                <a:rPr lang="en-US" altLang="zh-CN">
                  <a:solidFill>
                    <a:schemeClr val="bg1"/>
                  </a:solidFill>
                </a:rPr>
                <a:t>pi</a:t>
              </a:r>
            </a:p>
          </p:txBody>
        </p:sp>
      </p:grp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5176119" y="2764235"/>
            <a:ext cx="2505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分子：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-1…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分母：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91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4.2 </a:t>
            </a:r>
            <a:r>
              <a:rPr lang="zh-CN" altLang="en-US"/>
              <a:t>程序的三种基本结构</a:t>
            </a:r>
          </a:p>
          <a:p>
            <a:r>
              <a:rPr lang="zh-CN" altLang="en-US"/>
              <a:t>结构化程序设计</a:t>
            </a:r>
          </a:p>
          <a:p>
            <a:pPr lvl="1"/>
            <a:r>
              <a:rPr lang="zh-CN" altLang="en-US"/>
              <a:t>基本思想：任何程序都可以用三种基本结构表示，限制使用无条件转移语句（</a:t>
            </a:r>
            <a:r>
              <a:rPr lang="en-US" altLang="zh-CN"/>
              <a:t>goto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结构化程序：由三种基本结构反复嵌套构成的程序叫</a:t>
            </a:r>
            <a:r>
              <a:rPr lang="en-US" altLang="zh-CN"/>
              <a:t>~</a:t>
            </a:r>
          </a:p>
          <a:p>
            <a:pPr lvl="1"/>
            <a:r>
              <a:rPr lang="zh-CN" altLang="en-US"/>
              <a:t>优点：结构清晰，易读，提高程序设计质量和效率</a:t>
            </a:r>
          </a:p>
          <a:p>
            <a:pPr lvl="1"/>
            <a:r>
              <a:rPr lang="zh-CN" altLang="en-US"/>
              <a:t>三种基本结构</a:t>
            </a:r>
          </a:p>
          <a:p>
            <a:pPr lvl="2"/>
            <a:r>
              <a:rPr lang="zh-CN" altLang="en-US"/>
              <a:t>顺序结构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105472" y="3761134"/>
            <a:ext cx="5715000" cy="2116138"/>
            <a:chOff x="2016" y="2592"/>
            <a:chExt cx="3600" cy="1333"/>
          </a:xfrm>
        </p:grpSpPr>
        <p:sp useBgFill="1"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3335" y="2592"/>
              <a:ext cx="0" cy="323"/>
            </a:xfrm>
            <a:prstGeom prst="line">
              <a:avLst/>
            </a:prstGeom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024" y="2915"/>
              <a:ext cx="644" cy="233"/>
            </a:xfrm>
            <a:prstGeom prst="flowChartProcess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</a:t>
              </a:r>
              <a:endParaRPr lang="en-US" altLang="zh-CN" sz="3200" u="sng">
                <a:solidFill>
                  <a:schemeClr val="bg1"/>
                </a:solidFill>
              </a:endParaRPr>
            </a:p>
          </p:txBody>
        </p:sp>
        <p:sp useBgFill="1"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024" y="3459"/>
              <a:ext cx="644" cy="233"/>
            </a:xfrm>
            <a:prstGeom prst="flowChartProcess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B</a:t>
              </a:r>
              <a:endParaRPr lang="en-US" altLang="zh-CN" sz="4000" u="sng">
                <a:solidFill>
                  <a:schemeClr val="bg1"/>
                </a:solidFill>
              </a:endParaRPr>
            </a:p>
          </p:txBody>
        </p:sp>
        <p:sp useBgFill="1"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335" y="3148"/>
              <a:ext cx="0" cy="311"/>
            </a:xfrm>
            <a:prstGeom prst="line">
              <a:avLst/>
            </a:prstGeom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335" y="3692"/>
              <a:ext cx="0" cy="233"/>
            </a:xfrm>
            <a:prstGeom prst="line">
              <a:avLst/>
            </a:prstGeom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57" y="2915"/>
              <a:ext cx="700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 useBgFill="1"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57" y="3148"/>
              <a:ext cx="700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016" y="3504"/>
              <a:ext cx="576" cy="384"/>
            </a:xfrm>
            <a:prstGeom prst="wedgeEllipseCallout">
              <a:avLst>
                <a:gd name="adj1" fmla="val 105903"/>
                <a:gd name="adj2" fmla="val -57551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/>
                <a:t>流程图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5040" y="3504"/>
              <a:ext cx="576" cy="384"/>
            </a:xfrm>
            <a:prstGeom prst="wedgeEllipseCallout">
              <a:avLst>
                <a:gd name="adj1" fmla="val -105208"/>
                <a:gd name="adj2" fmla="val -100523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/>
                <a:t>N-S</a:t>
              </a:r>
              <a:r>
                <a:rPr lang="zh-CN" altLang="zh-CN"/>
                <a:t>图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求</a:t>
            </a:r>
            <a:r>
              <a:rPr lang="en-US" altLang="zh-CN"/>
              <a:t>Fibonacci</a:t>
            </a:r>
            <a:r>
              <a:rPr lang="zh-CN" altLang="en-US"/>
              <a:t>数列：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……</a:t>
            </a:r>
            <a:r>
              <a:rPr lang="zh-CN" altLang="en-US"/>
              <a:t>的前</a:t>
            </a:r>
            <a:r>
              <a:rPr lang="en-US" altLang="zh-CN"/>
              <a:t>40</a:t>
            </a:r>
            <a:r>
              <a:rPr lang="zh-CN" altLang="en-US" smtClean="0"/>
              <a:t>个数。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55205"/>
              </p:ext>
            </p:extLst>
          </p:nvPr>
        </p:nvGraphicFramePr>
        <p:xfrm>
          <a:off x="5518344" y="1268760"/>
          <a:ext cx="3124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3" imgW="1955800" imgH="685800" progId="Equation.3">
                  <p:embed/>
                </p:oleObj>
              </mc:Choice>
              <mc:Fallback>
                <p:oleObj name="公式" r:id="rId3" imgW="19558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344" y="1268760"/>
                        <a:ext cx="31242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65634" y="1700808"/>
            <a:ext cx="3370262" cy="2649537"/>
            <a:chOff x="2111" y="1776"/>
            <a:chExt cx="2123" cy="166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12" y="1776"/>
              <a:ext cx="2119" cy="16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111" y="2133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8" y="1828"/>
              <a:ext cx="7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f1=1,f2=1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386" y="2173"/>
              <a:ext cx="9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for  i=1  to 20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556" y="2411"/>
              <a:ext cx="16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556" y="2422"/>
              <a:ext cx="0" cy="102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556" y="2778"/>
              <a:ext cx="16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854" y="2472"/>
              <a:ext cx="6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输出</a:t>
              </a:r>
              <a:r>
                <a:rPr lang="en-US" altLang="zh-CN">
                  <a:solidFill>
                    <a:schemeClr val="bg1"/>
                  </a:solidFill>
                </a:rPr>
                <a:t>f1,f2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798" y="2839"/>
              <a:ext cx="64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f1=f1+f2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f2=f2+f1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563888" y="3447057"/>
            <a:ext cx="5373688" cy="2862263"/>
            <a:chOff x="2162" y="1616"/>
            <a:chExt cx="3385" cy="1803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62" y="1616"/>
              <a:ext cx="763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34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233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1597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10946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75025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514229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3524578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24157817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009" y="1616"/>
              <a:ext cx="763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55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377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2584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17711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121393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832040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5702887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39088169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856" y="1616"/>
              <a:ext cx="763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13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89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610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4181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28657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196418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1346269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9227465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63245986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704" y="1616"/>
              <a:ext cx="843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21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144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987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6765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46368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317811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2178309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14930352</a:t>
              </a:r>
            </a:p>
            <a:p>
              <a:pPr algn="r" eaLnBrk="1" hangingPunct="1"/>
              <a:r>
                <a:rPr lang="en-US" altLang="zh-CN">
                  <a:solidFill>
                    <a:schemeClr val="bg1"/>
                  </a:solidFill>
                </a:rPr>
                <a:t>102334155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0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例  判断</a:t>
            </a:r>
            <a:r>
              <a:rPr lang="en-US" altLang="zh-CN"/>
              <a:t>m</a:t>
            </a:r>
            <a:r>
              <a:rPr lang="zh-CN" altLang="en-US"/>
              <a:t>是否</a:t>
            </a:r>
            <a:r>
              <a:rPr lang="zh-CN" altLang="en-US" smtClean="0"/>
              <a:t>素数。</a:t>
            </a:r>
            <a:endParaRPr lang="zh-CN" alt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003675" y="1252538"/>
            <a:ext cx="3976688" cy="4586287"/>
            <a:chOff x="2522" y="789"/>
            <a:chExt cx="2505" cy="2889"/>
          </a:xfrm>
        </p:grpSpPr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2522" y="789"/>
              <a:ext cx="2489" cy="2889"/>
              <a:chOff x="2522" y="789"/>
              <a:chExt cx="2456" cy="2889"/>
            </a:xfrm>
          </p:grpSpPr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2522" y="789"/>
                <a:ext cx="2445" cy="288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2522" y="1067"/>
                <a:ext cx="24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533" y="1317"/>
                <a:ext cx="24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2522" y="1592"/>
                <a:ext cx="244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3189" y="1889"/>
                <a:ext cx="17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3189" y="1889"/>
                <a:ext cx="0" cy="11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0"/>
              <p:cNvSpPr>
                <a:spLocks noChangeShapeType="1"/>
              </p:cNvSpPr>
              <p:nvPr/>
            </p:nvSpPr>
            <p:spPr bwMode="auto">
              <a:xfrm>
                <a:off x="3189" y="2222"/>
                <a:ext cx="177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>
                <a:off x="3200" y="1889"/>
                <a:ext cx="866" cy="32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 flipH="1">
                <a:off x="4055" y="1889"/>
                <a:ext cx="912" cy="33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055" y="2222"/>
                <a:ext cx="0" cy="51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3189" y="2733"/>
                <a:ext cx="176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533" y="3011"/>
                <a:ext cx="24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2523" y="3355"/>
                <a:ext cx="24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2523" y="3011"/>
                <a:ext cx="1200" cy="3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 flipH="1">
                <a:off x="3712" y="3011"/>
                <a:ext cx="1255" cy="3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3734" y="3355"/>
                <a:ext cx="0" cy="32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3065" y="817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读入</a:t>
              </a:r>
              <a:r>
                <a:rPr lang="en-US" altLang="zh-CN">
                  <a:solidFill>
                    <a:schemeClr val="bg1"/>
                  </a:solidFill>
                </a:rPr>
                <a:t>m</a:t>
              </a:r>
            </a:p>
          </p:txBody>
        </p: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3076" y="1069"/>
              <a:ext cx="475" cy="233"/>
              <a:chOff x="3076" y="1069"/>
              <a:chExt cx="475" cy="233"/>
            </a:xfrm>
          </p:grpSpPr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3076" y="1069"/>
                <a:ext cx="47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k=</a:t>
                </a:r>
                <a:r>
                  <a:rPr lang="en-US" altLang="zh-CN">
                    <a:solidFill>
                      <a:schemeClr val="bg1"/>
                    </a:solidFill>
                    <a:sym typeface="Symbol" pitchFamily="18" charset="2"/>
                  </a:rPr>
                  <a:t>m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3378" y="1100"/>
                <a:ext cx="1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 Box 45"/>
            <p:cNvSpPr txBox="1">
              <a:spLocks noChangeArrowheads="1"/>
            </p:cNvSpPr>
            <p:nvPr/>
          </p:nvSpPr>
          <p:spPr bwMode="auto">
            <a:xfrm>
              <a:off x="3098" y="1284"/>
              <a:ext cx="3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i=2</a:t>
              </a:r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2865" y="1591"/>
              <a:ext cx="4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当</a:t>
              </a:r>
              <a:r>
                <a:rPr lang="en-US" altLang="zh-CN">
                  <a:solidFill>
                    <a:schemeClr val="bg1"/>
                  </a:solidFill>
                </a:rPr>
                <a:t>i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</a:t>
              </a:r>
              <a:r>
                <a:rPr lang="en-US" altLang="zh-CN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3698" y="1894"/>
              <a:ext cx="7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m</a:t>
              </a:r>
              <a:r>
                <a:rPr lang="zh-CN" altLang="zh-CN">
                  <a:solidFill>
                    <a:schemeClr val="bg1"/>
                  </a:solidFill>
                </a:rPr>
                <a:t>被</a:t>
              </a:r>
              <a:r>
                <a:rPr lang="en-US" altLang="zh-CN">
                  <a:solidFill>
                    <a:schemeClr val="bg1"/>
                  </a:solidFill>
                </a:rPr>
                <a:t>i</a:t>
              </a:r>
              <a:r>
                <a:rPr lang="zh-CN" altLang="zh-CN">
                  <a:solidFill>
                    <a:schemeClr val="bg1"/>
                  </a:solidFill>
                </a:rPr>
                <a:t>整除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3231" y="198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真</a:t>
              </a: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4676" y="1973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3286" y="2239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用</a:t>
              </a:r>
              <a:r>
                <a:rPr lang="en-US" altLang="zh-CN">
                  <a:solidFill>
                    <a:schemeClr val="bg1"/>
                  </a:solidFill>
                </a:rPr>
                <a:t>break</a:t>
              </a:r>
            </a:p>
            <a:p>
              <a:pPr eaLnBrk="1" hangingPunct="1"/>
              <a:r>
                <a:rPr lang="zh-CN" altLang="zh-CN">
                  <a:solidFill>
                    <a:schemeClr val="bg1"/>
                  </a:solidFill>
                </a:rPr>
                <a:t>结束循环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3776" y="275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i=i+1</a:t>
              </a:r>
            </a:p>
          </p:txBody>
        </p:sp>
        <p:sp>
          <p:nvSpPr>
            <p:cNvPr id="14" name="Text Box 52"/>
            <p:cNvSpPr txBox="1">
              <a:spLocks noChangeArrowheads="1"/>
            </p:cNvSpPr>
            <p:nvPr/>
          </p:nvSpPr>
          <p:spPr bwMode="auto">
            <a:xfrm>
              <a:off x="3365" y="3024"/>
              <a:ext cx="4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i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</a:t>
              </a:r>
              <a:r>
                <a:rPr lang="en-US" altLang="zh-CN">
                  <a:solidFill>
                    <a:schemeClr val="bg1"/>
                  </a:solidFill>
                </a:rPr>
                <a:t>k+1</a:t>
              </a:r>
            </a:p>
          </p:txBody>
        </p:sp>
        <p:sp>
          <p:nvSpPr>
            <p:cNvPr id="15" name="Text Box 53"/>
            <p:cNvSpPr txBox="1">
              <a:spLocks noChangeArrowheads="1"/>
            </p:cNvSpPr>
            <p:nvPr/>
          </p:nvSpPr>
          <p:spPr bwMode="auto">
            <a:xfrm>
              <a:off x="2560" y="3102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真</a:t>
              </a:r>
            </a:p>
          </p:txBody>
        </p:sp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4660" y="3091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2554" y="3417"/>
              <a:ext cx="11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输出</a:t>
              </a:r>
              <a:r>
                <a:rPr lang="en-US" altLang="zh-CN">
                  <a:solidFill>
                    <a:schemeClr val="bg1"/>
                  </a:solidFill>
                </a:rPr>
                <a:t>:m”</a:t>
              </a:r>
              <a:r>
                <a:rPr lang="zh-CN" altLang="zh-CN">
                  <a:solidFill>
                    <a:schemeClr val="bg1"/>
                  </a:solidFill>
                </a:rPr>
                <a:t>是素数</a:t>
              </a:r>
              <a:r>
                <a:rPr lang="zh-CN" altLang="en-US">
                  <a:solidFill>
                    <a:schemeClr val="bg1"/>
                  </a:solidFill>
                </a:rPr>
                <a:t>”</a:t>
              </a:r>
            </a:p>
          </p:txBody>
        </p:sp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3683" y="3401"/>
              <a:ext cx="13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输出</a:t>
              </a:r>
              <a:r>
                <a:rPr lang="en-US" altLang="zh-CN">
                  <a:solidFill>
                    <a:schemeClr val="bg1"/>
                  </a:solidFill>
                </a:rPr>
                <a:t>:m”</a:t>
              </a:r>
              <a:r>
                <a:rPr lang="zh-CN" altLang="en-US">
                  <a:solidFill>
                    <a:schemeClr val="bg1"/>
                  </a:solidFill>
                </a:rPr>
                <a:t>不</a:t>
              </a:r>
              <a:r>
                <a:rPr lang="zh-CN" altLang="zh-CN">
                  <a:solidFill>
                    <a:schemeClr val="bg1"/>
                  </a:solidFill>
                </a:rPr>
                <a:t>是素数</a:t>
              </a:r>
              <a:r>
                <a:rPr lang="zh-CN" altLang="en-US">
                  <a:solidFill>
                    <a:schemeClr val="bg1"/>
                  </a:solidFill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8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r>
              <a:rPr lang="zh-CN" altLang="en-US"/>
              <a:t>例  译</a:t>
            </a:r>
            <a:r>
              <a:rPr lang="zh-CN" altLang="en-US" smtClean="0"/>
              <a:t>密码。</a:t>
            </a:r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55976" y="1449933"/>
            <a:ext cx="3756025" cy="3851275"/>
            <a:chOff x="3253" y="516"/>
            <a:chExt cx="2366" cy="2426"/>
          </a:xfrm>
        </p:grpSpPr>
        <p:sp>
          <p:nvSpPr>
            <p:cNvPr id="4" name="WordArt 6"/>
            <p:cNvSpPr>
              <a:spLocks noChangeArrowheads="1" noChangeShapeType="1" noTextEdit="1"/>
            </p:cNvSpPr>
            <p:nvPr/>
          </p:nvSpPr>
          <p:spPr bwMode="auto">
            <a:xfrm rot="-10800000">
              <a:off x="3253" y="891"/>
              <a:ext cx="2128" cy="205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5403301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5B9BD5"/>
                  </a:solidFill>
                  <a:latin typeface="Times New Roman"/>
                  <a:cs typeface="Times New Roman"/>
                </a:rPr>
                <a:t>ABCDEFGHIJKLMNOPQRSTUVWXYZ</a:t>
              </a:r>
              <a:endParaRPr lang="zh-CN" altLang="en-US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5B9BD5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478" y="543"/>
              <a:ext cx="951" cy="834"/>
            </a:xfrm>
            <a:custGeom>
              <a:avLst/>
              <a:gdLst>
                <a:gd name="T0" fmla="*/ 0 w 951"/>
                <a:gd name="T1" fmla="*/ 145 h 834"/>
                <a:gd name="T2" fmla="*/ 300 w 951"/>
                <a:gd name="T3" fmla="*/ 45 h 834"/>
                <a:gd name="T4" fmla="*/ 845 w 951"/>
                <a:gd name="T5" fmla="*/ 412 h 834"/>
                <a:gd name="T6" fmla="*/ 934 w 951"/>
                <a:gd name="T7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1" h="834">
                  <a:moveTo>
                    <a:pt x="0" y="145"/>
                  </a:moveTo>
                  <a:cubicBezTo>
                    <a:pt x="79" y="72"/>
                    <a:pt x="159" y="0"/>
                    <a:pt x="300" y="45"/>
                  </a:cubicBezTo>
                  <a:cubicBezTo>
                    <a:pt x="441" y="90"/>
                    <a:pt x="739" y="280"/>
                    <a:pt x="845" y="412"/>
                  </a:cubicBezTo>
                  <a:cubicBezTo>
                    <a:pt x="951" y="544"/>
                    <a:pt x="919" y="758"/>
                    <a:pt x="934" y="834"/>
                  </a:cubicBezTo>
                </a:path>
              </a:pathLst>
            </a:custGeom>
            <a:noFill/>
            <a:ln w="9525">
              <a:solidFill>
                <a:srgbClr val="FFD9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4790" y="686"/>
              <a:ext cx="829" cy="969"/>
            </a:xfrm>
            <a:custGeom>
              <a:avLst/>
              <a:gdLst>
                <a:gd name="T0" fmla="*/ 0 w 829"/>
                <a:gd name="T1" fmla="*/ 124 h 969"/>
                <a:gd name="T2" fmla="*/ 344 w 829"/>
                <a:gd name="T3" fmla="*/ 69 h 969"/>
                <a:gd name="T4" fmla="*/ 766 w 829"/>
                <a:gd name="T5" fmla="*/ 536 h 969"/>
                <a:gd name="T6" fmla="*/ 722 w 829"/>
                <a:gd name="T7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9" h="969">
                  <a:moveTo>
                    <a:pt x="0" y="124"/>
                  </a:moveTo>
                  <a:cubicBezTo>
                    <a:pt x="108" y="62"/>
                    <a:pt x="216" y="0"/>
                    <a:pt x="344" y="69"/>
                  </a:cubicBezTo>
                  <a:cubicBezTo>
                    <a:pt x="472" y="138"/>
                    <a:pt x="703" y="386"/>
                    <a:pt x="766" y="536"/>
                  </a:cubicBezTo>
                  <a:cubicBezTo>
                    <a:pt x="829" y="686"/>
                    <a:pt x="731" y="897"/>
                    <a:pt x="722" y="969"/>
                  </a:cubicBezTo>
                </a:path>
              </a:pathLst>
            </a:custGeom>
            <a:noFill/>
            <a:ln w="9525">
              <a:solidFill>
                <a:srgbClr val="FFD9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259" y="516"/>
              <a:ext cx="1197" cy="661"/>
            </a:xfrm>
            <a:custGeom>
              <a:avLst/>
              <a:gdLst>
                <a:gd name="T0" fmla="*/ 97 w 1197"/>
                <a:gd name="T1" fmla="*/ 661 h 661"/>
                <a:gd name="T2" fmla="*/ 108 w 1197"/>
                <a:gd name="T3" fmla="*/ 383 h 661"/>
                <a:gd name="T4" fmla="*/ 742 w 1197"/>
                <a:gd name="T5" fmla="*/ 28 h 661"/>
                <a:gd name="T6" fmla="*/ 1197 w 1197"/>
                <a:gd name="T7" fmla="*/ 217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7" h="661">
                  <a:moveTo>
                    <a:pt x="97" y="661"/>
                  </a:moveTo>
                  <a:cubicBezTo>
                    <a:pt x="48" y="575"/>
                    <a:pt x="0" y="489"/>
                    <a:pt x="108" y="383"/>
                  </a:cubicBezTo>
                  <a:cubicBezTo>
                    <a:pt x="216" y="277"/>
                    <a:pt x="561" y="56"/>
                    <a:pt x="742" y="28"/>
                  </a:cubicBezTo>
                  <a:cubicBezTo>
                    <a:pt x="923" y="0"/>
                    <a:pt x="1123" y="187"/>
                    <a:pt x="1197" y="217"/>
                  </a:cubicBezTo>
                </a:path>
              </a:pathLst>
            </a:custGeom>
            <a:noFill/>
            <a:ln w="9525">
              <a:solidFill>
                <a:srgbClr val="FFD9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D966"/>
                </a:solidFill>
              </a:endParaRPr>
            </a:p>
          </p:txBody>
        </p:sp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7544" y="4885710"/>
            <a:ext cx="34531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例如  </a:t>
            </a:r>
            <a:r>
              <a:rPr lang="en-US" altLang="zh-CN" sz="2400">
                <a:solidFill>
                  <a:schemeClr val="bg1"/>
                </a:solidFill>
              </a:rPr>
              <a:t>Hello,world!</a:t>
            </a:r>
          </a:p>
          <a:p>
            <a:pPr eaLnBrk="1" hangingPunct="1"/>
            <a:r>
              <a:rPr lang="zh-CN" altLang="zh-CN" sz="2400">
                <a:solidFill>
                  <a:schemeClr val="bg1"/>
                </a:solidFill>
              </a:rPr>
              <a:t>译成密码：</a:t>
            </a:r>
            <a:r>
              <a:rPr lang="en-US" altLang="zh-CN" sz="2400">
                <a:solidFill>
                  <a:schemeClr val="bg1"/>
                </a:solidFill>
              </a:rPr>
              <a:t>Lipps,asvph!</a:t>
            </a:r>
          </a:p>
        </p:txBody>
      </p:sp>
    </p:spTree>
    <p:extLst>
      <p:ext uri="{BB962C8B-B14F-4D97-AF65-F5344CB8AC3E}">
        <p14:creationId xmlns:p14="http://schemas.microsoft.com/office/powerpoint/2010/main" val="38107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612576" y="548681"/>
            <a:ext cx="8229600" cy="3168352"/>
          </a:xfrm>
        </p:spPr>
        <p:txBody>
          <a:bodyPr/>
          <a:lstStyle/>
          <a:p>
            <a:pPr lvl="2"/>
            <a:r>
              <a:rPr lang="zh-CN" altLang="en-US"/>
              <a:t>选择结构</a:t>
            </a:r>
          </a:p>
          <a:p>
            <a:pPr lvl="3"/>
            <a:r>
              <a:rPr lang="zh-CN" altLang="en-US"/>
              <a:t>二分支选择</a:t>
            </a:r>
            <a:r>
              <a:rPr lang="zh-CN" altLang="en-US" smtClean="0"/>
              <a:t>结构</a:t>
            </a:r>
            <a:endParaRPr lang="en-US" altLang="zh-CN" smtClean="0"/>
          </a:p>
          <a:p>
            <a:pPr lvl="2"/>
            <a:endParaRPr lang="en-US" altLang="zh-CN"/>
          </a:p>
          <a:p>
            <a:pPr lvl="2"/>
            <a:endParaRPr lang="en-US" altLang="zh-CN" smtClean="0"/>
          </a:p>
          <a:p>
            <a:pPr lvl="2"/>
            <a:endParaRPr lang="en-US" altLang="zh-CN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/>
          </a:p>
          <a:p>
            <a:pPr lvl="2"/>
            <a:endParaRPr lang="zh-CN" altLang="en-US"/>
          </a:p>
          <a:p>
            <a:pPr lvl="3"/>
            <a:r>
              <a:rPr lang="zh-CN" altLang="en-US"/>
              <a:t>多分支选择结构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265363" y="836712"/>
            <a:ext cx="5699125" cy="2505075"/>
            <a:chOff x="2016" y="192"/>
            <a:chExt cx="3590" cy="1578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016" y="192"/>
              <a:ext cx="2112" cy="1578"/>
              <a:chOff x="2016" y="192"/>
              <a:chExt cx="2112" cy="1578"/>
            </a:xfrm>
          </p:grpSpPr>
          <p:sp>
            <p:nvSpPr>
              <p:cNvPr id="18" name="Line 3"/>
              <p:cNvSpPr>
                <a:spLocks noChangeShapeType="1"/>
              </p:cNvSpPr>
              <p:nvPr/>
            </p:nvSpPr>
            <p:spPr bwMode="auto">
              <a:xfrm>
                <a:off x="3049" y="1470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4"/>
              <p:cNvGrpSpPr>
                <a:grpSpLocks/>
              </p:cNvGrpSpPr>
              <p:nvPr/>
            </p:nvGrpSpPr>
            <p:grpSpPr bwMode="auto">
              <a:xfrm>
                <a:off x="2016" y="192"/>
                <a:ext cx="2112" cy="1278"/>
                <a:chOff x="2016" y="192"/>
                <a:chExt cx="2112" cy="1278"/>
              </a:xfrm>
            </p:grpSpPr>
            <p:sp useBgFill="1">
              <p:nvSpPr>
                <p:cNvPr id="20" name="AutoShape 5"/>
                <p:cNvSpPr>
                  <a:spLocks noChangeArrowheads="1"/>
                </p:cNvSpPr>
                <p:nvPr/>
              </p:nvSpPr>
              <p:spPr bwMode="auto">
                <a:xfrm>
                  <a:off x="2561" y="492"/>
                  <a:ext cx="967" cy="367"/>
                </a:xfrm>
                <a:prstGeom prst="flowChartDecision">
                  <a:avLst/>
                </a:prstGeom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</a:rPr>
                    <a:t>P</a:t>
                  </a:r>
                  <a:endParaRPr lang="en-US" altLang="zh-CN"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16" y="875"/>
                  <a:ext cx="756" cy="44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bg1"/>
                      </a:solidFill>
                    </a:rPr>
                    <a:t>A</a:t>
                  </a:r>
                  <a:endParaRPr lang="en-US" altLang="zh-CN" sz="4000" u="sng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372" y="875"/>
                  <a:ext cx="756" cy="44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bg1"/>
                      </a:solidFill>
                    </a:rPr>
                    <a:t>B</a:t>
                  </a:r>
                  <a:endParaRPr lang="en-US" altLang="zh-CN" sz="4000" u="sng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3049" y="192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339" y="681"/>
                  <a:ext cx="22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10"/>
                <p:cNvSpPr>
                  <a:spLocks noChangeShapeType="1"/>
                </p:cNvSpPr>
                <p:nvPr/>
              </p:nvSpPr>
              <p:spPr bwMode="auto">
                <a:xfrm>
                  <a:off x="2339" y="681"/>
                  <a:ext cx="0" cy="28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Line 11"/>
                <p:cNvSpPr>
                  <a:spLocks noChangeShapeType="1"/>
                </p:cNvSpPr>
                <p:nvPr/>
              </p:nvSpPr>
              <p:spPr bwMode="auto">
                <a:xfrm>
                  <a:off x="3528" y="681"/>
                  <a:ext cx="24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>
                  <a:off x="3772" y="681"/>
                  <a:ext cx="0" cy="28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>
                  <a:off x="2339" y="1226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>
                  <a:off x="3757" y="1226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Line 15"/>
                <p:cNvSpPr>
                  <a:spLocks noChangeShapeType="1"/>
                </p:cNvSpPr>
                <p:nvPr/>
              </p:nvSpPr>
              <p:spPr bwMode="auto">
                <a:xfrm>
                  <a:off x="2339" y="1470"/>
                  <a:ext cx="7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049" y="1470"/>
                  <a:ext cx="70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46" y="333"/>
                  <a:ext cx="262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真</a:t>
                  </a:r>
                  <a:endParaRPr lang="zh-CN" altLang="en-US"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35" y="333"/>
                  <a:ext cx="262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假</a:t>
                  </a:r>
                  <a:endParaRPr lang="zh-CN" altLang="en-US" sz="40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4405" y="429"/>
              <a:ext cx="1201" cy="889"/>
              <a:chOff x="4405" y="429"/>
              <a:chExt cx="1201" cy="889"/>
            </a:xfrm>
          </p:grpSpPr>
          <p:sp useBgFill="1">
            <p:nvSpPr>
              <p:cNvPr id="6" name="Rectangle 19"/>
              <p:cNvSpPr>
                <a:spLocks noChangeArrowheads="1"/>
              </p:cNvSpPr>
              <p:nvPr/>
            </p:nvSpPr>
            <p:spPr bwMode="auto">
              <a:xfrm>
                <a:off x="4405" y="492"/>
                <a:ext cx="1201" cy="734"/>
              </a:xfrm>
              <a:prstGeom prst="rect">
                <a:avLst/>
              </a:prstGeom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20"/>
              <p:cNvSpPr>
                <a:spLocks noChangeShapeType="1"/>
              </p:cNvSpPr>
              <p:nvPr/>
            </p:nvSpPr>
            <p:spPr bwMode="auto">
              <a:xfrm>
                <a:off x="4405" y="492"/>
                <a:ext cx="601" cy="3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AutoShape 21"/>
              <p:cNvCxnSpPr>
                <a:cxnSpLocks noChangeShapeType="1"/>
                <a:stCxn id="7" idx="1"/>
                <a:endCxn id="7" idx="1"/>
              </p:cNvCxnSpPr>
              <p:nvPr/>
            </p:nvCxnSpPr>
            <p:spPr bwMode="auto">
              <a:xfrm>
                <a:off x="5006" y="859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AutoShape 22"/>
              <p:cNvCxnSpPr>
                <a:cxnSpLocks noChangeShapeType="1"/>
                <a:stCxn id="6" idx="3"/>
                <a:endCxn id="6" idx="3"/>
              </p:cNvCxnSpPr>
              <p:nvPr/>
            </p:nvCxnSpPr>
            <p:spPr bwMode="auto">
              <a:xfrm>
                <a:off x="5606" y="859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 flipV="1">
                <a:off x="5006" y="492"/>
                <a:ext cx="600" cy="3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 Box 24"/>
              <p:cNvSpPr txBox="1">
                <a:spLocks noChangeArrowheads="1"/>
              </p:cNvSpPr>
              <p:nvPr/>
            </p:nvSpPr>
            <p:spPr bwMode="auto">
              <a:xfrm>
                <a:off x="4885" y="429"/>
                <a:ext cx="276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endParaRPr lang="en-US" altLang="zh-CN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25"/>
              <p:cNvSpPr>
                <a:spLocks noChangeShapeType="1"/>
              </p:cNvSpPr>
              <p:nvPr/>
            </p:nvSpPr>
            <p:spPr bwMode="auto">
              <a:xfrm>
                <a:off x="4405" y="859"/>
                <a:ext cx="120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Line 26"/>
              <p:cNvSpPr>
                <a:spLocks noChangeShapeType="1"/>
              </p:cNvSpPr>
              <p:nvPr/>
            </p:nvSpPr>
            <p:spPr bwMode="auto">
              <a:xfrm>
                <a:off x="5006" y="859"/>
                <a:ext cx="0" cy="3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5166" y="872"/>
                <a:ext cx="213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B</a:t>
                </a:r>
                <a:endParaRPr lang="en-US" altLang="zh-CN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 Box 28"/>
              <p:cNvSpPr txBox="1">
                <a:spLocks noChangeArrowheads="1"/>
              </p:cNvSpPr>
              <p:nvPr/>
            </p:nvSpPr>
            <p:spPr bwMode="auto">
              <a:xfrm>
                <a:off x="4646" y="872"/>
                <a:ext cx="213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A</a:t>
                </a:r>
                <a:endParaRPr lang="en-US" altLang="zh-CN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>
                <a:off x="4412" y="511"/>
                <a:ext cx="262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zh-CN">
                    <a:solidFill>
                      <a:schemeClr val="bg1"/>
                    </a:solidFill>
                  </a:rPr>
                  <a:t>真</a:t>
                </a:r>
                <a:endParaRPr lang="zh-CN" altLang="en-US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5337" y="511"/>
                <a:ext cx="262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zh-CN">
                    <a:solidFill>
                      <a:schemeClr val="bg1"/>
                    </a:solidFill>
                  </a:rPr>
                  <a:t>假</a:t>
                </a:r>
                <a:endParaRPr lang="zh-CN" altLang="en-US" sz="4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3459038" y="2708920"/>
            <a:ext cx="5505450" cy="3581400"/>
            <a:chOff x="1056" y="1680"/>
            <a:chExt cx="3468" cy="2256"/>
          </a:xfrm>
        </p:grpSpPr>
        <p:sp useBgFill="1"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496" y="1968"/>
              <a:ext cx="384" cy="336"/>
            </a:xfrm>
            <a:prstGeom prst="flowChartConnector">
              <a:avLst/>
            </a:prstGeom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688" y="1680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056" y="2748"/>
              <a:ext cx="684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A1</a:t>
              </a:r>
            </a:p>
          </p:txBody>
        </p:sp>
        <p:sp useBgFill="1"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872" y="2748"/>
              <a:ext cx="684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A2</a:t>
              </a:r>
            </a:p>
          </p:txBody>
        </p:sp>
        <p:sp useBgFill="1"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28" y="2748"/>
              <a:ext cx="684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Ai</a:t>
              </a:r>
            </a:p>
          </p:txBody>
        </p:sp>
        <p:sp useBgFill="1"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840" y="2748"/>
              <a:ext cx="684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An</a:t>
              </a: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392" y="2208"/>
              <a:ext cx="1152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2592" y="3312"/>
              <a:ext cx="384" cy="336"/>
            </a:xfrm>
            <a:prstGeom prst="flowChartConnector">
              <a:avLst/>
            </a:prstGeom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208" y="2304"/>
              <a:ext cx="432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832" y="2256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880" y="2160"/>
              <a:ext cx="1248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256" y="2976"/>
              <a:ext cx="384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440" y="2976"/>
              <a:ext cx="1152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2928" y="2976"/>
              <a:ext cx="384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2976" y="2976"/>
              <a:ext cx="1104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784" y="364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1977" y="2409"/>
              <a:ext cx="4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k=k2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1545" y="2265"/>
              <a:ext cx="4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k=k1</a:t>
              </a: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3273" y="2169"/>
              <a:ext cx="4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k=kn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3106" y="2361"/>
              <a:ext cx="3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k=ki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591" y="2745"/>
              <a:ext cx="237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3599" y="2745"/>
              <a:ext cx="237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684584" y="548680"/>
            <a:ext cx="9828584" cy="5577483"/>
          </a:xfrm>
        </p:spPr>
        <p:txBody>
          <a:bodyPr/>
          <a:lstStyle/>
          <a:p>
            <a:pPr lvl="2"/>
            <a:r>
              <a:rPr lang="zh-CN" altLang="en-US"/>
              <a:t>循环结构</a:t>
            </a:r>
          </a:p>
          <a:p>
            <a:pPr lvl="3"/>
            <a:r>
              <a:rPr lang="zh-CN" altLang="en-US"/>
              <a:t>当型循环</a:t>
            </a:r>
            <a:r>
              <a:rPr lang="zh-CN" altLang="en-US" smtClean="0"/>
              <a:t>结构</a:t>
            </a:r>
            <a:endParaRPr lang="en-US" altLang="zh-CN" smtClean="0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zh-CN" altLang="en-US"/>
          </a:p>
          <a:p>
            <a:pPr lvl="3"/>
            <a:r>
              <a:rPr lang="zh-CN" altLang="en-US"/>
              <a:t>直到型循环</a:t>
            </a:r>
            <a:r>
              <a:rPr lang="zh-CN" altLang="en-US" smtClean="0"/>
              <a:t>结构</a:t>
            </a:r>
            <a:endParaRPr lang="en-US" altLang="zh-CN" smtClean="0"/>
          </a:p>
          <a:p>
            <a:pPr lvl="3"/>
            <a:endParaRPr lang="en-US" altLang="zh-CN"/>
          </a:p>
          <a:p>
            <a:pPr lvl="3"/>
            <a:endParaRPr lang="en-US" altLang="zh-CN" smtClean="0"/>
          </a:p>
          <a:p>
            <a:pPr lvl="3"/>
            <a:endParaRPr lang="en-US" altLang="zh-CN"/>
          </a:p>
          <a:p>
            <a:pPr marL="1314450" lvl="3" indent="0">
              <a:buNone/>
            </a:pPr>
            <a:endParaRPr lang="en-US" altLang="zh-CN" smtClean="0"/>
          </a:p>
          <a:p>
            <a:pPr marL="1314450" lvl="3" indent="0">
              <a:buNone/>
            </a:pPr>
            <a:endParaRPr lang="en-US" altLang="zh-CN"/>
          </a:p>
          <a:p>
            <a:pPr marL="1314450" lvl="3" indent="0">
              <a:buNone/>
            </a:pPr>
            <a:endParaRPr lang="en-US" altLang="zh-CN" smtClean="0"/>
          </a:p>
          <a:p>
            <a:pPr marL="1314450" lvl="3" indent="0">
              <a:buNone/>
            </a:pPr>
            <a:r>
              <a:rPr lang="zh-CN" altLang="en-US" smtClean="0"/>
              <a:t>注</a:t>
            </a:r>
            <a:r>
              <a:rPr lang="zh-CN" altLang="en-US"/>
              <a:t>：</a:t>
            </a:r>
            <a:r>
              <a:rPr lang="en-US" altLang="zh-CN"/>
              <a:t>A,B,A1….An</a:t>
            </a:r>
            <a:r>
              <a:rPr lang="zh-CN" altLang="en-US"/>
              <a:t>可以是一个简单语句，也可以是一个基本结构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057650" y="519683"/>
            <a:ext cx="4479925" cy="2981325"/>
            <a:chOff x="2556" y="277"/>
            <a:chExt cx="2822" cy="1878"/>
          </a:xfrm>
        </p:grpSpPr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3266" y="277"/>
              <a:ext cx="0" cy="3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2760" y="581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266" y="882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940" y="1167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266" y="1411"/>
              <a:ext cx="0" cy="1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6" y="1566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2556" y="411"/>
              <a:ext cx="0" cy="11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56" y="411"/>
              <a:ext cx="71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745" y="721"/>
              <a:ext cx="2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021" y="721"/>
              <a:ext cx="0" cy="100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3266" y="1722"/>
              <a:ext cx="75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266" y="1722"/>
              <a:ext cx="0" cy="4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705" y="480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266" y="891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</a:p>
          </p:txBody>
        </p:sp>
        <p:grpSp>
          <p:nvGrpSpPr>
            <p:cNvPr id="18" name="Group 42"/>
            <p:cNvGrpSpPr>
              <a:grpSpLocks/>
            </p:cNvGrpSpPr>
            <p:nvPr/>
          </p:nvGrpSpPr>
          <p:grpSpPr bwMode="auto">
            <a:xfrm>
              <a:off x="4345" y="426"/>
              <a:ext cx="1033" cy="566"/>
              <a:chOff x="4345" y="426"/>
              <a:chExt cx="1033" cy="566"/>
            </a:xfrm>
          </p:grpSpPr>
          <p:sp useBgFill="1"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4345" y="426"/>
                <a:ext cx="1033" cy="566"/>
              </a:xfrm>
              <a:prstGeom prst="rect">
                <a:avLst/>
              </a:prstGeom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4556" y="480"/>
                <a:ext cx="64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当</a:t>
                </a:r>
                <a:r>
                  <a:rPr lang="en-US" altLang="zh-CN">
                    <a:solidFill>
                      <a:schemeClr val="bg1"/>
                    </a:solidFill>
                  </a:rPr>
                  <a:t>P</a:t>
                </a:r>
                <a:r>
                  <a:rPr lang="zh-CN" altLang="zh-CN">
                    <a:solidFill>
                      <a:schemeClr val="bg1"/>
                    </a:solidFill>
                  </a:rPr>
                  <a:t>为真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622" y="731"/>
                <a:ext cx="7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4622" y="731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4907" y="740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4645134" y="3596605"/>
            <a:ext cx="4146550" cy="2352675"/>
            <a:chOff x="422" y="2640"/>
            <a:chExt cx="2612" cy="1482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334" y="3722"/>
              <a:ext cx="0" cy="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344" y="2640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056" y="2940"/>
              <a:ext cx="649" cy="2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344" y="3190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845" y="3421"/>
              <a:ext cx="985" cy="301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34" y="3731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真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04" y="3336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422" y="3577"/>
              <a:ext cx="42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422" y="2788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422" y="2788"/>
              <a:ext cx="92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928" y="2944"/>
              <a:ext cx="1105" cy="633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245" y="2944"/>
              <a:ext cx="0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245" y="3244"/>
              <a:ext cx="7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526" y="2973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2081" y="3317"/>
              <a:ext cx="7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直到</a:t>
              </a:r>
              <a:r>
                <a:rPr lang="en-US" altLang="zh-CN">
                  <a:solidFill>
                    <a:schemeClr val="bg1"/>
                  </a:solidFill>
                </a:rPr>
                <a:t>P</a:t>
              </a:r>
              <a:r>
                <a:rPr lang="zh-CN" altLang="zh-CN">
                  <a:solidFill>
                    <a:schemeClr val="bg1"/>
                  </a:solidFill>
                </a:rPr>
                <a:t>为真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4.3 </a:t>
            </a:r>
            <a:r>
              <a:rPr lang="zh-CN" altLang="en-US"/>
              <a:t>选择型</a:t>
            </a:r>
            <a:r>
              <a:rPr lang="zh-CN" altLang="en-US" smtClean="0"/>
              <a:t>程序设计</a:t>
            </a:r>
            <a:endParaRPr lang="en-US" altLang="zh-CN" smtClean="0"/>
          </a:p>
          <a:p>
            <a:r>
              <a:rPr lang="en-US" altLang="zh-CN" smtClean="0"/>
              <a:t>if</a:t>
            </a:r>
            <a:r>
              <a:rPr lang="zh-CN" altLang="en-US"/>
              <a:t>语句（条件选择语句）</a:t>
            </a:r>
          </a:p>
          <a:p>
            <a:pPr lvl="1"/>
            <a:r>
              <a:rPr lang="en-US" altLang="zh-CN"/>
              <a:t>if</a:t>
            </a:r>
            <a:r>
              <a:rPr lang="zh-CN" altLang="en-US"/>
              <a:t>语句的三种形式</a:t>
            </a:r>
          </a:p>
          <a:p>
            <a:pPr lvl="2"/>
            <a:r>
              <a:rPr lang="zh-CN" altLang="en-US"/>
              <a:t>形式一：</a:t>
            </a:r>
          </a:p>
          <a:p>
            <a:pPr marL="1657350" lvl="3" indent="-342900"/>
            <a:r>
              <a:rPr lang="zh-CN" altLang="en-US"/>
              <a:t>格式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if </a:t>
            </a:r>
            <a:r>
              <a:rPr lang="en-US" altLang="zh-CN" b="1">
                <a:solidFill>
                  <a:srgbClr val="FFD966"/>
                </a:solidFill>
              </a:rPr>
              <a:t>(expression) </a:t>
            </a:r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    statement</a:t>
            </a:r>
            <a:endParaRPr lang="en-US" altLang="zh-CN" b="1">
              <a:solidFill>
                <a:srgbClr val="FFD966"/>
              </a:solidFill>
            </a:endParaRPr>
          </a:p>
          <a:p>
            <a:pPr lvl="3"/>
            <a:r>
              <a:rPr lang="zh-CN" altLang="en-US"/>
              <a:t>执行过程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/>
              <a:t>形式二：</a:t>
            </a:r>
          </a:p>
          <a:p>
            <a:pPr lvl="3"/>
            <a:r>
              <a:rPr lang="zh-CN" altLang="en-US"/>
              <a:t>格式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if </a:t>
            </a:r>
            <a:r>
              <a:rPr lang="en-US" altLang="zh-CN" b="1">
                <a:solidFill>
                  <a:srgbClr val="FFD966"/>
                </a:solidFill>
              </a:rPr>
              <a:t>(expression) </a:t>
            </a:r>
          </a:p>
          <a:p>
            <a:pPr marL="91440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    statement1</a:t>
            </a:r>
            <a:endParaRPr lang="en-US" altLang="zh-CN" b="1">
              <a:solidFill>
                <a:srgbClr val="FFD966"/>
              </a:solidFill>
            </a:endParaRPr>
          </a:p>
          <a:p>
            <a:pPr marL="91440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else</a:t>
            </a:r>
            <a:endParaRPr lang="en-US" altLang="zh-CN" b="1">
              <a:solidFill>
                <a:srgbClr val="FFD966"/>
              </a:solidFill>
            </a:endParaRPr>
          </a:p>
          <a:p>
            <a:pPr marL="91440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    statement2</a:t>
            </a:r>
            <a:endParaRPr lang="en-US" altLang="zh-CN" b="1">
              <a:solidFill>
                <a:srgbClr val="FFD966"/>
              </a:solidFill>
            </a:endParaRPr>
          </a:p>
          <a:p>
            <a:pPr lvl="3"/>
            <a:r>
              <a:rPr lang="zh-CN" altLang="en-US"/>
              <a:t>执行过程：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6019800" y="533400"/>
            <a:ext cx="2005013" cy="2484512"/>
            <a:chOff x="6019800" y="533400"/>
            <a:chExt cx="2005013" cy="2484512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6019800" y="990600"/>
              <a:ext cx="1535113" cy="582613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6172200" y="1928887"/>
              <a:ext cx="1200150" cy="7080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statement</a:t>
              </a:r>
              <a:endParaRPr lang="en-US" altLang="zh-CN" sz="4000" u="sng">
                <a:solidFill>
                  <a:schemeClr val="bg1"/>
                </a:solidFill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6821488" y="533400"/>
              <a:ext cx="0" cy="4762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7581900" y="1309688"/>
              <a:ext cx="3873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6805613" y="1368425"/>
              <a:ext cx="544513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7577138" y="757238"/>
              <a:ext cx="447675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=0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781800" y="1600200"/>
              <a:ext cx="0" cy="304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6781800" y="2636912"/>
              <a:ext cx="0" cy="381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8001000" y="1295400"/>
              <a:ext cx="0" cy="1485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781800" y="2780928"/>
              <a:ext cx="1219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037906" y="3356995"/>
            <a:ext cx="3638550" cy="2880317"/>
            <a:chOff x="5037906" y="3356995"/>
            <a:chExt cx="3638550" cy="2880317"/>
          </a:xfrm>
        </p:grpSpPr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6835780" y="5761062"/>
              <a:ext cx="0" cy="4762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0" name="Group 16"/>
            <p:cNvGrpSpPr>
              <a:grpSpLocks/>
            </p:cNvGrpSpPr>
            <p:nvPr/>
          </p:nvGrpSpPr>
          <p:grpSpPr bwMode="auto">
            <a:xfrm>
              <a:off x="5037906" y="3356995"/>
              <a:ext cx="3638550" cy="2376489"/>
              <a:chOff x="3120" y="2208"/>
              <a:chExt cx="2292" cy="1497"/>
            </a:xfrm>
          </p:grpSpPr>
          <p:sp useBgFill="1"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3761" y="2508"/>
                <a:ext cx="967" cy="367"/>
              </a:xfrm>
              <a:prstGeom prst="flowChartDecision">
                <a:avLst/>
              </a:prstGeom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expr</a:t>
                </a:r>
                <a:endParaRPr lang="en-US" altLang="zh-CN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3120" y="2987"/>
                <a:ext cx="864" cy="44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</a:rPr>
                  <a:t>statement1</a:t>
                </a:r>
                <a:endParaRPr lang="en-US" altLang="zh-CN" sz="4000" u="sng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>
                <a:off x="4512" y="2987"/>
                <a:ext cx="900" cy="44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</a:rPr>
                  <a:t>statement2</a:t>
                </a:r>
                <a:endParaRPr lang="en-US" altLang="zh-CN" sz="4000" u="sng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>
                <a:off x="4249" y="2208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Line 21"/>
              <p:cNvSpPr>
                <a:spLocks noChangeShapeType="1"/>
              </p:cNvSpPr>
              <p:nvPr/>
            </p:nvSpPr>
            <p:spPr bwMode="auto">
              <a:xfrm flipH="1">
                <a:off x="3539" y="2697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3539" y="2697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4728" y="2697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4972" y="2697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3539" y="346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Line 26"/>
              <p:cNvSpPr>
                <a:spLocks noChangeShapeType="1"/>
              </p:cNvSpPr>
              <p:nvPr/>
            </p:nvSpPr>
            <p:spPr bwMode="auto">
              <a:xfrm>
                <a:off x="4957" y="346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3539" y="3705"/>
                <a:ext cx="7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 flipH="1">
                <a:off x="4249" y="3705"/>
                <a:ext cx="70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 Box 29"/>
              <p:cNvSpPr txBox="1">
                <a:spLocks noChangeArrowheads="1"/>
              </p:cNvSpPr>
              <p:nvPr/>
            </p:nvSpPr>
            <p:spPr bwMode="auto">
              <a:xfrm>
                <a:off x="3506" y="2349"/>
                <a:ext cx="343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非</a:t>
                </a:r>
                <a:r>
                  <a:rPr lang="en-US" altLang="zh-CN">
                    <a:solidFill>
                      <a:schemeClr val="bg1"/>
                    </a:solidFill>
                  </a:rPr>
                  <a:t>0</a:t>
                </a:r>
                <a:endParaRPr lang="en-US" altLang="zh-CN"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 Box 30"/>
              <p:cNvSpPr txBox="1">
                <a:spLocks noChangeArrowheads="1"/>
              </p:cNvSpPr>
              <p:nvPr/>
            </p:nvSpPr>
            <p:spPr bwMode="auto">
              <a:xfrm>
                <a:off x="4725" y="2349"/>
                <a:ext cx="282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=0</a:t>
                </a:r>
                <a:endParaRPr lang="en-US" altLang="zh-CN" sz="4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251520" y="5949280"/>
            <a:ext cx="2974682" cy="833178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>
            <a:spAutoFit/>
          </a:bodyPr>
          <a:lstStyle/>
          <a:p>
            <a:r>
              <a:rPr lang="zh-CN" altLang="zh-CN" sz="2400">
                <a:ea typeface="隶书" pitchFamily="49" charset="-122"/>
              </a:rPr>
              <a:t>例：</a:t>
            </a:r>
            <a:r>
              <a:rPr lang="en-US" altLang="zh-CN" sz="2400">
                <a:ea typeface="隶书" pitchFamily="49" charset="-122"/>
              </a:rPr>
              <a:t>if (x&gt;y)</a:t>
            </a:r>
          </a:p>
          <a:p>
            <a:r>
              <a:rPr lang="en-US" altLang="zh-CN" sz="2400" smtClean="0">
                <a:ea typeface="隶书" pitchFamily="49" charset="-122"/>
              </a:rPr>
              <a:t>            printf</a:t>
            </a:r>
            <a:r>
              <a:rPr lang="en-US" altLang="zh-CN" sz="2400">
                <a:ea typeface="隶书" pitchFamily="49" charset="-122"/>
              </a:rPr>
              <a:t>(“%d”,x);</a:t>
            </a:r>
            <a:endParaRPr lang="en-US" altLang="zh-CN">
              <a:ea typeface="隶书" pitchFamily="49" charset="-122"/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51520" y="5949280"/>
            <a:ext cx="3526115" cy="833178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>
            <a:spAutoFit/>
          </a:bodyPr>
          <a:lstStyle/>
          <a:p>
            <a:pPr algn="ctr"/>
            <a:r>
              <a:rPr lang="zh-CN" altLang="zh-CN" sz="2400">
                <a:ea typeface="隶书" pitchFamily="49" charset="-122"/>
              </a:rPr>
              <a:t>例：</a:t>
            </a:r>
            <a:r>
              <a:rPr lang="en-US" altLang="zh-CN" sz="2400">
                <a:ea typeface="隶书" pitchFamily="49" charset="-122"/>
              </a:rPr>
              <a:t>if (x&gt;y)   max=x;</a:t>
            </a:r>
          </a:p>
          <a:p>
            <a:pPr algn="ctr"/>
            <a:r>
              <a:rPr lang="en-US" altLang="zh-CN" sz="2400">
                <a:ea typeface="隶书" pitchFamily="49" charset="-122"/>
              </a:rPr>
              <a:t>       </a:t>
            </a:r>
            <a:r>
              <a:rPr lang="en-US" altLang="zh-CN" sz="2400" smtClean="0">
                <a:ea typeface="隶书" pitchFamily="49" charset="-122"/>
              </a:rPr>
              <a:t>      else         </a:t>
            </a:r>
            <a:r>
              <a:rPr lang="en-US" altLang="zh-CN" sz="2400">
                <a:ea typeface="隶书" pitchFamily="49" charset="-122"/>
              </a:rPr>
              <a:t>max=y;</a:t>
            </a:r>
          </a:p>
        </p:txBody>
      </p:sp>
    </p:spTree>
    <p:extLst>
      <p:ext uri="{BB962C8B-B14F-4D97-AF65-F5344CB8AC3E}">
        <p14:creationId xmlns:p14="http://schemas.microsoft.com/office/powerpoint/2010/main" val="631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35896" y="548680"/>
            <a:ext cx="8229600" cy="5760640"/>
          </a:xfrm>
        </p:spPr>
        <p:txBody>
          <a:bodyPr/>
          <a:lstStyle/>
          <a:p>
            <a:pPr lvl="2"/>
            <a:r>
              <a:rPr lang="zh-CN" altLang="en-US" smtClean="0"/>
              <a:t>形式三：</a:t>
            </a:r>
            <a:endParaRPr lang="zh-CN" altLang="en-US"/>
          </a:p>
          <a:p>
            <a:pPr marL="1657350" lvl="3" indent="-342900"/>
            <a:r>
              <a:rPr lang="zh-CN" altLang="en-US"/>
              <a:t>格式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if </a:t>
            </a:r>
            <a:r>
              <a:rPr lang="en-US" altLang="zh-CN" b="1">
                <a:solidFill>
                  <a:srgbClr val="FFD966"/>
                </a:solidFill>
              </a:rPr>
              <a:t>( expr1 )            statement1</a:t>
            </a:r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else </a:t>
            </a:r>
            <a:r>
              <a:rPr lang="en-US" altLang="zh-CN" b="1">
                <a:solidFill>
                  <a:srgbClr val="FFD966"/>
                </a:solidFill>
              </a:rPr>
              <a:t>if (expr2 )      statement2</a:t>
            </a:r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else </a:t>
            </a:r>
            <a:r>
              <a:rPr lang="en-US" altLang="zh-CN" b="1">
                <a:solidFill>
                  <a:srgbClr val="FFD966"/>
                </a:solidFill>
              </a:rPr>
              <a:t>if (expr3 )      statement3</a:t>
            </a:r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…...</a:t>
            </a:r>
            <a:endParaRPr lang="en-US" altLang="zh-CN" b="1">
              <a:solidFill>
                <a:srgbClr val="FFD966"/>
              </a:solidFill>
            </a:endParaRPr>
          </a:p>
          <a:p>
            <a:pPr marL="857250" lvl="2" indent="0">
              <a:buNone/>
            </a:pPr>
            <a:r>
              <a:rPr lang="en-US" altLang="zh-CN" b="1" smtClean="0">
                <a:solidFill>
                  <a:srgbClr val="FFD966"/>
                </a:solidFill>
              </a:rPr>
              <a:t>          [ </a:t>
            </a:r>
            <a:r>
              <a:rPr lang="en-US" altLang="zh-CN" b="1">
                <a:solidFill>
                  <a:srgbClr val="FFD966"/>
                </a:solidFill>
              </a:rPr>
              <a:t>else              statementn  ]</a:t>
            </a:r>
          </a:p>
          <a:p>
            <a:pPr lvl="3"/>
            <a:r>
              <a:rPr lang="zh-CN" altLang="en-US"/>
              <a:t>执行过程</a:t>
            </a:r>
            <a:r>
              <a:rPr lang="zh-CN" altLang="en-US" smtClean="0"/>
              <a:t>：</a:t>
            </a:r>
            <a:endParaRPr lang="en-US" altLang="zh-CN" smtClean="0"/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260970" y="2277638"/>
            <a:ext cx="5391150" cy="4103690"/>
            <a:chOff x="2112" y="1824"/>
            <a:chExt cx="3396" cy="2585"/>
          </a:xfrm>
        </p:grpSpPr>
        <p:sp useBgFill="1"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2160" y="2112"/>
              <a:ext cx="967" cy="367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expr1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2112" y="3510"/>
              <a:ext cx="756" cy="44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statemnt1</a:t>
              </a:r>
              <a:endParaRPr lang="en-US" altLang="zh-CN" sz="4000" u="sng">
                <a:solidFill>
                  <a:schemeClr val="bg1"/>
                </a:solidFill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665" y="1824"/>
              <a:ext cx="0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2311" y="2350"/>
              <a:ext cx="34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141" y="1965"/>
              <a:ext cx="28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=0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640" y="249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62" name="AutoShape 11"/>
            <p:cNvSpPr>
              <a:spLocks noChangeArrowheads="1"/>
            </p:cNvSpPr>
            <p:nvPr/>
          </p:nvSpPr>
          <p:spPr bwMode="auto">
            <a:xfrm>
              <a:off x="3024" y="2496"/>
              <a:ext cx="967" cy="367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expr2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3504" y="2304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65" name="AutoShape 14"/>
            <p:cNvSpPr>
              <a:spLocks noChangeArrowheads="1"/>
            </p:cNvSpPr>
            <p:nvPr/>
          </p:nvSpPr>
          <p:spPr bwMode="auto">
            <a:xfrm>
              <a:off x="3744" y="2880"/>
              <a:ext cx="967" cy="367"/>
            </a:xfrm>
            <a:prstGeom prst="flowChartDecision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expr3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3984" y="2688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4224" y="2688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5136" y="3072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4752" y="3510"/>
              <a:ext cx="756" cy="44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statemntn</a:t>
              </a:r>
              <a:endParaRPr lang="en-US" altLang="zh-CN" sz="4000" u="sng">
                <a:solidFill>
                  <a:schemeClr val="bg1"/>
                </a:solidFill>
              </a:endParaRP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3840" y="3510"/>
              <a:ext cx="756" cy="44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statemnt3</a:t>
              </a:r>
              <a:endParaRPr lang="en-US" altLang="zh-CN" sz="4000" u="sng">
                <a:solidFill>
                  <a:schemeClr val="bg1"/>
                </a:solidFill>
              </a:endParaRP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976" y="3510"/>
              <a:ext cx="756" cy="44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statemnt2</a:t>
              </a:r>
              <a:endParaRPr lang="en-US" altLang="zh-CN" sz="4000" u="sng">
                <a:solidFill>
                  <a:schemeClr val="bg1"/>
                </a:solidFill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3504" y="2880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4224" y="326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3175" y="2782"/>
              <a:ext cx="34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3847" y="3118"/>
              <a:ext cx="34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非</a:t>
              </a: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77" name="Text Box 26"/>
            <p:cNvSpPr txBox="1">
              <a:spLocks noChangeArrowheads="1"/>
            </p:cNvSpPr>
            <p:nvPr/>
          </p:nvSpPr>
          <p:spPr bwMode="auto">
            <a:xfrm>
              <a:off x="3938" y="2302"/>
              <a:ext cx="28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=0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4706" y="2686"/>
              <a:ext cx="28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=0</a:t>
              </a:r>
              <a:endParaRPr lang="en-US" altLang="zh-CN" sz="4000">
                <a:solidFill>
                  <a:schemeClr val="bg1"/>
                </a:solidFill>
              </a:endParaRPr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>
              <a:off x="2496" y="3991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360" y="3991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4224" y="3991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Line 31"/>
            <p:cNvSpPr>
              <a:spLocks noChangeShapeType="1"/>
            </p:cNvSpPr>
            <p:nvPr/>
          </p:nvSpPr>
          <p:spPr bwMode="auto">
            <a:xfrm>
              <a:off x="5136" y="3991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>
              <a:off x="2496" y="4183"/>
              <a:ext cx="26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Line 33"/>
            <p:cNvSpPr>
              <a:spLocks noChangeShapeType="1"/>
            </p:cNvSpPr>
            <p:nvPr/>
          </p:nvSpPr>
          <p:spPr bwMode="auto">
            <a:xfrm>
              <a:off x="3792" y="4217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3347864" y="4221088"/>
            <a:ext cx="5406438" cy="1941173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>
            <a:spAutoFit/>
          </a:bodyPr>
          <a:lstStyle/>
          <a:p>
            <a:pPr algn="ctr"/>
            <a:r>
              <a:rPr lang="zh-CN" altLang="en-US" sz="2400">
                <a:ea typeface="隶书" pitchFamily="49" charset="-122"/>
              </a:rPr>
              <a:t>例：</a:t>
            </a:r>
            <a:r>
              <a:rPr lang="en-US" altLang="zh-CN" sz="2400">
                <a:ea typeface="隶书" pitchFamily="49" charset="-122"/>
              </a:rPr>
              <a:t>if (salary&gt;1000)            index=0.4; </a:t>
            </a:r>
          </a:p>
          <a:p>
            <a:pPr algn="ctr"/>
            <a:r>
              <a:rPr lang="en-US" altLang="zh-CN" sz="2400">
                <a:ea typeface="隶书" pitchFamily="49" charset="-122"/>
              </a:rPr>
              <a:t>        else if (salary&gt;800)       index=0.3;</a:t>
            </a:r>
          </a:p>
          <a:p>
            <a:pPr algn="ctr"/>
            <a:r>
              <a:rPr lang="en-US" altLang="zh-CN" sz="2400">
                <a:ea typeface="隶书" pitchFamily="49" charset="-122"/>
              </a:rPr>
              <a:t>        else if (salary&gt;600)       index=0.2;</a:t>
            </a:r>
          </a:p>
          <a:p>
            <a:pPr algn="ctr"/>
            <a:r>
              <a:rPr lang="en-US" altLang="zh-CN" sz="2400">
                <a:ea typeface="隶书" pitchFamily="49" charset="-122"/>
              </a:rPr>
              <a:t>        else if (salary&gt;400)       index=0.1;</a:t>
            </a:r>
          </a:p>
          <a:p>
            <a:pPr algn="ctr"/>
            <a:r>
              <a:rPr lang="en-US" altLang="zh-CN" sz="2400">
                <a:ea typeface="隶书" pitchFamily="49" charset="-122"/>
              </a:rPr>
              <a:t>        else                                index=0; </a:t>
            </a:r>
          </a:p>
        </p:txBody>
      </p:sp>
    </p:spTree>
    <p:extLst>
      <p:ext uri="{BB962C8B-B14F-4D97-AF65-F5344CB8AC3E}">
        <p14:creationId xmlns:p14="http://schemas.microsoft.com/office/powerpoint/2010/main" val="35657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3291</Words>
  <Application>Microsoft Office PowerPoint</Application>
  <PresentationFormat>全屏显示(4:3)</PresentationFormat>
  <Paragraphs>976</Paragraphs>
  <Slides>52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默认设计模板</vt:lpstr>
      <vt:lpstr>公式</vt:lpstr>
      <vt:lpstr>C语言程序设计  第四章 C程序流程设计</vt:lpstr>
      <vt:lpstr>第二章 数据和运算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77</cp:revision>
  <dcterms:created xsi:type="dcterms:W3CDTF">2016-07-21T06:51:32Z</dcterms:created>
  <dcterms:modified xsi:type="dcterms:W3CDTF">2016-09-12T08:01:44Z</dcterms:modified>
</cp:coreProperties>
</file>