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8" r:id="rId3"/>
    <p:sldId id="27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966"/>
    <a:srgbClr val="5B9BD5"/>
    <a:srgbClr val="193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6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9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6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Font typeface="Wingdings" pitchFamily="2" charset="2"/>
              <a:buChar char="l"/>
              <a:defRPr sz="2400" baseline="0">
                <a:latin typeface="Arial" pitchFamily="34" charset="0"/>
                <a:ea typeface="微软雅黑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70000"/>
              <a:buFont typeface="Wingdings" pitchFamily="2" charset="2"/>
              <a:buChar char="l"/>
              <a:defRPr sz="2000" baseline="0">
                <a:latin typeface="Arial" pitchFamily="34" charset="0"/>
                <a:ea typeface="微软雅黑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latin typeface="Arial" pitchFamily="34" charset="0"/>
                <a:ea typeface="微软雅黑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60000"/>
              <a:buFont typeface="Wingdings" pitchFamily="2" charset="2"/>
              <a:buChar char="l"/>
              <a:defRPr sz="2000" baseline="0">
                <a:latin typeface="Arial" pitchFamily="34" charset="0"/>
                <a:ea typeface="微软雅黑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ts val="0"/>
              </a:spcBef>
              <a:buClr>
                <a:srgbClr val="FFD966"/>
              </a:buClr>
              <a:buSzPct val="40000"/>
              <a:buFont typeface="Wingdings" pitchFamily="2" charset="2"/>
              <a:buChar char="l"/>
              <a:defRPr sz="2000" baseline="0">
                <a:latin typeface="Arial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28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1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9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7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0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080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47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AutoShape 29"/>
          <p:cNvSpPr>
            <a:spLocks noChangeArrowheads="1"/>
          </p:cNvSpPr>
          <p:nvPr/>
        </p:nvSpPr>
        <p:spPr bwMode="auto">
          <a:xfrm>
            <a:off x="479424" y="119063"/>
            <a:ext cx="1860327" cy="34766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solidFill>
                  <a:srgbClr val="000000"/>
                </a:solidFill>
                <a:ea typeface="微软雅黑" pitchFamily="34" charset="-122"/>
              </a:rPr>
              <a:t>第七章 编译预处理</a:t>
            </a:r>
            <a:endParaRPr lang="zh-CN" altLang="en-US" sz="16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032" name="AutoShape 29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7308850" y="160338"/>
            <a:ext cx="1223963" cy="31591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 smtClean="0">
                <a:solidFill>
                  <a:srgbClr val="000000"/>
                </a:solidFill>
                <a:ea typeface="微软雅黑" pitchFamily="34" charset="-122"/>
              </a:rPr>
              <a:t> 返回目录</a:t>
            </a:r>
            <a:endParaRPr lang="zh-CN" altLang="en-US" sz="16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463550"/>
            <a:ext cx="9144000" cy="127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572000" y="6491288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      </a:t>
            </a:r>
            <a:r>
              <a:rPr lang="zh-CN" altLang="en-US" b="1">
                <a:solidFill>
                  <a:schemeClr val="bg1"/>
                </a:solidFill>
              </a:rPr>
              <a:t>广西科技大学 </a:t>
            </a:r>
            <a:r>
              <a:rPr lang="en-US" altLang="zh-CN" b="1">
                <a:solidFill>
                  <a:schemeClr val="bg1"/>
                </a:solidFill>
              </a:rPr>
              <a:t>. 《C</a:t>
            </a:r>
            <a:r>
              <a:rPr lang="zh-CN" altLang="en-US" b="1">
                <a:solidFill>
                  <a:schemeClr val="bg1"/>
                </a:solidFill>
              </a:rPr>
              <a:t>语言程序设计</a:t>
            </a:r>
            <a:r>
              <a:rPr lang="en-US" altLang="zh-CN" b="1">
                <a:solidFill>
                  <a:schemeClr val="bg1"/>
                </a:solidFill>
              </a:rPr>
              <a:t>》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0" y="6453188"/>
            <a:ext cx="9144000" cy="31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ctrTitle"/>
          </p:nvPr>
        </p:nvSpPr>
        <p:spPr>
          <a:xfrm>
            <a:off x="685800" y="2659360"/>
            <a:ext cx="7772400" cy="2232248"/>
          </a:xfrm>
        </p:spPr>
        <p:txBody>
          <a:bodyPr/>
          <a:lstStyle/>
          <a:p>
            <a:r>
              <a:rPr lang="en-US" altLang="zh-CN" b="1" smtClean="0"/>
              <a:t>C</a:t>
            </a:r>
            <a:r>
              <a:rPr lang="zh-CN" altLang="en-US" b="1" smtClean="0"/>
              <a:t>语言程序设计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3600" smtClean="0"/>
              <a:t>第七章 编译预处理</a:t>
            </a:r>
            <a:endParaRPr lang="zh-CN" altLang="en-US" sz="3600"/>
          </a:p>
        </p:txBody>
      </p:sp>
      <p:sp>
        <p:nvSpPr>
          <p:cNvPr id="5" name="副标题 3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周晓辉 王晓荣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220664"/>
            <a:ext cx="4533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1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被包含文件</a:t>
            </a:r>
            <a:r>
              <a:rPr lang="zh-CN" altLang="en-US" smtClean="0"/>
              <a:t>内容</a:t>
            </a:r>
            <a:endParaRPr lang="en-US" altLang="zh-CN" smtClean="0"/>
          </a:p>
          <a:p>
            <a:pPr lvl="2"/>
            <a:r>
              <a:rPr lang="zh-CN" altLang="en-US"/>
              <a:t>源文件</a:t>
            </a:r>
            <a:r>
              <a:rPr lang="en-US" altLang="zh-CN"/>
              <a:t>(*.c)</a:t>
            </a:r>
          </a:p>
          <a:p>
            <a:pPr lvl="2"/>
            <a:r>
              <a:rPr lang="zh-CN" altLang="en-US"/>
              <a:t>头文件</a:t>
            </a:r>
            <a:r>
              <a:rPr lang="en-US" altLang="zh-CN"/>
              <a:t>(*.h</a:t>
            </a:r>
            <a:r>
              <a:rPr lang="en-US" altLang="zh-CN" smtClean="0"/>
              <a:t>)</a:t>
            </a:r>
          </a:p>
          <a:p>
            <a:pPr lvl="2"/>
            <a:endParaRPr lang="en-US" altLang="zh-CN" smtClean="0"/>
          </a:p>
          <a:p>
            <a:pPr lvl="1"/>
            <a:r>
              <a:rPr lang="zh-CN" altLang="en-US"/>
              <a:t>文件包含可嵌套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3923928" y="836712"/>
            <a:ext cx="1566752" cy="925511"/>
          </a:xfrm>
          <a:prstGeom prst="wedgeRectCallout">
            <a:avLst>
              <a:gd name="adj1" fmla="val -99336"/>
              <a:gd name="adj2" fmla="val 35814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宏定义</a:t>
            </a:r>
          </a:p>
          <a:p>
            <a:r>
              <a:rPr lang="zh-CN" altLang="en-US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数据结构定义</a:t>
            </a:r>
          </a:p>
          <a:p>
            <a:r>
              <a:rPr lang="zh-CN" altLang="en-US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函数说明等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84162" y="3030760"/>
            <a:ext cx="5808663" cy="2420938"/>
            <a:chOff x="864" y="1872"/>
            <a:chExt cx="3659" cy="1525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864" y="1872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242" y="2416"/>
              <a:ext cx="544" cy="567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889" y="2079"/>
              <a:ext cx="12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charset="-122"/>
                </a:rPr>
                <a:t>#include  “file2.c”</a:t>
              </a:r>
              <a:endParaRPr lang="en-US" altLang="zh-CN" sz="20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228" y="3147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9900"/>
                  </a:solidFill>
                  <a:ea typeface="宋体" charset="-122"/>
                </a:rPr>
                <a:t>file1.c</a:t>
              </a:r>
              <a:endParaRPr lang="en-US" altLang="zh-CN" sz="20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384" y="258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a typeface="宋体" charset="-122"/>
                </a:rPr>
                <a:t>A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3886" y="2832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file3.c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3696" y="29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4078" y="2256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a typeface="宋体" charset="-122"/>
                </a:rPr>
                <a:t>C</a:t>
              </a: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790" y="1920"/>
              <a:ext cx="733" cy="933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2304" y="1872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2682" y="2416"/>
              <a:ext cx="544" cy="567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329" y="2079"/>
              <a:ext cx="12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#include  “file3.c”</a:t>
              </a:r>
              <a:endParaRPr lang="en-US" altLang="zh-CN" sz="20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668" y="3147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ea typeface="宋体" charset="-122"/>
                </a:rPr>
                <a:t>file2.c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2808" y="2582"/>
              <a:ext cx="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a typeface="宋体" charset="-122"/>
                </a:rPr>
                <a:t> B</a:t>
              </a:r>
            </a:p>
          </p:txBody>
        </p:sp>
      </p:grpSp>
      <p:grpSp>
        <p:nvGrpSpPr>
          <p:cNvPr id="19" name="Group 33"/>
          <p:cNvGrpSpPr>
            <a:grpSpLocks/>
          </p:cNvGrpSpPr>
          <p:nvPr/>
        </p:nvGrpSpPr>
        <p:grpSpPr bwMode="auto">
          <a:xfrm>
            <a:off x="6660232" y="3030760"/>
            <a:ext cx="2063750" cy="2630488"/>
            <a:chOff x="3696" y="336"/>
            <a:chExt cx="1300" cy="1657"/>
          </a:xfrm>
        </p:grpSpPr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3696" y="336"/>
              <a:ext cx="130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4032" y="1056"/>
              <a:ext cx="624" cy="567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4032" y="1743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a typeface="宋体" charset="-122"/>
                </a:rPr>
                <a:t>file1.c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272" y="115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a typeface="宋体" charset="-122"/>
                </a:rPr>
                <a:t>A</a:t>
              </a: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4032" y="376"/>
              <a:ext cx="624" cy="274"/>
            </a:xfrm>
            <a:prstGeom prst="rect">
              <a:avLst/>
            </a:prstGeom>
            <a:noFill/>
            <a:ln w="381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tx1"/>
                  </a:solidFill>
                  <a:ea typeface="宋体" charset="-122"/>
                </a:rPr>
                <a:t>file3.c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4032" y="720"/>
              <a:ext cx="624" cy="274"/>
            </a:xfrm>
            <a:prstGeom prst="rect">
              <a:avLst/>
            </a:prstGeom>
            <a:noFill/>
            <a:ln w="381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sz="2000">
                  <a:solidFill>
                    <a:schemeClr val="tx1"/>
                  </a:solidFill>
                  <a:ea typeface="宋体" charset="-122"/>
                </a:rPr>
                <a:t>file2.c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范例  </a:t>
            </a:r>
            <a:r>
              <a:rPr lang="zh-CN" altLang="en-US"/>
              <a:t>文件</a:t>
            </a:r>
            <a:r>
              <a:rPr lang="zh-CN" altLang="en-US" smtClean="0"/>
              <a:t>包含</a:t>
            </a:r>
            <a:endParaRPr lang="zh-CN" altLang="en-US"/>
          </a:p>
        </p:txBody>
      </p:sp>
      <p:sp>
        <p:nvSpPr>
          <p:cNvPr id="3" name="流程图: 过程 2"/>
          <p:cNvSpPr/>
          <p:nvPr/>
        </p:nvSpPr>
        <p:spPr>
          <a:xfrm>
            <a:off x="4427984" y="548680"/>
            <a:ext cx="4608512" cy="144016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/*  powers.h  */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#define  sqr(x)    ((x)*(x))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#define  cube(x)   ((x)*(x)*(x))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#define  quad(x)   ((x)*(x)*(x)*(x))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11560" y="2117780"/>
            <a:ext cx="7992888" cy="426354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#include &lt;stdio.h&gt;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#include </a:t>
            </a:r>
            <a:r>
              <a:rPr lang="it-IT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"powers.h</a:t>
            </a: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#define  MAX_POWER 10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void main()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int n;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printf("number\t exp2\t exp3\t exp4\n");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printf("----\t----\t-----\t------\n");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for(n=1;n&lt;=MAX_POWER;n++)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printf("%2d\t %3d\t %4d\t %5d\n",n,sqr(n),cube(n),quad(n));</a:t>
            </a:r>
          </a:p>
          <a:p>
            <a:pPr>
              <a:lnSpc>
                <a:spcPct val="120000"/>
              </a:lnSpc>
            </a:pPr>
            <a:r>
              <a:rPr lang="it-IT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}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smtClean="0">
                <a:hlinkClick r:id="rId2" action="ppaction://hlinksldjump"/>
              </a:rPr>
              <a:t>7.1 </a:t>
            </a:r>
            <a:r>
              <a:rPr lang="zh-CN" altLang="en-US" sz="3200" smtClean="0">
                <a:hlinkClick r:id="rId2" action="ppaction://hlinksldjump"/>
              </a:rPr>
              <a:t>概述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 smtClean="0">
                <a:hlinkClick r:id="rId3" action="ppaction://hlinksldjump"/>
              </a:rPr>
              <a:t>7.2 </a:t>
            </a:r>
            <a:r>
              <a:rPr lang="zh-CN" altLang="en-US" sz="3200" smtClean="0">
                <a:hlinkClick r:id="rId3" action="ppaction://hlinksldjump"/>
              </a:rPr>
              <a:t>宏定义</a:t>
            </a:r>
            <a:endParaRPr lang="zh-CN" altLang="en-US" sz="3200" smtClean="0"/>
          </a:p>
          <a:p>
            <a:pPr marL="0" indent="0">
              <a:buNone/>
            </a:pPr>
            <a:r>
              <a:rPr lang="en-US" altLang="zh-CN" sz="3200" smtClean="0">
                <a:hlinkClick r:id="rId4" action="ppaction://hlinksldjump"/>
              </a:rPr>
              <a:t>7.3 </a:t>
            </a:r>
            <a:r>
              <a:rPr lang="zh-CN" altLang="en-US" sz="3200" smtClean="0">
                <a:hlinkClick r:id="rId4" action="ppaction://hlinksldjump"/>
              </a:rPr>
              <a:t>文件包含</a:t>
            </a:r>
            <a:endParaRPr lang="zh-CN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755576" y="476672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mtClean="0">
                <a:latin typeface="Aldhabi"/>
                <a:ea typeface="微软雅黑" pitchFamily="34" charset="-122"/>
              </a:rPr>
              <a:t>第</a:t>
            </a:r>
            <a:r>
              <a:rPr lang="zh-CN" altLang="en-US" sz="4400">
                <a:latin typeface="Aldhabi"/>
                <a:ea typeface="微软雅黑" pitchFamily="34" charset="-122"/>
              </a:rPr>
              <a:t>七</a:t>
            </a:r>
            <a:r>
              <a:rPr lang="zh-CN" altLang="en-US" sz="4400" smtClean="0">
                <a:latin typeface="Aldhabi"/>
                <a:ea typeface="微软雅黑" pitchFamily="34" charset="-122"/>
              </a:rPr>
              <a:t>章 编译</a:t>
            </a:r>
            <a:r>
              <a:rPr lang="zh-CN" altLang="en-US" sz="4400">
                <a:latin typeface="Aldhabi"/>
                <a:ea typeface="微软雅黑" pitchFamily="34" charset="-122"/>
              </a:rPr>
              <a:t>预处理</a:t>
            </a:r>
          </a:p>
        </p:txBody>
      </p:sp>
    </p:spTree>
    <p:extLst>
      <p:ext uri="{BB962C8B-B14F-4D97-AF65-F5344CB8AC3E}">
        <p14:creationId xmlns:p14="http://schemas.microsoft.com/office/powerpoint/2010/main" val="10459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7.1 </a:t>
            </a:r>
            <a:r>
              <a:rPr lang="zh-CN" altLang="en-US"/>
              <a:t>概述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作用</a:t>
            </a:r>
            <a:endParaRPr lang="en-US" altLang="zh-CN" smtClean="0"/>
          </a:p>
          <a:p>
            <a:pPr lvl="1"/>
            <a:r>
              <a:rPr lang="zh-CN" altLang="en-US"/>
              <a:t>对源程序编译之前做一些处理</a:t>
            </a:r>
            <a:r>
              <a:rPr lang="en-US" altLang="zh-CN"/>
              <a:t>,</a:t>
            </a:r>
            <a:r>
              <a:rPr lang="zh-CN" altLang="en-US"/>
              <a:t>生成扩展</a:t>
            </a:r>
            <a:r>
              <a:rPr lang="en-US" altLang="zh-CN"/>
              <a:t>C</a:t>
            </a:r>
            <a:r>
              <a:rPr lang="zh-CN" altLang="en-US" smtClean="0"/>
              <a:t>源程序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种类</a:t>
            </a:r>
            <a:endParaRPr lang="en-US" altLang="zh-CN" smtClean="0"/>
          </a:p>
          <a:p>
            <a:pPr lvl="1"/>
            <a:r>
              <a:rPr lang="zh-CN" altLang="en-US"/>
              <a:t>宏定义        </a:t>
            </a:r>
            <a:r>
              <a:rPr lang="en-US" altLang="zh-CN" b="1" smtClean="0">
                <a:solidFill>
                  <a:srgbClr val="FFD966"/>
                </a:solidFill>
              </a:rPr>
              <a:t>#</a:t>
            </a:r>
            <a:r>
              <a:rPr lang="en-US" altLang="zh-CN" b="1">
                <a:solidFill>
                  <a:srgbClr val="FFD966"/>
                </a:solidFill>
              </a:rPr>
              <a:t>define</a:t>
            </a:r>
          </a:p>
          <a:p>
            <a:pPr lvl="1"/>
            <a:r>
              <a:rPr lang="zh-CN" altLang="en-US"/>
              <a:t>文件包含      </a:t>
            </a:r>
            <a:r>
              <a:rPr lang="en-US" altLang="zh-CN" b="1">
                <a:solidFill>
                  <a:srgbClr val="FFD966"/>
                </a:solidFill>
              </a:rPr>
              <a:t>#include</a:t>
            </a:r>
          </a:p>
          <a:p>
            <a:pPr lvl="1"/>
            <a:r>
              <a:rPr lang="zh-CN" altLang="en-US"/>
              <a:t>条件编译      </a:t>
            </a:r>
            <a:r>
              <a:rPr lang="en-US" altLang="zh-CN" b="1">
                <a:solidFill>
                  <a:srgbClr val="FFD966"/>
                </a:solidFill>
              </a:rPr>
              <a:t>#if--#else--#</a:t>
            </a:r>
            <a:r>
              <a:rPr lang="en-US" altLang="zh-CN" b="1" smtClean="0">
                <a:solidFill>
                  <a:srgbClr val="FFD966"/>
                </a:solidFill>
              </a:rPr>
              <a:t>endif 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格式</a:t>
            </a:r>
            <a:endParaRPr lang="en-US" altLang="zh-CN" smtClean="0"/>
          </a:p>
          <a:p>
            <a:pPr lvl="1"/>
            <a:r>
              <a:rPr lang="zh-CN" altLang="en-US"/>
              <a:t>“</a:t>
            </a:r>
            <a:r>
              <a:rPr lang="en-US" altLang="zh-CN"/>
              <a:t>#”</a:t>
            </a:r>
            <a:r>
              <a:rPr lang="zh-CN" altLang="en-US"/>
              <a:t>开头</a:t>
            </a:r>
          </a:p>
          <a:p>
            <a:pPr lvl="1"/>
            <a:r>
              <a:rPr lang="zh-CN" altLang="en-US"/>
              <a:t>占单独书写行</a:t>
            </a:r>
          </a:p>
          <a:p>
            <a:pPr lvl="1"/>
            <a:r>
              <a:rPr lang="zh-CN" altLang="en-US"/>
              <a:t>语句尾不加分号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00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7.2 </a:t>
            </a:r>
            <a:r>
              <a:rPr lang="zh-CN" altLang="en-US" smtClean="0"/>
              <a:t>宏定义</a:t>
            </a:r>
            <a:endParaRPr lang="en-US" altLang="zh-CN" smtClean="0"/>
          </a:p>
          <a:p>
            <a:r>
              <a:rPr lang="zh-CN" altLang="en-US"/>
              <a:t>不带参数</a:t>
            </a:r>
            <a:r>
              <a:rPr lang="zh-CN" altLang="en-US" smtClean="0"/>
              <a:t>宏定义</a:t>
            </a:r>
            <a:endParaRPr lang="en-US" altLang="zh-CN" smtClean="0"/>
          </a:p>
          <a:p>
            <a:pPr lvl="1"/>
            <a:r>
              <a:rPr lang="zh-CN" altLang="en-US"/>
              <a:t>一般形式：  </a:t>
            </a:r>
            <a:r>
              <a:rPr lang="en-US" altLang="zh-CN" b="1">
                <a:solidFill>
                  <a:srgbClr val="FFD966"/>
                </a:solidFill>
              </a:rPr>
              <a:t>#</a:t>
            </a:r>
            <a:r>
              <a:rPr lang="en-US" altLang="zh-CN" b="1" smtClean="0">
                <a:solidFill>
                  <a:srgbClr val="FFD966"/>
                </a:solidFill>
              </a:rPr>
              <a:t>define  </a:t>
            </a:r>
            <a:r>
              <a:rPr lang="zh-CN" altLang="en-US" b="1" smtClean="0">
                <a:solidFill>
                  <a:srgbClr val="FFD966"/>
                </a:solidFill>
              </a:rPr>
              <a:t>宏</a:t>
            </a:r>
            <a:r>
              <a:rPr lang="zh-CN" altLang="en-US" b="1">
                <a:solidFill>
                  <a:srgbClr val="FFD966"/>
                </a:solidFill>
              </a:rPr>
              <a:t>名</a:t>
            </a:r>
            <a:r>
              <a:rPr lang="en-US" altLang="zh-CN" b="1">
                <a:solidFill>
                  <a:srgbClr val="FFD966"/>
                </a:solidFill>
              </a:rPr>
              <a:t>(</a:t>
            </a:r>
            <a:r>
              <a:rPr lang="zh-CN" altLang="en-US" b="1">
                <a:solidFill>
                  <a:srgbClr val="FFD966"/>
                </a:solidFill>
              </a:rPr>
              <a:t>参数表</a:t>
            </a:r>
            <a:r>
              <a:rPr lang="en-US" altLang="zh-CN" b="1" smtClean="0">
                <a:solidFill>
                  <a:srgbClr val="FFD966"/>
                </a:solidFill>
              </a:rPr>
              <a:t>)  </a:t>
            </a:r>
            <a:r>
              <a:rPr lang="zh-CN" altLang="en-US" b="1" smtClean="0">
                <a:solidFill>
                  <a:srgbClr val="FFD966"/>
                </a:solidFill>
              </a:rPr>
              <a:t>宏体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1"/>
            <a:r>
              <a:rPr lang="zh-CN" altLang="en-US" smtClean="0"/>
              <a:t>功能：用</a:t>
            </a:r>
            <a:r>
              <a:rPr lang="zh-CN" altLang="en-US"/>
              <a:t>指定标识符</a:t>
            </a:r>
            <a:r>
              <a:rPr lang="en-US" altLang="zh-CN"/>
              <a:t>(</a:t>
            </a:r>
            <a:r>
              <a:rPr lang="zh-CN" altLang="en-US"/>
              <a:t>宏名</a:t>
            </a:r>
            <a:r>
              <a:rPr lang="en-US" altLang="zh-CN"/>
              <a:t>)</a:t>
            </a:r>
            <a:r>
              <a:rPr lang="zh-CN" altLang="en-US"/>
              <a:t>代替字符序列</a:t>
            </a:r>
            <a:r>
              <a:rPr lang="en-US" altLang="zh-CN"/>
              <a:t>(</a:t>
            </a:r>
            <a:r>
              <a:rPr lang="zh-CN" altLang="en-US"/>
              <a:t>宏体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/>
              <a:t>定义</a:t>
            </a:r>
            <a:r>
              <a:rPr lang="zh-CN" altLang="en-US" smtClean="0"/>
              <a:t>位置：任意</a:t>
            </a:r>
            <a:r>
              <a:rPr lang="en-US" altLang="zh-CN"/>
              <a:t>(</a:t>
            </a:r>
            <a:r>
              <a:rPr lang="zh-CN" altLang="en-US"/>
              <a:t>一般在函数外面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 smtClean="0"/>
              <a:t>作用域：从</a:t>
            </a:r>
            <a:r>
              <a:rPr lang="zh-CN" altLang="en-US"/>
              <a:t>定义命令到文件结束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755576" y="4169171"/>
            <a:ext cx="6264696" cy="180020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define  YES  1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#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define  NO   0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#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define  PI   3.1415926</a:t>
            </a: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#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define  OUT  printf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(“Hello,World”);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292080" y="428837"/>
            <a:ext cx="3341484" cy="911931"/>
          </a:xfrm>
          <a:prstGeom prst="wedgeEllipseCallout">
            <a:avLst>
              <a:gd name="adj1" fmla="val -25740"/>
              <a:gd name="adj2" fmla="val 74451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宏体可缺省</a:t>
            </a:r>
            <a:r>
              <a:rPr lang="en-US" altLang="zh-CN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,</a:t>
            </a:r>
            <a:r>
              <a:rPr lang="zh-CN" altLang="en-US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表示宏名</a:t>
            </a:r>
          </a:p>
          <a:p>
            <a:pPr algn="ctr" eaLnBrk="1" hangingPunct="1"/>
            <a:r>
              <a:rPr lang="zh-CN" altLang="en-US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定义过或取消宏体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65749" y="3301454"/>
            <a:ext cx="4746624" cy="2863850"/>
            <a:chOff x="2832" y="2643"/>
            <a:chExt cx="2990" cy="1804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832" y="2643"/>
              <a:ext cx="1396" cy="18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chemeClr val="tx1"/>
                  </a:solidFill>
                  <a:ea typeface="微软雅黑" pitchFamily="34" charset="-122"/>
                  <a:cs typeface="Arial" pitchFamily="34" charset="0"/>
                </a:rPr>
                <a:t>例 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#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define  YES  1</a:t>
              </a:r>
              <a:endParaRPr lang="en-US" altLang="zh-CN">
                <a:solidFill>
                  <a:schemeClr val="tx1"/>
                </a:solidFill>
                <a:ea typeface="微软雅黑" pitchFamily="34" charset="-122"/>
                <a:cs typeface="Arial" pitchFamily="34" charset="0"/>
              </a:endParaRPr>
            </a:p>
            <a:p>
              <a:pPr eaLnBrk="1" hangingPunct="1"/>
              <a:r>
                <a:rPr lang="en-US" altLang="zh-CN">
                  <a:solidFill>
                    <a:schemeClr val="tx1"/>
                  </a:solidFill>
                  <a:ea typeface="微软雅黑" pitchFamily="34" charset="-122"/>
                  <a:cs typeface="Arial" pitchFamily="34" charset="0"/>
                </a:rPr>
                <a:t>      main()</a:t>
              </a:r>
            </a:p>
            <a:p>
              <a:pPr eaLnBrk="1" hangingPunct="1"/>
              <a:r>
                <a:rPr lang="en-US" altLang="zh-CN">
                  <a:solidFill>
                    <a:schemeClr val="tx1"/>
                  </a:solidFill>
                  <a:ea typeface="微软雅黑" pitchFamily="34" charset="-122"/>
                  <a:cs typeface="Arial" pitchFamily="34" charset="0"/>
                </a:rPr>
                <a:t>      { ……..</a:t>
              </a:r>
            </a:p>
            <a:p>
              <a:pPr eaLnBrk="1" hangingPunct="1"/>
              <a:r>
                <a:rPr lang="en-US" altLang="zh-CN">
                  <a:solidFill>
                    <a:schemeClr val="tx1"/>
                  </a:solidFill>
                  <a:ea typeface="微软雅黑" pitchFamily="34" charset="-122"/>
                  <a:cs typeface="Arial" pitchFamily="34" charset="0"/>
                </a:rPr>
                <a:t>      }</a:t>
              </a:r>
            </a:p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      #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undef  YES</a:t>
              </a:r>
              <a:endParaRPr lang="en-US" altLang="zh-CN">
                <a:solidFill>
                  <a:schemeClr val="tx1"/>
                </a:solidFill>
                <a:ea typeface="微软雅黑" pitchFamily="34" charset="-122"/>
                <a:cs typeface="Arial" pitchFamily="34" charset="0"/>
              </a:endParaRPr>
            </a:p>
            <a:p>
              <a:pPr eaLnBrk="1" hangingPunct="1"/>
              <a:r>
                <a:rPr lang="en-US" altLang="zh-CN">
                  <a:solidFill>
                    <a:srgbClr val="FF3300"/>
                  </a:solidFill>
                  <a:ea typeface="微软雅黑" pitchFamily="34" charset="-122"/>
                  <a:cs typeface="Arial" pitchFamily="34" charset="0"/>
                </a:rPr>
                <a:t>      </a:t>
              </a:r>
              <a:r>
                <a:rPr lang="en-US" altLang="zh-CN" b="1">
                  <a:solidFill>
                    <a:srgbClr val="FFD966"/>
                  </a:solidFill>
                  <a:ea typeface="微软雅黑" pitchFamily="34" charset="-122"/>
                  <a:cs typeface="Arial" pitchFamily="34" charset="0"/>
                </a:rPr>
                <a:t>#</a:t>
              </a:r>
              <a:r>
                <a:rPr lang="en-US" altLang="zh-CN" b="1" smtClean="0">
                  <a:solidFill>
                    <a:srgbClr val="FFD966"/>
                  </a:solidFill>
                  <a:ea typeface="微软雅黑" pitchFamily="34" charset="-122"/>
                  <a:cs typeface="Arial" pitchFamily="34" charset="0"/>
                </a:rPr>
                <a:t>define  YES  0</a:t>
              </a:r>
              <a:endParaRPr lang="en-US" altLang="zh-CN" b="1">
                <a:solidFill>
                  <a:srgbClr val="FFD966"/>
                </a:solidFill>
                <a:ea typeface="微软雅黑" pitchFamily="34" charset="-122"/>
                <a:cs typeface="Arial" pitchFamily="34" charset="0"/>
              </a:endParaRPr>
            </a:p>
            <a:p>
              <a:pPr eaLnBrk="1" hangingPunct="1"/>
              <a:r>
                <a:rPr lang="en-US" altLang="zh-CN">
                  <a:solidFill>
                    <a:schemeClr val="tx1"/>
                  </a:solidFill>
                  <a:ea typeface="微软雅黑" pitchFamily="34" charset="-122"/>
                  <a:cs typeface="Arial" pitchFamily="34" charset="0"/>
                </a:rPr>
                <a:t>      max()</a:t>
              </a:r>
            </a:p>
            <a:p>
              <a:pPr eaLnBrk="1" hangingPunct="1"/>
              <a:r>
                <a:rPr lang="en-US" altLang="zh-CN">
                  <a:solidFill>
                    <a:schemeClr val="tx1"/>
                  </a:solidFill>
                  <a:ea typeface="微软雅黑" pitchFamily="34" charset="-122"/>
                  <a:cs typeface="Arial" pitchFamily="34" charset="0"/>
                </a:rPr>
                <a:t>      {……..</a:t>
              </a:r>
            </a:p>
            <a:p>
              <a:pPr eaLnBrk="1" hangingPunct="1"/>
              <a:r>
                <a:rPr lang="en-US" altLang="zh-CN">
                  <a:solidFill>
                    <a:schemeClr val="tx1"/>
                  </a:solidFill>
                  <a:ea typeface="微软雅黑" pitchFamily="34" charset="-122"/>
                  <a:cs typeface="Arial" pitchFamily="34" charset="0"/>
                </a:rPr>
                <a:t>      }</a:t>
              </a:r>
            </a:p>
            <a:p>
              <a:pPr eaLnBrk="1" hangingPunct="1"/>
              <a:endParaRPr lang="en-US" altLang="zh-CN">
                <a:solidFill>
                  <a:schemeClr val="tx1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" name="AutoShape 12"/>
            <p:cNvSpPr>
              <a:spLocks/>
            </p:cNvSpPr>
            <p:nvPr/>
          </p:nvSpPr>
          <p:spPr bwMode="auto">
            <a:xfrm>
              <a:off x="4704" y="2961"/>
              <a:ext cx="144" cy="270"/>
            </a:xfrm>
            <a:prstGeom prst="rightBrace">
              <a:avLst>
                <a:gd name="adj1" fmla="val 47222"/>
                <a:gd name="adj2" fmla="val 51472"/>
              </a:avLst>
            </a:prstGeom>
            <a:noFill/>
            <a:ln w="12700" cap="sq">
              <a:noFill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cs typeface="Arial" pitchFamily="34" charset="0"/>
              </a:endParaRPr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4716" y="3825"/>
              <a:ext cx="115" cy="234"/>
            </a:xfrm>
            <a:custGeom>
              <a:avLst/>
              <a:gdLst>
                <a:gd name="T0" fmla="*/ 0 w 108"/>
                <a:gd name="T1" fmla="*/ 0 h 660"/>
                <a:gd name="T2" fmla="*/ 60 w 108"/>
                <a:gd name="T3" fmla="*/ 12 h 660"/>
                <a:gd name="T4" fmla="*/ 72 w 108"/>
                <a:gd name="T5" fmla="*/ 48 h 660"/>
                <a:gd name="T6" fmla="*/ 108 w 108"/>
                <a:gd name="T7" fmla="*/ 264 h 660"/>
                <a:gd name="T8" fmla="*/ 84 w 108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60">
                  <a:moveTo>
                    <a:pt x="0" y="0"/>
                  </a:moveTo>
                  <a:cubicBezTo>
                    <a:pt x="20" y="4"/>
                    <a:pt x="43" y="1"/>
                    <a:pt x="60" y="12"/>
                  </a:cubicBezTo>
                  <a:cubicBezTo>
                    <a:pt x="71" y="19"/>
                    <a:pt x="69" y="36"/>
                    <a:pt x="72" y="48"/>
                  </a:cubicBezTo>
                  <a:cubicBezTo>
                    <a:pt x="92" y="119"/>
                    <a:pt x="100" y="190"/>
                    <a:pt x="108" y="264"/>
                  </a:cubicBezTo>
                  <a:cubicBezTo>
                    <a:pt x="100" y="396"/>
                    <a:pt x="84" y="660"/>
                    <a:pt x="84" y="660"/>
                  </a:cubicBezTo>
                </a:path>
              </a:pathLst>
            </a:custGeom>
            <a:noFill/>
            <a:ln w="12700" cap="sq" cmpd="sng">
              <a:noFill/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cs typeface="Arial" pitchFamily="34" charset="0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4835" y="2984"/>
              <a:ext cx="987" cy="2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b="1">
                  <a:solidFill>
                    <a:srgbClr val="FFD966"/>
                  </a:solidFill>
                  <a:ea typeface="微软雅黑" pitchFamily="34" charset="-122"/>
                  <a:cs typeface="Arial" pitchFamily="34" charset="0"/>
                </a:rPr>
                <a:t>YES</a:t>
              </a:r>
              <a:r>
                <a:rPr lang="zh-CN" altLang="zh-CN" b="1">
                  <a:solidFill>
                    <a:srgbClr val="FFD966"/>
                  </a:solidFill>
                  <a:ea typeface="微软雅黑" pitchFamily="34" charset="-122"/>
                  <a:cs typeface="Arial" pitchFamily="34" charset="0"/>
                </a:rPr>
                <a:t>原作用域</a:t>
              </a:r>
              <a:endParaRPr lang="zh-CN" altLang="en-US" b="1">
                <a:solidFill>
                  <a:srgbClr val="FFD966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4835" y="3800"/>
              <a:ext cx="987" cy="23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en-US" altLang="zh-CN" b="1">
                  <a:solidFill>
                    <a:srgbClr val="FFD966"/>
                  </a:solidFill>
                  <a:ea typeface="微软雅黑" pitchFamily="34" charset="-122"/>
                  <a:cs typeface="Arial" pitchFamily="34" charset="0"/>
                </a:rPr>
                <a:t>YES</a:t>
              </a:r>
              <a:r>
                <a:rPr lang="zh-CN" altLang="zh-CN" b="1">
                  <a:solidFill>
                    <a:srgbClr val="FFD966"/>
                  </a:solidFill>
                  <a:ea typeface="微软雅黑" pitchFamily="34" charset="-122"/>
                  <a:cs typeface="Arial" pitchFamily="34" charset="0"/>
                </a:rPr>
                <a:t>新作用域</a:t>
              </a:r>
              <a:endParaRPr lang="zh-CN" altLang="en-US" b="1">
                <a:solidFill>
                  <a:srgbClr val="FFD966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宏展开：预编译时</a:t>
            </a:r>
            <a:r>
              <a:rPr lang="en-US" altLang="zh-CN"/>
              <a:t>,</a:t>
            </a:r>
            <a:r>
              <a:rPr lang="zh-CN" altLang="en-US"/>
              <a:t>用宏体替换宏</a:t>
            </a:r>
            <a:r>
              <a:rPr lang="zh-CN" altLang="en-US" smtClean="0"/>
              <a:t>名</a:t>
            </a:r>
            <a:r>
              <a:rPr lang="en-US" altLang="zh-CN" smtClean="0"/>
              <a:t>——</a:t>
            </a:r>
            <a:r>
              <a:rPr lang="zh-CN" altLang="en-US" b="1" smtClean="0">
                <a:solidFill>
                  <a:srgbClr val="FFD966"/>
                </a:solidFill>
              </a:rPr>
              <a:t>不</a:t>
            </a:r>
            <a:r>
              <a:rPr lang="zh-CN" altLang="en-US" b="1">
                <a:solidFill>
                  <a:srgbClr val="FFD966"/>
                </a:solidFill>
              </a:rPr>
              <a:t>作语法</a:t>
            </a:r>
            <a:r>
              <a:rPr lang="zh-CN" altLang="en-US" b="1" smtClean="0">
                <a:solidFill>
                  <a:srgbClr val="FFD966"/>
                </a:solidFill>
              </a:rPr>
              <a:t>检查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1"/>
            <a:r>
              <a:rPr lang="zh-CN" altLang="en-US"/>
              <a:t>引号中的</a:t>
            </a:r>
            <a:r>
              <a:rPr lang="zh-CN" altLang="en-US" smtClean="0"/>
              <a:t>内容</a:t>
            </a:r>
            <a:r>
              <a:rPr lang="zh-CN" altLang="en-US"/>
              <a:t>与宏名相同也不</a:t>
            </a:r>
            <a:r>
              <a:rPr lang="zh-CN" altLang="en-US" smtClean="0"/>
              <a:t>置换</a:t>
            </a:r>
            <a:endParaRPr lang="en-US" altLang="zh-CN" smtClean="0"/>
          </a:p>
          <a:p>
            <a:pPr lvl="1"/>
            <a:r>
              <a:rPr lang="zh-CN" altLang="en-US"/>
              <a:t>宏定义可嵌套，不能</a:t>
            </a:r>
            <a:r>
              <a:rPr lang="zh-CN" altLang="en-US" smtClean="0"/>
              <a:t>递归</a:t>
            </a:r>
            <a:endParaRPr lang="en-US" altLang="zh-CN" smtClean="0"/>
          </a:p>
          <a:p>
            <a:pPr lvl="1"/>
            <a:r>
              <a:rPr lang="zh-CN" altLang="en-US"/>
              <a:t>宏定义中使用必要的括号</a:t>
            </a:r>
            <a:r>
              <a:rPr lang="zh-CN" altLang="en-US" b="1">
                <a:solidFill>
                  <a:srgbClr val="FFD966"/>
                </a:solidFill>
              </a:rPr>
              <a:t>（）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1331640" y="2348880"/>
            <a:ext cx="6264696" cy="237626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如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if(x==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YES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       printf(“correct!\n”);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else if (x==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NO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  printf(“error!\n”);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展开后：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if(x==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        printf(“correct!\n”);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else if (x==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  printf(“error!\n”);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1331640" y="2348880"/>
            <a:ext cx="6264696" cy="2376264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#define  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PI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3.14159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printf(“2*</a:t>
            </a:r>
            <a:r>
              <a:rPr lang="en-US" altLang="zh-CN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PI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=%f\n”,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PI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*2);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宏展开：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printf(“2*</a:t>
            </a:r>
            <a:r>
              <a:rPr lang="en-US" altLang="zh-CN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PI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=%f\n”,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3.14159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*2);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331640" y="2348880"/>
            <a:ext cx="6264696" cy="79208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define  MAX  MAX+10      (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×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331640" y="2348880"/>
            <a:ext cx="6264696" cy="252028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#define  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WIDTH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80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#define  </a:t>
            </a:r>
            <a:r>
              <a:rPr lang="en-US" altLang="zh-CN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LENGTH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WIDTH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+40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var = </a:t>
            </a:r>
            <a:r>
              <a:rPr lang="en-US" altLang="zh-CN" b="1" smtClean="0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LENGTH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* 2;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宏展开：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var = 80 + 40 *2;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331640" y="2348880"/>
            <a:ext cx="6264696" cy="252028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#define  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WIDTH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80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#define  </a:t>
            </a:r>
            <a:r>
              <a:rPr lang="en-US" altLang="zh-CN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LENGTH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b="1" smtClean="0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WIDTH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+40</a:t>
            </a:r>
            <a:r>
              <a:rPr lang="en-US" altLang="zh-CN" b="1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endParaRPr lang="en-US" altLang="zh-CN" b="1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var = </a:t>
            </a:r>
            <a:r>
              <a:rPr lang="en-US" altLang="zh-CN" b="1" smtClean="0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LENGTH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* 2;</a:t>
            </a: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宏展开：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var =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(80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+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40)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*2;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9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带参数</a:t>
            </a:r>
            <a:r>
              <a:rPr lang="zh-CN" altLang="en-US" smtClean="0"/>
              <a:t>宏定义</a:t>
            </a:r>
            <a:endParaRPr lang="en-US" altLang="zh-CN" smtClean="0"/>
          </a:p>
          <a:p>
            <a:pPr lvl="1"/>
            <a:r>
              <a:rPr lang="zh-CN" altLang="en-US"/>
              <a:t>一般形式：  </a:t>
            </a:r>
            <a:r>
              <a:rPr lang="en-US" altLang="zh-CN" b="1">
                <a:solidFill>
                  <a:srgbClr val="FFD966"/>
                </a:solidFill>
              </a:rPr>
              <a:t>#define  </a:t>
            </a:r>
            <a:r>
              <a:rPr lang="zh-CN" altLang="en-US" b="1">
                <a:solidFill>
                  <a:srgbClr val="FFD966"/>
                </a:solidFill>
              </a:rPr>
              <a:t>宏名</a:t>
            </a:r>
            <a:r>
              <a:rPr lang="en-US" altLang="zh-CN" b="1">
                <a:solidFill>
                  <a:srgbClr val="FFD966"/>
                </a:solidFill>
              </a:rPr>
              <a:t>(</a:t>
            </a:r>
            <a:r>
              <a:rPr lang="zh-CN" altLang="en-US" b="1">
                <a:solidFill>
                  <a:srgbClr val="FFD966"/>
                </a:solidFill>
              </a:rPr>
              <a:t>参数表</a:t>
            </a:r>
            <a:r>
              <a:rPr lang="en-US" altLang="zh-CN" b="1">
                <a:solidFill>
                  <a:srgbClr val="FFD966"/>
                </a:solidFill>
              </a:rPr>
              <a:t>)  </a:t>
            </a:r>
            <a:r>
              <a:rPr lang="zh-CN" altLang="en-US" b="1">
                <a:solidFill>
                  <a:srgbClr val="FFD966"/>
                </a:solidFill>
              </a:rPr>
              <a:t>宏</a:t>
            </a:r>
            <a:r>
              <a:rPr lang="zh-CN" altLang="en-US" b="1" smtClean="0">
                <a:solidFill>
                  <a:srgbClr val="FFD966"/>
                </a:solidFill>
              </a:rPr>
              <a:t>体</a:t>
            </a:r>
            <a:endParaRPr lang="en-US" altLang="zh-CN" b="1" smtClean="0">
              <a:solidFill>
                <a:srgbClr val="FFD966"/>
              </a:solidFill>
            </a:endParaRPr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r>
              <a:rPr lang="zh-CN" altLang="en-US" smtClean="0"/>
              <a:t>宏</a:t>
            </a:r>
            <a:r>
              <a:rPr lang="zh-CN" altLang="en-US"/>
              <a:t>展开：形参用实参换，其它字符</a:t>
            </a:r>
            <a:r>
              <a:rPr lang="zh-CN" altLang="en-US" smtClean="0"/>
              <a:t>保留</a:t>
            </a:r>
            <a:endParaRPr lang="en-US" altLang="zh-CN" smtClean="0"/>
          </a:p>
          <a:p>
            <a:pPr lvl="1"/>
            <a:r>
              <a:rPr lang="zh-CN" altLang="en-US"/>
              <a:t>宏体及各形参外一般应加括号</a:t>
            </a:r>
            <a:r>
              <a:rPr lang="zh-CN" altLang="en-US" b="1" smtClean="0">
                <a:solidFill>
                  <a:srgbClr val="FFD966"/>
                </a:solidFill>
              </a:rPr>
              <a:t>（）</a:t>
            </a:r>
            <a:endParaRPr lang="en-US" altLang="zh-CN" b="1" smtClean="0">
              <a:solidFill>
                <a:srgbClr val="FFD966"/>
              </a:solidFill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118175" y="1484784"/>
            <a:ext cx="4070345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3"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  <a:ea typeface="宋体" charset="-122"/>
              </a:rPr>
              <a:t>例</a:t>
            </a: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 lvl="3"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  <a:ea typeface="宋体" charset="-122"/>
              </a:rPr>
              <a:t>   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#define S(a, b)    a * b</a:t>
            </a: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3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………..</a:t>
            </a:r>
          </a:p>
          <a:p>
            <a:pPr lvl="3"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   area=S(3,2);</a:t>
            </a:r>
          </a:p>
          <a:p>
            <a:pPr lvl="3"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3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  <a:ea typeface="宋体" charset="-122"/>
              </a:rPr>
              <a:t>宏展开</a:t>
            </a:r>
            <a:r>
              <a:rPr lang="zh-CN" altLang="en-US" smtClean="0">
                <a:solidFill>
                  <a:schemeClr val="tx1"/>
                </a:solidFill>
                <a:ea typeface="宋体" charset="-122"/>
              </a:rPr>
              <a:t>：</a:t>
            </a: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 lvl="3">
              <a:lnSpc>
                <a:spcPct val="120000"/>
              </a:lnSpc>
            </a:pPr>
            <a:r>
              <a:rPr lang="en-US" altLang="zh-CN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  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area=3*2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;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708648" y="1799647"/>
            <a:ext cx="1295400" cy="774700"/>
            <a:chOff x="2592" y="856"/>
            <a:chExt cx="816" cy="488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592" y="1056"/>
              <a:ext cx="816" cy="288"/>
              <a:chOff x="2304" y="912"/>
              <a:chExt cx="816" cy="288"/>
            </a:xfrm>
          </p:grpSpPr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 flipV="1">
                <a:off x="2304" y="960"/>
                <a:ext cx="144" cy="240"/>
              </a:xfrm>
              <a:prstGeom prst="line">
                <a:avLst/>
              </a:prstGeom>
              <a:noFill/>
              <a:ln w="25400" cap="sq">
                <a:solidFill>
                  <a:srgbClr val="FFD9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2496" y="960"/>
                <a:ext cx="96" cy="240"/>
              </a:xfrm>
              <a:prstGeom prst="line">
                <a:avLst/>
              </a:prstGeom>
              <a:noFill/>
              <a:ln w="25400" cap="sq">
                <a:solidFill>
                  <a:srgbClr val="FFD9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H="1">
                <a:off x="2376" y="912"/>
                <a:ext cx="518" cy="288"/>
              </a:xfrm>
              <a:prstGeom prst="line">
                <a:avLst/>
              </a:prstGeom>
              <a:noFill/>
              <a:ln w="25400" cap="sq">
                <a:solidFill>
                  <a:srgbClr val="FFD9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>
                <a:off x="2592" y="912"/>
                <a:ext cx="528" cy="288"/>
              </a:xfrm>
              <a:prstGeom prst="line">
                <a:avLst/>
              </a:prstGeom>
              <a:noFill/>
              <a:ln w="25400" cap="sq">
                <a:solidFill>
                  <a:srgbClr val="FFD9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2784" y="856"/>
              <a:ext cx="432" cy="104"/>
            </a:xfrm>
            <a:custGeom>
              <a:avLst/>
              <a:gdLst>
                <a:gd name="T0" fmla="*/ 0 w 432"/>
                <a:gd name="T1" fmla="*/ 56 h 104"/>
                <a:gd name="T2" fmla="*/ 192 w 432"/>
                <a:gd name="T3" fmla="*/ 8 h 104"/>
                <a:gd name="T4" fmla="*/ 432 w 432"/>
                <a:gd name="T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04">
                  <a:moveTo>
                    <a:pt x="0" y="56"/>
                  </a:moveTo>
                  <a:cubicBezTo>
                    <a:pt x="60" y="28"/>
                    <a:pt x="120" y="0"/>
                    <a:pt x="192" y="8"/>
                  </a:cubicBezTo>
                  <a:cubicBezTo>
                    <a:pt x="264" y="16"/>
                    <a:pt x="348" y="60"/>
                    <a:pt x="432" y="104"/>
                  </a:cubicBezTo>
                </a:path>
              </a:pathLst>
            </a:custGeom>
            <a:noFill/>
            <a:ln w="25400" cap="sq" cmpd="sng">
              <a:solidFill>
                <a:srgbClr val="FFD966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2880" y="864"/>
              <a:ext cx="528" cy="96"/>
            </a:xfrm>
            <a:custGeom>
              <a:avLst/>
              <a:gdLst>
                <a:gd name="T0" fmla="*/ 0 w 528"/>
                <a:gd name="T1" fmla="*/ 96 h 96"/>
                <a:gd name="T2" fmla="*/ 288 w 528"/>
                <a:gd name="T3" fmla="*/ 0 h 96"/>
                <a:gd name="T4" fmla="*/ 528 w 52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100" y="48"/>
                    <a:pt x="200" y="0"/>
                    <a:pt x="288" y="0"/>
                  </a:cubicBezTo>
                  <a:cubicBezTo>
                    <a:pt x="376" y="0"/>
                    <a:pt x="452" y="48"/>
                    <a:pt x="528" y="96"/>
                  </a:cubicBezTo>
                </a:path>
              </a:pathLst>
            </a:custGeom>
            <a:noFill/>
            <a:ln w="25400" cap="sq" cmpd="sng">
              <a:solidFill>
                <a:srgbClr val="FFD966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5292080" y="1628800"/>
            <a:ext cx="1878557" cy="522418"/>
          </a:xfrm>
          <a:prstGeom prst="wedgeEllipseCallout">
            <a:avLst>
              <a:gd name="adj1" fmla="val -90708"/>
              <a:gd name="adj2" fmla="val -8728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不能加空格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1331640" y="4680520"/>
            <a:ext cx="6264696" cy="180020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#define  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(r)  PI*r*r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相当于定义了不带参宏</a:t>
            </a:r>
            <a:r>
              <a:rPr lang="en-US" altLang="zh-CN" b="1">
                <a:solidFill>
                  <a:srgbClr val="FFD96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代表字符串“</a:t>
            </a:r>
            <a:r>
              <a:rPr lang="en-US" altLang="zh-CN" b="1">
                <a:solidFill>
                  <a:srgbClr val="5B9BD5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(r)  PI*r*r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” 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1331640" y="4680520"/>
            <a:ext cx="6264696" cy="21328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#define  POWER(x)  x*x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x=4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;   y=6;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z=POWER(x+y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宏展开： 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z=x+y*x+y;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一般写成：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#define  POWER(x)  ((x)*(x))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宏展开：   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z=((x+y)*(x+y));</a:t>
            </a:r>
            <a:endParaRPr lang="zh-CN" altLang="en-US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/>
      <p:bldP spid="13" grpId="1"/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例  用宏定义和函数实现同样的功能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19200" y="1695451"/>
            <a:ext cx="6532563" cy="3141663"/>
            <a:chOff x="720" y="492"/>
            <a:chExt cx="4115" cy="1979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720" y="567"/>
              <a:ext cx="2506" cy="18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#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define  MAX(x,y)  (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x)&gt;(y)?(x):(y)</a:t>
              </a:r>
            </a:p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 …….</a:t>
              </a:r>
            </a:p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main()</a:t>
              </a:r>
            </a:p>
            <a:p>
              <a:pPr eaLnBrk="1" hangingPunct="1"/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{</a:t>
              </a:r>
            </a:p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int 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a,b,c,d,t;</a:t>
              </a:r>
            </a:p>
            <a:p>
              <a:pPr eaLnBrk="1" hangingPunct="1"/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…….</a:t>
              </a:r>
              <a:endParaRPr lang="en-US" altLang="zh-CN">
                <a:ea typeface="微软雅黑" pitchFamily="34" charset="-122"/>
                <a:cs typeface="Arial" pitchFamily="34" charset="0"/>
              </a:endParaRPr>
            </a:p>
            <a:p>
              <a:pPr eaLnBrk="1" hangingPunct="1"/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t=MAX(a+b,c+d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);</a:t>
              </a:r>
            </a:p>
            <a:p>
              <a:pPr eaLnBrk="1" hangingPunct="1"/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……</a:t>
              </a:r>
              <a:endParaRPr lang="en-US" altLang="zh-CN">
                <a:ea typeface="微软雅黑" pitchFamily="34" charset="-122"/>
                <a:cs typeface="Arial" pitchFamily="34" charset="0"/>
              </a:endParaRPr>
            </a:p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}</a:t>
              </a:r>
            </a:p>
            <a:p>
              <a:pPr eaLnBrk="1" hangingPunct="1"/>
              <a:r>
                <a:rPr lang="zh-CN" altLang="en-US">
                  <a:ea typeface="微软雅黑" pitchFamily="34" charset="-122"/>
                  <a:cs typeface="Arial" pitchFamily="34" charset="0"/>
                </a:rPr>
                <a:t>宏展开：</a:t>
              </a:r>
              <a:r>
                <a:rPr lang="en-US" altLang="zh-CN" b="1">
                  <a:solidFill>
                    <a:srgbClr val="FFD966"/>
                  </a:solidFill>
                  <a:ea typeface="微软雅黑" pitchFamily="34" charset="-122"/>
                  <a:cs typeface="Arial" pitchFamily="34" charset="0"/>
                </a:rPr>
                <a:t>t=(a+b)&gt;(c+d)?(a+b):(c+d);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456" y="492"/>
              <a:ext cx="1379" cy="19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int   max(int x,int y)</a:t>
              </a:r>
            </a:p>
            <a:p>
              <a:pPr eaLnBrk="1" hangingPunct="1"/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{</a:t>
              </a:r>
            </a:p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return(x&gt;y?x:y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);</a:t>
              </a:r>
            </a:p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}</a:t>
              </a:r>
            </a:p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main()</a:t>
              </a:r>
            </a:p>
            <a:p>
              <a:pPr eaLnBrk="1" hangingPunct="1"/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{</a:t>
              </a:r>
            </a:p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 </a:t>
              </a:r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int 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a,b,c,d,t;</a:t>
              </a:r>
            </a:p>
            <a:p>
              <a:pPr eaLnBrk="1" hangingPunct="1"/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…….</a:t>
              </a:r>
              <a:endParaRPr lang="en-US" altLang="zh-CN">
                <a:ea typeface="微软雅黑" pitchFamily="34" charset="-122"/>
                <a:cs typeface="Arial" pitchFamily="34" charset="0"/>
              </a:endParaRPr>
            </a:p>
            <a:p>
              <a:pPr eaLnBrk="1" hangingPunct="1"/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t=max(a+b,c+d</a:t>
              </a:r>
              <a:r>
                <a:rPr lang="en-US" altLang="zh-CN">
                  <a:ea typeface="微软雅黑" pitchFamily="34" charset="-122"/>
                  <a:cs typeface="Arial" pitchFamily="34" charset="0"/>
                </a:rPr>
                <a:t>); </a:t>
              </a:r>
            </a:p>
            <a:p>
              <a:pPr eaLnBrk="1" hangingPunct="1"/>
              <a:r>
                <a:rPr lang="en-US" altLang="zh-CN" smtClean="0">
                  <a:ea typeface="微软雅黑" pitchFamily="34" charset="-122"/>
                  <a:cs typeface="Arial" pitchFamily="34" charset="0"/>
                </a:rPr>
                <a:t>    ………</a:t>
              </a:r>
              <a:endParaRPr lang="en-US" altLang="zh-CN">
                <a:ea typeface="微软雅黑" pitchFamily="34" charset="-122"/>
                <a:cs typeface="Arial" pitchFamily="34" charset="0"/>
              </a:endParaRPr>
            </a:p>
            <a:p>
              <a:pPr eaLnBrk="1" hangingPunct="1"/>
              <a:r>
                <a:rPr lang="en-US" altLang="zh-CN">
                  <a:ea typeface="微软雅黑" pitchFamily="34" charset="-122"/>
                  <a:cs typeface="Arial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带参的宏与函数区别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90409"/>
              </p:ext>
            </p:extLst>
          </p:nvPr>
        </p:nvGraphicFramePr>
        <p:xfrm>
          <a:off x="467544" y="1397000"/>
          <a:ext cx="842493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5425"/>
                <a:gridCol w="3296714"/>
                <a:gridCol w="388279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ldhabi"/>
                          <a:ea typeface="微软雅黑" pitchFamily="34" charset="-122"/>
                        </a:rPr>
                        <a:t>带参宏</a:t>
                      </a:r>
                      <a:endParaRPr lang="zh-CN" altLang="en-US" b="1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ldhabi"/>
                          <a:ea typeface="微软雅黑" pitchFamily="34" charset="-122"/>
                        </a:rPr>
                        <a:t>函数</a:t>
                      </a:r>
                      <a:endParaRPr lang="zh-CN" altLang="en-US" b="1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ldhabi"/>
                          <a:ea typeface="微软雅黑" pitchFamily="34" charset="-122"/>
                        </a:rPr>
                        <a:t>处理时间</a:t>
                      </a:r>
                      <a:endParaRPr lang="zh-CN" altLang="en-US" b="1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rgbClr val="FFD966"/>
                          </a:solidFill>
                          <a:latin typeface="Aldhabi"/>
                          <a:ea typeface="微软雅黑" pitchFamily="34" charset="-122"/>
                        </a:rPr>
                        <a:t>编译时</a:t>
                      </a:r>
                      <a:endParaRPr lang="zh-CN" altLang="en-US" baseline="0">
                        <a:solidFill>
                          <a:srgbClr val="FFD966"/>
                        </a:solidFill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rgbClr val="5B9BD5"/>
                          </a:solidFill>
                          <a:latin typeface="Aldhabi"/>
                          <a:ea typeface="微软雅黑" pitchFamily="34" charset="-122"/>
                        </a:rPr>
                        <a:t>程序运行时</a:t>
                      </a:r>
                      <a:endParaRPr lang="zh-CN" altLang="en-US" baseline="0">
                        <a:solidFill>
                          <a:srgbClr val="5B9BD5"/>
                        </a:solidFill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ldhabi"/>
                          <a:ea typeface="微软雅黑" pitchFamily="34" charset="-122"/>
                        </a:rPr>
                        <a:t>参数类型</a:t>
                      </a:r>
                      <a:endParaRPr lang="zh-CN" altLang="en-US" b="1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rgbClr val="FFD966"/>
                          </a:solidFill>
                          <a:latin typeface="Aldhabi"/>
                          <a:ea typeface="微软雅黑" pitchFamily="34" charset="-122"/>
                        </a:rPr>
                        <a:t>无类型问题</a:t>
                      </a:r>
                      <a:endParaRPr lang="zh-CN" altLang="en-US" baseline="0">
                        <a:solidFill>
                          <a:srgbClr val="FFD966"/>
                        </a:solidFill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rgbClr val="5B9BD5"/>
                          </a:solidFill>
                          <a:latin typeface="Aldhabi"/>
                          <a:ea typeface="微软雅黑" pitchFamily="34" charset="-122"/>
                        </a:rPr>
                        <a:t>定义实参、形参、类型</a:t>
                      </a:r>
                      <a:endParaRPr lang="zh-CN" altLang="en-US" baseline="0">
                        <a:solidFill>
                          <a:srgbClr val="5B9BD5"/>
                        </a:solidFill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ldhabi"/>
                          <a:ea typeface="微软雅黑" pitchFamily="34" charset="-122"/>
                        </a:rPr>
                        <a:t>处理过程</a:t>
                      </a:r>
                      <a:endParaRPr lang="zh-CN" altLang="en-US" b="1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rgbClr val="FFD966"/>
                          </a:solidFill>
                          <a:latin typeface="Aldhabi"/>
                          <a:ea typeface="微软雅黑" pitchFamily="34" charset="-122"/>
                        </a:rPr>
                        <a:t>不分配内存，简单的字符置换</a:t>
                      </a:r>
                      <a:endParaRPr lang="zh-CN" altLang="en-US" baseline="0">
                        <a:solidFill>
                          <a:srgbClr val="FFD966"/>
                        </a:solidFill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rgbClr val="5B9BD5"/>
                          </a:solidFill>
                          <a:latin typeface="Aldhabi"/>
                          <a:ea typeface="微软雅黑" pitchFamily="34" charset="-122"/>
                        </a:rPr>
                        <a:t>分配内存，先求实参值，再代入形参</a:t>
                      </a:r>
                      <a:endParaRPr lang="zh-CN" altLang="en-US" baseline="0">
                        <a:solidFill>
                          <a:srgbClr val="5B9BD5"/>
                        </a:solidFill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ldhabi"/>
                          <a:ea typeface="微软雅黑" pitchFamily="34" charset="-122"/>
                        </a:rPr>
                        <a:t>程序长度</a:t>
                      </a:r>
                      <a:endParaRPr lang="zh-CN" altLang="en-US" b="1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rgbClr val="FFD966"/>
                          </a:solidFill>
                          <a:latin typeface="Aldhabi"/>
                          <a:ea typeface="微软雅黑" pitchFamily="34" charset="-122"/>
                        </a:rPr>
                        <a:t>变长</a:t>
                      </a:r>
                      <a:endParaRPr lang="zh-CN" altLang="en-US" baseline="0">
                        <a:solidFill>
                          <a:srgbClr val="FFD966"/>
                        </a:solidFill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rgbClr val="5B9BD5"/>
                          </a:solidFill>
                          <a:latin typeface="Aldhabi"/>
                          <a:ea typeface="微软雅黑" pitchFamily="34" charset="-122"/>
                        </a:rPr>
                        <a:t>不变</a:t>
                      </a:r>
                      <a:endParaRPr lang="zh-CN" altLang="en-US" baseline="0">
                        <a:solidFill>
                          <a:srgbClr val="5B9BD5"/>
                        </a:solidFill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latin typeface="Aldhabi"/>
                          <a:ea typeface="微软雅黑" pitchFamily="34" charset="-122"/>
                        </a:rPr>
                        <a:t>运行速度</a:t>
                      </a:r>
                      <a:endParaRPr lang="zh-CN" altLang="en-US" b="1" baseline="0"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rgbClr val="FFD966"/>
                          </a:solidFill>
                          <a:latin typeface="Aldhabi"/>
                          <a:ea typeface="微软雅黑" pitchFamily="34" charset="-122"/>
                        </a:rPr>
                        <a:t>不占运行时间</a:t>
                      </a:r>
                      <a:endParaRPr lang="zh-CN" altLang="en-US" baseline="0">
                        <a:solidFill>
                          <a:srgbClr val="FFD966"/>
                        </a:solidFill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smtClean="0">
                          <a:solidFill>
                            <a:srgbClr val="5B9BD5"/>
                          </a:solidFill>
                          <a:latin typeface="Aldhabi"/>
                          <a:ea typeface="微软雅黑" pitchFamily="34" charset="-122"/>
                        </a:rPr>
                        <a:t>调用和返回占时间</a:t>
                      </a:r>
                      <a:endParaRPr lang="zh-CN" altLang="en-US" baseline="0">
                        <a:solidFill>
                          <a:srgbClr val="5B9BD5"/>
                        </a:solidFill>
                        <a:latin typeface="Aldhabi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7.3 </a:t>
            </a:r>
            <a:r>
              <a:rPr lang="zh-CN" altLang="en-US" smtClean="0"/>
              <a:t>文件包含</a:t>
            </a:r>
            <a:endParaRPr lang="en-US" altLang="zh-CN" smtClean="0"/>
          </a:p>
          <a:p>
            <a:pPr lvl="1"/>
            <a:r>
              <a:rPr lang="zh-CN" altLang="en-US"/>
              <a:t>功能：一个源文件可将另一个源文件的内容全部包含进来</a:t>
            </a:r>
          </a:p>
          <a:p>
            <a:pPr lvl="1"/>
            <a:r>
              <a:rPr lang="zh-CN" altLang="en-US"/>
              <a:t>一般形式：  </a:t>
            </a:r>
            <a:r>
              <a:rPr lang="en-US" altLang="zh-CN" b="1">
                <a:solidFill>
                  <a:srgbClr val="FFD966"/>
                </a:solidFill>
              </a:rPr>
              <a:t>#</a:t>
            </a:r>
            <a:r>
              <a:rPr lang="en-US" altLang="zh-CN" b="1" smtClean="0">
                <a:solidFill>
                  <a:srgbClr val="FFD966"/>
                </a:solidFill>
              </a:rPr>
              <a:t>include  “</a:t>
            </a:r>
            <a:r>
              <a:rPr lang="zh-CN" altLang="en-US" b="1" smtClean="0">
                <a:solidFill>
                  <a:srgbClr val="FFD966"/>
                </a:solidFill>
              </a:rPr>
              <a:t>文件名</a:t>
            </a:r>
            <a:r>
              <a:rPr lang="en-US" altLang="zh-CN" b="1" smtClean="0">
                <a:solidFill>
                  <a:srgbClr val="FFD966"/>
                </a:solidFill>
              </a:rPr>
              <a:t>”</a:t>
            </a:r>
            <a:endParaRPr lang="zh-CN" altLang="en-US" b="1">
              <a:solidFill>
                <a:srgbClr val="FFD966"/>
              </a:solidFill>
            </a:endParaRPr>
          </a:p>
          <a:p>
            <a:pPr marL="457200" lvl="1" indent="0">
              <a:buNone/>
            </a:pPr>
            <a:r>
              <a:rPr lang="zh-CN" altLang="en-US" smtClean="0"/>
              <a:t>           或 </a:t>
            </a:r>
            <a:r>
              <a:rPr lang="en-US" altLang="zh-CN" b="1" smtClean="0">
                <a:solidFill>
                  <a:srgbClr val="FFD966"/>
                </a:solidFill>
              </a:rPr>
              <a:t>#include   &lt;</a:t>
            </a:r>
            <a:r>
              <a:rPr lang="zh-CN" altLang="en-US" b="1">
                <a:solidFill>
                  <a:srgbClr val="FFD966"/>
                </a:solidFill>
              </a:rPr>
              <a:t>文件名</a:t>
            </a:r>
            <a:r>
              <a:rPr lang="en-US" altLang="zh-CN" b="1" smtClean="0">
                <a:solidFill>
                  <a:srgbClr val="FFD966"/>
                </a:solidFill>
              </a:rPr>
              <a:t>&gt;</a:t>
            </a:r>
          </a:p>
          <a:p>
            <a:pPr lvl="1"/>
            <a:r>
              <a:rPr lang="zh-CN" altLang="en-US"/>
              <a:t>处理过程：预编译时</a:t>
            </a:r>
            <a:r>
              <a:rPr lang="en-US" altLang="zh-CN"/>
              <a:t>,</a:t>
            </a:r>
            <a:r>
              <a:rPr lang="zh-CN" altLang="en-US"/>
              <a:t>用被包含文件的内容取代该预处理命令，再对“包含”后的文件作一个源文件编译</a:t>
            </a:r>
            <a:endParaRPr lang="en-US" altLang="zh-CN"/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4499992" y="2863529"/>
            <a:ext cx="4567574" cy="925511"/>
          </a:xfrm>
          <a:prstGeom prst="wedgeRectCallout">
            <a:avLst>
              <a:gd name="adj1" fmla="val -33258"/>
              <a:gd name="adj2" fmla="val -116239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5B9BD5"/>
                </a:solidFill>
                <a:latin typeface="Aldhabi"/>
                <a:ea typeface="微软雅黑" pitchFamily="34" charset="-122"/>
              </a:rPr>
              <a:t>&lt;&gt;</a:t>
            </a:r>
            <a:r>
              <a:rPr lang="en-US" altLang="zh-CN" b="1">
                <a:solidFill>
                  <a:srgbClr val="FFD966"/>
                </a:solidFill>
                <a:latin typeface="Aldhabi"/>
                <a:ea typeface="微软雅黑" pitchFamily="34" charset="-122"/>
              </a:rPr>
              <a:t>  </a:t>
            </a:r>
            <a:r>
              <a:rPr lang="en-US" altLang="zh-CN" b="1" smtClean="0">
                <a:solidFill>
                  <a:srgbClr val="FFD966"/>
                </a:solidFill>
                <a:latin typeface="Aldhabi"/>
                <a:ea typeface="微软雅黑" pitchFamily="34" charset="-122"/>
              </a:rPr>
              <a:t>  </a:t>
            </a:r>
            <a:r>
              <a:rPr lang="zh-CN" altLang="zh-CN" smtClean="0">
                <a:solidFill>
                  <a:srgbClr val="000000"/>
                </a:solidFill>
                <a:latin typeface="Aldhabi"/>
                <a:ea typeface="微软雅黑" pitchFamily="34" charset="-122"/>
              </a:rPr>
              <a:t>直接</a:t>
            </a:r>
            <a:r>
              <a:rPr lang="zh-CN" altLang="zh-CN">
                <a:solidFill>
                  <a:srgbClr val="000000"/>
                </a:solidFill>
                <a:latin typeface="Aldhabi"/>
                <a:ea typeface="微软雅黑" pitchFamily="34" charset="-122"/>
              </a:rPr>
              <a:t>按标准目录搜索</a:t>
            </a:r>
          </a:p>
          <a:p>
            <a:pPr eaLnBrk="1" hangingPunct="1"/>
            <a:r>
              <a:rPr lang="zh-CN" altLang="zh-CN" b="1">
                <a:solidFill>
                  <a:srgbClr val="5B9BD5"/>
                </a:solidFill>
                <a:latin typeface="Aldhabi"/>
                <a:ea typeface="微软雅黑" pitchFamily="34" charset="-122"/>
              </a:rPr>
              <a:t>“”</a:t>
            </a:r>
            <a:r>
              <a:rPr lang="zh-CN" altLang="zh-CN">
                <a:solidFill>
                  <a:srgbClr val="000000"/>
                </a:solidFill>
                <a:latin typeface="Aldhabi"/>
                <a:ea typeface="微软雅黑" pitchFamily="34" charset="-122"/>
              </a:rPr>
              <a:t>  先在当前目录搜索，再搜索标准目录</a:t>
            </a:r>
          </a:p>
          <a:p>
            <a:pPr eaLnBrk="1" hangingPunct="1"/>
            <a:r>
              <a:rPr lang="zh-CN" altLang="zh-CN">
                <a:solidFill>
                  <a:srgbClr val="000000"/>
                </a:solidFill>
                <a:latin typeface="Aldhabi"/>
                <a:ea typeface="微软雅黑" pitchFamily="34" charset="-122"/>
              </a:rPr>
              <a:t>可指定路径</a:t>
            </a:r>
            <a:endParaRPr lang="zh-CN" altLang="en-US">
              <a:solidFill>
                <a:srgbClr val="000000"/>
              </a:solidFill>
              <a:latin typeface="Aldhabi"/>
              <a:ea typeface="微软雅黑" pitchFamily="34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20356" y="4005064"/>
            <a:ext cx="7456490" cy="2408237"/>
            <a:chOff x="444" y="2656"/>
            <a:chExt cx="4697" cy="151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44" y="2656"/>
              <a:ext cx="1423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Arial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45" y="3200"/>
              <a:ext cx="544" cy="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Arial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36" y="2792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ea typeface="微软雅黑" pitchFamily="34" charset="-122"/>
                  <a:cs typeface="Arial" pitchFamily="34" charset="0"/>
                </a:rPr>
                <a:t>#</a:t>
              </a:r>
              <a:r>
                <a:rPr lang="en-US" altLang="zh-CN" b="1" smtClean="0">
                  <a:solidFill>
                    <a:schemeClr val="tx1"/>
                  </a:solidFill>
                  <a:ea typeface="微软雅黑" pitchFamily="34" charset="-122"/>
                  <a:cs typeface="Arial" pitchFamily="34" charset="0"/>
                </a:rPr>
                <a:t>include “file2.c”</a:t>
              </a:r>
              <a:endParaRPr lang="en-US" altLang="zh-CN" b="1">
                <a:solidFill>
                  <a:schemeClr val="tx1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926" y="3940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ea typeface="微软雅黑" pitchFamily="34" charset="-122"/>
                  <a:cs typeface="Arial" pitchFamily="34" charset="0"/>
                </a:rPr>
                <a:t>file1.c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577" y="370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ea typeface="微软雅黑" pitchFamily="34" charset="-122"/>
                  <a:cs typeface="Arial" pitchFamily="34" charset="0"/>
                </a:rPr>
                <a:t>file2.c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300" y="3940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ea typeface="微软雅黑" pitchFamily="34" charset="-122"/>
                  <a:cs typeface="Arial" pitchFamily="34" charset="0"/>
                </a:rPr>
                <a:t>file1.c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240" y="2865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ea typeface="微软雅黑" pitchFamily="34" charset="-122"/>
                  <a:cs typeface="Arial" pitchFamily="34" charset="0"/>
                </a:rPr>
                <a:t>file2.c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092" y="3375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ea typeface="微软雅黑" pitchFamily="34" charset="-122"/>
                  <a:cs typeface="Arial" pitchFamily="34" charset="0"/>
                </a:rPr>
                <a:t>A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497" y="376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>
                <a:solidFill>
                  <a:schemeClr val="tx1"/>
                </a:solidFill>
                <a:ea typeface="宋体" charset="-122"/>
                <a:cs typeface="Arial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699" y="3060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ea typeface="微软雅黑" pitchFamily="34" charset="-122"/>
                  <a:cs typeface="Arial" pitchFamily="34" charset="0"/>
                </a:rPr>
                <a:t>B</a:t>
              </a: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1878" y="2833"/>
              <a:ext cx="533" cy="222"/>
            </a:xfrm>
            <a:prstGeom prst="leftArrow">
              <a:avLst>
                <a:gd name="adj1" fmla="val 50000"/>
                <a:gd name="adj2" fmla="val 6002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67" y="2733"/>
              <a:ext cx="733" cy="9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742" y="2656"/>
              <a:ext cx="1399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219" y="3240"/>
              <a:ext cx="544" cy="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Arial" pitchFamily="3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366" y="3415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ea typeface="微软雅黑" pitchFamily="34" charset="-122"/>
                  <a:cs typeface="Arial" pitchFamily="34" charset="0"/>
                </a:rPr>
                <a:t>A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089" y="2811"/>
              <a:ext cx="823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8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theme/theme1.xml><?xml version="1.0" encoding="utf-8"?>
<a:theme xmlns:a="http://schemas.openxmlformats.org/drawingml/2006/main" name="数组模板">
  <a:themeElements>
    <a:clrScheme name="数组模板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数组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>
          <a:lnSpc>
            <a:spcPct val="120000"/>
          </a:lnSpc>
          <a:defRPr>
            <a:solidFill>
              <a:schemeClr val="tx1"/>
            </a:solidFill>
            <a:latin typeface="Aldhabi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>
            <a:latin typeface="Aldhabi"/>
            <a:ea typeface="微软雅黑" pitchFamily="34" charset="-122"/>
          </a:defRPr>
        </a:defPPr>
      </a:lstStyle>
    </a:txDef>
  </a:objectDefaults>
  <a:extraClrSchemeLst>
    <a:extraClrScheme>
      <a:clrScheme name="数组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901</Words>
  <Application>Microsoft Office PowerPoint</Application>
  <PresentationFormat>全屏显示(4:3)</PresentationFormat>
  <Paragraphs>197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数组模板</vt:lpstr>
      <vt:lpstr>C语言程序设计  第七章 编译预处理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luohengchen</cp:lastModifiedBy>
  <cp:revision>64</cp:revision>
  <dcterms:created xsi:type="dcterms:W3CDTF">2016-07-21T17:08:27Z</dcterms:created>
  <dcterms:modified xsi:type="dcterms:W3CDTF">2016-09-12T08:09:35Z</dcterms:modified>
</cp:coreProperties>
</file>