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404" r:id="rId3"/>
    <p:sldId id="405" r:id="rId4"/>
    <p:sldId id="409" r:id="rId5"/>
    <p:sldId id="259" r:id="rId6"/>
    <p:sldId id="260" r:id="rId7"/>
    <p:sldId id="261" r:id="rId8"/>
    <p:sldId id="262" r:id="rId9"/>
    <p:sldId id="410" r:id="rId10"/>
    <p:sldId id="319" r:id="rId11"/>
    <p:sldId id="41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412" r:id="rId22"/>
    <p:sldId id="272" r:id="rId23"/>
    <p:sldId id="414" r:id="rId24"/>
    <p:sldId id="416" r:id="rId25"/>
    <p:sldId id="415" r:id="rId26"/>
    <p:sldId id="273" r:id="rId27"/>
    <p:sldId id="413" r:id="rId28"/>
    <p:sldId id="274" r:id="rId29"/>
    <p:sldId id="417" r:id="rId30"/>
    <p:sldId id="419" r:id="rId31"/>
    <p:sldId id="418" r:id="rId32"/>
    <p:sldId id="275" r:id="rId33"/>
    <p:sldId id="420" r:id="rId34"/>
    <p:sldId id="421" r:id="rId35"/>
    <p:sldId id="422" r:id="rId36"/>
    <p:sldId id="278" r:id="rId37"/>
    <p:sldId id="424" r:id="rId38"/>
    <p:sldId id="425" r:id="rId39"/>
    <p:sldId id="423" r:id="rId40"/>
    <p:sldId id="426" r:id="rId41"/>
    <p:sldId id="279" r:id="rId42"/>
    <p:sldId id="280" r:id="rId43"/>
    <p:sldId id="281" r:id="rId44"/>
    <p:sldId id="427" r:id="rId45"/>
    <p:sldId id="428" r:id="rId46"/>
    <p:sldId id="429" r:id="rId47"/>
    <p:sldId id="430" r:id="rId48"/>
    <p:sldId id="431" r:id="rId49"/>
    <p:sldId id="432" r:id="rId50"/>
    <p:sldId id="282" r:id="rId51"/>
    <p:sldId id="283" r:id="rId52"/>
    <p:sldId id="284" r:id="rId53"/>
    <p:sldId id="285" r:id="rId54"/>
    <p:sldId id="286" r:id="rId55"/>
    <p:sldId id="287" r:id="rId56"/>
    <p:sldId id="433" r:id="rId57"/>
    <p:sldId id="434" r:id="rId58"/>
    <p:sldId id="435" r:id="rId59"/>
    <p:sldId id="436" r:id="rId60"/>
    <p:sldId id="437" r:id="rId61"/>
    <p:sldId id="288" r:id="rId62"/>
    <p:sldId id="289" r:id="rId63"/>
    <p:sldId id="438" r:id="rId64"/>
    <p:sldId id="320" r:id="rId65"/>
    <p:sldId id="290" r:id="rId66"/>
    <p:sldId id="291" r:id="rId67"/>
    <p:sldId id="292" r:id="rId68"/>
    <p:sldId id="293" r:id="rId69"/>
    <p:sldId id="294" r:id="rId70"/>
    <p:sldId id="295" r:id="rId71"/>
    <p:sldId id="296" r:id="rId72"/>
    <p:sldId id="297" r:id="rId73"/>
    <p:sldId id="298" r:id="rId74"/>
    <p:sldId id="299" r:id="rId75"/>
    <p:sldId id="439" r:id="rId76"/>
    <p:sldId id="300" r:id="rId77"/>
    <p:sldId id="301" r:id="rId78"/>
    <p:sldId id="440" r:id="rId79"/>
    <p:sldId id="302" r:id="rId80"/>
    <p:sldId id="303" r:id="rId81"/>
    <p:sldId id="304" r:id="rId82"/>
    <p:sldId id="305" r:id="rId83"/>
    <p:sldId id="306" r:id="rId84"/>
    <p:sldId id="307" r:id="rId85"/>
    <p:sldId id="308" r:id="rId86"/>
    <p:sldId id="309" r:id="rId87"/>
    <p:sldId id="310" r:id="rId88"/>
    <p:sldId id="311" r:id="rId89"/>
    <p:sldId id="441" r:id="rId90"/>
    <p:sldId id="442" r:id="rId91"/>
    <p:sldId id="313" r:id="rId92"/>
    <p:sldId id="314" r:id="rId93"/>
    <p:sldId id="443" r:id="rId94"/>
    <p:sldId id="315" r:id="rId95"/>
    <p:sldId id="316" r:id="rId96"/>
    <p:sldId id="444" r:id="rId97"/>
    <p:sldId id="317" r:id="rId98"/>
    <p:sldId id="406" r:id="rId99"/>
    <p:sldId id="318" r:id="rId100"/>
    <p:sldId id="445" r:id="rId101"/>
    <p:sldId id="321" r:id="rId102"/>
    <p:sldId id="322" r:id="rId103"/>
    <p:sldId id="323" r:id="rId104"/>
    <p:sldId id="324" r:id="rId105"/>
    <p:sldId id="325" r:id="rId106"/>
    <p:sldId id="326" r:id="rId107"/>
    <p:sldId id="327" r:id="rId108"/>
    <p:sldId id="446" r:id="rId109"/>
    <p:sldId id="328" r:id="rId110"/>
    <p:sldId id="329" r:id="rId111"/>
    <p:sldId id="330" r:id="rId112"/>
    <p:sldId id="331" r:id="rId113"/>
    <p:sldId id="332" r:id="rId114"/>
    <p:sldId id="333" r:id="rId115"/>
    <p:sldId id="334" r:id="rId116"/>
    <p:sldId id="335" r:id="rId117"/>
    <p:sldId id="336" r:id="rId118"/>
    <p:sldId id="337" r:id="rId119"/>
    <p:sldId id="338" r:id="rId120"/>
    <p:sldId id="339" r:id="rId121"/>
    <p:sldId id="449" r:id="rId122"/>
    <p:sldId id="340" r:id="rId123"/>
    <p:sldId id="341" r:id="rId124"/>
    <p:sldId id="342" r:id="rId125"/>
    <p:sldId id="447" r:id="rId126"/>
    <p:sldId id="351" r:id="rId127"/>
    <p:sldId id="344" r:id="rId128"/>
    <p:sldId id="345" r:id="rId129"/>
    <p:sldId id="346" r:id="rId130"/>
    <p:sldId id="347" r:id="rId131"/>
    <p:sldId id="348" r:id="rId132"/>
    <p:sldId id="349" r:id="rId133"/>
    <p:sldId id="448" r:id="rId1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CC3300"/>
    <a:srgbClr val="006600"/>
    <a:srgbClr val="FF0000"/>
    <a:srgbClr val="0033CC"/>
    <a:srgbClr val="FF9900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slide" Target="slides/slide13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988EB-31B6-4D42-9567-8486D2F9645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659F2-08EE-4E7D-AB86-BA24E36D042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B075E0-7759-47EE-BDA3-3C9CE11D7D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A9676F-29AD-476E-8214-400450A946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F1F47E-58CB-4950-81AB-B5F75BF4722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53DC87-8B98-477A-9B94-07E259729F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A7AF5-0C5B-4DC4-94F8-6EE2CFEB0D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9E0AEB-A1B7-4354-82A7-3983398509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1A320A-3D1D-4B30-8D3A-91A1D78B738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C1A227-69F9-4453-A73B-4772027B68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A47751-9C49-451B-9F61-CAC9E2970D1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A29882-2F0E-464C-88C3-6914F3042B4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571736" y="441309"/>
            <a:ext cx="4824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第</a:t>
            </a:r>
            <a:r>
              <a:rPr lang="en-US" altLang="zh-CN" sz="4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2</a:t>
            </a:r>
            <a:r>
              <a:rPr lang="zh-CN" altLang="en-US" sz="4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章 线性表 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857356" y="1616121"/>
            <a:ext cx="6357982" cy="39560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88000" tIns="252000" bIns="252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1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2.1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线性表的基本概念 </a:t>
            </a:r>
            <a:endParaRPr lang="en-US" altLang="zh-CN" sz="3200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32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2.2  </a:t>
            </a:r>
            <a:r>
              <a:rPr lang="zh-CN" altLang="en-US" sz="32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顺序表</a:t>
            </a:r>
            <a:endParaRPr lang="en-US" altLang="zh-CN" sz="3200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32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2.3  </a:t>
            </a:r>
            <a:r>
              <a:rPr lang="zh-CN" altLang="en-US" sz="32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单链表和循环单链表</a:t>
            </a:r>
            <a:endParaRPr lang="en-US" altLang="zh-CN" sz="3200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pt-BR" altLang="zh-CN" sz="3200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pt-BR" sz="320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双链表</a:t>
            </a:r>
            <a:r>
              <a:rPr lang="zh-CN" altLang="en-US" sz="320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和循环双链表</a:t>
            </a:r>
            <a:endParaRPr lang="en-US" altLang="zh-CN" sz="3200" dirty="0" smtClean="0">
              <a:ln w="11430"/>
              <a:solidFill>
                <a:schemeClr val="bg1">
                  <a:lumMod val="6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3200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2.5  </a:t>
            </a:r>
            <a:r>
              <a:rPr lang="zh-CN" altLang="en-US" sz="3200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线性表的应用</a:t>
            </a:r>
            <a:endParaRPr lang="zh-CN" altLang="en-US" sz="3200" dirty="0">
              <a:ln w="11430"/>
              <a:solidFill>
                <a:schemeClr val="bg1">
                  <a:lumMod val="6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2876" y="1214422"/>
            <a:ext cx="78578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第</a:t>
            </a:r>
            <a:endParaRPr lang="en-US" altLang="zh-CN" sz="28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2</a:t>
            </a:r>
          </a:p>
          <a:p>
            <a:pPr algn="ctr">
              <a:spcBef>
                <a:spcPct val="50000"/>
              </a:spcBef>
            </a:pPr>
            <a:r>
              <a:rPr lang="zh-CN" altLang="en-US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章</a:t>
            </a:r>
            <a:endParaRPr lang="en-US" altLang="zh-CN" sz="28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 线</a:t>
            </a:r>
            <a:endParaRPr lang="en-US" altLang="zh-CN" sz="28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性</a:t>
            </a:r>
            <a:endParaRPr lang="en-US" altLang="zh-CN" sz="28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表 </a:t>
            </a:r>
            <a:endParaRPr lang="zh-CN" altLang="en-US" sz="28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142976" y="571480"/>
            <a:ext cx="7534298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2.2】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的基本运算，设计一个由线性表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中的公共元素产生线性表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2285992"/>
            <a:ext cx="721523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算法思路：先初始化线性表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，然后依次检查线性表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中的每个元素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，看它是否在线性表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中；若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在线性表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中，则将其插入到线性表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32" y="1643050"/>
            <a:ext cx="553998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2.1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的基本概念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928670"/>
            <a:ext cx="3000396" cy="55666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单链表的排序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2000240"/>
            <a:ext cx="664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在很多情况下，单链表中结点有序时可以提高相应算法的效率。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1179519" y="307975"/>
            <a:ext cx="7821637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2.18】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设计一个完整的程序，根据用户输入的学生人数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）及每个学生姓名和成绩建立一个单链表，并按学生成绩递减排序，然后按名次输出所有学生的姓名和成绩。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500166" y="1785926"/>
            <a:ext cx="7143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，声明学生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单链表结点类型为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StudList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577948" y="2670181"/>
            <a:ext cx="6913563" cy="2368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52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 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name[10];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姓名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score;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成绩域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*next;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指针域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学生单链表结点类型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1285852" y="642918"/>
            <a:ext cx="7678761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例如，有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个学生记录，其姓名和成绩分别为：（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Mary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John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Smith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Harry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），其构建的带头结点的单链表如下图所示。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714480" y="2643182"/>
            <a:ext cx="6929486" cy="2214578"/>
            <a:chOff x="1214414" y="3071810"/>
            <a:chExt cx="6929486" cy="2214578"/>
          </a:xfrm>
        </p:grpSpPr>
        <p:sp>
          <p:nvSpPr>
            <p:cNvPr id="8" name="TextBox 7"/>
            <p:cNvSpPr txBox="1"/>
            <p:nvPr/>
          </p:nvSpPr>
          <p:spPr>
            <a:xfrm>
              <a:off x="1285852" y="3071810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弧形 8"/>
            <p:cNvSpPr/>
            <p:nvPr/>
          </p:nvSpPr>
          <p:spPr>
            <a:xfrm>
              <a:off x="1285852" y="3286124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357554" y="3857628"/>
              <a:ext cx="714380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72000" y="3857628"/>
              <a:ext cx="500066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72396" y="4857760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071934" y="3857628"/>
              <a:ext cx="50006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14414" y="3857628"/>
              <a:ext cx="714380" cy="428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28860" y="3857628"/>
              <a:ext cx="500066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28794" y="3857628"/>
              <a:ext cx="500066" cy="428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500694" y="3857628"/>
              <a:ext cx="714380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John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715140" y="3857628"/>
              <a:ext cx="500066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15074" y="3857628"/>
              <a:ext cx="50006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000496" y="4857760"/>
              <a:ext cx="85725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Smith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357818" y="4857760"/>
              <a:ext cx="500066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857752" y="4857760"/>
              <a:ext cx="50006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215074" y="4857760"/>
              <a:ext cx="85725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Harry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72330" y="4857760"/>
              <a:ext cx="50006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>
              <a:endCxn id="10" idx="1"/>
            </p:cNvCxnSpPr>
            <p:nvPr/>
          </p:nvCxnSpPr>
          <p:spPr>
            <a:xfrm>
              <a:off x="2643174" y="4071942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20" idx="1"/>
            </p:cNvCxnSpPr>
            <p:nvPr/>
          </p:nvCxnSpPr>
          <p:spPr>
            <a:xfrm>
              <a:off x="4786314" y="4071942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26" idx="1"/>
            </p:cNvCxnSpPr>
            <p:nvPr/>
          </p:nvCxnSpPr>
          <p:spPr>
            <a:xfrm>
              <a:off x="5572132" y="5072074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任意多边形 34"/>
            <p:cNvSpPr/>
            <p:nvPr/>
          </p:nvSpPr>
          <p:spPr>
            <a:xfrm>
              <a:off x="4373880" y="4062549"/>
              <a:ext cx="2793274" cy="796834"/>
            </a:xfrm>
            <a:custGeom>
              <a:avLst/>
              <a:gdLst>
                <a:gd name="connsiteX0" fmla="*/ 2497183 w 2793274"/>
                <a:gd name="connsiteY0" fmla="*/ 0 h 796834"/>
                <a:gd name="connsiteX1" fmla="*/ 2444931 w 2793274"/>
                <a:gd name="connsiteY1" fmla="*/ 391885 h 796834"/>
                <a:gd name="connsiteX2" fmla="*/ 407126 w 2793274"/>
                <a:gd name="connsiteY2" fmla="*/ 509451 h 796834"/>
                <a:gd name="connsiteX3" fmla="*/ 2177 w 2793274"/>
                <a:gd name="connsiteY3" fmla="*/ 796834 h 79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3274" h="796834">
                  <a:moveTo>
                    <a:pt x="2497183" y="0"/>
                  </a:moveTo>
                  <a:cubicBezTo>
                    <a:pt x="2645228" y="153488"/>
                    <a:pt x="2793274" y="306977"/>
                    <a:pt x="2444931" y="391885"/>
                  </a:cubicBezTo>
                  <a:cubicBezTo>
                    <a:pt x="2096588" y="476793"/>
                    <a:pt x="814252" y="441960"/>
                    <a:pt x="407126" y="509451"/>
                  </a:cubicBezTo>
                  <a:cubicBezTo>
                    <a:pt x="0" y="576942"/>
                    <a:pt x="1088" y="686888"/>
                    <a:pt x="2177" y="796834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1146211" y="805470"/>
            <a:ext cx="7140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设计基本运算算法如下：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1290674" y="1405545"/>
            <a:ext cx="7281854" cy="28083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CreateStudent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StudList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：采用交互式方式创建学生单链表。</a:t>
            </a:r>
          </a:p>
          <a:p>
            <a:pPr marL="342900" indent="-3429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DestroyList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StudList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*&amp;L)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：销毁学生单链表。</a:t>
            </a:r>
          </a:p>
          <a:p>
            <a:pPr marL="342900" indent="-3429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StudList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*L)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：输出学生单链表。</a:t>
            </a:r>
          </a:p>
          <a:p>
            <a:pPr marL="342900" indent="-3429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SortList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StudList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*&amp;L)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：将学生单链表按成绩递减排序。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1214414" y="285728"/>
            <a:ext cx="59975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采用尾插法创建学生单链表的算法如下：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933485" y="908050"/>
            <a:ext cx="8105802" cy="5215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CreateStudent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采用尾插法创建学生单链表</a:t>
            </a: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*s,*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创建头结点</a:t>
            </a:r>
          </a:p>
          <a:p>
            <a:pPr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tc=sl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始终指向尾结点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开始时指向头结点</a:t>
            </a:r>
          </a:p>
          <a:p>
            <a:pPr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学生人数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</a:p>
          <a:p>
            <a:pPr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scanf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d",&amp;n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malloc(sizeof(StudList));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创建新结点</a:t>
            </a:r>
            <a:endParaRPr lang="zh-CN" altLang="en-US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个学生姓名和成绩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:",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scanf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s",s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-&gt;name);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输入姓名和成绩</a:t>
            </a:r>
          </a:p>
          <a:p>
            <a:pPr>
              <a:lnSpc>
                <a:spcPts val="24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scanf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d",&amp;s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-&gt;score);</a:t>
            </a:r>
          </a:p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-&gt;next=s;			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</a:t>
            </a:r>
          </a:p>
          <a:p>
            <a:pPr>
              <a:lnSpc>
                <a:spcPts val="24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</a:t>
            </a:r>
          </a:p>
          <a:p>
            <a:pPr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域置为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1357290" y="642918"/>
            <a:ext cx="4000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销毁学生单链表的算法如下：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357290" y="1357298"/>
            <a:ext cx="6499271" cy="31633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销毁学生单链表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StudList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*pre=L,*p=pre-&gt;next;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free(pre);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pre=p; p=p-&gt;next;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1217649" y="720752"/>
            <a:ext cx="4568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输出学生单链表的算法如下：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1323982" y="1341447"/>
            <a:ext cx="6357982" cy="3922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*L)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输出学生单链表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StudList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*p=L-&gt;next;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名次     姓 名      成绩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  %d\t\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t",i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("%s\t\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t",p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-&gt;name);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("%d\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n",p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-&gt;score);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214414" y="357166"/>
            <a:ext cx="64976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学生单链表按成绩递减排序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算法设计：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500166" y="1285860"/>
            <a:ext cx="6929486" cy="2500330"/>
            <a:chOff x="1500166" y="1285860"/>
            <a:chExt cx="6929486" cy="2500330"/>
          </a:xfrm>
        </p:grpSpPr>
        <p:sp>
          <p:nvSpPr>
            <p:cNvPr id="8" name="TextBox 7"/>
            <p:cNvSpPr txBox="1"/>
            <p:nvPr/>
          </p:nvSpPr>
          <p:spPr>
            <a:xfrm>
              <a:off x="1571604" y="1285860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弧形 8"/>
            <p:cNvSpPr/>
            <p:nvPr/>
          </p:nvSpPr>
          <p:spPr>
            <a:xfrm>
              <a:off x="1571604" y="1428736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643306" y="2000240"/>
              <a:ext cx="714380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57752" y="2000240"/>
              <a:ext cx="500066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858148" y="3214686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57686" y="2000240"/>
              <a:ext cx="50006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00166" y="2000240"/>
              <a:ext cx="714380" cy="428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14612" y="2000240"/>
              <a:ext cx="500066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214546" y="2000240"/>
              <a:ext cx="500066" cy="428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66798" y="3214686"/>
              <a:ext cx="714380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John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481244" y="3214686"/>
              <a:ext cx="500066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81178" y="3214686"/>
              <a:ext cx="50006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86248" y="3214686"/>
              <a:ext cx="85725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Smith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643570" y="3214686"/>
              <a:ext cx="500066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143504" y="3214686"/>
              <a:ext cx="50006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00826" y="3214686"/>
              <a:ext cx="85725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Harry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358082" y="3214686"/>
              <a:ext cx="500066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endCxn id="10" idx="1"/>
            </p:cNvCxnSpPr>
            <p:nvPr/>
          </p:nvCxnSpPr>
          <p:spPr>
            <a:xfrm>
              <a:off x="2928926" y="2214554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3" idx="1"/>
            </p:cNvCxnSpPr>
            <p:nvPr/>
          </p:nvCxnSpPr>
          <p:spPr>
            <a:xfrm>
              <a:off x="5857884" y="3429000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071670" y="264318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弧形 29"/>
            <p:cNvSpPr/>
            <p:nvPr/>
          </p:nvSpPr>
          <p:spPr>
            <a:xfrm>
              <a:off x="2052484" y="2714620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>
              <a:endCxn id="20" idx="1"/>
            </p:cNvCxnSpPr>
            <p:nvPr/>
          </p:nvCxnSpPr>
          <p:spPr>
            <a:xfrm>
              <a:off x="3714744" y="342900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357290" y="85723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断开成两个部分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28728" y="4214818"/>
            <a:ext cx="7215238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Font typeface="+mj-ea"/>
              <a:buAutoNum type="circleNumDbPlain" startAt="2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结点有序插入到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中：在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中从前向后查找第一个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score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小于等于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p-&gt;score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的结点的前驱结点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pre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。将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结点插入在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pre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结点之后。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  <a:sym typeface="Wingdings 2"/>
            </a:endParaRPr>
          </a:p>
          <a:p>
            <a:pPr marL="457200" indent="-457200">
              <a:lnSpc>
                <a:spcPts val="2800"/>
              </a:lnSpc>
              <a:buFont typeface="+mj-ea"/>
              <a:buAutoNum type="circleNumDbPlain" startAt="2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直到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p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=NULL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071538" y="357166"/>
            <a:ext cx="64976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学生单链表按成绩递减排序的算法如下：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1071538" y="1148535"/>
            <a:ext cx="8001056" cy="4995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SortList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*&amp;L)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将学生单链表按成绩递减排序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StudList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*p,*pre,*q;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&gt;next-&gt;next;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个数据结点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&gt;next-&gt;next=NULL;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构造只含一个数据结点的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endParaRPr lang="en-US" altLang="zh-CN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q=p-&gt;next;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结点后继结点的指针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pre=L;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从有序表开头进行比较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,pre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的前驱结点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(pre-&gt;next!=NULL &amp;&amp; pre-&gt;next-&gt;score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p-&gt;score)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pre=pre-&gt;next;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在有序表中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p-&gt;next=pre-&gt;next;	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pre-&gt;next=p;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p=q;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扫描原单链表余下的结点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1357291" y="419104"/>
            <a:ext cx="528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最后设计如下主函数：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357290" y="1236667"/>
            <a:ext cx="6678629" cy="3993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StudList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("(1)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建立学生单链表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CreateStudent(st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("(2)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按成绩递减排序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SortList(st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("(3)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排序后的结果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("(4)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销毁学生单链表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1214414" y="714356"/>
            <a:ext cx="7710482" cy="531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ommelem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(List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&amp;C)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为引用型参数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i,k,j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x=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GetElem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依次获取线性表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中的元素，存放在</a:t>
            </a:r>
            <a:r>
              <a:rPr lang="en-US" altLang="zh-CN" sz="1800" i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k=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Locate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(B,x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在线性表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(k&gt;0)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InsElem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(C,x,j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j++;	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若在线性表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中找到了，将其插入到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32" y="1643050"/>
            <a:ext cx="553998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2.1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的基本概念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1179519" y="307975"/>
            <a:ext cx="7393009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本程序的一次执行结果如下（下划线部分表示用户输入，↙表示回车键）：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2143108" y="1643050"/>
            <a:ext cx="5183188" cy="424150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44000">
            <a:spAutoFit/>
          </a:bodyPr>
          <a:lstStyle/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(1)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建立学生单链表</a:t>
            </a:r>
          </a:p>
          <a:p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学生人数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4↙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个学生姓名和成绩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Mary 75↙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个学生姓名和成绩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John 90↙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个学生姓名和成绩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Smith 85↙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个学生姓名和成绩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Harry 95↙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(2)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按成绩递减排序</a:t>
            </a:r>
          </a:p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(3)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排序后的结果</a:t>
            </a:r>
          </a:p>
          <a:p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名次   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姓名     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成绩</a:t>
            </a:r>
            <a:endParaRPr lang="zh-CN" altLang="en-US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        Harry     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95</a:t>
            </a:r>
            <a:endParaRPr lang="en-US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2        John       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90</a:t>
            </a:r>
            <a:endParaRPr lang="en-US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3        Smith     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85</a:t>
            </a:r>
            <a:endParaRPr lang="en-US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4        Mary      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75</a:t>
            </a:r>
            <a:endParaRPr lang="en-US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(4)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销毁学生单链表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214414" y="285728"/>
            <a:ext cx="3463919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2.3.4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循环单链表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254130" y="1052513"/>
            <a:ext cx="7461274" cy="12117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循环单链表的特点是表中尾结点的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域指向头结点，整个链表形成一个环。在循环链表中，从任一结点出发都可以找到表中其他结点。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1292227" y="5786454"/>
            <a:ext cx="763749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循环单链表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所指结点为尾结点的条件是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&gt;next==L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57356" y="2357430"/>
            <a:ext cx="30003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带头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结点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的循环单链表：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785918" y="3071810"/>
            <a:ext cx="7000924" cy="2071702"/>
            <a:chOff x="1785918" y="3071810"/>
            <a:chExt cx="7000924" cy="2071702"/>
          </a:xfrm>
        </p:grpSpPr>
        <p:grpSp>
          <p:nvGrpSpPr>
            <p:cNvPr id="9" name="组合 8"/>
            <p:cNvGrpSpPr/>
            <p:nvPr/>
          </p:nvGrpSpPr>
          <p:grpSpPr>
            <a:xfrm>
              <a:off x="1785918" y="3071810"/>
              <a:ext cx="6929486" cy="1285884"/>
              <a:chOff x="1428728" y="2214554"/>
              <a:chExt cx="6929486" cy="128588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714480" y="3000372"/>
                <a:ext cx="571504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285984" y="3000372"/>
                <a:ext cx="571504" cy="4286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14678" y="3000372"/>
                <a:ext cx="571504" cy="4286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786182" y="3000372"/>
                <a:ext cx="571504" cy="4286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786314" y="3000372"/>
                <a:ext cx="571504" cy="4286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357818" y="3000372"/>
                <a:ext cx="571504" cy="4286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215206" y="3000372"/>
                <a:ext cx="571504" cy="4286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1800" i="1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n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786710" y="3000372"/>
                <a:ext cx="571504" cy="4286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8" name="直接箭头连接符 17"/>
              <p:cNvCxnSpPr>
                <a:endCxn id="12" idx="1"/>
              </p:cNvCxnSpPr>
              <p:nvPr/>
            </p:nvCxnSpPr>
            <p:spPr>
              <a:xfrm>
                <a:off x="2571736" y="3214686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4143372" y="3214686"/>
                <a:ext cx="6429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5572132" y="3214686"/>
                <a:ext cx="54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6711206" y="3214686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195888" y="2889745"/>
                <a:ext cx="71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solidFill>
                      <a:srgbClr val="0000FF"/>
                    </a:solidFill>
                  </a:rPr>
                  <a:t>…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28728" y="2214554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L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弧形 23"/>
              <p:cNvSpPr/>
              <p:nvPr/>
            </p:nvSpPr>
            <p:spPr>
              <a:xfrm>
                <a:off x="1428728" y="2428868"/>
                <a:ext cx="500066" cy="1071570"/>
              </a:xfrm>
              <a:prstGeom prst="arc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786314" y="4286256"/>
              <a:ext cx="2071702" cy="857256"/>
              <a:chOff x="2857488" y="3429000"/>
              <a:chExt cx="2071702" cy="85725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857488" y="3886146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data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000496" y="3886146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next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8" name="直接箭头连接符 27"/>
              <p:cNvCxnSpPr>
                <a:stCxn id="26" idx="0"/>
                <a:endCxn id="14" idx="2"/>
              </p:cNvCxnSpPr>
              <p:nvPr/>
            </p:nvCxnSpPr>
            <p:spPr>
              <a:xfrm rot="5400000" flipH="1" flipV="1">
                <a:off x="3182559" y="3568276"/>
                <a:ext cx="457146" cy="1785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endCxn id="15" idx="2"/>
              </p:cNvCxnSpPr>
              <p:nvPr/>
            </p:nvCxnSpPr>
            <p:spPr>
              <a:xfrm rot="16200000" flipV="1">
                <a:off x="3929058" y="3571876"/>
                <a:ext cx="500066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2428860" y="3314642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头结点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72396" y="3314642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尾结点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40" name="任意多边形 39"/>
          <p:cNvSpPr/>
          <p:nvPr/>
        </p:nvSpPr>
        <p:spPr>
          <a:xfrm>
            <a:off x="2547257" y="4088674"/>
            <a:ext cx="5876109" cy="1325881"/>
          </a:xfrm>
          <a:custGeom>
            <a:avLst/>
            <a:gdLst>
              <a:gd name="connsiteX0" fmla="*/ 5839097 w 5876109"/>
              <a:gd name="connsiteY0" fmla="*/ 0 h 1325881"/>
              <a:gd name="connsiteX1" fmla="*/ 5538652 w 5876109"/>
              <a:gd name="connsiteY1" fmla="*/ 679269 h 1325881"/>
              <a:gd name="connsiteX2" fmla="*/ 3814354 w 5876109"/>
              <a:gd name="connsiteY2" fmla="*/ 1254035 h 1325881"/>
              <a:gd name="connsiteX3" fmla="*/ 1371600 w 5876109"/>
              <a:gd name="connsiteY3" fmla="*/ 1110343 h 1325881"/>
              <a:gd name="connsiteX4" fmla="*/ 0 w 5876109"/>
              <a:gd name="connsiteY4" fmla="*/ 235132 h 132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6109" h="1325881">
                <a:moveTo>
                  <a:pt x="5839097" y="0"/>
                </a:moveTo>
                <a:cubicBezTo>
                  <a:pt x="5857603" y="235131"/>
                  <a:pt x="5876109" y="470263"/>
                  <a:pt x="5538652" y="679269"/>
                </a:cubicBezTo>
                <a:cubicBezTo>
                  <a:pt x="5201195" y="888275"/>
                  <a:pt x="4508863" y="1182189"/>
                  <a:pt x="3814354" y="1254035"/>
                </a:cubicBezTo>
                <a:cubicBezTo>
                  <a:pt x="3119845" y="1325881"/>
                  <a:pt x="2007326" y="1280160"/>
                  <a:pt x="1371600" y="1110343"/>
                </a:cubicBezTo>
                <a:cubicBezTo>
                  <a:pt x="735874" y="940526"/>
                  <a:pt x="367937" y="587829"/>
                  <a:pt x="0" y="235132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/>
      <p:bldP spid="8" grpId="0"/>
      <p:bldP spid="4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1508161" y="1173142"/>
            <a:ext cx="7207243" cy="14003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）初始化线性表运算算法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创建一个空的循环单链表，它只有头结点，由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指向它。该结点的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域指向该头结点，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域未设定任何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785918" y="2868602"/>
            <a:ext cx="6357982" cy="1989158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为引用型参数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L=(SLinkNode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malloc(sizeof(SLinkNode));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&gt;next=L;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4480" y="428604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循环单链表的基本运算算法设计。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1179519" y="307975"/>
            <a:ext cx="753588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）销毁线性表运算算法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一个循环单链表中的所有结点空间都是通过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函数分配的，在不再需要时需通过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函数释放所有结点的空间。 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1785918" y="2071678"/>
            <a:ext cx="6121400" cy="3614799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*pre=L,*p=pre-&gt;next;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(p!=L)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free(pre);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pre=p; p=p-&gt;next;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071538" y="428604"/>
            <a:ext cx="75724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）求线性表的长度运算算法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设置一个整型变量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作为计数器，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初值为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初始时指向第一个结点。然后沿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域逐个往下移动，每移动一次，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所指结点为头结点时这一过程结束，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之值即为表长。 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1857356" y="2428868"/>
            <a:ext cx="5214974" cy="4066649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GetLength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*p=L-&gt;next;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(p!=L)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142976" y="428604"/>
            <a:ext cx="7678761" cy="49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）求线性表中第</a:t>
            </a:r>
            <a:r>
              <a:rPr lang="en-US" altLang="zh-CN" sz="22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357298"/>
            <a:ext cx="6858048" cy="2673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从头开始遍历循环单链表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中的结点（初值指向第一个数据结点），用计数器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累计遍历过的结点，其初值为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后移一个结点，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当循环结束时，若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指向头结点则表示查找失败返回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，否则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所指结点即为要找的结点，查找成功，算法返回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1179519" y="571480"/>
            <a:ext cx="7750199" cy="5399903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ts val="26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GetElem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*L,int i,ElemType &amp;e)</a:t>
            </a:r>
          </a:p>
          <a:p>
            <a:pPr>
              <a:lnSpc>
                <a:spcPts val="26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j=1;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*p=L-&gt;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	</a:t>
            </a:r>
            <a:r>
              <a:rPr lang="nb-NO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nb-NO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nb-NO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</a:t>
            </a:r>
            <a:r>
              <a:rPr lang="zh-CN" altLang="nb-NO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，计数器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&lt;=0) return 0;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nb-NO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(p!=L &amp;&amp; 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找第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j++;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(p==L) return 0;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e=p-&gt;data;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1;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找到后返回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7678761" cy="5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）按值查找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500174"/>
            <a:ext cx="6929486" cy="228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累计查找数据结点的个数，从第一个数据结点开始，由前往后依次比较单链表中各结点数据域的值。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若某结点数据域的值等于给定值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，则返回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；否则继续向后比较。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若整个单链表中没有这样的结点，则返回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1142976" y="1071546"/>
            <a:ext cx="7786742" cy="3958483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Locate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	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next;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(p!=L &amp;&amp; p-&gt;data!=x)	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从第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个数据结点开始查找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(p==L) return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未找到值为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找到第一个值为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的结点返回其序号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1285852" y="357166"/>
            <a:ext cx="7535885" cy="46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）插入元素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00166" y="1285860"/>
            <a:ext cx="7143800" cy="190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在循环单链表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中查找第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及其前驱结点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若没有这样的结点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否则创建一个以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为值的新结点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，将结点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结点之后，返回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357422" y="357166"/>
            <a:ext cx="45339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序  表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325569" y="1405582"/>
            <a:ext cx="3960811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2.2.1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顺序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表的定义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500166" y="2345381"/>
            <a:ext cx="7143800" cy="229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表是线性表采用顺序存储结构在计算机内存中的存储方式，它由多个连续的存储单元构成，每个存储单元存放线性表的一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顺序表逻辑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上相邻的数据元素在内存的存储结构中也是相邻的，不需要额外的内存空间来存放元素之间的逻辑关系。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1071538" y="390481"/>
            <a:ext cx="8035951" cy="5313144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80000">
            <a:spAutoFit/>
          </a:bodyPr>
          <a:lstStyle/>
          <a:p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InsElem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插入结点算法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j=1;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*pre=L,*p=pre-&gt;next,*s;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&lt;=0) return 0;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(p!=L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j&lt;i)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查找第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和其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j++;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pre=p; p=p-&gt;next;	//pre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同步后移一个结点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(p==L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 0;//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n+1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时错误返回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成功查找到第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=(SLinkNode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malloc(sizeof(SLinkNode));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s-&gt;data=x;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创建新结点用于存放元素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s-&gt;next=pre-&gt;next;	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pre-&gt;next=s;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1;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插入运算成功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928670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在循环链表中，用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指针扫描所有结点时，方式有两种：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643050"/>
            <a:ext cx="72152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p!=L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作为循环条件，当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时循环结束，此时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回过来指向头结点，所以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应该初始化指向第一个数据结点而不是头结点，否则循环内的语句不会执行。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扫描指针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的初始化为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，循环的条件应该为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p-&gt;next!=L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p-&gt;next==L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时循环结束，此时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指向尾结点。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357290" y="642918"/>
            <a:ext cx="3714776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）删除元素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500174"/>
            <a:ext cx="6858048" cy="175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在循环单链表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个结点，若不存在这样的结点返回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否则让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指向后继结点，当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所指结点删除并释放其空间，返回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1179519" y="307975"/>
            <a:ext cx="7821637" cy="5867142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80000">
            <a:spAutoFit/>
          </a:bodyPr>
          <a:lstStyle/>
          <a:p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DelElem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*p=L,*q;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&lt;=0) return 0;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(p-&gt;next!=L &amp;&amp; 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查找第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j++;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(p-&gt;next==L) return 0;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未找到这样的结点返回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q=p-&gt;next;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//q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指向被删结点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(q==L) return 0;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没有第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个结点时返回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p-&gt;next=q-&gt;next;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从单链表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free(q);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释放其空间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1;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成功删除返回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1179519" y="482349"/>
            <a:ext cx="7678761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）输出线性表运算算法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从第一个数据结点开始，沿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域逐个往下遍历，输出每个遍历到结点的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域，直到头结点为止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1714480" y="2357430"/>
            <a:ext cx="5616575" cy="3006932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*p=L-&gt;next;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(p!=L)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",p-&gt;data);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85852" y="285728"/>
            <a:ext cx="592935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2.3.5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循环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链表的算法设计示例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57356" y="2928934"/>
            <a:ext cx="6265862" cy="3492073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44000">
            <a:spAutoFit/>
          </a:bodyPr>
          <a:lstStyle/>
          <a:p>
            <a:pPr>
              <a:lnSpc>
                <a:spcPts val="28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odes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*L,ElemType x)</a:t>
            </a:r>
          </a:p>
          <a:p>
            <a:pPr>
              <a:lnSpc>
                <a:spcPts val="28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*p=L-&gt;next;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(p!=L)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遍历所有数据结点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(p-&gt;data==x)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93846" y="1000108"/>
            <a:ext cx="7564434" cy="1785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2.19】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设计一个算法求一个循环单链表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中所有值为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的结点个数。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nb-NO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用指针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遍历循环单链表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的所有结点，用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（初值为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）累加值为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的结点个数</a:t>
            </a:r>
            <a:r>
              <a:rPr lang="zh-CN" altLang="nb-NO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214414" y="749955"/>
            <a:ext cx="7677174" cy="17503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2.20】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有一个递增有序的循环单链表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，设计一个算法删除其中所有值为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的结点，并分析算法的时间复杂度。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nb-NO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循环单链表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是递增有序的，则所有值为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的结点必然是相邻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480" y="2571744"/>
            <a:ext cx="6858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先找到第一个值为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，让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指向其前驱结点。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然后通过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结点删除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结点及其后面连续值为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036643" y="599431"/>
            <a:ext cx="8035951" cy="4958757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26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Delallx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*&amp;L,ElemType x)</a:t>
            </a:r>
          </a:p>
          <a:p>
            <a:pPr>
              <a:lnSpc>
                <a:spcPts val="26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SLinkNode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*pre=L,*p=L-&gt;next;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nb-NO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nb-NO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nb-NO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结点的前驱结点</a:t>
            </a:r>
          </a:p>
          <a:p>
            <a:pPr>
              <a:lnSpc>
                <a:spcPts val="26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!=L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p-&gt;data!=x)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找第一个值为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nb-NO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nb-NO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nb-NO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nb-NO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pre=p;</a:t>
            </a:r>
          </a:p>
          <a:p>
            <a:pPr>
              <a:lnSpc>
                <a:spcPts val="26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(p==L) return 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没有找到值为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的结点返回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ts val="26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!=L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p-&gt;data==x)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删除所有值为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pre-&gt;next=p-&gt;next;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free(p);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p=pre-&gt;next;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	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成功删除返回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1214414" y="723813"/>
            <a:ext cx="7643866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2.21】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编写一个程序求解约瑟夫（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Joseph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）问题。有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个小孩围成一圈，给他们从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开始依次编号，从编号为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的小孩开始报数，数到第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个小孩出列，然后从出列的下一个小孩重新开始报数，数到第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个小孩又出列，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，如此反复直到所有的小孩全部出列为止，求整个出列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时的出列序列是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1357290" y="357166"/>
            <a:ext cx="7358115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）设计存储结构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本题采用循环单链表存放小孩圈，其结点类型如下：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1500166" y="1643050"/>
            <a:ext cx="6697662" cy="1675807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</a:t>
            </a:r>
          </a:p>
          <a:p>
            <a:pPr>
              <a:lnSpc>
                <a:spcPts val="27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小孩编号</a:t>
            </a:r>
          </a:p>
          <a:p>
            <a:pPr>
              <a:lnSpc>
                <a:spcPts val="2700"/>
              </a:lnSpc>
            </a:pP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*next;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指向下一个结点指针</a:t>
            </a:r>
          </a:p>
          <a:p>
            <a:pPr>
              <a:lnSpc>
                <a:spcPts val="27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Child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285852" y="3429000"/>
            <a:ext cx="7358114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依本题操作，小孩圈循环单链表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不带头结点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，例如，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时的初始循环单链表如下图所示，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指向开始报数的小孩结点。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142976" y="4572008"/>
            <a:ext cx="7858180" cy="1552295"/>
            <a:chOff x="1142976" y="4572008"/>
            <a:chExt cx="7858180" cy="1552295"/>
          </a:xfrm>
        </p:grpSpPr>
        <p:sp>
          <p:nvSpPr>
            <p:cNvPr id="8" name="矩形 7"/>
            <p:cNvSpPr/>
            <p:nvPr/>
          </p:nvSpPr>
          <p:spPr>
            <a:xfrm>
              <a:off x="1428728" y="528638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00232" y="528638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2976" y="4572008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弧形 10"/>
            <p:cNvSpPr/>
            <p:nvPr/>
          </p:nvSpPr>
          <p:spPr>
            <a:xfrm>
              <a:off x="1142976" y="4786322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14612" y="528638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86116" y="528638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00496" y="528638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72000" y="528638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286380" y="528638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57884" y="528638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572264" y="528638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143768" y="528638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858148" y="528638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29652" y="528638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endCxn id="12" idx="1"/>
            </p:cNvCxnSpPr>
            <p:nvPr/>
          </p:nvCxnSpPr>
          <p:spPr>
            <a:xfrm>
              <a:off x="2285984" y="550070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3584931" y="550070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870815" y="550070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6143636" y="550070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429520" y="550070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任意多边形 29"/>
            <p:cNvSpPr/>
            <p:nvPr/>
          </p:nvSpPr>
          <p:spPr>
            <a:xfrm>
              <a:off x="2103120" y="5499463"/>
              <a:ext cx="6544491" cy="624840"/>
            </a:xfrm>
            <a:custGeom>
              <a:avLst/>
              <a:gdLst>
                <a:gd name="connsiteX0" fmla="*/ 6544491 w 6544491"/>
                <a:gd name="connsiteY0" fmla="*/ 0 h 624840"/>
                <a:gd name="connsiteX1" fmla="*/ 6270171 w 6544491"/>
                <a:gd name="connsiteY1" fmla="*/ 404948 h 624840"/>
                <a:gd name="connsiteX2" fmla="*/ 5995851 w 6544491"/>
                <a:gd name="connsiteY2" fmla="*/ 470263 h 624840"/>
                <a:gd name="connsiteX3" fmla="*/ 4663440 w 6544491"/>
                <a:gd name="connsiteY3" fmla="*/ 509451 h 624840"/>
                <a:gd name="connsiteX4" fmla="*/ 1580606 w 6544491"/>
                <a:gd name="connsiteY4" fmla="*/ 548640 h 624840"/>
                <a:gd name="connsiteX5" fmla="*/ 548640 w 6544491"/>
                <a:gd name="connsiteY5" fmla="*/ 574766 h 624840"/>
                <a:gd name="connsiteX6" fmla="*/ 0 w 6544491"/>
                <a:gd name="connsiteY6" fmla="*/ 248194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4491" h="624840">
                  <a:moveTo>
                    <a:pt x="6544491" y="0"/>
                  </a:moveTo>
                  <a:cubicBezTo>
                    <a:pt x="6453051" y="163285"/>
                    <a:pt x="6361611" y="326571"/>
                    <a:pt x="6270171" y="404948"/>
                  </a:cubicBezTo>
                  <a:cubicBezTo>
                    <a:pt x="6178731" y="483325"/>
                    <a:pt x="6263640" y="452846"/>
                    <a:pt x="5995851" y="470263"/>
                  </a:cubicBezTo>
                  <a:cubicBezTo>
                    <a:pt x="5728063" y="487680"/>
                    <a:pt x="4663440" y="509451"/>
                    <a:pt x="4663440" y="509451"/>
                  </a:cubicBezTo>
                  <a:lnTo>
                    <a:pt x="1580606" y="548640"/>
                  </a:lnTo>
                  <a:cubicBezTo>
                    <a:pt x="894806" y="559526"/>
                    <a:pt x="812074" y="624840"/>
                    <a:pt x="548640" y="574766"/>
                  </a:cubicBezTo>
                  <a:cubicBezTo>
                    <a:pt x="285206" y="524692"/>
                    <a:pt x="142603" y="386443"/>
                    <a:pt x="0" y="248194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nimBg="1"/>
      <p:bldP spid="1792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071538" y="357166"/>
            <a:ext cx="7786742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假定线性表的数据元素的类型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，顺序表类型声明如下：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214414" y="1714488"/>
            <a:ext cx="7786742" cy="2783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100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假设顺序表中所有元素为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存放顺序表的元素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顺序表的实际长度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顺序表类型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1000100" y="307975"/>
            <a:ext cx="8178827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）设计基本运算算法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设计两个基本运算算法。由指定的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采用尾插法创建不带头结点的小孩圈循环单链表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的算法如下：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071538" y="1773238"/>
            <a:ext cx="7962926" cy="4267927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(Child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建立有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个结点的循环单链表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Child *p,*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指向新建循环单链表的尾结点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=(Child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(Child));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&gt;no=1;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先建立只有一个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结点的单链表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tc=L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p=(Child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(Child));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p-&gt;no=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建立一个存放编号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=p;	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结点链到末尾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&gt;next=L;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个首结点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的循环单链表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1003335" y="431817"/>
            <a:ext cx="8569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由指定的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输出约瑟夫序列的算法如下：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1147798" y="1000108"/>
            <a:ext cx="7639044" cy="517464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80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Joseph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求解约瑟夫序列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Child *L,*p,*q;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CreateList(L,n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出列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个小孩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p=L; j=1;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while (j&lt;m-1)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结点开始报数，报到第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m-1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报数递增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移到下一个结点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q=p-&gt;next;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//q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",q-&gt;no);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该结点出列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p-&gt;next=q-&gt;next;	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free(q);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释放其空间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L=p-&gt;next;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从下一个结点重新开始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1357290" y="357166"/>
            <a:ext cx="7069127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）设计主函数</a:t>
            </a:r>
            <a:endParaRPr lang="zh-CN" altLang="pt-BR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设计如下主函数求解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的约瑟夫序列：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1428728" y="1714488"/>
            <a:ext cx="6786610" cy="2820154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6,m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printf("n=%d,m=%d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的约瑟夫序列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:",n,m);</a:t>
            </a:r>
          </a:p>
          <a:p>
            <a:pPr>
              <a:lnSpc>
                <a:spcPct val="150000"/>
              </a:lnSpc>
            </a:pP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pt-BR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Joseph(n,m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printf("\n");</a:t>
            </a:r>
          </a:p>
          <a:p>
            <a:pPr>
              <a:lnSpc>
                <a:spcPct val="150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1357290" y="714356"/>
            <a:ext cx="7056437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）执行结果</a:t>
            </a:r>
            <a:endParaRPr lang="zh-CN" altLang="pt-BR" sz="22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本程序的执行结果如下：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1571604" y="2071678"/>
            <a:ext cx="5500726" cy="114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88000" tIns="396000" bIns="396000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n=6,m=5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的约瑟夫序列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5 4 6 2 3 1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079532" y="706266"/>
            <a:ext cx="36052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表的示意图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428728" y="3571876"/>
            <a:ext cx="73469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由于顺序表采用数组存放元素，而数组具有随机存取特性，所以顺序表具有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随机存取特性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684344" y="1330080"/>
            <a:ext cx="6651173" cy="1757432"/>
            <a:chOff x="1684344" y="1330080"/>
            <a:chExt cx="6651173" cy="1757432"/>
          </a:xfrm>
        </p:grpSpPr>
        <p:sp>
          <p:nvSpPr>
            <p:cNvPr id="5" name="TextBox 4"/>
            <p:cNvSpPr txBox="1"/>
            <p:nvPr/>
          </p:nvSpPr>
          <p:spPr>
            <a:xfrm>
              <a:off x="1684344" y="2115898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</a:t>
              </a:r>
              <a:endPara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 bwMode="auto">
            <a:xfrm>
              <a:off x="2613038" y="2112526"/>
              <a:ext cx="648000" cy="4001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kumimoji="0" lang="en-US" altLang="zh-CN" sz="2000" b="1" i="0" u="none" strike="noStrike" cap="none" normalizeH="0" baseline="-25000" dirty="0" err="1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 bwMode="auto">
            <a:xfrm>
              <a:off x="3255980" y="2112526"/>
              <a:ext cx="648000" cy="4001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 bwMode="auto">
            <a:xfrm>
              <a:off x="3898922" y="2112525"/>
              <a:ext cx="601640" cy="39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 bwMode="auto">
            <a:xfrm>
              <a:off x="4510680" y="2112525"/>
              <a:ext cx="698756" cy="39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dirty="0" smtClean="0">
                  <a:latin typeface="Consolas" pitchFamily="49" charset="0"/>
                  <a:cs typeface="Consolas" pitchFamily="49" charset="0"/>
                </a:rPr>
                <a:t>n</a:t>
              </a:r>
              <a:endParaRPr kumimoji="0" lang="zh-CN" altLang="en-US" sz="2000" b="1" i="1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3" name="矩形 12"/>
            <p:cNvSpPr>
              <a:spLocks noChangeAspect="1"/>
            </p:cNvSpPr>
            <p:nvPr/>
          </p:nvSpPr>
          <p:spPr bwMode="auto">
            <a:xfrm>
              <a:off x="5184806" y="2112525"/>
              <a:ext cx="673078" cy="39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4" name="矩形 13"/>
            <p:cNvSpPr>
              <a:spLocks noChangeAspect="1"/>
            </p:cNvSpPr>
            <p:nvPr/>
          </p:nvSpPr>
          <p:spPr bwMode="auto">
            <a:xfrm>
              <a:off x="5827748" y="2112524"/>
              <a:ext cx="2507769" cy="39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84344" y="261596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下标</a:t>
              </a:r>
              <a:endPara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4476" y="2687402"/>
              <a:ext cx="5143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0    1        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         </a:t>
              </a:r>
              <a:r>
                <a:rPr lang="en-US" altLang="zh-CN" sz="2000" dirty="0" err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 </a:t>
              </a:r>
              <a:endPara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左大括号 17"/>
            <p:cNvSpPr>
              <a:spLocks/>
            </p:cNvSpPr>
            <p:nvPr/>
          </p:nvSpPr>
          <p:spPr bwMode="auto">
            <a:xfrm rot="5400000">
              <a:off x="6279487" y="778384"/>
              <a:ext cx="214315" cy="22608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42062" y="13300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空闲</a:t>
              </a:r>
              <a:endPara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150970" y="610121"/>
            <a:ext cx="712946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2.2.2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基本运算在顺序表上的实现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357290" y="1500174"/>
            <a:ext cx="3929090" cy="55666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 tIns="108000" bIns="10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顺序表的基本运算算法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428728" y="2500306"/>
            <a:ext cx="564360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）初始化线性表运算算法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将顺序表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430314" y="3820073"/>
            <a:ext cx="6999338" cy="1748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InitList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r>
              <a:rPr lang="en-US" altLang="zh-CN" sz="1800" smtClean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要回传给实参，所以用引用类型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357290" y="785794"/>
            <a:ext cx="7429552" cy="16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）销毁线性表运算算法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这里顺序表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的内存空间是由系统自动分配的，在不再需要时由系统自动释放其空间。所以对应的函数不含任何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2071670" y="3071810"/>
            <a:ext cx="4464050" cy="1194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52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DestroyList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L)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714480" y="714356"/>
            <a:ext cx="4772008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）求线性表长度运算算法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返回顺序表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2000232" y="2357430"/>
            <a:ext cx="3671887" cy="19891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GetLength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214414" y="357166"/>
            <a:ext cx="7715304" cy="16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）求线性表中第</a:t>
            </a:r>
            <a:r>
              <a:rPr lang="en-US" altLang="zh-CN" sz="22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个元素运算算法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在逻辑序号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无效时返回特殊值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（假），有效时返回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（真），并用引用型形参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个元素的值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714480" y="2285992"/>
            <a:ext cx="6624637" cy="3687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GetElem(SqList L,int i,ElemType &amp;e)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(i&lt;1 || i&gt;L.length)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无效的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nb-NO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e=L.data[i-1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</a:t>
            </a:r>
            <a:r>
              <a:rPr lang="pt-BR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取元素值并</a:t>
            </a:r>
            <a:r>
              <a:rPr lang="zh-CN" altLang="nb-NO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pt-BR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285852" y="428604"/>
            <a:ext cx="746286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）按值查找运算算法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在顺序表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找第一个值为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的元素，找到后返回其逻辑序号，否则返回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（由于线性表的逻辑序号从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开始，这里用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表示没有找到值为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142976" y="2693677"/>
            <a:ext cx="7858180" cy="3235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Locate(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L,ElemType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	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]!=x)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查找值为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查找范围为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return(0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找到后返回其逻辑序号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500298" y="272457"/>
            <a:ext cx="4714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2.1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线性表的基本概念 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357290" y="1142984"/>
            <a:ext cx="389096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2.1.1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的定义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181106" y="2049370"/>
            <a:ext cx="77486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是由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个相同类型的数据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元素组成的有限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时为空表，记为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Φ.</a:t>
            </a: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时，线性表的逻辑表示为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 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 … , 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 … , 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），也可以用下图所示的逻辑结构图表示。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3232" y="1643050"/>
            <a:ext cx="553998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2.1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的基本概念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70070" y="4442133"/>
            <a:ext cx="5459450" cy="629941"/>
            <a:chOff x="1643042" y="4735522"/>
            <a:chExt cx="5459450" cy="629941"/>
          </a:xfrm>
        </p:grpSpPr>
        <p:sp>
          <p:nvSpPr>
            <p:cNvPr id="8" name="椭圆 7"/>
            <p:cNvSpPr/>
            <p:nvPr/>
          </p:nvSpPr>
          <p:spPr>
            <a:xfrm>
              <a:off x="1643042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786050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643438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530988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8" idx="6"/>
              <a:endCxn id="9" idx="2"/>
            </p:cNvCxnSpPr>
            <p:nvPr/>
          </p:nvCxnSpPr>
          <p:spPr>
            <a:xfrm>
              <a:off x="2214546" y="5079711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6"/>
            </p:cNvCxnSpPr>
            <p:nvPr/>
          </p:nvCxnSpPr>
          <p:spPr>
            <a:xfrm>
              <a:off x="3357554" y="5079711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73482" y="473552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4235448" y="507207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240342" y="5079711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656270" y="473552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118236" y="507207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428728" y="428604"/>
            <a:ext cx="39290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）插入元素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571604" y="1281058"/>
            <a:ext cx="69294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将新元素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插入到顺序表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中逻辑序号为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的位置（如果插入成功，元素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成为线性表的第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无效时返回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（表示插入失败）。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有效时将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-1..L.length-1]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后移一个位置，在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处插入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，顺序表长度增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（表示插入成功。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552907" y="928670"/>
            <a:ext cx="6090927" cy="1668942"/>
            <a:chOff x="1552907" y="928670"/>
            <a:chExt cx="6090927" cy="1668942"/>
          </a:xfrm>
        </p:grpSpPr>
        <p:sp>
          <p:nvSpPr>
            <p:cNvPr id="6" name="TextBox 5"/>
            <p:cNvSpPr txBox="1"/>
            <p:nvPr/>
          </p:nvSpPr>
          <p:spPr>
            <a:xfrm>
              <a:off x="1552907" y="169743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 bwMode="auto">
            <a:xfrm>
              <a:off x="2357422" y="1685970"/>
              <a:ext cx="648000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kumimoji="0" lang="en-US" altLang="zh-CN" sz="2000" b="1" i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1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 bwMode="auto">
            <a:xfrm>
              <a:off x="3000364" y="1685970"/>
              <a:ext cx="648000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 bwMode="auto">
            <a:xfrm>
              <a:off x="5000628" y="1685970"/>
              <a:ext cx="699648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kumimoji="0" lang="zh-CN" altLang="en-US" sz="20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>
              <a:spLocks noChangeAspect="1"/>
            </p:cNvSpPr>
            <p:nvPr/>
          </p:nvSpPr>
          <p:spPr bwMode="auto">
            <a:xfrm>
              <a:off x="5672978" y="1685970"/>
              <a:ext cx="1970856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52907" y="219750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下标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8860" y="2186036"/>
              <a:ext cx="5143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   </a:t>
              </a:r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   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左大括号 14"/>
            <p:cNvSpPr>
              <a:spLocks/>
            </p:cNvSpPr>
            <p:nvPr/>
          </p:nvSpPr>
          <p:spPr bwMode="auto">
            <a:xfrm rot="5400000">
              <a:off x="4581850" y="481374"/>
              <a:ext cx="214315" cy="2052000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868" y="928670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均后移一个位置</a:t>
              </a:r>
              <a:endPara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7" name="矩形 16"/>
            <p:cNvSpPr>
              <a:spLocks/>
            </p:cNvSpPr>
            <p:nvPr/>
          </p:nvSpPr>
          <p:spPr bwMode="auto">
            <a:xfrm>
              <a:off x="3643306" y="1685970"/>
              <a:ext cx="755412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kumimoji="0" lang="en-US" altLang="zh-CN" sz="2000" b="1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i</a:t>
              </a:r>
              <a:endParaRPr kumimoji="0" lang="zh-CN" altLang="en-US" sz="20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 bwMode="auto">
            <a:xfrm>
              <a:off x="4357686" y="1685970"/>
              <a:ext cx="648000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52907" y="2686102"/>
            <a:ext cx="6733869" cy="1643074"/>
            <a:chOff x="1552907" y="2686102"/>
            <a:chExt cx="6733869" cy="1643074"/>
          </a:xfrm>
        </p:grpSpPr>
        <p:sp>
          <p:nvSpPr>
            <p:cNvPr id="19" name="下箭头 18"/>
            <p:cNvSpPr/>
            <p:nvPr/>
          </p:nvSpPr>
          <p:spPr bwMode="auto">
            <a:xfrm>
              <a:off x="4500562" y="2686102"/>
              <a:ext cx="357190" cy="57150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1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52907" y="342900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 bwMode="auto">
            <a:xfrm>
              <a:off x="2357422" y="3411771"/>
              <a:ext cx="648000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kumimoji="0" lang="en-US" altLang="zh-CN" sz="2000" b="1" i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1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>
              <a:spLocks noChangeAspect="1"/>
            </p:cNvSpPr>
            <p:nvPr/>
          </p:nvSpPr>
          <p:spPr bwMode="auto">
            <a:xfrm>
              <a:off x="3000364" y="3411771"/>
              <a:ext cx="648000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>
              <a:spLocks noChangeAspect="1"/>
            </p:cNvSpPr>
            <p:nvPr/>
          </p:nvSpPr>
          <p:spPr bwMode="auto">
            <a:xfrm>
              <a:off x="5718562" y="3411771"/>
              <a:ext cx="699648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kumimoji="0" lang="zh-CN" altLang="en-US" sz="20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>
              <a:spLocks/>
            </p:cNvSpPr>
            <p:nvPr/>
          </p:nvSpPr>
          <p:spPr bwMode="auto">
            <a:xfrm>
              <a:off x="6390912" y="3411770"/>
              <a:ext cx="1181484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52907" y="392906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下标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8860" y="3917600"/>
              <a:ext cx="5857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   </a:t>
              </a:r>
              <a:r>
                <a:rPr lang="en-US" altLang="zh-CN" sz="2000" i="1" err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   </a:t>
              </a:r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   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矩形 26"/>
            <p:cNvSpPr>
              <a:spLocks/>
            </p:cNvSpPr>
            <p:nvPr/>
          </p:nvSpPr>
          <p:spPr bwMode="auto">
            <a:xfrm>
              <a:off x="4361240" y="3411771"/>
              <a:ext cx="755412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kumimoji="0" lang="en-US" altLang="zh-CN" sz="2000" b="1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i</a:t>
              </a:r>
              <a:endParaRPr kumimoji="0" lang="zh-CN" altLang="en-US" sz="20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>
              <a:spLocks noChangeAspect="1"/>
            </p:cNvSpPr>
            <p:nvPr/>
          </p:nvSpPr>
          <p:spPr bwMode="auto">
            <a:xfrm>
              <a:off x="5075620" y="3411771"/>
              <a:ext cx="648000" cy="4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>
              <a:spLocks/>
            </p:cNvSpPr>
            <p:nvPr/>
          </p:nvSpPr>
          <p:spPr bwMode="auto">
            <a:xfrm>
              <a:off x="3643306" y="3411771"/>
              <a:ext cx="755412" cy="43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i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kumimoji="0" lang="zh-CN" altLang="en-US" sz="2000" b="1" i="1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00628" y="2786058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插入元素</a:t>
              </a:r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endParaRPr lang="zh-CN" alt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71538" y="928670"/>
            <a:ext cx="7921625" cy="44457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InsElem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L,ElemType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x,int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 ||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无效的参数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将位置为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的结点及之后的结点后移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L.data[j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[j-1];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L.data[i-1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]=x;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在位置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处放入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线性表长度增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785794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3042" y="1500174"/>
            <a:ext cx="6357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时（插入尾元素），移动次数为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，呈现最好的情况。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时（插入第一个元素），移动次数为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，呈现最坏的情况。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285728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平均情况分析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285984" y="1071546"/>
            <a:ext cx="4429156" cy="1828870"/>
            <a:chOff x="2571736" y="1714488"/>
            <a:chExt cx="4429156" cy="1828870"/>
          </a:xfrm>
        </p:grpSpPr>
        <p:sp>
          <p:nvSpPr>
            <p:cNvPr id="5" name="TextBox 4"/>
            <p:cNvSpPr txBox="1"/>
            <p:nvPr/>
          </p:nvSpPr>
          <p:spPr>
            <a:xfrm>
              <a:off x="2857488" y="178592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43306" y="178592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72066" y="178592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29388" y="178592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2358216" y="235663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5400000" flipH="1" flipV="1">
              <a:off x="3144034" y="235663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3929852" y="235663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15008" y="171448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29124" y="1714488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4715670" y="235663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5357024" y="235663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5400000" flipH="1" flipV="1">
              <a:off x="6001554" y="235663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6642908" y="235663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右大括号 18"/>
            <p:cNvSpPr/>
            <p:nvPr/>
          </p:nvSpPr>
          <p:spPr>
            <a:xfrm rot="5400000">
              <a:off x="4572000" y="785794"/>
              <a:ext cx="285752" cy="4286280"/>
            </a:xfrm>
            <a:prstGeom prst="rightBrace">
              <a:avLst/>
            </a:prstGeom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00496" y="3143248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种插入情况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71604" y="3143248"/>
            <a:ext cx="6858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在位置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插入新元素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，需要将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的元素均后移一次，移动次数为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假设在等概率下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=1/(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），移动元素的平均次数为：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0161" name="Object 1"/>
          <p:cNvGraphicFramePr>
            <a:graphicFrameLocks noChangeAspect="1"/>
          </p:cNvGraphicFramePr>
          <p:nvPr/>
        </p:nvGraphicFramePr>
        <p:xfrm>
          <a:off x="1643042" y="5143512"/>
          <a:ext cx="6911211" cy="714380"/>
        </p:xfrm>
        <a:graphic>
          <a:graphicData uri="http://schemas.openxmlformats.org/presentationml/2006/ole">
            <p:oleObj spid="_x0000_s220161" name="Equation" r:id="rId5" imgW="4927600" imgH="508000" progId="Equation.3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1714488"/>
            <a:ext cx="7072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插入算法的主要时间花费在元素移动上，所以算法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InsElem()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的平均时间复杂度为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1571604" y="1214422"/>
            <a:ext cx="642942" cy="571504"/>
          </a:xfrm>
          <a:prstGeom prst="star5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285852" y="642918"/>
            <a:ext cx="47863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）删除元素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500166" y="1428736"/>
            <a:ext cx="70009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删除顺序表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中逻辑序号为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无效时返回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（表示删除失败）。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有效时将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..length-1]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前移一个位置，顺序表长度减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（表示删除成功。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左大括号 11"/>
          <p:cNvSpPr>
            <a:spLocks/>
          </p:cNvSpPr>
          <p:nvPr/>
        </p:nvSpPr>
        <p:spPr bwMode="auto">
          <a:xfrm rot="5400000">
            <a:off x="5867734" y="455506"/>
            <a:ext cx="214315" cy="2052000"/>
          </a:xfrm>
          <a:prstGeom prst="leftBrace">
            <a:avLst>
              <a:gd name="adj1" fmla="val 0"/>
              <a:gd name="adj2" fmla="val 50000"/>
            </a:avLst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902802"/>
            <a:ext cx="2214578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均前移一个位置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4411" y="1688620"/>
            <a:ext cx="714380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矩形 17"/>
          <p:cNvSpPr>
            <a:spLocks noChangeAspect="1"/>
          </p:cNvSpPr>
          <p:nvPr/>
        </p:nvSpPr>
        <p:spPr bwMode="auto">
          <a:xfrm>
            <a:off x="2928926" y="1660103"/>
            <a:ext cx="648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en-US" altLang="zh-CN" sz="2000" b="1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>
            <a:spLocks noChangeAspect="1"/>
          </p:cNvSpPr>
          <p:nvPr/>
        </p:nvSpPr>
        <p:spPr bwMode="auto">
          <a:xfrm>
            <a:off x="3571868" y="1660103"/>
            <a:ext cx="648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>
            <a:spLocks noChangeAspect="1"/>
          </p:cNvSpPr>
          <p:nvPr/>
        </p:nvSpPr>
        <p:spPr bwMode="auto">
          <a:xfrm>
            <a:off x="6290066" y="1660103"/>
            <a:ext cx="699648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kumimoji="0" lang="zh-CN" altLang="en-US" sz="2000" b="1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>
            <a:spLocks/>
          </p:cNvSpPr>
          <p:nvPr/>
        </p:nvSpPr>
        <p:spPr bwMode="auto">
          <a:xfrm>
            <a:off x="6962416" y="1660102"/>
            <a:ext cx="1181484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4411" y="2188686"/>
            <a:ext cx="714380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0364" y="2177220"/>
            <a:ext cx="5857916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   …    </a:t>
            </a:r>
            <a:r>
              <a:rPr lang="en-US" altLang="zh-CN" sz="2000" i="1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  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 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矩形 23"/>
          <p:cNvSpPr>
            <a:spLocks/>
          </p:cNvSpPr>
          <p:nvPr/>
        </p:nvSpPr>
        <p:spPr bwMode="auto">
          <a:xfrm>
            <a:off x="4932744" y="1660103"/>
            <a:ext cx="755412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0" lang="en-US" altLang="zh-CN" sz="2000" b="1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zh-CN" sz="2000" b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+1</a:t>
            </a:r>
            <a:endParaRPr kumimoji="0" lang="zh-CN" altLang="en-US" sz="20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>
            <a:spLocks noChangeAspect="1"/>
          </p:cNvSpPr>
          <p:nvPr/>
        </p:nvSpPr>
        <p:spPr bwMode="auto">
          <a:xfrm>
            <a:off x="5647124" y="1660103"/>
            <a:ext cx="648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>
            <a:spLocks/>
          </p:cNvSpPr>
          <p:nvPr/>
        </p:nvSpPr>
        <p:spPr bwMode="auto">
          <a:xfrm>
            <a:off x="4214810" y="1660103"/>
            <a:ext cx="755412" cy="43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en-US" altLang="zh-CN" sz="2000" b="1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endParaRPr kumimoji="0" lang="zh-CN" altLang="en-US" sz="2000" b="1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24411" y="2714620"/>
            <a:ext cx="6090927" cy="1785950"/>
            <a:chOff x="2124411" y="2714620"/>
            <a:chExt cx="6090927" cy="1785950"/>
          </a:xfrm>
        </p:grpSpPr>
        <p:sp>
          <p:nvSpPr>
            <p:cNvPr id="5" name="TextBox 4"/>
            <p:cNvSpPr txBox="1"/>
            <p:nvPr/>
          </p:nvSpPr>
          <p:spPr>
            <a:xfrm>
              <a:off x="2124411" y="360039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 bwMode="auto">
            <a:xfrm>
              <a:off x="2928926" y="3588928"/>
              <a:ext cx="648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kumimoji="0" lang="en-US" altLang="zh-CN" sz="2000" b="1" i="0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1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 bwMode="auto">
            <a:xfrm>
              <a:off x="3571868" y="3588928"/>
              <a:ext cx="648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 bwMode="auto">
            <a:xfrm>
              <a:off x="5572132" y="3588928"/>
              <a:ext cx="699648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kumimoji="0" lang="zh-CN" altLang="en-US" sz="20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 bwMode="auto">
            <a:xfrm>
              <a:off x="6244482" y="3588928"/>
              <a:ext cx="1970856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24411" y="410046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下标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00364" y="4088994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  …    </a:t>
              </a:r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  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…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 bwMode="auto">
            <a:xfrm>
              <a:off x="4214810" y="3588928"/>
              <a:ext cx="755412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a</a:t>
              </a:r>
              <a:r>
                <a:rPr kumimoji="0" lang="en-US" altLang="zh-CN" sz="2000" b="1" i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i</a:t>
              </a:r>
              <a:r>
                <a:rPr kumimoji="0" lang="en-US" altLang="zh-CN" sz="2000" b="1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Consolas" pitchFamily="49" charset="0"/>
                </a:rPr>
                <a:t>+1</a:t>
              </a:r>
              <a:endParaRPr kumimoji="0" lang="zh-CN" altLang="en-US" sz="20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>
              <a:spLocks noChangeAspect="1"/>
            </p:cNvSpPr>
            <p:nvPr/>
          </p:nvSpPr>
          <p:spPr bwMode="auto">
            <a:xfrm>
              <a:off x="4929190" y="3588928"/>
              <a:ext cx="648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下箭头 15"/>
            <p:cNvSpPr/>
            <p:nvPr/>
          </p:nvSpPr>
          <p:spPr bwMode="auto">
            <a:xfrm>
              <a:off x="5143504" y="2714620"/>
              <a:ext cx="285752" cy="57150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1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00694" y="2743138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删除元素</a:t>
              </a:r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lang="zh-CN" altLang="en-US" sz="20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142976" y="1022353"/>
            <a:ext cx="7786742" cy="3993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r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nb-NO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DelElem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&amp;L,int i)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(i&lt;1 || i&gt;L.length)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无效的参数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(j=i;j&lt;L.length;j++)	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将位置为</a:t>
            </a:r>
            <a:r>
              <a:rPr lang="nb-NO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的结点之后的结点前移</a:t>
            </a:r>
          </a:p>
          <a:p>
            <a:pPr>
              <a:lnSpc>
                <a:spcPct val="15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L.data[j-1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]=L.data[j];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线性表长度减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785794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1500174"/>
            <a:ext cx="6357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时（删除尾元素），移动次数为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，呈现最好的情况。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时（删除第一个元素），移动次数为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，呈现最坏的情况。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857356" y="1071546"/>
            <a:ext cx="5459450" cy="629941"/>
            <a:chOff x="1643042" y="4735522"/>
            <a:chExt cx="5459450" cy="629941"/>
          </a:xfrm>
        </p:grpSpPr>
        <p:sp>
          <p:nvSpPr>
            <p:cNvPr id="7" name="椭圆 6"/>
            <p:cNvSpPr/>
            <p:nvPr/>
          </p:nvSpPr>
          <p:spPr>
            <a:xfrm>
              <a:off x="1643042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786050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643438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530988" y="4793959"/>
              <a:ext cx="571504" cy="5715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baseline="-25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7" idx="6"/>
              <a:endCxn id="8" idx="2"/>
            </p:cNvCxnSpPr>
            <p:nvPr/>
          </p:nvCxnSpPr>
          <p:spPr>
            <a:xfrm>
              <a:off x="2214546" y="5079711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</p:cNvCxnSpPr>
            <p:nvPr/>
          </p:nvCxnSpPr>
          <p:spPr>
            <a:xfrm>
              <a:off x="3357554" y="5079711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73482" y="473552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235448" y="507207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5240342" y="5079711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56270" y="4735522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118236" y="507207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470004" y="1701487"/>
            <a:ext cx="1357322" cy="1056053"/>
            <a:chOff x="1470004" y="1701487"/>
            <a:chExt cx="1357322" cy="1056053"/>
          </a:xfrm>
        </p:grpSpPr>
        <p:sp>
          <p:nvSpPr>
            <p:cNvPr id="18" name="TextBox 17"/>
            <p:cNvSpPr txBox="1"/>
            <p:nvPr/>
          </p:nvSpPr>
          <p:spPr>
            <a:xfrm>
              <a:off x="1470004" y="235743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开始元素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20" name="直接箭头连接符 19"/>
            <p:cNvCxnSpPr>
              <a:stCxn id="18" idx="0"/>
              <a:endCxn id="7" idx="4"/>
            </p:cNvCxnSpPr>
            <p:nvPr/>
          </p:nvCxnSpPr>
          <p:spPr>
            <a:xfrm rot="16200000" flipV="1">
              <a:off x="1817916" y="2026680"/>
              <a:ext cx="655943" cy="55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6357950" y="1714490"/>
            <a:ext cx="1357322" cy="1043050"/>
            <a:chOff x="6357950" y="1714490"/>
            <a:chExt cx="1357322" cy="1043050"/>
          </a:xfrm>
        </p:grpSpPr>
        <p:sp>
          <p:nvSpPr>
            <p:cNvPr id="21" name="TextBox 20"/>
            <p:cNvSpPr txBox="1"/>
            <p:nvPr/>
          </p:nvSpPr>
          <p:spPr>
            <a:xfrm>
              <a:off x="6357950" y="235743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尾元素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22" name="直接箭头连接符 21"/>
            <p:cNvCxnSpPr>
              <a:stCxn id="21" idx="0"/>
            </p:cNvCxnSpPr>
            <p:nvPr/>
          </p:nvCxnSpPr>
          <p:spPr>
            <a:xfrm rot="16200000" flipV="1">
              <a:off x="6712364" y="2033183"/>
              <a:ext cx="642940" cy="55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798882" y="1701487"/>
            <a:ext cx="2714644" cy="1056053"/>
            <a:chOff x="3798882" y="1701487"/>
            <a:chExt cx="2714644" cy="1056053"/>
          </a:xfrm>
        </p:grpSpPr>
        <p:sp>
          <p:nvSpPr>
            <p:cNvPr id="23" name="TextBox 22"/>
            <p:cNvSpPr txBox="1"/>
            <p:nvPr/>
          </p:nvSpPr>
          <p:spPr>
            <a:xfrm>
              <a:off x="3798882" y="2357430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逻辑序号或位置为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23" idx="0"/>
              <a:endCxn id="9" idx="4"/>
            </p:cNvCxnSpPr>
            <p:nvPr/>
          </p:nvCxnSpPr>
          <p:spPr>
            <a:xfrm rot="16200000" flipV="1">
              <a:off x="4821883" y="2023109"/>
              <a:ext cx="655943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500166" y="3500438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逻辑特征：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8794" y="4071942"/>
            <a:ext cx="650085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若至少含有一个元素，则只有唯一的开始元素和终端元素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除了起始元素外其他元素有且仅有一个前驱元素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除了终端结点外其他元素有且仅有一个后继元素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3232" y="1643050"/>
            <a:ext cx="553998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2.1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的基本概念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285728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平均情况分析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736" y="1142984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7554" y="1142984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6314" y="1142984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36" y="1142984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2538595" y="1715380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29256" y="1071546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43372" y="1071546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 rot="5400000">
            <a:off x="4408298" y="377992"/>
            <a:ext cx="285752" cy="3816000"/>
          </a:xfrm>
          <a:prstGeom prst="rightBrace">
            <a:avLst/>
          </a:prstGeom>
          <a:ln>
            <a:solidFill>
              <a:schemeClr val="accent1"/>
            </a:solidFill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14744" y="250030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种删除情况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1604" y="3143248"/>
            <a:ext cx="6858048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删除位置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，需要将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的元素均前移一次，移动次数为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+1)+1=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假设在等概率下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=1/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），移动元素的平均次数为：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rot="5400000" flipH="1" flipV="1">
            <a:off x="3311350" y="1715380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 flipH="1" flipV="1">
            <a:off x="4738522" y="1715380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6088904" y="1715380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2214546" y="4929198"/>
          <a:ext cx="5829673" cy="785818"/>
        </p:xfrm>
        <a:graphic>
          <a:graphicData uri="http://schemas.openxmlformats.org/presentationml/2006/ole">
            <p:oleObj spid="_x0000_s227331" name="Equation" r:id="rId5" imgW="3797300" imgH="508000" progId="Equation.3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1714488"/>
            <a:ext cx="7072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删除算法的主要时间花费在元素移动上，所以算法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Elem()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的平均时间复杂度为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1571604" y="1214422"/>
            <a:ext cx="642942" cy="571504"/>
          </a:xfrm>
          <a:prstGeom prst="star5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571604" y="500042"/>
            <a:ext cx="5929354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）输出元素值运算算法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从头到尾遍历顺序表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，输出各元素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785918" y="2428868"/>
            <a:ext cx="5429288" cy="2820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nb-NO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L)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(i=0;i&lt;L.length;i++)</a:t>
            </a:r>
          </a:p>
          <a:p>
            <a:pPr>
              <a:lnSpc>
                <a:spcPct val="150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printf("%d ",L.data[i]);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>
              <a:lnSpc>
                <a:spcPct val="150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357166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将顺序表类型声明及其基本运算函数存放在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SqList.cpp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文件中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285860"/>
            <a:ext cx="7500990" cy="4481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"SqList.cpp"	     	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包括前面的顺序表基本运算函数</a:t>
            </a: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 ElemType 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SqList L;		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定义一个顺序表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InitList(L);	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初始化顺序表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InsElem(L,1,1);	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InsElem(L,3,2);	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InsElem(L,1,3);	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InsElem(L,5,4);	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InsElem(L,4,5);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InsElem(L,2,6);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142852"/>
            <a:ext cx="7215238" cy="37532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:");DispList(L);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:%d\n",GetLength(L));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i=3; GetElem(L,i,e);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:%d\n",i,e);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\n",e,Locate(L,e));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i=4;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\n",i);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DelElem(L,i);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:");DispList(L);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DestroyList(L);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3174" y="4572008"/>
            <a:ext cx="3429024" cy="195280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88000" tIns="144000" bIns="144000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:1 3 1 5 4 2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:6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:1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:1 3 1 4 2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143372" y="4000504"/>
            <a:ext cx="285752" cy="42862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85852" y="428604"/>
            <a:ext cx="3929090" cy="55666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 tIns="108000" bIns="108000">
            <a:spAutoFit/>
          </a:bodyPr>
          <a:lstStyle/>
          <a:p>
            <a:pPr algn="ctr"/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整体创建顺序表的算法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1428736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假设给定一个含有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，由它来创建顺序表。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2143116"/>
            <a:ext cx="7500990" cy="33685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&amp;L,ElemType a[],int n)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i,k=0;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累计顺序表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中的元素个数</a:t>
            </a: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L.data[k]=a[i];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中添加一个元素</a:t>
            </a: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k++;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中元素个数增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L.length=k;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428728" y="586320"/>
            <a:ext cx="51768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2.2.3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表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的算法设计示例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643042" y="1586452"/>
            <a:ext cx="4786346" cy="55666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 tIns="108000" bIns="108000">
            <a:spAutoFit/>
          </a:bodyPr>
          <a:lstStyle/>
          <a:p>
            <a:pPr algn="ctr"/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基于顺序表基本操作的算法设计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57356" y="2500306"/>
            <a:ext cx="63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这类算法设计中包括顺序表元素的查找、插入和删除等。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357166"/>
            <a:ext cx="764386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2.3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假设有一个顺序表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，其中元素为整数且所有元素值均不相同。设计一个算法将最大值元素与最小值元素交换。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728" y="2214554"/>
            <a:ext cx="742955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记录顺序表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中最大值元素和最小值元素的下标，初始时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maxi=mini=0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开始扫描所有元素：当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]&gt;L.data[maxi]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maxi=i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；否则若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]&lt;L.data[mini]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mini=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扫描完毕时，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L.data[maxi]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为最大值元素，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L.data[mini]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为最小值元素，将它们交换。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1500174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算法思路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285728"/>
            <a:ext cx="7715304" cy="5846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(ElemType &amp;x,ElemType &amp;y)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tmp=x;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x=y;  y=tmp;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Swapmaxmin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&amp;L)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中最大值元素与最小值元素</a:t>
            </a: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i,maxi,mini;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maxi=mini=0;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(i=1;i&lt;L.length;i++)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(L.data[i]&gt;L.data[maxi])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maxi=i;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 if (L.data[i]&lt;L.data[mini])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mini=i;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swap(L.data[maxi],L.data[mini]);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214414" y="785794"/>
            <a:ext cx="7715304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2.4】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设计一个算法，从线性表中删除自第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个元素开始的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个元素，其中线性表用顺序表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57290" y="2214554"/>
            <a:ext cx="7429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将线性表中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元素（对应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的元素）删除，即将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（对应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）的所有元素依次前移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714356"/>
            <a:ext cx="70723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线性表中的每个元素有唯一的序号（逻辑序号），同一个线性表中可以存在值相同的多个元素，但它们的序号是不同的。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57422" y="2528823"/>
            <a:ext cx="4786346" cy="2043185"/>
            <a:chOff x="1643042" y="2285992"/>
            <a:chExt cx="4786346" cy="2043185"/>
          </a:xfrm>
        </p:grpSpPr>
        <p:sp>
          <p:nvSpPr>
            <p:cNvPr id="5" name="TextBox 4"/>
            <p:cNvSpPr txBox="1"/>
            <p:nvPr/>
          </p:nvSpPr>
          <p:spPr>
            <a:xfrm>
              <a:off x="1643042" y="2285992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如一个整数线性表：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2928934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43174" y="392906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序号为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6200000" flipV="1">
              <a:off x="2964645" y="3607595"/>
              <a:ext cx="50006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643438" y="3929067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序号为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V="1">
              <a:off x="4964909" y="3607596"/>
              <a:ext cx="50006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3232" y="1643050"/>
            <a:ext cx="553998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2.1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的基本概念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大括号 4"/>
          <p:cNvSpPr>
            <a:spLocks/>
          </p:cNvSpPr>
          <p:nvPr/>
        </p:nvSpPr>
        <p:spPr bwMode="auto">
          <a:xfrm rot="5400000">
            <a:off x="6920607" y="1052878"/>
            <a:ext cx="214315" cy="2052000"/>
          </a:xfrm>
          <a:prstGeom prst="leftBrace">
            <a:avLst>
              <a:gd name="adj1" fmla="val 0"/>
              <a:gd name="adj2" fmla="val 50000"/>
            </a:avLst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0625" y="1500174"/>
            <a:ext cx="2214578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均前移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5783" y="2285992"/>
            <a:ext cx="714380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矩形 7"/>
          <p:cNvSpPr>
            <a:spLocks noChangeAspect="1"/>
          </p:cNvSpPr>
          <p:nvPr/>
        </p:nvSpPr>
        <p:spPr bwMode="auto">
          <a:xfrm>
            <a:off x="2500298" y="2257474"/>
            <a:ext cx="648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en-US" altLang="zh-CN" sz="2000" b="1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 bwMode="auto">
          <a:xfrm>
            <a:off x="3143240" y="2257474"/>
            <a:ext cx="648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 bwMode="auto">
          <a:xfrm>
            <a:off x="7305518" y="2257474"/>
            <a:ext cx="699648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kumimoji="0" lang="zh-CN" altLang="en-US" sz="2000" b="1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5783" y="2786058"/>
            <a:ext cx="714380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1736" y="2774592"/>
            <a:ext cx="5857916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   …   </a:t>
            </a:r>
            <a:r>
              <a:rPr lang="en-US" altLang="zh-CN" sz="2000" i="1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    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 …  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矩形 13"/>
          <p:cNvSpPr>
            <a:spLocks/>
          </p:cNvSpPr>
          <p:nvPr/>
        </p:nvSpPr>
        <p:spPr bwMode="auto">
          <a:xfrm>
            <a:off x="5948196" y="2257474"/>
            <a:ext cx="7554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0" lang="en-US" altLang="zh-CN" sz="2000" b="1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zh-CN" sz="2000" b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+</a:t>
            </a:r>
            <a:r>
              <a:rPr kumimoji="0" lang="en-US" altLang="zh-CN" sz="2000" b="1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endParaRPr kumimoji="0" lang="zh-CN" altLang="en-US" sz="2000" b="1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 bwMode="auto">
          <a:xfrm>
            <a:off x="6662576" y="2257474"/>
            <a:ext cx="648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>
            <a:spLocks/>
          </p:cNvSpPr>
          <p:nvPr/>
        </p:nvSpPr>
        <p:spPr bwMode="auto">
          <a:xfrm>
            <a:off x="3786182" y="2257474"/>
            <a:ext cx="755412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en-US" altLang="zh-CN" sz="2000" b="1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endParaRPr kumimoji="0" lang="zh-CN" altLang="en-US" sz="2000" b="1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>
            <a:spLocks noChangeAspect="1"/>
          </p:cNvSpPr>
          <p:nvPr/>
        </p:nvSpPr>
        <p:spPr bwMode="auto">
          <a:xfrm>
            <a:off x="4553303" y="2257474"/>
            <a:ext cx="648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>
            <a:spLocks/>
          </p:cNvSpPr>
          <p:nvPr/>
        </p:nvSpPr>
        <p:spPr bwMode="auto">
          <a:xfrm>
            <a:off x="5196245" y="2257474"/>
            <a:ext cx="755412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en-US" altLang="zh-CN" sz="2000" b="1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i+k</a:t>
            </a:r>
            <a:r>
              <a:rPr kumimoji="0" lang="en-US" altLang="zh-CN" sz="20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-1</a:t>
            </a:r>
            <a:endParaRPr kumimoji="0" lang="zh-CN" altLang="en-US" sz="20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357290" y="785794"/>
            <a:ext cx="7429552" cy="4030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eletek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&amp;L,int i,int k)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&lt;1 || k&lt;1 ||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是否合法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i+k-1;j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L.length;j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将元素前移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</a:t>
            </a:r>
          </a:p>
          <a:p>
            <a:pPr>
              <a:lnSpc>
                <a:spcPct val="15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L.data[j-k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L.data[j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L.length-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=k;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减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1142976" y="673128"/>
            <a:ext cx="7786742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2.5】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采用顺序表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存储，且每个元素都是互不相等的整数。设计一个将所有奇数移到所有的偶数前边的算法（要求时间最少，辅助空间最少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2500306"/>
            <a:ext cx="735811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算法设计思路：置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，在顺序表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中从左向右找到偶数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，从右向左找到奇数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L.data[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，将两者交换；循环这个过程直到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为止。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357290" y="1874855"/>
            <a:ext cx="7319984" cy="4030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Move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&amp;L)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i=0,j=L.length-1;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]%2==1)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从前向后找偶数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[j]%2==0) j--;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从后向前找奇数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&lt;j)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swap(L.data[i],L.data[j]);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交换这两元素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aphicFrame>
        <p:nvGraphicFramePr>
          <p:cNvPr id="112664" name="Group 24"/>
          <p:cNvGraphicFramePr>
            <a:graphicFrameLocks noGrp="1"/>
          </p:cNvGraphicFramePr>
          <p:nvPr/>
        </p:nvGraphicFramePr>
        <p:xfrm>
          <a:off x="1524000" y="476250"/>
          <a:ext cx="6096000" cy="447675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673" name="Group 33"/>
          <p:cNvGrpSpPr>
            <a:grpSpLocks/>
          </p:cNvGrpSpPr>
          <p:nvPr/>
        </p:nvGrpSpPr>
        <p:grpSpPr bwMode="auto">
          <a:xfrm>
            <a:off x="1258888" y="908050"/>
            <a:ext cx="5761037" cy="769938"/>
            <a:chOff x="793" y="572"/>
            <a:chExt cx="3629" cy="485"/>
          </a:xfrm>
        </p:grpSpPr>
        <p:sp>
          <p:nvSpPr>
            <p:cNvPr id="112665" name="Line 25"/>
            <p:cNvSpPr>
              <a:spLocks noChangeShapeType="1"/>
            </p:cNvSpPr>
            <p:nvPr/>
          </p:nvSpPr>
          <p:spPr bwMode="auto">
            <a:xfrm flipV="1">
              <a:off x="1718" y="572"/>
              <a:ext cx="0" cy="18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6" name="Text Box 26"/>
            <p:cNvSpPr txBox="1">
              <a:spLocks noChangeArrowheads="1"/>
            </p:cNvSpPr>
            <p:nvPr/>
          </p:nvSpPr>
          <p:spPr bwMode="auto">
            <a:xfrm>
              <a:off x="793" y="796"/>
              <a:ext cx="10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指向偶数：</a:t>
              </a:r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2667" name="Line 27"/>
            <p:cNvSpPr>
              <a:spLocks noChangeShapeType="1"/>
            </p:cNvSpPr>
            <p:nvPr/>
          </p:nvSpPr>
          <p:spPr bwMode="auto">
            <a:xfrm flipV="1">
              <a:off x="3463" y="583"/>
              <a:ext cx="0" cy="18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8" name="Text Box 28"/>
            <p:cNvSpPr txBox="1">
              <a:spLocks noChangeArrowheads="1"/>
            </p:cNvSpPr>
            <p:nvPr/>
          </p:nvSpPr>
          <p:spPr bwMode="auto">
            <a:xfrm>
              <a:off x="3379" y="807"/>
              <a:ext cx="10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：指向奇数</a:t>
              </a:r>
            </a:p>
          </p:txBody>
        </p:sp>
        <p:sp>
          <p:nvSpPr>
            <p:cNvPr id="112669" name="Line 29"/>
            <p:cNvSpPr>
              <a:spLocks noChangeShapeType="1"/>
            </p:cNvSpPr>
            <p:nvPr/>
          </p:nvSpPr>
          <p:spPr bwMode="auto">
            <a:xfrm flipV="1">
              <a:off x="1837" y="572"/>
              <a:ext cx="0" cy="18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0" name="Line 30"/>
            <p:cNvSpPr>
              <a:spLocks noChangeShapeType="1"/>
            </p:cNvSpPr>
            <p:nvPr/>
          </p:nvSpPr>
          <p:spPr bwMode="auto">
            <a:xfrm flipV="1">
              <a:off x="3386" y="576"/>
              <a:ext cx="0" cy="18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1" name="Line 31"/>
            <p:cNvSpPr>
              <a:spLocks noChangeShapeType="1"/>
            </p:cNvSpPr>
            <p:nvPr/>
          </p:nvSpPr>
          <p:spPr bwMode="auto">
            <a:xfrm>
              <a:off x="1837" y="754"/>
              <a:ext cx="154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2" name="Text Box 32"/>
            <p:cNvSpPr txBox="1">
              <a:spLocks noChangeArrowheads="1"/>
            </p:cNvSpPr>
            <p:nvPr/>
          </p:nvSpPr>
          <p:spPr bwMode="auto">
            <a:xfrm>
              <a:off x="2245" y="754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交换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43042" y="857232"/>
            <a:ext cx="4000528" cy="55666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 tIns="108000" bIns="108000">
            <a:spAutoFit/>
          </a:bodyPr>
          <a:lstStyle/>
          <a:p>
            <a:pPr algn="ctr"/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基于整体建表的算法设计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480" y="2214554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这类算法设计中需要根据条件产生新的结果顺序表。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500042"/>
            <a:ext cx="7643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2.6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已知一个整数线性表采用顺序表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存储。设计一个尽可能高效的算法删除其中所有值为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的元素（假设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中值为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的元素可能有多个）。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852" y="1857364"/>
            <a:ext cx="750099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由于删除所有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元素后得到的结果顺序表可以与原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共享存储空间，求解问题转化为新建结果顺序表。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3177799"/>
            <a:ext cx="7143800" cy="268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采用整体创建顺序表的算法思路，将插入元素的条件设置为“不等于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”，即仅仅将不等于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的元素插入到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记录结果顺序表中元素个数（初始值为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</a:p>
          <a:p>
            <a:pPr marL="457200" indent="-457200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中所有不为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的元素重新插入到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中，每插入一个元素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增加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</a:t>
            </a:r>
          </a:p>
          <a:p>
            <a:pPr marL="457200" indent="-457200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857232"/>
            <a:ext cx="7286676" cy="37532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&amp;L,ElemType x)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i,k=0;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(i=0;i&lt;L.length;i++)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(L.data[i]!=x)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将不为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的元素插入到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L.data[k]=L.data[i];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L.length=k;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重置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290" y="5072074"/>
            <a:ext cx="7786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算法的时间复杂度为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，空间复杂度为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，属于高效的算法。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571480"/>
            <a:ext cx="707236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2.7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已知一个整数线性表采用顺序表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存储。设计一个尽可能高效的算法删除其中所有值为负整数的元素（假设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中值为负整数的元素可能有多个）。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480" y="2428868"/>
            <a:ext cx="67151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采用整体创建顺序表的算法思路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仅仅将插入元素的条件设置为“元素值≥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”即可。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571480"/>
            <a:ext cx="7500990" cy="3993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Deleteminus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&amp;L)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i,k=0;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(i=0;i&lt;L.length;i++)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L.data[i]&gt;=0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将不为负数的元素插入到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L.data[k]=L.data[i];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k++;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L.length=k;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重置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43042" y="857232"/>
            <a:ext cx="4286280" cy="55666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 tIns="108000" bIns="108000">
            <a:spAutoFit/>
          </a:bodyPr>
          <a:lstStyle/>
          <a:p>
            <a:pPr algn="ctr"/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有序顺序表的二路归并算法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2071678"/>
            <a:ext cx="66437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有序表是指按元素值递增或者递减排列的线性表。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有序顺序表是有序表的顺序存储结构。也可以采用链式存储结构。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对于有序表可以利用其元素的有序性提高相关算法的效率。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二路归并就是有序表的一种经典算法。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142976" y="357166"/>
            <a:ext cx="467677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2.1.2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的基本运算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357290" y="2071678"/>
            <a:ext cx="735814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InitList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。其作用是建立一个空表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（即建立线性表的构架，但不含任何数据元素）。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DestroyList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。其作用是释放线性表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的内存空间。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线性表的长度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GetLength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。其作用是返回线性表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线性表中第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GetElem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i,e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。其作用是返回线性表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个数据元素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1428736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通常线性表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的基本运算如下：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232" y="1643050"/>
            <a:ext cx="553998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2.1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的基本概念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071538" y="423255"/>
            <a:ext cx="764386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2.8】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已知有两个按元素值递增有序的顺序表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（这样的顺序表称递增有序顺序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）。设计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一个算法将顺序表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的全部元素归并到一个按元素递增有序的顺序表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中。并分析算法的空间复杂度和时间复杂度。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216000" y="2436208"/>
            <a:ext cx="7427966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思路：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遍历顺序表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遍历顺序表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都未遍历完时，比较两者的当前元素，则将较小者复制到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中，若两者的当前元素相等，则将这两个元素都复制到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中。最后将尚未遍历完的顺序表的余下元素均复制到顺序表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这一过程称为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二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路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归并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70036" y="500042"/>
            <a:ext cx="6088046" cy="6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＝（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其二路归并过程如下：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25574" y="2084367"/>
            <a:ext cx="23034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en-US" sz="220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1  3  5</a:t>
            </a:r>
            <a:endParaRPr lang="en-US" altLang="zh-CN" sz="22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25574" y="2805092"/>
            <a:ext cx="26638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2  4  6  8</a:t>
            </a:r>
            <a:endParaRPr lang="en-US" altLang="zh-CN" sz="22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1671674" y="1338242"/>
            <a:ext cx="647700" cy="796925"/>
            <a:chOff x="545" y="1055"/>
            <a:chExt cx="408" cy="502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81" y="1285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45" y="105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1731972" y="3201967"/>
            <a:ext cx="647700" cy="1042987"/>
            <a:chOff x="567" y="2229"/>
            <a:chExt cx="408" cy="657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673" y="2229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67" y="2598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</p:grp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3862425" y="2660629"/>
            <a:ext cx="1566832" cy="360363"/>
          </a:xfrm>
          <a:prstGeom prst="rightArrow">
            <a:avLst>
              <a:gd name="adj1" fmla="val 50000"/>
              <a:gd name="adj2" fmla="val 154846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428992" y="2155804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较小者</a:t>
            </a:r>
            <a:r>
              <a:rPr lang="zh-CN" altLang="en-US" sz="200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en-US" altLang="zh-CN" sz="2000" dirty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524531" y="2587604"/>
            <a:ext cx="5476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143636" y="2630467"/>
            <a:ext cx="21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575436" y="2630467"/>
            <a:ext cx="21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934211" y="2630467"/>
            <a:ext cx="21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366011" y="2630467"/>
            <a:ext cx="21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7726373" y="2630467"/>
            <a:ext cx="21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8158173" y="2630467"/>
            <a:ext cx="21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8516948" y="2630467"/>
            <a:ext cx="21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428860" y="4357694"/>
            <a:ext cx="5472113" cy="1397007"/>
            <a:chOff x="2428860" y="4357694"/>
            <a:chExt cx="5472113" cy="1397007"/>
          </a:xfrm>
        </p:grpSpPr>
        <p:sp>
          <p:nvSpPr>
            <p:cNvPr id="114694" name="Text Box 6"/>
            <p:cNvSpPr txBox="1">
              <a:spLocks noChangeArrowheads="1"/>
            </p:cNvSpPr>
            <p:nvPr/>
          </p:nvSpPr>
          <p:spPr bwMode="auto">
            <a:xfrm>
              <a:off x="3571868" y="4357694"/>
              <a:ext cx="250033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二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路归并过程</a:t>
              </a:r>
            </a:p>
          </p:txBody>
        </p:sp>
        <p:sp>
          <p:nvSpPr>
            <p:cNvPr id="114696" name="Text Box 8"/>
            <p:cNvSpPr txBox="1">
              <a:spLocks noChangeArrowheads="1"/>
            </p:cNvSpPr>
            <p:nvPr/>
          </p:nvSpPr>
          <p:spPr bwMode="auto">
            <a:xfrm>
              <a:off x="2428860" y="5357826"/>
              <a:ext cx="547211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两个有序表合并成一个有序表的高效算法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4679157" y="503635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0532 L 0.04462 0.00532 " pathEditMode="fixed" rAng="0" ptsTypes="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7 0.00348 L 0.046 -0.00092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62 0.00741 L 0.09965 0.0074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35 -4.07407E-6 L 0.09357 -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65 0.00741 L 0.14687 0.0074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3 -4.07407E-6 L 0.15104 -4.07407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5 -4.07407E-6 L 0.18906 -0.0009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071538" y="428604"/>
            <a:ext cx="7929586" cy="4877261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A,SqList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B,SqList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&amp;C)	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//C</a:t>
            </a:r>
            <a:r>
              <a:rPr lang="zh-CN" altLang="en-US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为引用型参数</a:t>
            </a: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记录顺序表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中的元素个数</a:t>
            </a:r>
          </a:p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A.length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j&lt;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B.length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A.data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B.data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C.data[k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A.data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++;k++;</a:t>
            </a:r>
          </a:p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			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//A.data[i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</a:t>
            </a:r>
            <a:r>
              <a:rPr lang="en-US" altLang="zh-CN" sz="20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B.data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en-US" altLang="zh-CN" sz="20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C.data[k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B.data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[j];</a:t>
            </a: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++;k++;</a:t>
            </a:r>
          </a:p>
          <a:p>
            <a:pPr>
              <a:lnSpc>
                <a:spcPts val="3000"/>
              </a:lnSpc>
            </a:pP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nb-NO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357290" y="428604"/>
            <a:ext cx="7572428" cy="4101668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(i&lt;A.length)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中剩余的元素复制到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ts val="3000"/>
              </a:lnSpc>
            </a:pP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C.data[k]=A.data[i];</a:t>
            </a:r>
          </a:p>
          <a:p>
            <a:pPr>
              <a:lnSpc>
                <a:spcPts val="3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i++;k++;</a:t>
            </a:r>
          </a:p>
          <a:p>
            <a:pPr>
              <a:lnSpc>
                <a:spcPts val="3000"/>
              </a:lnSpc>
            </a:pP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(j&lt;B.length)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中剩余的元素复制到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ts val="3000"/>
              </a:lnSpc>
            </a:pP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C.data[k]=B.data[j];</a:t>
            </a:r>
          </a:p>
          <a:p>
            <a:pPr>
              <a:lnSpc>
                <a:spcPts val="3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j++;k++;</a:t>
            </a:r>
          </a:p>
          <a:p>
            <a:pPr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=k;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指定顺序表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的实际长度</a:t>
            </a:r>
          </a:p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1142976" y="4714884"/>
            <a:ext cx="7850217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本算法的空间复杂度为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分别为顺序表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285852" y="813068"/>
            <a:ext cx="7572428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2.9】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已知有两个递增有序顺序表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，设计一个算法由顺序表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的所有公共元素产生一个顺序表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。并分析该算法的空间复杂度和时间复杂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2786058"/>
            <a:ext cx="728667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采用二路归并的思路，用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分别遍历有序顺序表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，跳过不相等的元素，将两者相等的元素（即公共元素）放置到顺序表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252544" y="214290"/>
            <a:ext cx="7677174" cy="4922405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ommelem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B,SqList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记录顺序表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中的元素个数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[j])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[j])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A.data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B.data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C.data[k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j++; k++;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C.length=k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指定顺序表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的实际长度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500166" y="5429264"/>
            <a:ext cx="67469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算法的空间复杂度为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571480"/>
            <a:ext cx="700092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pt-BR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2.10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有两个递增有序顺序表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，分别含有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个整数元素（最大的元素不超过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32767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），假设这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个元素均不相同。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设计一个尽可能高效的算法求这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个元素中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小的元素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。如果参数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错误，算法返回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；否则算法返回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，并且用参数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表示求出的第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小的元素。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500042"/>
            <a:ext cx="7143800" cy="49283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Topk1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A,SqList B,int k,ElemType &amp;e)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i=0,j=0;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(k&lt;1 || k&gt;A.length+B.length)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参数错误返回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(i&lt;A.length &amp;&amp; j&lt;B.length)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k--;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(A.data[i]&lt;B.data[j])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(k==0)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e=A.data[i];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return 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428604"/>
            <a:ext cx="7143800" cy="56400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if (k==0)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e=B.data[j];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return 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j++;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	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//end while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(i&lt;A.length)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没有扫描完毕</a:t>
            </a: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e=A.data[i+k-1];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(j&lt;B.length)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没有扫描完毕</a:t>
            </a: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e=B.data[j+k-1];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357166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改  进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1285860"/>
            <a:ext cx="6858048" cy="27838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INF 32767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Topk2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A,SqList B,int k,ElemType &amp;e)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i=0,j=0;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(k&lt;1 || k&gt;A.length+B.length)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参数错误返回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252544" y="1000108"/>
            <a:ext cx="767717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值查找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Locate(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中存在一个或多个值与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相等的元素，则其作用是返回第一个值为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的元素的逻辑序号。</a:t>
            </a:r>
            <a:endParaRPr lang="zh-CN" altLang="nb-NO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nb-NO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zh-CN" altLang="nb-NO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nb-NO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InsElem(L,</a:t>
            </a:r>
            <a:r>
              <a:rPr lang="nb-NO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nb-NO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nb-NO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。其作用是在线性表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个位置上增加一个以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为值的新元素，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DelElem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。其作用是删除线性表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元素值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。其作用是按前后次序输出线性表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的所有元素值。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1643050"/>
            <a:ext cx="553998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2.1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的基本概念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500042"/>
            <a:ext cx="7429552" cy="58307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(true)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k--;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int x=(i&lt;A.length?A.data[i]:INF);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int y=(j&lt;B.length?B.data[j]:INF);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(x&lt;y)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if (k==0)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e=x;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return 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if (k==0)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e=y;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return 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j++;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64305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2.2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顺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 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500298" y="214290"/>
            <a:ext cx="51435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</a:t>
            </a:r>
            <a:r>
              <a:rPr lang="zh-CN" altLang="en-US" sz="32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sz="32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108081" y="1142984"/>
            <a:ext cx="3963985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2.3.1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链表的定义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142976" y="1924284"/>
            <a:ext cx="760414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的单链表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方法：用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一个指针表示结点间的逻辑关系。因此单链表的一个存储结点包含两个部分，结点的形式如下：</a:t>
            </a:r>
          </a:p>
        </p:txBody>
      </p:sp>
      <p:graphicFrame>
        <p:nvGraphicFramePr>
          <p:cNvPr id="119823" name="Group 15"/>
          <p:cNvGraphicFramePr>
            <a:graphicFrameLocks noGrp="1"/>
          </p:cNvGraphicFramePr>
          <p:nvPr/>
        </p:nvGraphicFramePr>
        <p:xfrm>
          <a:off x="3714744" y="3071810"/>
          <a:ext cx="2832100" cy="396240"/>
        </p:xfrm>
        <a:graphic>
          <a:graphicData uri="http://schemas.openxmlformats.org/drawingml/2006/table">
            <a:tbl>
              <a:tblPr/>
              <a:tblGrid>
                <a:gridCol w="1416050"/>
                <a:gridCol w="141605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1214414" y="3786190"/>
            <a:ext cx="7818463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数据域，用于存储线性表的一个数据元素，也就是说在单链表中一个结点存放一个数据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指针域或链域，用于存放一个指针，该指针指向后继元素对应的结点，也就是说单链表中结点的指针用于表示后继关系。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28728" y="1214422"/>
            <a:ext cx="728667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单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链表分为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带头结点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不带头结点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两种类型。在许多情况下，带头结点的单链表能够简化运算的实现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过程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因此这里讨论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的单链表除特别指出外均指带头结点的单链表。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142976" y="1071546"/>
            <a:ext cx="75724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假设数据元素的类型为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。单链表的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类型声明如下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357290" y="2000240"/>
            <a:ext cx="7200900" cy="19528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数据域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*next;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指针域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单链表结点类型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071538" y="725392"/>
            <a:ext cx="7643866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单链表中尾结点之后不再有任何结点，那么它的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域设置为什么值呢？有两种方式：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1214414" y="2071678"/>
            <a:ext cx="7572428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将尾结点的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域用一个特殊值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（空指针，不指向任何结点，只起标志作用）表示，这样的单链表为非循环单链表，通常所说的单链表都是指这种类型的单链表。</a:t>
            </a:r>
          </a:p>
          <a:p>
            <a:pPr marL="342900" indent="-34290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将尾结点的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域指向头结点，这样可以通过尾结点移动到头结点，从而构成一个查找环，将这样的单链表为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循环单链表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142976" y="500042"/>
            <a:ext cx="712946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2.3.2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基本运算在单链表上的实现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1500166" y="1500174"/>
            <a:ext cx="30003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带头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单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链表：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428728" y="2214554"/>
            <a:ext cx="6929486" cy="1285884"/>
            <a:chOff x="1428728" y="2214554"/>
            <a:chExt cx="6929486" cy="1285884"/>
          </a:xfrm>
        </p:grpSpPr>
        <p:sp>
          <p:nvSpPr>
            <p:cNvPr id="7" name="矩形 6"/>
            <p:cNvSpPr/>
            <p:nvPr/>
          </p:nvSpPr>
          <p:spPr>
            <a:xfrm>
              <a:off x="1714480" y="3000372"/>
              <a:ext cx="571504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85984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14678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86182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86314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357818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15206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86710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9" idx="1"/>
            </p:cNvCxnSpPr>
            <p:nvPr/>
          </p:nvCxnSpPr>
          <p:spPr>
            <a:xfrm>
              <a:off x="2571736" y="321468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143372" y="321468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572132" y="3214686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711206" y="3214686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95888" y="2889745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21455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弧形 21"/>
            <p:cNvSpPr/>
            <p:nvPr/>
          </p:nvSpPr>
          <p:spPr>
            <a:xfrm>
              <a:off x="1428728" y="2428868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29124" y="3429000"/>
            <a:ext cx="2071702" cy="1328804"/>
            <a:chOff x="2857488" y="3429000"/>
            <a:chExt cx="2071702" cy="1328804"/>
          </a:xfrm>
        </p:grpSpPr>
        <p:sp>
          <p:nvSpPr>
            <p:cNvPr id="24" name="TextBox 23"/>
            <p:cNvSpPr txBox="1"/>
            <p:nvPr/>
          </p:nvSpPr>
          <p:spPr>
            <a:xfrm>
              <a:off x="2857488" y="435769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00496" y="435769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next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>
              <a:stCxn id="24" idx="0"/>
              <a:endCxn id="9" idx="2"/>
            </p:cNvCxnSpPr>
            <p:nvPr/>
          </p:nvCxnSpPr>
          <p:spPr>
            <a:xfrm rot="5400000" flipH="1" flipV="1">
              <a:off x="2946785" y="3804050"/>
              <a:ext cx="928694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endCxn id="10" idx="2"/>
            </p:cNvCxnSpPr>
            <p:nvPr/>
          </p:nvCxnSpPr>
          <p:spPr>
            <a:xfrm rot="16200000" flipV="1">
              <a:off x="3750463" y="3750471"/>
              <a:ext cx="85725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1214414" y="3429794"/>
            <a:ext cx="1714512" cy="1256572"/>
            <a:chOff x="1214414" y="3429794"/>
            <a:chExt cx="1714512" cy="1256572"/>
          </a:xfrm>
        </p:grpSpPr>
        <p:sp>
          <p:nvSpPr>
            <p:cNvPr id="32" name="TextBox 31"/>
            <p:cNvSpPr txBox="1"/>
            <p:nvPr/>
          </p:nvSpPr>
          <p:spPr>
            <a:xfrm>
              <a:off x="1214414" y="4286256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不含实际值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rot="5400000" flipH="1" flipV="1">
              <a:off x="1607323" y="3821909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071670" y="245738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头结点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15206" y="245738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尾结点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142976" y="357166"/>
            <a:ext cx="414340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单链表的基本运算算法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144562" y="1052513"/>
            <a:ext cx="771371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）初始化线性表运算算法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创建一个空的单链表，它只有一个头结点，由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指向它。该结点的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域为空，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域未设定任何值。对应的算法如下：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357290" y="2928934"/>
            <a:ext cx="7643866" cy="1952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为引用型参数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L=(SLinkNode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malloc(sizeof(SLinkNode));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285852" y="476250"/>
            <a:ext cx="71294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）销毁线性表运算算法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1214414" y="1196975"/>
            <a:ext cx="7429552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一个单链表中的所有结点空间都是通过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函数分配的，在不再需要时需通过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函数释放所有结点的空间。 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428728" y="2643182"/>
            <a:ext cx="6929486" cy="1285884"/>
            <a:chOff x="1428728" y="2214554"/>
            <a:chExt cx="6929486" cy="1285884"/>
          </a:xfrm>
        </p:grpSpPr>
        <p:sp>
          <p:nvSpPr>
            <p:cNvPr id="8" name="矩形 7"/>
            <p:cNvSpPr/>
            <p:nvPr/>
          </p:nvSpPr>
          <p:spPr>
            <a:xfrm>
              <a:off x="1714480" y="3000372"/>
              <a:ext cx="571504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85984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214678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86182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786314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57818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15206" y="3000372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86710" y="3000372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0" idx="1"/>
            </p:cNvCxnSpPr>
            <p:nvPr/>
          </p:nvCxnSpPr>
          <p:spPr>
            <a:xfrm>
              <a:off x="2571736" y="321468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143372" y="321468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572132" y="3214686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711206" y="3214686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95888" y="2889745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21455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弧形 21"/>
            <p:cNvSpPr/>
            <p:nvPr/>
          </p:nvSpPr>
          <p:spPr>
            <a:xfrm>
              <a:off x="1428728" y="2428868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/>
          <p:cNvCxnSpPr/>
          <p:nvPr/>
        </p:nvCxnSpPr>
        <p:spPr>
          <a:xfrm rot="5400000" flipH="1" flipV="1">
            <a:off x="1928794" y="414338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28794" y="450057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pre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5400000" flipH="1" flipV="1">
            <a:off x="3428992" y="414258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71868" y="4499776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428728" y="928670"/>
            <a:ext cx="6481762" cy="3614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*pre=L,*p=pre-&gt;next;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pre=p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p=p-&gt;next;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142976" y="476250"/>
            <a:ext cx="7429552" cy="175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）求线性表的长度运算算法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设置一个整型变量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作为计数器，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初值为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初始时指向第一个数据结点。然后沿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域逐个往后查找，每移动一次，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所指结点为空时，结束这个过程，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之值即为表长。 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2071670" y="2714620"/>
            <a:ext cx="5214974" cy="35224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GetLength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*L)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*p=L-&gt;next;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14480" y="1428736"/>
            <a:ext cx="6572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线性表抽象数据类型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</a:t>
            </a: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=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线性表中元素的逻辑结构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基本运算定义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32" y="1643050"/>
            <a:ext cx="553998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2.1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的基本概念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285852" y="476250"/>
            <a:ext cx="77486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）求线性表中第</a:t>
            </a:r>
            <a:r>
              <a:rPr lang="en-US" altLang="zh-CN" sz="22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1214422"/>
            <a:ext cx="7000924" cy="228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从头开始遍历单链表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中的结点，用计数器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累计遍历过的结点，其初值为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在遍历时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不为空，则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所指结点即为要找的结点，查找成功，算法返回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否则算法返回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表示未找到这样的结点。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1181106" y="569923"/>
            <a:ext cx="7677174" cy="4584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GetElem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&amp;e)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指向头结点，计数器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&lt;=0) return 0;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 &amp;&amp; 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 return 0;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找到后返回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1428728" y="642918"/>
            <a:ext cx="36433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）按值查找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1604" y="1428736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在单链表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中从第一个数据结点开始查找第一个值域与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相等的结点，若存在这样的结点，则返回其逻辑序号；否则返回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214414" y="785794"/>
            <a:ext cx="7534298" cy="4482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Locate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e)	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*p=L-&gt;next;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j=1;		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指向第一个数据结点，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置为其序号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 &amp;&amp; p-&gt;data!=e)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j++;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 return(0);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return(j);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找到后返回其序号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285852" y="357166"/>
            <a:ext cx="42862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）插入元素运算算法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571604" y="1071546"/>
            <a:ext cx="57134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中插入第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个值为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728" y="1785926"/>
            <a:ext cx="7072362" cy="1577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先在单链表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中查找第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个结点，若未找到返回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找到后由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指向该结点，创建一个以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为值的新结点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，将其插入到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指结点之后。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357290" y="214290"/>
            <a:ext cx="20717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插入操作：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428728" y="857232"/>
            <a:ext cx="49990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之后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结点的操作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1714480" y="5286388"/>
            <a:ext cx="657229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注意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插入操作的①和②执行顺序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不能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颠倒。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1428736"/>
            <a:ext cx="7358114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将结点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域指向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的下一个结点（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-&gt;next=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-&gt;next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0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将结点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域改为指向新结点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-&gt;next=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1802" y="3429000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43306" y="342900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639802" y="3643314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00364" y="271462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3000364" y="2928934"/>
            <a:ext cx="500066" cy="1071570"/>
          </a:xfrm>
          <a:prstGeom prst="arc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14942" y="3429000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86446" y="342900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43306" y="414338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4500570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14876" y="4500570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14744" y="4572008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198639" y="3643314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4" idx="1"/>
          </p:cNvCxnSpPr>
          <p:nvPr/>
        </p:nvCxnSpPr>
        <p:spPr>
          <a:xfrm>
            <a:off x="3929058" y="364331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5068389" y="3879669"/>
            <a:ext cx="783771" cy="925285"/>
          </a:xfrm>
          <a:custGeom>
            <a:avLst/>
            <a:gdLst>
              <a:gd name="connsiteX0" fmla="*/ 0 w 783771"/>
              <a:gd name="connsiteY0" fmla="*/ 849085 h 925285"/>
              <a:gd name="connsiteX1" fmla="*/ 444137 w 783771"/>
              <a:gd name="connsiteY1" fmla="*/ 783771 h 925285"/>
              <a:gd name="connsiteX2" fmla="*/ 783771 w 783771"/>
              <a:gd name="connsiteY2" fmla="*/ 0 h 92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1" h="925285">
                <a:moveTo>
                  <a:pt x="0" y="849085"/>
                </a:moveTo>
                <a:cubicBezTo>
                  <a:pt x="156754" y="887185"/>
                  <a:pt x="313509" y="925285"/>
                  <a:pt x="444137" y="783771"/>
                </a:cubicBezTo>
                <a:cubicBezTo>
                  <a:pt x="574766" y="642257"/>
                  <a:pt x="679268" y="321128"/>
                  <a:pt x="783771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643570" y="421481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①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71934" y="381470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②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944983" y="3631474"/>
            <a:ext cx="535577" cy="875212"/>
          </a:xfrm>
          <a:custGeom>
            <a:avLst/>
            <a:gdLst>
              <a:gd name="connsiteX0" fmla="*/ 0 w 535577"/>
              <a:gd name="connsiteY0" fmla="*/ 0 h 875212"/>
              <a:gd name="connsiteX1" fmla="*/ 117566 w 535577"/>
              <a:gd name="connsiteY1" fmla="*/ 326572 h 875212"/>
              <a:gd name="connsiteX2" fmla="*/ 339634 w 535577"/>
              <a:gd name="connsiteY2" fmla="*/ 692332 h 875212"/>
              <a:gd name="connsiteX3" fmla="*/ 535577 w 535577"/>
              <a:gd name="connsiteY3" fmla="*/ 875212 h 87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577" h="875212">
                <a:moveTo>
                  <a:pt x="0" y="0"/>
                </a:moveTo>
                <a:cubicBezTo>
                  <a:pt x="30480" y="105591"/>
                  <a:pt x="60960" y="211183"/>
                  <a:pt x="117566" y="326572"/>
                </a:cubicBezTo>
                <a:cubicBezTo>
                  <a:pt x="174172" y="441961"/>
                  <a:pt x="269966" y="600892"/>
                  <a:pt x="339634" y="692332"/>
                </a:cubicBezTo>
                <a:cubicBezTo>
                  <a:pt x="409302" y="783772"/>
                  <a:pt x="472439" y="829492"/>
                  <a:pt x="535577" y="875212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/>
      <p:bldP spid="25" grpId="0" animBg="1"/>
      <p:bldP spid="26" grpId="0"/>
      <p:bldP spid="27" grpId="0"/>
      <p:bldP spid="2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290673" y="285728"/>
            <a:ext cx="7710483" cy="555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InsElem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*&amp;L,ElemType x,int i)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endParaRPr lang="zh-CN" altLang="nb-NO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*p=L,*s;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&lt;=0) return 0;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 &amp;&amp; 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查找第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nb-NO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j++;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未找到第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找到第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nb-NO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=(SLinkNode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malloc(sizeof(SLinkNode));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s-&gt;data=x;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创建存放元素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nb-NO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</a:t>
            </a:r>
            <a:r>
              <a:rPr lang="zh-CN" alt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s-&gt;next=p-&gt;next;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zh-CN" altLang="nb-NO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zh-CN" alt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p-&gt;next=s;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1;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插入运算成功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571604" y="500042"/>
            <a:ext cx="39623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）删除元素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14480" y="2071678"/>
            <a:ext cx="70009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先在单链表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个结点，若未找到返回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找到后由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指向该结点，然后让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指向后继结点（即要删除的结点）。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所指结点为空则返回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，否则删除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结点并释放其占用的空间。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57356" y="1285860"/>
            <a:ext cx="57134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中删除第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428728" y="1071546"/>
            <a:ext cx="5286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指结点的后继结点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57290" y="357166"/>
            <a:ext cx="2000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pc="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删除操作：</a:t>
            </a:r>
            <a:endParaRPr lang="zh-CN" altLang="en-US" sz="2200" spc="3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232" y="1571612"/>
            <a:ext cx="3357586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p-&gt;next=q-&gt;next;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free(q);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0364" y="3857628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1868" y="3857628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568364" y="4071942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28926" y="3143248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弧形 11"/>
          <p:cNvSpPr/>
          <p:nvPr/>
        </p:nvSpPr>
        <p:spPr>
          <a:xfrm>
            <a:off x="2928926" y="3357562"/>
            <a:ext cx="500066" cy="1071570"/>
          </a:xfrm>
          <a:prstGeom prst="arc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97388" y="3857628"/>
            <a:ext cx="571504" cy="428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68892" y="3857628"/>
            <a:ext cx="571504" cy="428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997520" y="4071942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3" idx="1"/>
          </p:cNvCxnSpPr>
          <p:nvPr/>
        </p:nvCxnSpPr>
        <p:spPr>
          <a:xfrm>
            <a:off x="3925686" y="407194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497190" y="3857628"/>
            <a:ext cx="1500198" cy="1071570"/>
            <a:chOff x="4497190" y="3857628"/>
            <a:chExt cx="1500198" cy="1071570"/>
          </a:xfrm>
        </p:grpSpPr>
        <p:sp>
          <p:nvSpPr>
            <p:cNvPr id="13" name="矩形 12"/>
            <p:cNvSpPr/>
            <p:nvPr/>
          </p:nvSpPr>
          <p:spPr>
            <a:xfrm>
              <a:off x="4497190" y="385762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68694" y="385762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endCxn id="15" idx="1"/>
            </p:cNvCxnSpPr>
            <p:nvPr/>
          </p:nvCxnSpPr>
          <p:spPr>
            <a:xfrm flipV="1">
              <a:off x="5425884" y="4071942"/>
              <a:ext cx="5715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3" idx="2"/>
            </p:cNvCxnSpPr>
            <p:nvPr/>
          </p:nvCxnSpPr>
          <p:spPr>
            <a:xfrm rot="5400000" flipH="1" flipV="1">
              <a:off x="4568628" y="450057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11504" y="4529088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3971109" y="3236058"/>
            <a:ext cx="2677885" cy="820783"/>
          </a:xfrm>
          <a:custGeom>
            <a:avLst/>
            <a:gdLst>
              <a:gd name="connsiteX0" fmla="*/ 0 w 2677885"/>
              <a:gd name="connsiteY0" fmla="*/ 820783 h 820783"/>
              <a:gd name="connsiteX1" fmla="*/ 365760 w 2677885"/>
              <a:gd name="connsiteY1" fmla="*/ 154577 h 820783"/>
              <a:gd name="connsiteX2" fmla="*/ 1985554 w 2677885"/>
              <a:gd name="connsiteY2" fmla="*/ 76200 h 820783"/>
              <a:gd name="connsiteX3" fmla="*/ 2677885 w 2677885"/>
              <a:gd name="connsiteY3" fmla="*/ 611777 h 82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885" h="820783">
                <a:moveTo>
                  <a:pt x="0" y="820783"/>
                </a:moveTo>
                <a:cubicBezTo>
                  <a:pt x="17417" y="549728"/>
                  <a:pt x="34834" y="278674"/>
                  <a:pt x="365760" y="154577"/>
                </a:cubicBezTo>
                <a:cubicBezTo>
                  <a:pt x="696686" y="30480"/>
                  <a:pt x="1600200" y="0"/>
                  <a:pt x="1985554" y="76200"/>
                </a:cubicBezTo>
                <a:cubicBezTo>
                  <a:pt x="2370908" y="152400"/>
                  <a:pt x="2524396" y="382088"/>
                  <a:pt x="2677885" y="611777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181106" y="403245"/>
            <a:ext cx="7677174" cy="5830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DelElem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&lt;=0) return 0;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 &amp;&amp; 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查找第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j++;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 return 0;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未找到第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个结点时返回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nb-NO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找到第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nb-NO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nb-NO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q=p-&gt;next;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指向被删结点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(q==NULL) return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没有第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个结点时返回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p-&gt;next=q-&gt;next;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从单链表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free(q);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释放其空间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1;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2976" y="785794"/>
            <a:ext cx="7432757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的基本运算，设计一个在线性表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中删除线性表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中出现的元素的算法。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357290" y="2214554"/>
            <a:ext cx="707236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算法思路：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依次检查线性表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中的每个元素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，看它是否在线性表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在线性表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中，则将其从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32" y="1643050"/>
            <a:ext cx="553998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2.1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的基本概念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142976" y="476250"/>
            <a:ext cx="750099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）输出线性表运算算法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从第一个数据结点开始，沿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域逐个往下遍历，输出每个遍历到结点的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域，直到尾结点为止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714480" y="2214554"/>
            <a:ext cx="6643734" cy="3338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*p=L-&gt;next;</a:t>
            </a:r>
          </a:p>
          <a:p>
            <a:pPr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",p-&gt;data);</a:t>
            </a:r>
          </a:p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1428728" y="1643050"/>
            <a:ext cx="721523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通过调用基本运算算法来创建单链表，其过程是先初始化一个单链表，然后向其中一个一个地插入元素。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介绍是快速创建整个单链表的算法，也称为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整体建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由它来创建单链表，这种建立单链表的常用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有两种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7290" y="714356"/>
            <a:ext cx="407196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整体创建单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链表的算法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357290" y="714356"/>
            <a:ext cx="30718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）头插法建表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285852" y="1500174"/>
            <a:ext cx="7461274" cy="3269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一个空单链表（含有一个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指向的头结点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读取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个元素）中的一个元素，生成一个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，将读取的数据元素存放到新结点的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域中。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到当前链表的表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读取数组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的下一个元素，采用相同的操作建立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并插入到单链表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中，直到数组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中所有元素读完为止。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214414" y="736943"/>
            <a:ext cx="7715304" cy="49997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*s;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L=(SLinkNode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malloc(sizeof(SLinkNode));//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创建头结点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头结点的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域置空，表示一个空单链表</a:t>
            </a: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数组所有元素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=(SLinkNode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malloc(sizeof(SLinkNode));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s-&gt;data=a[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创建存放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元素的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s-&gt;next=L-&gt;next;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插在头结点之后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L-&gt;next=s;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1285852" y="857232"/>
            <a:ext cx="7678761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包含元素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，则调用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CreateListF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,4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建立的单链表如下图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看到，单链表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中数据结点的次序与数组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的元素次序正好相反。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928794" y="2928934"/>
            <a:ext cx="6572296" cy="1285884"/>
            <a:chOff x="1928794" y="2928934"/>
            <a:chExt cx="6572296" cy="1285884"/>
          </a:xfrm>
        </p:grpSpPr>
        <p:sp>
          <p:nvSpPr>
            <p:cNvPr id="6" name="矩形 5"/>
            <p:cNvSpPr/>
            <p:nvPr/>
          </p:nvSpPr>
          <p:spPr>
            <a:xfrm>
              <a:off x="2000232" y="3643314"/>
              <a:ext cx="571504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571736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8794" y="292893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弧形 8"/>
            <p:cNvSpPr/>
            <p:nvPr/>
          </p:nvSpPr>
          <p:spPr>
            <a:xfrm>
              <a:off x="1928794" y="3143248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357554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29058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endCxn id="10" idx="1"/>
            </p:cNvCxnSpPr>
            <p:nvPr/>
          </p:nvCxnSpPr>
          <p:spPr>
            <a:xfrm flipV="1">
              <a:off x="2928926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4714876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6380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4" idx="1"/>
            </p:cNvCxnSpPr>
            <p:nvPr/>
          </p:nvCxnSpPr>
          <p:spPr>
            <a:xfrm flipV="1">
              <a:off x="4286248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072198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43702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endCxn id="17" idx="1"/>
            </p:cNvCxnSpPr>
            <p:nvPr/>
          </p:nvCxnSpPr>
          <p:spPr>
            <a:xfrm flipV="1">
              <a:off x="5643570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7358082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929586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endCxn id="20" idx="1"/>
            </p:cNvCxnSpPr>
            <p:nvPr/>
          </p:nvCxnSpPr>
          <p:spPr>
            <a:xfrm flipV="1">
              <a:off x="6929454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285852" y="428604"/>
            <a:ext cx="36766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）尾插法建表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1322364" y="1142984"/>
            <a:ext cx="7393040" cy="375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一个空单链表（含有一个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指向的头结点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读取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个元素）中的一个元素，生成一个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，将读取的数据元素存放到新结点的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域中。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到当前链表的表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读取数组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的下一个元素，采用相同的操作建立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并插入到单链表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中，直到数组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中所有元素读完为止。</a:t>
            </a: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尾插法算法每次将新结点插到当前链表的表尾上，为此增加一个尾指针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，使其始终指向当前链表的尾结点。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1285852" y="500042"/>
            <a:ext cx="7462860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L,ElemType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*s,*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L=(SLinkNode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malloc(sizeof(SLinkNode));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创建头结点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tc=L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始终指向尾结点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初始时指向头结点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=(SLinkNode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malloc(sizeof(SLinkNode));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s-&gt;data=a[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创建存放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元素的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-&gt;next=s;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</a:t>
            </a:r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域置为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285852" y="571480"/>
            <a:ext cx="764386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包含元素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，则调用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CreateListR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,4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建立的单链表如下图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看到，单链表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中数据结点的次序与数组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的元素次序相同。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85918" y="2643182"/>
            <a:ext cx="6572296" cy="1285884"/>
            <a:chOff x="1928794" y="2928934"/>
            <a:chExt cx="6572296" cy="1285884"/>
          </a:xfrm>
        </p:grpSpPr>
        <p:sp>
          <p:nvSpPr>
            <p:cNvPr id="7" name="矩形 6"/>
            <p:cNvSpPr/>
            <p:nvPr/>
          </p:nvSpPr>
          <p:spPr>
            <a:xfrm>
              <a:off x="2000232" y="3643314"/>
              <a:ext cx="571504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71736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8794" y="292893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弧形 9"/>
            <p:cNvSpPr/>
            <p:nvPr/>
          </p:nvSpPr>
          <p:spPr>
            <a:xfrm>
              <a:off x="1928794" y="3143248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357554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929058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endCxn id="11" idx="1"/>
            </p:cNvCxnSpPr>
            <p:nvPr/>
          </p:nvCxnSpPr>
          <p:spPr>
            <a:xfrm flipV="1">
              <a:off x="2928926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4714876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6380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4" idx="1"/>
            </p:cNvCxnSpPr>
            <p:nvPr/>
          </p:nvCxnSpPr>
          <p:spPr>
            <a:xfrm flipV="1">
              <a:off x="4286248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072198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43702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endCxn id="17" idx="1"/>
            </p:cNvCxnSpPr>
            <p:nvPr/>
          </p:nvCxnSpPr>
          <p:spPr>
            <a:xfrm flipV="1">
              <a:off x="5643570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7358082" y="3643314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929586" y="3643314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endCxn id="20" idx="1"/>
            </p:cNvCxnSpPr>
            <p:nvPr/>
          </p:nvCxnSpPr>
          <p:spPr>
            <a:xfrm flipV="1">
              <a:off x="6929454" y="385762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28728" y="642918"/>
            <a:ext cx="5178431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2.3.3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链表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的算法设计示例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1714488"/>
            <a:ext cx="5000660" cy="55666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基于单链表基本操作的算法设计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2786058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这类算法设计中包括单链表结点的查找、插入和删除等。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071538" y="765175"/>
            <a:ext cx="778674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2.11】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设计一个算法，通过一趟遍历确定单链表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（至少含两个数据结点）中第一个元素值最大的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2143116"/>
            <a:ext cx="74295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遍历单链表，在遍历时用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域值最大的结点（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的初值为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）。当单链表遍历完毕，最后返回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357290" y="714356"/>
            <a:ext cx="7572428" cy="36875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Delete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为引用型参数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GetLength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(B);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x=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GetElem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(B,i);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依次获取线性表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中的元素，存放在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Locate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在线性表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(k&gt;0)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DelElem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若在线性表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中找到了，将其删除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071670" y="2100196"/>
            <a:ext cx="3000396" cy="3043316"/>
            <a:chOff x="2285984" y="2571744"/>
            <a:chExt cx="3000396" cy="3043316"/>
          </a:xfrm>
        </p:grpSpPr>
        <p:sp>
          <p:nvSpPr>
            <p:cNvPr id="6" name="TextBox 5"/>
            <p:cNvSpPr txBox="1"/>
            <p:nvPr/>
          </p:nvSpPr>
          <p:spPr>
            <a:xfrm>
              <a:off x="2285984" y="5214950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线性表的基本运算算法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3071802" y="4429132"/>
              <a:ext cx="1428760" cy="14287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6200000" flipV="1">
              <a:off x="2448863" y="4143380"/>
              <a:ext cx="1928826" cy="21431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16200000" flipV="1">
              <a:off x="1893075" y="3893347"/>
              <a:ext cx="2286016" cy="35719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5400000" flipH="1" flipV="1">
              <a:off x="2821769" y="3679033"/>
              <a:ext cx="2643206" cy="42862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03232" y="1643050"/>
            <a:ext cx="553998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2.1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线性表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的基本概念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142976" y="1214422"/>
            <a:ext cx="7675588" cy="3993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*p=L-&gt;next,*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遍历所有的结点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-&gt;data&lt;p-&gt;data)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maxp=p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指向更大的结点时，将其赋给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沿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域下移一个结点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1142976" y="642918"/>
            <a:ext cx="7534298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2.13】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设计一个算法，删除一个单链表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（至少含两个数据结点）中第一个元素值最大的结点。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643042" y="1857364"/>
            <a:ext cx="6572296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单链表中删除一个结点先要找到它的前驱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2714620"/>
            <a:ext cx="67151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遍历单链表，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结点的前驱结点。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在遍历时用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域值最大的结点，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maxpre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结点的前驱结点。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当单链表遍历完毕，通过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maxpre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结点删除其后的结点，即删除了元素值最大的结点。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7677174" cy="55832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08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Delmaxnode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*p=L-&gt;next,*pre=L,*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=p,*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=pre;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-&gt;data&lt;p-&gt;data)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maxp=p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maxpre=pre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pre=p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保证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的前驱结点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maxpre-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-&gt;next;	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free(maxp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928670"/>
            <a:ext cx="4071966" cy="55666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基于整体建表的算法设计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2000240"/>
            <a:ext cx="6572296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这类算法设计中需要根据条件产生新的结果单链表。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而创建结果单链表的方法有头插法和尾插法。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1285852" y="571480"/>
            <a:ext cx="7605736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2.14】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设计一个算法，将一个单链表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（至少含两个数据结点）中所有结点逆置。并分析算法的时间复杂度。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857356" y="1857364"/>
            <a:ext cx="9286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5918" y="2500306"/>
            <a:ext cx="6929486" cy="2135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先将单链表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拆分成两部分，一部分是只有头结点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的空表，另一部分是由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指向第一个数据结点的单链表。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然后遍历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所指结点逐一采用头插法插入到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单链表中，由于头插法的特点是建成的单链表结点次序与插入次序正好相反，从而达到结点逆置的目的。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285852" y="857232"/>
            <a:ext cx="7391422" cy="4409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Reverse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*p=L-&gt;next,*q;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遍历所有数据结点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q=p-&gt;next;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//q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结点之后的结点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p-&gt;next=L-&gt;next;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插入到头结点之后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L-&gt;next=p;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p=q;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928670"/>
            <a:ext cx="4071966" cy="55666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有序单链表的二路归并算法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2000240"/>
            <a:ext cx="70009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有序单链表是有序表的单链表存储结构，同样可以利用有序表元素的有序性提高相关算法的效率。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当数据采用单链表存储时，对应的二路归并就是单链表二路归并算法。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1071538" y="642918"/>
            <a:ext cx="7820050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2.16】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分别是两个带头结点的递增有序单链表。设计一个算法，将这两个有序链表的所有数据结点合并成一个递增有序的单链表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，并分析算法的时间和空间复杂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要求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单链表仍使用原来两个链表的存储空间，不另外占用其他的存储空间，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两个表中允许有重复的数据结点。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142976" y="428604"/>
            <a:ext cx="7715304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本例合并后</a:t>
            </a:r>
            <a:r>
              <a:rPr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ha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hb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两个单链表都不存在了。用二路归并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思路。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480" y="1785926"/>
            <a:ext cx="6715172" cy="321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的数据结点，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的数据结点。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头结点用作新单链表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的头结点，让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始终指向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的尾结点（初始时指向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均不为空时循环：比较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域值，将较小者链到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之后。</a:t>
            </a: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如此重复直到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为空，再将余下的链表链接到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之后。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108081" y="295296"/>
            <a:ext cx="7750199" cy="6219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*ha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hb,SLinkNode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*pa=ha-&gt;next,*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-&gt;next,*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hc=ha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的头结点用作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hc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的头结点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free(hb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hb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的头结点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(pa!=NULL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(pa-&gt;data&lt;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-&gt;data)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tc-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pa;tc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=pa;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链接到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pa=pa-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 		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//pa-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&gt;data&gt;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endParaRPr lang="en-US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tc-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pb;tc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链接到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pb=pb-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(pa!=NULL)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-&gt;next=pa;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单链表还有结点时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!=NULL)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hb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单链表还有结点时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1714488"/>
            <a:ext cx="553998" cy="3929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2.3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单链表和循环单链表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1405</TotalTime>
  <Words>6425</Words>
  <Application>Microsoft Office PowerPoint</Application>
  <PresentationFormat>全屏显示(4:3)</PresentationFormat>
  <Paragraphs>1271</Paragraphs>
  <Slides>133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133</vt:i4>
      </vt:variant>
    </vt:vector>
  </HeadingPairs>
  <TitlesOfParts>
    <vt:vector size="135" baseType="lpstr">
      <vt:lpstr>夏至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幻灯片 115</vt:lpstr>
      <vt:lpstr>幻灯片 116</vt:lpstr>
      <vt:lpstr>幻灯片 117</vt:lpstr>
      <vt:lpstr>幻灯片 118</vt:lpstr>
      <vt:lpstr>幻灯片 119</vt:lpstr>
      <vt:lpstr>幻灯片 120</vt:lpstr>
      <vt:lpstr>幻灯片 121</vt:lpstr>
      <vt:lpstr>幻灯片 122</vt:lpstr>
      <vt:lpstr>幻灯片 123</vt:lpstr>
      <vt:lpstr>幻灯片 124</vt:lpstr>
      <vt:lpstr>幻灯片 125</vt:lpstr>
      <vt:lpstr>幻灯片 126</vt:lpstr>
      <vt:lpstr>幻灯片 127</vt:lpstr>
      <vt:lpstr>幻灯片 128</vt:lpstr>
      <vt:lpstr>幻灯片 129</vt:lpstr>
      <vt:lpstr>幻灯片 130</vt:lpstr>
      <vt:lpstr>幻灯片 131</vt:lpstr>
      <vt:lpstr>幻灯片 132</vt:lpstr>
      <vt:lpstr>幻灯片 133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微软用户</cp:lastModifiedBy>
  <cp:revision>334</cp:revision>
  <dcterms:created xsi:type="dcterms:W3CDTF">2012-11-28T00:02:12Z</dcterms:created>
  <dcterms:modified xsi:type="dcterms:W3CDTF">2018-03-05T02:20:42Z</dcterms:modified>
</cp:coreProperties>
</file>