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50" r:id="rId3"/>
    <p:sldId id="407" r:id="rId4"/>
    <p:sldId id="352" r:id="rId5"/>
    <p:sldId id="353" r:id="rId6"/>
    <p:sldId id="354" r:id="rId7"/>
    <p:sldId id="355" r:id="rId8"/>
    <p:sldId id="356" r:id="rId9"/>
    <p:sldId id="357" r:id="rId10"/>
    <p:sldId id="358" r:id="rId11"/>
    <p:sldId id="359" r:id="rId12"/>
    <p:sldId id="410" r:id="rId13"/>
    <p:sldId id="360" r:id="rId14"/>
    <p:sldId id="361" r:id="rId15"/>
    <p:sldId id="411" r:id="rId16"/>
    <p:sldId id="362" r:id="rId17"/>
    <p:sldId id="363" r:id="rId18"/>
    <p:sldId id="364" r:id="rId19"/>
    <p:sldId id="365" r:id="rId20"/>
    <p:sldId id="367" r:id="rId21"/>
    <p:sldId id="368" r:id="rId22"/>
    <p:sldId id="370" r:id="rId23"/>
    <p:sldId id="371" r:id="rId24"/>
    <p:sldId id="372" r:id="rId25"/>
    <p:sldId id="373" r:id="rId26"/>
    <p:sldId id="374" r:id="rId27"/>
    <p:sldId id="412" r:id="rId28"/>
    <p:sldId id="375" r:id="rId29"/>
    <p:sldId id="376" r:id="rId30"/>
    <p:sldId id="377" r:id="rId31"/>
    <p:sldId id="378" r:id="rId32"/>
    <p:sldId id="379" r:id="rId33"/>
    <p:sldId id="380" r:id="rId34"/>
    <p:sldId id="381" r:id="rId35"/>
    <p:sldId id="382" r:id="rId36"/>
    <p:sldId id="383" r:id="rId37"/>
    <p:sldId id="384" r:id="rId38"/>
    <p:sldId id="413" r:id="rId39"/>
    <p:sldId id="385" r:id="rId40"/>
    <p:sldId id="386" r:id="rId41"/>
    <p:sldId id="414" r:id="rId42"/>
    <p:sldId id="387" r:id="rId43"/>
    <p:sldId id="388" r:id="rId44"/>
    <p:sldId id="390" r:id="rId45"/>
    <p:sldId id="391" r:id="rId46"/>
    <p:sldId id="392" r:id="rId47"/>
    <p:sldId id="393" r:id="rId48"/>
    <p:sldId id="394" r:id="rId49"/>
    <p:sldId id="395" r:id="rId50"/>
    <p:sldId id="396" r:id="rId51"/>
    <p:sldId id="397" r:id="rId52"/>
    <p:sldId id="398" r:id="rId53"/>
    <p:sldId id="399" r:id="rId54"/>
    <p:sldId id="409" r:id="rId55"/>
    <p:sldId id="400" r:id="rId56"/>
    <p:sldId id="401" r:id="rId57"/>
    <p:sldId id="402" r:id="rId58"/>
    <p:sldId id="403" r:id="rId59"/>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00"/>
    <a:srgbClr val="0033CC"/>
    <a:srgbClr val="CC3300"/>
    <a:srgbClr val="FF0000"/>
    <a:srgbClr val="FF9900"/>
    <a:srgbClr val="996633"/>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61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20" name="页脚占位符 19"/>
          <p:cNvSpPr>
            <a:spLocks noGrp="1"/>
          </p:cNvSpPr>
          <p:nvPr>
            <p:ph type="ftr" sz="quarter" idx="11"/>
          </p:nvPr>
        </p:nvSpPr>
        <p:spPr/>
        <p:txBody>
          <a:bodyPr/>
          <a:lstStyle>
            <a:extLst/>
          </a:lstStyle>
          <a:p>
            <a:endParaRPr lang="en-US" altLang="zh-CN"/>
          </a:p>
        </p:txBody>
      </p:sp>
      <p:sp>
        <p:nvSpPr>
          <p:cNvPr id="10" name="灯片编号占位符 9"/>
          <p:cNvSpPr>
            <a:spLocks noGrp="1"/>
          </p:cNvSpPr>
          <p:nvPr>
            <p:ph type="sldNum" sz="quarter" idx="12"/>
          </p:nvPr>
        </p:nvSpPr>
        <p:spPr/>
        <p:txBody>
          <a:bodyPr/>
          <a:lstStyle>
            <a:extLst/>
          </a:lstStyle>
          <a:p>
            <a:fld id="{24C988EB-31B6-4D42-9567-8486D2F9645C}" type="slidenum">
              <a:rPr lang="en-US" altLang="zh-CN" smtClean="0"/>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757659F2-08EE-4E7D-AB86-BA24E36D042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B0B075E0-7759-47EE-BDA3-3C9CE11D7D8B}"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EAA9676F-29AD-476E-8214-400450A946B6}"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C0F1F47E-58CB-4950-81AB-B5F75BF47220}" type="slidenum">
              <a:rPr lang="en-US" altLang="zh-CN" smtClean="0"/>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A753DC87-8B98-477A-9B94-07E259729FE1}"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8" name="页脚占位符 7"/>
          <p:cNvSpPr>
            <a:spLocks noGrp="1"/>
          </p:cNvSpPr>
          <p:nvPr>
            <p:ph type="ftr" sz="quarter" idx="11"/>
          </p:nvPr>
        </p:nvSpPr>
        <p:spPr/>
        <p:txBody>
          <a:bodyPr/>
          <a:lstStyle>
            <a:extLst/>
          </a:lstStyle>
          <a:p>
            <a:endParaRPr lang="en-US" altLang="zh-CN"/>
          </a:p>
        </p:txBody>
      </p:sp>
      <p:sp>
        <p:nvSpPr>
          <p:cNvPr id="9" name="灯片编号占位符 8"/>
          <p:cNvSpPr>
            <a:spLocks noGrp="1"/>
          </p:cNvSpPr>
          <p:nvPr>
            <p:ph type="sldNum" sz="quarter" idx="12"/>
          </p:nvPr>
        </p:nvSpPr>
        <p:spPr/>
        <p:txBody>
          <a:bodyPr/>
          <a:lstStyle>
            <a:extLst/>
          </a:lstStyle>
          <a:p>
            <a:fld id="{3A6A7AF5-0C5B-4DC4-94F8-6EE2CFEB0D91}"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endParaRPr lang="en-US" altLang="zh-CN"/>
          </a:p>
        </p:txBody>
      </p:sp>
      <p:sp>
        <p:nvSpPr>
          <p:cNvPr id="4" name="页脚占位符 3"/>
          <p:cNvSpPr>
            <a:spLocks noGrp="1"/>
          </p:cNvSpPr>
          <p:nvPr>
            <p:ph type="ftr" sz="quarter" idx="11"/>
          </p:nvPr>
        </p:nvSpPr>
        <p:spPr/>
        <p:txBody>
          <a:bodyPr/>
          <a:lstStyle>
            <a:extLst/>
          </a:lstStyle>
          <a:p>
            <a:endParaRPr lang="en-US" altLang="zh-CN"/>
          </a:p>
        </p:txBody>
      </p:sp>
      <p:sp>
        <p:nvSpPr>
          <p:cNvPr id="5" name="灯片编号占位符 4"/>
          <p:cNvSpPr>
            <a:spLocks noGrp="1"/>
          </p:cNvSpPr>
          <p:nvPr>
            <p:ph type="sldNum" sz="quarter" idx="12"/>
          </p:nvPr>
        </p:nvSpPr>
        <p:spPr/>
        <p:txBody>
          <a:bodyPr/>
          <a:lstStyle>
            <a:extLst/>
          </a:lstStyle>
          <a:p>
            <a:fld id="{499E0AEB-A1B7-4354-82A7-3983398509AE}"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endParaRPr lang="en-US" altLang="zh-CN"/>
          </a:p>
        </p:txBody>
      </p:sp>
      <p:sp>
        <p:nvSpPr>
          <p:cNvPr id="3" name="页脚占位符 2"/>
          <p:cNvSpPr>
            <a:spLocks noGrp="1"/>
          </p:cNvSpPr>
          <p:nvPr>
            <p:ph type="ftr" sz="quarter" idx="11"/>
          </p:nvPr>
        </p:nvSpPr>
        <p:spPr/>
        <p:txBody>
          <a:bodyPr/>
          <a:lstStyle>
            <a:extLst/>
          </a:lstStyle>
          <a:p>
            <a:endParaRPr lang="en-US" altLang="zh-CN"/>
          </a:p>
        </p:txBody>
      </p:sp>
      <p:sp>
        <p:nvSpPr>
          <p:cNvPr id="4" name="灯片编号占位符 3"/>
          <p:cNvSpPr>
            <a:spLocks noGrp="1"/>
          </p:cNvSpPr>
          <p:nvPr>
            <p:ph type="sldNum" sz="quarter" idx="12"/>
          </p:nvPr>
        </p:nvSpPr>
        <p:spPr/>
        <p:txBody>
          <a:bodyPr/>
          <a:lstStyle>
            <a:extLst/>
          </a:lstStyle>
          <a:p>
            <a:fld id="{DA1A320A-3D1D-4B30-8D3A-91A1D78B7384}" type="slidenum">
              <a:rPr lang="en-US" altLang="zh-CN" smtClean="0"/>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69C1A227-69F9-4453-A73B-4772027B6825}"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A5A47751-9C49-451B-9F61-CAC9E2970D16}" type="slidenum">
              <a:rPr lang="en-US" altLang="zh-CN" smtClean="0"/>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0A29882-2F0E-464C-88C3-6914F3042B47}" type="slidenum">
              <a:rPr lang="en-US" altLang="zh-CN" smtClean="0"/>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571736" y="441309"/>
            <a:ext cx="4824413" cy="7016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第</a:t>
            </a:r>
            <a:r>
              <a:rPr lang="en-US" altLang="zh-CN"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a:t>
            </a:r>
            <a:r>
              <a:rPr lang="zh-CN" altLang="en-US"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章 线性表 </a:t>
            </a:r>
          </a:p>
        </p:txBody>
      </p:sp>
      <p:sp>
        <p:nvSpPr>
          <p:cNvPr id="3080" name="Text Box 8"/>
          <p:cNvSpPr txBox="1">
            <a:spLocks noChangeArrowheads="1"/>
          </p:cNvSpPr>
          <p:nvPr/>
        </p:nvSpPr>
        <p:spPr bwMode="auto">
          <a:xfrm>
            <a:off x="1857356" y="1616121"/>
            <a:ext cx="6357982" cy="395601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288000" tIns="252000" bIns="252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3200" dirty="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2.1  </a:t>
            </a:r>
            <a:r>
              <a:rPr lang="zh-CN" altLang="en-US" sz="3200" dirty="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线性表的基本概念 </a:t>
            </a:r>
            <a:endParaRPr lang="en-US" altLang="zh-CN"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2.2  </a:t>
            </a:r>
            <a:r>
              <a:rPr lang="zh-CN" altLang="en-US"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顺序表</a:t>
            </a:r>
            <a:endParaRPr lang="en-US" altLang="zh-CN"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2.3  </a:t>
            </a:r>
            <a:r>
              <a:rPr lang="zh-CN" altLang="en-US" sz="320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rPr>
              <a:t>单链表和循环单链表</a:t>
            </a:r>
            <a:endParaRPr lang="en-US" altLang="zh-CN" sz="3200" dirty="0" smtClean="0">
              <a:ln w="11430"/>
              <a:solidFill>
                <a:schemeClr val="bg1">
                  <a:lumMod val="65000"/>
                </a:schemeClr>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pt-BR" altLang="zh-CN" sz="32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2.4  </a:t>
            </a:r>
            <a:r>
              <a:rPr lang="zh-CN" altLang="pt-BR" sz="320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双链表</a:t>
            </a:r>
            <a:r>
              <a:rPr lang="zh-CN" altLang="en-US" sz="320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和循环双链表</a:t>
            </a:r>
            <a:endParaRPr lang="en-US" altLang="zh-CN" sz="32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32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2.5  </a:t>
            </a:r>
            <a:r>
              <a:rPr lang="zh-CN" altLang="en-US" sz="32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线性表的应用</a:t>
            </a:r>
            <a:endParaRPr lang="zh-CN" altLang="en-US" sz="32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p:txBody>
      </p:sp>
      <p:sp>
        <p:nvSpPr>
          <p:cNvPr id="3085" name="Rectangle 1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2"/>
          <p:cNvSpPr txBox="1">
            <a:spLocks noChangeArrowheads="1"/>
          </p:cNvSpPr>
          <p:nvPr/>
        </p:nvSpPr>
        <p:spPr bwMode="auto">
          <a:xfrm>
            <a:off x="214282" y="1928802"/>
            <a:ext cx="642909" cy="2492990"/>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第</a:t>
            </a:r>
            <a:r>
              <a:rPr lang="en-US" altLang="zh-CN">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章</a:t>
            </a:r>
            <a:endPar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a:p>
            <a:pPr algn="ctr">
              <a:spcBef>
                <a:spcPct val="50000"/>
              </a:spcBef>
            </a:pP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 </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285852" y="357166"/>
            <a:ext cx="6497623"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5</a:t>
            </a:r>
            <a:r>
              <a:rPr lang="zh-CN" altLang="en-US" sz="2200" dirty="0">
                <a:solidFill>
                  <a:srgbClr val="FF0000"/>
                </a:solidFill>
                <a:latin typeface="Consolas" pitchFamily="49" charset="0"/>
                <a:ea typeface="楷体" pitchFamily="49" charset="-122"/>
                <a:cs typeface="Consolas" pitchFamily="49" charset="0"/>
              </a:rPr>
              <a:t>）按值查找运算算法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其设计思路与单链表的按值查找运算算法完全相同。 </a:t>
            </a:r>
          </a:p>
        </p:txBody>
      </p:sp>
      <p:sp>
        <p:nvSpPr>
          <p:cNvPr id="191491" name="Text Box 3"/>
          <p:cNvSpPr txBox="1">
            <a:spLocks noChangeArrowheads="1"/>
          </p:cNvSpPr>
          <p:nvPr/>
        </p:nvSpPr>
        <p:spPr bwMode="auto">
          <a:xfrm>
            <a:off x="1214414" y="1595363"/>
            <a:ext cx="7494581" cy="3762463"/>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80000">
            <a:spAutoFit/>
          </a:bodyPr>
          <a:lstStyle/>
          <a:p>
            <a:pPr>
              <a:lnSpc>
                <a:spcPts val="2700"/>
              </a:lnSpc>
            </a:pP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Locate</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e)	</a:t>
            </a:r>
          </a:p>
          <a:p>
            <a:pPr>
              <a:lnSpc>
                <a:spcPts val="27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a:t>
            </a:r>
          </a:p>
          <a:p>
            <a:pPr>
              <a:lnSpc>
                <a:spcPts val="27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指向第一个数据结点，</a:t>
            </a:r>
            <a:r>
              <a:rPr lang="en-US" altLang="zh-CN" sz="1800" dirty="0" err="1">
                <a:solidFill>
                  <a:srgbClr val="00B050"/>
                </a:solidFill>
                <a:latin typeface="Consolas" pitchFamily="49" charset="0"/>
                <a:ea typeface="仿宋" pitchFamily="49" charset="-122"/>
                <a:cs typeface="Consolas" pitchFamily="49" charset="0"/>
              </a:rPr>
              <a:t>i</a:t>
            </a:r>
            <a:r>
              <a:rPr lang="zh-CN" altLang="en-US" sz="1800" dirty="0">
                <a:solidFill>
                  <a:srgbClr val="00B050"/>
                </a:solidFill>
                <a:latin typeface="Consolas" pitchFamily="49" charset="0"/>
                <a:ea typeface="仿宋" pitchFamily="49" charset="-122"/>
                <a:cs typeface="Consolas" pitchFamily="49" charset="0"/>
              </a:rPr>
              <a:t>置为其序号</a:t>
            </a:r>
            <a:r>
              <a:rPr lang="en-US" altLang="zh-CN" sz="1800" dirty="0">
                <a:solidFill>
                  <a:srgbClr val="00B050"/>
                </a:solidFill>
                <a:latin typeface="Consolas" pitchFamily="49" charset="0"/>
                <a:ea typeface="仿宋" pitchFamily="49" charset="-122"/>
                <a:cs typeface="Consolas" pitchFamily="49" charset="0"/>
              </a:rPr>
              <a:t>1</a:t>
            </a:r>
          </a:p>
          <a:p>
            <a:pPr>
              <a:lnSpc>
                <a:spcPts val="27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&amp;&amp; p-&gt;data!=e)</a:t>
            </a:r>
          </a:p>
          <a:p>
            <a:pPr>
              <a:lnSpc>
                <a:spcPts val="27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p=p-&gt;next;</a:t>
            </a:r>
          </a:p>
          <a:p>
            <a:pPr>
              <a:lnSpc>
                <a:spcPts val="27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7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a:lnSpc>
                <a:spcPts val="27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 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未找到返回</a:t>
            </a:r>
            <a:r>
              <a:rPr lang="en-US" altLang="zh-CN" sz="1800" dirty="0">
                <a:solidFill>
                  <a:srgbClr val="00B050"/>
                </a:solidFill>
                <a:latin typeface="Consolas" pitchFamily="49" charset="0"/>
                <a:ea typeface="仿宋" pitchFamily="49" charset="-122"/>
                <a:cs typeface="Consolas" pitchFamily="49" charset="0"/>
              </a:rPr>
              <a:t>0</a:t>
            </a:r>
          </a:p>
          <a:p>
            <a:pPr>
              <a:lnSpc>
                <a:spcPts val="27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找到后返回其序号</a:t>
            </a:r>
          </a:p>
          <a:p>
            <a:pPr>
              <a:lnSpc>
                <a:spcPts val="27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250957" y="608610"/>
            <a:ext cx="7678761" cy="1677382"/>
          </a:xfrm>
          <a:prstGeom prst="rect">
            <a:avLst/>
          </a:prstGeom>
          <a:noFill/>
          <a:ln w="9525">
            <a:noFill/>
            <a:miter lim="800000"/>
            <a:headEnd/>
            <a:tailEnd/>
          </a:ln>
          <a:effectLst/>
        </p:spPr>
        <p:txBody>
          <a:bodyPr wrap="square">
            <a:spAutoFit/>
          </a:bodyPr>
          <a:lstStyle/>
          <a:p>
            <a:pPr>
              <a:lnSpc>
                <a:spcPct val="150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6</a:t>
            </a:r>
            <a:r>
              <a:rPr lang="zh-CN" altLang="en-US" sz="2200" dirty="0">
                <a:solidFill>
                  <a:srgbClr val="FF0000"/>
                </a:solidFill>
                <a:latin typeface="Consolas" pitchFamily="49" charset="0"/>
                <a:ea typeface="楷体" pitchFamily="49" charset="-122"/>
                <a:cs typeface="Consolas" pitchFamily="49" charset="0"/>
              </a:rPr>
              <a:t>）插入元素运算算法</a:t>
            </a:r>
          </a:p>
          <a:p>
            <a:pPr>
              <a:lnSpc>
                <a:spcPct val="150000"/>
              </a:lnSpc>
              <a:spcBef>
                <a:spcPts val="1200"/>
              </a:spcBef>
            </a:pPr>
            <a:r>
              <a:rPr lang="zh-CN" altLang="en-US" sz="2000" dirty="0">
                <a:solidFill>
                  <a:srgbClr val="0000FF"/>
                </a:solidFill>
                <a:latin typeface="Consolas" pitchFamily="49" charset="0"/>
                <a:ea typeface="楷体" pitchFamily="49" charset="-122"/>
                <a:cs typeface="Consolas" pitchFamily="49" charset="0"/>
              </a:rPr>
              <a:t>　　先在双链表中查找到第</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个结点，若成功找到该结点（由</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所指向），创建一个以</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为值的</a:t>
            </a:r>
            <a:r>
              <a:rPr lang="zh-CN" altLang="en-US" sz="2000">
                <a:solidFill>
                  <a:srgbClr val="0000FF"/>
                </a:solidFill>
                <a:latin typeface="Consolas" pitchFamily="49" charset="0"/>
                <a:ea typeface="楷体" pitchFamily="49" charset="-122"/>
                <a:cs typeface="Consolas" pitchFamily="49" charset="0"/>
              </a:rPr>
              <a:t>新</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插入</a:t>
            </a:r>
            <a:r>
              <a:rPr lang="zh-CN" altLang="en-US"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之后即</a:t>
            </a:r>
            <a:r>
              <a:rPr lang="zh-CN" altLang="en-US" sz="2000">
                <a:solidFill>
                  <a:srgbClr val="0000FF"/>
                </a:solidFill>
                <a:latin typeface="Consolas" pitchFamily="49" charset="0"/>
                <a:ea typeface="楷体" pitchFamily="49" charset="-122"/>
                <a:cs typeface="Consolas" pitchFamily="49" charset="0"/>
              </a:rPr>
              <a:t>可</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92516" name="Rectangle 4"/>
          <p:cNvSpPr>
            <a:spLocks noChangeArrowheads="1"/>
          </p:cNvSpPr>
          <p:nvPr/>
        </p:nvSpPr>
        <p:spPr bwMode="auto">
          <a:xfrm>
            <a:off x="0" y="28860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1142976" y="285728"/>
            <a:ext cx="6678629" cy="400110"/>
          </a:xfrm>
          <a:prstGeom prst="rect">
            <a:avLst/>
          </a:prstGeom>
          <a:noFill/>
          <a:ln w="9525">
            <a:noFill/>
            <a:miter lim="800000"/>
            <a:headEnd/>
            <a:tailEnd/>
          </a:ln>
          <a:effectLst/>
        </p:spPr>
        <p:txBody>
          <a:bodyPr wrap="square">
            <a:spAutoFit/>
          </a:bodyPr>
          <a:lstStyle/>
          <a:p>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双</a:t>
            </a:r>
            <a:r>
              <a:rPr lang="zh-CN" altLang="en-US" sz="2000">
                <a:solidFill>
                  <a:srgbClr val="0000FF"/>
                </a:solidFill>
                <a:latin typeface="Consolas" pitchFamily="49" charset="0"/>
                <a:ea typeface="楷体" pitchFamily="49" charset="-122"/>
                <a:cs typeface="Consolas" pitchFamily="49" charset="0"/>
              </a:rPr>
              <a:t>链表</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之后</a:t>
            </a:r>
            <a:r>
              <a:rPr lang="zh-CN" altLang="en-US" sz="2000" smtClean="0">
                <a:solidFill>
                  <a:srgbClr val="0000FF"/>
                </a:solidFill>
                <a:latin typeface="Consolas" pitchFamily="49" charset="0"/>
                <a:ea typeface="楷体" pitchFamily="49" charset="-122"/>
                <a:cs typeface="Consolas" pitchFamily="49" charset="0"/>
              </a:rPr>
              <a:t>插入</a:t>
            </a:r>
            <a:r>
              <a:rPr lang="en-US" altLang="zh-CN" sz="2000" i="1" smtClean="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操作步骤</a:t>
            </a:r>
            <a:r>
              <a:rPr lang="zh-CN" altLang="en-US" sz="2000">
                <a:solidFill>
                  <a:srgbClr val="0000FF"/>
                </a:solidFill>
                <a:latin typeface="Consolas" pitchFamily="49" charset="0"/>
                <a:ea typeface="楷体" pitchFamily="49" charset="-122"/>
                <a:cs typeface="Consolas" pitchFamily="49" charset="0"/>
              </a:rPr>
              <a:t>如下</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92516" name="Rectangle 4"/>
          <p:cNvSpPr>
            <a:spLocks noChangeArrowheads="1"/>
          </p:cNvSpPr>
          <p:nvPr/>
        </p:nvSpPr>
        <p:spPr bwMode="auto">
          <a:xfrm>
            <a:off x="0" y="28860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 name="TextBox 6"/>
          <p:cNvSpPr txBox="1"/>
          <p:nvPr/>
        </p:nvSpPr>
        <p:spPr>
          <a:xfrm>
            <a:off x="1285852" y="857232"/>
            <a:ext cx="7358114" cy="2246769"/>
          </a:xfrm>
          <a:prstGeom prst="rect">
            <a:avLst/>
          </a:prstGeom>
          <a:noFill/>
        </p:spPr>
        <p:txBody>
          <a:bodyPr wrap="square" rtlCol="0">
            <a:spAutoFit/>
          </a:bodyPr>
          <a:lstStyle/>
          <a:p>
            <a:pPr marL="457200" indent="-457200">
              <a:lnSpc>
                <a:spcPts val="2800"/>
              </a:lnSpc>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将结点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域指向结点</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的下一个结点             （</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-&gt;next=</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-&gt;next</a:t>
            </a:r>
            <a:r>
              <a:rPr lang="zh-CN" altLang="en-US" sz="2000" smtClean="0">
                <a:solidFill>
                  <a:srgbClr val="0000FF"/>
                </a:solidFill>
                <a:latin typeface="Consolas" pitchFamily="49" charset="0"/>
                <a:ea typeface="仿宋" pitchFamily="49" charset="-122"/>
                <a:cs typeface="Consolas" pitchFamily="49" charset="0"/>
              </a:rPr>
              <a:t>）。</a:t>
            </a:r>
          </a:p>
          <a:p>
            <a:pPr marL="457200" indent="-457200">
              <a:lnSpc>
                <a:spcPts val="2800"/>
              </a:lnSpc>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不是最后结点（若</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是最后结点，只插入</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作为尾结点），则将</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之后结点的</a:t>
            </a:r>
            <a:r>
              <a:rPr lang="en-US" altLang="zh-CN" sz="2000" smtClean="0">
                <a:solidFill>
                  <a:srgbClr val="0000FF"/>
                </a:solidFill>
                <a:latin typeface="Consolas" pitchFamily="49" charset="0"/>
                <a:ea typeface="仿宋" pitchFamily="49" charset="-122"/>
                <a:cs typeface="Consolas" pitchFamily="49" charset="0"/>
              </a:rPr>
              <a:t>prior</a:t>
            </a:r>
            <a:r>
              <a:rPr lang="zh-CN" altLang="en-US" sz="2000" smtClean="0">
                <a:solidFill>
                  <a:srgbClr val="0000FF"/>
                </a:solidFill>
                <a:latin typeface="Consolas" pitchFamily="49" charset="0"/>
                <a:ea typeface="仿宋" pitchFamily="49" charset="-122"/>
                <a:cs typeface="Consolas" pitchFamily="49" charset="0"/>
              </a:rPr>
              <a:t>域指向</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-&gt;next-&gt;prior=</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p>
          <a:p>
            <a:pPr marL="457200" indent="-457200">
              <a:lnSpc>
                <a:spcPts val="2800"/>
              </a:lnSpc>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prior</a:t>
            </a:r>
            <a:r>
              <a:rPr lang="zh-CN" altLang="en-US" sz="2000" smtClean="0">
                <a:solidFill>
                  <a:srgbClr val="0000FF"/>
                </a:solidFill>
                <a:latin typeface="Consolas" pitchFamily="49" charset="0"/>
                <a:ea typeface="仿宋" pitchFamily="49" charset="-122"/>
                <a:cs typeface="Consolas" pitchFamily="49" charset="0"/>
              </a:rPr>
              <a:t>域指向</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-&gt;prior=</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a:t>
            </a:r>
          </a:p>
          <a:p>
            <a:pPr marL="457200" indent="-457200">
              <a:lnSpc>
                <a:spcPts val="2800"/>
              </a:lnSpc>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域指向</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-&gt;next=</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p>
        </p:txBody>
      </p:sp>
      <p:sp>
        <p:nvSpPr>
          <p:cNvPr id="8" name="矩形 7"/>
          <p:cNvSpPr/>
          <p:nvPr/>
        </p:nvSpPr>
        <p:spPr>
          <a:xfrm>
            <a:off x="2207240" y="3929066"/>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 name="矩形 8"/>
          <p:cNvSpPr/>
          <p:nvPr/>
        </p:nvSpPr>
        <p:spPr>
          <a:xfrm>
            <a:off x="2675240" y="3929066"/>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0" name="TextBox 9"/>
          <p:cNvSpPr txBox="1"/>
          <p:nvPr/>
        </p:nvSpPr>
        <p:spPr>
          <a:xfrm>
            <a:off x="2064364" y="3143248"/>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sp>
        <p:nvSpPr>
          <p:cNvPr id="11" name="弧形 10"/>
          <p:cNvSpPr/>
          <p:nvPr/>
        </p:nvSpPr>
        <p:spPr>
          <a:xfrm>
            <a:off x="2064364" y="335756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2" name="矩形 11"/>
          <p:cNvSpPr/>
          <p:nvPr/>
        </p:nvSpPr>
        <p:spPr>
          <a:xfrm>
            <a:off x="3246744" y="392906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4850446" y="3929066"/>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4" name="矩形 13"/>
          <p:cNvSpPr/>
          <p:nvPr/>
        </p:nvSpPr>
        <p:spPr>
          <a:xfrm>
            <a:off x="5318446" y="3929066"/>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5889950" y="392906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6" name="矩形 15"/>
          <p:cNvSpPr/>
          <p:nvPr/>
        </p:nvSpPr>
        <p:spPr>
          <a:xfrm>
            <a:off x="3850314" y="5072074"/>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7" name="矩形 16"/>
          <p:cNvSpPr/>
          <p:nvPr/>
        </p:nvSpPr>
        <p:spPr>
          <a:xfrm>
            <a:off x="4318314" y="5072074"/>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4889818" y="5072074"/>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9" name="TextBox 18"/>
          <p:cNvSpPr txBox="1"/>
          <p:nvPr/>
        </p:nvSpPr>
        <p:spPr>
          <a:xfrm>
            <a:off x="3135934" y="5072074"/>
            <a:ext cx="500066"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s</a:t>
            </a:r>
            <a:endParaRPr lang="zh-CN" altLang="en-US" sz="2000" i="1">
              <a:solidFill>
                <a:srgbClr val="0000FF"/>
              </a:solidFill>
              <a:latin typeface="Consolas" pitchFamily="49" charset="0"/>
              <a:cs typeface="Consolas" pitchFamily="49" charset="0"/>
            </a:endParaRPr>
          </a:p>
        </p:txBody>
      </p:sp>
      <p:cxnSp>
        <p:nvCxnSpPr>
          <p:cNvPr id="21" name="直接箭头连接符 20"/>
          <p:cNvCxnSpPr>
            <a:endCxn id="16" idx="1"/>
          </p:cNvCxnSpPr>
          <p:nvPr/>
        </p:nvCxnSpPr>
        <p:spPr>
          <a:xfrm>
            <a:off x="3493124" y="5286388"/>
            <a:ext cx="35719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直接箭头连接符 22"/>
          <p:cNvCxnSpPr/>
          <p:nvPr/>
        </p:nvCxnSpPr>
        <p:spPr>
          <a:xfrm>
            <a:off x="3500430" y="4052756"/>
            <a:ext cx="1350016"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直接箭头连接符 24"/>
          <p:cNvCxnSpPr/>
          <p:nvPr/>
        </p:nvCxnSpPr>
        <p:spPr>
          <a:xfrm rot="10800000" flipV="1">
            <a:off x="3714744" y="4207878"/>
            <a:ext cx="142876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任意多边形 25"/>
          <p:cNvSpPr/>
          <p:nvPr/>
        </p:nvSpPr>
        <p:spPr>
          <a:xfrm>
            <a:off x="5172891" y="4383812"/>
            <a:ext cx="783772" cy="979714"/>
          </a:xfrm>
          <a:custGeom>
            <a:avLst/>
            <a:gdLst>
              <a:gd name="connsiteX0" fmla="*/ 0 w 783772"/>
              <a:gd name="connsiteY0" fmla="*/ 979714 h 979714"/>
              <a:gd name="connsiteX1" fmla="*/ 404949 w 783772"/>
              <a:gd name="connsiteY1" fmla="*/ 666205 h 979714"/>
              <a:gd name="connsiteX2" fmla="*/ 783772 w 783772"/>
              <a:gd name="connsiteY2" fmla="*/ 0 h 979714"/>
            </a:gdLst>
            <a:ahLst/>
            <a:cxnLst>
              <a:cxn ang="0">
                <a:pos x="connsiteX0" y="connsiteY0"/>
              </a:cxn>
              <a:cxn ang="0">
                <a:pos x="connsiteX1" y="connsiteY1"/>
              </a:cxn>
              <a:cxn ang="0">
                <a:pos x="connsiteX2" y="connsiteY2"/>
              </a:cxn>
            </a:cxnLst>
            <a:rect l="l" t="t" r="r" b="b"/>
            <a:pathLst>
              <a:path w="783772" h="979714">
                <a:moveTo>
                  <a:pt x="0" y="979714"/>
                </a:moveTo>
                <a:cubicBezTo>
                  <a:pt x="137160" y="904602"/>
                  <a:pt x="274320" y="829491"/>
                  <a:pt x="404949" y="666205"/>
                </a:cubicBezTo>
                <a:cubicBezTo>
                  <a:pt x="535578" y="502919"/>
                  <a:pt x="659675" y="251459"/>
                  <a:pt x="783772" y="0"/>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9" name="任意多边形 28"/>
          <p:cNvSpPr/>
          <p:nvPr/>
        </p:nvSpPr>
        <p:spPr>
          <a:xfrm>
            <a:off x="4820194" y="4200932"/>
            <a:ext cx="300446" cy="862148"/>
          </a:xfrm>
          <a:custGeom>
            <a:avLst/>
            <a:gdLst>
              <a:gd name="connsiteX0" fmla="*/ 300446 w 300446"/>
              <a:gd name="connsiteY0" fmla="*/ 0 h 862148"/>
              <a:gd name="connsiteX1" fmla="*/ 143692 w 300446"/>
              <a:gd name="connsiteY1" fmla="*/ 640080 h 862148"/>
              <a:gd name="connsiteX2" fmla="*/ 0 w 300446"/>
              <a:gd name="connsiteY2" fmla="*/ 862148 h 862148"/>
            </a:gdLst>
            <a:ahLst/>
            <a:cxnLst>
              <a:cxn ang="0">
                <a:pos x="connsiteX0" y="connsiteY0"/>
              </a:cxn>
              <a:cxn ang="0">
                <a:pos x="connsiteX1" y="connsiteY1"/>
              </a:cxn>
              <a:cxn ang="0">
                <a:pos x="connsiteX2" y="connsiteY2"/>
              </a:cxn>
            </a:cxnLst>
            <a:rect l="l" t="t" r="r" b="b"/>
            <a:pathLst>
              <a:path w="300446" h="862148">
                <a:moveTo>
                  <a:pt x="300446" y="0"/>
                </a:moveTo>
                <a:cubicBezTo>
                  <a:pt x="247106" y="248194"/>
                  <a:pt x="193766" y="496389"/>
                  <a:pt x="143692" y="640080"/>
                </a:cubicBezTo>
                <a:cubicBezTo>
                  <a:pt x="93618" y="783771"/>
                  <a:pt x="46809" y="822959"/>
                  <a:pt x="0" y="862148"/>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30" name="任意多边形 29"/>
          <p:cNvSpPr/>
          <p:nvPr/>
        </p:nvSpPr>
        <p:spPr>
          <a:xfrm>
            <a:off x="3540034" y="4044177"/>
            <a:ext cx="561703" cy="1018903"/>
          </a:xfrm>
          <a:custGeom>
            <a:avLst/>
            <a:gdLst>
              <a:gd name="connsiteX0" fmla="*/ 0 w 561703"/>
              <a:gd name="connsiteY0" fmla="*/ 0 h 1018903"/>
              <a:gd name="connsiteX1" fmla="*/ 104503 w 561703"/>
              <a:gd name="connsiteY1" fmla="*/ 522515 h 1018903"/>
              <a:gd name="connsiteX2" fmla="*/ 444137 w 561703"/>
              <a:gd name="connsiteY2" fmla="*/ 914400 h 1018903"/>
              <a:gd name="connsiteX3" fmla="*/ 561703 w 561703"/>
              <a:gd name="connsiteY3" fmla="*/ 1018903 h 1018903"/>
            </a:gdLst>
            <a:ahLst/>
            <a:cxnLst>
              <a:cxn ang="0">
                <a:pos x="connsiteX0" y="connsiteY0"/>
              </a:cxn>
              <a:cxn ang="0">
                <a:pos x="connsiteX1" y="connsiteY1"/>
              </a:cxn>
              <a:cxn ang="0">
                <a:pos x="connsiteX2" y="connsiteY2"/>
              </a:cxn>
              <a:cxn ang="0">
                <a:pos x="connsiteX3" y="connsiteY3"/>
              </a:cxn>
            </a:cxnLst>
            <a:rect l="l" t="t" r="r" b="b"/>
            <a:pathLst>
              <a:path w="561703" h="1018903">
                <a:moveTo>
                  <a:pt x="0" y="0"/>
                </a:moveTo>
                <a:cubicBezTo>
                  <a:pt x="15240" y="185057"/>
                  <a:pt x="30480" y="370115"/>
                  <a:pt x="104503" y="522515"/>
                </a:cubicBezTo>
                <a:cubicBezTo>
                  <a:pt x="178526" y="674915"/>
                  <a:pt x="367937" y="831669"/>
                  <a:pt x="444137" y="914400"/>
                </a:cubicBezTo>
                <a:cubicBezTo>
                  <a:pt x="520337" y="997131"/>
                  <a:pt x="541020" y="1008017"/>
                  <a:pt x="561703" y="1018903"/>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31" name="任意多边形 30"/>
          <p:cNvSpPr/>
          <p:nvPr/>
        </p:nvSpPr>
        <p:spPr>
          <a:xfrm>
            <a:off x="3239589" y="4357686"/>
            <a:ext cx="796834" cy="940526"/>
          </a:xfrm>
          <a:custGeom>
            <a:avLst/>
            <a:gdLst>
              <a:gd name="connsiteX0" fmla="*/ 796834 w 796834"/>
              <a:gd name="connsiteY0" fmla="*/ 940526 h 940526"/>
              <a:gd name="connsiteX1" fmla="*/ 496388 w 796834"/>
              <a:gd name="connsiteY1" fmla="*/ 666206 h 940526"/>
              <a:gd name="connsiteX2" fmla="*/ 130628 w 796834"/>
              <a:gd name="connsiteY2" fmla="*/ 235131 h 940526"/>
              <a:gd name="connsiteX3" fmla="*/ 0 w 796834"/>
              <a:gd name="connsiteY3" fmla="*/ 0 h 940526"/>
            </a:gdLst>
            <a:ahLst/>
            <a:cxnLst>
              <a:cxn ang="0">
                <a:pos x="connsiteX0" y="connsiteY0"/>
              </a:cxn>
              <a:cxn ang="0">
                <a:pos x="connsiteX1" y="connsiteY1"/>
              </a:cxn>
              <a:cxn ang="0">
                <a:pos x="connsiteX2" y="connsiteY2"/>
              </a:cxn>
              <a:cxn ang="0">
                <a:pos x="connsiteX3" y="connsiteY3"/>
              </a:cxn>
            </a:cxnLst>
            <a:rect l="l" t="t" r="r" b="b"/>
            <a:pathLst>
              <a:path w="796834" h="940526">
                <a:moveTo>
                  <a:pt x="796834" y="940526"/>
                </a:moveTo>
                <a:cubicBezTo>
                  <a:pt x="702128" y="862149"/>
                  <a:pt x="607422" y="783772"/>
                  <a:pt x="496388" y="666206"/>
                </a:cubicBezTo>
                <a:cubicBezTo>
                  <a:pt x="385354" y="548640"/>
                  <a:pt x="213359" y="346165"/>
                  <a:pt x="130628" y="235131"/>
                </a:cubicBezTo>
                <a:cubicBezTo>
                  <a:pt x="47897" y="124097"/>
                  <a:pt x="23948" y="62048"/>
                  <a:pt x="0" y="0"/>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32" name="TextBox 31"/>
          <p:cNvSpPr txBox="1"/>
          <p:nvPr/>
        </p:nvSpPr>
        <p:spPr>
          <a:xfrm>
            <a:off x="5643570" y="4786322"/>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①</a:t>
            </a:r>
            <a:endParaRPr lang="zh-CN" altLang="en-US" sz="2000">
              <a:solidFill>
                <a:srgbClr val="0000FF"/>
              </a:solidFill>
              <a:latin typeface="微软雅黑" pitchFamily="34" charset="-122"/>
              <a:ea typeface="微软雅黑" pitchFamily="34" charset="-122"/>
            </a:endParaRPr>
          </a:p>
        </p:txBody>
      </p:sp>
      <p:sp>
        <p:nvSpPr>
          <p:cNvPr id="33" name="TextBox 32"/>
          <p:cNvSpPr txBox="1"/>
          <p:nvPr/>
        </p:nvSpPr>
        <p:spPr>
          <a:xfrm>
            <a:off x="5000628" y="4500570"/>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② </a:t>
            </a:r>
            <a:endParaRPr lang="zh-CN" altLang="en-US" sz="2000">
              <a:solidFill>
                <a:srgbClr val="0000FF"/>
              </a:solidFill>
              <a:latin typeface="微软雅黑" pitchFamily="34" charset="-122"/>
              <a:ea typeface="微软雅黑" pitchFamily="34" charset="-122"/>
            </a:endParaRPr>
          </a:p>
        </p:txBody>
      </p:sp>
      <p:sp>
        <p:nvSpPr>
          <p:cNvPr id="34" name="TextBox 33"/>
          <p:cNvSpPr txBox="1"/>
          <p:nvPr/>
        </p:nvSpPr>
        <p:spPr>
          <a:xfrm>
            <a:off x="3714744" y="4429132"/>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④</a:t>
            </a:r>
            <a:endParaRPr lang="zh-CN" altLang="en-US" sz="2000">
              <a:solidFill>
                <a:srgbClr val="0000FF"/>
              </a:solidFill>
              <a:latin typeface="微软雅黑" pitchFamily="34" charset="-122"/>
              <a:ea typeface="微软雅黑" pitchFamily="34" charset="-122"/>
            </a:endParaRPr>
          </a:p>
        </p:txBody>
      </p:sp>
      <p:sp>
        <p:nvSpPr>
          <p:cNvPr id="35" name="TextBox 34"/>
          <p:cNvSpPr txBox="1"/>
          <p:nvPr/>
        </p:nvSpPr>
        <p:spPr>
          <a:xfrm>
            <a:off x="3143240" y="4643446"/>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 ③</a:t>
            </a:r>
            <a:endParaRPr lang="zh-CN" altLang="en-US" sz="2000">
              <a:solidFill>
                <a:srgbClr val="0000FF"/>
              </a:solidFill>
              <a:latin typeface="微软雅黑" pitchFamily="34" charset="-122"/>
              <a:ea typeface="微软雅黑" pitchFamily="34" charset="-122"/>
            </a:endParaRPr>
          </a:p>
        </p:txBody>
      </p:sp>
      <p:grpSp>
        <p:nvGrpSpPr>
          <p:cNvPr id="38" name="组合 37"/>
          <p:cNvGrpSpPr/>
          <p:nvPr/>
        </p:nvGrpSpPr>
        <p:grpSpPr>
          <a:xfrm>
            <a:off x="1214414" y="5500702"/>
            <a:ext cx="7572428" cy="1229977"/>
            <a:chOff x="1214414" y="5500702"/>
            <a:chExt cx="7572428" cy="1229977"/>
          </a:xfrm>
        </p:grpSpPr>
        <p:sp>
          <p:nvSpPr>
            <p:cNvPr id="36" name="TextBox 35"/>
            <p:cNvSpPr txBox="1"/>
            <p:nvPr/>
          </p:nvSpPr>
          <p:spPr>
            <a:xfrm>
              <a:off x="1214414" y="5715016"/>
              <a:ext cx="7572428" cy="1015663"/>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    在双链表中可以通过一个结点找到其前驱结点，所以插入操作也可以改为：在双链表中找到第</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个结点</a:t>
              </a:r>
              <a:r>
                <a:rPr lang="en-US"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，然后在</a:t>
              </a:r>
              <a:r>
                <a:rPr lang="en-US"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结点之前插入新结点。</a:t>
              </a:r>
              <a:endParaRPr lang="zh-CN" altLang="en-US" sz="2000">
                <a:solidFill>
                  <a:srgbClr val="0000FF"/>
                </a:solidFill>
                <a:latin typeface="Consolas" pitchFamily="49" charset="0"/>
                <a:ea typeface="仿宋" pitchFamily="49" charset="-122"/>
                <a:cs typeface="Consolas" pitchFamily="49" charset="0"/>
              </a:endParaRPr>
            </a:p>
          </p:txBody>
        </p:sp>
        <p:sp>
          <p:nvSpPr>
            <p:cNvPr id="37" name="爆炸形 1 36"/>
            <p:cNvSpPr/>
            <p:nvPr/>
          </p:nvSpPr>
          <p:spPr>
            <a:xfrm>
              <a:off x="1285852" y="5500702"/>
              <a:ext cx="571504" cy="500066"/>
            </a:xfrm>
            <a:prstGeom prst="irregularSeal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39" name="TextBox 38"/>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18" presetClass="entr" presetSubtype="3"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upRight)">
                                      <p:cBhvr>
                                        <p:cTn id="10" dur="1000"/>
                                        <p:tgtEl>
                                          <p:spTgt spid="26"/>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childTnLst>
                                </p:cTn>
                              </p:par>
                            </p:childTnLst>
                          </p:cTn>
                        </p:par>
                        <p:par>
                          <p:cTn id="18" fill="hold">
                            <p:stCondLst>
                              <p:cond delay="0"/>
                            </p:stCondLst>
                            <p:childTnLst>
                              <p:par>
                                <p:cTn id="19" presetID="22" presetClass="exit" presetSubtype="4" fill="hold" nodeType="afterEffect">
                                  <p:stCondLst>
                                    <p:cond delay="0"/>
                                  </p:stCondLst>
                                  <p:childTnLst>
                                    <p:animEffect transition="out" filter="wipe(down)">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childTnLst>
                          </p:cTn>
                        </p:par>
                        <p:par>
                          <p:cTn id="22" fill="hold">
                            <p:stCondLst>
                              <p:cond delay="500"/>
                            </p:stCondLst>
                            <p:childTnLst>
                              <p:par>
                                <p:cTn id="23" presetID="18" presetClass="entr" presetSubtype="1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1000"/>
                                        <p:tgtEl>
                                          <p:spTgt spid="29"/>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par>
                          <p:cTn id="33" fill="hold">
                            <p:stCondLst>
                              <p:cond delay="0"/>
                            </p:stCondLst>
                            <p:childTnLst>
                              <p:par>
                                <p:cTn id="34" presetID="18" presetClass="entr" presetSubtype="3"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strips(upRight)">
                                      <p:cBhvr>
                                        <p:cTn id="36" dur="1000"/>
                                        <p:tgtEl>
                                          <p:spTgt spid="31"/>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childTnLst>
                                </p:cTn>
                              </p:par>
                            </p:childTnLst>
                          </p:cTn>
                        </p:par>
                        <p:par>
                          <p:cTn id="44" fill="hold">
                            <p:stCondLst>
                              <p:cond delay="0"/>
                            </p:stCondLst>
                            <p:childTnLst>
                              <p:par>
                                <p:cTn id="45" presetID="22" presetClass="exit" presetSubtype="4" fill="hold" nodeType="afterEffect">
                                  <p:stCondLst>
                                    <p:cond delay="0"/>
                                  </p:stCondLst>
                                  <p:childTnLst>
                                    <p:animEffect transition="out" filter="wipe(down)">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par>
                          <p:cTn id="48" fill="hold">
                            <p:stCondLst>
                              <p:cond delay="500"/>
                            </p:stCondLst>
                            <p:childTnLst>
                              <p:par>
                                <p:cTn id="49" presetID="18" presetClass="entr" presetSubtype="6"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strips(downRight)">
                                      <p:cBhvr>
                                        <p:cTn id="51" dur="1000"/>
                                        <p:tgtEl>
                                          <p:spTgt spid="30"/>
                                        </p:tgtEl>
                                      </p:cBhvr>
                                    </p:animEffect>
                                  </p:childTnLst>
                                </p:cTn>
                              </p:par>
                            </p:childTnLst>
                          </p:cTn>
                        </p:par>
                        <p:par>
                          <p:cTn id="52" fill="hold">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0" grpId="0" animBg="1"/>
      <p:bldP spid="31" grpId="0" animBg="1"/>
      <p:bldP spid="32" grpId="0"/>
      <p:bldP spid="33" grpId="0"/>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108081" y="307975"/>
            <a:ext cx="7607323" cy="5830791"/>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InsElem</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*p=L,*s;</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参数</a:t>
            </a:r>
            <a:r>
              <a:rPr lang="en-US" altLang="zh-CN" sz="1800" dirty="0" err="1">
                <a:solidFill>
                  <a:srgbClr val="00B050"/>
                </a:solidFill>
                <a:latin typeface="Consolas" pitchFamily="49" charset="0"/>
                <a:ea typeface="仿宋" pitchFamily="49" charset="-122"/>
                <a:cs typeface="Consolas" pitchFamily="49" charset="0"/>
              </a:rPr>
              <a:t>i</a:t>
            </a:r>
            <a:r>
              <a:rPr lang="zh-CN" altLang="en-US" sz="1800" dirty="0">
                <a:solidFill>
                  <a:srgbClr val="00B050"/>
                </a:solidFill>
                <a:latin typeface="Consolas" pitchFamily="49" charset="0"/>
                <a:ea typeface="仿宋" pitchFamily="49" charset="-122"/>
                <a:cs typeface="Consolas" pitchFamily="49" charset="0"/>
              </a:rPr>
              <a:t>错误返回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50"/>
                </a:solidFill>
                <a:latin typeface="Consolas" pitchFamily="49" charset="0"/>
                <a:ea typeface="仿宋" pitchFamily="49" charset="-122"/>
                <a:cs typeface="Consolas" pitchFamily="49" charset="0"/>
              </a:rPr>
              <a:t>//</a:t>
            </a:r>
            <a:r>
              <a:rPr lang="zh-CN" altLang="nb-NO" sz="1800" dirty="0">
                <a:solidFill>
                  <a:srgbClr val="00B050"/>
                </a:solidFill>
                <a:latin typeface="Consolas" pitchFamily="49" charset="0"/>
                <a:ea typeface="仿宋" pitchFamily="49" charset="-122"/>
                <a:cs typeface="Consolas" pitchFamily="49" charset="0"/>
              </a:rPr>
              <a:t>查找第</a:t>
            </a:r>
            <a:r>
              <a:rPr lang="en-US" altLang="zh-CN" sz="1800" dirty="0" err="1">
                <a:solidFill>
                  <a:srgbClr val="00B050"/>
                </a:solidFill>
                <a:latin typeface="Consolas" pitchFamily="49" charset="0"/>
                <a:ea typeface="仿宋" pitchFamily="49" charset="-122"/>
                <a:cs typeface="Consolas" pitchFamily="49" charset="0"/>
              </a:rPr>
              <a:t>i</a:t>
            </a:r>
            <a:r>
              <a:rPr lang="en-US" altLang="zh-CN" sz="1800" dirty="0">
                <a:solidFill>
                  <a:srgbClr val="00B050"/>
                </a:solidFill>
                <a:latin typeface="Consolas" pitchFamily="49" charset="0"/>
                <a:ea typeface="仿宋" pitchFamily="49" charset="-122"/>
                <a:cs typeface="Consolas" pitchFamily="49" charset="0"/>
              </a:rPr>
              <a:t>-1</a:t>
            </a:r>
            <a:r>
              <a:rPr lang="zh-CN" altLang="nb-NO" sz="1800">
                <a:solidFill>
                  <a:srgbClr val="00B050"/>
                </a:solidFill>
                <a:latin typeface="Consolas" pitchFamily="49" charset="0"/>
                <a:ea typeface="仿宋" pitchFamily="49" charset="-122"/>
                <a:cs typeface="Consolas" pitchFamily="49" charset="0"/>
              </a:rPr>
              <a:t>个</a:t>
            </a:r>
            <a:r>
              <a:rPr lang="zh-CN" altLang="nb-NO" sz="1800" smtClean="0">
                <a:solidFill>
                  <a:srgbClr val="00B050"/>
                </a:solidFill>
                <a:latin typeface="Consolas" pitchFamily="49" charset="0"/>
                <a:ea typeface="仿宋" pitchFamily="49" charset="-122"/>
                <a:cs typeface="Consolas" pitchFamily="49" charset="0"/>
              </a:rPr>
              <a:t>结点</a:t>
            </a:r>
            <a:r>
              <a:rPr lang="en-US" altLang="zh-CN" sz="1800" smtClean="0">
                <a:solidFill>
                  <a:srgbClr val="00B050"/>
                </a:solidFill>
                <a:latin typeface="Consolas" pitchFamily="49" charset="0"/>
                <a:ea typeface="仿宋" pitchFamily="49" charset="-122"/>
                <a:cs typeface="Consolas" pitchFamily="49" charset="0"/>
              </a:rPr>
              <a:t>p</a:t>
            </a:r>
            <a:endParaRPr lang="en-US" altLang="zh-CN" sz="1800" dirty="0">
              <a:solidFill>
                <a:srgbClr val="00B05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p=p-&gt;next;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(p==NULL) return 0;	</a:t>
            </a:r>
            <a:r>
              <a:rPr lang="en-US" altLang="zh-CN" sz="1800" dirty="0">
                <a:solidFill>
                  <a:srgbClr val="00B050"/>
                </a:solidFill>
                <a:latin typeface="Consolas" pitchFamily="49" charset="0"/>
                <a:ea typeface="仿宋" pitchFamily="49" charset="-122"/>
                <a:cs typeface="Consolas" pitchFamily="49" charset="0"/>
              </a:rPr>
              <a:t>//</a:t>
            </a:r>
            <a:r>
              <a:rPr lang="zh-CN" altLang="nb-NO" sz="1800" dirty="0">
                <a:solidFill>
                  <a:srgbClr val="00B050"/>
                </a:solidFill>
                <a:latin typeface="Consolas" pitchFamily="49" charset="0"/>
                <a:ea typeface="仿宋" pitchFamily="49" charset="-122"/>
                <a:cs typeface="Consolas" pitchFamily="49" charset="0"/>
              </a:rPr>
              <a:t>未找到返回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s-&gt;data=x;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创建一个存放元素</a:t>
            </a:r>
            <a:r>
              <a:rPr lang="en-US" altLang="zh-CN" sz="1800" dirty="0">
                <a:solidFill>
                  <a:srgbClr val="00B050"/>
                </a:solidFill>
                <a:latin typeface="Consolas" pitchFamily="49" charset="0"/>
                <a:ea typeface="仿宋" pitchFamily="49" charset="-122"/>
                <a:cs typeface="Consolas" pitchFamily="49" charset="0"/>
              </a:rPr>
              <a:t>x</a:t>
            </a:r>
            <a:r>
              <a:rPr lang="zh-CN" altLang="en-US" sz="1800" dirty="0">
                <a:solidFill>
                  <a:srgbClr val="00B050"/>
                </a:solidFill>
                <a:latin typeface="Consolas" pitchFamily="49" charset="0"/>
                <a:ea typeface="仿宋" pitchFamily="49" charset="-122"/>
                <a:cs typeface="Consolas" pitchFamily="49" charset="0"/>
              </a:rPr>
              <a:t>的新</a:t>
            </a:r>
            <a:r>
              <a:rPr lang="zh-CN" altLang="nb-NO" sz="1800" dirty="0">
                <a:solidFill>
                  <a:srgbClr val="00B050"/>
                </a:solidFill>
                <a:latin typeface="Consolas" pitchFamily="49" charset="0"/>
                <a:ea typeface="仿宋" pitchFamily="49" charset="-122"/>
                <a:cs typeface="Consolas" pitchFamily="49" charset="0"/>
              </a:rPr>
              <a:t>结点</a:t>
            </a:r>
            <a:endParaRPr lang="zh-CN" altLang="en-US" sz="1800" dirty="0">
              <a:solidFill>
                <a:srgbClr val="00B050"/>
              </a:solidFill>
              <a:latin typeface="Consolas" pitchFamily="49" charset="0"/>
              <a:ea typeface="仿宋" pitchFamily="49" charset="-122"/>
              <a:cs typeface="Consolas" pitchFamily="49" charset="0"/>
            </a:endParaRP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s-&gt;next=p-&gt;next;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对应插入操作的步骤①</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(p-&gt;next!=NULL)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对应插入操作的步骤②</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p-&gt;next-&gt;prior=s;</a:t>
            </a:r>
          </a:p>
          <a:p>
            <a:r>
              <a:rPr lang="en-US" altLang="zh-CN" sz="1800" dirty="0">
                <a:solidFill>
                  <a:srgbClr val="0000FF"/>
                </a:solidFill>
                <a:latin typeface="Consolas" pitchFamily="49" charset="0"/>
                <a:ea typeface="仿宋" pitchFamily="49" charset="-122"/>
                <a:cs typeface="Consolas" pitchFamily="49" charset="0"/>
              </a:rPr>
              <a:t>	s-&gt;prior=p;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对应插入操作的步骤③</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p-&gt;next=s;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对应插入操作的步骤④</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1;		</a:t>
            </a:r>
            <a:r>
              <a:rPr lang="en-US" altLang="zh-CN" sz="1800" dirty="0">
                <a:solidFill>
                  <a:srgbClr val="00B050"/>
                </a:solidFill>
                <a:latin typeface="Consolas" pitchFamily="49" charset="0"/>
                <a:ea typeface="仿宋" pitchFamily="49" charset="-122"/>
                <a:cs typeface="Consolas" pitchFamily="49" charset="0"/>
              </a:rPr>
              <a:t>//</a:t>
            </a:r>
            <a:r>
              <a:rPr lang="zh-CN" altLang="nb-NO" sz="1800" dirty="0">
                <a:solidFill>
                  <a:srgbClr val="00B050"/>
                </a:solidFill>
                <a:latin typeface="Consolas" pitchFamily="49" charset="0"/>
                <a:ea typeface="仿宋" pitchFamily="49" charset="-122"/>
                <a:cs typeface="Consolas" pitchFamily="49" charset="0"/>
              </a:rPr>
              <a:t>插入运算成功</a:t>
            </a:r>
            <a:r>
              <a:rPr lang="en-US" altLang="zh-CN" sz="1800" dirty="0">
                <a:solidFill>
                  <a:srgbClr val="00B050"/>
                </a:solidFill>
                <a:latin typeface="Consolas" pitchFamily="49" charset="0"/>
                <a:ea typeface="仿宋" pitchFamily="49" charset="-122"/>
                <a:cs typeface="Consolas" pitchFamily="49" charset="0"/>
              </a:rPr>
              <a:t>,</a:t>
            </a:r>
            <a:r>
              <a:rPr lang="zh-CN" altLang="nb-NO" sz="1800" dirty="0">
                <a:solidFill>
                  <a:srgbClr val="00B050"/>
                </a:solidFill>
                <a:latin typeface="Consolas" pitchFamily="49" charset="0"/>
                <a:ea typeface="仿宋" pitchFamily="49" charset="-122"/>
                <a:cs typeface="Consolas" pitchFamily="49" charset="0"/>
              </a:rPr>
              <a:t>返回</a:t>
            </a:r>
            <a:r>
              <a:rPr lang="en-US" altLang="zh-CN" sz="1800" dirty="0">
                <a:solidFill>
                  <a:srgbClr val="00B05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357290" y="642918"/>
            <a:ext cx="7429552" cy="1677382"/>
          </a:xfrm>
          <a:prstGeom prst="rect">
            <a:avLst/>
          </a:prstGeom>
          <a:noFill/>
          <a:ln w="9525">
            <a:noFill/>
            <a:miter lim="800000"/>
            <a:headEnd/>
            <a:tailEnd/>
          </a:ln>
          <a:effectLst/>
        </p:spPr>
        <p:txBody>
          <a:bodyPr wrap="square">
            <a:spAutoFit/>
          </a:bodyPr>
          <a:lstStyle/>
          <a:p>
            <a:pPr>
              <a:lnSpc>
                <a:spcPct val="150000"/>
              </a:lnSpc>
              <a:spcBef>
                <a:spcPts val="1200"/>
              </a:spcBef>
            </a:pPr>
            <a:r>
              <a:rPr lang="zh-CN" altLang="nb-NO" sz="2200" dirty="0">
                <a:solidFill>
                  <a:srgbClr val="FF0000"/>
                </a:solidFill>
                <a:latin typeface="Consolas" pitchFamily="49" charset="0"/>
                <a:ea typeface="楷体" pitchFamily="49" charset="-122"/>
                <a:cs typeface="Consolas" pitchFamily="49" charset="0"/>
              </a:rPr>
              <a:t>（</a:t>
            </a:r>
            <a:r>
              <a:rPr lang="nb-NO" altLang="zh-CN" sz="2200" dirty="0">
                <a:solidFill>
                  <a:srgbClr val="FF0000"/>
                </a:solidFill>
                <a:latin typeface="Consolas" pitchFamily="49" charset="0"/>
                <a:ea typeface="楷体" pitchFamily="49" charset="-122"/>
                <a:cs typeface="Consolas" pitchFamily="49" charset="0"/>
              </a:rPr>
              <a:t>7</a:t>
            </a:r>
            <a:r>
              <a:rPr lang="zh-CN" altLang="nb-NO" sz="2200" dirty="0">
                <a:solidFill>
                  <a:srgbClr val="FF0000"/>
                </a:solidFill>
                <a:latin typeface="Consolas" pitchFamily="49" charset="0"/>
                <a:ea typeface="楷体" pitchFamily="49" charset="-122"/>
                <a:cs typeface="Consolas" pitchFamily="49" charset="0"/>
              </a:rPr>
              <a:t>）删除结点运算算法</a:t>
            </a:r>
          </a:p>
          <a:p>
            <a:pPr>
              <a:lnSpc>
                <a:spcPct val="150000"/>
              </a:lnSpc>
              <a:spcBef>
                <a:spcPts val="1200"/>
              </a:spcBef>
            </a:pPr>
            <a:r>
              <a:rPr lang="zh-CN" altLang="nb-NO" sz="2000" dirty="0">
                <a:solidFill>
                  <a:srgbClr val="0000FF"/>
                </a:solidFill>
                <a:latin typeface="Consolas" pitchFamily="49" charset="0"/>
                <a:ea typeface="楷体" pitchFamily="49" charset="-122"/>
                <a:cs typeface="Consolas" pitchFamily="49" charset="0"/>
              </a:rPr>
              <a:t>　　先在双链表中查找到第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个结点，若成功找到该结点（由</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所指向），通过前驱结点和后继结点的指针域改变</a:t>
            </a:r>
            <a:r>
              <a:rPr lang="zh-CN" altLang="en-US" sz="2000">
                <a:solidFill>
                  <a:srgbClr val="0000FF"/>
                </a:solidFill>
                <a:latin typeface="Consolas" pitchFamily="49" charset="0"/>
                <a:ea typeface="楷体" pitchFamily="49" charset="-122"/>
                <a:cs typeface="Consolas" pitchFamily="49" charset="0"/>
              </a:rPr>
              <a:t>来</a:t>
            </a:r>
            <a:r>
              <a:rPr lang="zh-CN" altLang="en-US" sz="2000" smtClean="0">
                <a:solidFill>
                  <a:srgbClr val="0000FF"/>
                </a:solidFill>
                <a:latin typeface="Consolas" pitchFamily="49" charset="0"/>
                <a:ea typeface="楷体" pitchFamily="49" charset="-122"/>
                <a:cs typeface="Consolas" pitchFamily="49" charset="0"/>
              </a:rPr>
              <a:t>删除</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94564" name="Rectangle 4"/>
          <p:cNvSpPr>
            <a:spLocks noChangeArrowheads="1"/>
          </p:cNvSpPr>
          <p:nvPr/>
        </p:nvSpPr>
        <p:spPr bwMode="auto">
          <a:xfrm>
            <a:off x="0" y="30575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179519" y="307975"/>
            <a:ext cx="7678761" cy="400110"/>
          </a:xfrm>
          <a:prstGeom prst="rect">
            <a:avLst/>
          </a:prstGeom>
          <a:noFill/>
          <a:ln w="9525">
            <a:noFill/>
            <a:miter lim="800000"/>
            <a:headEnd/>
            <a:tailEnd/>
          </a:ln>
          <a:effectLst/>
        </p:spPr>
        <p:txBody>
          <a:bodyPr wrap="square">
            <a:spAutoFit/>
          </a:bodyPr>
          <a:lstStyle/>
          <a:p>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双链表</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删除</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结点（其前驱</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pre</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操作：</a:t>
            </a:r>
            <a:r>
              <a:rPr lang="zh-CN" altLang="en-US" sz="2000" dirty="0">
                <a:solidFill>
                  <a:srgbClr val="0000FF"/>
                </a:solidFill>
                <a:latin typeface="Consolas" pitchFamily="49" charset="0"/>
                <a:ea typeface="楷体" pitchFamily="49" charset="-122"/>
                <a:cs typeface="Consolas" pitchFamily="49" charset="0"/>
              </a:rPr>
              <a:t>　　</a:t>
            </a:r>
          </a:p>
        </p:txBody>
      </p:sp>
      <p:sp>
        <p:nvSpPr>
          <p:cNvPr id="194564" name="Rectangle 4"/>
          <p:cNvSpPr>
            <a:spLocks noChangeArrowheads="1"/>
          </p:cNvSpPr>
          <p:nvPr/>
        </p:nvSpPr>
        <p:spPr bwMode="auto">
          <a:xfrm>
            <a:off x="0" y="30575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 name="TextBox 6"/>
          <p:cNvSpPr txBox="1"/>
          <p:nvPr/>
        </p:nvSpPr>
        <p:spPr>
          <a:xfrm>
            <a:off x="1357290" y="928670"/>
            <a:ext cx="6643734" cy="1750351"/>
          </a:xfrm>
          <a:prstGeom prst="rect">
            <a:avLst/>
          </a:prstGeom>
          <a:noFill/>
        </p:spPr>
        <p:txBody>
          <a:bodyPr wrap="square" rtlCol="0">
            <a:spAutoFit/>
          </a:bodyPr>
          <a:lstStyle/>
          <a:p>
            <a:pPr marL="457200" indent="-457200">
              <a:lnSpc>
                <a:spcPts val="3000"/>
              </a:lnSpc>
              <a:spcBef>
                <a:spcPts val="1200"/>
              </a:spcBef>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不是尾结点，则将其后继结点的</a:t>
            </a:r>
            <a:r>
              <a:rPr lang="en-US" altLang="zh-CN" sz="2000" smtClean="0">
                <a:solidFill>
                  <a:srgbClr val="0000FF"/>
                </a:solidFill>
                <a:latin typeface="Consolas" pitchFamily="49" charset="0"/>
                <a:ea typeface="仿宋" pitchFamily="49" charset="-122"/>
                <a:cs typeface="Consolas" pitchFamily="49" charset="0"/>
              </a:rPr>
              <a:t>prior</a:t>
            </a:r>
            <a:r>
              <a:rPr lang="zh-CN" altLang="en-US" sz="2000" smtClean="0">
                <a:solidFill>
                  <a:srgbClr val="0000FF"/>
                </a:solidFill>
                <a:latin typeface="Consolas" pitchFamily="49" charset="0"/>
                <a:ea typeface="仿宋" pitchFamily="49" charset="-122"/>
                <a:cs typeface="Consolas" pitchFamily="49" charset="0"/>
              </a:rPr>
              <a:t>域指向</a:t>
            </a:r>
            <a:r>
              <a:rPr lang="en-US" altLang="zh-CN" sz="2000" smtClean="0">
                <a:solidFill>
                  <a:srgbClr val="0000FF"/>
                </a:solidFill>
                <a:latin typeface="Consolas" pitchFamily="49" charset="0"/>
                <a:ea typeface="仿宋" pitchFamily="49" charset="-122"/>
                <a:cs typeface="Consolas" pitchFamily="49" charset="0"/>
              </a:rPr>
              <a:t>pre</a:t>
            </a:r>
            <a:r>
              <a:rPr lang="zh-CN" altLang="en-US"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-&gt;next-&gt;prior=pre</a:t>
            </a:r>
            <a:r>
              <a:rPr lang="zh-CN" altLang="en-US" sz="2000" smtClean="0">
                <a:solidFill>
                  <a:srgbClr val="0000FF"/>
                </a:solidFill>
                <a:latin typeface="Consolas" pitchFamily="49" charset="0"/>
                <a:ea typeface="仿宋" pitchFamily="49" charset="-122"/>
                <a:cs typeface="Consolas" pitchFamily="49" charset="0"/>
              </a:rPr>
              <a:t>）。</a:t>
            </a:r>
          </a:p>
          <a:p>
            <a:pPr marL="457200" indent="-457200">
              <a:lnSpc>
                <a:spcPts val="3000"/>
              </a:lnSpc>
              <a:spcBef>
                <a:spcPts val="1200"/>
              </a:spcBef>
              <a:buFont typeface="+mj-ea"/>
              <a:buAutoNum type="circleNumDbPlain"/>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pre</a:t>
            </a:r>
            <a:r>
              <a:rPr lang="zh-CN" altLang="en-US" sz="2000" smtClean="0">
                <a:solidFill>
                  <a:srgbClr val="0000FF"/>
                </a:solidFill>
                <a:latin typeface="Consolas" pitchFamily="49" charset="0"/>
                <a:ea typeface="仿宋" pitchFamily="49" charset="-122"/>
                <a:cs typeface="Consolas" pitchFamily="49" charset="0"/>
              </a:rPr>
              <a:t>结点的</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域改为指向</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结点的后继结点（</a:t>
            </a:r>
            <a:r>
              <a:rPr lang="en-US" altLang="zh-CN" sz="2000" smtClean="0">
                <a:solidFill>
                  <a:srgbClr val="0000FF"/>
                </a:solidFill>
                <a:latin typeface="Consolas" pitchFamily="49" charset="0"/>
                <a:ea typeface="仿宋" pitchFamily="49" charset="-122"/>
                <a:cs typeface="Consolas" pitchFamily="49" charset="0"/>
              </a:rPr>
              <a:t>pre-&gt;next=</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-&gt;next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8" name="矩形 7"/>
          <p:cNvSpPr/>
          <p:nvPr/>
        </p:nvSpPr>
        <p:spPr>
          <a:xfrm>
            <a:off x="2207240" y="3929066"/>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 name="矩形 8"/>
          <p:cNvSpPr/>
          <p:nvPr/>
        </p:nvSpPr>
        <p:spPr>
          <a:xfrm>
            <a:off x="2675240" y="3929066"/>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0" name="TextBox 9"/>
          <p:cNvSpPr txBox="1"/>
          <p:nvPr/>
        </p:nvSpPr>
        <p:spPr>
          <a:xfrm>
            <a:off x="1785918" y="3143248"/>
            <a:ext cx="77851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pre</a:t>
            </a:r>
            <a:endParaRPr lang="zh-CN" altLang="en-US" sz="2000">
              <a:solidFill>
                <a:srgbClr val="0000FF"/>
              </a:solidFill>
              <a:latin typeface="Consolas" pitchFamily="49" charset="0"/>
              <a:cs typeface="Consolas" pitchFamily="49" charset="0"/>
            </a:endParaRPr>
          </a:p>
        </p:txBody>
      </p:sp>
      <p:sp>
        <p:nvSpPr>
          <p:cNvPr id="11" name="弧形 10"/>
          <p:cNvSpPr/>
          <p:nvPr/>
        </p:nvSpPr>
        <p:spPr>
          <a:xfrm>
            <a:off x="2064364" y="335756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2" name="矩形 11"/>
          <p:cNvSpPr/>
          <p:nvPr/>
        </p:nvSpPr>
        <p:spPr>
          <a:xfrm>
            <a:off x="3246744" y="392906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4278942" y="3929066"/>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4" name="矩形 13"/>
          <p:cNvSpPr/>
          <p:nvPr/>
        </p:nvSpPr>
        <p:spPr>
          <a:xfrm>
            <a:off x="4746942" y="3929066"/>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4143372" y="3243204"/>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sp>
        <p:nvSpPr>
          <p:cNvPr id="16" name="弧形 15"/>
          <p:cNvSpPr/>
          <p:nvPr/>
        </p:nvSpPr>
        <p:spPr>
          <a:xfrm>
            <a:off x="4136066" y="3357562"/>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7" name="矩形 16"/>
          <p:cNvSpPr/>
          <p:nvPr/>
        </p:nvSpPr>
        <p:spPr>
          <a:xfrm>
            <a:off x="5318446" y="392906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6422082" y="3929066"/>
            <a:ext cx="468000" cy="42862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9" name="矩形 18"/>
          <p:cNvSpPr/>
          <p:nvPr/>
        </p:nvSpPr>
        <p:spPr>
          <a:xfrm>
            <a:off x="6890082" y="3929066"/>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7461586" y="392906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cxnSp>
        <p:nvCxnSpPr>
          <p:cNvPr id="23" name="直接箭头连接符 22"/>
          <p:cNvCxnSpPr/>
          <p:nvPr/>
        </p:nvCxnSpPr>
        <p:spPr>
          <a:xfrm>
            <a:off x="3458248" y="4078882"/>
            <a:ext cx="82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直接箭头连接符 23"/>
          <p:cNvCxnSpPr/>
          <p:nvPr/>
        </p:nvCxnSpPr>
        <p:spPr>
          <a:xfrm rot="10800000" flipV="1">
            <a:off x="3744000" y="4234004"/>
            <a:ext cx="82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直接箭头连接符 24"/>
          <p:cNvCxnSpPr/>
          <p:nvPr/>
        </p:nvCxnSpPr>
        <p:spPr>
          <a:xfrm>
            <a:off x="5601388" y="4071942"/>
            <a:ext cx="82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直接箭头连接符 25"/>
          <p:cNvCxnSpPr/>
          <p:nvPr/>
        </p:nvCxnSpPr>
        <p:spPr>
          <a:xfrm rot="10800000" flipV="1">
            <a:off x="5786447" y="4227064"/>
            <a:ext cx="82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7" name="任意多边形 26"/>
          <p:cNvSpPr/>
          <p:nvPr/>
        </p:nvSpPr>
        <p:spPr>
          <a:xfrm>
            <a:off x="3459480" y="3030583"/>
            <a:ext cx="3346269" cy="1031966"/>
          </a:xfrm>
          <a:custGeom>
            <a:avLst/>
            <a:gdLst>
              <a:gd name="connsiteX0" fmla="*/ 41366 w 3346269"/>
              <a:gd name="connsiteY0" fmla="*/ 1031966 h 1031966"/>
              <a:gd name="connsiteX1" fmla="*/ 198120 w 3346269"/>
              <a:gd name="connsiteY1" fmla="*/ 418011 h 1031966"/>
              <a:gd name="connsiteX2" fmla="*/ 1230086 w 3346269"/>
              <a:gd name="connsiteY2" fmla="*/ 52251 h 1031966"/>
              <a:gd name="connsiteX3" fmla="*/ 2275114 w 3346269"/>
              <a:gd name="connsiteY3" fmla="*/ 104503 h 1031966"/>
              <a:gd name="connsiteX4" fmla="*/ 3163389 w 3346269"/>
              <a:gd name="connsiteY4" fmla="*/ 522514 h 1031966"/>
              <a:gd name="connsiteX5" fmla="*/ 3346269 w 3346269"/>
              <a:gd name="connsiteY5" fmla="*/ 875211 h 103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6269" h="1031966">
                <a:moveTo>
                  <a:pt x="41366" y="1031966"/>
                </a:moveTo>
                <a:cubicBezTo>
                  <a:pt x="20683" y="806631"/>
                  <a:pt x="0" y="581297"/>
                  <a:pt x="198120" y="418011"/>
                </a:cubicBezTo>
                <a:cubicBezTo>
                  <a:pt x="396240" y="254725"/>
                  <a:pt x="883920" y="104502"/>
                  <a:pt x="1230086" y="52251"/>
                </a:cubicBezTo>
                <a:cubicBezTo>
                  <a:pt x="1576252" y="0"/>
                  <a:pt x="1952897" y="26126"/>
                  <a:pt x="2275114" y="104503"/>
                </a:cubicBezTo>
                <a:cubicBezTo>
                  <a:pt x="2597331" y="182880"/>
                  <a:pt x="2984863" y="394063"/>
                  <a:pt x="3163389" y="522514"/>
                </a:cubicBezTo>
                <a:cubicBezTo>
                  <a:pt x="3341915" y="650965"/>
                  <a:pt x="3344092" y="763088"/>
                  <a:pt x="3346269" y="875211"/>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8" name="任意多边形 27"/>
          <p:cNvSpPr/>
          <p:nvPr/>
        </p:nvSpPr>
        <p:spPr>
          <a:xfrm>
            <a:off x="3579223" y="4232366"/>
            <a:ext cx="3135086" cy="751113"/>
          </a:xfrm>
          <a:custGeom>
            <a:avLst/>
            <a:gdLst>
              <a:gd name="connsiteX0" fmla="*/ 3135086 w 3135086"/>
              <a:gd name="connsiteY0" fmla="*/ 0 h 751113"/>
              <a:gd name="connsiteX1" fmla="*/ 2952206 w 3135086"/>
              <a:gd name="connsiteY1" fmla="*/ 404948 h 751113"/>
              <a:gd name="connsiteX2" fmla="*/ 2181498 w 3135086"/>
              <a:gd name="connsiteY2" fmla="*/ 666205 h 751113"/>
              <a:gd name="connsiteX3" fmla="*/ 862149 w 3135086"/>
              <a:gd name="connsiteY3" fmla="*/ 666205 h 751113"/>
              <a:gd name="connsiteX4" fmla="*/ 0 w 3135086"/>
              <a:gd name="connsiteY4" fmla="*/ 156754 h 751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086" h="751113">
                <a:moveTo>
                  <a:pt x="3135086" y="0"/>
                </a:moveTo>
                <a:cubicBezTo>
                  <a:pt x="3123111" y="146957"/>
                  <a:pt x="3111137" y="293914"/>
                  <a:pt x="2952206" y="404948"/>
                </a:cubicBezTo>
                <a:cubicBezTo>
                  <a:pt x="2793275" y="515982"/>
                  <a:pt x="2529841" y="622662"/>
                  <a:pt x="2181498" y="666205"/>
                </a:cubicBezTo>
                <a:cubicBezTo>
                  <a:pt x="1833155" y="709748"/>
                  <a:pt x="1225732" y="751113"/>
                  <a:pt x="862149" y="666205"/>
                </a:cubicBezTo>
                <a:cubicBezTo>
                  <a:pt x="498566" y="581297"/>
                  <a:pt x="249283" y="369025"/>
                  <a:pt x="0" y="156754"/>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29" name="TextBox 28"/>
          <p:cNvSpPr txBox="1"/>
          <p:nvPr/>
        </p:nvSpPr>
        <p:spPr>
          <a:xfrm>
            <a:off x="4857752" y="4886278"/>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①</a:t>
            </a:r>
            <a:endParaRPr lang="zh-CN" altLang="en-US" sz="2000">
              <a:solidFill>
                <a:srgbClr val="0000FF"/>
              </a:solidFill>
              <a:latin typeface="微软雅黑" pitchFamily="34" charset="-122"/>
              <a:ea typeface="微软雅黑" pitchFamily="34" charset="-122"/>
            </a:endParaRPr>
          </a:p>
        </p:txBody>
      </p:sp>
      <p:sp>
        <p:nvSpPr>
          <p:cNvPr id="30" name="TextBox 29"/>
          <p:cNvSpPr txBox="1"/>
          <p:nvPr/>
        </p:nvSpPr>
        <p:spPr>
          <a:xfrm>
            <a:off x="4857752" y="3028890"/>
            <a:ext cx="571504"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 ②</a:t>
            </a:r>
            <a:endParaRPr lang="zh-CN" altLang="en-US" sz="2000">
              <a:solidFill>
                <a:srgbClr val="0000FF"/>
              </a:solidFill>
              <a:latin typeface="微软雅黑" pitchFamily="34" charset="-122"/>
              <a:ea typeface="微软雅黑" pitchFamily="34" charset="-122"/>
            </a:endParaRPr>
          </a:p>
        </p:txBody>
      </p:sp>
      <p:sp>
        <p:nvSpPr>
          <p:cNvPr id="31" name="TextBox 30"/>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0"/>
                                  </p:stCondLst>
                                  <p:childTnLst>
                                    <p:animEffect transition="out" filter="wipe(down)">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par>
                          <p:cTn id="11" fill="hold">
                            <p:stCondLst>
                              <p:cond delay="500"/>
                            </p:stCondLst>
                            <p:childTnLst>
                              <p:par>
                                <p:cTn id="12" presetID="18" presetClass="entr" presetSubtype="12"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trips(downLeft)">
                                      <p:cBhvr>
                                        <p:cTn id="14" dur="1000"/>
                                        <p:tgtEl>
                                          <p:spTgt spid="28"/>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cTn>
                              </p:par>
                            </p:childTnLst>
                          </p:cTn>
                        </p:par>
                        <p:par>
                          <p:cTn id="22" fill="hold">
                            <p:stCondLst>
                              <p:cond delay="0"/>
                            </p:stCondLst>
                            <p:childTnLst>
                              <p:par>
                                <p:cTn id="23" presetID="22" presetClass="exit" presetSubtype="4" fill="hold" nodeType="afterEffect">
                                  <p:stCondLst>
                                    <p:cond delay="0"/>
                                  </p:stCondLst>
                                  <p:childTnLst>
                                    <p:animEffect transition="out" filter="wipe(down)">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par>
                          <p:cTn id="26" fill="hold">
                            <p:stCondLst>
                              <p:cond delay="500"/>
                            </p:stCondLst>
                            <p:childTnLst>
                              <p:par>
                                <p:cTn id="27" presetID="18" presetClass="entr" presetSubtype="3"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strips(upRight)">
                                      <p:cBhvr>
                                        <p:cTn id="29" dur="1000"/>
                                        <p:tgtEl>
                                          <p:spTgt spid="27"/>
                                        </p:tgtEl>
                                      </p:cBhvr>
                                    </p:animEffec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250957" y="307975"/>
            <a:ext cx="7535885" cy="5553792"/>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DelElem</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删除结点</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*p=L,*pre;</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参数</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错误返回</a:t>
            </a:r>
            <a:r>
              <a:rPr lang="en-US" altLang="zh-CN" sz="1800" dirty="0">
                <a:solidFill>
                  <a:srgbClr val="00B0F0"/>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个</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p=p-&gt;next;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(p==NULL) return 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未找到第</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个结点时返回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pre=p-&gt;prior;		</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指向被删结点的前驱结点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从单链表</a:t>
            </a:r>
            <a:r>
              <a:rPr lang="zh-CN" altLang="en-US" sz="1800">
                <a:solidFill>
                  <a:srgbClr val="00B0F0"/>
                </a:solidFill>
                <a:latin typeface="Consolas" pitchFamily="49" charset="0"/>
                <a:ea typeface="仿宋" pitchFamily="49" charset="-122"/>
                <a:cs typeface="Consolas" pitchFamily="49" charset="0"/>
              </a:rPr>
              <a:t>中</a:t>
            </a:r>
            <a:r>
              <a:rPr lang="zh-CN" altLang="en-US"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p-&gt;next-&gt;prior=pre;</a:t>
            </a:r>
          </a:p>
          <a:p>
            <a:r>
              <a:rPr lang="en-US" altLang="zh-CN" sz="1800" dirty="0">
                <a:solidFill>
                  <a:srgbClr val="0000FF"/>
                </a:solidFill>
                <a:latin typeface="Consolas" pitchFamily="49" charset="0"/>
                <a:ea typeface="仿宋" pitchFamily="49" charset="-122"/>
                <a:cs typeface="Consolas" pitchFamily="49" charset="0"/>
              </a:rPr>
              <a:t>	pre-&gt;next=p-&gt;next;</a:t>
            </a:r>
          </a:p>
          <a:p>
            <a:r>
              <a:rPr lang="en-US" altLang="zh-CN" sz="1800" dirty="0">
                <a:solidFill>
                  <a:srgbClr val="0000FF"/>
                </a:solidFill>
                <a:latin typeface="Consolas" pitchFamily="49" charset="0"/>
                <a:ea typeface="仿宋" pitchFamily="49" charset="-122"/>
                <a:cs typeface="Consolas" pitchFamily="49" charset="0"/>
              </a:rPr>
              <a:t>	free(p);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释放其空间</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1428729" y="579442"/>
            <a:ext cx="6715171"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8</a:t>
            </a:r>
            <a:r>
              <a:rPr lang="zh-CN" altLang="en-US" sz="2200" dirty="0">
                <a:solidFill>
                  <a:srgbClr val="FF0000"/>
                </a:solidFill>
                <a:latin typeface="Consolas" pitchFamily="49" charset="0"/>
                <a:ea typeface="楷体" pitchFamily="49" charset="-122"/>
                <a:cs typeface="Consolas" pitchFamily="49" charset="0"/>
              </a:rPr>
              <a:t>）输出线性表运算算法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其设计思路与单链表的输出元素值运算算法完全相同。 </a:t>
            </a:r>
          </a:p>
        </p:txBody>
      </p:sp>
      <p:sp>
        <p:nvSpPr>
          <p:cNvPr id="196611" name="Text Box 3"/>
          <p:cNvSpPr txBox="1">
            <a:spLocks noChangeArrowheads="1"/>
          </p:cNvSpPr>
          <p:nvPr/>
        </p:nvSpPr>
        <p:spPr bwMode="auto">
          <a:xfrm>
            <a:off x="1571604" y="2071678"/>
            <a:ext cx="6069057" cy="3614799"/>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",p-&gt;data);</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214414" y="571480"/>
            <a:ext cx="4071965"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微软雅黑" pitchFamily="34" charset="-122"/>
                <a:cs typeface="Consolas" pitchFamily="49" charset="0"/>
              </a:rPr>
              <a:t>2</a:t>
            </a:r>
            <a:r>
              <a:rPr lang="en-US" altLang="zh-CN">
                <a:solidFill>
                  <a:srgbClr val="FF0000"/>
                </a:solidFill>
                <a:latin typeface="Consolas" pitchFamily="49" charset="0"/>
                <a:ea typeface="微软雅黑" pitchFamily="34" charset="-122"/>
                <a:cs typeface="Consolas" pitchFamily="49" charset="0"/>
              </a:rPr>
              <a:t>. </a:t>
            </a:r>
            <a:r>
              <a:rPr lang="zh-CN" altLang="en-US" smtClean="0">
                <a:solidFill>
                  <a:srgbClr val="FF0000"/>
                </a:solidFill>
                <a:latin typeface="Consolas" pitchFamily="49" charset="0"/>
                <a:ea typeface="微软雅黑" pitchFamily="34" charset="-122"/>
                <a:cs typeface="Consolas" pitchFamily="49" charset="0"/>
              </a:rPr>
              <a:t>整体创建双</a:t>
            </a:r>
            <a:r>
              <a:rPr lang="zh-CN" altLang="en-US" dirty="0">
                <a:solidFill>
                  <a:srgbClr val="FF0000"/>
                </a:solidFill>
                <a:latin typeface="Consolas" pitchFamily="49" charset="0"/>
                <a:ea typeface="微软雅黑" pitchFamily="34" charset="-122"/>
                <a:cs typeface="Consolas" pitchFamily="49" charset="0"/>
              </a:rPr>
              <a:t>链表的算法</a:t>
            </a:r>
          </a:p>
        </p:txBody>
      </p:sp>
      <p:sp>
        <p:nvSpPr>
          <p:cNvPr id="197635" name="Text Box 3"/>
          <p:cNvSpPr txBox="1">
            <a:spLocks noChangeArrowheads="1"/>
          </p:cNvSpPr>
          <p:nvPr/>
        </p:nvSpPr>
        <p:spPr bwMode="auto">
          <a:xfrm>
            <a:off x="1428728" y="1285860"/>
            <a:ext cx="3140099" cy="430887"/>
          </a:xfrm>
          <a:prstGeom prst="rect">
            <a:avLst/>
          </a:prstGeom>
          <a:noFill/>
          <a:ln w="9525" algn="ctr">
            <a:noFill/>
            <a:miter lim="800000"/>
            <a:headEnd/>
            <a:tailEnd/>
          </a:ln>
          <a:effectLst/>
        </p:spPr>
        <p:txBody>
          <a:bodyPr wrap="square">
            <a:spAutoFit/>
          </a:bodyPr>
          <a:lstStyle/>
          <a:p>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）头插法</a:t>
            </a:r>
            <a:r>
              <a:rPr lang="zh-CN" altLang="en-US" sz="2200">
                <a:solidFill>
                  <a:srgbClr val="FF0000"/>
                </a:solidFill>
                <a:latin typeface="Consolas" pitchFamily="49" charset="0"/>
                <a:ea typeface="楷体" pitchFamily="49" charset="-122"/>
                <a:cs typeface="Consolas" pitchFamily="49" charset="0"/>
              </a:rPr>
              <a:t>建</a:t>
            </a:r>
            <a:r>
              <a:rPr lang="zh-CN" altLang="en-US" sz="2200" smtClean="0">
                <a:solidFill>
                  <a:srgbClr val="FF0000"/>
                </a:solidFill>
                <a:latin typeface="Consolas" pitchFamily="49" charset="0"/>
                <a:ea typeface="楷体" pitchFamily="49" charset="-122"/>
                <a:cs typeface="Consolas" pitchFamily="49" charset="0"/>
              </a:rPr>
              <a:t>表</a:t>
            </a:r>
            <a:endParaRPr lang="zh-CN" altLang="en-US" sz="2200" dirty="0">
              <a:solidFill>
                <a:srgbClr val="FF0000"/>
              </a:solidFill>
              <a:latin typeface="Consolas" pitchFamily="49" charset="0"/>
              <a:ea typeface="楷体" pitchFamily="49" charset="-122"/>
              <a:cs typeface="Consolas" pitchFamily="49" charset="0"/>
            </a:endParaRPr>
          </a:p>
        </p:txBody>
      </p:sp>
      <p:sp>
        <p:nvSpPr>
          <p:cNvPr id="5" name="TextBox 4"/>
          <p:cNvSpPr txBox="1"/>
          <p:nvPr/>
        </p:nvSpPr>
        <p:spPr>
          <a:xfrm>
            <a:off x="1428728" y="2000240"/>
            <a:ext cx="7215238" cy="2862322"/>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从一个空双链表（含有一个</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指向的头结点）开始。</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读取数组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（含有</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个元素）中的一个元素，生成一个新结点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，将读取的数据元素存放到新结点的数据域中。</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然后将新结点</a:t>
            </a:r>
            <a:r>
              <a:rPr lang="en-US" altLang="zh-CN" sz="2000"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插入到当前链表的表头上。</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再读取数组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的下一个元素，采用相同的操作建立新结点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并插入到双链表</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中，直到数组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中所有元素读完为止。</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142976" y="500042"/>
            <a:ext cx="7786742" cy="4971128"/>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80000">
            <a:spAutoFit/>
          </a:bodyPr>
          <a:lstStyle/>
          <a:p>
            <a:pPr>
              <a:lnSpc>
                <a:spcPts val="26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CreateListF</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a[],</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创建头结点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&gt;next=NULL;</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0;i</a:t>
            </a:r>
            <a:r>
              <a:rPr lang="en-US" altLang="zh-CN" sz="1800">
                <a:solidFill>
                  <a:srgbClr val="0000FF"/>
                </a:solidFill>
                <a:latin typeface="Consolas" pitchFamily="49" charset="0"/>
                <a:ea typeface="仿宋" pitchFamily="49" charset="-122"/>
                <a:cs typeface="Consolas" pitchFamily="49" charset="0"/>
              </a:rPr>
              <a:t>&lt;</a:t>
            </a:r>
            <a:r>
              <a:rPr lang="en-US" altLang="zh-CN" sz="1800" err="1">
                <a:solidFill>
                  <a:srgbClr val="0000FF"/>
                </a:solidFill>
                <a:latin typeface="Consolas" pitchFamily="49" charset="0"/>
                <a:ea typeface="仿宋" pitchFamily="49" charset="-122"/>
                <a:cs typeface="Consolas" pitchFamily="49" charset="0"/>
              </a:rPr>
              <a:t>n;i</a:t>
            </a:r>
            <a:r>
              <a:rPr lang="en-US" altLang="zh-CN" sz="1800" smtClean="0">
                <a:solidFill>
                  <a:srgbClr val="0000FF"/>
                </a:solidFill>
                <a:latin typeface="Consolas" pitchFamily="49" charset="0"/>
                <a:ea typeface="仿宋" pitchFamily="49" charset="-122"/>
                <a:cs typeface="Consolas" pitchFamily="49" charset="0"/>
              </a:rPr>
              <a: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  s=(DLinkNode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创建新结点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a:t>
            </a:r>
            <a:r>
              <a:rPr lang="en-US" altLang="zh-CN" sz="1800" dirty="0">
                <a:solidFill>
                  <a:srgbClr val="0000FF"/>
                </a:solidFill>
                <a:latin typeface="Consolas" pitchFamily="49" charset="0"/>
                <a:ea typeface="仿宋" pitchFamily="49" charset="-122"/>
                <a:cs typeface="Consolas" pitchFamily="49" charset="0"/>
              </a:rPr>
              <a:t>&gt;next=L-&gt;next;		</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将</a:t>
            </a:r>
            <a:r>
              <a:rPr lang="en-US" altLang="zh-CN" sz="1800" smtClean="0">
                <a:solidFill>
                  <a:srgbClr val="00B050"/>
                </a:solidFill>
                <a:latin typeface="Consolas" pitchFamily="49" charset="0"/>
                <a:ea typeface="仿宋" pitchFamily="49" charset="-122"/>
                <a:cs typeface="Consolas" pitchFamily="49" charset="0"/>
              </a:rPr>
              <a:t>s</a:t>
            </a:r>
            <a:r>
              <a:rPr lang="zh-CN" altLang="en-US" sz="1800" dirty="0">
                <a:solidFill>
                  <a:srgbClr val="00B050"/>
                </a:solidFill>
                <a:latin typeface="Consolas" pitchFamily="49" charset="0"/>
                <a:ea typeface="仿宋" pitchFamily="49" charset="-122"/>
                <a:cs typeface="Consolas" pitchFamily="49" charset="0"/>
              </a:rPr>
              <a:t>插入到头结点之后</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a:t>
            </a:r>
            <a:r>
              <a:rPr lang="en-US" altLang="zh-CN" sz="1800" dirty="0">
                <a:solidFill>
                  <a:srgbClr val="0000FF"/>
                </a:solidFill>
                <a:latin typeface="Consolas" pitchFamily="49" charset="0"/>
                <a:ea typeface="仿宋" pitchFamily="49" charset="-122"/>
                <a:cs typeface="Consolas" pitchFamily="49" charset="0"/>
              </a:rPr>
              <a:t>&gt;prior=L;</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(L-&gt;next!=NULL)		</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若</a:t>
            </a:r>
            <a:r>
              <a:rPr lang="en-US" altLang="zh-CN" sz="1800" smtClean="0">
                <a:solidFill>
                  <a:srgbClr val="00B050"/>
                </a:solidFill>
                <a:latin typeface="Consolas" pitchFamily="49" charset="0"/>
                <a:ea typeface="仿宋" pitchFamily="49" charset="-122"/>
                <a:cs typeface="Consolas" pitchFamily="49" charset="0"/>
              </a:rPr>
              <a:t>s</a:t>
            </a:r>
            <a:r>
              <a:rPr lang="zh-CN" altLang="en-US" sz="1800" dirty="0">
                <a:solidFill>
                  <a:srgbClr val="00B050"/>
                </a:solidFill>
                <a:latin typeface="Consolas" pitchFamily="49" charset="0"/>
                <a:ea typeface="仿宋" pitchFamily="49" charset="-122"/>
                <a:cs typeface="Consolas" pitchFamily="49" charset="0"/>
              </a:rPr>
              <a:t>不是作为尾结点插入</a:t>
            </a:r>
          </a:p>
          <a:p>
            <a:pPr>
              <a:lnSpc>
                <a:spcPts val="26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&gt;next-&gt;prior=s;</a:t>
            </a: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&gt;next=s;</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500298" y="357166"/>
            <a:ext cx="5000660"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pt-BR" altLang="zh-CN" sz="3200" dirty="0">
                <a:ln w="11430"/>
                <a:solidFill>
                  <a:srgbClr val="FF0000"/>
                </a:solidFill>
                <a:effectLst>
                  <a:outerShdw blurRad="50800" dist="39000" dir="5460000" algn="tl">
                    <a:srgbClr val="000000">
                      <a:alpha val="38000"/>
                    </a:srgbClr>
                  </a:outerShdw>
                </a:effectLst>
                <a:ea typeface="隶书" pitchFamily="49" charset="-122"/>
              </a:rPr>
              <a:t>2.4  </a:t>
            </a:r>
            <a:r>
              <a:rPr lang="zh-CN" altLang="pt-BR" sz="3200">
                <a:ln w="11430"/>
                <a:solidFill>
                  <a:srgbClr val="FF0000"/>
                </a:solidFill>
                <a:effectLst>
                  <a:outerShdw blurRad="50800" dist="39000" dir="5460000" algn="tl">
                    <a:srgbClr val="000000">
                      <a:alpha val="38000"/>
                    </a:srgbClr>
                  </a:outerShdw>
                </a:effectLst>
                <a:ea typeface="隶书" pitchFamily="49" charset="-122"/>
              </a:rPr>
              <a:t>双</a:t>
            </a:r>
            <a:r>
              <a:rPr lang="zh-CN" altLang="pt-BR" sz="3200" smtClean="0">
                <a:ln w="11430"/>
                <a:solidFill>
                  <a:srgbClr val="FF0000"/>
                </a:solidFill>
                <a:effectLst>
                  <a:outerShdw blurRad="50800" dist="39000" dir="5460000" algn="tl">
                    <a:srgbClr val="000000">
                      <a:alpha val="38000"/>
                    </a:srgbClr>
                  </a:outerShdw>
                </a:effectLst>
                <a:ea typeface="隶书" pitchFamily="49" charset="-122"/>
              </a:rPr>
              <a:t>链表</a:t>
            </a:r>
            <a:r>
              <a:rPr lang="zh-CN" altLang="en-US" sz="3200" smtClean="0">
                <a:ln w="11430"/>
                <a:solidFill>
                  <a:srgbClr val="FF0000"/>
                </a:solidFill>
                <a:effectLst>
                  <a:outerShdw blurRad="50800" dist="39000" dir="5460000" algn="tl">
                    <a:srgbClr val="000000">
                      <a:alpha val="38000"/>
                    </a:srgbClr>
                  </a:outerShdw>
                </a:effectLst>
                <a:ea typeface="隶书" pitchFamily="49" charset="-122"/>
              </a:rPr>
              <a:t>和循环双链表</a:t>
            </a:r>
            <a:endParaRPr lang="zh-CN" altLang="en-US" sz="3200" dirty="0">
              <a:ln w="11430"/>
              <a:solidFill>
                <a:srgbClr val="FF0000"/>
              </a:solidFill>
              <a:effectLst>
                <a:outerShdw blurRad="50800" dist="39000" dir="5460000" algn="tl">
                  <a:srgbClr val="000000">
                    <a:alpha val="38000"/>
                  </a:srgbClr>
                </a:outerShdw>
              </a:effectLst>
              <a:ea typeface="隶书" pitchFamily="49" charset="-122"/>
            </a:endParaRPr>
          </a:p>
        </p:txBody>
      </p:sp>
      <p:sp>
        <p:nvSpPr>
          <p:cNvPr id="183299" name="Text Box 3"/>
          <p:cNvSpPr txBox="1">
            <a:spLocks noChangeArrowheads="1"/>
          </p:cNvSpPr>
          <p:nvPr/>
        </p:nvSpPr>
        <p:spPr bwMode="auto">
          <a:xfrm>
            <a:off x="1214414" y="1357298"/>
            <a:ext cx="389096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US" altLang="zh-CN" sz="2800">
                <a:solidFill>
                  <a:srgbClr val="FF0000"/>
                </a:solidFill>
                <a:latin typeface="Consolas" pitchFamily="49" charset="0"/>
                <a:ea typeface="微软雅黑" pitchFamily="34" charset="-122"/>
                <a:cs typeface="Consolas" pitchFamily="49" charset="0"/>
              </a:rPr>
              <a:t>2.4.1 </a:t>
            </a:r>
            <a:r>
              <a:rPr lang="zh-CN" altLang="en-US" sz="2800" smtClean="0">
                <a:solidFill>
                  <a:srgbClr val="FF0000"/>
                </a:solidFill>
                <a:latin typeface="Consolas" pitchFamily="49" charset="0"/>
                <a:ea typeface="微软雅黑" pitchFamily="34" charset="-122"/>
                <a:cs typeface="Consolas" pitchFamily="49" charset="0"/>
              </a:rPr>
              <a:t>双</a:t>
            </a:r>
            <a:r>
              <a:rPr lang="zh-CN" altLang="en-US" sz="2800" dirty="0">
                <a:solidFill>
                  <a:srgbClr val="FF0000"/>
                </a:solidFill>
                <a:latin typeface="Consolas" pitchFamily="49" charset="0"/>
                <a:ea typeface="微软雅黑" pitchFamily="34" charset="-122"/>
                <a:cs typeface="Consolas" pitchFamily="49" charset="0"/>
              </a:rPr>
              <a:t>链表的</a:t>
            </a:r>
            <a:r>
              <a:rPr lang="zh-CN" altLang="en-US" sz="2800" dirty="0" smtClean="0">
                <a:solidFill>
                  <a:srgbClr val="FF0000"/>
                </a:solidFill>
                <a:latin typeface="Consolas" pitchFamily="49" charset="0"/>
                <a:ea typeface="微软雅黑" pitchFamily="34" charset="-122"/>
                <a:cs typeface="Consolas" pitchFamily="49" charset="0"/>
              </a:rPr>
              <a:t>定义</a:t>
            </a:r>
            <a:r>
              <a:rPr lang="zh-CN" altLang="en-US" sz="2800" dirty="0">
                <a:latin typeface="Consolas" pitchFamily="49" charset="0"/>
                <a:ea typeface="微软雅黑" pitchFamily="34" charset="-122"/>
                <a:cs typeface="Consolas" pitchFamily="49" charset="0"/>
              </a:rPr>
              <a:t>　　</a:t>
            </a:r>
          </a:p>
        </p:txBody>
      </p:sp>
      <p:sp>
        <p:nvSpPr>
          <p:cNvPr id="6" name="Text Box 3"/>
          <p:cNvSpPr txBox="1">
            <a:spLocks noChangeArrowheads="1"/>
          </p:cNvSpPr>
          <p:nvPr/>
        </p:nvSpPr>
        <p:spPr bwMode="auto">
          <a:xfrm>
            <a:off x="1785918" y="2500306"/>
            <a:ext cx="6215106" cy="1477328"/>
          </a:xfrm>
          <a:prstGeom prst="rect">
            <a:avLst/>
          </a:prstGeom>
          <a:noFill/>
          <a:ln w="9525" algn="ctr">
            <a:noFill/>
            <a:miter lim="800000"/>
            <a:headEnd/>
            <a:tailEnd/>
          </a:ln>
          <a:effectLst/>
        </p:spPr>
        <p:txBody>
          <a:bodyPr wrap="square">
            <a:spAutoFit/>
          </a:bodyPr>
          <a:lstStyle/>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双链表中用</a:t>
            </a:r>
            <a:r>
              <a:rPr lang="zh-CN" altLang="en-US" sz="2000" dirty="0">
                <a:solidFill>
                  <a:srgbClr val="0000FF"/>
                </a:solidFill>
                <a:latin typeface="Consolas" pitchFamily="49" charset="0"/>
                <a:ea typeface="楷体" pitchFamily="49" charset="-122"/>
                <a:cs typeface="Consolas" pitchFamily="49" charset="0"/>
              </a:rPr>
              <a:t>两个指针表示结点间的</a:t>
            </a:r>
            <a:r>
              <a:rPr lang="zh-CN" altLang="en-US" sz="2000">
                <a:solidFill>
                  <a:srgbClr val="0000FF"/>
                </a:solidFill>
                <a:latin typeface="Consolas" pitchFamily="49" charset="0"/>
                <a:ea typeface="楷体" pitchFamily="49" charset="-122"/>
                <a:cs typeface="Consolas" pitchFamily="49" charset="0"/>
              </a:rPr>
              <a:t>逻辑</a:t>
            </a:r>
            <a:r>
              <a:rPr lang="zh-CN" altLang="en-US" sz="2000" smtClean="0">
                <a:solidFill>
                  <a:srgbClr val="0000FF"/>
                </a:solidFill>
                <a:latin typeface="Consolas" pitchFamily="49" charset="0"/>
                <a:ea typeface="楷体" pitchFamily="49" charset="-122"/>
                <a:cs typeface="Consolas" pitchFamily="49" charset="0"/>
              </a:rPr>
              <a:t>关系。</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指向其前驱结点的指针域</a:t>
            </a:r>
            <a:r>
              <a:rPr lang="en-US" sz="2000" smtClean="0">
                <a:solidFill>
                  <a:srgbClr val="0000FF"/>
                </a:solidFill>
                <a:latin typeface="Consolas" pitchFamily="49" charset="0"/>
                <a:ea typeface="楷体" pitchFamily="49" charset="-122"/>
                <a:cs typeface="Consolas" pitchFamily="49" charset="0"/>
              </a:rPr>
              <a:t>prior</a:t>
            </a:r>
            <a:r>
              <a:rPr lang="zh-CN" altLang="en-US" sz="2000" smtClean="0">
                <a:solidFill>
                  <a:srgbClr val="0000FF"/>
                </a:solidFill>
                <a:latin typeface="Consolas" pitchFamily="49" charset="0"/>
                <a:ea typeface="楷体" pitchFamily="49" charset="-122"/>
                <a:cs typeface="Consolas" pitchFamily="49" charset="0"/>
              </a:rPr>
              <a:t>。</a:t>
            </a:r>
            <a:endParaRPr lang="en-US" sz="2000" smtClean="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指向其后继结点的指针域</a:t>
            </a:r>
            <a:r>
              <a:rPr lang="en-US" altLang="zh-CN" sz="2000" smtClean="0">
                <a:solidFill>
                  <a:srgbClr val="0000FF"/>
                </a:solidFill>
                <a:latin typeface="Consolas" pitchFamily="49" charset="0"/>
                <a:ea typeface="楷体" pitchFamily="49" charset="-122"/>
                <a:cs typeface="Consolas" pitchFamily="49" charset="0"/>
              </a:rPr>
              <a:t>next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285852" y="428604"/>
            <a:ext cx="3500462" cy="439223"/>
          </a:xfrm>
          <a:prstGeom prst="rect">
            <a:avLst/>
          </a:prstGeom>
          <a:noFill/>
          <a:ln w="9525">
            <a:noFill/>
            <a:miter lim="800000"/>
            <a:headEnd/>
            <a:tailEnd/>
          </a:ln>
          <a:effectLst/>
        </p:spPr>
        <p:txBody>
          <a:bodyPr wrap="square">
            <a:spAutoFit/>
          </a:bodyPr>
          <a:lstStyle/>
          <a:p>
            <a:pPr>
              <a:lnSpc>
                <a:spcPct val="11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）尾插法</a:t>
            </a:r>
            <a:r>
              <a:rPr lang="zh-CN" altLang="en-US" sz="2200">
                <a:solidFill>
                  <a:srgbClr val="FF0000"/>
                </a:solidFill>
                <a:latin typeface="Consolas" pitchFamily="49" charset="0"/>
                <a:ea typeface="楷体" pitchFamily="49" charset="-122"/>
                <a:cs typeface="Consolas" pitchFamily="49" charset="0"/>
              </a:rPr>
              <a:t>建</a:t>
            </a:r>
            <a:r>
              <a:rPr lang="zh-CN" altLang="en-US" sz="2200" smtClean="0">
                <a:solidFill>
                  <a:srgbClr val="FF0000"/>
                </a:solidFill>
                <a:latin typeface="Consolas" pitchFamily="49" charset="0"/>
                <a:ea typeface="楷体" pitchFamily="49" charset="-122"/>
                <a:cs typeface="Consolas" pitchFamily="49" charset="0"/>
              </a:rPr>
              <a:t>表</a:t>
            </a:r>
            <a:endParaRPr lang="zh-CN" altLang="en-US" sz="2200" dirty="0">
              <a:solidFill>
                <a:srgbClr val="FF0000"/>
              </a:solidFill>
              <a:latin typeface="Consolas" pitchFamily="49" charset="0"/>
              <a:ea typeface="楷体" pitchFamily="49" charset="-122"/>
              <a:cs typeface="Consolas" pitchFamily="49" charset="0"/>
            </a:endParaRPr>
          </a:p>
        </p:txBody>
      </p:sp>
      <p:sp>
        <p:nvSpPr>
          <p:cNvPr id="4" name="TextBox 3"/>
          <p:cNvSpPr txBox="1"/>
          <p:nvPr/>
        </p:nvSpPr>
        <p:spPr>
          <a:xfrm>
            <a:off x="1500166" y="1214422"/>
            <a:ext cx="7143800" cy="2827569"/>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从一个空双链表（含有一个</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指向的头结点）开始。</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读取数组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（含有</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个元素）中的一个元素，生成一个新结点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，将读取的数据元素存放到新结点的数据域中。</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然后将新结点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插入到当前链表的表尾上。</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再读取数组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的下一个元素，采用相同的操作建立新结点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并插入到双链表</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中，直到数组</a:t>
            </a:r>
            <a:r>
              <a:rPr lang="en-US" altLang="zh-CN" sz="2000" i="1"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中所有元素读完为止。</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1071538" y="714356"/>
            <a:ext cx="7858180" cy="4674055"/>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pPr>
              <a:lnSpc>
                <a:spcPts val="26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CreateListR</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a[],</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创建头结点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tc</a:t>
            </a:r>
            <a:r>
              <a:rPr lang="zh-CN" altLang="en-US" sz="1800" dirty="0">
                <a:solidFill>
                  <a:srgbClr val="00B0F0"/>
                </a:solidFill>
                <a:latin typeface="Consolas" pitchFamily="49" charset="0"/>
                <a:ea typeface="仿宋" pitchFamily="49" charset="-122"/>
                <a:cs typeface="Consolas" pitchFamily="49" charset="0"/>
              </a:rPr>
              <a:t>始终指向尾结点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开始时指向头结点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r>
              <a:rPr lang="zh-CN" altLang="en-US" sz="1800" dirty="0">
                <a:solidFill>
                  <a:srgbClr val="0000FF"/>
                </a:solidFill>
                <a:latin typeface="Consolas" pitchFamily="49" charset="0"/>
                <a:ea typeface="仿宋" pitchFamily="49" charset="-122"/>
                <a:cs typeface="Consolas" pitchFamily="49" charset="0"/>
              </a:rPr>
              <a:t>创建新结点</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s-&gt;data=a[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-&gt;next=s;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en-US"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tc</a:t>
            </a:r>
            <a:r>
              <a:rPr lang="zh-CN" altLang="en-US" sz="1800" dirty="0">
                <a:solidFill>
                  <a:srgbClr val="00B0F0"/>
                </a:solidFill>
                <a:latin typeface="Consolas" pitchFamily="49" charset="0"/>
                <a:ea typeface="仿宋" pitchFamily="49" charset="-122"/>
                <a:cs typeface="Consolas" pitchFamily="49" charset="0"/>
              </a:rPr>
              <a:t>之后</a:t>
            </a:r>
          </a:p>
          <a:p>
            <a:pPr>
              <a:lnSpc>
                <a:spcPts val="26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s-&gt;prior=</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=s;</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尾结点</a:t>
            </a:r>
            <a:r>
              <a:rPr lang="en-US" altLang="zh-CN" sz="1800" dirty="0">
                <a:solidFill>
                  <a:srgbClr val="00B0F0"/>
                </a:solidFill>
                <a:latin typeface="Consolas" pitchFamily="49" charset="0"/>
                <a:ea typeface="仿宋" pitchFamily="49" charset="-122"/>
                <a:cs typeface="Consolas" pitchFamily="49" charset="0"/>
              </a:rPr>
              <a:t>next</a:t>
            </a:r>
            <a:r>
              <a:rPr lang="zh-CN" altLang="en-US" sz="1800" dirty="0">
                <a:solidFill>
                  <a:srgbClr val="00B0F0"/>
                </a:solidFill>
                <a:latin typeface="Consolas" pitchFamily="49" charset="0"/>
                <a:ea typeface="仿宋" pitchFamily="49" charset="-122"/>
                <a:cs typeface="Consolas" pitchFamily="49" charset="0"/>
              </a:rPr>
              <a:t>域置为</a:t>
            </a:r>
            <a:r>
              <a:rPr lang="en-US" altLang="zh-CN" sz="1800" dirty="0">
                <a:solidFill>
                  <a:srgbClr val="00B0F0"/>
                </a:solidFill>
                <a:latin typeface="Consolas" pitchFamily="49" charset="0"/>
                <a:ea typeface="仿宋" pitchFamily="49" charset="-122"/>
                <a:cs typeface="Consolas" pitchFamily="49" charset="0"/>
              </a:rPr>
              <a:t>NULL</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Text Box 3"/>
          <p:cNvSpPr txBox="1">
            <a:spLocks noChangeArrowheads="1"/>
          </p:cNvSpPr>
          <p:nvPr/>
        </p:nvSpPr>
        <p:spPr bwMode="auto">
          <a:xfrm>
            <a:off x="1285852" y="1500174"/>
            <a:ext cx="7358114" cy="2169825"/>
          </a:xfrm>
          <a:prstGeom prst="rect">
            <a:avLst/>
          </a:prstGeom>
          <a:noFill/>
          <a:ln w="9525" algn="ctr">
            <a:noFill/>
            <a:miter lim="800000"/>
            <a:headEnd/>
            <a:tailEnd/>
          </a:ln>
          <a:effectLst/>
        </p:spPr>
        <p:txBody>
          <a:bodyPr wrap="square">
            <a:spAutoFit/>
          </a:bodyPr>
          <a:lstStyle/>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2.22】 </a:t>
            </a:r>
            <a:r>
              <a:rPr lang="zh-CN" altLang="en-US" sz="2000" dirty="0">
                <a:solidFill>
                  <a:srgbClr val="0000FF"/>
                </a:solidFill>
                <a:latin typeface="Consolas" pitchFamily="49" charset="0"/>
                <a:ea typeface="楷体" pitchFamily="49" charset="-122"/>
                <a:cs typeface="Consolas" pitchFamily="49" charset="0"/>
              </a:rPr>
              <a:t>假设一个整数序列用双链表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存储，设计一个算法删除其中最大值的结点。</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用</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遍历双链表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，用</a:t>
            </a:r>
            <a:r>
              <a:rPr lang="en-US" altLang="zh-CN" sz="2000" dirty="0" err="1">
                <a:solidFill>
                  <a:srgbClr val="0000FF"/>
                </a:solidFill>
                <a:latin typeface="Consolas" pitchFamily="49" charset="0"/>
                <a:ea typeface="楷体" pitchFamily="49" charset="-122"/>
                <a:cs typeface="Consolas" pitchFamily="49" charset="0"/>
              </a:rPr>
              <a:t>maxp</a:t>
            </a:r>
            <a:r>
              <a:rPr lang="zh-CN" altLang="en-US" sz="2000" dirty="0">
                <a:solidFill>
                  <a:srgbClr val="0000FF"/>
                </a:solidFill>
                <a:latin typeface="Consolas" pitchFamily="49" charset="0"/>
                <a:ea typeface="楷体" pitchFamily="49" charset="-122"/>
                <a:cs typeface="Consolas" pitchFamily="49" charset="0"/>
              </a:rPr>
              <a:t>保存找到的第一个最大值的结点（初值为</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）。最后通过其</a:t>
            </a:r>
            <a:r>
              <a:rPr lang="zh-CN" altLang="en-US" sz="2000">
                <a:solidFill>
                  <a:srgbClr val="0000FF"/>
                </a:solidFill>
                <a:latin typeface="Consolas" pitchFamily="49" charset="0"/>
                <a:ea typeface="楷体" pitchFamily="49" charset="-122"/>
                <a:cs typeface="Consolas" pitchFamily="49" charset="0"/>
              </a:rPr>
              <a:t>前驱</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pre</a:t>
            </a:r>
            <a:r>
              <a:rPr lang="zh-CN" altLang="en-US" sz="2000" dirty="0">
                <a:solidFill>
                  <a:srgbClr val="0000FF"/>
                </a:solidFill>
                <a:latin typeface="Consolas" pitchFamily="49" charset="0"/>
                <a:ea typeface="楷体" pitchFamily="49" charset="-122"/>
                <a:cs typeface="Consolas" pitchFamily="49" charset="0"/>
              </a:rPr>
              <a:t>和</a:t>
            </a:r>
            <a:r>
              <a:rPr lang="zh-CN" altLang="en-US" sz="2000">
                <a:solidFill>
                  <a:srgbClr val="0000FF"/>
                </a:solidFill>
                <a:latin typeface="Consolas" pitchFamily="49" charset="0"/>
                <a:ea typeface="楷体" pitchFamily="49" charset="-122"/>
                <a:cs typeface="Consolas" pitchFamily="49" charset="0"/>
              </a:rPr>
              <a:t>后继</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post</a:t>
            </a:r>
            <a:r>
              <a:rPr lang="zh-CN" altLang="en-US" sz="2000" smtClean="0">
                <a:solidFill>
                  <a:srgbClr val="0000FF"/>
                </a:solidFill>
                <a:latin typeface="Consolas" pitchFamily="49" charset="0"/>
                <a:ea typeface="楷体" pitchFamily="49" charset="-122"/>
                <a:cs typeface="Consolas" pitchFamily="49" charset="0"/>
              </a:rPr>
              <a:t>删除</a:t>
            </a:r>
            <a:r>
              <a:rPr lang="en-US" altLang="zh-CN" sz="2000" smtClean="0">
                <a:solidFill>
                  <a:srgbClr val="0000FF"/>
                </a:solidFill>
                <a:latin typeface="Consolas" pitchFamily="49" charset="0"/>
                <a:ea typeface="楷体" pitchFamily="49" charset="-122"/>
                <a:cs typeface="Consolas" pitchFamily="49" charset="0"/>
              </a:rPr>
              <a:t>maxp</a:t>
            </a:r>
            <a:r>
              <a:rPr lang="zh-CN" altLang="en-US" sz="2000" dirty="0">
                <a:solidFill>
                  <a:srgbClr val="0000FF"/>
                </a:solidFill>
                <a:latin typeface="Consolas" pitchFamily="49" charset="0"/>
                <a:ea typeface="楷体" pitchFamily="49" charset="-122"/>
                <a:cs typeface="Consolas" pitchFamily="49" charset="0"/>
              </a:rPr>
              <a:t>结点并释放</a:t>
            </a:r>
            <a:r>
              <a:rPr lang="zh-CN" altLang="en-US" sz="2000">
                <a:solidFill>
                  <a:srgbClr val="0000FF"/>
                </a:solidFill>
                <a:latin typeface="Consolas" pitchFamily="49" charset="0"/>
                <a:ea typeface="楷体" pitchFamily="49" charset="-122"/>
                <a:cs typeface="Consolas" pitchFamily="49" charset="0"/>
              </a:rPr>
              <a:t>其</a:t>
            </a:r>
            <a:r>
              <a:rPr lang="zh-CN" altLang="en-US" sz="2000" smtClean="0">
                <a:solidFill>
                  <a:srgbClr val="0000FF"/>
                </a:solidFill>
                <a:latin typeface="Consolas" pitchFamily="49" charset="0"/>
                <a:ea typeface="楷体" pitchFamily="49" charset="-122"/>
                <a:cs typeface="Consolas" pitchFamily="49" charset="0"/>
              </a:rPr>
              <a:t>空间。 </a:t>
            </a:r>
            <a:endParaRPr lang="zh-CN" altLang="en-US" sz="2000" dirty="0">
              <a:solidFill>
                <a:srgbClr val="0000FF"/>
              </a:solidFill>
              <a:latin typeface="Consolas" pitchFamily="49" charset="0"/>
              <a:ea typeface="楷体" pitchFamily="49" charset="-122"/>
              <a:cs typeface="Consolas" pitchFamily="49" charset="0"/>
            </a:endParaRPr>
          </a:p>
        </p:txBody>
      </p:sp>
      <p:sp>
        <p:nvSpPr>
          <p:cNvPr id="203781" name="Rectangle 5"/>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 name="TextBox 5"/>
          <p:cNvSpPr txBox="1"/>
          <p:nvPr/>
        </p:nvSpPr>
        <p:spPr>
          <a:xfrm>
            <a:off x="231792" y="1714488"/>
            <a:ext cx="553998" cy="2000264"/>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ea typeface="隶书" pitchFamily="49" charset="-122"/>
              </a:rPr>
              <a:t>2.4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双链表</a:t>
            </a:r>
            <a:endParaRPr lang="zh-CN" altLang="en-US" dirty="0"/>
          </a:p>
        </p:txBody>
      </p:sp>
      <p:sp>
        <p:nvSpPr>
          <p:cNvPr id="7" name="Text Box 2"/>
          <p:cNvSpPr txBox="1">
            <a:spLocks noChangeArrowheads="1"/>
          </p:cNvSpPr>
          <p:nvPr/>
        </p:nvSpPr>
        <p:spPr bwMode="auto">
          <a:xfrm>
            <a:off x="1214414" y="500042"/>
            <a:ext cx="528641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2.4.3 </a:t>
            </a:r>
            <a:r>
              <a:rPr lang="zh-CN" altLang="en-US" sz="2800" smtClean="0">
                <a:solidFill>
                  <a:srgbClr val="FF0000"/>
                </a:solidFill>
                <a:latin typeface="Consolas" pitchFamily="49" charset="0"/>
                <a:ea typeface="微软雅黑" pitchFamily="34" charset="-122"/>
                <a:cs typeface="Consolas" pitchFamily="49" charset="0"/>
              </a:rPr>
              <a:t>双链表的算法设计示例</a:t>
            </a:r>
            <a:endParaRPr lang="zh-CN" altLang="en-US" sz="2800" dirty="0">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1108081" y="571480"/>
            <a:ext cx="7893075" cy="4995109"/>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ts val="28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Delmax</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a:t>
            </a:r>
            <a:r>
              <a:rPr lang="en-US" altLang="zh-CN" sz="1800" dirty="0" err="1">
                <a:solidFill>
                  <a:srgbClr val="0000FF"/>
                </a:solidFill>
                <a:latin typeface="Consolas" pitchFamily="49" charset="0"/>
                <a:ea typeface="仿宋" pitchFamily="49" charset="-122"/>
                <a:cs typeface="Consolas" pitchFamily="49" charset="0"/>
              </a:rPr>
              <a:t>maxp</a:t>
            </a:r>
            <a:r>
              <a:rPr lang="en-US" altLang="zh-CN" sz="1800" dirty="0">
                <a:solidFill>
                  <a:srgbClr val="0000FF"/>
                </a:solidFill>
                <a:latin typeface="Consolas" pitchFamily="49" charset="0"/>
                <a:ea typeface="仿宋" pitchFamily="49" charset="-122"/>
                <a:cs typeface="Consolas" pitchFamily="49" charset="0"/>
              </a:rPr>
              <a:t>=p,*pre,*post;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查找第一个最大值</a:t>
            </a:r>
            <a:r>
              <a:rPr lang="zh-CN" altLang="en-US" sz="1800">
                <a:solidFill>
                  <a:srgbClr val="00B0F0"/>
                </a:solidFill>
                <a:latin typeface="Consolas" pitchFamily="49" charset="0"/>
                <a:ea typeface="仿宋" pitchFamily="49" charset="-122"/>
                <a:cs typeface="Consolas" pitchFamily="49" charset="0"/>
              </a:rPr>
              <a:t>的</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maxp</a:t>
            </a:r>
            <a:endParaRPr lang="en-US" altLang="zh-CN" sz="1800" dirty="0">
              <a:solidFill>
                <a:srgbClr val="00B0F0"/>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(p-&gt;data&gt;</a:t>
            </a:r>
            <a:r>
              <a:rPr lang="en-US" altLang="zh-CN" sz="1800" dirty="0" err="1">
                <a:solidFill>
                  <a:srgbClr val="0000FF"/>
                </a:solidFill>
                <a:latin typeface="Consolas" pitchFamily="49" charset="0"/>
                <a:ea typeface="仿宋" pitchFamily="49" charset="-122"/>
                <a:cs typeface="Consolas" pitchFamily="49" charset="0"/>
              </a:rPr>
              <a:t>maxp</a:t>
            </a:r>
            <a:r>
              <a:rPr lang="en-US" altLang="zh-CN" sz="1800" dirty="0">
                <a:solidFill>
                  <a:srgbClr val="0000FF"/>
                </a:solidFill>
                <a:latin typeface="Consolas" pitchFamily="49" charset="0"/>
                <a:ea typeface="仿宋" pitchFamily="49" charset="-122"/>
                <a:cs typeface="Consolas" pitchFamily="49" charset="0"/>
              </a:rPr>
              <a:t>-&gt;data)</a:t>
            </a:r>
          </a:p>
          <a:p>
            <a:pPr>
              <a:lnSpc>
                <a:spcPts val="28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maxp=p</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&gt;next;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pre=maxp-</a:t>
            </a:r>
            <a:r>
              <a:rPr lang="en-US" altLang="zh-CN" sz="1800" dirty="0">
                <a:solidFill>
                  <a:srgbClr val="0000FF"/>
                </a:solidFill>
                <a:latin typeface="Consolas" pitchFamily="49" charset="0"/>
                <a:ea typeface="仿宋" pitchFamily="49" charset="-122"/>
                <a:cs typeface="Consolas" pitchFamily="49" charset="0"/>
              </a:rPr>
              <a:t>&gt;prior;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指向被删结点的前驱结点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post=maxp-</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指向被删结点的后继结点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pre-</a:t>
            </a:r>
            <a:r>
              <a:rPr lang="en-US" altLang="zh-CN" sz="1800" dirty="0">
                <a:solidFill>
                  <a:srgbClr val="0000FF"/>
                </a:solidFill>
                <a:latin typeface="Consolas" pitchFamily="49" charset="0"/>
                <a:ea typeface="仿宋" pitchFamily="49" charset="-122"/>
                <a:cs typeface="Consolas" pitchFamily="49" charset="0"/>
              </a:rPr>
              <a:t>&gt;next=post;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maxp</a:t>
            </a:r>
            <a:r>
              <a:rPr lang="zh-CN" altLang="en-US" sz="1800" dirty="0">
                <a:solidFill>
                  <a:srgbClr val="00B0F0"/>
                </a:solidFill>
                <a:latin typeface="Consolas" pitchFamily="49" charset="0"/>
                <a:ea typeface="仿宋" pitchFamily="49" charset="-122"/>
                <a:cs typeface="Consolas" pitchFamily="49" charset="0"/>
              </a:rPr>
              <a:t>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(post!=NULL) post-&gt;prior=pre;</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free(maxp</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释放其空间</a:t>
            </a: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1071538" y="642918"/>
            <a:ext cx="7893075" cy="1785104"/>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2.18】</a:t>
            </a:r>
            <a:r>
              <a:rPr lang="zh-CN" altLang="en-US" sz="2000" dirty="0">
                <a:solidFill>
                  <a:srgbClr val="0000FF"/>
                </a:solidFill>
                <a:latin typeface="Consolas" pitchFamily="49" charset="0"/>
                <a:ea typeface="楷体" pitchFamily="49" charset="-122"/>
                <a:cs typeface="Consolas" pitchFamily="49" charset="0"/>
              </a:rPr>
              <a:t>设有一个双链表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，设计一个算法查找第一个元素值为</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的结点，将其与后继结点进行交换。</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先找到第一个元素值为</a:t>
            </a:r>
            <a:r>
              <a:rPr lang="en-US" altLang="zh-CN" sz="2000" i="1" dirty="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指向其</a:t>
            </a:r>
            <a:r>
              <a:rPr lang="zh-CN" altLang="en-US" sz="2000">
                <a:solidFill>
                  <a:srgbClr val="0000FF"/>
                </a:solidFill>
                <a:latin typeface="Consolas" pitchFamily="49" charset="0"/>
                <a:ea typeface="楷体" pitchFamily="49" charset="-122"/>
                <a:cs typeface="Consolas" pitchFamily="49" charset="0"/>
              </a:rPr>
              <a:t>后继</a:t>
            </a:r>
            <a:r>
              <a:rPr lang="zh-CN" altLang="en-US" sz="2000" smtClean="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先</a:t>
            </a:r>
            <a:r>
              <a:rPr lang="zh-CN" altLang="en-US" sz="2000" smtClean="0">
                <a:solidFill>
                  <a:srgbClr val="0000FF"/>
                </a:solidFill>
                <a:latin typeface="Consolas" pitchFamily="49" charset="0"/>
                <a:ea typeface="楷体" pitchFamily="49" charset="-122"/>
                <a:cs typeface="Consolas" pitchFamily="49" charset="0"/>
              </a:rPr>
              <a:t>删除</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a:t>
            </a:r>
            <a:r>
              <a:rPr lang="zh-CN" altLang="en-US" sz="2000">
                <a:solidFill>
                  <a:srgbClr val="0000FF"/>
                </a:solidFill>
                <a:latin typeface="Consolas" pitchFamily="49" charset="0"/>
                <a:ea typeface="楷体" pitchFamily="49" charset="-122"/>
                <a:cs typeface="Consolas" pitchFamily="49" charset="0"/>
              </a:rPr>
              <a:t>插入</a:t>
            </a:r>
            <a:r>
              <a:rPr lang="zh-CN" altLang="en-US" sz="2000" smtClean="0">
                <a:solidFill>
                  <a:srgbClr val="0000FF"/>
                </a:solidFill>
                <a:latin typeface="Consolas" pitchFamily="49" charset="0"/>
                <a:ea typeface="楷体" pitchFamily="49" charset="-122"/>
                <a:cs typeface="Consolas" pitchFamily="49" charset="0"/>
              </a:rPr>
              <a:t>到</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结点之后。</a:t>
            </a:r>
          </a:p>
        </p:txBody>
      </p:sp>
      <p:sp>
        <p:nvSpPr>
          <p:cNvPr id="205828"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1142976" y="142852"/>
            <a:ext cx="7535885" cy="6107790"/>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Swap</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x)</a:t>
            </a:r>
          </a:p>
          <a:p>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*p=L-&gt;next,*q;</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&amp;&amp; p-&gt;data!=x)</a:t>
            </a:r>
          </a:p>
          <a:p>
            <a:r>
              <a:rPr lang="en-US" altLang="zh-CN" sz="1800" smtClean="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(p==NULL)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未找到值为</a:t>
            </a:r>
            <a:r>
              <a:rPr lang="en-US" altLang="zh-CN" sz="1800" dirty="0">
                <a:solidFill>
                  <a:srgbClr val="00B050"/>
                </a:solidFill>
                <a:latin typeface="Consolas" pitchFamily="49" charset="0"/>
                <a:ea typeface="仿宋" pitchFamily="49" charset="-122"/>
                <a:cs typeface="Consolas" pitchFamily="49" charset="0"/>
              </a:rPr>
              <a:t>x</a:t>
            </a:r>
            <a:r>
              <a:rPr lang="zh-CN" altLang="en-US" sz="1800" dirty="0">
                <a:solidFill>
                  <a:srgbClr val="00B050"/>
                </a:solidFill>
                <a:latin typeface="Consolas" pitchFamily="49" charset="0"/>
                <a:ea typeface="仿宋" pitchFamily="49" charset="-122"/>
                <a:cs typeface="Consolas" pitchFamily="49" charset="0"/>
              </a:rPr>
              <a:t>的结点</a:t>
            </a: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q=p-</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50"/>
                </a:solidFill>
                <a:latin typeface="Consolas" pitchFamily="49" charset="0"/>
                <a:ea typeface="仿宋" pitchFamily="49" charset="-122"/>
                <a:cs typeface="Consolas" pitchFamily="49" charset="0"/>
              </a:rPr>
              <a:t>//</a:t>
            </a:r>
            <a:r>
              <a:rPr lang="en-US" altLang="zh-CN" sz="1800">
                <a:solidFill>
                  <a:srgbClr val="00B050"/>
                </a:solidFill>
                <a:latin typeface="Consolas" pitchFamily="49" charset="0"/>
                <a:ea typeface="仿宋" pitchFamily="49" charset="-122"/>
                <a:cs typeface="Consolas" pitchFamily="49" charset="0"/>
              </a:rPr>
              <a:t>q</a:t>
            </a:r>
            <a:r>
              <a:rPr lang="zh-CN" altLang="en-US" sz="1800" smtClean="0">
                <a:solidFill>
                  <a:srgbClr val="00B050"/>
                </a:solidFill>
                <a:latin typeface="Consolas" pitchFamily="49" charset="0"/>
                <a:ea typeface="仿宋" pitchFamily="49" charset="-122"/>
                <a:cs typeface="Consolas" pitchFamily="49" charset="0"/>
              </a:rPr>
              <a:t>指向</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的后继结点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(q!=NULL)</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p-</a:t>
            </a:r>
            <a:r>
              <a:rPr lang="en-US" altLang="zh-CN" sz="1800" dirty="0">
                <a:solidFill>
                  <a:srgbClr val="0000FF"/>
                </a:solidFill>
                <a:latin typeface="Consolas" pitchFamily="49" charset="0"/>
                <a:ea typeface="仿宋" pitchFamily="49" charset="-122"/>
                <a:cs typeface="Consolas" pitchFamily="49" charset="0"/>
              </a:rPr>
              <a:t>&gt;prior-&gt;next=q;	</a:t>
            </a:r>
            <a:r>
              <a:rPr lang="en-US" altLang="zh-CN"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先</a:t>
            </a:r>
            <a:r>
              <a:rPr lang="zh-CN" altLang="en-US" sz="1800" smtClean="0">
                <a:solidFill>
                  <a:srgbClr val="00B050"/>
                </a:solidFill>
                <a:latin typeface="Consolas" pitchFamily="49" charset="0"/>
                <a:ea typeface="仿宋" pitchFamily="49" charset="-122"/>
                <a:cs typeface="Consolas" pitchFamily="49" charset="0"/>
              </a:rPr>
              <a:t>删除</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a:t>
            </a:r>
            <a:r>
              <a:rPr lang="en-US" altLang="zh-CN" sz="1800" dirty="0">
                <a:solidFill>
                  <a:srgbClr val="0000FF"/>
                </a:solidFill>
                <a:latin typeface="Consolas" pitchFamily="49" charset="0"/>
                <a:ea typeface="仿宋" pitchFamily="49" charset="-122"/>
                <a:cs typeface="Consolas" pitchFamily="49" charset="0"/>
              </a:rPr>
              <a:t>&gt;prior=p-&gt;prior;</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
            </a:r>
            <a:r>
              <a:rPr lang="en-US" altLang="zh-CN" sz="1800" dirty="0">
                <a:solidFill>
                  <a:srgbClr val="0000FF"/>
                </a:solidFill>
                <a:latin typeface="Consolas" pitchFamily="49" charset="0"/>
                <a:ea typeface="仿宋" pitchFamily="49" charset="-122"/>
                <a:cs typeface="Consolas" pitchFamily="49" charset="0"/>
              </a:rPr>
              <a:t>&gt;next=q-&gt;next;	</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将</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结点</a:t>
            </a:r>
            <a:r>
              <a:rPr lang="zh-CN" altLang="en-US" sz="1800">
                <a:solidFill>
                  <a:srgbClr val="00B050"/>
                </a:solidFill>
                <a:latin typeface="Consolas" pitchFamily="49" charset="0"/>
                <a:ea typeface="仿宋" pitchFamily="49" charset="-122"/>
                <a:cs typeface="Consolas" pitchFamily="49" charset="0"/>
              </a:rPr>
              <a:t>插入</a:t>
            </a:r>
            <a:r>
              <a:rPr lang="zh-CN" altLang="en-US" sz="1800" smtClean="0">
                <a:solidFill>
                  <a:srgbClr val="00B050"/>
                </a:solidFill>
                <a:latin typeface="Consolas" pitchFamily="49" charset="0"/>
                <a:ea typeface="仿宋" pitchFamily="49" charset="-122"/>
                <a:cs typeface="Consolas" pitchFamily="49" charset="0"/>
              </a:rPr>
              <a:t>到</a:t>
            </a:r>
            <a:r>
              <a:rPr lang="en-US" altLang="zh-CN" sz="1800" smtClean="0">
                <a:solidFill>
                  <a:srgbClr val="00B050"/>
                </a:solidFill>
                <a:latin typeface="Consolas" pitchFamily="49" charset="0"/>
                <a:ea typeface="仿宋" pitchFamily="49" charset="-122"/>
                <a:cs typeface="Consolas" pitchFamily="49" charset="0"/>
              </a:rPr>
              <a:t>q</a:t>
            </a:r>
            <a:r>
              <a:rPr lang="zh-CN" altLang="en-US" sz="1800" dirty="0">
                <a:solidFill>
                  <a:srgbClr val="00B050"/>
                </a:solidFill>
                <a:latin typeface="Consolas" pitchFamily="49" charset="0"/>
                <a:ea typeface="仿宋" pitchFamily="49" charset="-122"/>
                <a:cs typeface="Consolas" pitchFamily="49" charset="0"/>
              </a:rPr>
              <a:t>结点之后</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(q-&gt;next!=NULL)	</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若</a:t>
            </a:r>
            <a:r>
              <a:rPr lang="en-US" altLang="zh-CN" sz="1800" smtClean="0">
                <a:solidFill>
                  <a:srgbClr val="00B050"/>
                </a:solidFill>
                <a:latin typeface="Consolas" pitchFamily="49" charset="0"/>
                <a:ea typeface="仿宋" pitchFamily="49" charset="-122"/>
                <a:cs typeface="Consolas" pitchFamily="49" charset="0"/>
              </a:rPr>
              <a:t>q</a:t>
            </a:r>
            <a:r>
              <a:rPr lang="zh-CN" altLang="en-US" sz="1800" dirty="0">
                <a:solidFill>
                  <a:srgbClr val="00B050"/>
                </a:solidFill>
                <a:latin typeface="Consolas" pitchFamily="49" charset="0"/>
                <a:ea typeface="仿宋" pitchFamily="49" charset="-122"/>
                <a:cs typeface="Consolas" pitchFamily="49" charset="0"/>
              </a:rPr>
              <a:t>结点存在后继结点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a:t>
            </a:r>
            <a:r>
              <a:rPr lang="en-US" altLang="zh-CN" sz="1800" dirty="0">
                <a:solidFill>
                  <a:srgbClr val="0000FF"/>
                </a:solidFill>
                <a:latin typeface="Consolas" pitchFamily="49" charset="0"/>
                <a:ea typeface="仿宋" pitchFamily="49" charset="-122"/>
                <a:cs typeface="Consolas" pitchFamily="49" charset="0"/>
              </a:rPr>
              <a:t>&gt;next-&gt;prior=p;</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q-</a:t>
            </a:r>
            <a:r>
              <a:rPr lang="en-US" altLang="zh-CN" sz="1800" dirty="0">
                <a:solidFill>
                  <a:srgbClr val="0000FF"/>
                </a:solidFill>
                <a:latin typeface="Consolas" pitchFamily="49" charset="0"/>
                <a:ea typeface="仿宋" pitchFamily="49" charset="-122"/>
                <a:cs typeface="Consolas" pitchFamily="49" charset="0"/>
              </a:rPr>
              <a:t>&gt;next=p;</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
            </a:r>
            <a:r>
              <a:rPr lang="en-US" altLang="zh-CN" sz="1800" dirty="0">
                <a:solidFill>
                  <a:srgbClr val="0000FF"/>
                </a:solidFill>
                <a:latin typeface="Consolas" pitchFamily="49" charset="0"/>
                <a:ea typeface="仿宋" pitchFamily="49" charset="-122"/>
                <a:cs typeface="Consolas" pitchFamily="49" charset="0"/>
              </a:rPr>
              <a:t>&gt;prior=q;</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表示值为</a:t>
            </a:r>
            <a:r>
              <a:rPr lang="en-US" altLang="zh-CN" sz="1800" dirty="0">
                <a:solidFill>
                  <a:srgbClr val="00B050"/>
                </a:solidFill>
                <a:latin typeface="Consolas" pitchFamily="49" charset="0"/>
                <a:ea typeface="仿宋" pitchFamily="49" charset="-122"/>
                <a:cs typeface="Consolas" pitchFamily="49" charset="0"/>
              </a:rPr>
              <a:t>x</a:t>
            </a:r>
            <a:r>
              <a:rPr lang="zh-CN" altLang="en-US" sz="1800" dirty="0">
                <a:solidFill>
                  <a:srgbClr val="00B050"/>
                </a:solidFill>
                <a:latin typeface="Consolas" pitchFamily="49" charset="0"/>
                <a:ea typeface="仿宋" pitchFamily="49" charset="-122"/>
                <a:cs typeface="Consolas" pitchFamily="49" charset="0"/>
              </a:rPr>
              <a:t>的结点是尾结点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142976" y="285728"/>
            <a:ext cx="3749671"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2.4.4 </a:t>
            </a:r>
            <a:r>
              <a:rPr lang="zh-CN" altLang="en-US" sz="2800" smtClean="0">
                <a:solidFill>
                  <a:srgbClr val="FF0000"/>
                </a:solidFill>
                <a:latin typeface="Consolas" pitchFamily="49" charset="0"/>
                <a:ea typeface="微软雅黑" pitchFamily="34" charset="-122"/>
                <a:cs typeface="Consolas" pitchFamily="49" charset="0"/>
              </a:rPr>
              <a:t>循环</a:t>
            </a:r>
            <a:r>
              <a:rPr lang="zh-CN" altLang="en-US" sz="2800" dirty="0">
                <a:solidFill>
                  <a:srgbClr val="FF0000"/>
                </a:solidFill>
                <a:latin typeface="Consolas" pitchFamily="49" charset="0"/>
                <a:ea typeface="微软雅黑" pitchFamily="34" charset="-122"/>
                <a:cs typeface="Consolas" pitchFamily="49" charset="0"/>
              </a:rPr>
              <a:t>双链表</a:t>
            </a:r>
          </a:p>
        </p:txBody>
      </p:sp>
      <p:sp>
        <p:nvSpPr>
          <p:cNvPr id="207875" name="Text Box 3"/>
          <p:cNvSpPr txBox="1">
            <a:spLocks noChangeArrowheads="1"/>
          </p:cNvSpPr>
          <p:nvPr/>
        </p:nvSpPr>
        <p:spPr bwMode="auto">
          <a:xfrm>
            <a:off x="1285852" y="1643050"/>
            <a:ext cx="7393041" cy="1631216"/>
          </a:xfrm>
          <a:prstGeom prst="rect">
            <a:avLst/>
          </a:prstGeom>
          <a:noFill/>
          <a:ln w="9525" algn="ctr">
            <a:noFill/>
            <a:miter lim="800000"/>
            <a:headEnd/>
            <a:tailEnd/>
          </a:ln>
          <a:effectLst/>
        </p:spPr>
        <p:txBody>
          <a:bodyPr wrap="square">
            <a:spAutoFit/>
          </a:bodyPr>
          <a:lstStyle/>
          <a:p>
            <a:pPr marL="457200" indent="-457200">
              <a:lnSpc>
                <a:spcPct val="150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与</a:t>
            </a:r>
            <a:r>
              <a:rPr lang="zh-CN" altLang="en-US" sz="2000" dirty="0">
                <a:solidFill>
                  <a:srgbClr val="0000FF"/>
                </a:solidFill>
                <a:latin typeface="Consolas" pitchFamily="49" charset="0"/>
                <a:ea typeface="楷体" pitchFamily="49" charset="-122"/>
                <a:cs typeface="Consolas" pitchFamily="49" charset="0"/>
              </a:rPr>
              <a:t>循环单链表一样，也可以使用循环双链表。</a:t>
            </a:r>
          </a:p>
          <a:p>
            <a:pPr marL="457200" indent="-457200">
              <a:lnSpc>
                <a:spcPct val="150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循环</a:t>
            </a:r>
            <a:r>
              <a:rPr lang="zh-CN" altLang="en-US" sz="2000" dirty="0">
                <a:solidFill>
                  <a:srgbClr val="0000FF"/>
                </a:solidFill>
                <a:latin typeface="Consolas" pitchFamily="49" charset="0"/>
                <a:ea typeface="楷体" pitchFamily="49" charset="-122"/>
                <a:cs typeface="Consolas" pitchFamily="49" charset="0"/>
              </a:rPr>
              <a:t>双链表的结点类型与双链表的结点类型相同，也</a:t>
            </a:r>
            <a:r>
              <a:rPr lang="zh-CN" altLang="en-US" sz="2000">
                <a:solidFill>
                  <a:srgbClr val="0000FF"/>
                </a:solidFill>
                <a:latin typeface="Consolas" pitchFamily="49" charset="0"/>
                <a:ea typeface="楷体" pitchFamily="49" charset="-122"/>
                <a:cs typeface="Consolas" pitchFamily="49" charset="0"/>
              </a:rPr>
              <a:t>采用</a:t>
            </a:r>
            <a:r>
              <a:rPr lang="zh-CN" altLang="en-US" sz="2000" smtClean="0">
                <a:solidFill>
                  <a:srgbClr val="0000FF"/>
                </a:solidFill>
                <a:latin typeface="Consolas" pitchFamily="49" charset="0"/>
                <a:ea typeface="楷体" pitchFamily="49" charset="-122"/>
                <a:cs typeface="Consolas" pitchFamily="49" charset="0"/>
              </a:rPr>
              <a:t>前面声明的</a:t>
            </a:r>
            <a:r>
              <a:rPr lang="en-US" altLang="zh-CN" sz="2000" smtClean="0">
                <a:solidFill>
                  <a:srgbClr val="0000FF"/>
                </a:solidFill>
                <a:latin typeface="Consolas" pitchFamily="49" charset="0"/>
                <a:ea typeface="楷体" pitchFamily="49" charset="-122"/>
                <a:cs typeface="Consolas" pitchFamily="49" charset="0"/>
              </a:rPr>
              <a:t>DLinkNode</a:t>
            </a:r>
            <a:r>
              <a:rPr lang="zh-CN" altLang="en-US" sz="2000" smtClean="0">
                <a:solidFill>
                  <a:srgbClr val="0000FF"/>
                </a:solidFill>
                <a:latin typeface="Consolas" pitchFamily="49" charset="0"/>
                <a:ea typeface="楷体" pitchFamily="49" charset="-122"/>
                <a:cs typeface="Consolas" pitchFamily="49" charset="0"/>
              </a:rPr>
              <a:t>类型。</a:t>
            </a:r>
            <a:endParaRPr lang="zh-CN" altLang="en-US" sz="2000" dirty="0">
              <a:solidFill>
                <a:srgbClr val="0000FF"/>
              </a:solidFill>
              <a:latin typeface="Consolas" pitchFamily="49" charset="0"/>
              <a:ea typeface="楷体" pitchFamily="49" charset="-122"/>
              <a:cs typeface="Consolas" pitchFamily="49" charset="0"/>
            </a:endParaRPr>
          </a:p>
        </p:txBody>
      </p:sp>
      <p:sp>
        <p:nvSpPr>
          <p:cNvPr id="207877" name="Rectangle 5"/>
          <p:cNvSpPr>
            <a:spLocks noChangeArrowheads="1"/>
          </p:cNvSpPr>
          <p:nvPr/>
        </p:nvSpPr>
        <p:spPr bwMode="auto">
          <a:xfrm>
            <a:off x="0" y="31718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8" name="TextBox 7"/>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Text Box 3"/>
          <p:cNvSpPr txBox="1">
            <a:spLocks noChangeArrowheads="1"/>
          </p:cNvSpPr>
          <p:nvPr/>
        </p:nvSpPr>
        <p:spPr bwMode="auto">
          <a:xfrm>
            <a:off x="1357290" y="571480"/>
            <a:ext cx="5392745" cy="400110"/>
          </a:xfrm>
          <a:prstGeom prst="rect">
            <a:avLst/>
          </a:prstGeom>
          <a:noFill/>
          <a:ln w="9525" algn="ctr">
            <a:noFill/>
            <a:miter lim="800000"/>
            <a:headEnd/>
            <a:tailEnd/>
          </a:ln>
          <a:effectLst/>
        </p:spPr>
        <p:txBody>
          <a:bodyPr wrap="square">
            <a:spAutoFit/>
          </a:bodyPr>
          <a:lstStyle/>
          <a:p>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个带头结点的有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个结点的循环双链表。</a:t>
            </a:r>
          </a:p>
        </p:txBody>
      </p:sp>
      <p:sp>
        <p:nvSpPr>
          <p:cNvPr id="207877" name="Rectangle 5"/>
          <p:cNvSpPr>
            <a:spLocks noChangeArrowheads="1"/>
          </p:cNvSpPr>
          <p:nvPr/>
        </p:nvSpPr>
        <p:spPr bwMode="auto">
          <a:xfrm>
            <a:off x="0" y="31718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207878" name="Text Box 6"/>
          <p:cNvSpPr txBox="1">
            <a:spLocks noChangeArrowheads="1"/>
          </p:cNvSpPr>
          <p:nvPr/>
        </p:nvSpPr>
        <p:spPr bwMode="auto">
          <a:xfrm>
            <a:off x="1571604" y="4286256"/>
            <a:ext cx="7072362" cy="1785104"/>
          </a:xfrm>
          <a:prstGeom prst="rect">
            <a:avLst/>
          </a:prstGeom>
          <a:noFill/>
          <a:ln w="9525" algn="ctr">
            <a:noFill/>
            <a:miter lim="800000"/>
            <a:headEnd/>
            <a:tailEnd/>
          </a:ln>
          <a:effectLst/>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表</a:t>
            </a:r>
            <a:r>
              <a:rPr lang="zh-CN" altLang="en-US" sz="2000" dirty="0">
                <a:solidFill>
                  <a:srgbClr val="0000FF"/>
                </a:solidFill>
                <a:latin typeface="Consolas" pitchFamily="49" charset="0"/>
                <a:ea typeface="仿宋" pitchFamily="49" charset="-122"/>
                <a:cs typeface="Consolas" pitchFamily="49" charset="0"/>
              </a:rPr>
              <a:t>中尾结点的</a:t>
            </a:r>
            <a:r>
              <a:rPr lang="en-US" altLang="zh-CN" sz="2000" dirty="0">
                <a:solidFill>
                  <a:srgbClr val="0000FF"/>
                </a:solidFill>
                <a:latin typeface="Consolas" pitchFamily="49" charset="0"/>
                <a:ea typeface="仿宋" pitchFamily="49" charset="-122"/>
                <a:cs typeface="Consolas" pitchFamily="49" charset="0"/>
              </a:rPr>
              <a:t>next</a:t>
            </a:r>
            <a:r>
              <a:rPr lang="zh-CN" altLang="en-US" sz="2000" dirty="0">
                <a:solidFill>
                  <a:srgbClr val="0000FF"/>
                </a:solidFill>
                <a:latin typeface="Consolas" pitchFamily="49" charset="0"/>
                <a:ea typeface="仿宋" pitchFamily="49" charset="-122"/>
                <a:cs typeface="Consolas" pitchFamily="49" charset="0"/>
              </a:rPr>
              <a:t>域指向头结点，头结点的</a:t>
            </a:r>
            <a:r>
              <a:rPr lang="en-US" altLang="zh-CN" sz="2000" dirty="0">
                <a:solidFill>
                  <a:srgbClr val="0000FF"/>
                </a:solidFill>
                <a:latin typeface="Consolas" pitchFamily="49" charset="0"/>
                <a:ea typeface="仿宋" pitchFamily="49" charset="-122"/>
                <a:cs typeface="Consolas" pitchFamily="49" charset="0"/>
              </a:rPr>
              <a:t>prior</a:t>
            </a:r>
            <a:r>
              <a:rPr lang="zh-CN" altLang="en-US" sz="2000" dirty="0">
                <a:solidFill>
                  <a:srgbClr val="0000FF"/>
                </a:solidFill>
                <a:latin typeface="Consolas" pitchFamily="49" charset="0"/>
                <a:ea typeface="仿宋" pitchFamily="49" charset="-122"/>
                <a:cs typeface="Consolas" pitchFamily="49" charset="0"/>
              </a:rPr>
              <a:t>域指向尾结点，整个链表形成两个</a:t>
            </a:r>
            <a:r>
              <a:rPr lang="zh-CN" altLang="en-US" sz="2000">
                <a:solidFill>
                  <a:srgbClr val="0000FF"/>
                </a:solidFill>
                <a:latin typeface="Consolas" pitchFamily="49" charset="0"/>
                <a:ea typeface="仿宋" pitchFamily="49" charset="-122"/>
                <a:cs typeface="Consolas" pitchFamily="49" charset="0"/>
              </a:rPr>
              <a:t>环</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循环双链表中，从任一结点出发都可以找到表中其他结点。</a:t>
            </a:r>
          </a:p>
        </p:txBody>
      </p:sp>
      <p:sp>
        <p:nvSpPr>
          <p:cNvPr id="34" name="TextBox 33"/>
          <p:cNvSpPr txBox="1"/>
          <p:nvPr/>
        </p:nvSpPr>
        <p:spPr>
          <a:xfrm>
            <a:off x="1571604" y="3643314"/>
            <a:ext cx="1214446" cy="430887"/>
          </a:xfrm>
          <a:prstGeom prst="rect">
            <a:avLst/>
          </a:prstGeom>
          <a:noFill/>
        </p:spPr>
        <p:txBody>
          <a:bodyPr wrap="square" rtlCol="0">
            <a:spAutoFit/>
          </a:bodyPr>
          <a:lstStyle/>
          <a:p>
            <a:r>
              <a:rPr lang="zh-CN" altLang="en-US" sz="2200" spc="300" smtClean="0">
                <a:solidFill>
                  <a:srgbClr val="FF0000"/>
                </a:solidFill>
                <a:latin typeface="微软雅黑" pitchFamily="34" charset="-122"/>
                <a:ea typeface="微软雅黑" pitchFamily="34" charset="-122"/>
                <a:cs typeface="Times New Roman" pitchFamily="18" charset="0"/>
              </a:rPr>
              <a:t>特点：</a:t>
            </a:r>
            <a:endParaRPr lang="en-US" altLang="zh-CN" sz="2200" spc="300" smtClean="0">
              <a:solidFill>
                <a:srgbClr val="FF0000"/>
              </a:solidFill>
              <a:latin typeface="微软雅黑" pitchFamily="34" charset="-122"/>
              <a:ea typeface="微软雅黑" pitchFamily="34" charset="-122"/>
              <a:cs typeface="Times New Roman" pitchFamily="18" charset="0"/>
            </a:endParaRPr>
          </a:p>
        </p:txBody>
      </p:sp>
      <p:grpSp>
        <p:nvGrpSpPr>
          <p:cNvPr id="38" name="组合 37"/>
          <p:cNvGrpSpPr/>
          <p:nvPr/>
        </p:nvGrpSpPr>
        <p:grpSpPr>
          <a:xfrm>
            <a:off x="1214414" y="1428736"/>
            <a:ext cx="7715304" cy="1757374"/>
            <a:chOff x="1214414" y="1773226"/>
            <a:chExt cx="7715304" cy="1757374"/>
          </a:xfrm>
        </p:grpSpPr>
        <p:sp>
          <p:nvSpPr>
            <p:cNvPr id="9" name="矩形 8"/>
            <p:cNvSpPr/>
            <p:nvPr/>
          </p:nvSpPr>
          <p:spPr>
            <a:xfrm>
              <a:off x="1285852" y="263048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0" name="矩形 9"/>
            <p:cNvSpPr/>
            <p:nvPr/>
          </p:nvSpPr>
          <p:spPr>
            <a:xfrm>
              <a:off x="1753852" y="2630482"/>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1" name="TextBox 10"/>
            <p:cNvSpPr txBox="1"/>
            <p:nvPr/>
          </p:nvSpPr>
          <p:spPr>
            <a:xfrm>
              <a:off x="1214414" y="1773226"/>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13" name="矩形 12"/>
            <p:cNvSpPr/>
            <p:nvPr/>
          </p:nvSpPr>
          <p:spPr>
            <a:xfrm>
              <a:off x="2325356" y="263048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4" name="矩形 13"/>
            <p:cNvSpPr/>
            <p:nvPr/>
          </p:nvSpPr>
          <p:spPr>
            <a:xfrm>
              <a:off x="3000364" y="2630482"/>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5" name="矩形 14"/>
            <p:cNvSpPr/>
            <p:nvPr/>
          </p:nvSpPr>
          <p:spPr>
            <a:xfrm>
              <a:off x="3468364" y="2630482"/>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6" name="矩形 15"/>
            <p:cNvSpPr/>
            <p:nvPr/>
          </p:nvSpPr>
          <p:spPr>
            <a:xfrm>
              <a:off x="4039868" y="263048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7" name="矩形 16"/>
            <p:cNvSpPr/>
            <p:nvPr/>
          </p:nvSpPr>
          <p:spPr>
            <a:xfrm>
              <a:off x="4714876" y="2630482"/>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8" name="矩形 17"/>
            <p:cNvSpPr/>
            <p:nvPr/>
          </p:nvSpPr>
          <p:spPr>
            <a:xfrm>
              <a:off x="5182876" y="2630482"/>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9" name="矩形 18"/>
            <p:cNvSpPr/>
            <p:nvPr/>
          </p:nvSpPr>
          <p:spPr>
            <a:xfrm>
              <a:off x="5754380" y="263048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0" name="矩形 19"/>
            <p:cNvSpPr/>
            <p:nvPr/>
          </p:nvSpPr>
          <p:spPr>
            <a:xfrm>
              <a:off x="7422214" y="2630482"/>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21" name="矩形 20"/>
            <p:cNvSpPr/>
            <p:nvPr/>
          </p:nvSpPr>
          <p:spPr>
            <a:xfrm>
              <a:off x="7890214" y="2630482"/>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22" name="矩形 21"/>
            <p:cNvSpPr/>
            <p:nvPr/>
          </p:nvSpPr>
          <p:spPr>
            <a:xfrm>
              <a:off x="8461718" y="263048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6572264" y="2559044"/>
              <a:ext cx="642942"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cxnSp>
          <p:nvCxnSpPr>
            <p:cNvPr id="24" name="直接箭头连接符 23"/>
            <p:cNvCxnSpPr/>
            <p:nvPr/>
          </p:nvCxnSpPr>
          <p:spPr>
            <a:xfrm>
              <a:off x="2571736" y="2773358"/>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直接箭头连接符 24"/>
            <p:cNvCxnSpPr/>
            <p:nvPr/>
          </p:nvCxnSpPr>
          <p:spPr>
            <a:xfrm>
              <a:off x="4286248" y="2773358"/>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直接箭头连接符 25"/>
            <p:cNvCxnSpPr/>
            <p:nvPr/>
          </p:nvCxnSpPr>
          <p:spPr>
            <a:xfrm>
              <a:off x="6000760" y="2773358"/>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直接箭头连接符 26"/>
            <p:cNvCxnSpPr/>
            <p:nvPr/>
          </p:nvCxnSpPr>
          <p:spPr>
            <a:xfrm>
              <a:off x="7000892" y="2773358"/>
              <a:ext cx="324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直接箭头连接符 27"/>
            <p:cNvCxnSpPr/>
            <p:nvPr/>
          </p:nvCxnSpPr>
          <p:spPr>
            <a:xfrm>
              <a:off x="7153292" y="2916234"/>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p:nvPr/>
          </p:nvCxnSpPr>
          <p:spPr>
            <a:xfrm>
              <a:off x="6215074" y="2928934"/>
              <a:ext cx="324000"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30" name="直接箭头连接符 29"/>
            <p:cNvCxnSpPr/>
            <p:nvPr/>
          </p:nvCxnSpPr>
          <p:spPr>
            <a:xfrm>
              <a:off x="2798750" y="2916234"/>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31" name="直接箭头连接符 30"/>
            <p:cNvCxnSpPr/>
            <p:nvPr/>
          </p:nvCxnSpPr>
          <p:spPr>
            <a:xfrm>
              <a:off x="4533900" y="2916234"/>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sp>
          <p:nvSpPr>
            <p:cNvPr id="32" name="任意多边形 31"/>
            <p:cNvSpPr/>
            <p:nvPr/>
          </p:nvSpPr>
          <p:spPr>
            <a:xfrm>
              <a:off x="2141538" y="2844800"/>
              <a:ext cx="6589183" cy="685800"/>
            </a:xfrm>
            <a:custGeom>
              <a:avLst/>
              <a:gdLst>
                <a:gd name="connsiteX0" fmla="*/ 6553200 w 6589183"/>
                <a:gd name="connsiteY0" fmla="*/ 0 h 685800"/>
                <a:gd name="connsiteX1" fmla="*/ 6375400 w 6589183"/>
                <a:gd name="connsiteY1" fmla="*/ 431800 h 685800"/>
                <a:gd name="connsiteX2" fmla="*/ 5270500 w 6589183"/>
                <a:gd name="connsiteY2" fmla="*/ 647700 h 685800"/>
                <a:gd name="connsiteX3" fmla="*/ 2146300 w 6589183"/>
                <a:gd name="connsiteY3" fmla="*/ 660400 h 685800"/>
                <a:gd name="connsiteX4" fmla="*/ 469900 w 6589183"/>
                <a:gd name="connsiteY4" fmla="*/ 571500 h 685800"/>
                <a:gd name="connsiteX5" fmla="*/ 0 w 6589183"/>
                <a:gd name="connsiteY5" fmla="*/ 2286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9183" h="685800">
                  <a:moveTo>
                    <a:pt x="6553200" y="0"/>
                  </a:moveTo>
                  <a:cubicBezTo>
                    <a:pt x="6571191" y="161925"/>
                    <a:pt x="6589183" y="323850"/>
                    <a:pt x="6375400" y="431800"/>
                  </a:cubicBezTo>
                  <a:cubicBezTo>
                    <a:pt x="6161617" y="539750"/>
                    <a:pt x="5975350" y="609600"/>
                    <a:pt x="5270500" y="647700"/>
                  </a:cubicBezTo>
                  <a:cubicBezTo>
                    <a:pt x="4565650" y="685800"/>
                    <a:pt x="2946400" y="673100"/>
                    <a:pt x="2146300" y="660400"/>
                  </a:cubicBezTo>
                  <a:cubicBezTo>
                    <a:pt x="1346200" y="647700"/>
                    <a:pt x="827617" y="643467"/>
                    <a:pt x="469900" y="571500"/>
                  </a:cubicBezTo>
                  <a:cubicBezTo>
                    <a:pt x="112183" y="499533"/>
                    <a:pt x="56091" y="364066"/>
                    <a:pt x="0" y="228600"/>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33" name="任意多边形 32"/>
            <p:cNvSpPr/>
            <p:nvPr/>
          </p:nvSpPr>
          <p:spPr>
            <a:xfrm>
              <a:off x="1445155" y="2004483"/>
              <a:ext cx="6551083" cy="827617"/>
            </a:xfrm>
            <a:custGeom>
              <a:avLst/>
              <a:gdLst>
                <a:gd name="connsiteX0" fmla="*/ 74083 w 6551083"/>
                <a:gd name="connsiteY0" fmla="*/ 827617 h 827617"/>
                <a:gd name="connsiteX1" fmla="*/ 264583 w 6551083"/>
                <a:gd name="connsiteY1" fmla="*/ 357717 h 827617"/>
                <a:gd name="connsiteX2" fmla="*/ 1661583 w 6551083"/>
                <a:gd name="connsiteY2" fmla="*/ 52917 h 827617"/>
                <a:gd name="connsiteX3" fmla="*/ 3960283 w 6551083"/>
                <a:gd name="connsiteY3" fmla="*/ 40217 h 827617"/>
                <a:gd name="connsiteX4" fmla="*/ 5776383 w 6551083"/>
                <a:gd name="connsiteY4" fmla="*/ 129117 h 827617"/>
                <a:gd name="connsiteX5" fmla="*/ 6551083 w 6551083"/>
                <a:gd name="connsiteY5" fmla="*/ 624417 h 82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51083" h="827617">
                  <a:moveTo>
                    <a:pt x="74083" y="827617"/>
                  </a:moveTo>
                  <a:cubicBezTo>
                    <a:pt x="37041" y="657225"/>
                    <a:pt x="0" y="486834"/>
                    <a:pt x="264583" y="357717"/>
                  </a:cubicBezTo>
                  <a:cubicBezTo>
                    <a:pt x="529166" y="228600"/>
                    <a:pt x="1045633" y="105834"/>
                    <a:pt x="1661583" y="52917"/>
                  </a:cubicBezTo>
                  <a:cubicBezTo>
                    <a:pt x="2277533" y="0"/>
                    <a:pt x="3274483" y="27517"/>
                    <a:pt x="3960283" y="40217"/>
                  </a:cubicBezTo>
                  <a:cubicBezTo>
                    <a:pt x="4646083" y="52917"/>
                    <a:pt x="5344583" y="31750"/>
                    <a:pt x="5776383" y="129117"/>
                  </a:cubicBezTo>
                  <a:cubicBezTo>
                    <a:pt x="6208183" y="226484"/>
                    <a:pt x="6379633" y="425450"/>
                    <a:pt x="6551083" y="624417"/>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cxnSp>
          <p:nvCxnSpPr>
            <p:cNvPr id="37" name="直接箭头连接符 36"/>
            <p:cNvCxnSpPr/>
            <p:nvPr/>
          </p:nvCxnSpPr>
          <p:spPr>
            <a:xfrm rot="16200000" flipH="1">
              <a:off x="1178695" y="2393149"/>
              <a:ext cx="428628" cy="7143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39" name="TextBox 38"/>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8"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Text Box 3"/>
          <p:cNvSpPr txBox="1">
            <a:spLocks noChangeArrowheads="1"/>
          </p:cNvSpPr>
          <p:nvPr/>
        </p:nvSpPr>
        <p:spPr bwMode="auto">
          <a:xfrm>
            <a:off x="1219236" y="889005"/>
            <a:ext cx="7677174" cy="1400383"/>
          </a:xfrm>
          <a:prstGeom prst="rect">
            <a:avLst/>
          </a:prstGeom>
          <a:noFill/>
          <a:ln w="9525" algn="ctr">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）初始化线性表运算算法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创建一个空的循环双链表，它只有一个头结点，由</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指向它，该结点的</a:t>
            </a:r>
            <a:r>
              <a:rPr lang="en-US" altLang="zh-CN" sz="2000" dirty="0">
                <a:solidFill>
                  <a:srgbClr val="0000FF"/>
                </a:solidFill>
                <a:latin typeface="Consolas" pitchFamily="49" charset="0"/>
                <a:ea typeface="楷体" pitchFamily="49" charset="-122"/>
                <a:cs typeface="Consolas" pitchFamily="49" charset="0"/>
              </a:rPr>
              <a:t>next</a:t>
            </a:r>
            <a:r>
              <a:rPr lang="zh-CN" altLang="en-US" sz="2000" dirty="0">
                <a:solidFill>
                  <a:srgbClr val="0000FF"/>
                </a:solidFill>
                <a:latin typeface="Consolas" pitchFamily="49" charset="0"/>
                <a:ea typeface="楷体" pitchFamily="49" charset="-122"/>
                <a:cs typeface="Consolas" pitchFamily="49" charset="0"/>
              </a:rPr>
              <a:t>域和</a:t>
            </a:r>
            <a:r>
              <a:rPr lang="en-US" altLang="zh-CN" sz="2000" dirty="0">
                <a:solidFill>
                  <a:srgbClr val="0000FF"/>
                </a:solidFill>
                <a:latin typeface="Consolas" pitchFamily="49" charset="0"/>
                <a:ea typeface="楷体" pitchFamily="49" charset="-122"/>
                <a:cs typeface="Consolas" pitchFamily="49" charset="0"/>
              </a:rPr>
              <a:t>prior</a:t>
            </a:r>
            <a:r>
              <a:rPr lang="zh-CN" altLang="en-US" sz="2000" dirty="0">
                <a:solidFill>
                  <a:srgbClr val="0000FF"/>
                </a:solidFill>
                <a:latin typeface="Consolas" pitchFamily="49" charset="0"/>
                <a:ea typeface="楷体" pitchFamily="49" charset="-122"/>
                <a:cs typeface="Consolas" pitchFamily="49" charset="0"/>
              </a:rPr>
              <a:t>域均指向该头结点，</a:t>
            </a:r>
            <a:r>
              <a:rPr lang="en-US" altLang="zh-CN" sz="2000" dirty="0">
                <a:solidFill>
                  <a:srgbClr val="0000FF"/>
                </a:solidFill>
                <a:latin typeface="Consolas" pitchFamily="49" charset="0"/>
                <a:ea typeface="楷体" pitchFamily="49" charset="-122"/>
                <a:cs typeface="Consolas" pitchFamily="49" charset="0"/>
              </a:rPr>
              <a:t>data</a:t>
            </a:r>
            <a:r>
              <a:rPr lang="zh-CN" altLang="en-US" sz="2000" dirty="0">
                <a:solidFill>
                  <a:srgbClr val="0000FF"/>
                </a:solidFill>
                <a:latin typeface="Consolas" pitchFamily="49" charset="0"/>
                <a:ea typeface="楷体" pitchFamily="49" charset="-122"/>
                <a:cs typeface="Consolas" pitchFamily="49" charset="0"/>
              </a:rPr>
              <a:t>域未设定任何值。 </a:t>
            </a:r>
          </a:p>
        </p:txBody>
      </p:sp>
      <p:sp>
        <p:nvSpPr>
          <p:cNvPr id="208900" name="Text Box 4"/>
          <p:cNvSpPr txBox="1">
            <a:spLocks noChangeArrowheads="1"/>
          </p:cNvSpPr>
          <p:nvPr/>
        </p:nvSpPr>
        <p:spPr bwMode="auto">
          <a:xfrm>
            <a:off x="1571604" y="2714620"/>
            <a:ext cx="7129463" cy="1952806"/>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lIns="216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InitList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L=(DLinkNode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&gt;prior=L-&gt;next=L;</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428728" y="285728"/>
            <a:ext cx="5143536"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循环双链表基本运算算法</a:t>
            </a:r>
          </a:p>
        </p:txBody>
      </p:sp>
      <p:sp>
        <p:nvSpPr>
          <p:cNvPr id="7" name="TextBox 6"/>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1250957" y="385543"/>
            <a:ext cx="7678761" cy="1400383"/>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）销毁线性表运算算法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销毁一个循环双链表中的所有结点的算法思路与循环单链表的销毁算法相同。 </a:t>
            </a:r>
          </a:p>
        </p:txBody>
      </p:sp>
      <p:sp>
        <p:nvSpPr>
          <p:cNvPr id="209923" name="Text Box 3"/>
          <p:cNvSpPr txBox="1">
            <a:spLocks noChangeArrowheads="1"/>
          </p:cNvSpPr>
          <p:nvPr/>
        </p:nvSpPr>
        <p:spPr bwMode="auto">
          <a:xfrm>
            <a:off x="1428728" y="2000240"/>
            <a:ext cx="6929486" cy="361479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*pre=L,*p=pre-&gt;next;</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(p!=L)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free(pre);</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pre=p; p=p-&gt;next;	</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同步后移</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free(pre</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1285852" y="928670"/>
            <a:ext cx="7635903" cy="400110"/>
          </a:xfrm>
          <a:prstGeom prst="rect">
            <a:avLst/>
          </a:prstGeom>
          <a:noFill/>
          <a:ln w="9525" algn="ctr">
            <a:noFill/>
            <a:miter lim="800000"/>
            <a:headEnd/>
            <a:tailEnd/>
          </a:ln>
          <a:effectLst/>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仍</a:t>
            </a:r>
            <a:r>
              <a:rPr lang="zh-CN" altLang="en-US" sz="2000" dirty="0">
                <a:solidFill>
                  <a:srgbClr val="0000FF"/>
                </a:solidFill>
                <a:latin typeface="Consolas" pitchFamily="49" charset="0"/>
                <a:ea typeface="楷体" pitchFamily="49" charset="-122"/>
                <a:cs typeface="Consolas" pitchFamily="49" charset="0"/>
              </a:rPr>
              <a:t>假设数据元素的类型为</a:t>
            </a:r>
            <a:r>
              <a:rPr lang="en-US" altLang="zh-CN" sz="2000" dirty="0" err="1">
                <a:solidFill>
                  <a:srgbClr val="0000FF"/>
                </a:solidFill>
                <a:latin typeface="Consolas" pitchFamily="49" charset="0"/>
                <a:ea typeface="楷体" pitchFamily="49" charset="-122"/>
                <a:cs typeface="Consolas" pitchFamily="49" charset="0"/>
              </a:rPr>
              <a:t>ElemType</a:t>
            </a:r>
            <a:r>
              <a:rPr lang="zh-CN" altLang="en-US" sz="2000" dirty="0">
                <a:solidFill>
                  <a:srgbClr val="0000FF"/>
                </a:solidFill>
                <a:latin typeface="Consolas" pitchFamily="49" charset="0"/>
                <a:ea typeface="楷体" pitchFamily="49" charset="-122"/>
                <a:cs typeface="Consolas" pitchFamily="49" charset="0"/>
              </a:rPr>
              <a:t>。双链表</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类型声明如下</a:t>
            </a:r>
            <a:r>
              <a:rPr lang="zh-CN" altLang="en-US" sz="2000" dirty="0">
                <a:solidFill>
                  <a:srgbClr val="0000FF"/>
                </a:solidFill>
                <a:latin typeface="Consolas" pitchFamily="49" charset="0"/>
                <a:ea typeface="楷体" pitchFamily="49" charset="-122"/>
                <a:cs typeface="Consolas" pitchFamily="49" charset="0"/>
              </a:rPr>
              <a:t>：</a:t>
            </a:r>
          </a:p>
        </p:txBody>
      </p:sp>
      <p:sp>
        <p:nvSpPr>
          <p:cNvPr id="183301" name="Text Box 5"/>
          <p:cNvSpPr txBox="1">
            <a:spLocks noChangeArrowheads="1"/>
          </p:cNvSpPr>
          <p:nvPr/>
        </p:nvSpPr>
        <p:spPr bwMode="auto">
          <a:xfrm>
            <a:off x="1428728" y="1785926"/>
            <a:ext cx="6851641" cy="2088031"/>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80000">
            <a:spAutoFit/>
          </a:bodyPr>
          <a:lstStyle/>
          <a:p>
            <a:pPr>
              <a:lnSpc>
                <a:spcPts val="28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node</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ElemType </a:t>
            </a:r>
            <a:r>
              <a:rPr lang="en-US" altLang="zh-CN" sz="1800" dirty="0">
                <a:solidFill>
                  <a:srgbClr val="0000FF"/>
                </a:solidFill>
                <a:latin typeface="Consolas" pitchFamily="49" charset="0"/>
                <a:ea typeface="仿宋" pitchFamily="49" charset="-122"/>
                <a:cs typeface="Consolas" pitchFamily="49" charset="0"/>
              </a:rPr>
              <a:t>data;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数据域</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dirty="0">
                <a:solidFill>
                  <a:srgbClr val="0000FF"/>
                </a:solidFill>
                <a:latin typeface="Consolas" pitchFamily="49" charset="0"/>
                <a:ea typeface="仿宋" pitchFamily="49" charset="-122"/>
                <a:cs typeface="Consolas" pitchFamily="49" charset="0"/>
              </a:rPr>
              <a:t>node *prior,*next;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分别指向前驱</a:t>
            </a:r>
            <a:r>
              <a:rPr lang="zh-CN" altLang="en-US" sz="1800" dirty="0" smtClean="0">
                <a:solidFill>
                  <a:srgbClr val="00B0F0"/>
                </a:solidFill>
                <a:latin typeface="Consolas" pitchFamily="49" charset="0"/>
                <a:ea typeface="仿宋" pitchFamily="49" charset="-122"/>
                <a:cs typeface="Consolas" pitchFamily="49" charset="0"/>
              </a:rPr>
              <a:t>结点</a:t>
            </a:r>
            <a:endParaRPr lang="en-US" altLang="zh-CN" sz="1800" dirty="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和</a:t>
            </a:r>
            <a:r>
              <a:rPr lang="zh-CN" altLang="en-US" sz="1800" dirty="0">
                <a:solidFill>
                  <a:srgbClr val="00B0F0"/>
                </a:solidFill>
                <a:latin typeface="Consolas" pitchFamily="49" charset="0"/>
                <a:ea typeface="仿宋" pitchFamily="49" charset="-122"/>
                <a:cs typeface="Consolas" pitchFamily="49" charset="0"/>
              </a:rPr>
              <a:t>后继结点的指针</a:t>
            </a:r>
          </a:p>
          <a:p>
            <a:pPr>
              <a:lnSpc>
                <a:spcPts val="28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DLinkNode</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双链表结点类型</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1428728" y="307975"/>
            <a:ext cx="6354747"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dirty="0">
                <a:solidFill>
                  <a:srgbClr val="FF0000"/>
                </a:solidFill>
                <a:latin typeface="Consolas" pitchFamily="49" charset="0"/>
                <a:ea typeface="楷体" pitchFamily="49" charset="-122"/>
                <a:cs typeface="Consolas" pitchFamily="49" charset="0"/>
              </a:rPr>
              <a:t>）求线性表长度运算算法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其设计思路与循环单链表的求表长算法完全相同。 </a:t>
            </a:r>
          </a:p>
        </p:txBody>
      </p:sp>
      <p:sp>
        <p:nvSpPr>
          <p:cNvPr id="210947" name="Text Box 3"/>
          <p:cNvSpPr txBox="1">
            <a:spLocks noChangeArrowheads="1"/>
          </p:cNvSpPr>
          <p:nvPr/>
        </p:nvSpPr>
        <p:spPr bwMode="auto">
          <a:xfrm>
            <a:off x="1714480" y="1643050"/>
            <a:ext cx="5921393" cy="4030298"/>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80000">
            <a:spAutoFit/>
          </a:bodyPr>
          <a:lstStyle/>
          <a:p>
            <a:pPr>
              <a:lnSpc>
                <a:spcPct val="150000"/>
              </a:lnSpc>
            </a:pP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GetLength</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求表长运算</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108081" y="307975"/>
            <a:ext cx="7678761" cy="1400383"/>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）求线性表中第</a:t>
            </a:r>
            <a:r>
              <a:rPr lang="en-US" altLang="zh-CN" sz="2200" i="1" dirty="0" err="1">
                <a:solidFill>
                  <a:srgbClr val="FF0000"/>
                </a:solidFill>
                <a:latin typeface="Consolas" pitchFamily="49" charset="0"/>
                <a:ea typeface="楷体" pitchFamily="49" charset="-122"/>
                <a:cs typeface="Consolas" pitchFamily="49" charset="0"/>
              </a:rPr>
              <a:t>i</a:t>
            </a:r>
            <a:r>
              <a:rPr lang="zh-CN" altLang="en-US" sz="2200" dirty="0">
                <a:solidFill>
                  <a:srgbClr val="FF0000"/>
                </a:solidFill>
                <a:latin typeface="Consolas" pitchFamily="49" charset="0"/>
                <a:ea typeface="楷体" pitchFamily="49" charset="-122"/>
                <a:cs typeface="Consolas" pitchFamily="49" charset="0"/>
              </a:rPr>
              <a:t>个元素运算算法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其设计思路与循环单链表中求线性表中第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个元素运算算法完全相同。 </a:t>
            </a:r>
          </a:p>
        </p:txBody>
      </p:sp>
      <p:sp>
        <p:nvSpPr>
          <p:cNvPr id="211971" name="Text Box 3"/>
          <p:cNvSpPr txBox="1">
            <a:spLocks noChangeArrowheads="1"/>
          </p:cNvSpPr>
          <p:nvPr/>
        </p:nvSpPr>
        <p:spPr bwMode="auto">
          <a:xfrm>
            <a:off x="1214414" y="1844675"/>
            <a:ext cx="7604149" cy="4168797"/>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GetElem</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i,ElemType</a:t>
            </a:r>
            <a:r>
              <a:rPr lang="en-US" altLang="zh-CN" sz="1800" dirty="0">
                <a:solidFill>
                  <a:srgbClr val="0000FF"/>
                </a:solidFill>
                <a:latin typeface="Consolas" pitchFamily="49" charset="0"/>
                <a:ea typeface="仿宋" pitchFamily="49" charset="-122"/>
                <a:cs typeface="Consolas" pitchFamily="49" charset="0"/>
              </a:rPr>
              <a:t> &amp;e)</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*p=L-&gt;next;	</a:t>
            </a:r>
            <a:r>
              <a:rPr lang="en-US" altLang="zh-CN" sz="1800" dirty="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指向第一个数据</a:t>
            </a:r>
            <a:r>
              <a:rPr lang="zh-CN" altLang="en-US" sz="1800">
                <a:solidFill>
                  <a:srgbClr val="00B050"/>
                </a:solidFill>
                <a:latin typeface="Consolas" pitchFamily="49" charset="0"/>
                <a:ea typeface="仿宋" pitchFamily="49" charset="-122"/>
                <a:cs typeface="Consolas" pitchFamily="49" charset="0"/>
              </a:rPr>
              <a:t>结点</a:t>
            </a:r>
            <a:r>
              <a:rPr lang="zh-CN" altLang="en-US" sz="1800" smtClean="0">
                <a:solidFill>
                  <a:srgbClr val="00B050"/>
                </a:solidFill>
                <a:latin typeface="Consolas" pitchFamily="49" charset="0"/>
                <a:ea typeface="仿宋" pitchFamily="49" charset="-122"/>
                <a:cs typeface="Consolas" pitchFamily="49" charset="0"/>
              </a:rPr>
              <a:t>，</a:t>
            </a:r>
            <a:r>
              <a:rPr lang="en-US" altLang="zh-CN" sz="1800" smtClean="0">
                <a:solidFill>
                  <a:srgbClr val="00B050"/>
                </a:solidFill>
                <a:latin typeface="Consolas" pitchFamily="49" charset="0"/>
                <a:ea typeface="仿宋" pitchFamily="49" charset="-122"/>
                <a:cs typeface="Consolas" pitchFamily="49" charset="0"/>
              </a:rPr>
              <a:t>j</a:t>
            </a:r>
            <a:r>
              <a:rPr lang="zh-CN" altLang="en-US" sz="1800" dirty="0">
                <a:solidFill>
                  <a:srgbClr val="00B050"/>
                </a:solidFill>
                <a:latin typeface="Consolas" pitchFamily="49" charset="0"/>
                <a:ea typeface="仿宋" pitchFamily="49" charset="-122"/>
                <a:cs typeface="Consolas" pitchFamily="49" charset="0"/>
              </a:rPr>
              <a:t>置为</a:t>
            </a:r>
            <a:r>
              <a:rPr lang="en-US" altLang="zh-CN" sz="1800" dirty="0">
                <a:solidFill>
                  <a:srgbClr val="00B05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参数</a:t>
            </a:r>
            <a:r>
              <a:rPr lang="en-US" altLang="zh-CN" sz="1800" dirty="0" err="1">
                <a:solidFill>
                  <a:srgbClr val="00B050"/>
                </a:solidFill>
                <a:latin typeface="Consolas" pitchFamily="49" charset="0"/>
                <a:ea typeface="仿宋" pitchFamily="49" charset="-122"/>
                <a:cs typeface="Consolas" pitchFamily="49" charset="0"/>
              </a:rPr>
              <a:t>i</a:t>
            </a:r>
            <a:r>
              <a:rPr lang="zh-CN" altLang="en-US" sz="1800" dirty="0">
                <a:solidFill>
                  <a:srgbClr val="00B050"/>
                </a:solidFill>
                <a:latin typeface="Consolas" pitchFamily="49" charset="0"/>
                <a:ea typeface="仿宋" pitchFamily="49" charset="-122"/>
                <a:cs typeface="Consolas" pitchFamily="49" charset="0"/>
              </a:rPr>
              <a:t>错误返回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p=p-&gt;next;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(p==L) 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未找到返回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e=p-&gt;data;</a:t>
            </a:r>
          </a:p>
          <a:p>
            <a:r>
              <a:rPr lang="en-US" altLang="zh-CN" sz="1800" dirty="0">
                <a:solidFill>
                  <a:srgbClr val="0000FF"/>
                </a:solidFill>
                <a:latin typeface="Consolas" pitchFamily="49" charset="0"/>
                <a:ea typeface="仿宋" pitchFamily="49" charset="-122"/>
                <a:cs typeface="Consolas" pitchFamily="49" charset="0"/>
              </a:rPr>
              <a:t>	return 1;</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找到后返回</a:t>
            </a:r>
            <a:r>
              <a:rPr lang="en-US" altLang="zh-CN" sz="1800" dirty="0">
                <a:solidFill>
                  <a:srgbClr val="00B05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1285853" y="489299"/>
            <a:ext cx="7715304"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5</a:t>
            </a:r>
            <a:r>
              <a:rPr lang="zh-CN" altLang="en-US" sz="2200" dirty="0">
                <a:solidFill>
                  <a:srgbClr val="FF0000"/>
                </a:solidFill>
                <a:latin typeface="Consolas" pitchFamily="49" charset="0"/>
                <a:ea typeface="楷体" pitchFamily="49" charset="-122"/>
                <a:cs typeface="Consolas" pitchFamily="49" charset="0"/>
              </a:rPr>
              <a:t>）按值查找运算算法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其设计思路与循环单链表中按值查找运算算法完全相同。 </a:t>
            </a:r>
          </a:p>
        </p:txBody>
      </p:sp>
      <p:sp>
        <p:nvSpPr>
          <p:cNvPr id="212995" name="Text Box 3"/>
          <p:cNvSpPr txBox="1">
            <a:spLocks noChangeArrowheads="1"/>
          </p:cNvSpPr>
          <p:nvPr/>
        </p:nvSpPr>
        <p:spPr bwMode="auto">
          <a:xfrm>
            <a:off x="1430316" y="1665637"/>
            <a:ext cx="6248414" cy="4313315"/>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ts val="2800"/>
              </a:lnSpc>
            </a:pP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Locate</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x)	</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*p=L-&gt;next;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 &amp;&amp; p-&gt;data!=x)	</a:t>
            </a:r>
            <a:endParaRPr lang="en-US" altLang="zh-CN" sz="1800" dirty="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B0F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从第</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个结点开始查找</a:t>
            </a:r>
            <a:r>
              <a:rPr lang="en-US" altLang="zh-CN" sz="1800" dirty="0">
                <a:solidFill>
                  <a:srgbClr val="00B0F0"/>
                </a:solidFill>
                <a:latin typeface="Consolas" pitchFamily="49" charset="0"/>
                <a:ea typeface="仿宋" pitchFamily="49" charset="-122"/>
                <a:cs typeface="Consolas" pitchFamily="49" charset="0"/>
              </a:rPr>
              <a:t>data</a:t>
            </a:r>
            <a:r>
              <a:rPr lang="zh-CN" altLang="en-US" sz="1800" dirty="0">
                <a:solidFill>
                  <a:srgbClr val="00B0F0"/>
                </a:solidFill>
                <a:latin typeface="Consolas" pitchFamily="49" charset="0"/>
                <a:ea typeface="仿宋" pitchFamily="49" charset="-122"/>
                <a:cs typeface="Consolas" pitchFamily="49" charset="0"/>
              </a:rPr>
              <a:t>域为</a:t>
            </a:r>
            <a:r>
              <a:rPr lang="en-US" altLang="zh-CN" sz="1800" dirty="0">
                <a:solidFill>
                  <a:srgbClr val="00B0F0"/>
                </a:solidFill>
                <a:latin typeface="Consolas" pitchFamily="49" charset="0"/>
                <a:ea typeface="仿宋" pitchFamily="49" charset="-122"/>
                <a:cs typeface="Consolas" pitchFamily="49" charset="0"/>
              </a:rPr>
              <a:t>x</a:t>
            </a:r>
            <a:r>
              <a:rPr lang="zh-CN" altLang="en-US" sz="1800" dirty="0">
                <a:solidFill>
                  <a:srgbClr val="00B0F0"/>
                </a:solidFill>
                <a:latin typeface="Consolas" pitchFamily="49" charset="0"/>
                <a:ea typeface="仿宋" pitchFamily="49" charset="-122"/>
                <a:cs typeface="Consolas" pitchFamily="49" charset="0"/>
              </a:rPr>
              <a:t>的结点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p=p-&gt;next;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(p==L) return 0;</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 </a:t>
            </a:r>
            <a:r>
              <a:rPr lang="en-US" altLang="zh-CN" sz="1800" dirty="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1428728" y="571480"/>
            <a:ext cx="7250133" cy="576248"/>
          </a:xfrm>
          <a:prstGeom prst="rect">
            <a:avLst/>
          </a:prstGeom>
          <a:noFill/>
          <a:ln w="9525">
            <a:noFill/>
            <a:miter lim="800000"/>
            <a:headEnd/>
            <a:tailEnd/>
          </a:ln>
          <a:effectLst/>
        </p:spPr>
        <p:txBody>
          <a:bodyPr wrap="square">
            <a:spAutoFit/>
          </a:bodyPr>
          <a:lstStyle/>
          <a:p>
            <a:pPr>
              <a:lnSpc>
                <a:spcPct val="150000"/>
              </a:lnSpc>
            </a:pPr>
            <a:r>
              <a:rPr lang="zh-CN" altLang="en-US" dirty="0">
                <a:solidFill>
                  <a:srgbClr val="FF0000"/>
                </a:solidFill>
                <a:ea typeface="楷体" pitchFamily="49" charset="-122"/>
                <a:cs typeface="Times New Roman" pitchFamily="18" charset="0"/>
              </a:rPr>
              <a:t>（</a:t>
            </a:r>
            <a:r>
              <a:rPr lang="en-US" altLang="zh-CN" dirty="0">
                <a:solidFill>
                  <a:srgbClr val="FF0000"/>
                </a:solidFill>
                <a:ea typeface="楷体" pitchFamily="49" charset="-122"/>
                <a:cs typeface="Times New Roman" pitchFamily="18" charset="0"/>
              </a:rPr>
              <a:t>6</a:t>
            </a:r>
            <a:r>
              <a:rPr lang="zh-CN" altLang="en-US" dirty="0">
                <a:solidFill>
                  <a:srgbClr val="FF0000"/>
                </a:solidFill>
                <a:ea typeface="楷体" pitchFamily="49" charset="-122"/>
                <a:cs typeface="Times New Roman" pitchFamily="18" charset="0"/>
              </a:rPr>
              <a:t>）插入元素</a:t>
            </a:r>
            <a:r>
              <a:rPr lang="zh-CN" altLang="en-US">
                <a:solidFill>
                  <a:srgbClr val="FF0000"/>
                </a:solidFill>
                <a:ea typeface="楷体" pitchFamily="49" charset="-122"/>
                <a:cs typeface="Times New Roman" pitchFamily="18" charset="0"/>
              </a:rPr>
              <a:t>运算</a:t>
            </a:r>
            <a:r>
              <a:rPr lang="zh-CN" altLang="en-US" smtClean="0">
                <a:solidFill>
                  <a:srgbClr val="FF0000"/>
                </a:solidFill>
                <a:ea typeface="楷体" pitchFamily="49" charset="-122"/>
                <a:cs typeface="Times New Roman" pitchFamily="18" charset="0"/>
              </a:rPr>
              <a:t>算法</a:t>
            </a:r>
            <a:endParaRPr lang="zh-CN" altLang="en-US" dirty="0">
              <a:solidFill>
                <a:srgbClr val="FF0000"/>
              </a:solidFill>
              <a:ea typeface="楷体" pitchFamily="49" charset="-122"/>
              <a:cs typeface="Times New Roman" pitchFamily="18" charset="0"/>
            </a:endParaRPr>
          </a:p>
        </p:txBody>
      </p:sp>
      <p:sp>
        <p:nvSpPr>
          <p:cNvPr id="4" name="TextBox 3"/>
          <p:cNvSpPr txBox="1"/>
          <p:nvPr/>
        </p:nvSpPr>
        <p:spPr>
          <a:xfrm>
            <a:off x="1428728" y="1428736"/>
            <a:ext cx="6929486" cy="2862322"/>
          </a:xfrm>
          <a:prstGeom prst="rect">
            <a:avLst/>
          </a:prstGeom>
          <a:noFill/>
        </p:spPr>
        <p:txBody>
          <a:bodyPr wrap="square" rtlCol="0">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先在循环双链表</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中查找第</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个结点</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及其前驱结点</a:t>
            </a:r>
            <a:r>
              <a:rPr lang="en-US" altLang="zh-CN" sz="2000" smtClean="0">
                <a:solidFill>
                  <a:srgbClr val="0000FF"/>
                </a:solidFill>
                <a:latin typeface="Consolas" pitchFamily="49" charset="0"/>
                <a:ea typeface="仿宋" pitchFamily="49" charset="-122"/>
                <a:cs typeface="Consolas" pitchFamily="49" charset="0"/>
              </a:rPr>
              <a:t>pre</a:t>
            </a:r>
            <a:r>
              <a:rPr lang="zh-CN" altLang="en-US" sz="2000" smtClean="0">
                <a:solidFill>
                  <a:srgbClr val="0000FF"/>
                </a:solidFill>
                <a:latin typeface="Consolas" pitchFamily="49" charset="0"/>
                <a:ea typeface="仿宋" pitchFamily="49" charset="-122"/>
                <a:cs typeface="Consolas" pitchFamily="49" charset="0"/>
              </a:rPr>
              <a:t>，用</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记录</a:t>
            </a: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结点的序号。</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L</a:t>
            </a:r>
            <a:r>
              <a:rPr lang="zh-CN" altLang="en-US" sz="2000" smtClean="0">
                <a:solidFill>
                  <a:srgbClr val="0000FF"/>
                </a:solidFill>
                <a:latin typeface="Consolas" pitchFamily="49" charset="0"/>
                <a:ea typeface="仿宋" pitchFamily="49" charset="-122"/>
                <a:cs typeface="Consolas" pitchFamily="49" charset="0"/>
              </a:rPr>
              <a:t>且</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&gt;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时表示</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参数错误（如循环双链表中只有</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个结点，当</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&gt;4</a:t>
            </a:r>
            <a:r>
              <a:rPr lang="zh-CN" altLang="en-US" sz="2000" smtClean="0">
                <a:solidFill>
                  <a:srgbClr val="0000FF"/>
                </a:solidFill>
                <a:latin typeface="Consolas" pitchFamily="49" charset="0"/>
                <a:ea typeface="仿宋" pitchFamily="49" charset="-122"/>
                <a:cs typeface="Consolas" pitchFamily="49" charset="0"/>
              </a:rPr>
              <a:t>时出现这种错误）。</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当成功找到</a:t>
            </a:r>
            <a:r>
              <a:rPr lang="en-US" altLang="zh-CN" sz="2000" i="1" smtClean="0">
                <a:solidFill>
                  <a:srgbClr val="0000FF"/>
                </a:solidFill>
                <a:latin typeface="Consolas" pitchFamily="49" charset="0"/>
                <a:ea typeface="仿宋" pitchFamily="49" charset="-122"/>
                <a:cs typeface="Consolas" pitchFamily="49" charset="0"/>
              </a:rPr>
              <a:t>pre</a:t>
            </a:r>
            <a:r>
              <a:rPr lang="zh-CN" altLang="en-US" sz="2000" smtClean="0">
                <a:solidFill>
                  <a:srgbClr val="0000FF"/>
                </a:solidFill>
                <a:latin typeface="Consolas" pitchFamily="49" charset="0"/>
                <a:ea typeface="仿宋" pitchFamily="49" charset="-122"/>
                <a:cs typeface="Consolas" pitchFamily="49" charset="0"/>
              </a:rPr>
              <a:t>结点后，创建</a:t>
            </a:r>
            <a:r>
              <a:rPr lang="en-US" altLang="zh-CN" sz="2000" smtClean="0">
                <a:solidFill>
                  <a:srgbClr val="0000FF"/>
                </a:solidFill>
                <a:latin typeface="Consolas" pitchFamily="49" charset="0"/>
                <a:ea typeface="仿宋" pitchFamily="49" charset="-122"/>
                <a:cs typeface="Consolas" pitchFamily="49" charset="0"/>
              </a:rPr>
              <a:t>data</a:t>
            </a:r>
            <a:r>
              <a:rPr lang="zh-CN" altLang="en-US" sz="2000" smtClean="0">
                <a:solidFill>
                  <a:srgbClr val="0000FF"/>
                </a:solidFill>
                <a:latin typeface="Consolas" pitchFamily="49" charset="0"/>
                <a:ea typeface="仿宋" pitchFamily="49" charset="-122"/>
                <a:cs typeface="Consolas" pitchFamily="49" charset="0"/>
              </a:rPr>
              <a:t>域为</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的结点</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pre</a:t>
            </a:r>
            <a:r>
              <a:rPr lang="zh-CN" altLang="en-US" sz="2000" smtClean="0">
                <a:solidFill>
                  <a:srgbClr val="0000FF"/>
                </a:solidFill>
                <a:latin typeface="Consolas" pitchFamily="49" charset="0"/>
                <a:ea typeface="仿宋" pitchFamily="49" charset="-122"/>
                <a:cs typeface="Consolas" pitchFamily="49" charset="0"/>
              </a:rPr>
              <a:t>结点之后插入</a:t>
            </a:r>
            <a:r>
              <a:rPr lang="en-US" altLang="zh-CN" sz="2000" i="1" smtClean="0">
                <a:solidFill>
                  <a:srgbClr val="0000FF"/>
                </a:solidFill>
                <a:latin typeface="Consolas" pitchFamily="49" charset="0"/>
                <a:ea typeface="仿宋" pitchFamily="49" charset="-122"/>
                <a:cs typeface="Consolas" pitchFamily="49" charset="0"/>
              </a:rPr>
              <a:t>s</a:t>
            </a:r>
            <a:r>
              <a:rPr lang="zh-CN" altLang="en-US" sz="2000" smtClean="0">
                <a:solidFill>
                  <a:srgbClr val="0000FF"/>
                </a:solidFill>
                <a:latin typeface="Consolas" pitchFamily="49" charset="0"/>
                <a:ea typeface="仿宋" pitchFamily="49" charset="-122"/>
                <a:cs typeface="Consolas" pitchFamily="49" charset="0"/>
              </a:rPr>
              <a:t>结点。 </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1214415" y="446976"/>
            <a:ext cx="7858179" cy="5692291"/>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InsElem</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L,ElemType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*pre=L,*</a:t>
            </a:r>
            <a:r>
              <a:rPr lang="en-US" altLang="zh-CN" sz="1800" dirty="0">
                <a:solidFill>
                  <a:srgbClr val="FF00FF"/>
                </a:solidFill>
                <a:latin typeface="Consolas" pitchFamily="49" charset="0"/>
                <a:ea typeface="仿宋" pitchFamily="49" charset="-122"/>
                <a:cs typeface="Consolas" pitchFamily="49" charset="0"/>
              </a:rPr>
              <a:t>p=pre-&gt;next</a:t>
            </a:r>
            <a:r>
              <a:rPr lang="en-US" altLang="zh-CN" sz="1800" dirty="0">
                <a:solidFill>
                  <a:srgbClr val="0000FF"/>
                </a:solidFill>
                <a:latin typeface="Consolas" pitchFamily="49" charset="0"/>
                <a:ea typeface="仿宋" pitchFamily="49" charset="-122"/>
                <a:cs typeface="Consolas" pitchFamily="49" charset="0"/>
              </a:rPr>
              <a:t>,*s;</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参数</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错误返回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个</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和其</a:t>
            </a:r>
            <a:r>
              <a:rPr lang="zh-CN" altLang="en-US" sz="1800">
                <a:solidFill>
                  <a:srgbClr val="00B0F0"/>
                </a:solidFill>
                <a:latin typeface="Consolas" pitchFamily="49" charset="0"/>
                <a:ea typeface="仿宋" pitchFamily="49" charset="-122"/>
                <a:cs typeface="Consolas" pitchFamily="49" charset="0"/>
              </a:rPr>
              <a:t>前驱</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pre</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pre=p; p=p-&gt;next;	</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同步后移一个结点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(p==L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j+1</a:t>
            </a:r>
            <a:r>
              <a:rPr lang="en-US" altLang="zh-CN" sz="1800" dirty="0">
                <a:solidFill>
                  <a:srgbClr val="0000FF"/>
                </a:solidFill>
                <a:latin typeface="Consolas" pitchFamily="49" charset="0"/>
                <a:ea typeface="仿宋" pitchFamily="49" charset="-122"/>
                <a:cs typeface="Consolas" pitchFamily="49" charset="0"/>
              </a:rPr>
              <a:t>) return </a:t>
            </a:r>
            <a:r>
              <a:rPr lang="en-US" altLang="zh-CN" sz="180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参数</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&gt;</a:t>
            </a:r>
            <a:r>
              <a:rPr lang="en-US" altLang="zh-CN" sz="1800" dirty="0" err="1">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时错误返回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成功</a:t>
            </a:r>
            <a:r>
              <a:rPr lang="zh-CN" altLang="en-US" sz="1800">
                <a:solidFill>
                  <a:srgbClr val="00B0F0"/>
                </a:solidFill>
                <a:latin typeface="Consolas" pitchFamily="49" charset="0"/>
                <a:ea typeface="仿宋" pitchFamily="49" charset="-122"/>
                <a:cs typeface="Consolas" pitchFamily="49" charset="0"/>
              </a:rPr>
              <a:t>查找</a:t>
            </a:r>
            <a:r>
              <a:rPr lang="zh-CN" altLang="en-US"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p</a:t>
            </a:r>
            <a:r>
              <a:rPr lang="zh-CN" altLang="en-US" sz="1800" smtClean="0">
                <a:solidFill>
                  <a:srgbClr val="00B0F0"/>
                </a:solidFill>
                <a:latin typeface="Consolas" pitchFamily="49" charset="0"/>
                <a:ea typeface="仿宋" pitchFamily="49" charset="-122"/>
                <a:cs typeface="Consolas" pitchFamily="49" charset="0"/>
              </a:rPr>
              <a:t>结点</a:t>
            </a:r>
            <a:r>
              <a:rPr lang="zh-CN" altLang="en-US" sz="1800" dirty="0">
                <a:solidFill>
                  <a:srgbClr val="00B0F0"/>
                </a:solidFill>
                <a:latin typeface="Consolas" pitchFamily="49" charset="0"/>
                <a:ea typeface="仿宋" pitchFamily="49" charset="-122"/>
                <a:cs typeface="Consolas" pitchFamily="49" charset="0"/>
              </a:rPr>
              <a:t>的</a:t>
            </a:r>
            <a:r>
              <a:rPr lang="zh-CN" altLang="en-US" sz="1800">
                <a:solidFill>
                  <a:srgbClr val="00B0F0"/>
                </a:solidFill>
                <a:latin typeface="Consolas" pitchFamily="49" charset="0"/>
                <a:ea typeface="仿宋" pitchFamily="49" charset="-122"/>
                <a:cs typeface="Consolas" pitchFamily="49" charset="0"/>
              </a:rPr>
              <a:t>前驱</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pre</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s-&gt;data=x;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a:t>
            </a:r>
            <a:r>
              <a:rPr lang="zh-CN" altLang="en-US" sz="1800">
                <a:solidFill>
                  <a:srgbClr val="00B0F0"/>
                </a:solidFill>
                <a:latin typeface="Consolas" pitchFamily="49" charset="0"/>
                <a:ea typeface="仿宋" pitchFamily="49" charset="-122"/>
                <a:cs typeface="Consolas" pitchFamily="49" charset="0"/>
              </a:rPr>
              <a:t>新</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s</a:t>
            </a:r>
            <a:r>
              <a:rPr lang="zh-CN" altLang="en-US" sz="1800" smtClean="0">
                <a:solidFill>
                  <a:srgbClr val="00B0F0"/>
                </a:solidFill>
                <a:latin typeface="Consolas" pitchFamily="49" charset="0"/>
                <a:ea typeface="仿宋" pitchFamily="49" charset="-122"/>
                <a:cs typeface="Consolas" pitchFamily="49" charset="0"/>
              </a:rPr>
              <a:t>用于</a:t>
            </a:r>
            <a:r>
              <a:rPr lang="zh-CN" altLang="en-US" sz="1800" dirty="0">
                <a:solidFill>
                  <a:srgbClr val="00B0F0"/>
                </a:solidFill>
                <a:latin typeface="Consolas" pitchFamily="49" charset="0"/>
                <a:ea typeface="仿宋" pitchFamily="49" charset="-122"/>
                <a:cs typeface="Consolas" pitchFamily="49" charset="0"/>
              </a:rPr>
              <a:t>存放元素</a:t>
            </a:r>
            <a:r>
              <a:rPr lang="en-US" altLang="zh-CN" sz="1800" dirty="0">
                <a:solidFill>
                  <a:srgbClr val="00B0F0"/>
                </a:solidFill>
                <a:latin typeface="Consolas" pitchFamily="49" charset="0"/>
                <a:ea typeface="仿宋" pitchFamily="49" charset="-122"/>
                <a:cs typeface="Consolas" pitchFamily="49" charset="0"/>
              </a:rPr>
              <a:t>x</a:t>
            </a:r>
          </a:p>
          <a:p>
            <a:r>
              <a:rPr lang="en-US" altLang="zh-CN" sz="1800" dirty="0">
                <a:solidFill>
                  <a:srgbClr val="0000FF"/>
                </a:solidFill>
                <a:latin typeface="Consolas" pitchFamily="49" charset="0"/>
                <a:ea typeface="仿宋" pitchFamily="49" charset="-122"/>
                <a:cs typeface="Consolas" pitchFamily="49" charset="0"/>
              </a:rPr>
              <a:t>	pre-&gt;next-&gt;prior=s;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en-US" sz="1800" dirty="0">
                <a:solidFill>
                  <a:srgbClr val="00B0F0"/>
                </a:solidFill>
                <a:latin typeface="Consolas" pitchFamily="49" charset="0"/>
                <a:ea typeface="仿宋" pitchFamily="49" charset="-122"/>
                <a:cs typeface="Consolas" pitchFamily="49" charset="0"/>
              </a:rPr>
              <a:t>结点</a:t>
            </a:r>
            <a:r>
              <a:rPr lang="zh-CN" altLang="en-US" sz="1800">
                <a:solidFill>
                  <a:srgbClr val="00B0F0"/>
                </a:solidFill>
                <a:latin typeface="Consolas" pitchFamily="49" charset="0"/>
                <a:ea typeface="仿宋" pitchFamily="49" charset="-122"/>
                <a:cs typeface="Consolas" pitchFamily="49" charset="0"/>
              </a:rPr>
              <a:t>插入</a:t>
            </a:r>
            <a:r>
              <a:rPr lang="zh-CN" altLang="en-US"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结点之后</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s-&gt;next=pre-&gt;next;</a:t>
            </a:r>
          </a:p>
          <a:p>
            <a:r>
              <a:rPr lang="en-US" altLang="zh-CN" sz="1800" dirty="0">
                <a:solidFill>
                  <a:srgbClr val="0000FF"/>
                </a:solidFill>
                <a:latin typeface="Consolas" pitchFamily="49" charset="0"/>
                <a:ea typeface="仿宋" pitchFamily="49" charset="-122"/>
                <a:cs typeface="Consolas" pitchFamily="49" charset="0"/>
              </a:rPr>
              <a:t>	pre-&gt;next=s;</a:t>
            </a:r>
          </a:p>
          <a:p>
            <a:r>
              <a:rPr lang="en-US" altLang="zh-CN" sz="1800" dirty="0">
                <a:solidFill>
                  <a:srgbClr val="0000FF"/>
                </a:solidFill>
                <a:latin typeface="Consolas" pitchFamily="49" charset="0"/>
                <a:ea typeface="仿宋" pitchFamily="49" charset="-122"/>
                <a:cs typeface="Consolas" pitchFamily="49" charset="0"/>
              </a:rPr>
              <a:t>	s-&gt;prior=pre;</a:t>
            </a:r>
          </a:p>
          <a:p>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插入运算成功</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返回</a:t>
            </a:r>
            <a:r>
              <a:rPr lang="en-US" altLang="zh-CN" sz="1800" dirty="0">
                <a:solidFill>
                  <a:srgbClr val="00B0F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250957" y="808664"/>
            <a:ext cx="7607323" cy="1523494"/>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7</a:t>
            </a:r>
            <a:r>
              <a:rPr lang="zh-CN" altLang="en-US" sz="2200" dirty="0">
                <a:solidFill>
                  <a:srgbClr val="FF0000"/>
                </a:solidFill>
                <a:latin typeface="Consolas" pitchFamily="49" charset="0"/>
                <a:ea typeface="楷体" pitchFamily="49" charset="-122"/>
                <a:cs typeface="Consolas" pitchFamily="49" charset="0"/>
              </a:rPr>
              <a:t>）删除元素运算算法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在循环双链表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中查找第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个</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，若成功找到后通过其</a:t>
            </a:r>
            <a:r>
              <a:rPr lang="zh-CN" altLang="en-US" sz="2000">
                <a:solidFill>
                  <a:srgbClr val="0000FF"/>
                </a:solidFill>
                <a:latin typeface="Consolas" pitchFamily="49" charset="0"/>
                <a:ea typeface="楷体" pitchFamily="49" charset="-122"/>
                <a:cs typeface="Consolas" pitchFamily="49" charset="0"/>
              </a:rPr>
              <a:t>前驱</a:t>
            </a:r>
            <a:r>
              <a:rPr lang="zh-CN" altLang="en-US" sz="2000" smtClean="0">
                <a:solidFill>
                  <a:srgbClr val="0000FF"/>
                </a:solidFill>
                <a:latin typeface="Consolas" pitchFamily="49" charset="0"/>
                <a:ea typeface="楷体" pitchFamily="49" charset="-122"/>
                <a:cs typeface="Consolas" pitchFamily="49" charset="0"/>
              </a:rPr>
              <a:t>结点</a:t>
            </a:r>
            <a:r>
              <a:rPr lang="en-US" altLang="zh-CN" sz="2000" smtClean="0">
                <a:solidFill>
                  <a:srgbClr val="0000FF"/>
                </a:solidFill>
                <a:latin typeface="Consolas" pitchFamily="49" charset="0"/>
                <a:ea typeface="楷体" pitchFamily="49" charset="-122"/>
                <a:cs typeface="Consolas" pitchFamily="49" charset="0"/>
              </a:rPr>
              <a:t>pre</a:t>
            </a:r>
            <a:r>
              <a:rPr lang="zh-CN" altLang="en-US"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结点删除。 </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1250957" y="307975"/>
            <a:ext cx="7750199" cy="5590143"/>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80000">
            <a:spAutoFit/>
          </a:bodyPr>
          <a:lstStyle/>
          <a:p>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DelElem</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a:t>
            </a:r>
            <a:r>
              <a:rPr lang="en-US" altLang="zh-CN" sz="1800" dirty="0" err="1">
                <a:solidFill>
                  <a:srgbClr val="0000FF"/>
                </a:solidFill>
                <a:latin typeface="Consolas" pitchFamily="49" charset="0"/>
                <a:ea typeface="仿宋" pitchFamily="49" charset="-122"/>
                <a:cs typeface="Consolas" pitchFamily="49" charset="0"/>
              </a:rPr>
              <a:t>L,int</a:t>
            </a:r>
            <a:r>
              <a:rPr lang="en-US" altLang="zh-CN" sz="1800" dirty="0">
                <a:solidFill>
                  <a:srgbClr val="0000FF"/>
                </a:solidFill>
                <a:latin typeface="Consolas" pitchFamily="49" charset="0"/>
                <a:ea typeface="仿宋" pitchFamily="49" charset="-122"/>
                <a:cs typeface="Consolas" pitchFamily="49" charset="0"/>
              </a:rPr>
              <a:t> </a:t>
            </a:r>
            <a:r>
              <a:rPr lang="en-US" altLang="zh-CN" sz="1800" err="1">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删除结点算法</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*p=L-&gt;next,*pre;</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参数</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错误返回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(L-&gt;next==L) return 0;</a:t>
            </a:r>
            <a:r>
              <a:rPr lang="en-US" altLang="zh-CN" sz="1800" dirty="0">
                <a:solidFill>
                  <a:srgbClr val="00B0F0"/>
                </a:solidFill>
                <a:latin typeface="Consolas" pitchFamily="49" charset="0"/>
                <a:ea typeface="仿宋" pitchFamily="49" charset="-122"/>
                <a:cs typeface="Consolas" pitchFamily="49" charset="0"/>
              </a:rPr>
              <a:t>	//</a:t>
            </a:r>
            <a:r>
              <a:rPr lang="zh-CN" altLang="en-US" sz="1800" dirty="0">
                <a:solidFill>
                  <a:srgbClr val="00B0F0"/>
                </a:solidFill>
                <a:latin typeface="Consolas" pitchFamily="49" charset="0"/>
                <a:ea typeface="仿宋" pitchFamily="49" charset="-122"/>
                <a:cs typeface="Consolas" pitchFamily="49" charset="0"/>
              </a:rPr>
              <a:t>空循环双链表不能删除，返回</a:t>
            </a:r>
            <a:r>
              <a:rPr lang="en-US" altLang="zh-CN" sz="1800" dirty="0">
                <a:solidFill>
                  <a:srgbClr val="00B0F0"/>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查找第</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a:solidFill>
                  <a:srgbClr val="00B0F0"/>
                </a:solidFill>
                <a:latin typeface="Consolas" pitchFamily="49" charset="0"/>
                <a:ea typeface="仿宋" pitchFamily="49" charset="-122"/>
                <a:cs typeface="Consolas" pitchFamily="49" charset="0"/>
              </a:rPr>
              <a:t>个</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endParaRPr lang="en-US" altLang="zh-CN" sz="1800" dirty="0">
              <a:solidFill>
                <a:srgbClr val="00B0F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p=p-&gt;next;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(p==L)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未找到第</a:t>
            </a:r>
            <a:r>
              <a:rPr lang="en-US" altLang="zh-CN"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个结点返回</a:t>
            </a:r>
            <a:r>
              <a:rPr lang="en-US" altLang="zh-CN" sz="1800" dirty="0">
                <a:solidFill>
                  <a:srgbClr val="00B0F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pre=p-&gt;prior;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指向被删结点的前驱结点</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p-&gt;next-&gt;prior=pre;</a:t>
            </a:r>
          </a:p>
          <a:p>
            <a:r>
              <a:rPr lang="en-US" altLang="zh-CN" sz="1800" dirty="0">
                <a:solidFill>
                  <a:srgbClr val="0000FF"/>
                </a:solidFill>
                <a:latin typeface="Consolas" pitchFamily="49" charset="0"/>
                <a:ea typeface="仿宋" pitchFamily="49" charset="-122"/>
                <a:cs typeface="Consolas" pitchFamily="49" charset="0"/>
              </a:rPr>
              <a:t>	pre-&gt;next=p-&gt;next;</a:t>
            </a:r>
          </a:p>
          <a:p>
            <a:r>
              <a:rPr lang="en-US" altLang="zh-CN" sz="1800" dirty="0">
                <a:solidFill>
                  <a:srgbClr val="0000FF"/>
                </a:solidFill>
                <a:latin typeface="Consolas" pitchFamily="49" charset="0"/>
                <a:ea typeface="仿宋" pitchFamily="49" charset="-122"/>
                <a:cs typeface="Consolas" pitchFamily="49" charset="0"/>
              </a:rPr>
              <a:t>	free(p);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释放其空间</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1428728" y="714356"/>
            <a:ext cx="7286676"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8</a:t>
            </a:r>
            <a:r>
              <a:rPr lang="zh-CN" altLang="en-US" sz="2200" dirty="0">
                <a:solidFill>
                  <a:srgbClr val="FF0000"/>
                </a:solidFill>
                <a:latin typeface="Consolas" pitchFamily="49" charset="0"/>
                <a:ea typeface="楷体" pitchFamily="49" charset="-122"/>
                <a:cs typeface="Consolas" pitchFamily="49" charset="0"/>
              </a:rPr>
              <a:t>）输出线性表运算算法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其设计思路与循环单链表的输出元素值运算算法完全相同。 </a:t>
            </a:r>
          </a:p>
        </p:txBody>
      </p:sp>
      <p:sp>
        <p:nvSpPr>
          <p:cNvPr id="218115" name="Text Box 3"/>
          <p:cNvSpPr txBox="1">
            <a:spLocks noChangeArrowheads="1"/>
          </p:cNvSpPr>
          <p:nvPr/>
        </p:nvSpPr>
        <p:spPr bwMode="auto">
          <a:xfrm>
            <a:off x="1928794" y="2071678"/>
            <a:ext cx="5391158" cy="361479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",p-&gt;data);</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Text Box 3"/>
          <p:cNvSpPr txBox="1">
            <a:spLocks noChangeArrowheads="1"/>
          </p:cNvSpPr>
          <p:nvPr/>
        </p:nvSpPr>
        <p:spPr bwMode="auto">
          <a:xfrm>
            <a:off x="1214414" y="1571612"/>
            <a:ext cx="7677174" cy="1785104"/>
          </a:xfrm>
          <a:prstGeom prst="rect">
            <a:avLst/>
          </a:prstGeom>
          <a:noFill/>
          <a:ln w="9525" algn="ctr">
            <a:noFill/>
            <a:miter lim="800000"/>
            <a:headEnd/>
            <a:tailEnd/>
          </a:ln>
          <a:effectLst/>
        </p:spPr>
        <p:txBody>
          <a:bodyPr wrap="square">
            <a:spAutoFit/>
          </a:bodyPr>
          <a:lstStyle/>
          <a:p>
            <a:pPr>
              <a:lnSpc>
                <a:spcPts val="3000"/>
              </a:lnSpc>
              <a:spcBef>
                <a:spcPts val="1200"/>
              </a:spcBef>
            </a:pPr>
            <a:r>
              <a:rPr lang="zh-CN" altLang="en-US" sz="2200">
                <a:solidFill>
                  <a:srgbClr val="FF0000"/>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2.24】 </a:t>
            </a:r>
            <a:r>
              <a:rPr lang="zh-CN" altLang="en-US" sz="2000" dirty="0">
                <a:solidFill>
                  <a:srgbClr val="0000FF"/>
                </a:solidFill>
                <a:latin typeface="Consolas" pitchFamily="49" charset="0"/>
                <a:ea typeface="楷体" pitchFamily="49" charset="-122"/>
                <a:cs typeface="Consolas" pitchFamily="49" charset="0"/>
              </a:rPr>
              <a:t>设计一个算法将带头结点的循环双链表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的所有结点逆置。</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建立一个空的循环双链表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，用</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遍历余下的数据结点，</a:t>
            </a:r>
            <a:r>
              <a:rPr lang="zh-CN" altLang="en-US" sz="2000">
                <a:solidFill>
                  <a:srgbClr val="0000FF"/>
                </a:solidFill>
                <a:latin typeface="Consolas" pitchFamily="49" charset="0"/>
                <a:ea typeface="楷体" pitchFamily="49" charset="-122"/>
                <a:cs typeface="Consolas" pitchFamily="49" charset="0"/>
              </a:rPr>
              <a:t>依次</a:t>
            </a:r>
            <a:r>
              <a:rPr lang="zh-CN" altLang="en-US" sz="2000" smtClean="0">
                <a:solidFill>
                  <a:srgbClr val="0000FF"/>
                </a:solidFill>
                <a:latin typeface="Consolas" pitchFamily="49" charset="0"/>
                <a:ea typeface="楷体" pitchFamily="49" charset="-122"/>
                <a:cs typeface="Consolas" pitchFamily="49" charset="0"/>
              </a:rPr>
              <a:t>将</a:t>
            </a:r>
            <a:r>
              <a:rPr lang="en-US" altLang="zh-CN" sz="2000" i="1"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结点采用头插法插入到</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中。 </a:t>
            </a:r>
          </a:p>
        </p:txBody>
      </p:sp>
      <p:sp>
        <p:nvSpPr>
          <p:cNvPr id="6" name="Text Box 2"/>
          <p:cNvSpPr txBox="1">
            <a:spLocks noChangeArrowheads="1"/>
          </p:cNvSpPr>
          <p:nvPr/>
        </p:nvSpPr>
        <p:spPr bwMode="auto">
          <a:xfrm>
            <a:off x="1142976" y="285728"/>
            <a:ext cx="600079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2.4.5 </a:t>
            </a:r>
            <a:r>
              <a:rPr lang="zh-CN" altLang="en-US" sz="2800" smtClean="0">
                <a:solidFill>
                  <a:srgbClr val="FF0000"/>
                </a:solidFill>
                <a:latin typeface="Consolas" pitchFamily="49" charset="0"/>
                <a:ea typeface="微软雅黑" pitchFamily="34" charset="-122"/>
                <a:cs typeface="Consolas" pitchFamily="49" charset="0"/>
              </a:rPr>
              <a:t>循环</a:t>
            </a:r>
            <a:r>
              <a:rPr lang="zh-CN" altLang="en-US" sz="2800">
                <a:solidFill>
                  <a:srgbClr val="FF0000"/>
                </a:solidFill>
                <a:latin typeface="Consolas" pitchFamily="49" charset="0"/>
                <a:ea typeface="微软雅黑" pitchFamily="34" charset="-122"/>
                <a:cs typeface="Consolas" pitchFamily="49" charset="0"/>
              </a:rPr>
              <a:t>双</a:t>
            </a:r>
            <a:r>
              <a:rPr lang="zh-CN" altLang="en-US" sz="2800" smtClean="0">
                <a:solidFill>
                  <a:srgbClr val="FF0000"/>
                </a:solidFill>
                <a:latin typeface="Consolas" pitchFamily="49" charset="0"/>
                <a:ea typeface="微软雅黑" pitchFamily="34" charset="-122"/>
                <a:cs typeface="Consolas" pitchFamily="49" charset="0"/>
              </a:rPr>
              <a:t>链表的算法设计示例</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7" name="TextBox 6"/>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p:cNvSpPr txBox="1">
            <a:spLocks noChangeArrowheads="1"/>
          </p:cNvSpPr>
          <p:nvPr/>
        </p:nvSpPr>
        <p:spPr bwMode="auto">
          <a:xfrm>
            <a:off x="1428728" y="1000108"/>
            <a:ext cx="7143800" cy="4563333"/>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ts val="28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Reverse</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*p=L-&gt;next,*q;</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&gt;next=L-&gt;prior=L;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构造一个空的循环双链表</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(p!=L)</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q=p-&gt;next;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p-&gt;next=L-&gt;next;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结点插入到表头</a:t>
            </a: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L-&gt;next-&gt;prior=p;</a:t>
            </a:r>
          </a:p>
          <a:p>
            <a:pPr>
              <a:lnSpc>
                <a:spcPts val="2800"/>
              </a:lnSpc>
            </a:pPr>
            <a:r>
              <a:rPr lang="en-US" altLang="zh-CN" sz="1800" dirty="0">
                <a:solidFill>
                  <a:srgbClr val="0000FF"/>
                </a:solidFill>
                <a:latin typeface="Consolas" pitchFamily="49" charset="0"/>
                <a:ea typeface="仿宋" pitchFamily="49" charset="-122"/>
                <a:cs typeface="Consolas" pitchFamily="49" charset="0"/>
              </a:rPr>
              <a:t>	L-&gt;next=p;</a:t>
            </a:r>
          </a:p>
          <a:p>
            <a:pPr>
              <a:lnSpc>
                <a:spcPts val="2800"/>
              </a:lnSpc>
            </a:pPr>
            <a:r>
              <a:rPr lang="en-US" altLang="zh-CN" sz="1800" dirty="0">
                <a:solidFill>
                  <a:srgbClr val="0000FF"/>
                </a:solidFill>
                <a:latin typeface="Consolas" pitchFamily="49" charset="0"/>
                <a:ea typeface="仿宋" pitchFamily="49" charset="-122"/>
                <a:cs typeface="Consolas" pitchFamily="49" charset="0"/>
              </a:rPr>
              <a:t>	p-&gt;prior=L;</a:t>
            </a:r>
          </a:p>
          <a:p>
            <a:pPr>
              <a:lnSpc>
                <a:spcPts val="2800"/>
              </a:lnSpc>
            </a:pPr>
            <a:r>
              <a:rPr lang="en-US" altLang="zh-CN" sz="1800" dirty="0">
                <a:solidFill>
                  <a:srgbClr val="0000FF"/>
                </a:solidFill>
                <a:latin typeface="Consolas" pitchFamily="49" charset="0"/>
                <a:ea typeface="仿宋" pitchFamily="49" charset="-122"/>
                <a:cs typeface="Consolas" pitchFamily="49" charset="0"/>
              </a:rPr>
              <a:t>	p=q;</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142976" y="1500174"/>
            <a:ext cx="7678761" cy="1631216"/>
          </a:xfrm>
          <a:prstGeom prst="rect">
            <a:avLst/>
          </a:prstGeom>
          <a:noFill/>
          <a:ln w="9525">
            <a:noFill/>
            <a:miter lim="800000"/>
            <a:headEnd/>
            <a:tailEnd/>
          </a:ln>
          <a:effectLst/>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与</a:t>
            </a:r>
            <a:r>
              <a:rPr lang="zh-CN" altLang="en-US" sz="2000" dirty="0">
                <a:solidFill>
                  <a:srgbClr val="0000FF"/>
                </a:solidFill>
                <a:latin typeface="Consolas" pitchFamily="49" charset="0"/>
                <a:ea typeface="楷体" pitchFamily="49" charset="-122"/>
                <a:cs typeface="Consolas" pitchFamily="49" charset="0"/>
              </a:rPr>
              <a:t>单链表一样，双链表也分为</a:t>
            </a:r>
            <a:r>
              <a:rPr lang="zh-CN" altLang="en-US" sz="2000" dirty="0">
                <a:solidFill>
                  <a:srgbClr val="FF0000"/>
                </a:solidFill>
                <a:latin typeface="Consolas" pitchFamily="49" charset="0"/>
                <a:ea typeface="楷体" pitchFamily="49" charset="-122"/>
                <a:cs typeface="Consolas" pitchFamily="49" charset="0"/>
              </a:rPr>
              <a:t>非循环双链表</a:t>
            </a:r>
            <a:r>
              <a:rPr lang="zh-CN" altLang="en-US" sz="2000" dirty="0">
                <a:solidFill>
                  <a:srgbClr val="0000FF"/>
                </a:solidFill>
                <a:latin typeface="Consolas" pitchFamily="49" charset="0"/>
                <a:ea typeface="楷体" pitchFamily="49" charset="-122"/>
                <a:cs typeface="Consolas" pitchFamily="49" charset="0"/>
              </a:rPr>
              <a:t>（简称为双链表）和</a:t>
            </a:r>
            <a:r>
              <a:rPr lang="zh-CN" altLang="en-US" sz="2000" dirty="0">
                <a:solidFill>
                  <a:srgbClr val="FF0000"/>
                </a:solidFill>
                <a:latin typeface="Consolas" pitchFamily="49" charset="0"/>
                <a:ea typeface="楷体" pitchFamily="49" charset="-122"/>
                <a:cs typeface="Consolas" pitchFamily="49" charset="0"/>
              </a:rPr>
              <a:t>循环双链表</a:t>
            </a:r>
            <a:r>
              <a:rPr lang="zh-CN" altLang="en-US" sz="2000">
                <a:solidFill>
                  <a:srgbClr val="0000FF"/>
                </a:solidFill>
                <a:latin typeface="Consolas" pitchFamily="49" charset="0"/>
                <a:ea typeface="楷体" pitchFamily="49" charset="-122"/>
                <a:cs typeface="Consolas" pitchFamily="49" charset="0"/>
              </a:rPr>
              <a:t>两种</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除</a:t>
            </a:r>
            <a:r>
              <a:rPr lang="zh-CN" altLang="en-US" sz="2000" dirty="0">
                <a:solidFill>
                  <a:srgbClr val="0000FF"/>
                </a:solidFill>
                <a:latin typeface="Consolas" pitchFamily="49" charset="0"/>
                <a:ea typeface="楷体" pitchFamily="49" charset="-122"/>
                <a:cs typeface="Consolas" pitchFamily="49" charset="0"/>
              </a:rPr>
              <a:t>特别指出外，本章所指的双链表均指</a:t>
            </a:r>
            <a:r>
              <a:rPr lang="zh-CN" altLang="en-US" sz="2000" dirty="0">
                <a:solidFill>
                  <a:srgbClr val="FF00FF"/>
                </a:solidFill>
                <a:latin typeface="Consolas" pitchFamily="49" charset="0"/>
                <a:ea typeface="楷体" pitchFamily="49" charset="-122"/>
                <a:cs typeface="Consolas" pitchFamily="49" charset="0"/>
              </a:rPr>
              <a:t>带头结点的双链表</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1285852" y="928670"/>
            <a:ext cx="7607323" cy="1985159"/>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2.25】 </a:t>
            </a:r>
            <a:r>
              <a:rPr lang="zh-CN" altLang="en-US" sz="2000" dirty="0">
                <a:solidFill>
                  <a:srgbClr val="0000FF"/>
                </a:solidFill>
                <a:latin typeface="Consolas" pitchFamily="49" charset="0"/>
                <a:ea typeface="楷体" pitchFamily="49" charset="-122"/>
                <a:cs typeface="Consolas" pitchFamily="49" charset="0"/>
              </a:rPr>
              <a:t>有一个带头结点的循环双链表</a:t>
            </a:r>
            <a:r>
              <a:rPr lang="en-US" altLang="zh-CN" sz="2000" i="1"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，其结点</a:t>
            </a:r>
            <a:r>
              <a:rPr lang="en-US" altLang="zh-CN" sz="2000" dirty="0">
                <a:solidFill>
                  <a:srgbClr val="0000FF"/>
                </a:solidFill>
                <a:latin typeface="Consolas" pitchFamily="49" charset="0"/>
                <a:ea typeface="楷体" pitchFamily="49" charset="-122"/>
                <a:cs typeface="Consolas" pitchFamily="49" charset="0"/>
              </a:rPr>
              <a:t>data</a:t>
            </a:r>
            <a:r>
              <a:rPr lang="zh-CN" altLang="en-US" sz="2000" dirty="0">
                <a:solidFill>
                  <a:srgbClr val="0000FF"/>
                </a:solidFill>
                <a:latin typeface="Consolas" pitchFamily="49" charset="0"/>
                <a:ea typeface="楷体" pitchFamily="49" charset="-122"/>
                <a:cs typeface="Consolas" pitchFamily="49" charset="0"/>
              </a:rPr>
              <a:t>域值为整数，设计一个算法，判断其所有元素</a:t>
            </a:r>
            <a:r>
              <a:rPr lang="zh-CN" altLang="en-US" sz="2000" dirty="0">
                <a:solidFill>
                  <a:srgbClr val="FF00FF"/>
                </a:solidFill>
                <a:latin typeface="Consolas" pitchFamily="49" charset="0"/>
                <a:ea typeface="楷体" pitchFamily="49" charset="-122"/>
                <a:cs typeface="Consolas" pitchFamily="49" charset="0"/>
              </a:rPr>
              <a:t>是否</a:t>
            </a:r>
            <a:r>
              <a:rPr lang="zh-CN" altLang="en-US" sz="2000">
                <a:solidFill>
                  <a:srgbClr val="FF00FF"/>
                </a:solidFill>
                <a:latin typeface="Consolas" pitchFamily="49" charset="0"/>
                <a:ea typeface="楷体" pitchFamily="49" charset="-122"/>
                <a:cs typeface="Consolas" pitchFamily="49" charset="0"/>
              </a:rPr>
              <a:t>对称</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如果</a:t>
            </a:r>
            <a:r>
              <a:rPr lang="zh-CN" altLang="en-US" sz="2000" dirty="0">
                <a:solidFill>
                  <a:srgbClr val="0000FF"/>
                </a:solidFill>
                <a:latin typeface="Consolas" pitchFamily="49" charset="0"/>
                <a:ea typeface="楷体" pitchFamily="49" charset="-122"/>
                <a:cs typeface="Consolas" pitchFamily="49" charset="0"/>
              </a:rPr>
              <a:t>从前向后读和从后向前读得到的数据序列相同，表示是对称的；否则不是对称</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
        <p:nvSpPr>
          <p:cNvPr id="220164"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1250957" y="307975"/>
            <a:ext cx="7607323" cy="1523494"/>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先让</a:t>
            </a:r>
            <a:r>
              <a:rPr lang="en-US" altLang="zh-CN" sz="2000" i="1"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指向第一个数据结点，</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指向尾数据结点，当两者所指结点值不等时返回</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，否则</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后移一个结点，</a:t>
            </a:r>
            <a:r>
              <a:rPr lang="en-US" altLang="zh-CN" sz="2000"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前移一个结点，依次比较下去，直到</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-&gt;next==</a:t>
            </a:r>
            <a:r>
              <a:rPr lang="en-US" altLang="zh-CN" sz="2000" i="1"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循环结束后返回</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p:txBody>
      </p:sp>
      <p:sp>
        <p:nvSpPr>
          <p:cNvPr id="220164"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6" name="TextBox 5"/>
          <p:cNvSpPr txBox="1"/>
          <p:nvPr/>
        </p:nvSpPr>
        <p:spPr>
          <a:xfrm>
            <a:off x="1785918" y="2786058"/>
            <a:ext cx="257176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    b   b    a</a:t>
            </a:r>
            <a:endParaRPr lang="zh-CN" altLang="en-US" sz="2000" i="1">
              <a:solidFill>
                <a:srgbClr val="0000FF"/>
              </a:solidFill>
              <a:latin typeface="Consolas" pitchFamily="49" charset="0"/>
              <a:cs typeface="Consolas" pitchFamily="49" charset="0"/>
            </a:endParaRPr>
          </a:p>
        </p:txBody>
      </p:sp>
      <p:cxnSp>
        <p:nvCxnSpPr>
          <p:cNvPr id="8" name="直接箭头连接符 7"/>
          <p:cNvCxnSpPr/>
          <p:nvPr/>
        </p:nvCxnSpPr>
        <p:spPr>
          <a:xfrm rot="5400000" flipH="1" flipV="1">
            <a:off x="2373955" y="3464719"/>
            <a:ext cx="50006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2428860" y="3714752"/>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10" name="直接箭头连接符 9"/>
          <p:cNvCxnSpPr/>
          <p:nvPr/>
        </p:nvCxnSpPr>
        <p:spPr>
          <a:xfrm rot="5400000" flipH="1" flipV="1">
            <a:off x="2945459" y="3463925"/>
            <a:ext cx="50006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3000364" y="3713958"/>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1714480" y="4357694"/>
            <a:ext cx="2786082" cy="707886"/>
          </a:xfrm>
          <a:prstGeom prst="rect">
            <a:avLst/>
          </a:prstGeom>
          <a:noFill/>
        </p:spPr>
        <p:txBody>
          <a:bodyPr wrap="square" rtlCol="0">
            <a:spAutoFit/>
          </a:bodyPr>
          <a:lstStyle/>
          <a:p>
            <a:pPr algn="ctr"/>
            <a:r>
              <a:rPr lang="zh-CN" altLang="en-US" sz="2000" smtClean="0">
                <a:solidFill>
                  <a:srgbClr val="FF0000"/>
                </a:solidFill>
                <a:latin typeface="Consolas" pitchFamily="49" charset="0"/>
                <a:ea typeface="仿宋" pitchFamily="49" charset="-122"/>
                <a:cs typeface="Consolas" pitchFamily="49" charset="0"/>
              </a:rPr>
              <a:t>对称</a:t>
            </a:r>
            <a:r>
              <a:rPr lang="zh-CN" altLang="en-US" sz="2000" smtClean="0">
                <a:solidFill>
                  <a:srgbClr val="006600"/>
                </a:solidFill>
                <a:latin typeface="Consolas" pitchFamily="49" charset="0"/>
                <a:ea typeface="仿宋" pitchFamily="49" charset="-122"/>
                <a:cs typeface="Consolas" pitchFamily="49" charset="0"/>
              </a:rPr>
              <a:t>情况</a:t>
            </a:r>
            <a:r>
              <a:rPr lang="en-US" altLang="zh-CN" sz="2000" smtClean="0">
                <a:solidFill>
                  <a:srgbClr val="006600"/>
                </a:solidFill>
                <a:latin typeface="Consolas" pitchFamily="49" charset="0"/>
                <a:ea typeface="仿宋" pitchFamily="49" charset="-122"/>
                <a:cs typeface="Consolas" pitchFamily="49" charset="0"/>
              </a:rPr>
              <a:t>1</a:t>
            </a:r>
            <a:r>
              <a:rPr lang="zh-CN" altLang="en-US" sz="2000" smtClean="0">
                <a:solidFill>
                  <a:srgbClr val="006600"/>
                </a:solidFill>
                <a:latin typeface="Consolas" pitchFamily="49" charset="0"/>
                <a:ea typeface="仿宋" pitchFamily="49" charset="-122"/>
                <a:cs typeface="Consolas" pitchFamily="49" charset="0"/>
              </a:rPr>
              <a:t>：结点个数为偶数</a:t>
            </a:r>
            <a:endParaRPr lang="zh-CN" altLang="en-US" sz="2000">
              <a:solidFill>
                <a:srgbClr val="006600"/>
              </a:solidFill>
              <a:latin typeface="Consolas" pitchFamily="49" charset="0"/>
              <a:ea typeface="仿宋" pitchFamily="49" charset="-122"/>
              <a:cs typeface="Consolas" pitchFamily="49" charset="0"/>
            </a:endParaRPr>
          </a:p>
        </p:txBody>
      </p:sp>
      <p:sp>
        <p:nvSpPr>
          <p:cNvPr id="13" name="TextBox 12"/>
          <p:cNvSpPr txBox="1"/>
          <p:nvPr/>
        </p:nvSpPr>
        <p:spPr>
          <a:xfrm>
            <a:off x="5572132" y="2786058"/>
            <a:ext cx="257176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    b    a</a:t>
            </a:r>
            <a:endParaRPr lang="zh-CN" altLang="en-US" sz="2000" i="1">
              <a:solidFill>
                <a:srgbClr val="0000FF"/>
              </a:solidFill>
              <a:latin typeface="Consolas" pitchFamily="49" charset="0"/>
              <a:cs typeface="Consolas" pitchFamily="49" charset="0"/>
            </a:endParaRPr>
          </a:p>
        </p:txBody>
      </p:sp>
      <p:cxnSp>
        <p:nvCxnSpPr>
          <p:cNvPr id="14" name="直接箭头连接符 13"/>
          <p:cNvCxnSpPr/>
          <p:nvPr/>
        </p:nvCxnSpPr>
        <p:spPr>
          <a:xfrm rot="5400000" flipH="1" flipV="1">
            <a:off x="6056482" y="3464719"/>
            <a:ext cx="50006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6111387" y="3714752"/>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cxnSp>
        <p:nvCxnSpPr>
          <p:cNvPr id="16" name="直接箭头连接符 15"/>
          <p:cNvCxnSpPr/>
          <p:nvPr/>
        </p:nvCxnSpPr>
        <p:spPr>
          <a:xfrm rot="5400000" flipH="1" flipV="1">
            <a:off x="6270796" y="3463925"/>
            <a:ext cx="50006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TextBox 16"/>
          <p:cNvSpPr txBox="1"/>
          <p:nvPr/>
        </p:nvSpPr>
        <p:spPr>
          <a:xfrm>
            <a:off x="6325701" y="3713958"/>
            <a:ext cx="428628"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sp>
        <p:nvSpPr>
          <p:cNvPr id="18" name="TextBox 17"/>
          <p:cNvSpPr txBox="1"/>
          <p:nvPr/>
        </p:nvSpPr>
        <p:spPr>
          <a:xfrm>
            <a:off x="5500694" y="4357694"/>
            <a:ext cx="2786082" cy="707886"/>
          </a:xfrm>
          <a:prstGeom prst="rect">
            <a:avLst/>
          </a:prstGeom>
          <a:noFill/>
        </p:spPr>
        <p:txBody>
          <a:bodyPr wrap="square" rtlCol="0">
            <a:spAutoFit/>
          </a:bodyPr>
          <a:lstStyle/>
          <a:p>
            <a:pPr algn="ctr"/>
            <a:r>
              <a:rPr lang="zh-CN" altLang="en-US" sz="2000" smtClean="0">
                <a:solidFill>
                  <a:srgbClr val="FF0000"/>
                </a:solidFill>
                <a:latin typeface="Consolas" pitchFamily="49" charset="0"/>
                <a:ea typeface="仿宋" pitchFamily="49" charset="-122"/>
                <a:cs typeface="Consolas" pitchFamily="49" charset="0"/>
              </a:rPr>
              <a:t>对称</a:t>
            </a:r>
            <a:r>
              <a:rPr lang="zh-CN" altLang="en-US" sz="2000" smtClean="0">
                <a:solidFill>
                  <a:srgbClr val="006600"/>
                </a:solidFill>
                <a:latin typeface="Consolas" pitchFamily="49" charset="0"/>
                <a:ea typeface="仿宋" pitchFamily="49" charset="-122"/>
                <a:cs typeface="Consolas" pitchFamily="49" charset="0"/>
              </a:rPr>
              <a:t>情况</a:t>
            </a:r>
            <a:r>
              <a:rPr lang="en-US" altLang="zh-CN" sz="2000" smtClean="0">
                <a:solidFill>
                  <a:srgbClr val="006600"/>
                </a:solidFill>
                <a:latin typeface="Consolas" pitchFamily="49" charset="0"/>
                <a:ea typeface="仿宋" pitchFamily="49" charset="-122"/>
                <a:cs typeface="Consolas" pitchFamily="49" charset="0"/>
              </a:rPr>
              <a:t>2</a:t>
            </a:r>
            <a:r>
              <a:rPr lang="zh-CN" altLang="en-US" sz="2000" smtClean="0">
                <a:solidFill>
                  <a:srgbClr val="006600"/>
                </a:solidFill>
                <a:latin typeface="Consolas" pitchFamily="49" charset="0"/>
                <a:ea typeface="仿宋" pitchFamily="49" charset="-122"/>
                <a:cs typeface="Consolas" pitchFamily="49" charset="0"/>
              </a:rPr>
              <a:t>：结点个数为奇数</a:t>
            </a:r>
            <a:endParaRPr lang="zh-CN" altLang="en-US" sz="2000">
              <a:solidFill>
                <a:srgbClr val="006600"/>
              </a:solidFill>
              <a:latin typeface="Consolas" pitchFamily="49" charset="0"/>
              <a:ea typeface="仿宋" pitchFamily="49" charset="-122"/>
              <a:cs typeface="Consolas" pitchFamily="49" charset="0"/>
            </a:endParaRPr>
          </a:p>
        </p:txBody>
      </p:sp>
      <p:cxnSp>
        <p:nvCxnSpPr>
          <p:cNvPr id="20" name="直接箭头连接符 19"/>
          <p:cNvCxnSpPr/>
          <p:nvPr/>
        </p:nvCxnSpPr>
        <p:spPr>
          <a:xfrm rot="5400000">
            <a:off x="3428992" y="1785926"/>
            <a:ext cx="714380" cy="714380"/>
          </a:xfrm>
          <a:prstGeom prst="straightConnector1">
            <a:avLst/>
          </a:prstGeom>
          <a:ln w="38100">
            <a:solidFill>
              <a:srgbClr val="FF00FF"/>
            </a:solidFill>
            <a:tailEnd type="arrow"/>
          </a:ln>
        </p:spPr>
        <p:style>
          <a:lnRef idx="2">
            <a:schemeClr val="accent3"/>
          </a:lnRef>
          <a:fillRef idx="0">
            <a:schemeClr val="accent3"/>
          </a:fillRef>
          <a:effectRef idx="1">
            <a:schemeClr val="accent3"/>
          </a:effectRef>
          <a:fontRef idx="minor">
            <a:schemeClr val="tx1"/>
          </a:fontRef>
        </p:style>
      </p:cxnSp>
      <p:cxnSp>
        <p:nvCxnSpPr>
          <p:cNvPr id="22" name="直接箭头连接符 21"/>
          <p:cNvCxnSpPr/>
          <p:nvPr/>
        </p:nvCxnSpPr>
        <p:spPr>
          <a:xfrm rot="16200000" flipH="1">
            <a:off x="5572132" y="1785926"/>
            <a:ext cx="785818" cy="785818"/>
          </a:xfrm>
          <a:prstGeom prst="straightConnector1">
            <a:avLst/>
          </a:prstGeom>
          <a:ln w="38100">
            <a:solidFill>
              <a:srgbClr val="FF00FF"/>
            </a:solidFill>
            <a:tailEnd type="arrow"/>
          </a:ln>
        </p:spPr>
        <p:style>
          <a:lnRef idx="2">
            <a:schemeClr val="accent3"/>
          </a:lnRef>
          <a:fillRef idx="0">
            <a:schemeClr val="accent3"/>
          </a:fillRef>
          <a:effectRef idx="1">
            <a:schemeClr val="accent3"/>
          </a:effectRef>
          <a:fontRef idx="minor">
            <a:schemeClr val="tx1"/>
          </a:fontRef>
        </p:style>
      </p:cxnSp>
      <p:sp>
        <p:nvSpPr>
          <p:cNvPr id="23" name="TextBox 22"/>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285852" y="785794"/>
            <a:ext cx="7393009" cy="533321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ts val="2500"/>
              </a:lnSpc>
            </a:pPr>
            <a:r>
              <a:rPr lang="en-US" sz="1800" smtClean="0">
                <a:solidFill>
                  <a:srgbClr val="0000FF"/>
                </a:solidFill>
                <a:latin typeface="Consolas" pitchFamily="49" charset="0"/>
                <a:ea typeface="仿宋" pitchFamily="49" charset="-122"/>
                <a:cs typeface="Consolas" pitchFamily="49" charset="0"/>
              </a:rPr>
              <a:t>int </a:t>
            </a:r>
            <a:r>
              <a:rPr lang="en-US" sz="1800" smtClean="0">
                <a:solidFill>
                  <a:srgbClr val="FF0000"/>
                </a:solidFill>
                <a:latin typeface="Consolas" pitchFamily="49" charset="0"/>
                <a:ea typeface="仿宋" pitchFamily="49" charset="-122"/>
                <a:cs typeface="Consolas" pitchFamily="49" charset="0"/>
              </a:rPr>
              <a:t>Symmetric</a:t>
            </a:r>
            <a:r>
              <a:rPr lang="en-US" sz="1800" smtClean="0">
                <a:solidFill>
                  <a:srgbClr val="0000FF"/>
                </a:solidFill>
                <a:latin typeface="Consolas" pitchFamily="49" charset="0"/>
                <a:ea typeface="仿宋" pitchFamily="49" charset="-122"/>
                <a:cs typeface="Consolas" pitchFamily="49" charset="0"/>
              </a:rPr>
              <a:t>(DLinkNode *L)</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int flag=1;</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DLinkNode *p=L-&gt;next,*q=L-&gt;prior;</a:t>
            </a:r>
            <a:endParaRPr lang="zh-CN" altLang="en-US" sz="1800" smtClean="0">
              <a:solidFill>
                <a:srgbClr val="0000FF"/>
              </a:solidFill>
              <a:latin typeface="Consolas" pitchFamily="49" charset="0"/>
              <a:ea typeface="仿宋" pitchFamily="49" charset="-122"/>
              <a:cs typeface="Consolas" pitchFamily="49" charset="0"/>
            </a:endParaRPr>
          </a:p>
          <a:p>
            <a:pPr>
              <a:lnSpc>
                <a:spcPct val="200000"/>
              </a:lnSpc>
            </a:pPr>
            <a:r>
              <a:rPr lang="en-US" sz="1800" smtClean="0">
                <a:solidFill>
                  <a:srgbClr val="0000FF"/>
                </a:solidFill>
                <a:latin typeface="Consolas" pitchFamily="49" charset="0"/>
                <a:ea typeface="仿宋" pitchFamily="49" charset="-122"/>
                <a:cs typeface="Consolas" pitchFamily="49" charset="0"/>
              </a:rPr>
              <a:t>   while (flag==1)		</a:t>
            </a:r>
            <a:r>
              <a:rPr lang="en-US" sz="1800" smtClean="0">
                <a:solidFill>
                  <a:srgbClr val="00B0F0"/>
                </a:solidFill>
                <a:latin typeface="Consolas" pitchFamily="49" charset="0"/>
                <a:ea typeface="仿宋" pitchFamily="49" charset="-122"/>
                <a:cs typeface="Consolas" pitchFamily="49" charset="0"/>
              </a:rPr>
              <a:t>//flag</a:t>
            </a:r>
            <a:r>
              <a:rPr lang="zh-CN" altLang="en-US" sz="1800" smtClean="0">
                <a:solidFill>
                  <a:srgbClr val="00B0F0"/>
                </a:solidFill>
                <a:latin typeface="Consolas" pitchFamily="49" charset="0"/>
                <a:ea typeface="仿宋" pitchFamily="49" charset="-122"/>
                <a:cs typeface="Consolas" pitchFamily="49" charset="0"/>
              </a:rPr>
              <a:t>为</a:t>
            </a:r>
            <a:r>
              <a:rPr lang="en-US" sz="1800" smtClean="0">
                <a:solidFill>
                  <a:srgbClr val="00B0F0"/>
                </a:solidFill>
                <a:latin typeface="Consolas" pitchFamily="49" charset="0"/>
                <a:ea typeface="仿宋" pitchFamily="49" charset="-122"/>
                <a:cs typeface="Consolas" pitchFamily="49" charset="0"/>
              </a:rPr>
              <a:t>1</a:t>
            </a:r>
            <a:r>
              <a:rPr lang="zh-CN" altLang="en-US" sz="1800" smtClean="0">
                <a:solidFill>
                  <a:srgbClr val="00B0F0"/>
                </a:solidFill>
                <a:latin typeface="Consolas" pitchFamily="49" charset="0"/>
                <a:ea typeface="仿宋" pitchFamily="49" charset="-122"/>
                <a:cs typeface="Consolas" pitchFamily="49" charset="0"/>
              </a:rPr>
              <a:t>时循环</a:t>
            </a:r>
          </a:p>
          <a:p>
            <a:pPr>
              <a:lnSpc>
                <a:spcPts val="2500"/>
              </a:lnSpc>
            </a:pPr>
            <a:r>
              <a:rPr lang="en-US" sz="1800" smtClean="0">
                <a:solidFill>
                  <a:srgbClr val="0000FF"/>
                </a:solidFill>
                <a:latin typeface="Consolas" pitchFamily="49" charset="0"/>
                <a:ea typeface="仿宋" pitchFamily="49" charset="-122"/>
                <a:cs typeface="Consolas" pitchFamily="49" charset="0"/>
              </a:rPr>
              <a:t>   {  if (p-&gt;data!=q-&gt;data)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对应结点值不同时退出循环</a:t>
            </a:r>
          </a:p>
          <a:p>
            <a:pPr>
              <a:lnSpc>
                <a:spcPts val="2500"/>
              </a:lnSpc>
            </a:pPr>
            <a:r>
              <a:rPr lang="en-US" sz="1800" smtClean="0">
                <a:solidFill>
                  <a:srgbClr val="0000FF"/>
                </a:solidFill>
                <a:latin typeface="Consolas" pitchFamily="49" charset="0"/>
                <a:ea typeface="仿宋" pitchFamily="49" charset="-122"/>
                <a:cs typeface="Consolas" pitchFamily="49" charset="0"/>
              </a:rPr>
              <a:t>         flag=0;</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else</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  if (</a:t>
            </a:r>
            <a:r>
              <a:rPr lang="en-US" sz="1800" smtClean="0">
                <a:solidFill>
                  <a:srgbClr val="FF00FF"/>
                </a:solidFill>
                <a:latin typeface="Consolas" pitchFamily="49" charset="0"/>
                <a:ea typeface="仿宋" pitchFamily="49" charset="-122"/>
                <a:cs typeface="Consolas" pitchFamily="49" charset="0"/>
              </a:rPr>
              <a:t>p==q || p-&gt;next==q</a:t>
            </a: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break;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是对称的情况</a:t>
            </a:r>
          </a:p>
          <a:p>
            <a:pPr>
              <a:lnSpc>
                <a:spcPts val="2500"/>
              </a:lnSpc>
            </a:pPr>
            <a:r>
              <a:rPr lang="en-US" sz="1800" smtClean="0">
                <a:solidFill>
                  <a:srgbClr val="0000FF"/>
                </a:solidFill>
                <a:latin typeface="Consolas" pitchFamily="49" charset="0"/>
                <a:ea typeface="仿宋" pitchFamily="49" charset="-122"/>
                <a:cs typeface="Consolas" pitchFamily="49" charset="0"/>
              </a:rPr>
              <a:t>         p=p-&gt;next;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从前向后移动</a:t>
            </a:r>
          </a:p>
          <a:p>
            <a:pPr>
              <a:lnSpc>
                <a:spcPts val="2500"/>
              </a:lnSpc>
            </a:pPr>
            <a:r>
              <a:rPr lang="en-US" sz="1800" smtClean="0">
                <a:solidFill>
                  <a:srgbClr val="0000FF"/>
                </a:solidFill>
                <a:latin typeface="Consolas" pitchFamily="49" charset="0"/>
                <a:ea typeface="仿宋" pitchFamily="49" charset="-122"/>
                <a:cs typeface="Consolas" pitchFamily="49" charset="0"/>
              </a:rPr>
              <a:t>         q=q-&gt;prior;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从后向前移动</a:t>
            </a:r>
          </a:p>
          <a:p>
            <a:pPr>
              <a:lnSpc>
                <a:spcPts val="25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   return flag;</a:t>
            </a:r>
            <a:endParaRPr lang="zh-CN" altLang="en-US" sz="1800" smtClean="0">
              <a:solidFill>
                <a:srgbClr val="0000FF"/>
              </a:solidFill>
              <a:latin typeface="Consolas" pitchFamily="49" charset="0"/>
              <a:ea typeface="仿宋" pitchFamily="49" charset="-122"/>
              <a:cs typeface="Consolas" pitchFamily="49" charset="0"/>
            </a:endParaRPr>
          </a:p>
          <a:p>
            <a:pPr>
              <a:lnSpc>
                <a:spcPts val="2500"/>
              </a:lnSpc>
            </a:pPr>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1714480" y="357166"/>
            <a:ext cx="5392745"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线性表的应用</a:t>
            </a:r>
          </a:p>
        </p:txBody>
      </p:sp>
      <p:sp>
        <p:nvSpPr>
          <p:cNvPr id="224259" name="Text Box 3"/>
          <p:cNvSpPr txBox="1">
            <a:spLocks noChangeArrowheads="1"/>
          </p:cNvSpPr>
          <p:nvPr/>
        </p:nvSpPr>
        <p:spPr bwMode="auto">
          <a:xfrm>
            <a:off x="1142976" y="1357298"/>
            <a:ext cx="7035819"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2.5.1 </a:t>
            </a:r>
            <a:r>
              <a:rPr lang="zh-CN" altLang="en-US" sz="2800" dirty="0">
                <a:solidFill>
                  <a:srgbClr val="FF0000"/>
                </a:solidFill>
                <a:latin typeface="Consolas" pitchFamily="49" charset="0"/>
                <a:ea typeface="微软雅黑" pitchFamily="34" charset="-122"/>
                <a:cs typeface="Consolas" pitchFamily="49" charset="0"/>
              </a:rPr>
              <a:t>设计线性表应用程序的一般步骤</a:t>
            </a:r>
          </a:p>
        </p:txBody>
      </p:sp>
      <p:sp>
        <p:nvSpPr>
          <p:cNvPr id="224260" name="Text Box 4"/>
          <p:cNvSpPr txBox="1">
            <a:spLocks noChangeArrowheads="1"/>
          </p:cNvSpPr>
          <p:nvPr/>
        </p:nvSpPr>
        <p:spPr bwMode="auto">
          <a:xfrm>
            <a:off x="1285852" y="2214554"/>
            <a:ext cx="7500990" cy="2400657"/>
          </a:xfrm>
          <a:prstGeom prst="rect">
            <a:avLst/>
          </a:prstGeom>
          <a:noFill/>
          <a:ln w="9525" algn="ctr">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当通过分析确定了求解问题中数据逻辑结构为线性关系时，设计线性表应用程序的一般步骤如下：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）根据求解功能的特点设计相应的存储结构。</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）设计相应的基本运算算法。</a:t>
            </a:r>
          </a:p>
          <a:p>
            <a:pPr>
              <a:lnSpc>
                <a:spcPct val="150000"/>
              </a:lnSpc>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）设计求解问题的主程序。</a:t>
            </a:r>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1500166" y="285728"/>
            <a:ext cx="3535357"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0000FF"/>
                </a:solidFill>
                <a:latin typeface="楷体" pitchFamily="49" charset="-122"/>
                <a:ea typeface="楷体" pitchFamily="49" charset="-122"/>
                <a:cs typeface="Times New Roman" pitchFamily="18" charset="0"/>
              </a:rPr>
              <a:t>两</a:t>
            </a:r>
            <a:r>
              <a:rPr lang="zh-CN" altLang="en-US" sz="2000" dirty="0">
                <a:solidFill>
                  <a:srgbClr val="0000FF"/>
                </a:solidFill>
                <a:latin typeface="楷体" pitchFamily="49" charset="-122"/>
                <a:ea typeface="楷体" pitchFamily="49" charset="-122"/>
                <a:cs typeface="Times New Roman" pitchFamily="18" charset="0"/>
              </a:rPr>
              <a:t>类存储结构特点的比较</a:t>
            </a:r>
          </a:p>
        </p:txBody>
      </p:sp>
      <p:graphicFrame>
        <p:nvGraphicFramePr>
          <p:cNvPr id="5" name="表格 4"/>
          <p:cNvGraphicFramePr>
            <a:graphicFrameLocks noGrp="1"/>
          </p:cNvGraphicFramePr>
          <p:nvPr/>
        </p:nvGraphicFramePr>
        <p:xfrm>
          <a:off x="1285851" y="971552"/>
          <a:ext cx="7572429" cy="5482672"/>
        </p:xfrm>
        <a:graphic>
          <a:graphicData uri="http://schemas.openxmlformats.org/drawingml/2006/table">
            <a:tbl>
              <a:tblPr>
                <a:tableStyleId>{3C2FFA5D-87B4-456A-9821-1D502468CF0F}</a:tableStyleId>
              </a:tblPr>
              <a:tblGrid>
                <a:gridCol w="714381"/>
                <a:gridCol w="3246402"/>
                <a:gridCol w="3611646"/>
              </a:tblGrid>
              <a:tr h="544912">
                <a:tc>
                  <a:txBody>
                    <a:bodyPr/>
                    <a:lstStyle/>
                    <a:p>
                      <a:pPr indent="0" algn="just">
                        <a:lnSpc>
                          <a:spcPct val="150000"/>
                        </a:lnSpc>
                        <a:spcAft>
                          <a:spcPts val="0"/>
                        </a:spcAft>
                      </a:pPr>
                      <a:r>
                        <a:rPr lang="zh-CN" sz="1800" b="1">
                          <a:solidFill>
                            <a:srgbClr val="FF0000"/>
                          </a:solidFill>
                          <a:latin typeface="Consolas" pitchFamily="49" charset="0"/>
                          <a:ea typeface="楷体" pitchFamily="49" charset="-122"/>
                          <a:cs typeface="Consolas" pitchFamily="49" charset="0"/>
                        </a:rPr>
                        <a:t>特点</a:t>
                      </a:r>
                    </a:p>
                  </a:txBody>
                  <a:tcPr marL="68580" marR="68580" marT="0" marB="0">
                    <a:solidFill>
                      <a:schemeClr val="accent1">
                        <a:lumMod val="20000"/>
                        <a:lumOff val="80000"/>
                      </a:schemeClr>
                    </a:solidFill>
                  </a:tcPr>
                </a:tc>
                <a:tc>
                  <a:txBody>
                    <a:bodyPr/>
                    <a:lstStyle/>
                    <a:p>
                      <a:pPr indent="0" algn="ctr">
                        <a:lnSpc>
                          <a:spcPct val="150000"/>
                        </a:lnSpc>
                        <a:spcAft>
                          <a:spcPts val="0"/>
                        </a:spcAft>
                      </a:pPr>
                      <a:r>
                        <a:rPr lang="zh-CN" sz="1800" b="1">
                          <a:solidFill>
                            <a:srgbClr val="FF0000"/>
                          </a:solidFill>
                          <a:latin typeface="Consolas" pitchFamily="49" charset="0"/>
                          <a:ea typeface="楷体" pitchFamily="49" charset="-122"/>
                          <a:cs typeface="Consolas" pitchFamily="49" charset="0"/>
                        </a:rPr>
                        <a:t>顺序存储结构</a:t>
                      </a:r>
                    </a:p>
                  </a:txBody>
                  <a:tcPr marL="68580" marR="68580" marT="0" marB="0">
                    <a:solidFill>
                      <a:schemeClr val="accent1">
                        <a:lumMod val="20000"/>
                        <a:lumOff val="80000"/>
                      </a:schemeClr>
                    </a:solidFill>
                  </a:tcPr>
                </a:tc>
                <a:tc>
                  <a:txBody>
                    <a:bodyPr/>
                    <a:lstStyle/>
                    <a:p>
                      <a:pPr indent="0" algn="ctr">
                        <a:lnSpc>
                          <a:spcPct val="150000"/>
                        </a:lnSpc>
                        <a:spcAft>
                          <a:spcPts val="0"/>
                        </a:spcAft>
                      </a:pPr>
                      <a:r>
                        <a:rPr lang="zh-CN" sz="1800" b="1">
                          <a:solidFill>
                            <a:srgbClr val="FF0000"/>
                          </a:solidFill>
                          <a:latin typeface="Consolas" pitchFamily="49" charset="0"/>
                          <a:ea typeface="楷体" pitchFamily="49" charset="-122"/>
                          <a:cs typeface="Consolas" pitchFamily="49" charset="0"/>
                        </a:rPr>
                        <a:t>链式存储结构</a:t>
                      </a:r>
                    </a:p>
                  </a:txBody>
                  <a:tcPr marL="68580" marR="68580" marT="0" marB="0">
                    <a:solidFill>
                      <a:schemeClr val="accent1">
                        <a:lumMod val="20000"/>
                        <a:lumOff val="80000"/>
                      </a:schemeClr>
                    </a:solidFill>
                  </a:tcPr>
                </a:tc>
              </a:tr>
              <a:tr h="1362279">
                <a:tc>
                  <a:txBody>
                    <a:bodyPr/>
                    <a:lstStyle/>
                    <a:p>
                      <a:pPr indent="0" algn="ctr">
                        <a:lnSpc>
                          <a:spcPct val="150000"/>
                        </a:lnSpc>
                        <a:spcAft>
                          <a:spcPts val="0"/>
                        </a:spcAft>
                      </a:pPr>
                      <a:r>
                        <a:rPr lang="zh-CN" sz="1800" b="1">
                          <a:solidFill>
                            <a:srgbClr val="FF00FF"/>
                          </a:solidFill>
                          <a:latin typeface="Consolas" pitchFamily="49" charset="0"/>
                          <a:ea typeface="仿宋" pitchFamily="49" charset="-122"/>
                          <a:cs typeface="Consolas" pitchFamily="49" charset="0"/>
                        </a:rPr>
                        <a:t>优点</a:t>
                      </a:r>
                    </a:p>
                  </a:txBody>
                  <a:tcPr marL="68580" marR="68580" marT="0" marB="0" anchor="ctr">
                    <a:solidFill>
                      <a:schemeClr val="accent1">
                        <a:lumMod val="20000"/>
                        <a:lumOff val="80000"/>
                      </a:schemeClr>
                    </a:solidFill>
                  </a:tcPr>
                </a:tc>
                <a:tc>
                  <a:txBody>
                    <a:bodyPr/>
                    <a:lstStyle/>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1</a:t>
                      </a:r>
                      <a:r>
                        <a:rPr lang="zh-CN" sz="1800" b="1">
                          <a:solidFill>
                            <a:srgbClr val="0000FF"/>
                          </a:solidFill>
                          <a:latin typeface="Consolas" pitchFamily="49" charset="0"/>
                          <a:ea typeface="仿宋" pitchFamily="49" charset="-122"/>
                          <a:cs typeface="Consolas" pitchFamily="49" charset="0"/>
                        </a:rPr>
                        <a:t>）无须为表示线性表中元素之间的逻辑关系而增加额外的存储空间，存储密度大。</a:t>
                      </a:r>
                    </a:p>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2</a:t>
                      </a:r>
                      <a:r>
                        <a:rPr lang="zh-CN" sz="1800" b="1">
                          <a:solidFill>
                            <a:srgbClr val="0000FF"/>
                          </a:solidFill>
                          <a:latin typeface="Consolas" pitchFamily="49" charset="0"/>
                          <a:ea typeface="仿宋" pitchFamily="49" charset="-122"/>
                          <a:cs typeface="Consolas" pitchFamily="49" charset="0"/>
                        </a:rPr>
                        <a:t>）具有随机存储特性。</a:t>
                      </a:r>
                    </a:p>
                  </a:txBody>
                  <a:tcPr marL="68580" marR="68580" marT="0" marB="0">
                    <a:solidFill>
                      <a:schemeClr val="accent1">
                        <a:lumMod val="20000"/>
                        <a:lumOff val="80000"/>
                      </a:schemeClr>
                    </a:solidFill>
                  </a:tcPr>
                </a:tc>
                <a:tc>
                  <a:txBody>
                    <a:bodyPr/>
                    <a:lstStyle/>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1</a:t>
                      </a:r>
                      <a:r>
                        <a:rPr lang="zh-CN" sz="1800" b="1">
                          <a:solidFill>
                            <a:srgbClr val="0000FF"/>
                          </a:solidFill>
                          <a:latin typeface="Consolas" pitchFamily="49" charset="0"/>
                          <a:ea typeface="仿宋" pitchFamily="49" charset="-122"/>
                          <a:cs typeface="Consolas" pitchFamily="49" charset="0"/>
                        </a:rPr>
                        <a:t>）由于采用结点的动态分配方式，具有良好的适应性。</a:t>
                      </a:r>
                    </a:p>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2</a:t>
                      </a:r>
                      <a:r>
                        <a:rPr lang="zh-CN" sz="1800" b="1">
                          <a:solidFill>
                            <a:srgbClr val="0000FF"/>
                          </a:solidFill>
                          <a:latin typeface="Consolas" pitchFamily="49" charset="0"/>
                          <a:ea typeface="仿宋" pitchFamily="49" charset="-122"/>
                          <a:cs typeface="Consolas" pitchFamily="49" charset="0"/>
                        </a:rPr>
                        <a:t>）插入和删除操作只需修改相关指针域，不需要移动大量元素。</a:t>
                      </a:r>
                    </a:p>
                  </a:txBody>
                  <a:tcPr marL="68580" marR="68580" marT="0" marB="0">
                    <a:solidFill>
                      <a:schemeClr val="accent1">
                        <a:lumMod val="20000"/>
                        <a:lumOff val="80000"/>
                      </a:schemeClr>
                    </a:solidFill>
                  </a:tcPr>
                </a:tc>
              </a:tr>
              <a:tr h="2452102">
                <a:tc>
                  <a:txBody>
                    <a:bodyPr/>
                    <a:lstStyle/>
                    <a:p>
                      <a:pPr indent="0" algn="ctr">
                        <a:lnSpc>
                          <a:spcPct val="150000"/>
                        </a:lnSpc>
                        <a:spcAft>
                          <a:spcPts val="0"/>
                        </a:spcAft>
                      </a:pPr>
                      <a:r>
                        <a:rPr lang="zh-CN" sz="1800" b="1">
                          <a:solidFill>
                            <a:srgbClr val="FF00FF"/>
                          </a:solidFill>
                          <a:latin typeface="Consolas" pitchFamily="49" charset="0"/>
                          <a:ea typeface="仿宋" pitchFamily="49" charset="-122"/>
                          <a:cs typeface="Consolas" pitchFamily="49" charset="0"/>
                        </a:rPr>
                        <a:t>缺点</a:t>
                      </a:r>
                    </a:p>
                  </a:txBody>
                  <a:tcPr marL="68580" marR="68580" marT="0" marB="0" anchor="ctr">
                    <a:solidFill>
                      <a:schemeClr val="accent1">
                        <a:lumMod val="20000"/>
                        <a:lumOff val="80000"/>
                      </a:schemeClr>
                    </a:solidFill>
                  </a:tcPr>
                </a:tc>
                <a:tc>
                  <a:txBody>
                    <a:bodyPr/>
                    <a:lstStyle/>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1</a:t>
                      </a:r>
                      <a:r>
                        <a:rPr lang="zh-CN" sz="1800" b="1">
                          <a:solidFill>
                            <a:srgbClr val="0000FF"/>
                          </a:solidFill>
                          <a:latin typeface="Consolas" pitchFamily="49" charset="0"/>
                          <a:ea typeface="仿宋" pitchFamily="49" charset="-122"/>
                          <a:cs typeface="Consolas" pitchFamily="49" charset="0"/>
                        </a:rPr>
                        <a:t>）插入和删除操作需要移动大量元素。</a:t>
                      </a:r>
                    </a:p>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2</a:t>
                      </a:r>
                      <a:r>
                        <a:rPr lang="zh-CN" sz="1800" b="1">
                          <a:solidFill>
                            <a:srgbClr val="0000FF"/>
                          </a:solidFill>
                          <a:latin typeface="Consolas" pitchFamily="49" charset="0"/>
                          <a:ea typeface="仿宋" pitchFamily="49" charset="-122"/>
                          <a:cs typeface="Consolas" pitchFamily="49" charset="0"/>
                        </a:rPr>
                        <a:t>）如果采用静态数组存储线性表元素，其空间大小分配难以掌握，大大了会浪费空间，分小了易发生上溢出；如果采用动态数组存储线性表元素，其算法设计比较复杂。</a:t>
                      </a:r>
                    </a:p>
                  </a:txBody>
                  <a:tcPr marL="68580" marR="68580" marT="0" marB="0">
                    <a:solidFill>
                      <a:schemeClr val="accent1">
                        <a:lumMod val="20000"/>
                        <a:lumOff val="80000"/>
                      </a:schemeClr>
                    </a:solidFill>
                  </a:tcPr>
                </a:tc>
                <a:tc>
                  <a:txBody>
                    <a:bodyPr/>
                    <a:lstStyle/>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1</a:t>
                      </a:r>
                      <a:r>
                        <a:rPr lang="zh-CN" sz="1800" b="1">
                          <a:solidFill>
                            <a:srgbClr val="0000FF"/>
                          </a:solidFill>
                          <a:latin typeface="Consolas" pitchFamily="49" charset="0"/>
                          <a:ea typeface="仿宋" pitchFamily="49" charset="-122"/>
                          <a:cs typeface="Consolas" pitchFamily="49" charset="0"/>
                        </a:rPr>
                        <a:t>）为表示线性表中元素之间的逻辑关系而需要增加额外的存储空间（指针域），存储密度小。</a:t>
                      </a:r>
                    </a:p>
                    <a:p>
                      <a:pPr indent="0" algn="just">
                        <a:lnSpc>
                          <a:spcPct val="150000"/>
                        </a:lnSpc>
                        <a:spcAft>
                          <a:spcPts val="0"/>
                        </a:spcAft>
                      </a:pPr>
                      <a:r>
                        <a:rPr lang="zh-CN" sz="1800" b="1">
                          <a:solidFill>
                            <a:srgbClr val="0000FF"/>
                          </a:solidFill>
                          <a:latin typeface="Consolas" pitchFamily="49" charset="0"/>
                          <a:ea typeface="仿宋" pitchFamily="49" charset="-122"/>
                          <a:cs typeface="Consolas" pitchFamily="49" charset="0"/>
                        </a:rPr>
                        <a:t>（</a:t>
                      </a:r>
                      <a:r>
                        <a:rPr lang="en-US" sz="1800" b="1">
                          <a:solidFill>
                            <a:srgbClr val="0000FF"/>
                          </a:solidFill>
                          <a:latin typeface="Consolas" pitchFamily="49" charset="0"/>
                          <a:ea typeface="仿宋" pitchFamily="49" charset="-122"/>
                          <a:cs typeface="Consolas" pitchFamily="49" charset="0"/>
                        </a:rPr>
                        <a:t>2</a:t>
                      </a:r>
                      <a:r>
                        <a:rPr lang="zh-CN" sz="1800" b="1">
                          <a:solidFill>
                            <a:srgbClr val="0000FF"/>
                          </a:solidFill>
                          <a:latin typeface="Consolas" pitchFamily="49" charset="0"/>
                          <a:ea typeface="仿宋" pitchFamily="49" charset="-122"/>
                          <a:cs typeface="Consolas" pitchFamily="49" charset="0"/>
                        </a:rPr>
                        <a:t>）不具有随机存储特性。</a:t>
                      </a:r>
                    </a:p>
                  </a:txBody>
                  <a:tcPr marL="68580" marR="68580" marT="0" marB="0">
                    <a:solidFill>
                      <a:schemeClr val="accent1">
                        <a:lumMod val="20000"/>
                        <a:lumOff val="80000"/>
                      </a:schemeClr>
                    </a:solidFill>
                  </a:tcPr>
                </a:tc>
              </a:tr>
            </a:tbl>
          </a:graphicData>
        </a:graphic>
      </p:graphicFrame>
      <p:sp>
        <p:nvSpPr>
          <p:cNvPr id="6" name="TextBox 5"/>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1500166" y="357166"/>
            <a:ext cx="4464051"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2.5.2 </a:t>
            </a:r>
            <a:r>
              <a:rPr lang="zh-CN" altLang="en-US" sz="2800" smtClean="0">
                <a:solidFill>
                  <a:srgbClr val="FF0000"/>
                </a:solidFill>
                <a:latin typeface="Consolas" pitchFamily="49" charset="0"/>
                <a:ea typeface="微软雅黑" pitchFamily="34" charset="-122"/>
                <a:cs typeface="Consolas" pitchFamily="49" charset="0"/>
              </a:rPr>
              <a:t>线性表</a:t>
            </a:r>
            <a:r>
              <a:rPr lang="zh-CN" altLang="en-US" sz="2800" dirty="0">
                <a:solidFill>
                  <a:srgbClr val="FF0000"/>
                </a:solidFill>
                <a:latin typeface="Consolas" pitchFamily="49" charset="0"/>
                <a:ea typeface="微软雅黑" pitchFamily="34" charset="-122"/>
                <a:cs typeface="Consolas" pitchFamily="49" charset="0"/>
              </a:rPr>
              <a:t>应用示例</a:t>
            </a:r>
          </a:p>
        </p:txBody>
      </p:sp>
      <p:sp>
        <p:nvSpPr>
          <p:cNvPr id="227331" name="Text Box 3"/>
          <p:cNvSpPr txBox="1">
            <a:spLocks noChangeArrowheads="1"/>
          </p:cNvSpPr>
          <p:nvPr/>
        </p:nvSpPr>
        <p:spPr bwMode="auto">
          <a:xfrm>
            <a:off x="1357290" y="1769970"/>
            <a:ext cx="7605736" cy="3580467"/>
          </a:xfrm>
          <a:prstGeom prst="rect">
            <a:avLst/>
          </a:prstGeom>
          <a:noFill/>
          <a:ln w="9525" algn="ctr">
            <a:noFill/>
            <a:miter lim="800000"/>
            <a:headEnd/>
            <a:tailEnd/>
          </a:ln>
          <a:effectLst/>
        </p:spPr>
        <p:txBody>
          <a:bodyPr wrap="square">
            <a:spAutoFit/>
          </a:bodyPr>
          <a:lstStyle/>
          <a:p>
            <a:pPr>
              <a:lnSpc>
                <a:spcPts val="3400"/>
              </a:lnSpc>
            </a:pPr>
            <a:r>
              <a:rPr lang="zh-CN" altLang="en-US" sz="2000" dirty="0">
                <a:solidFill>
                  <a:srgbClr val="0000FF"/>
                </a:solidFill>
                <a:latin typeface="Consolas" pitchFamily="49" charset="0"/>
                <a:ea typeface="楷体" pitchFamily="49" charset="-122"/>
                <a:cs typeface="Consolas" pitchFamily="49" charset="0"/>
              </a:rPr>
              <a:t>　　假设一个多项式形式为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其中</a:t>
            </a:r>
            <a:r>
              <a:rPr lang="en-US" altLang="zh-CN" sz="2000" i="1" dirty="0" err="1">
                <a:solidFill>
                  <a:srgbClr val="0000FF"/>
                </a:solidFill>
                <a:latin typeface="Consolas" pitchFamily="49" charset="0"/>
                <a:ea typeface="楷体" pitchFamily="49" charset="-122"/>
                <a:cs typeface="Consolas" pitchFamily="49" charset="0"/>
              </a:rPr>
              <a:t>e</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）为整数类型的指数，</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）为实数类型的系数。为了简便，假设每个多项式按指数递减排列，并且没有相同指数的多项式项。编写求两个多项式相加的程序。</a:t>
            </a:r>
          </a:p>
          <a:p>
            <a:pPr>
              <a:lnSpc>
                <a:spcPts val="3400"/>
              </a:lnSpc>
            </a:pPr>
            <a:r>
              <a:rPr lang="zh-CN" altLang="en-US" sz="2000" smtClean="0">
                <a:solidFill>
                  <a:srgbClr val="006600"/>
                </a:solidFill>
                <a:latin typeface="Consolas" pitchFamily="49" charset="0"/>
                <a:ea typeface="楷体" pitchFamily="49" charset="-122"/>
                <a:cs typeface="Consolas" pitchFamily="49" charset="0"/>
              </a:rPr>
              <a:t>    例如</a:t>
            </a:r>
            <a:r>
              <a:rPr lang="zh-CN" altLang="en-US" sz="2000" dirty="0">
                <a:solidFill>
                  <a:srgbClr val="006600"/>
                </a:solidFill>
                <a:latin typeface="Consolas" pitchFamily="49" charset="0"/>
                <a:ea typeface="楷体" pitchFamily="49" charset="-122"/>
                <a:cs typeface="Consolas" pitchFamily="49" charset="0"/>
              </a:rPr>
              <a:t>：两个多项式分别为：</a:t>
            </a:r>
          </a:p>
          <a:p>
            <a:pPr>
              <a:lnSpc>
                <a:spcPts val="3400"/>
              </a:lnSpc>
            </a:pPr>
            <a:r>
              <a:rPr lang="zh-CN" altLang="en-US" sz="2000">
                <a:solidFill>
                  <a:srgbClr val="006600"/>
                </a:solidFill>
                <a:latin typeface="Consolas" pitchFamily="49" charset="0"/>
                <a:ea typeface="楷体" pitchFamily="49" charset="-122"/>
                <a:cs typeface="Consolas" pitchFamily="49" charset="0"/>
              </a:rPr>
              <a:t>　</a:t>
            </a:r>
            <a:r>
              <a:rPr lang="zh-CN" altLang="en-US" sz="2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p(</a:t>
            </a:r>
            <a:r>
              <a:rPr lang="en-US" altLang="zh-CN" sz="2000" i="1" smtClean="0">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3.2</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5</a:t>
            </a:r>
            <a:r>
              <a:rPr lang="en-US" altLang="zh-CN" sz="2000" dirty="0" err="1">
                <a:solidFill>
                  <a:srgbClr val="006600"/>
                </a:solidFill>
                <a:latin typeface="Consolas" pitchFamily="49" charset="0"/>
                <a:ea typeface="楷体" pitchFamily="49" charset="-122"/>
                <a:cs typeface="Consolas" pitchFamily="49" charset="0"/>
              </a:rPr>
              <a:t>+2</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3</a:t>
            </a:r>
            <a:r>
              <a:rPr lang="en-US" altLang="zh-CN" sz="2000" dirty="0" err="1">
                <a:solidFill>
                  <a:srgbClr val="006600"/>
                </a:solidFill>
                <a:latin typeface="Consolas" pitchFamily="49" charset="0"/>
                <a:ea typeface="楷体" pitchFamily="49" charset="-122"/>
                <a:cs typeface="Consolas" pitchFamily="49" charset="0"/>
              </a:rPr>
              <a:t>-6</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+10</a:t>
            </a:r>
            <a:r>
              <a:rPr lang="zh-CN" altLang="en-US" sz="2000" dirty="0">
                <a:solidFill>
                  <a:srgbClr val="006600"/>
                </a:solidFill>
                <a:latin typeface="Consolas" pitchFamily="49" charset="0"/>
                <a:ea typeface="楷体" pitchFamily="49" charset="-122"/>
                <a:cs typeface="Consolas" pitchFamily="49" charset="0"/>
              </a:rPr>
              <a:t>，</a:t>
            </a:r>
            <a:r>
              <a:rPr lang="en-US" altLang="zh-CN" sz="2000" dirty="0">
                <a:solidFill>
                  <a:srgbClr val="006600"/>
                </a:solidFill>
                <a:latin typeface="Consolas" pitchFamily="49" charset="0"/>
                <a:ea typeface="楷体" pitchFamily="49" charset="-122"/>
                <a:cs typeface="Consolas" pitchFamily="49" charset="0"/>
              </a:rPr>
              <a:t>q(</a:t>
            </a:r>
            <a:r>
              <a:rPr lang="en-US" altLang="zh-CN" sz="2000" i="1" dirty="0">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1.8</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5</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2.5</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4</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2</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3</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2</a:t>
            </a:r>
            <a:r>
              <a:rPr lang="en-US" altLang="zh-CN" sz="2000" dirty="0" err="1">
                <a:solidFill>
                  <a:srgbClr val="006600"/>
                </a:solidFill>
                <a:latin typeface="Consolas" pitchFamily="49" charset="0"/>
                <a:ea typeface="楷体" pitchFamily="49" charset="-122"/>
                <a:cs typeface="Consolas" pitchFamily="49" charset="0"/>
              </a:rPr>
              <a:t>+6</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-5</a:t>
            </a:r>
            <a:r>
              <a:rPr lang="zh-CN" altLang="en-US" sz="2000" dirty="0">
                <a:solidFill>
                  <a:srgbClr val="006600"/>
                </a:solidFill>
                <a:latin typeface="Consolas" pitchFamily="49" charset="0"/>
                <a:ea typeface="楷体" pitchFamily="49" charset="-122"/>
                <a:cs typeface="Consolas" pitchFamily="49" charset="0"/>
              </a:rPr>
              <a:t>，</a:t>
            </a:r>
          </a:p>
          <a:p>
            <a:pPr>
              <a:lnSpc>
                <a:spcPts val="3400"/>
              </a:lnSpc>
            </a:pPr>
            <a:r>
              <a:rPr lang="zh-CN" altLang="en-US" sz="2000" dirty="0">
                <a:solidFill>
                  <a:srgbClr val="006600"/>
                </a:solidFill>
                <a:latin typeface="Consolas" pitchFamily="49" charset="0"/>
                <a:ea typeface="楷体" pitchFamily="49" charset="-122"/>
                <a:cs typeface="Consolas" pitchFamily="49" charset="0"/>
              </a:rPr>
              <a:t>则相加后的结果为：</a:t>
            </a:r>
          </a:p>
          <a:p>
            <a:pPr>
              <a:lnSpc>
                <a:spcPts val="3400"/>
              </a:lnSpc>
            </a:pPr>
            <a:r>
              <a:rPr lang="zh-CN" altLang="en-US" sz="2000" dirty="0">
                <a:solidFill>
                  <a:srgbClr val="006600"/>
                </a:solidFill>
                <a:latin typeface="Consolas" pitchFamily="49" charset="0"/>
                <a:ea typeface="楷体" pitchFamily="49" charset="-122"/>
                <a:cs typeface="Consolas" pitchFamily="49" charset="0"/>
              </a:rPr>
              <a:t>　　</a:t>
            </a:r>
            <a:r>
              <a:rPr lang="en-US" altLang="zh-CN" sz="2000" dirty="0">
                <a:solidFill>
                  <a:srgbClr val="006600"/>
                </a:solidFill>
                <a:latin typeface="Consolas" pitchFamily="49" charset="0"/>
                <a:ea typeface="楷体" pitchFamily="49" charset="-122"/>
                <a:cs typeface="Consolas" pitchFamily="49" charset="0"/>
              </a:rPr>
              <a:t>r(</a:t>
            </a:r>
            <a:r>
              <a:rPr lang="en-US" altLang="zh-CN" sz="2000" i="1" dirty="0">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)=p(</a:t>
            </a:r>
            <a:r>
              <a:rPr lang="en-US" altLang="zh-CN" sz="2000" i="1" dirty="0">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)+q(</a:t>
            </a:r>
            <a:r>
              <a:rPr lang="en-US" altLang="zh-CN" sz="2000" i="1" dirty="0">
                <a:solidFill>
                  <a:srgbClr val="006600"/>
                </a:solidFill>
                <a:latin typeface="Consolas" pitchFamily="49" charset="0"/>
                <a:ea typeface="楷体" pitchFamily="49" charset="-122"/>
                <a:cs typeface="Consolas" pitchFamily="49" charset="0"/>
              </a:rPr>
              <a:t>x</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5</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5</a:t>
            </a:r>
            <a:r>
              <a:rPr lang="en-US" altLang="zh-CN" sz="2000" dirty="0" err="1">
                <a:solidFill>
                  <a:srgbClr val="006600"/>
                </a:solidFill>
                <a:latin typeface="Consolas" pitchFamily="49" charset="0"/>
                <a:ea typeface="楷体" pitchFamily="49" charset="-122"/>
                <a:cs typeface="Consolas" pitchFamily="49" charset="0"/>
              </a:rPr>
              <a:t>-2.5</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4</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x</a:t>
            </a:r>
            <a:r>
              <a:rPr lang="en-US" altLang="zh-CN" sz="2000" baseline="30000" dirty="0" err="1">
                <a:solidFill>
                  <a:srgbClr val="006600"/>
                </a:solidFill>
                <a:latin typeface="Consolas" pitchFamily="49" charset="0"/>
                <a:ea typeface="楷体" pitchFamily="49" charset="-122"/>
                <a:cs typeface="Consolas" pitchFamily="49" charset="0"/>
              </a:rPr>
              <a:t>2</a:t>
            </a:r>
            <a:r>
              <a:rPr lang="en-US" altLang="zh-CN" sz="2000" dirty="0" err="1">
                <a:solidFill>
                  <a:srgbClr val="006600"/>
                </a:solidFill>
                <a:latin typeface="Consolas" pitchFamily="49" charset="0"/>
                <a:ea typeface="楷体" pitchFamily="49" charset="-122"/>
                <a:cs typeface="Consolas" pitchFamily="49" charset="0"/>
              </a:rPr>
              <a:t>+5</a:t>
            </a:r>
            <a:r>
              <a:rPr lang="zh-CN" altLang="en-US" sz="2000" dirty="0">
                <a:solidFill>
                  <a:srgbClr val="006600"/>
                </a:solidFill>
                <a:latin typeface="Consolas" pitchFamily="49" charset="0"/>
                <a:ea typeface="楷体" pitchFamily="49" charset="-122"/>
                <a:cs typeface="Consolas" pitchFamily="49" charset="0"/>
              </a:rPr>
              <a:t>。</a:t>
            </a:r>
          </a:p>
        </p:txBody>
      </p:sp>
      <p:sp>
        <p:nvSpPr>
          <p:cNvPr id="227333" name="Rectangle 5"/>
          <p:cNvSpPr>
            <a:spLocks noChangeArrowheads="1"/>
          </p:cNvSpPr>
          <p:nvPr/>
        </p:nvSpPr>
        <p:spPr bwMode="auto">
          <a:xfrm>
            <a:off x="250825" y="328453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227332" name="Object 4"/>
          <p:cNvGraphicFramePr>
            <a:graphicFrameLocks noChangeAspect="1"/>
          </p:cNvGraphicFramePr>
          <p:nvPr/>
        </p:nvGraphicFramePr>
        <p:xfrm>
          <a:off x="4500562" y="1857364"/>
          <a:ext cx="2800350" cy="366713"/>
        </p:xfrm>
        <a:graphic>
          <a:graphicData uri="http://schemas.openxmlformats.org/presentationml/2006/ole">
            <p:oleObj spid="_x0000_s227332" name="公式" r:id="rId3" imgW="1548728" imgH="203112" progId="Equation.3">
              <p:embed/>
            </p:oleObj>
          </a:graphicData>
        </a:graphic>
      </p:graphicFrame>
      <p:sp>
        <p:nvSpPr>
          <p:cNvPr id="7" name="TextBox 6"/>
          <p:cNvSpPr txBox="1"/>
          <p:nvPr/>
        </p:nvSpPr>
        <p:spPr>
          <a:xfrm>
            <a:off x="1571604" y="1142984"/>
            <a:ext cx="214314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a:t>
            </a:r>
            <a:r>
              <a:rPr lang="zh-CN" altLang="en-US" smtClean="0">
                <a:solidFill>
                  <a:srgbClr val="FF0000"/>
                </a:solidFill>
                <a:latin typeface="Consolas" pitchFamily="49" charset="0"/>
                <a:ea typeface="楷体" pitchFamily="49" charset="-122"/>
                <a:cs typeface="Consolas" pitchFamily="49" charset="0"/>
              </a:rPr>
              <a:t>问题描述</a:t>
            </a:r>
            <a:endParaRPr lang="zh-CN" altLang="en-US" dirty="0" smtClean="0">
              <a:solidFill>
                <a:srgbClr val="FF0000"/>
              </a:solidFill>
              <a:latin typeface="Consolas" pitchFamily="49" charset="0"/>
              <a:ea typeface="楷体" pitchFamily="49" charset="-122"/>
              <a:cs typeface="Consolas" pitchFamily="49" charset="0"/>
            </a:endParaRPr>
          </a:p>
        </p:txBody>
      </p:sp>
      <p:sp>
        <p:nvSpPr>
          <p:cNvPr id="8" name="TextBox 7"/>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1142976" y="1160207"/>
            <a:ext cx="7821637" cy="2554545"/>
          </a:xfrm>
          <a:prstGeom prst="rect">
            <a:avLst/>
          </a:prstGeom>
          <a:noFill/>
          <a:ln w="9525">
            <a:noFill/>
            <a:miter lim="800000"/>
            <a:headEnd/>
            <a:tailEnd/>
          </a:ln>
          <a:effectLst/>
        </p:spPr>
        <p:txBody>
          <a:bodyPr wrap="square">
            <a:spAutoFit/>
          </a:bodyPr>
          <a:lstStyle/>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个多项式由多个（</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）多项式项组成，这些多项式项之间构成一种线性关系，所以一个多项式可以看成是由多个多项式项元素构成的线性表。</a:t>
            </a:r>
          </a:p>
          <a:p>
            <a:pPr marL="457200" indent="-457200">
              <a:lnSpc>
                <a:spcPts val="3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线性表</a:t>
            </a:r>
            <a:r>
              <a:rPr lang="zh-CN" altLang="en-US" sz="2000" dirty="0">
                <a:solidFill>
                  <a:srgbClr val="0000FF"/>
                </a:solidFill>
                <a:latin typeface="Consolas" pitchFamily="49" charset="0"/>
                <a:ea typeface="楷体" pitchFamily="49" charset="-122"/>
                <a:cs typeface="Consolas" pitchFamily="49" charset="0"/>
              </a:rPr>
              <a:t>可以采用顺序表和各种链表存储，由于本例中每个多项式的项数难以确定，所以采用带头结点的单链表</a:t>
            </a:r>
            <a:r>
              <a:rPr lang="zh-CN" altLang="en-US" sz="2000">
                <a:solidFill>
                  <a:srgbClr val="0000FF"/>
                </a:solidFill>
                <a:latin typeface="Consolas" pitchFamily="49" charset="0"/>
                <a:ea typeface="楷体" pitchFamily="49" charset="-122"/>
                <a:cs typeface="Consolas" pitchFamily="49" charset="0"/>
              </a:rPr>
              <a:t>存储</a:t>
            </a:r>
            <a:r>
              <a:rPr lang="zh-CN" altLang="en-US" sz="2000" smtClean="0">
                <a:solidFill>
                  <a:srgbClr val="0000FF"/>
                </a:solidFill>
                <a:latin typeface="Consolas" pitchFamily="49" charset="0"/>
                <a:ea typeface="楷体" pitchFamily="49" charset="-122"/>
                <a:cs typeface="Consolas" pitchFamily="49" charset="0"/>
              </a:rPr>
              <a:t>多项式。每个</a:t>
            </a:r>
            <a:r>
              <a:rPr lang="zh-CN" altLang="en-US" sz="2000" dirty="0">
                <a:solidFill>
                  <a:srgbClr val="0000FF"/>
                </a:solidFill>
                <a:latin typeface="Consolas" pitchFamily="49" charset="0"/>
                <a:ea typeface="楷体" pitchFamily="49" charset="-122"/>
                <a:cs typeface="Consolas" pitchFamily="49" charset="0"/>
              </a:rPr>
              <a:t>多项式项采用以下结点类型进行存储：</a:t>
            </a:r>
          </a:p>
        </p:txBody>
      </p:sp>
      <p:graphicFrame>
        <p:nvGraphicFramePr>
          <p:cNvPr id="228369" name="Group 17"/>
          <p:cNvGraphicFramePr>
            <a:graphicFrameLocks noGrp="1"/>
          </p:cNvGraphicFramePr>
          <p:nvPr/>
        </p:nvGraphicFramePr>
        <p:xfrm>
          <a:off x="2606663" y="4247206"/>
          <a:ext cx="4762512" cy="396240"/>
        </p:xfrm>
        <a:graphic>
          <a:graphicData uri="http://schemas.openxmlformats.org/drawingml/2006/table">
            <a:tbl>
              <a:tblPr>
                <a:tableStyleId>{775DCB02-9BB8-47FD-8907-85C794F793BA}</a:tableStyleId>
              </a:tblPr>
              <a:tblGrid>
                <a:gridCol w="1587504"/>
                <a:gridCol w="1587504"/>
                <a:gridCol w="1587504"/>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smtClean="0">
                          <a:ln>
                            <a:noFill/>
                          </a:ln>
                          <a:solidFill>
                            <a:srgbClr val="0000FF"/>
                          </a:solidFill>
                          <a:effectLst/>
                          <a:latin typeface="Consolas" pitchFamily="49" charset="0"/>
                          <a:cs typeface="Consolas" pitchFamily="49" charset="0"/>
                        </a:rPr>
                        <a:t>coef</a:t>
                      </a:r>
                      <a:endParaRPr kumimoji="0" lang="en-US" altLang="zh-CN" sz="20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smtClean="0">
                          <a:ln>
                            <a:noFill/>
                          </a:ln>
                          <a:solidFill>
                            <a:srgbClr val="0000FF"/>
                          </a:solidFill>
                          <a:effectLst/>
                          <a:latin typeface="Consolas" pitchFamily="49" charset="0"/>
                          <a:cs typeface="Consolas" pitchFamily="49" charset="0"/>
                        </a:rPr>
                        <a:t>exp</a:t>
                      </a:r>
                      <a:endParaRPr kumimoji="0" lang="en-US" altLang="zh-CN" sz="20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smtClean="0">
                          <a:ln>
                            <a:noFill/>
                          </a:ln>
                          <a:solidFill>
                            <a:srgbClr val="0000FF"/>
                          </a:solidFill>
                          <a:effectLst/>
                          <a:latin typeface="Consolas" pitchFamily="49" charset="0"/>
                          <a:cs typeface="Consolas" pitchFamily="49" charset="0"/>
                        </a:rPr>
                        <a:t>next</a:t>
                      </a:r>
                      <a:endParaRPr kumimoji="0" lang="en-US" altLang="zh-CN" sz="20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
        <p:nvSpPr>
          <p:cNvPr id="5" name="TextBox 4"/>
          <p:cNvSpPr txBox="1"/>
          <p:nvPr/>
        </p:nvSpPr>
        <p:spPr>
          <a:xfrm>
            <a:off x="1214414" y="357166"/>
            <a:ext cx="257176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a:t>
            </a:r>
            <a:r>
              <a:rPr lang="zh-CN" altLang="en-US" smtClean="0">
                <a:solidFill>
                  <a:srgbClr val="FF0000"/>
                </a:solidFill>
                <a:latin typeface="Consolas" pitchFamily="49" charset="0"/>
                <a:ea typeface="楷体" pitchFamily="49" charset="-122"/>
                <a:cs typeface="Consolas" pitchFamily="49" charset="0"/>
              </a:rPr>
              <a:t>设计</a:t>
            </a:r>
            <a:r>
              <a:rPr lang="zh-CN" altLang="en-US" dirty="0" smtClean="0">
                <a:solidFill>
                  <a:srgbClr val="FF0000"/>
                </a:solidFill>
                <a:latin typeface="Consolas" pitchFamily="49" charset="0"/>
                <a:ea typeface="楷体" pitchFamily="49" charset="-122"/>
                <a:cs typeface="Consolas" pitchFamily="49" charset="0"/>
              </a:rPr>
              <a:t>存储结构</a:t>
            </a:r>
          </a:p>
        </p:txBody>
      </p:sp>
      <p:sp>
        <p:nvSpPr>
          <p:cNvPr id="6" name="TextBox 5"/>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1108081" y="357166"/>
            <a:ext cx="7964513"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en-US" altLang="zh-CN" sz="2000" dirty="0" err="1">
                <a:solidFill>
                  <a:srgbClr val="0000FF"/>
                </a:solidFill>
                <a:ea typeface="楷体" pitchFamily="49" charset="-122"/>
                <a:cs typeface="Times New Roman" pitchFamily="18" charset="0"/>
              </a:rPr>
              <a:t>coef</a:t>
            </a:r>
            <a:r>
              <a:rPr lang="zh-CN" altLang="en-US" sz="2000" dirty="0">
                <a:solidFill>
                  <a:srgbClr val="0000FF"/>
                </a:solidFill>
                <a:ea typeface="楷体" pitchFamily="49" charset="-122"/>
                <a:cs typeface="Times New Roman" pitchFamily="18" charset="0"/>
              </a:rPr>
              <a:t>数据域存放系数</a:t>
            </a:r>
            <a:r>
              <a:rPr lang="en-US" altLang="zh-CN" sz="2000" i="1" dirty="0" err="1">
                <a:solidFill>
                  <a:srgbClr val="0000FF"/>
                </a:solidFill>
                <a:ea typeface="楷体" pitchFamily="49" charset="-122"/>
                <a:cs typeface="Times New Roman" pitchFamily="18" charset="0"/>
              </a:rPr>
              <a:t>c</a:t>
            </a:r>
            <a:r>
              <a:rPr lang="en-US" altLang="zh-CN" sz="2000" i="1" baseline="-25000" dirty="0" err="1">
                <a:solidFill>
                  <a:srgbClr val="0000FF"/>
                </a:solidFill>
                <a:ea typeface="楷体" pitchFamily="49" charset="-122"/>
                <a:cs typeface="Times New Roman" pitchFamily="18" charset="0"/>
              </a:rPr>
              <a:t>i</a:t>
            </a:r>
            <a:r>
              <a:rPr lang="zh-CN" altLang="en-US" sz="2000" dirty="0">
                <a:solidFill>
                  <a:srgbClr val="0000FF"/>
                </a:solidFill>
                <a:ea typeface="楷体" pitchFamily="49" charset="-122"/>
                <a:cs typeface="Times New Roman" pitchFamily="18" charset="0"/>
              </a:rPr>
              <a:t>；</a:t>
            </a:r>
            <a:r>
              <a:rPr lang="en-US" altLang="zh-CN" sz="2000" dirty="0" err="1">
                <a:solidFill>
                  <a:srgbClr val="0000FF"/>
                </a:solidFill>
                <a:ea typeface="楷体" pitchFamily="49" charset="-122"/>
                <a:cs typeface="Times New Roman" pitchFamily="18" charset="0"/>
              </a:rPr>
              <a:t>expn</a:t>
            </a:r>
            <a:r>
              <a:rPr lang="zh-CN" altLang="en-US" sz="2000" dirty="0">
                <a:solidFill>
                  <a:srgbClr val="0000FF"/>
                </a:solidFill>
                <a:ea typeface="楷体" pitchFamily="49" charset="-122"/>
                <a:cs typeface="Times New Roman" pitchFamily="18" charset="0"/>
              </a:rPr>
              <a:t>数据域存放指数</a:t>
            </a:r>
            <a:r>
              <a:rPr lang="en-US" altLang="zh-CN" sz="2000" i="1" dirty="0" err="1">
                <a:solidFill>
                  <a:srgbClr val="0000FF"/>
                </a:solidFill>
                <a:ea typeface="楷体" pitchFamily="49" charset="-122"/>
                <a:cs typeface="Times New Roman" pitchFamily="18" charset="0"/>
              </a:rPr>
              <a:t>e</a:t>
            </a:r>
            <a:r>
              <a:rPr lang="en-US" altLang="zh-CN" sz="2000" i="1" baseline="-25000" dirty="0" err="1">
                <a:solidFill>
                  <a:srgbClr val="0000FF"/>
                </a:solidFill>
                <a:ea typeface="楷体" pitchFamily="49" charset="-122"/>
                <a:cs typeface="Times New Roman" pitchFamily="18" charset="0"/>
              </a:rPr>
              <a:t>i</a:t>
            </a:r>
            <a:r>
              <a:rPr lang="zh-CN" altLang="en-US" sz="2000" dirty="0">
                <a:solidFill>
                  <a:srgbClr val="0000FF"/>
                </a:solidFill>
                <a:ea typeface="楷体" pitchFamily="49" charset="-122"/>
                <a:cs typeface="Times New Roman" pitchFamily="18" charset="0"/>
              </a:rPr>
              <a:t>；</a:t>
            </a:r>
            <a:r>
              <a:rPr lang="en-US" altLang="zh-CN" sz="2000" dirty="0">
                <a:solidFill>
                  <a:srgbClr val="0000FF"/>
                </a:solidFill>
                <a:ea typeface="楷体" pitchFamily="49" charset="-122"/>
                <a:cs typeface="Times New Roman" pitchFamily="18" charset="0"/>
              </a:rPr>
              <a:t>next</a:t>
            </a:r>
            <a:r>
              <a:rPr lang="zh-CN" altLang="en-US" sz="2000" dirty="0">
                <a:solidFill>
                  <a:srgbClr val="0000FF"/>
                </a:solidFill>
                <a:ea typeface="楷体" pitchFamily="49" charset="-122"/>
                <a:cs typeface="Times New Roman" pitchFamily="18" charset="0"/>
              </a:rPr>
              <a:t>域是一个链域，指向下一个结点。这样的单链表结点</a:t>
            </a:r>
            <a:r>
              <a:rPr lang="zh-CN" altLang="en-US" sz="2000">
                <a:solidFill>
                  <a:srgbClr val="0000FF"/>
                </a:solidFill>
                <a:ea typeface="楷体" pitchFamily="49" charset="-122"/>
                <a:cs typeface="Times New Roman" pitchFamily="18" charset="0"/>
              </a:rPr>
              <a:t>的</a:t>
            </a:r>
            <a:r>
              <a:rPr lang="zh-CN" altLang="en-US" sz="2000" smtClean="0">
                <a:solidFill>
                  <a:srgbClr val="0000FF"/>
                </a:solidFill>
                <a:ea typeface="楷体" pitchFamily="49" charset="-122"/>
                <a:cs typeface="Times New Roman" pitchFamily="18" charset="0"/>
              </a:rPr>
              <a:t>类型声明如下</a:t>
            </a:r>
            <a:r>
              <a:rPr lang="zh-CN" altLang="en-US" sz="2000" dirty="0">
                <a:solidFill>
                  <a:srgbClr val="0000FF"/>
                </a:solidFill>
                <a:ea typeface="楷体" pitchFamily="49" charset="-122"/>
                <a:cs typeface="Times New Roman" pitchFamily="18" charset="0"/>
              </a:rPr>
              <a:t>：</a:t>
            </a:r>
          </a:p>
        </p:txBody>
      </p:sp>
      <p:sp>
        <p:nvSpPr>
          <p:cNvPr id="229379" name="Text Box 3"/>
          <p:cNvSpPr txBox="1">
            <a:spLocks noChangeArrowheads="1"/>
          </p:cNvSpPr>
          <p:nvPr/>
        </p:nvSpPr>
        <p:spPr bwMode="auto">
          <a:xfrm>
            <a:off x="1785918" y="1928802"/>
            <a:ext cx="6357982" cy="2368304"/>
          </a:xfrm>
          <a:prstGeom prst="rect">
            <a:avLst/>
          </a:prstGeom>
          <a:solidFill>
            <a:schemeClr val="accent1">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dirty="0" err="1">
                <a:solidFill>
                  <a:srgbClr val="006600"/>
                </a:solidFill>
                <a:latin typeface="Consolas" pitchFamily="49" charset="0"/>
                <a:ea typeface="仿宋" pitchFamily="49" charset="-122"/>
                <a:cs typeface="Consolas" pitchFamily="49" charset="0"/>
              </a:rPr>
              <a:t>typedef</a:t>
            </a: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struct</a:t>
            </a:r>
            <a:r>
              <a:rPr lang="en-US" altLang="zh-CN" sz="1800" dirty="0">
                <a:solidFill>
                  <a:srgbClr val="006600"/>
                </a:solidFill>
                <a:latin typeface="Consolas" pitchFamily="49" charset="0"/>
                <a:ea typeface="仿宋" pitchFamily="49" charset="-122"/>
                <a:cs typeface="Consolas" pitchFamily="49" charset="0"/>
              </a:rPr>
              <a:t> node</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   float </a:t>
            </a:r>
            <a:r>
              <a:rPr lang="en-US" altLang="zh-CN" sz="1800" dirty="0" err="1">
                <a:solidFill>
                  <a:srgbClr val="006600"/>
                </a:solidFill>
                <a:latin typeface="Consolas" pitchFamily="49" charset="0"/>
                <a:ea typeface="仿宋" pitchFamily="49" charset="-122"/>
                <a:cs typeface="Consolas" pitchFamily="49" charset="0"/>
              </a:rPr>
              <a:t>coef</a:t>
            </a:r>
            <a:r>
              <a:rPr lang="en-US" altLang="zh-CN" sz="1800" dirty="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系数</a:t>
            </a:r>
          </a:p>
          <a:p>
            <a:pPr>
              <a:lnSpc>
                <a:spcPct val="150000"/>
              </a:lnSpc>
            </a:pPr>
            <a:r>
              <a:rPr lang="zh-CN" altLang="en-US"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int</a:t>
            </a:r>
            <a:r>
              <a:rPr lang="en-US" altLang="zh-CN" sz="1800" dirty="0">
                <a:solidFill>
                  <a:srgbClr val="006600"/>
                </a:solidFill>
                <a:latin typeface="Consolas" pitchFamily="49" charset="0"/>
                <a:ea typeface="仿宋" pitchFamily="49" charset="-122"/>
                <a:cs typeface="Consolas" pitchFamily="49" charset="0"/>
              </a:rPr>
              <a:t> exp;	</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指数</a:t>
            </a:r>
          </a:p>
          <a:p>
            <a:pPr>
              <a:lnSpc>
                <a:spcPct val="150000"/>
              </a:lnSpc>
            </a:pPr>
            <a:r>
              <a:rPr lang="zh-CN" altLang="en-US" sz="1800" dirty="0">
                <a:solidFill>
                  <a:srgbClr val="006600"/>
                </a:solidFill>
                <a:latin typeface="Consolas" pitchFamily="49" charset="0"/>
                <a:ea typeface="仿宋" pitchFamily="49" charset="-122"/>
                <a:cs typeface="Consolas" pitchFamily="49" charset="0"/>
              </a:rPr>
              <a:t>　　</a:t>
            </a:r>
            <a:r>
              <a:rPr lang="en-US" altLang="zh-CN" sz="1800" dirty="0" err="1">
                <a:solidFill>
                  <a:srgbClr val="006600"/>
                </a:solidFill>
                <a:latin typeface="Consolas" pitchFamily="49" charset="0"/>
                <a:ea typeface="仿宋" pitchFamily="49" charset="-122"/>
                <a:cs typeface="Consolas" pitchFamily="49" charset="0"/>
              </a:rPr>
              <a:t>struct</a:t>
            </a:r>
            <a:r>
              <a:rPr lang="en-US" altLang="zh-CN" sz="1800" dirty="0">
                <a:solidFill>
                  <a:srgbClr val="006600"/>
                </a:solidFill>
                <a:latin typeface="Consolas" pitchFamily="49" charset="0"/>
                <a:ea typeface="仿宋" pitchFamily="49" charset="-122"/>
                <a:cs typeface="Consolas" pitchFamily="49" charset="0"/>
              </a:rPr>
              <a:t> node *next;</a:t>
            </a:r>
            <a:r>
              <a:rPr lang="en-US" altLang="zh-CN" sz="1800">
                <a:solidFill>
                  <a:srgbClr val="006600"/>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指向下一个结点的指针</a:t>
            </a:r>
          </a:p>
          <a:p>
            <a:pPr>
              <a:lnSpc>
                <a:spcPct val="150000"/>
              </a:lnSpc>
            </a:pPr>
            <a:r>
              <a:rPr lang="en-US" altLang="zh-CN" sz="1800" dirty="0">
                <a:solidFill>
                  <a:srgbClr val="006600"/>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PolyNode</a:t>
            </a:r>
            <a:r>
              <a:rPr lang="en-US" altLang="zh-CN" sz="1800" dirty="0">
                <a:solidFill>
                  <a:srgbClr val="006600"/>
                </a:solidFill>
                <a:latin typeface="Consolas" pitchFamily="49" charset="0"/>
                <a:ea typeface="仿宋" pitchFamily="49" charset="-122"/>
                <a:cs typeface="Consolas" pitchFamily="49" charset="0"/>
              </a:rPr>
              <a:t>;</a:t>
            </a:r>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1357290" y="500042"/>
            <a:ext cx="7500989" cy="400110"/>
          </a:xfrm>
          <a:prstGeom prst="rect">
            <a:avLst/>
          </a:prstGeom>
          <a:noFill/>
          <a:ln w="9525">
            <a:noFill/>
            <a:miter lim="800000"/>
            <a:headEnd/>
            <a:tailEnd/>
          </a:ln>
          <a:effectLst/>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例如</a:t>
            </a:r>
            <a:r>
              <a:rPr lang="zh-CN" altLang="en-US" sz="2000" dirty="0">
                <a:solidFill>
                  <a:srgbClr val="0000FF"/>
                </a:solidFill>
                <a:latin typeface="Consolas" pitchFamily="49" charset="0"/>
                <a:ea typeface="楷体" pitchFamily="49" charset="-122"/>
                <a:cs typeface="Consolas" pitchFamily="49" charset="0"/>
              </a:rPr>
              <a:t>，前面的两个多项式</a:t>
            </a:r>
            <a:r>
              <a:rPr lang="en-US" altLang="zh-CN" sz="2000" dirty="0">
                <a:solidFill>
                  <a:srgbClr val="0000FF"/>
                </a:solidFill>
                <a:latin typeface="Consolas" pitchFamily="49" charset="0"/>
                <a:ea typeface="楷体" pitchFamily="49" charset="-122"/>
                <a:cs typeface="Consolas" pitchFamily="49" charset="0"/>
              </a:rPr>
              <a:t>p(</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q(</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的存储结构如下图所示。</a:t>
            </a:r>
          </a:p>
        </p:txBody>
      </p:sp>
      <p:sp>
        <p:nvSpPr>
          <p:cNvPr id="230404" name="Rectangle 4"/>
          <p:cNvSpPr>
            <a:spLocks noChangeArrowheads="1"/>
          </p:cNvSpPr>
          <p:nvPr/>
        </p:nvSpPr>
        <p:spPr bwMode="auto">
          <a:xfrm>
            <a:off x="0" y="2805113"/>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62" name="组合 61"/>
          <p:cNvGrpSpPr/>
          <p:nvPr/>
        </p:nvGrpSpPr>
        <p:grpSpPr>
          <a:xfrm>
            <a:off x="1071538" y="1214422"/>
            <a:ext cx="7938303" cy="1500198"/>
            <a:chOff x="1071538" y="1214422"/>
            <a:chExt cx="7938303" cy="1500198"/>
          </a:xfrm>
        </p:grpSpPr>
        <p:sp>
          <p:nvSpPr>
            <p:cNvPr id="6" name="TextBox 5"/>
            <p:cNvSpPr txBox="1"/>
            <p:nvPr/>
          </p:nvSpPr>
          <p:spPr>
            <a:xfrm>
              <a:off x="1643042" y="1214422"/>
              <a:ext cx="3643338" cy="400110"/>
            </a:xfrm>
            <a:prstGeom prst="rect">
              <a:avLst/>
            </a:prstGeom>
            <a:noFill/>
          </p:spPr>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p(</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)=3.2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-6</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+10</a:t>
              </a:r>
              <a:endParaRPr lang="zh-CN" altLang="en-US" sz="2000">
                <a:solidFill>
                  <a:srgbClr val="0000FF"/>
                </a:solidFill>
              </a:endParaRPr>
            </a:p>
          </p:txBody>
        </p:sp>
        <p:sp>
          <p:nvSpPr>
            <p:cNvPr id="7" name="矩形 6"/>
            <p:cNvSpPr/>
            <p:nvPr/>
          </p:nvSpPr>
          <p:spPr>
            <a:xfrm>
              <a:off x="1071538"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8" name="矩形 7"/>
            <p:cNvSpPr/>
            <p:nvPr/>
          </p:nvSpPr>
          <p:spPr>
            <a:xfrm>
              <a:off x="1539538"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9" name="矩形 8"/>
            <p:cNvSpPr/>
            <p:nvPr/>
          </p:nvSpPr>
          <p:spPr>
            <a:xfrm>
              <a:off x="2000232"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0" name="矩形 9"/>
            <p:cNvSpPr/>
            <p:nvPr/>
          </p:nvSpPr>
          <p:spPr>
            <a:xfrm>
              <a:off x="2663177"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3.2</a:t>
              </a:r>
              <a:endParaRPr lang="zh-CN" altLang="en-US" sz="1600">
                <a:solidFill>
                  <a:srgbClr val="0000FF"/>
                </a:solidFill>
                <a:latin typeface="Consolas" pitchFamily="49" charset="0"/>
                <a:cs typeface="Consolas" pitchFamily="49" charset="0"/>
              </a:endParaRPr>
            </a:p>
          </p:txBody>
        </p:sp>
        <p:sp>
          <p:nvSpPr>
            <p:cNvPr id="11" name="矩形 10"/>
            <p:cNvSpPr/>
            <p:nvPr/>
          </p:nvSpPr>
          <p:spPr>
            <a:xfrm>
              <a:off x="3131177"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3586297"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3" name="矩形 12"/>
            <p:cNvSpPr/>
            <p:nvPr/>
          </p:nvSpPr>
          <p:spPr>
            <a:xfrm>
              <a:off x="4228690"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14" name="矩形 13"/>
            <p:cNvSpPr/>
            <p:nvPr/>
          </p:nvSpPr>
          <p:spPr>
            <a:xfrm>
              <a:off x="4696690"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5145870"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6" name="矩形 15"/>
            <p:cNvSpPr/>
            <p:nvPr/>
          </p:nvSpPr>
          <p:spPr>
            <a:xfrm>
              <a:off x="5852578" y="2285992"/>
              <a:ext cx="540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-6.0</a:t>
              </a:r>
              <a:endParaRPr lang="zh-CN" altLang="en-US" sz="1600">
                <a:solidFill>
                  <a:srgbClr val="0000FF"/>
                </a:solidFill>
                <a:latin typeface="Consolas" pitchFamily="49" charset="0"/>
                <a:cs typeface="Consolas" pitchFamily="49" charset="0"/>
              </a:endParaRPr>
            </a:p>
          </p:txBody>
        </p:sp>
        <p:sp>
          <p:nvSpPr>
            <p:cNvPr id="17" name="矩形 16"/>
            <p:cNvSpPr/>
            <p:nvPr/>
          </p:nvSpPr>
          <p:spPr>
            <a:xfrm>
              <a:off x="6384710"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6852710"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9" name="矩形 18"/>
            <p:cNvSpPr/>
            <p:nvPr/>
          </p:nvSpPr>
          <p:spPr>
            <a:xfrm>
              <a:off x="7527901" y="2285992"/>
              <a:ext cx="540000" cy="428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10.0</a:t>
              </a:r>
              <a:endParaRPr lang="zh-CN" altLang="en-US" sz="1600">
                <a:solidFill>
                  <a:srgbClr val="0000FF"/>
                </a:solidFill>
                <a:latin typeface="Consolas" pitchFamily="49" charset="0"/>
                <a:cs typeface="Consolas" pitchFamily="49" charset="0"/>
              </a:endParaRPr>
            </a:p>
          </p:txBody>
        </p:sp>
        <p:sp>
          <p:nvSpPr>
            <p:cNvPr id="20" name="矩形 19"/>
            <p:cNvSpPr/>
            <p:nvPr/>
          </p:nvSpPr>
          <p:spPr>
            <a:xfrm>
              <a:off x="8073841"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21" name="矩形 20"/>
            <p:cNvSpPr/>
            <p:nvPr/>
          </p:nvSpPr>
          <p:spPr>
            <a:xfrm>
              <a:off x="8541841" y="228599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3" name="直接箭头连接符 22"/>
            <p:cNvCxnSpPr/>
            <p:nvPr/>
          </p:nvCxnSpPr>
          <p:spPr>
            <a:xfrm>
              <a:off x="2279861" y="250030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直接箭头连接符 23"/>
            <p:cNvCxnSpPr/>
            <p:nvPr/>
          </p:nvCxnSpPr>
          <p:spPr>
            <a:xfrm>
              <a:off x="3857620" y="250030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直接箭头连接符 24"/>
            <p:cNvCxnSpPr/>
            <p:nvPr/>
          </p:nvCxnSpPr>
          <p:spPr>
            <a:xfrm>
              <a:off x="5469262" y="250030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直接箭头连接符 25"/>
            <p:cNvCxnSpPr/>
            <p:nvPr/>
          </p:nvCxnSpPr>
          <p:spPr>
            <a:xfrm>
              <a:off x="7138462" y="250030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直接箭头连接符 27"/>
            <p:cNvCxnSpPr/>
            <p:nvPr/>
          </p:nvCxnSpPr>
          <p:spPr>
            <a:xfrm>
              <a:off x="1428728" y="1857364"/>
              <a:ext cx="500066" cy="4286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9" name="TextBox 28"/>
            <p:cNvSpPr txBox="1"/>
            <p:nvPr/>
          </p:nvSpPr>
          <p:spPr>
            <a:xfrm>
              <a:off x="1142976" y="1643050"/>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p</a:t>
              </a:r>
              <a:endParaRPr lang="zh-CN" altLang="en-US" sz="2000" i="1">
                <a:solidFill>
                  <a:srgbClr val="0000FF"/>
                </a:solidFill>
                <a:latin typeface="Consolas" pitchFamily="49" charset="0"/>
                <a:cs typeface="Consolas" pitchFamily="49" charset="0"/>
              </a:endParaRPr>
            </a:p>
          </p:txBody>
        </p:sp>
        <p:sp>
          <p:nvSpPr>
            <p:cNvPr id="60" name="下箭头 59"/>
            <p:cNvSpPr/>
            <p:nvPr/>
          </p:nvSpPr>
          <p:spPr>
            <a:xfrm>
              <a:off x="3571868" y="1714488"/>
              <a:ext cx="214314" cy="42862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grpSp>
        <p:nvGrpSpPr>
          <p:cNvPr id="63" name="组合 62"/>
          <p:cNvGrpSpPr/>
          <p:nvPr/>
        </p:nvGrpSpPr>
        <p:grpSpPr>
          <a:xfrm>
            <a:off x="1134291" y="3429000"/>
            <a:ext cx="7652551" cy="2357454"/>
            <a:chOff x="1134291" y="3429000"/>
            <a:chExt cx="7652551" cy="2357454"/>
          </a:xfrm>
        </p:grpSpPr>
        <p:sp>
          <p:nvSpPr>
            <p:cNvPr id="30" name="矩形 29"/>
            <p:cNvSpPr/>
            <p:nvPr/>
          </p:nvSpPr>
          <p:spPr>
            <a:xfrm>
              <a:off x="1134291"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31" name="矩形 30"/>
            <p:cNvSpPr/>
            <p:nvPr/>
          </p:nvSpPr>
          <p:spPr>
            <a:xfrm>
              <a:off x="1602291"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2" name="矩形 31"/>
            <p:cNvSpPr/>
            <p:nvPr/>
          </p:nvSpPr>
          <p:spPr>
            <a:xfrm>
              <a:off x="2062985"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3" name="矩形 32"/>
            <p:cNvSpPr/>
            <p:nvPr/>
          </p:nvSpPr>
          <p:spPr>
            <a:xfrm>
              <a:off x="2725930"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1.8</a:t>
              </a:r>
              <a:endParaRPr lang="zh-CN" altLang="en-US" sz="1600">
                <a:solidFill>
                  <a:srgbClr val="0000FF"/>
                </a:solidFill>
                <a:latin typeface="Consolas" pitchFamily="49" charset="0"/>
                <a:cs typeface="Consolas" pitchFamily="49" charset="0"/>
              </a:endParaRPr>
            </a:p>
          </p:txBody>
        </p:sp>
        <p:sp>
          <p:nvSpPr>
            <p:cNvPr id="34" name="矩形 33"/>
            <p:cNvSpPr/>
            <p:nvPr/>
          </p:nvSpPr>
          <p:spPr>
            <a:xfrm>
              <a:off x="3193930"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3649050"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4291443" y="4429132"/>
              <a:ext cx="540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-2.5</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4831809"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8" name="矩形 37"/>
            <p:cNvSpPr/>
            <p:nvPr/>
          </p:nvSpPr>
          <p:spPr>
            <a:xfrm>
              <a:off x="5280989"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9" name="矩形 38"/>
            <p:cNvSpPr/>
            <p:nvPr/>
          </p:nvSpPr>
          <p:spPr>
            <a:xfrm>
              <a:off x="5987697" y="4429132"/>
              <a:ext cx="540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-2.0</a:t>
              </a:r>
              <a:endParaRPr lang="zh-CN" altLang="en-US" sz="1600">
                <a:solidFill>
                  <a:srgbClr val="0000FF"/>
                </a:solidFill>
                <a:latin typeface="Consolas" pitchFamily="49" charset="0"/>
                <a:cs typeface="Consolas" pitchFamily="49" charset="0"/>
              </a:endParaRPr>
            </a:p>
          </p:txBody>
        </p:sp>
        <p:sp>
          <p:nvSpPr>
            <p:cNvPr id="40" name="矩形 39"/>
            <p:cNvSpPr/>
            <p:nvPr/>
          </p:nvSpPr>
          <p:spPr>
            <a:xfrm>
              <a:off x="6519829"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1" name="矩形 40"/>
            <p:cNvSpPr/>
            <p:nvPr/>
          </p:nvSpPr>
          <p:spPr>
            <a:xfrm>
              <a:off x="6987829" y="4429132"/>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2" name="矩形 41"/>
            <p:cNvSpPr/>
            <p:nvPr/>
          </p:nvSpPr>
          <p:spPr>
            <a:xfrm>
              <a:off x="3786182" y="5357826"/>
              <a:ext cx="540000" cy="428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1.0</a:t>
              </a:r>
              <a:endParaRPr lang="zh-CN" altLang="en-US" sz="1600">
                <a:solidFill>
                  <a:srgbClr val="0000FF"/>
                </a:solidFill>
                <a:latin typeface="Consolas" pitchFamily="49" charset="0"/>
                <a:cs typeface="Consolas" pitchFamily="49" charset="0"/>
              </a:endParaRPr>
            </a:p>
          </p:txBody>
        </p:sp>
        <p:sp>
          <p:nvSpPr>
            <p:cNvPr id="43" name="矩形 42"/>
            <p:cNvSpPr/>
            <p:nvPr/>
          </p:nvSpPr>
          <p:spPr>
            <a:xfrm>
              <a:off x="4332122"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4" name="矩形 43"/>
            <p:cNvSpPr/>
            <p:nvPr/>
          </p:nvSpPr>
          <p:spPr>
            <a:xfrm>
              <a:off x="4800122"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cxnSp>
          <p:nvCxnSpPr>
            <p:cNvPr id="45" name="直接箭头连接符 44"/>
            <p:cNvCxnSpPr/>
            <p:nvPr/>
          </p:nvCxnSpPr>
          <p:spPr>
            <a:xfrm>
              <a:off x="2342614" y="464344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6" name="直接箭头连接符 45"/>
            <p:cNvCxnSpPr/>
            <p:nvPr/>
          </p:nvCxnSpPr>
          <p:spPr>
            <a:xfrm>
              <a:off x="3920373" y="464344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7" name="直接箭头连接符 46"/>
            <p:cNvCxnSpPr/>
            <p:nvPr/>
          </p:nvCxnSpPr>
          <p:spPr>
            <a:xfrm>
              <a:off x="5604381" y="4643446"/>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9" name="直接箭头连接符 48"/>
            <p:cNvCxnSpPr/>
            <p:nvPr/>
          </p:nvCxnSpPr>
          <p:spPr>
            <a:xfrm>
              <a:off x="1491481" y="4000504"/>
              <a:ext cx="500066" cy="42862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矩形 49"/>
            <p:cNvSpPr/>
            <p:nvPr/>
          </p:nvSpPr>
          <p:spPr>
            <a:xfrm>
              <a:off x="7304902" y="5357826"/>
              <a:ext cx="540000" cy="428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-5.0</a:t>
              </a:r>
              <a:endParaRPr lang="zh-CN" altLang="en-US" sz="1600">
                <a:solidFill>
                  <a:srgbClr val="0000FF"/>
                </a:solidFill>
                <a:latin typeface="Consolas" pitchFamily="49" charset="0"/>
                <a:cs typeface="Consolas" pitchFamily="49" charset="0"/>
              </a:endParaRPr>
            </a:p>
          </p:txBody>
        </p:sp>
        <p:sp>
          <p:nvSpPr>
            <p:cNvPr id="51" name="矩形 50"/>
            <p:cNvSpPr/>
            <p:nvPr/>
          </p:nvSpPr>
          <p:spPr>
            <a:xfrm>
              <a:off x="7850842"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52" name="矩形 51"/>
            <p:cNvSpPr/>
            <p:nvPr/>
          </p:nvSpPr>
          <p:spPr>
            <a:xfrm>
              <a:off x="8318842"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53" name="矩形 52"/>
            <p:cNvSpPr/>
            <p:nvPr/>
          </p:nvSpPr>
          <p:spPr>
            <a:xfrm>
              <a:off x="5500694" y="5357826"/>
              <a:ext cx="540000" cy="428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smtClean="0">
                  <a:solidFill>
                    <a:srgbClr val="0000FF"/>
                  </a:solidFill>
                  <a:latin typeface="Consolas" pitchFamily="49" charset="0"/>
                  <a:cs typeface="Consolas" pitchFamily="49" charset="0"/>
                </a:rPr>
                <a:t>6.0</a:t>
              </a:r>
              <a:endParaRPr lang="zh-CN" altLang="en-US" sz="1600">
                <a:solidFill>
                  <a:srgbClr val="0000FF"/>
                </a:solidFill>
                <a:latin typeface="Consolas" pitchFamily="49" charset="0"/>
                <a:cs typeface="Consolas" pitchFamily="49" charset="0"/>
              </a:endParaRPr>
            </a:p>
          </p:txBody>
        </p:sp>
        <p:sp>
          <p:nvSpPr>
            <p:cNvPr id="54" name="矩形 53"/>
            <p:cNvSpPr/>
            <p:nvPr/>
          </p:nvSpPr>
          <p:spPr>
            <a:xfrm>
              <a:off x="6046634"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5" name="矩形 54"/>
            <p:cNvSpPr/>
            <p:nvPr/>
          </p:nvSpPr>
          <p:spPr>
            <a:xfrm>
              <a:off x="6514634" y="5357826"/>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56" name="TextBox 55"/>
            <p:cNvSpPr txBox="1"/>
            <p:nvPr/>
          </p:nvSpPr>
          <p:spPr>
            <a:xfrm>
              <a:off x="1857356" y="3429000"/>
              <a:ext cx="4929222" cy="400110"/>
            </a:xfrm>
            <a:prstGeom prst="rect">
              <a:avLst/>
            </a:prstGeom>
            <a:noFill/>
          </p:spPr>
          <p:txBody>
            <a:bodyPr wrap="square" rtlCol="0">
              <a:spAutoFit/>
            </a:bodyPr>
            <a:lstStyle/>
            <a:p>
              <a:pPr marL="457200" indent="-457200">
                <a:buBlip>
                  <a:blip r:embed="rId2"/>
                </a:buBlip>
              </a:pPr>
              <a:r>
                <a:rPr lang="en-US" altLang="zh-CN" sz="2000" smtClean="0">
                  <a:solidFill>
                    <a:srgbClr val="0000FF"/>
                  </a:solidFill>
                  <a:latin typeface="Consolas" pitchFamily="49" charset="0"/>
                  <a:ea typeface="楷体" pitchFamily="49" charset="-122"/>
                  <a:cs typeface="Consolas" pitchFamily="49" charset="0"/>
                </a:rPr>
                <a:t>q(</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)=1.8</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rPr>
                <a:t>-2.5</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4</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+6</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-5</a:t>
              </a:r>
              <a:endParaRPr lang="zh-CN" altLang="en-US" sz="2000">
                <a:solidFill>
                  <a:srgbClr val="0000FF"/>
                </a:solidFill>
              </a:endParaRPr>
            </a:p>
          </p:txBody>
        </p:sp>
        <p:cxnSp>
          <p:nvCxnSpPr>
            <p:cNvPr id="48" name="直接箭头连接符 47"/>
            <p:cNvCxnSpPr/>
            <p:nvPr/>
          </p:nvCxnSpPr>
          <p:spPr>
            <a:xfrm>
              <a:off x="6884142" y="5572140"/>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7" name="直接箭头连接符 56"/>
            <p:cNvCxnSpPr/>
            <p:nvPr/>
          </p:nvCxnSpPr>
          <p:spPr>
            <a:xfrm>
              <a:off x="5117378" y="5559077"/>
              <a:ext cx="38331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8" name="任意多边形 57"/>
            <p:cNvSpPr/>
            <p:nvPr/>
          </p:nvSpPr>
          <p:spPr>
            <a:xfrm>
              <a:off x="4611189" y="4611189"/>
              <a:ext cx="2693125" cy="731520"/>
            </a:xfrm>
            <a:custGeom>
              <a:avLst/>
              <a:gdLst>
                <a:gd name="connsiteX0" fmla="*/ 2586445 w 2693125"/>
                <a:gd name="connsiteY0" fmla="*/ 0 h 731520"/>
                <a:gd name="connsiteX1" fmla="*/ 2351314 w 2693125"/>
                <a:gd name="connsiteY1" fmla="*/ 431074 h 731520"/>
                <a:gd name="connsiteX2" fmla="*/ 535577 w 2693125"/>
                <a:gd name="connsiteY2" fmla="*/ 418011 h 731520"/>
                <a:gd name="connsiteX3" fmla="*/ 0 w 2693125"/>
                <a:gd name="connsiteY3" fmla="*/ 731520 h 731520"/>
              </a:gdLst>
              <a:ahLst/>
              <a:cxnLst>
                <a:cxn ang="0">
                  <a:pos x="connsiteX0" y="connsiteY0"/>
                </a:cxn>
                <a:cxn ang="0">
                  <a:pos x="connsiteX1" y="connsiteY1"/>
                </a:cxn>
                <a:cxn ang="0">
                  <a:pos x="connsiteX2" y="connsiteY2"/>
                </a:cxn>
                <a:cxn ang="0">
                  <a:pos x="connsiteX3" y="connsiteY3"/>
                </a:cxn>
              </a:cxnLst>
              <a:rect l="l" t="t" r="r" b="b"/>
              <a:pathLst>
                <a:path w="2693125" h="731520">
                  <a:moveTo>
                    <a:pt x="2586445" y="0"/>
                  </a:moveTo>
                  <a:cubicBezTo>
                    <a:pt x="2639785" y="180703"/>
                    <a:pt x="2693125" y="361406"/>
                    <a:pt x="2351314" y="431074"/>
                  </a:cubicBezTo>
                  <a:cubicBezTo>
                    <a:pt x="2009503" y="500743"/>
                    <a:pt x="927463" y="367937"/>
                    <a:pt x="535577" y="418011"/>
                  </a:cubicBezTo>
                  <a:cubicBezTo>
                    <a:pt x="143691" y="468085"/>
                    <a:pt x="71845" y="599802"/>
                    <a:pt x="0" y="731520"/>
                  </a:cubicBezTo>
                </a:path>
              </a:pathLst>
            </a:cu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59" name="TextBox 58"/>
            <p:cNvSpPr txBox="1"/>
            <p:nvPr/>
          </p:nvSpPr>
          <p:spPr>
            <a:xfrm>
              <a:off x="1142976" y="3857628"/>
              <a:ext cx="357190"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endParaRPr lang="zh-CN" altLang="en-US" sz="2000" i="1">
                <a:solidFill>
                  <a:srgbClr val="0000FF"/>
                </a:solidFill>
                <a:latin typeface="Consolas" pitchFamily="49" charset="0"/>
                <a:cs typeface="Consolas" pitchFamily="49" charset="0"/>
              </a:endParaRPr>
            </a:p>
          </p:txBody>
        </p:sp>
        <p:sp>
          <p:nvSpPr>
            <p:cNvPr id="61" name="下箭头 60"/>
            <p:cNvSpPr/>
            <p:nvPr/>
          </p:nvSpPr>
          <p:spPr>
            <a:xfrm>
              <a:off x="3571868" y="3825379"/>
              <a:ext cx="214314" cy="42862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sp>
        <p:nvSpPr>
          <p:cNvPr id="64" name="TextBox 63"/>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1071539" y="625473"/>
            <a:ext cx="3357586"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3. </a:t>
            </a:r>
            <a:r>
              <a:rPr lang="zh-CN" altLang="en-US" dirty="0">
                <a:solidFill>
                  <a:srgbClr val="FF0000"/>
                </a:solidFill>
                <a:latin typeface="Consolas" pitchFamily="49" charset="0"/>
                <a:ea typeface="楷体" pitchFamily="49" charset="-122"/>
                <a:cs typeface="Consolas" pitchFamily="49" charset="0"/>
              </a:rPr>
              <a:t>设计基本运算算法</a:t>
            </a:r>
          </a:p>
        </p:txBody>
      </p:sp>
      <p:sp>
        <p:nvSpPr>
          <p:cNvPr id="231427" name="Text Box 3"/>
          <p:cNvSpPr txBox="1">
            <a:spLocks noChangeArrowheads="1"/>
          </p:cNvSpPr>
          <p:nvPr/>
        </p:nvSpPr>
        <p:spPr bwMode="auto">
          <a:xfrm>
            <a:off x="1289026" y="1370011"/>
            <a:ext cx="7354940" cy="2139047"/>
          </a:xfrm>
          <a:prstGeom prst="rect">
            <a:avLst/>
          </a:prstGeom>
          <a:noFill/>
          <a:ln w="9525" algn="ctr">
            <a:noFill/>
            <a:miter lim="800000"/>
            <a:headEnd/>
            <a:tailEnd/>
          </a:ln>
          <a:effectLst/>
        </p:spPr>
        <p:txBody>
          <a:bodyPr wrap="square">
            <a:spAutoFit/>
          </a:bodyPr>
          <a:lstStyle/>
          <a:p>
            <a:pPr>
              <a:lnSpc>
                <a:spcPct val="150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）建立多项式单链表</a:t>
            </a:r>
          </a:p>
          <a:p>
            <a:pPr>
              <a:lnSpc>
                <a:spcPct val="150000"/>
              </a:lnSpc>
              <a:spcBef>
                <a:spcPts val="1200"/>
              </a:spcBef>
            </a:pPr>
            <a:r>
              <a:rPr lang="zh-CN" altLang="en-US" sz="2000" dirty="0">
                <a:solidFill>
                  <a:srgbClr val="0000FF"/>
                </a:solidFill>
                <a:latin typeface="Consolas" pitchFamily="49" charset="0"/>
                <a:ea typeface="楷体" pitchFamily="49" charset="-122"/>
                <a:cs typeface="Consolas" pitchFamily="49" charset="0"/>
              </a:rPr>
              <a:t>　　由数组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指定系数，数组</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指定指数，共有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个多项式项</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构成一个多项式，其中指数按递减排列。</a:t>
            </a:r>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285852" y="428604"/>
            <a:ext cx="7107257"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2.4.2 </a:t>
            </a:r>
            <a:r>
              <a:rPr lang="zh-CN" altLang="en-US" sz="2800" smtClean="0">
                <a:solidFill>
                  <a:srgbClr val="FF0000"/>
                </a:solidFill>
                <a:latin typeface="Consolas" pitchFamily="49" charset="0"/>
                <a:ea typeface="微软雅黑" pitchFamily="34" charset="-122"/>
                <a:cs typeface="Consolas" pitchFamily="49" charset="0"/>
              </a:rPr>
              <a:t>线性表</a:t>
            </a:r>
            <a:r>
              <a:rPr lang="zh-CN" altLang="en-US" sz="2800" dirty="0">
                <a:solidFill>
                  <a:srgbClr val="FF0000"/>
                </a:solidFill>
                <a:latin typeface="Consolas" pitchFamily="49" charset="0"/>
                <a:ea typeface="微软雅黑" pitchFamily="34" charset="-122"/>
                <a:cs typeface="Consolas" pitchFamily="49" charset="0"/>
              </a:rPr>
              <a:t>基本运算在双链表上的实现</a:t>
            </a:r>
          </a:p>
        </p:txBody>
      </p:sp>
      <p:sp>
        <p:nvSpPr>
          <p:cNvPr id="186371" name="Text Box 3"/>
          <p:cNvSpPr txBox="1">
            <a:spLocks noChangeArrowheads="1"/>
          </p:cNvSpPr>
          <p:nvPr/>
        </p:nvSpPr>
        <p:spPr bwMode="auto">
          <a:xfrm>
            <a:off x="1214414" y="1250902"/>
            <a:ext cx="7786742" cy="1318887"/>
          </a:xfrm>
          <a:prstGeom prst="rect">
            <a:avLst/>
          </a:prstGeom>
          <a:noFill/>
          <a:ln w="9525" algn="ctr">
            <a:noFill/>
            <a:miter lim="800000"/>
            <a:headEnd/>
            <a:tailEnd/>
          </a:ln>
          <a:effectLst/>
        </p:spPr>
        <p:txBody>
          <a:bodyPr wrap="square">
            <a:spAutoFit/>
          </a:bodyPr>
          <a:lstStyle/>
          <a:p>
            <a:pPr>
              <a:lnSpc>
                <a:spcPct val="120000"/>
              </a:lnSpc>
              <a:spcBef>
                <a:spcPct val="50000"/>
              </a:spcBef>
            </a:pPr>
            <a:r>
              <a:rPr lang="zh-CN" altLang="en-US" sz="2000" dirty="0">
                <a:solidFill>
                  <a:srgbClr val="0000FF"/>
                </a:solidFill>
                <a:latin typeface="Consolas" pitchFamily="49" charset="0"/>
                <a:ea typeface="楷体" pitchFamily="49" charset="-122"/>
                <a:cs typeface="Consolas" pitchFamily="49" charset="0"/>
              </a:rPr>
              <a:t>　　在带头结点的双链表中，通常头结点的数据域可以不存储任何信息，尾结点的</a:t>
            </a:r>
            <a:r>
              <a:rPr lang="en-US" altLang="zh-CN" sz="2000" dirty="0">
                <a:solidFill>
                  <a:srgbClr val="0000FF"/>
                </a:solidFill>
                <a:latin typeface="Consolas" pitchFamily="49" charset="0"/>
                <a:ea typeface="楷体" pitchFamily="49" charset="-122"/>
                <a:cs typeface="Consolas" pitchFamily="49" charset="0"/>
              </a:rPr>
              <a:t>next</a:t>
            </a:r>
            <a:r>
              <a:rPr lang="zh-CN" altLang="en-US" sz="2000" dirty="0">
                <a:solidFill>
                  <a:srgbClr val="0000FF"/>
                </a:solidFill>
                <a:latin typeface="Consolas" pitchFamily="49" charset="0"/>
                <a:ea typeface="楷体" pitchFamily="49" charset="-122"/>
                <a:cs typeface="Consolas" pitchFamily="49" charset="0"/>
              </a:rPr>
              <a:t>域置为</a:t>
            </a:r>
            <a:r>
              <a:rPr lang="en-US" altLang="zh-CN" sz="2000" dirty="0">
                <a:solidFill>
                  <a:srgbClr val="0000FF"/>
                </a:solidFill>
                <a:latin typeface="Consolas" pitchFamily="49" charset="0"/>
                <a:ea typeface="楷体" pitchFamily="49" charset="-122"/>
                <a:cs typeface="Consolas" pitchFamily="49" charset="0"/>
              </a:rPr>
              <a:t>NULL</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20000"/>
              </a:lnSpc>
              <a:spcBef>
                <a:spcPct val="50000"/>
              </a:spcBef>
            </a:pPr>
            <a:r>
              <a:rPr lang="zh-CN" altLang="en-US" sz="2000" smtClean="0">
                <a:solidFill>
                  <a:srgbClr val="0000FF"/>
                </a:solidFill>
                <a:latin typeface="Consolas" pitchFamily="49" charset="0"/>
                <a:ea typeface="楷体" pitchFamily="49" charset="-122"/>
                <a:cs typeface="Consolas" pitchFamily="49" charset="0"/>
              </a:rPr>
              <a:t>   如下</a:t>
            </a:r>
            <a:r>
              <a:rPr lang="zh-CN" altLang="en-US" sz="2000" dirty="0">
                <a:solidFill>
                  <a:srgbClr val="0000FF"/>
                </a:solidFill>
                <a:latin typeface="Consolas" pitchFamily="49" charset="0"/>
                <a:ea typeface="楷体" pitchFamily="49" charset="-122"/>
                <a:cs typeface="Consolas" pitchFamily="49" charset="0"/>
              </a:rPr>
              <a:t>图所示是一个带头结点的双链表。</a:t>
            </a:r>
          </a:p>
        </p:txBody>
      </p:sp>
      <p:sp>
        <p:nvSpPr>
          <p:cNvPr id="186373"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zh-CN" altLang="en-US"/>
          </a:p>
        </p:txBody>
      </p:sp>
      <p:grpSp>
        <p:nvGrpSpPr>
          <p:cNvPr id="31" name="组合 30"/>
          <p:cNvGrpSpPr/>
          <p:nvPr/>
        </p:nvGrpSpPr>
        <p:grpSpPr>
          <a:xfrm>
            <a:off x="1142976" y="2786058"/>
            <a:ext cx="7786742" cy="1285884"/>
            <a:chOff x="1142976" y="4143380"/>
            <a:chExt cx="7786742" cy="1285884"/>
          </a:xfrm>
        </p:grpSpPr>
        <p:sp>
          <p:nvSpPr>
            <p:cNvPr id="7" name="矩形 6"/>
            <p:cNvSpPr/>
            <p:nvPr/>
          </p:nvSpPr>
          <p:spPr>
            <a:xfrm>
              <a:off x="1285852" y="4929198"/>
              <a:ext cx="4680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8" name="矩形 7"/>
            <p:cNvSpPr/>
            <p:nvPr/>
          </p:nvSpPr>
          <p:spPr>
            <a:xfrm>
              <a:off x="1753852" y="4929198"/>
              <a:ext cx="571504" cy="4286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9" name="TextBox 8"/>
            <p:cNvSpPr txBox="1"/>
            <p:nvPr/>
          </p:nvSpPr>
          <p:spPr>
            <a:xfrm>
              <a:off x="1142976" y="4143380"/>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L</a:t>
              </a:r>
              <a:endParaRPr lang="zh-CN" altLang="en-US" sz="2000">
                <a:solidFill>
                  <a:srgbClr val="0000FF"/>
                </a:solidFill>
                <a:latin typeface="Consolas" pitchFamily="49" charset="0"/>
                <a:cs typeface="Consolas" pitchFamily="49" charset="0"/>
              </a:endParaRPr>
            </a:p>
          </p:txBody>
        </p:sp>
        <p:sp>
          <p:nvSpPr>
            <p:cNvPr id="10" name="弧形 9"/>
            <p:cNvSpPr/>
            <p:nvPr/>
          </p:nvSpPr>
          <p:spPr>
            <a:xfrm>
              <a:off x="1142976" y="4357694"/>
              <a:ext cx="500066" cy="1071570"/>
            </a:xfrm>
            <a:prstGeom prst="arc">
              <a:avLst/>
            </a:prstGeom>
            <a:ln>
              <a:tailEnd type="arrow"/>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11" name="矩形 10"/>
            <p:cNvSpPr/>
            <p:nvPr/>
          </p:nvSpPr>
          <p:spPr>
            <a:xfrm>
              <a:off x="2325356" y="4929198"/>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2" name="矩形 11"/>
            <p:cNvSpPr/>
            <p:nvPr/>
          </p:nvSpPr>
          <p:spPr>
            <a:xfrm>
              <a:off x="3000364" y="4929198"/>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3" name="矩形 12"/>
            <p:cNvSpPr/>
            <p:nvPr/>
          </p:nvSpPr>
          <p:spPr>
            <a:xfrm>
              <a:off x="3468364" y="4929198"/>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4" name="矩形 13"/>
            <p:cNvSpPr/>
            <p:nvPr/>
          </p:nvSpPr>
          <p:spPr>
            <a:xfrm>
              <a:off x="4039868" y="4929198"/>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5" name="矩形 14"/>
            <p:cNvSpPr/>
            <p:nvPr/>
          </p:nvSpPr>
          <p:spPr>
            <a:xfrm>
              <a:off x="4714876" y="4929198"/>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6" name="矩形 15"/>
            <p:cNvSpPr/>
            <p:nvPr/>
          </p:nvSpPr>
          <p:spPr>
            <a:xfrm>
              <a:off x="5182876" y="4929198"/>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sp>
          <p:nvSpPr>
            <p:cNvPr id="17" name="矩形 16"/>
            <p:cNvSpPr/>
            <p:nvPr/>
          </p:nvSpPr>
          <p:spPr>
            <a:xfrm>
              <a:off x="5754380" y="4929198"/>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8" name="矩形 17"/>
            <p:cNvSpPr/>
            <p:nvPr/>
          </p:nvSpPr>
          <p:spPr>
            <a:xfrm>
              <a:off x="7422214" y="4929198"/>
              <a:ext cx="468000" cy="4286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19" name="矩形 18"/>
            <p:cNvSpPr/>
            <p:nvPr/>
          </p:nvSpPr>
          <p:spPr>
            <a:xfrm>
              <a:off x="7890214" y="4929198"/>
              <a:ext cx="571504"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i="1" smtClean="0">
                  <a:solidFill>
                    <a:srgbClr val="0000FF"/>
                  </a:solidFill>
                  <a:latin typeface="Consolas" pitchFamily="49" charset="0"/>
                  <a:cs typeface="Consolas" pitchFamily="49" charset="0"/>
                </a:rPr>
                <a:t>a</a:t>
              </a:r>
              <a:r>
                <a:rPr lang="en-US" altLang="zh-CN" sz="1800" i="1" baseline="-25000" smtClean="0">
                  <a:solidFill>
                    <a:srgbClr val="0000FF"/>
                  </a:solidFill>
                  <a:latin typeface="Consolas" pitchFamily="49" charset="0"/>
                  <a:cs typeface="Consolas" pitchFamily="49" charset="0"/>
                </a:rPr>
                <a:t>n</a:t>
              </a:r>
              <a:endParaRPr lang="zh-CN" altLang="en-US" sz="1800" baseline="-25000">
                <a:solidFill>
                  <a:srgbClr val="0000FF"/>
                </a:solidFill>
                <a:latin typeface="Consolas" pitchFamily="49" charset="0"/>
                <a:cs typeface="Consolas" pitchFamily="49" charset="0"/>
              </a:endParaRPr>
            </a:p>
          </p:txBody>
        </p:sp>
        <p:sp>
          <p:nvSpPr>
            <p:cNvPr id="20" name="矩形 19"/>
            <p:cNvSpPr/>
            <p:nvPr/>
          </p:nvSpPr>
          <p:spPr>
            <a:xfrm>
              <a:off x="8461718" y="4929198"/>
              <a:ext cx="468000" cy="4286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1" name="TextBox 20"/>
            <p:cNvSpPr txBox="1"/>
            <p:nvPr/>
          </p:nvSpPr>
          <p:spPr>
            <a:xfrm>
              <a:off x="6572264" y="4857760"/>
              <a:ext cx="642942" cy="461665"/>
            </a:xfrm>
            <a:prstGeom prst="rect">
              <a:avLst/>
            </a:prstGeom>
            <a:noFill/>
          </p:spPr>
          <p:txBody>
            <a:bodyPr wrap="square" rtlCol="0">
              <a:spAutoFit/>
            </a:bodyPr>
            <a:lstStyle/>
            <a:p>
              <a:r>
                <a:rPr lang="en-US" altLang="zh-CN" smtClean="0">
                  <a:solidFill>
                    <a:srgbClr val="0000FF"/>
                  </a:solidFill>
                </a:rPr>
                <a:t>…</a:t>
              </a:r>
              <a:endParaRPr lang="zh-CN" altLang="en-US">
                <a:solidFill>
                  <a:srgbClr val="0000FF"/>
                </a:solidFill>
              </a:endParaRPr>
            </a:p>
          </p:txBody>
        </p:sp>
        <p:cxnSp>
          <p:nvCxnSpPr>
            <p:cNvPr id="23" name="直接箭头连接符 22"/>
            <p:cNvCxnSpPr/>
            <p:nvPr/>
          </p:nvCxnSpPr>
          <p:spPr>
            <a:xfrm>
              <a:off x="2571736" y="5072074"/>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直接箭头连接符 23"/>
            <p:cNvCxnSpPr/>
            <p:nvPr/>
          </p:nvCxnSpPr>
          <p:spPr>
            <a:xfrm>
              <a:off x="4286248" y="5072074"/>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直接箭头连接符 24"/>
            <p:cNvCxnSpPr/>
            <p:nvPr/>
          </p:nvCxnSpPr>
          <p:spPr>
            <a:xfrm>
              <a:off x="6000760" y="5072074"/>
              <a:ext cx="42862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直接箭头连接符 25"/>
            <p:cNvCxnSpPr/>
            <p:nvPr/>
          </p:nvCxnSpPr>
          <p:spPr>
            <a:xfrm>
              <a:off x="7000892" y="5072074"/>
              <a:ext cx="324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直接箭头连接符 26"/>
            <p:cNvCxnSpPr/>
            <p:nvPr/>
          </p:nvCxnSpPr>
          <p:spPr>
            <a:xfrm>
              <a:off x="7153292" y="5214950"/>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28" name="直接箭头连接符 27"/>
            <p:cNvCxnSpPr/>
            <p:nvPr/>
          </p:nvCxnSpPr>
          <p:spPr>
            <a:xfrm>
              <a:off x="6215074" y="5227650"/>
              <a:ext cx="324000"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p:nvPr/>
          </p:nvCxnSpPr>
          <p:spPr>
            <a:xfrm>
              <a:off x="2798750" y="5214950"/>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cxnSp>
          <p:nvCxnSpPr>
            <p:cNvPr id="30" name="直接箭头连接符 29"/>
            <p:cNvCxnSpPr/>
            <p:nvPr/>
          </p:nvCxnSpPr>
          <p:spPr>
            <a:xfrm>
              <a:off x="4533900" y="5214950"/>
              <a:ext cx="428628" cy="0"/>
            </a:xfrm>
            <a:prstGeom prst="straightConnector1">
              <a:avLst/>
            </a:prstGeom>
            <a:ln>
              <a:headEnd type="arrow"/>
              <a:tailEnd type="none"/>
            </a:ln>
          </p:spPr>
          <p:style>
            <a:lnRef idx="2">
              <a:schemeClr val="accent3"/>
            </a:lnRef>
            <a:fillRef idx="0">
              <a:schemeClr val="accent3"/>
            </a:fillRef>
            <a:effectRef idx="1">
              <a:schemeClr val="accent3"/>
            </a:effectRef>
            <a:fontRef idx="minor">
              <a:schemeClr val="tx1"/>
            </a:fontRef>
          </p:style>
        </p:cxnSp>
      </p:grpSp>
      <p:grpSp>
        <p:nvGrpSpPr>
          <p:cNvPr id="38" name="组合 37"/>
          <p:cNvGrpSpPr/>
          <p:nvPr/>
        </p:nvGrpSpPr>
        <p:grpSpPr>
          <a:xfrm>
            <a:off x="2500298" y="4000504"/>
            <a:ext cx="2571768" cy="1043052"/>
            <a:chOff x="2500298" y="4000504"/>
            <a:chExt cx="2571768" cy="1043052"/>
          </a:xfrm>
        </p:grpSpPr>
        <p:sp>
          <p:nvSpPr>
            <p:cNvPr id="32" name="TextBox 31"/>
            <p:cNvSpPr txBox="1"/>
            <p:nvPr/>
          </p:nvSpPr>
          <p:spPr>
            <a:xfrm>
              <a:off x="2500298" y="4643446"/>
              <a:ext cx="1000132" cy="400110"/>
            </a:xfrm>
            <a:prstGeom prst="rect">
              <a:avLst/>
            </a:prstGeom>
            <a:noFill/>
          </p:spPr>
          <p:txBody>
            <a:bodyPr wrap="square" rtlCol="0">
              <a:spAutoFit/>
            </a:bodyPr>
            <a:lstStyle/>
            <a:p>
              <a:pPr algn="ctr"/>
              <a:r>
                <a:rPr lang="en-US" altLang="zh-CN" sz="2000" smtClean="0">
                  <a:solidFill>
                    <a:srgbClr val="0000FF"/>
                  </a:solidFill>
                  <a:latin typeface="Consolas" pitchFamily="49" charset="0"/>
                  <a:cs typeface="Consolas" pitchFamily="49" charset="0"/>
                </a:rPr>
                <a:t>prior</a:t>
              </a:r>
              <a:endParaRPr lang="zh-CN" altLang="en-US" sz="2000">
                <a:solidFill>
                  <a:srgbClr val="0000FF"/>
                </a:solidFill>
                <a:latin typeface="Consolas" pitchFamily="49" charset="0"/>
                <a:cs typeface="Consolas" pitchFamily="49" charset="0"/>
              </a:endParaRPr>
            </a:p>
          </p:txBody>
        </p:sp>
        <p:sp>
          <p:nvSpPr>
            <p:cNvPr id="33" name="TextBox 32"/>
            <p:cNvSpPr txBox="1"/>
            <p:nvPr/>
          </p:nvSpPr>
          <p:spPr>
            <a:xfrm>
              <a:off x="4071934" y="4643446"/>
              <a:ext cx="1000132" cy="400110"/>
            </a:xfrm>
            <a:prstGeom prst="rect">
              <a:avLst/>
            </a:prstGeom>
            <a:noFill/>
          </p:spPr>
          <p:txBody>
            <a:bodyPr wrap="square" rtlCol="0">
              <a:spAutoFit/>
            </a:bodyPr>
            <a:lstStyle/>
            <a:p>
              <a:pPr algn="ctr"/>
              <a:r>
                <a:rPr lang="en-US" altLang="zh-CN" sz="2000" smtClean="0">
                  <a:solidFill>
                    <a:srgbClr val="0000FF"/>
                  </a:solidFill>
                  <a:latin typeface="Consolas" pitchFamily="49" charset="0"/>
                  <a:cs typeface="Consolas" pitchFamily="49" charset="0"/>
                </a:rPr>
                <a:t>next</a:t>
              </a:r>
              <a:endParaRPr lang="zh-CN" altLang="en-US" sz="2000">
                <a:solidFill>
                  <a:srgbClr val="0000FF"/>
                </a:solidFill>
                <a:latin typeface="Consolas" pitchFamily="49" charset="0"/>
                <a:cs typeface="Consolas" pitchFamily="49" charset="0"/>
              </a:endParaRPr>
            </a:p>
          </p:txBody>
        </p:sp>
        <p:cxnSp>
          <p:nvCxnSpPr>
            <p:cNvPr id="35" name="直接箭头连接符 34"/>
            <p:cNvCxnSpPr>
              <a:stCxn id="32" idx="0"/>
              <a:endCxn id="12" idx="2"/>
            </p:cNvCxnSpPr>
            <p:nvPr/>
          </p:nvCxnSpPr>
          <p:spPr>
            <a:xfrm rot="5400000" flipH="1" flipV="1">
              <a:off x="2795893" y="4204975"/>
              <a:ext cx="642942" cy="23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33" idx="0"/>
              <a:endCxn id="14" idx="2"/>
            </p:cNvCxnSpPr>
            <p:nvPr/>
          </p:nvCxnSpPr>
          <p:spPr>
            <a:xfrm rot="16200000" flipV="1">
              <a:off x="4101463" y="4172909"/>
              <a:ext cx="642942" cy="298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179519" y="571480"/>
            <a:ext cx="7750199" cy="5354181"/>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80000" bIns="144000">
            <a:spAutoFit/>
          </a:bodyPr>
          <a:lstStyle/>
          <a:p>
            <a:pPr>
              <a:lnSpc>
                <a:spcPts val="28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CreateListR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L,double</a:t>
            </a:r>
            <a:r>
              <a:rPr lang="en-US" altLang="zh-CN" sz="1800" dirty="0">
                <a:solidFill>
                  <a:srgbClr val="0000FF"/>
                </a:solidFill>
                <a:latin typeface="Consolas" pitchFamily="49" charset="0"/>
                <a:ea typeface="仿宋" pitchFamily="49" charset="-122"/>
                <a:cs typeface="Consolas" pitchFamily="49" charset="0"/>
              </a:rPr>
              <a:t> a[],</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PolyNode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tc=L</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00B0F0"/>
                </a:solidFill>
                <a:latin typeface="Consolas" pitchFamily="49" charset="0"/>
                <a:ea typeface="仿宋" pitchFamily="49" charset="-122"/>
                <a:cs typeface="Consolas" pitchFamily="49" charset="0"/>
              </a:rPr>
              <a:t>tc</a:t>
            </a:r>
            <a:r>
              <a:rPr lang="zh-CN" altLang="en-US" sz="1800" dirty="0">
                <a:solidFill>
                  <a:srgbClr val="00B0F0"/>
                </a:solidFill>
                <a:latin typeface="Consolas" pitchFamily="49" charset="0"/>
                <a:ea typeface="仿宋" pitchFamily="49" charset="-122"/>
                <a:cs typeface="Consolas" pitchFamily="49" charset="0"/>
              </a:rPr>
              <a:t>始终指向终端结点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开始时指向头结点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p>
          <a:p>
            <a:pPr>
              <a:lnSpc>
                <a:spcPts val="2800"/>
              </a:lnSpc>
            </a:pPr>
            <a:r>
              <a:rPr lang="en-US" altLang="zh-CN" sz="1800" dirty="0">
                <a:solidFill>
                  <a:srgbClr val="0000FF"/>
                </a:solidFill>
                <a:latin typeface="Consolas" pitchFamily="49" charset="0"/>
                <a:ea typeface="仿宋" pitchFamily="49" charset="-122"/>
                <a:cs typeface="Consolas" pitchFamily="49" charset="0"/>
              </a:rPr>
              <a:t>	s-&gt;</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s-&gt;exp=b[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-&gt;next=s;	</a:t>
            </a:r>
            <a:r>
              <a:rPr lang="en-US" altLang="zh-CN" sz="180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en-US" sz="1800" smtClean="0">
                <a:solidFill>
                  <a:srgbClr val="00B0F0"/>
                </a:solidFill>
                <a:latin typeface="Consolas" pitchFamily="49" charset="0"/>
                <a:ea typeface="仿宋" pitchFamily="49" charset="-122"/>
                <a:cs typeface="Consolas" pitchFamily="49" charset="0"/>
              </a:rPr>
              <a:t>插入</a:t>
            </a:r>
            <a:r>
              <a:rPr lang="en-US" altLang="zh-CN" sz="1800" smtClean="0">
                <a:solidFill>
                  <a:srgbClr val="00B0F0"/>
                </a:solidFill>
                <a:latin typeface="Consolas" pitchFamily="49" charset="0"/>
                <a:ea typeface="仿宋" pitchFamily="49" charset="-122"/>
                <a:cs typeface="Consolas" pitchFamily="49" charset="0"/>
              </a:rPr>
              <a:t>tc</a:t>
            </a:r>
            <a:r>
              <a:rPr lang="zh-CN" altLang="en-US" sz="1800" smtClean="0">
                <a:solidFill>
                  <a:srgbClr val="00B0F0"/>
                </a:solidFill>
                <a:latin typeface="Consolas" pitchFamily="49" charset="0"/>
                <a:ea typeface="仿宋" pitchFamily="49" charset="-122"/>
                <a:cs typeface="Consolas" pitchFamily="49" charset="0"/>
              </a:rPr>
              <a:t>之后</a:t>
            </a:r>
            <a:endParaRPr lang="zh-CN" altLang="en-US" sz="1800" dirty="0">
              <a:solidFill>
                <a:srgbClr val="00B0F0"/>
              </a:solidFill>
              <a:latin typeface="Consolas" pitchFamily="49" charset="0"/>
              <a:ea typeface="仿宋" pitchFamily="49" charset="-122"/>
              <a:cs typeface="Consolas" pitchFamily="49" charset="0"/>
            </a:endParaRPr>
          </a:p>
          <a:p>
            <a:pPr>
              <a:lnSpc>
                <a:spcPts val="28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=s;</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&gt;next=NULL;</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尾结点</a:t>
            </a:r>
            <a:r>
              <a:rPr lang="en-US" altLang="zh-CN" sz="1800" dirty="0">
                <a:solidFill>
                  <a:srgbClr val="00B0F0"/>
                </a:solidFill>
                <a:latin typeface="Consolas" pitchFamily="49" charset="0"/>
                <a:ea typeface="仿宋" pitchFamily="49" charset="-122"/>
                <a:cs typeface="Consolas" pitchFamily="49" charset="0"/>
              </a:rPr>
              <a:t>next</a:t>
            </a:r>
            <a:r>
              <a:rPr lang="zh-CN" altLang="en-US" sz="1800" dirty="0">
                <a:solidFill>
                  <a:srgbClr val="00B0F0"/>
                </a:solidFill>
                <a:latin typeface="Consolas" pitchFamily="49" charset="0"/>
                <a:ea typeface="仿宋" pitchFamily="49" charset="-122"/>
                <a:cs typeface="Consolas" pitchFamily="49" charset="0"/>
              </a:rPr>
              <a:t>域置为</a:t>
            </a:r>
            <a:r>
              <a:rPr lang="en-US" altLang="zh-CN" sz="1800" dirty="0">
                <a:solidFill>
                  <a:srgbClr val="00B0F0"/>
                </a:solidFill>
                <a:latin typeface="Consolas" pitchFamily="49" charset="0"/>
                <a:ea typeface="仿宋" pitchFamily="49" charset="-122"/>
                <a:cs typeface="Consolas" pitchFamily="49" charset="0"/>
              </a:rPr>
              <a:t>NULL</a:t>
            </a:r>
          </a:p>
          <a:p>
            <a:pPr>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1357290" y="428604"/>
            <a:ext cx="3640103" cy="498598"/>
          </a:xfrm>
          <a:prstGeom prst="rect">
            <a:avLst/>
          </a:prstGeom>
          <a:noFill/>
          <a:ln w="9525">
            <a:noFill/>
            <a:miter lim="800000"/>
            <a:headEnd/>
            <a:tailEnd/>
          </a:ln>
          <a:effectLst/>
        </p:spPr>
        <p:txBody>
          <a:bodyPr wrap="square">
            <a:spAutoFit/>
          </a:bodyPr>
          <a:lstStyle/>
          <a:p>
            <a:pPr>
              <a:lnSpc>
                <a:spcPct val="12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）销毁多项式</a:t>
            </a:r>
            <a:r>
              <a:rPr lang="zh-CN" altLang="en-US" sz="2200">
                <a:solidFill>
                  <a:srgbClr val="FF0000"/>
                </a:solidFill>
                <a:latin typeface="Consolas" pitchFamily="49" charset="0"/>
                <a:ea typeface="楷体" pitchFamily="49" charset="-122"/>
                <a:cs typeface="Consolas" pitchFamily="49" charset="0"/>
              </a:rPr>
              <a:t>单</a:t>
            </a:r>
            <a:r>
              <a:rPr lang="zh-CN" altLang="en-US" sz="2200" smtClean="0">
                <a:solidFill>
                  <a:srgbClr val="FF0000"/>
                </a:solidFill>
                <a:latin typeface="Consolas" pitchFamily="49" charset="0"/>
                <a:ea typeface="楷体" pitchFamily="49" charset="-122"/>
                <a:cs typeface="Consolas" pitchFamily="49" charset="0"/>
              </a:rPr>
              <a:t>链表</a:t>
            </a:r>
            <a:endParaRPr lang="zh-CN" altLang="en-US" sz="2200" dirty="0">
              <a:solidFill>
                <a:srgbClr val="FF0000"/>
              </a:solidFill>
              <a:latin typeface="Consolas" pitchFamily="49" charset="0"/>
              <a:ea typeface="楷体" pitchFamily="49" charset="-122"/>
              <a:cs typeface="Consolas" pitchFamily="49" charset="0"/>
            </a:endParaRPr>
          </a:p>
        </p:txBody>
      </p:sp>
      <p:sp>
        <p:nvSpPr>
          <p:cNvPr id="233475" name="Text Box 3"/>
          <p:cNvSpPr txBox="1">
            <a:spLocks noChangeArrowheads="1"/>
          </p:cNvSpPr>
          <p:nvPr/>
        </p:nvSpPr>
        <p:spPr bwMode="auto">
          <a:xfrm>
            <a:off x="1785918" y="1357298"/>
            <a:ext cx="6067408" cy="361479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DestroyList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*&amp;L)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PolyNode </a:t>
            </a:r>
            <a:r>
              <a:rPr lang="en-US" altLang="zh-CN" sz="1800" dirty="0">
                <a:solidFill>
                  <a:srgbClr val="0000FF"/>
                </a:solidFill>
                <a:latin typeface="Consolas" pitchFamily="49" charset="0"/>
                <a:ea typeface="仿宋" pitchFamily="49" charset="-122"/>
                <a:cs typeface="Consolas" pitchFamily="49" charset="0"/>
              </a:rPr>
              <a:t>*pre=L,*p=pre-&gt;next;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free(pre);</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pre=p; 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free(pre</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500166" y="642918"/>
            <a:ext cx="3857651" cy="498598"/>
          </a:xfrm>
          <a:prstGeom prst="rect">
            <a:avLst/>
          </a:prstGeom>
          <a:noFill/>
          <a:ln w="9525">
            <a:noFill/>
            <a:miter lim="800000"/>
            <a:headEnd/>
            <a:tailEnd/>
          </a:ln>
          <a:effectLst/>
        </p:spPr>
        <p:txBody>
          <a:bodyPr wrap="square">
            <a:spAutoFit/>
          </a:bodyPr>
          <a:lstStyle/>
          <a:p>
            <a:pPr>
              <a:lnSpc>
                <a:spcPct val="12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dirty="0">
                <a:solidFill>
                  <a:srgbClr val="FF0000"/>
                </a:solidFill>
                <a:latin typeface="Consolas" pitchFamily="49" charset="0"/>
                <a:ea typeface="楷体" pitchFamily="49" charset="-122"/>
                <a:cs typeface="Consolas" pitchFamily="49" charset="0"/>
              </a:rPr>
              <a:t>）输出多项式</a:t>
            </a:r>
            <a:r>
              <a:rPr lang="zh-CN" altLang="en-US" sz="2200">
                <a:solidFill>
                  <a:srgbClr val="FF0000"/>
                </a:solidFill>
                <a:latin typeface="Consolas" pitchFamily="49" charset="0"/>
                <a:ea typeface="楷体" pitchFamily="49" charset="-122"/>
                <a:cs typeface="Consolas" pitchFamily="49" charset="0"/>
              </a:rPr>
              <a:t>单</a:t>
            </a:r>
            <a:r>
              <a:rPr lang="zh-CN" altLang="en-US" sz="2200" smtClean="0">
                <a:solidFill>
                  <a:srgbClr val="FF0000"/>
                </a:solidFill>
                <a:latin typeface="Consolas" pitchFamily="49" charset="0"/>
                <a:ea typeface="楷体" pitchFamily="49" charset="-122"/>
                <a:cs typeface="Consolas" pitchFamily="49" charset="0"/>
              </a:rPr>
              <a:t>链表</a:t>
            </a:r>
            <a:endParaRPr lang="zh-CN" altLang="en-US" sz="2200" dirty="0">
              <a:solidFill>
                <a:srgbClr val="FF0000"/>
              </a:solidFill>
              <a:latin typeface="Consolas" pitchFamily="49" charset="0"/>
              <a:ea typeface="楷体" pitchFamily="49" charset="-122"/>
              <a:cs typeface="Consolas" pitchFamily="49" charset="0"/>
            </a:endParaRPr>
          </a:p>
        </p:txBody>
      </p:sp>
      <p:sp>
        <p:nvSpPr>
          <p:cNvPr id="234499" name="Text Box 3"/>
          <p:cNvSpPr txBox="1">
            <a:spLocks noChangeArrowheads="1"/>
          </p:cNvSpPr>
          <p:nvPr/>
        </p:nvSpPr>
        <p:spPr bwMode="auto">
          <a:xfrm>
            <a:off x="1360465" y="1755781"/>
            <a:ext cx="6426246" cy="361479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DispPoly</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PolyNode </a:t>
            </a:r>
            <a:r>
              <a:rPr lang="en-US" altLang="zh-CN" sz="1800" dirty="0">
                <a:solidFill>
                  <a:srgbClr val="0000FF"/>
                </a:solidFill>
                <a:latin typeface="Consolas" pitchFamily="49" charset="0"/>
                <a:ea typeface="仿宋" pitchFamily="49" charset="-122"/>
                <a:cs typeface="Consolas" pitchFamily="49" charset="0"/>
              </a:rPr>
              <a:t>*p=L-&gt;next;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gx</a:t>
            </a:r>
            <a:r>
              <a:rPr lang="en-US" altLang="zh-CN" sz="1800" dirty="0">
                <a:solidFill>
                  <a:srgbClr val="0000FF"/>
                </a:solidFill>
                <a:latin typeface="Consolas" pitchFamily="49" charset="0"/>
                <a:ea typeface="仿宋" pitchFamily="49" charset="-122"/>
                <a:cs typeface="Consolas" pitchFamily="49" charset="0"/>
              </a:rPr>
              <a:t>^%d) ",p-&gt;</a:t>
            </a:r>
            <a:r>
              <a:rPr lang="en-US" altLang="zh-CN" sz="1800" dirty="0" err="1">
                <a:solidFill>
                  <a:srgbClr val="0000FF"/>
                </a:solidFill>
                <a:latin typeface="Consolas" pitchFamily="49" charset="0"/>
                <a:ea typeface="仿宋" pitchFamily="49" charset="-122"/>
                <a:cs typeface="Consolas" pitchFamily="49" charset="0"/>
              </a:rPr>
              <a:t>coef,p</a:t>
            </a:r>
            <a:r>
              <a:rPr lang="en-US" altLang="zh-CN" sz="1800" dirty="0">
                <a:solidFill>
                  <a:srgbClr val="0000FF"/>
                </a:solidFill>
                <a:latin typeface="Consolas" pitchFamily="49" charset="0"/>
                <a:ea typeface="仿宋" pitchFamily="49" charset="-122"/>
                <a:cs typeface="Consolas" pitchFamily="49" charset="0"/>
              </a:rPr>
              <a:t>-&gt;exp);</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1214414" y="928670"/>
            <a:ext cx="7786742" cy="1523494"/>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）两个有序多项式单链表相加运算</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对于</a:t>
            </a:r>
            <a:r>
              <a:rPr lang="en-US" altLang="zh-CN" sz="2000" i="1" dirty="0">
                <a:solidFill>
                  <a:srgbClr val="0000FF"/>
                </a:solidFill>
                <a:latin typeface="Consolas" pitchFamily="49" charset="0"/>
                <a:ea typeface="楷体" pitchFamily="49" charset="-122"/>
                <a:cs typeface="Consolas" pitchFamily="49" charset="0"/>
              </a:rPr>
              <a:t>ha</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hb</a:t>
            </a:r>
            <a:r>
              <a:rPr lang="zh-CN" altLang="en-US" sz="2000" dirty="0">
                <a:solidFill>
                  <a:srgbClr val="0000FF"/>
                </a:solidFill>
                <a:latin typeface="Consolas" pitchFamily="49" charset="0"/>
                <a:ea typeface="楷体" pitchFamily="49" charset="-122"/>
                <a:cs typeface="Consolas" pitchFamily="49" charset="0"/>
              </a:rPr>
              <a:t>两个有序多项式单链表，采用二路归并实现多项式相加运算（产生有序单链表</a:t>
            </a:r>
            <a:r>
              <a:rPr lang="en-US" altLang="zh-CN" sz="2000" i="1" dirty="0" err="1">
                <a:solidFill>
                  <a:srgbClr val="0000FF"/>
                </a:solidFill>
                <a:latin typeface="Consolas" pitchFamily="49" charset="0"/>
                <a:ea typeface="楷体" pitchFamily="49" charset="-122"/>
                <a:cs typeface="Consolas" pitchFamily="49" charset="0"/>
              </a:rPr>
              <a:t>hc</a:t>
            </a:r>
            <a:r>
              <a:rPr lang="zh-CN" altLang="en-US" sz="2000" dirty="0">
                <a:solidFill>
                  <a:srgbClr val="0000FF"/>
                </a:solidFill>
                <a:latin typeface="Consolas" pitchFamily="49" charset="0"/>
                <a:ea typeface="楷体" pitchFamily="49" charset="-122"/>
                <a:cs typeface="Consolas" pitchFamily="49" charset="0"/>
              </a:rPr>
              <a:t>）的过程如下：</a:t>
            </a:r>
          </a:p>
        </p:txBody>
      </p:sp>
      <p:sp>
        <p:nvSpPr>
          <p:cNvPr id="235525" name="Rectangle 5"/>
          <p:cNvSpPr>
            <a:spLocks noChangeArrowheads="1"/>
          </p:cNvSpPr>
          <p:nvPr/>
        </p:nvSpPr>
        <p:spPr bwMode="auto">
          <a:xfrm>
            <a:off x="0" y="289560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Text Box 3"/>
          <p:cNvSpPr txBox="1">
            <a:spLocks noChangeArrowheads="1"/>
          </p:cNvSpPr>
          <p:nvPr/>
        </p:nvSpPr>
        <p:spPr bwMode="auto">
          <a:xfrm>
            <a:off x="1357290" y="429800"/>
            <a:ext cx="7715304" cy="5642406"/>
          </a:xfrm>
          <a:prstGeom prst="rect">
            <a:avLst/>
          </a:prstGeom>
          <a:solidFill>
            <a:schemeClr val="accent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pPr>
              <a:lnSpc>
                <a:spcPts val="2800"/>
              </a:lnSpc>
            </a:pPr>
            <a:r>
              <a:rPr lang="en-US" sz="1800" smtClean="0">
                <a:solidFill>
                  <a:srgbClr val="0000FF"/>
                </a:solidFill>
                <a:latin typeface="Consolas" pitchFamily="49" charset="0"/>
                <a:ea typeface="仿宋" pitchFamily="49" charset="-122"/>
                <a:cs typeface="Consolas" pitchFamily="49" charset="0"/>
              </a:rPr>
              <a:t>pa</a:t>
            </a:r>
            <a:r>
              <a:rPr lang="zh-CN" altLang="en-US" sz="1800" smtClean="0">
                <a:solidFill>
                  <a:srgbClr val="0000FF"/>
                </a:solidFill>
                <a:latin typeface="Consolas" pitchFamily="49" charset="0"/>
                <a:ea typeface="仿宋" pitchFamily="49" charset="-122"/>
                <a:cs typeface="Consolas" pitchFamily="49" charset="0"/>
              </a:rPr>
              <a:t>指向</a:t>
            </a:r>
            <a:r>
              <a:rPr lang="en-US" sz="1800" smtClean="0">
                <a:solidFill>
                  <a:srgbClr val="0000FF"/>
                </a:solidFill>
                <a:latin typeface="Consolas" pitchFamily="49" charset="0"/>
                <a:ea typeface="仿宋" pitchFamily="49" charset="-122"/>
                <a:cs typeface="Consolas" pitchFamily="49" charset="0"/>
              </a:rPr>
              <a:t>ha</a:t>
            </a:r>
            <a:r>
              <a:rPr lang="zh-CN" altLang="en-US" sz="1800" smtClean="0">
                <a:solidFill>
                  <a:srgbClr val="0000FF"/>
                </a:solidFill>
                <a:latin typeface="Consolas" pitchFamily="49" charset="0"/>
                <a:ea typeface="仿宋" pitchFamily="49" charset="-122"/>
                <a:cs typeface="Consolas" pitchFamily="49" charset="0"/>
              </a:rPr>
              <a:t>的第一个数据结点，</a:t>
            </a:r>
            <a:r>
              <a:rPr lang="en-US" sz="1800" smtClean="0">
                <a:solidFill>
                  <a:srgbClr val="0000FF"/>
                </a:solidFill>
                <a:latin typeface="Consolas" pitchFamily="49" charset="0"/>
                <a:ea typeface="仿宋" pitchFamily="49" charset="-122"/>
                <a:cs typeface="Consolas" pitchFamily="49" charset="0"/>
              </a:rPr>
              <a:t>pb</a:t>
            </a:r>
            <a:r>
              <a:rPr lang="zh-CN" altLang="en-US" sz="1800" smtClean="0">
                <a:solidFill>
                  <a:srgbClr val="0000FF"/>
                </a:solidFill>
                <a:latin typeface="Consolas" pitchFamily="49" charset="0"/>
                <a:ea typeface="仿宋" pitchFamily="49" charset="-122"/>
                <a:cs typeface="Consolas" pitchFamily="49" charset="0"/>
              </a:rPr>
              <a:t>指向</a:t>
            </a:r>
            <a:r>
              <a:rPr lang="en-US" sz="1800" smtClean="0">
                <a:solidFill>
                  <a:srgbClr val="0000FF"/>
                </a:solidFill>
                <a:latin typeface="Consolas" pitchFamily="49" charset="0"/>
                <a:ea typeface="仿宋" pitchFamily="49" charset="-122"/>
                <a:cs typeface="Consolas" pitchFamily="49" charset="0"/>
              </a:rPr>
              <a:t>hb</a:t>
            </a:r>
            <a:r>
              <a:rPr lang="zh-CN" altLang="en-US" sz="1800" smtClean="0">
                <a:solidFill>
                  <a:srgbClr val="0000FF"/>
                </a:solidFill>
                <a:latin typeface="Consolas" pitchFamily="49" charset="0"/>
                <a:ea typeface="仿宋" pitchFamily="49" charset="-122"/>
                <a:cs typeface="Consolas" pitchFamily="49" charset="0"/>
              </a:rPr>
              <a:t>的第一个数据结点；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创建</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的头结点，尾结点指针</a:t>
            </a:r>
            <a:r>
              <a:rPr lang="en-US" sz="1800" smtClean="0">
                <a:solidFill>
                  <a:srgbClr val="0000FF"/>
                </a:solidFill>
                <a:latin typeface="Consolas" pitchFamily="49" charset="0"/>
                <a:ea typeface="仿宋" pitchFamily="49" charset="-122"/>
                <a:cs typeface="Consolas" pitchFamily="49" charset="0"/>
              </a:rPr>
              <a:t>tc</a:t>
            </a:r>
            <a:r>
              <a:rPr lang="zh-CN" altLang="en-US" sz="1800" smtClean="0">
                <a:solidFill>
                  <a:srgbClr val="0000FF"/>
                </a:solidFill>
                <a:latin typeface="Consolas" pitchFamily="49" charset="0"/>
                <a:ea typeface="仿宋" pitchFamily="49" charset="-122"/>
                <a:cs typeface="Consolas" pitchFamily="49" charset="0"/>
              </a:rPr>
              <a:t>指向该头结点；</a:t>
            </a:r>
          </a:p>
          <a:p>
            <a:pPr>
              <a:lnSpc>
                <a:spcPts val="2800"/>
              </a:lnSpc>
            </a:pPr>
            <a:r>
              <a:rPr lang="en-US" sz="1800" smtClean="0">
                <a:solidFill>
                  <a:srgbClr val="0000FF"/>
                </a:solidFill>
                <a:latin typeface="Consolas" pitchFamily="49" charset="0"/>
                <a:ea typeface="仿宋" pitchFamily="49" charset="-122"/>
                <a:cs typeface="Consolas" pitchFamily="49" charset="0"/>
              </a:rPr>
              <a:t>while (pa</a:t>
            </a:r>
            <a:r>
              <a:rPr lang="zh-CN" altLang="en-US" sz="1800" smtClean="0">
                <a:solidFill>
                  <a:srgbClr val="0000FF"/>
                </a:solidFill>
                <a:latin typeface="Consolas" pitchFamily="49" charset="0"/>
                <a:ea typeface="仿宋" pitchFamily="49" charset="-122"/>
                <a:cs typeface="Consolas" pitchFamily="49" charset="0"/>
              </a:rPr>
              <a:t>、</a:t>
            </a:r>
            <a:r>
              <a:rPr lang="en-US" sz="1800" smtClean="0">
                <a:solidFill>
                  <a:srgbClr val="0000FF"/>
                </a:solidFill>
                <a:latin typeface="Consolas" pitchFamily="49" charset="0"/>
                <a:ea typeface="仿宋" pitchFamily="49" charset="-122"/>
                <a:cs typeface="Consolas" pitchFamily="49" charset="0"/>
              </a:rPr>
              <a:t>pb</a:t>
            </a:r>
            <a:r>
              <a:rPr lang="zh-CN" altLang="en-US" sz="1800" smtClean="0">
                <a:solidFill>
                  <a:srgbClr val="0000FF"/>
                </a:solidFill>
                <a:latin typeface="Consolas" pitchFamily="49" charset="0"/>
                <a:ea typeface="仿宋" pitchFamily="49" charset="-122"/>
                <a:cs typeface="Consolas" pitchFamily="49" charset="0"/>
              </a:rPr>
              <a:t>均不为空</a:t>
            </a: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ts val="2800"/>
              </a:lnSpc>
            </a:pPr>
            <a:r>
              <a:rPr lang="en-US" sz="1800" smtClean="0">
                <a:solidFill>
                  <a:srgbClr val="0000FF"/>
                </a:solidFill>
                <a:latin typeface="Consolas" pitchFamily="49" charset="0"/>
                <a:ea typeface="仿宋" pitchFamily="49" charset="-122"/>
                <a:cs typeface="Consolas" pitchFamily="49" charset="0"/>
              </a:rPr>
              <a:t>{  if (pa-&gt;exp &gt; pb-&gt;exp)</a:t>
            </a:r>
            <a:endParaRPr lang="zh-CN" altLang="en-US" sz="1800" smtClean="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       由</a:t>
            </a:r>
            <a:r>
              <a:rPr lang="en-US" sz="1800" smtClean="0">
                <a:solidFill>
                  <a:srgbClr val="0000FF"/>
                </a:solidFill>
                <a:latin typeface="Consolas" pitchFamily="49" charset="0"/>
                <a:ea typeface="仿宋" pitchFamily="49" charset="-122"/>
                <a:cs typeface="Consolas" pitchFamily="49" charset="0"/>
              </a:rPr>
              <a:t>pa</a:t>
            </a:r>
            <a:r>
              <a:rPr lang="zh-CN" altLang="en-US" sz="1800" smtClean="0">
                <a:solidFill>
                  <a:srgbClr val="0000FF"/>
                </a:solidFill>
                <a:latin typeface="Consolas" pitchFamily="49" charset="0"/>
                <a:ea typeface="仿宋" pitchFamily="49" charset="-122"/>
                <a:cs typeface="Consolas" pitchFamily="49" charset="0"/>
              </a:rPr>
              <a:t>结点复制建立一个新结点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，将结点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链到</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末尾，</a:t>
            </a:r>
            <a:endParaRPr lang="en-US"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sz="1800" smtClean="0">
                <a:solidFill>
                  <a:srgbClr val="0000FF"/>
                </a:solidFill>
                <a:latin typeface="Consolas" pitchFamily="49" charset="0"/>
                <a:ea typeface="仿宋" pitchFamily="49" charset="-122"/>
                <a:cs typeface="Consolas" pitchFamily="49" charset="0"/>
              </a:rPr>
              <a:t>       pa</a:t>
            </a:r>
            <a:r>
              <a:rPr lang="zh-CN" altLang="en-US" sz="1800" smtClean="0">
                <a:solidFill>
                  <a:srgbClr val="0000FF"/>
                </a:solidFill>
                <a:latin typeface="Consolas" pitchFamily="49" charset="0"/>
                <a:ea typeface="仿宋" pitchFamily="49" charset="-122"/>
                <a:cs typeface="Consolas" pitchFamily="49" charset="0"/>
              </a:rPr>
              <a:t>后移一个结点；</a:t>
            </a:r>
          </a:p>
          <a:p>
            <a:pPr>
              <a:lnSpc>
                <a:spcPts val="2800"/>
              </a:lnSpc>
            </a:pPr>
            <a:r>
              <a:rPr lang="en-US" sz="1800" smtClean="0">
                <a:solidFill>
                  <a:srgbClr val="0000FF"/>
                </a:solidFill>
                <a:latin typeface="Consolas" pitchFamily="49" charset="0"/>
                <a:ea typeface="仿宋" pitchFamily="49" charset="-122"/>
                <a:cs typeface="Consolas" pitchFamily="49" charset="0"/>
              </a:rPr>
              <a:t>    else if (pa-&gt;exp &lt; pb-&gt;exp)</a:t>
            </a:r>
            <a:endParaRPr lang="zh-CN" altLang="en-US"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由</a:t>
            </a:r>
            <a:r>
              <a:rPr lang="en-US" sz="1800" smtClean="0">
                <a:solidFill>
                  <a:srgbClr val="0000FF"/>
                </a:solidFill>
                <a:latin typeface="Consolas" pitchFamily="49" charset="0"/>
                <a:ea typeface="仿宋" pitchFamily="49" charset="-122"/>
                <a:cs typeface="Consolas" pitchFamily="49" charset="0"/>
              </a:rPr>
              <a:t>pb</a:t>
            </a:r>
            <a:r>
              <a:rPr lang="zh-CN" altLang="en-US" sz="1800" smtClean="0">
                <a:solidFill>
                  <a:srgbClr val="0000FF"/>
                </a:solidFill>
                <a:latin typeface="Consolas" pitchFamily="49" charset="0"/>
                <a:ea typeface="仿宋" pitchFamily="49" charset="-122"/>
                <a:cs typeface="Consolas" pitchFamily="49" charset="0"/>
              </a:rPr>
              <a:t>结点复制建立一个新结点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，将结点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链到</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末尾，</a:t>
            </a:r>
            <a:endParaRPr lang="en-US"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sz="1800" smtClean="0">
                <a:solidFill>
                  <a:srgbClr val="0000FF"/>
                </a:solidFill>
                <a:latin typeface="Consolas" pitchFamily="49" charset="0"/>
                <a:ea typeface="仿宋" pitchFamily="49" charset="-122"/>
                <a:cs typeface="Consolas" pitchFamily="49" charset="0"/>
              </a:rPr>
              <a:t>       pb</a:t>
            </a:r>
            <a:r>
              <a:rPr lang="zh-CN" altLang="en-US" sz="1800" smtClean="0">
                <a:solidFill>
                  <a:srgbClr val="0000FF"/>
                </a:solidFill>
                <a:latin typeface="Consolas" pitchFamily="49" charset="0"/>
                <a:ea typeface="仿宋" pitchFamily="49" charset="-122"/>
                <a:cs typeface="Consolas" pitchFamily="49" charset="0"/>
              </a:rPr>
              <a:t>后移一个结点；</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en-US" sz="1800" smtClean="0">
                <a:solidFill>
                  <a:srgbClr val="0000FF"/>
                </a:solidFill>
                <a:latin typeface="Consolas" pitchFamily="49" charset="0"/>
                <a:ea typeface="仿宋" pitchFamily="49" charset="-122"/>
                <a:cs typeface="Consolas" pitchFamily="49" charset="0"/>
              </a:rPr>
              <a:t>else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两结点的指数相同</a:t>
            </a:r>
          </a:p>
          <a:p>
            <a:pPr>
              <a:lnSpc>
                <a:spcPts val="2800"/>
              </a:lnSpc>
            </a:pPr>
            <a:r>
              <a:rPr lang="zh-CN" altLang="en-US" sz="1800" smtClean="0">
                <a:solidFill>
                  <a:srgbClr val="0000FF"/>
                </a:solidFill>
                <a:latin typeface="Consolas" pitchFamily="49" charset="0"/>
                <a:ea typeface="仿宋" pitchFamily="49" charset="-122"/>
                <a:cs typeface="Consolas" pitchFamily="49" charset="0"/>
              </a:rPr>
              <a:t>        求两结点的系数和</a:t>
            </a:r>
            <a:r>
              <a:rPr lang="en-US"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，若不为</a:t>
            </a:r>
            <a:r>
              <a:rPr lang="en-US"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，新建一个结点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，其</a:t>
            </a:r>
            <a:r>
              <a:rPr lang="en-US" sz="1800" smtClean="0">
                <a:solidFill>
                  <a:srgbClr val="0000FF"/>
                </a:solidFill>
                <a:latin typeface="Consolas" pitchFamily="49" charset="0"/>
                <a:ea typeface="仿宋" pitchFamily="49" charset="-122"/>
                <a:cs typeface="Consolas" pitchFamily="49" charset="0"/>
              </a:rPr>
              <a:t>coef</a:t>
            </a:r>
            <a:r>
              <a:rPr lang="zh-CN" altLang="en-US" sz="1800" smtClean="0">
                <a:solidFill>
                  <a:srgbClr val="0000FF"/>
                </a:solidFill>
                <a:latin typeface="Consolas" pitchFamily="49" charset="0"/>
                <a:ea typeface="仿宋" pitchFamily="49" charset="-122"/>
                <a:cs typeface="Consolas" pitchFamily="49" charset="0"/>
              </a:rPr>
              <a:t>域为</a:t>
            </a:r>
            <a:r>
              <a:rPr lang="en-US"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将结点</a:t>
            </a:r>
            <a:r>
              <a:rPr lang="en-US" sz="1800" smtClean="0">
                <a:solidFill>
                  <a:srgbClr val="0000FF"/>
                </a:solidFill>
                <a:latin typeface="Consolas" pitchFamily="49" charset="0"/>
                <a:ea typeface="仿宋" pitchFamily="49" charset="-122"/>
                <a:cs typeface="Consolas" pitchFamily="49" charset="0"/>
              </a:rPr>
              <a:t>s</a:t>
            </a:r>
            <a:r>
              <a:rPr lang="zh-CN" altLang="en-US" sz="1800" smtClean="0">
                <a:solidFill>
                  <a:srgbClr val="0000FF"/>
                </a:solidFill>
                <a:latin typeface="Consolas" pitchFamily="49" charset="0"/>
                <a:ea typeface="仿宋" pitchFamily="49" charset="-122"/>
                <a:cs typeface="Consolas" pitchFamily="49" charset="0"/>
              </a:rPr>
              <a:t>链到</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末尾，</a:t>
            </a:r>
            <a:r>
              <a:rPr lang="en-US" sz="1800" smtClean="0">
                <a:solidFill>
                  <a:srgbClr val="0000FF"/>
                </a:solidFill>
                <a:latin typeface="Consolas" pitchFamily="49" charset="0"/>
                <a:ea typeface="仿宋" pitchFamily="49" charset="-122"/>
                <a:cs typeface="Consolas" pitchFamily="49" charset="0"/>
              </a:rPr>
              <a:t>pa</a:t>
            </a:r>
            <a:r>
              <a:rPr lang="zh-CN" altLang="en-US" sz="1800" smtClean="0">
                <a:solidFill>
                  <a:srgbClr val="0000FF"/>
                </a:solidFill>
                <a:latin typeface="Consolas" pitchFamily="49" charset="0"/>
                <a:ea typeface="仿宋" pitchFamily="49" charset="-122"/>
                <a:cs typeface="Consolas" pitchFamily="49" charset="0"/>
              </a:rPr>
              <a:t>、</a:t>
            </a:r>
            <a:r>
              <a:rPr lang="en-US" sz="1800" smtClean="0">
                <a:solidFill>
                  <a:srgbClr val="0000FF"/>
                </a:solidFill>
                <a:latin typeface="Consolas" pitchFamily="49" charset="0"/>
                <a:ea typeface="仿宋" pitchFamily="49" charset="-122"/>
                <a:cs typeface="Consolas" pitchFamily="49" charset="0"/>
              </a:rPr>
              <a:t>pb</a:t>
            </a:r>
            <a:r>
              <a:rPr lang="zh-CN" altLang="en-US" sz="1800" smtClean="0">
                <a:solidFill>
                  <a:srgbClr val="0000FF"/>
                </a:solidFill>
                <a:latin typeface="Consolas" pitchFamily="49" charset="0"/>
                <a:ea typeface="仿宋" pitchFamily="49" charset="-122"/>
                <a:cs typeface="Consolas" pitchFamily="49" charset="0"/>
              </a:rPr>
              <a:t>均后移一个结点。</a:t>
            </a:r>
          </a:p>
          <a:p>
            <a:pPr>
              <a:lnSpc>
                <a:spcPts val="2800"/>
              </a:lnSpc>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ts val="2800"/>
              </a:lnSpc>
            </a:pPr>
            <a:r>
              <a:rPr lang="zh-CN" altLang="en-US" sz="1800" smtClean="0">
                <a:solidFill>
                  <a:srgbClr val="0000FF"/>
                </a:solidFill>
                <a:latin typeface="Consolas" pitchFamily="49" charset="0"/>
                <a:ea typeface="仿宋" pitchFamily="49" charset="-122"/>
                <a:cs typeface="Consolas" pitchFamily="49" charset="0"/>
              </a:rPr>
              <a:t>当</a:t>
            </a:r>
            <a:r>
              <a:rPr lang="en-US" sz="1800" smtClean="0">
                <a:solidFill>
                  <a:srgbClr val="0000FF"/>
                </a:solidFill>
                <a:latin typeface="Consolas" pitchFamily="49" charset="0"/>
                <a:ea typeface="仿宋" pitchFamily="49" charset="-122"/>
                <a:cs typeface="Consolas" pitchFamily="49" charset="0"/>
              </a:rPr>
              <a:t>pa</a:t>
            </a:r>
            <a:r>
              <a:rPr lang="zh-CN" altLang="en-US" sz="1800" smtClean="0">
                <a:solidFill>
                  <a:srgbClr val="0000FF"/>
                </a:solidFill>
                <a:latin typeface="Consolas" pitchFamily="49" charset="0"/>
                <a:ea typeface="仿宋" pitchFamily="49" charset="-122"/>
                <a:cs typeface="Consolas" pitchFamily="49" charset="0"/>
              </a:rPr>
              <a:t>、</a:t>
            </a:r>
            <a:r>
              <a:rPr lang="en-US" sz="1800" smtClean="0">
                <a:solidFill>
                  <a:srgbClr val="0000FF"/>
                </a:solidFill>
                <a:latin typeface="Consolas" pitchFamily="49" charset="0"/>
                <a:ea typeface="仿宋" pitchFamily="49" charset="-122"/>
                <a:cs typeface="Consolas" pitchFamily="49" charset="0"/>
              </a:rPr>
              <a:t>pb</a:t>
            </a:r>
            <a:r>
              <a:rPr lang="zh-CN" altLang="en-US" sz="1800" smtClean="0">
                <a:solidFill>
                  <a:srgbClr val="0000FF"/>
                </a:solidFill>
                <a:latin typeface="Consolas" pitchFamily="49" charset="0"/>
                <a:ea typeface="仿宋" pitchFamily="49" charset="-122"/>
                <a:cs typeface="Consolas" pitchFamily="49" charset="0"/>
              </a:rPr>
              <a:t>中至少有一个为空，将另一个未扫描完的结点逐一复制并链接到</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末尾；置</a:t>
            </a:r>
            <a:r>
              <a:rPr lang="en-US" sz="1800" smtClean="0">
                <a:solidFill>
                  <a:srgbClr val="0000FF"/>
                </a:solidFill>
                <a:latin typeface="Consolas" pitchFamily="49" charset="0"/>
                <a:ea typeface="仿宋" pitchFamily="49" charset="-122"/>
                <a:cs typeface="Consolas" pitchFamily="49" charset="0"/>
              </a:rPr>
              <a:t>hc</a:t>
            </a:r>
            <a:r>
              <a:rPr lang="zh-CN" altLang="en-US" sz="1800" smtClean="0">
                <a:solidFill>
                  <a:srgbClr val="0000FF"/>
                </a:solidFill>
                <a:latin typeface="Consolas" pitchFamily="49" charset="0"/>
                <a:ea typeface="仿宋" pitchFamily="49" charset="-122"/>
                <a:cs typeface="Consolas" pitchFamily="49" charset="0"/>
              </a:rPr>
              <a:t>尾结点</a:t>
            </a:r>
            <a:r>
              <a:rPr lang="en-US" sz="1800" smtClean="0">
                <a:solidFill>
                  <a:srgbClr val="0000FF"/>
                </a:solidFill>
                <a:latin typeface="Consolas" pitchFamily="49" charset="0"/>
                <a:ea typeface="仿宋" pitchFamily="49" charset="-122"/>
                <a:cs typeface="Consolas" pitchFamily="49" charset="0"/>
              </a:rPr>
              <a:t>next</a:t>
            </a:r>
            <a:r>
              <a:rPr lang="zh-CN" altLang="en-US" sz="1800" smtClean="0">
                <a:solidFill>
                  <a:srgbClr val="0000FF"/>
                </a:solidFill>
                <a:latin typeface="Consolas" pitchFamily="49" charset="0"/>
                <a:ea typeface="仿宋" pitchFamily="49" charset="-122"/>
                <a:cs typeface="Consolas" pitchFamily="49" charset="0"/>
              </a:rPr>
              <a:t>域为空。</a:t>
            </a:r>
            <a:endParaRPr lang="zh-CN" altLang="en-US" sz="1800">
              <a:solidFill>
                <a:srgbClr val="0000FF"/>
              </a:solidFill>
              <a:latin typeface="Consolas" pitchFamily="49" charset="0"/>
              <a:ea typeface="仿宋" pitchFamily="49" charset="-122"/>
              <a:cs typeface="Consolas" pitchFamily="49" charset="0"/>
            </a:endParaRPr>
          </a:p>
        </p:txBody>
      </p:sp>
      <p:sp>
        <p:nvSpPr>
          <p:cNvPr id="235525" name="Rectangle 5"/>
          <p:cNvSpPr>
            <a:spLocks noChangeArrowheads="1"/>
          </p:cNvSpPr>
          <p:nvPr/>
        </p:nvSpPr>
        <p:spPr bwMode="auto">
          <a:xfrm>
            <a:off x="0" y="289560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 name="TextBox 6"/>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1428728" y="285728"/>
            <a:ext cx="7035819" cy="5553792"/>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Add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ha,PolyNode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hb,PolyNode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hc</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PolyNode </a:t>
            </a:r>
            <a:r>
              <a:rPr lang="en-US" altLang="zh-CN" sz="1800" dirty="0">
                <a:solidFill>
                  <a:srgbClr val="0000FF"/>
                </a:solidFill>
                <a:latin typeface="Consolas" pitchFamily="49" charset="0"/>
                <a:ea typeface="仿宋" pitchFamily="49" charset="-122"/>
                <a:cs typeface="Consolas" pitchFamily="49" charset="0"/>
              </a:rPr>
              <a:t>*pa=ha-&gt;next,*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hb</a:t>
            </a:r>
            <a:r>
              <a:rPr lang="en-US" altLang="zh-CN" sz="1800" dirty="0">
                <a:solidFill>
                  <a:srgbClr val="0000FF"/>
                </a:solidFill>
                <a:latin typeface="Consolas" pitchFamily="49" charset="0"/>
                <a:ea typeface="仿宋" pitchFamily="49" charset="-122"/>
                <a:cs typeface="Consolas" pitchFamily="49" charset="0"/>
              </a:rPr>
              <a:t>-&gt;next,*s,*</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double </a:t>
            </a:r>
            <a:r>
              <a:rPr lang="en-US" altLang="zh-CN" sz="1800" dirty="0">
                <a:solidFill>
                  <a:srgbClr val="0000FF"/>
                </a:solidFill>
                <a:latin typeface="Consolas" pitchFamily="49" charset="0"/>
                <a:ea typeface="仿宋" pitchFamily="49" charset="-122"/>
                <a:cs typeface="Consolas" pitchFamily="49" charset="0"/>
              </a:rPr>
              <a:t>c;</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hc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tc=hc</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(pa!=NULL &amp;&amp; </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(pa-&gt;exp&gt;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-&gt;exp)</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s-&gt;exp=pa-&gt;exp;s-&gt;coef=pa-&gt;coef;</a:t>
            </a:r>
          </a:p>
          <a:p>
            <a:r>
              <a:rPr lang="pt-BR" altLang="zh-CN" sz="1800" dirty="0">
                <a:solidFill>
                  <a:srgbClr val="0000FF"/>
                </a:solidFill>
                <a:latin typeface="Consolas" pitchFamily="49" charset="0"/>
                <a:ea typeface="仿宋" pitchFamily="49" charset="-122"/>
                <a:cs typeface="Consolas" pitchFamily="49" charset="0"/>
              </a:rPr>
              <a:t>	</a:t>
            </a:r>
            <a:r>
              <a:rPr lang="zh-CN" altLang="pt-BR"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a:t>
            </a:r>
            <a:r>
              <a:rPr lang="en-US" altLang="zh-CN" sz="1800" dirty="0" err="1">
                <a:solidFill>
                  <a:srgbClr val="0000FF"/>
                </a:solidFill>
                <a:latin typeface="Consolas" pitchFamily="49" charset="0"/>
                <a:ea typeface="仿宋" pitchFamily="49" charset="-122"/>
                <a:cs typeface="Consolas" pitchFamily="49" charset="0"/>
              </a:rPr>
              <a:t>s;tc</a:t>
            </a:r>
            <a:r>
              <a:rPr lang="en-US" altLang="zh-CN" sz="1800" dirty="0">
                <a:solidFill>
                  <a:srgbClr val="0000FF"/>
                </a:solidFill>
                <a:latin typeface="Consolas" pitchFamily="49" charset="0"/>
                <a:ea typeface="仿宋" pitchFamily="49" charset="-122"/>
                <a:cs typeface="Consolas" pitchFamily="49" charset="0"/>
              </a:rPr>
              <a:t>=s;</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pa=pa-&gt;next;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else </a:t>
            </a:r>
            <a:r>
              <a:rPr lang="en-US" altLang="zh-CN" sz="1800" dirty="0">
                <a:solidFill>
                  <a:srgbClr val="0000FF"/>
                </a:solidFill>
                <a:latin typeface="Consolas" pitchFamily="49" charset="0"/>
                <a:ea typeface="仿宋" pitchFamily="49" charset="-122"/>
                <a:cs typeface="Consolas" pitchFamily="49" charset="0"/>
              </a:rPr>
              <a:t>if (pa-&gt;exp&lt;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-&gt;exp)</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s=(</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s-&gt;exp=</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exp;s</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a:t>
            </a:r>
            <a:r>
              <a:rPr lang="en-US" altLang="zh-CN" sz="1800" dirty="0" err="1">
                <a:solidFill>
                  <a:srgbClr val="0000FF"/>
                </a:solidFill>
                <a:latin typeface="Consolas" pitchFamily="49" charset="0"/>
                <a:ea typeface="仿宋" pitchFamily="49" charset="-122"/>
                <a:cs typeface="Consolas" pitchFamily="49" charset="0"/>
              </a:rPr>
              <a:t>s;tc</a:t>
            </a:r>
            <a:r>
              <a:rPr lang="en-US" altLang="zh-CN" sz="1800" dirty="0">
                <a:solidFill>
                  <a:srgbClr val="0000FF"/>
                </a:solidFill>
                <a:latin typeface="Consolas" pitchFamily="49" charset="0"/>
                <a:ea typeface="仿宋" pitchFamily="49" charset="-122"/>
                <a:cs typeface="Consolas" pitchFamily="49" charset="0"/>
              </a:rPr>
              <a:t>=s;</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-&gt;next;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1285852" y="214290"/>
            <a:ext cx="7393009" cy="6246289"/>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r>
              <a:rPr lang="en-US" altLang="zh-CN" sz="1800" smtClean="0">
                <a:solidFill>
                  <a:srgbClr val="0000FF"/>
                </a:solidFill>
                <a:latin typeface="Consolas" pitchFamily="49" charset="0"/>
                <a:ea typeface="仿宋" pitchFamily="49" charset="-122"/>
                <a:cs typeface="Consolas" pitchFamily="49" charset="0"/>
              </a:rPr>
              <a:t>     else</a:t>
            </a: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//pa-&gt;exp=</a:t>
            </a:r>
            <a:r>
              <a:rPr lang="en-US" altLang="zh-CN" sz="1800" dirty="0" err="1">
                <a:solidFill>
                  <a:srgbClr val="00B0F0"/>
                </a:solidFill>
                <a:latin typeface="Consolas" pitchFamily="49" charset="0"/>
                <a:ea typeface="仿宋" pitchFamily="49" charset="-122"/>
                <a:cs typeface="Consolas" pitchFamily="49" charset="0"/>
              </a:rPr>
              <a:t>pb</a:t>
            </a:r>
            <a:r>
              <a:rPr lang="en-US" altLang="zh-CN" sz="1800" dirty="0">
                <a:solidFill>
                  <a:srgbClr val="00B0F0"/>
                </a:solidFill>
                <a:latin typeface="Consolas" pitchFamily="49" charset="0"/>
                <a:ea typeface="仿宋" pitchFamily="49" charset="-122"/>
                <a:cs typeface="Consolas" pitchFamily="49" charset="0"/>
              </a:rPr>
              <a:t>-&gt;exp</a:t>
            </a:r>
          </a:p>
          <a:p>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c=pa-</a:t>
            </a:r>
            <a:r>
              <a:rPr lang="pt-BR" altLang="zh-CN" sz="1800" dirty="0">
                <a:solidFill>
                  <a:srgbClr val="0000FF"/>
                </a:solidFill>
                <a:latin typeface="Consolas" pitchFamily="49" charset="0"/>
                <a:ea typeface="仿宋" pitchFamily="49" charset="-122"/>
                <a:cs typeface="Consolas" pitchFamily="49" charset="0"/>
              </a:rPr>
              <a:t>&gt;coef+pb-&gt;coef;</a:t>
            </a:r>
          </a:p>
          <a:p>
            <a:r>
              <a:rPr lang="pt-BR" altLang="zh-CN" sz="1800" dirty="0">
                <a:solidFill>
                  <a:srgbClr val="0000FF"/>
                </a:solidFill>
                <a:latin typeface="Consolas" pitchFamily="49" charset="0"/>
                <a:ea typeface="仿宋" pitchFamily="49" charset="-122"/>
                <a:cs typeface="Consolas" pitchFamily="49" charset="0"/>
              </a:rPr>
              <a:t>	</a:t>
            </a:r>
            <a:r>
              <a:rPr lang="zh-CN" altLang="pt-BR"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(c!=0)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系数之和不为</a:t>
            </a:r>
            <a:r>
              <a:rPr lang="en-US" altLang="zh-CN" sz="1800" dirty="0">
                <a:solidFill>
                  <a:srgbClr val="00B0F0"/>
                </a:solidFill>
                <a:latin typeface="Consolas" pitchFamily="49" charset="0"/>
                <a:ea typeface="仿宋" pitchFamily="49" charset="-122"/>
                <a:cs typeface="Consolas" pitchFamily="49" charset="0"/>
              </a:rPr>
              <a:t>0</a:t>
            </a:r>
            <a:r>
              <a:rPr lang="zh-CN" altLang="en-US" sz="1800" dirty="0">
                <a:solidFill>
                  <a:srgbClr val="00B0F0"/>
                </a:solidFill>
                <a:latin typeface="Consolas" pitchFamily="49" charset="0"/>
                <a:ea typeface="仿宋" pitchFamily="49" charset="-122"/>
                <a:cs typeface="Consolas" pitchFamily="49" charset="0"/>
              </a:rPr>
              <a:t>时创建新结点</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s-&gt;exp=pa-&gt;exp;s-&gt;coef=c;	</a:t>
            </a:r>
          </a:p>
          <a:p>
            <a:r>
              <a:rPr lang="pt-BR"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-&gt;next=s;</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=s;</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pa=pa-</a:t>
            </a:r>
            <a:r>
              <a:rPr lang="en-US" altLang="zh-CN" sz="1800" dirty="0">
                <a:solidFill>
                  <a:srgbClr val="0000FF"/>
                </a:solidFill>
                <a:latin typeface="Consolas" pitchFamily="49" charset="0"/>
                <a:ea typeface="仿宋" pitchFamily="49" charset="-122"/>
                <a:cs typeface="Consolas" pitchFamily="49" charset="0"/>
              </a:rPr>
              <a:t>&gt;next;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-&gt;next;</a:t>
            </a:r>
          </a:p>
          <a:p>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!=NULL) pa=</a:t>
            </a:r>
            <a:r>
              <a:rPr lang="en-US" altLang="zh-CN" sz="1800" dirty="0" err="1">
                <a:solidFill>
                  <a:srgbClr val="0000FF"/>
                </a:solidFill>
                <a:latin typeface="Consolas" pitchFamily="49" charset="0"/>
                <a:ea typeface="仿宋" pitchFamily="49" charset="-122"/>
                <a:cs typeface="Consolas" pitchFamily="49" charset="0"/>
              </a:rPr>
              <a:t>pb</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复制余下的结点</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(pa!=NULL)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s=(</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PolyNode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s-&gt;exp=pa-&gt;exp;</a:t>
            </a:r>
          </a:p>
          <a:p>
            <a:r>
              <a:rPr lang="en-US" altLang="zh-CN" sz="1800" dirty="0">
                <a:solidFill>
                  <a:srgbClr val="0000FF"/>
                </a:solidFill>
                <a:latin typeface="Consolas" pitchFamily="49" charset="0"/>
                <a:ea typeface="仿宋" pitchFamily="49" charset="-122"/>
                <a:cs typeface="Consolas" pitchFamily="49" charset="0"/>
              </a:rPr>
              <a:t>	s-&gt;</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=pa-&gt;</a:t>
            </a:r>
            <a:r>
              <a:rPr lang="en-US" altLang="zh-CN" sz="1800" dirty="0" err="1">
                <a:solidFill>
                  <a:srgbClr val="0000FF"/>
                </a:solidFill>
                <a:latin typeface="Consolas" pitchFamily="49" charset="0"/>
                <a:ea typeface="仿宋" pitchFamily="49" charset="-122"/>
                <a:cs typeface="Consolas" pitchFamily="49" charset="0"/>
              </a:rPr>
              <a:t>coef</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a:t>
            </a:r>
            <a:r>
              <a:rPr lang="en-US" altLang="zh-CN" sz="1800" dirty="0" err="1">
                <a:solidFill>
                  <a:srgbClr val="0000FF"/>
                </a:solidFill>
                <a:latin typeface="Consolas" pitchFamily="49" charset="0"/>
                <a:ea typeface="仿宋" pitchFamily="49" charset="-122"/>
                <a:cs typeface="Consolas" pitchFamily="49" charset="0"/>
              </a:rPr>
              <a:t>s;tc</a:t>
            </a:r>
            <a:r>
              <a:rPr lang="en-US" altLang="zh-CN" sz="1800" dirty="0">
                <a:solidFill>
                  <a:srgbClr val="0000FF"/>
                </a:solidFill>
                <a:latin typeface="Consolas" pitchFamily="49" charset="0"/>
                <a:ea typeface="仿宋" pitchFamily="49" charset="-122"/>
                <a:cs typeface="Consolas" pitchFamily="49" charset="0"/>
              </a:rPr>
              <a:t>=s;</a:t>
            </a:r>
          </a:p>
          <a:p>
            <a:r>
              <a:rPr lang="en-US" altLang="zh-CN" sz="1800" dirty="0">
                <a:solidFill>
                  <a:srgbClr val="0000FF"/>
                </a:solidFill>
                <a:latin typeface="Consolas" pitchFamily="49" charset="0"/>
                <a:ea typeface="仿宋" pitchFamily="49" charset="-122"/>
                <a:cs typeface="Consolas" pitchFamily="49" charset="0"/>
              </a:rPr>
              <a:t>	pa=pa-&gt;next;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tc-</a:t>
            </a:r>
            <a:r>
              <a:rPr lang="en-US" altLang="zh-CN" sz="1800" dirty="0">
                <a:solidFill>
                  <a:srgbClr val="0000FF"/>
                </a:solidFill>
                <a:latin typeface="Consolas" pitchFamily="49" charset="0"/>
                <a:ea typeface="仿宋" pitchFamily="49" charset="-122"/>
                <a:cs typeface="Consolas" pitchFamily="49" charset="0"/>
              </a:rPr>
              <a:t>&gt;next=NULL;</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3"/>
          <p:cNvSpPr txBox="1">
            <a:spLocks noChangeArrowheads="1"/>
          </p:cNvSpPr>
          <p:nvPr/>
        </p:nvSpPr>
        <p:spPr bwMode="auto">
          <a:xfrm>
            <a:off x="1214414" y="928670"/>
            <a:ext cx="7708895" cy="5651254"/>
          </a:xfrm>
          <a:prstGeom prst="rect">
            <a:avLst/>
          </a:prstGeom>
          <a:solidFill>
            <a:schemeClr val="accent4">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2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main</a:t>
            </a:r>
            <a:r>
              <a:rPr lang="en-US" altLang="zh-CN" sz="1800" dirty="0">
                <a:solidFill>
                  <a:srgbClr val="0000FF"/>
                </a:solidFill>
                <a:latin typeface="Consolas" pitchFamily="49" charset="0"/>
                <a:ea typeface="仿宋" pitchFamily="49" charset="-122"/>
                <a:cs typeface="Consolas" pitchFamily="49" charset="0"/>
              </a:rPr>
              <a:t>()</a:t>
            </a:r>
          </a:p>
          <a:p>
            <a:pPr>
              <a:lnSpc>
                <a:spcPts val="2200"/>
              </a:lnSpc>
            </a:pPr>
            <a:r>
              <a:rPr lang="en-US" altLang="zh-CN" sz="1800" smtClean="0">
                <a:solidFill>
                  <a:srgbClr val="0000FF"/>
                </a:solidFill>
                <a:latin typeface="Consolas" pitchFamily="49" charset="0"/>
                <a:ea typeface="仿宋" pitchFamily="49" charset="-122"/>
                <a:cs typeface="Consolas" pitchFamily="49" charset="0"/>
              </a:rPr>
              <a:t>{  PolyNode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Poly2</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Poly3</a:t>
            </a:r>
            <a:r>
              <a:rPr lang="en-US"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double </a:t>
            </a:r>
            <a:r>
              <a:rPr lang="en-US" altLang="zh-CN" sz="1800" dirty="0">
                <a:solidFill>
                  <a:srgbClr val="0000FF"/>
                </a:solidFill>
                <a:latin typeface="Consolas" pitchFamily="49" charset="0"/>
                <a:ea typeface="仿宋" pitchFamily="49" charset="-122"/>
                <a:cs typeface="Consolas" pitchFamily="49" charset="0"/>
              </a:rPr>
              <a:t>a[MAX];</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b[MAX],n;</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创建第</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个多项单链表</a:t>
            </a:r>
            <a:r>
              <a:rPr lang="en-US"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a[0</a:t>
            </a:r>
            <a:r>
              <a:rPr lang="en-US" altLang="zh-CN" sz="1800" dirty="0">
                <a:solidFill>
                  <a:srgbClr val="0000FF"/>
                </a:solidFill>
                <a:latin typeface="Consolas" pitchFamily="49" charset="0"/>
                <a:ea typeface="仿宋" pitchFamily="49" charset="-122"/>
                <a:cs typeface="Consolas" pitchFamily="49" charset="0"/>
              </a:rPr>
              <a:t>]=3.2; b[0]=5;	</a:t>
            </a:r>
            <a:r>
              <a:rPr lang="pt-BR" altLang="zh-CN" sz="1800" dirty="0">
                <a:solidFill>
                  <a:srgbClr val="0000FF"/>
                </a:solidFill>
                <a:latin typeface="Consolas" pitchFamily="49" charset="0"/>
                <a:ea typeface="仿宋" pitchFamily="49" charset="-122"/>
                <a:cs typeface="Consolas" pitchFamily="49" charset="0"/>
              </a:rPr>
              <a:t>a[1]=2.0; b[1]=3;</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a[2</a:t>
            </a:r>
            <a:r>
              <a:rPr lang="pt-BR" altLang="zh-CN" sz="1800" dirty="0">
                <a:solidFill>
                  <a:srgbClr val="0000FF"/>
                </a:solidFill>
                <a:latin typeface="Consolas" pitchFamily="49" charset="0"/>
                <a:ea typeface="仿宋" pitchFamily="49" charset="-122"/>
                <a:cs typeface="Consolas" pitchFamily="49" charset="0"/>
              </a:rPr>
              <a:t>]=-6.0;b[2]=1;	a[3]=10.0;b[3]=0;</a:t>
            </a:r>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n=4;</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CreateListR(Poly1,a,b,n</a:t>
            </a:r>
            <a:r>
              <a:rPr lang="pt-BR"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printf</a:t>
            </a:r>
            <a:r>
              <a:rPr lang="pt-BR" altLang="zh-CN" sz="1800" dirty="0">
                <a:solidFill>
                  <a:srgbClr val="0000FF"/>
                </a:solidFill>
                <a:latin typeface="Consolas" pitchFamily="49" charset="0"/>
                <a:ea typeface="仿宋" pitchFamily="49" charset="-122"/>
                <a:cs typeface="Consolas" pitchFamily="49" charset="0"/>
              </a:rPr>
              <a:t>("</a:t>
            </a:r>
            <a:r>
              <a:rPr lang="zh-CN" altLang="pt-BR" sz="1800" dirty="0">
                <a:solidFill>
                  <a:srgbClr val="0000FF"/>
                </a:solidFill>
                <a:latin typeface="Consolas" pitchFamily="49" charset="0"/>
                <a:ea typeface="仿宋" pitchFamily="49" charset="-122"/>
                <a:cs typeface="Consolas" pitchFamily="49" charset="0"/>
              </a:rPr>
              <a:t>第</a:t>
            </a:r>
            <a:r>
              <a:rPr lang="pt-BR" altLang="zh-CN" sz="1800" dirty="0">
                <a:solidFill>
                  <a:srgbClr val="0000FF"/>
                </a:solidFill>
                <a:latin typeface="Consolas" pitchFamily="49" charset="0"/>
                <a:ea typeface="仿宋" pitchFamily="49" charset="-122"/>
                <a:cs typeface="Consolas" pitchFamily="49" charset="0"/>
              </a:rPr>
              <a:t>1</a:t>
            </a:r>
            <a:r>
              <a:rPr lang="zh-CN" altLang="pt-BR" sz="1800" dirty="0">
                <a:solidFill>
                  <a:srgbClr val="0000FF"/>
                </a:solidFill>
                <a:latin typeface="Consolas" pitchFamily="49" charset="0"/>
                <a:ea typeface="仿宋" pitchFamily="49" charset="-122"/>
                <a:cs typeface="Consolas" pitchFamily="49" charset="0"/>
              </a:rPr>
              <a:t>个多项式</a:t>
            </a:r>
            <a:r>
              <a:rPr lang="pt-BR" altLang="zh-CN" sz="1800" dirty="0">
                <a:solidFill>
                  <a:srgbClr val="0000FF"/>
                </a:solidFill>
                <a:latin typeface="Consolas" pitchFamily="49" charset="0"/>
                <a:ea typeface="仿宋" pitchFamily="49" charset="-122"/>
                <a:cs typeface="Consolas" pitchFamily="49" charset="0"/>
              </a:rPr>
              <a:t>: ");DispPoly(Poly1);</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t>
            </a:r>
            <a:r>
              <a:rPr lang="zh-CN" altLang="pt-BR" sz="1800" dirty="0">
                <a:solidFill>
                  <a:srgbClr val="0000FF"/>
                </a:solidFill>
                <a:latin typeface="Consolas" pitchFamily="49" charset="0"/>
                <a:ea typeface="仿宋" pitchFamily="49" charset="-122"/>
                <a:cs typeface="Consolas" pitchFamily="49" charset="0"/>
              </a:rPr>
              <a:t>创建第</a:t>
            </a:r>
            <a:r>
              <a:rPr lang="pt-BR" altLang="zh-CN" sz="1800" dirty="0">
                <a:solidFill>
                  <a:srgbClr val="0000FF"/>
                </a:solidFill>
                <a:latin typeface="Consolas" pitchFamily="49" charset="0"/>
                <a:ea typeface="仿宋" pitchFamily="49" charset="-122"/>
                <a:cs typeface="Consolas" pitchFamily="49" charset="0"/>
              </a:rPr>
              <a:t>2</a:t>
            </a:r>
            <a:r>
              <a:rPr lang="zh-CN" altLang="pt-BR" sz="1800" dirty="0">
                <a:solidFill>
                  <a:srgbClr val="0000FF"/>
                </a:solidFill>
                <a:latin typeface="Consolas" pitchFamily="49" charset="0"/>
                <a:ea typeface="仿宋" pitchFamily="49" charset="-122"/>
                <a:cs typeface="Consolas" pitchFamily="49" charset="0"/>
              </a:rPr>
              <a:t>个多项单链表</a:t>
            </a:r>
            <a:r>
              <a:rPr lang="pt-BR"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a[0</a:t>
            </a:r>
            <a:r>
              <a:rPr lang="pt-BR" altLang="zh-CN" sz="1800" dirty="0">
                <a:solidFill>
                  <a:srgbClr val="0000FF"/>
                </a:solidFill>
                <a:latin typeface="Consolas" pitchFamily="49" charset="0"/>
                <a:ea typeface="仿宋" pitchFamily="49" charset="-122"/>
                <a:cs typeface="Consolas" pitchFamily="49" charset="0"/>
              </a:rPr>
              <a:t>]=1.8; b[0]=5;	a[1]=-2.5;b[1]=4;</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a[2</a:t>
            </a:r>
            <a:r>
              <a:rPr lang="pt-BR" altLang="zh-CN" sz="1800" dirty="0">
                <a:solidFill>
                  <a:srgbClr val="0000FF"/>
                </a:solidFill>
                <a:latin typeface="Consolas" pitchFamily="49" charset="0"/>
                <a:ea typeface="仿宋" pitchFamily="49" charset="-122"/>
                <a:cs typeface="Consolas" pitchFamily="49" charset="0"/>
              </a:rPr>
              <a:t>]=-2.0;b[2]=3;	a[3]=1.0; b[3]=2;</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a[4</a:t>
            </a:r>
            <a:r>
              <a:rPr lang="pt-BR" altLang="zh-CN" sz="1800" dirty="0">
                <a:solidFill>
                  <a:srgbClr val="0000FF"/>
                </a:solidFill>
                <a:latin typeface="Consolas" pitchFamily="49" charset="0"/>
                <a:ea typeface="仿宋" pitchFamily="49" charset="-122"/>
                <a:cs typeface="Consolas" pitchFamily="49" charset="0"/>
              </a:rPr>
              <a:t>]=6.0; b[4]=1;	a[5]=-5.0;b[5]=0;</a:t>
            </a:r>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n=6;</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CreateListR(Poly2,a,b,n</a:t>
            </a:r>
            <a:r>
              <a:rPr lang="pt-BR"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printf</a:t>
            </a:r>
            <a:r>
              <a:rPr lang="pt-BR" altLang="zh-CN" sz="1800" dirty="0">
                <a:solidFill>
                  <a:srgbClr val="0000FF"/>
                </a:solidFill>
                <a:latin typeface="Consolas" pitchFamily="49" charset="0"/>
                <a:ea typeface="仿宋" pitchFamily="49" charset="-122"/>
                <a:cs typeface="Consolas" pitchFamily="49" charset="0"/>
              </a:rPr>
              <a:t>("</a:t>
            </a:r>
            <a:r>
              <a:rPr lang="zh-CN" altLang="pt-BR" sz="1800" dirty="0">
                <a:solidFill>
                  <a:srgbClr val="0000FF"/>
                </a:solidFill>
                <a:latin typeface="Consolas" pitchFamily="49" charset="0"/>
                <a:ea typeface="仿宋" pitchFamily="49" charset="-122"/>
                <a:cs typeface="Consolas" pitchFamily="49" charset="0"/>
              </a:rPr>
              <a:t>第</a:t>
            </a:r>
            <a:r>
              <a:rPr lang="pt-BR" altLang="zh-CN" sz="1800" dirty="0">
                <a:solidFill>
                  <a:srgbClr val="0000FF"/>
                </a:solidFill>
                <a:latin typeface="Consolas" pitchFamily="49" charset="0"/>
                <a:ea typeface="仿宋" pitchFamily="49" charset="-122"/>
                <a:cs typeface="Consolas" pitchFamily="49" charset="0"/>
              </a:rPr>
              <a:t>2</a:t>
            </a:r>
            <a:r>
              <a:rPr lang="zh-CN" altLang="pt-BR" sz="1800" dirty="0">
                <a:solidFill>
                  <a:srgbClr val="0000FF"/>
                </a:solidFill>
                <a:latin typeface="Consolas" pitchFamily="49" charset="0"/>
                <a:ea typeface="仿宋" pitchFamily="49" charset="-122"/>
                <a:cs typeface="Consolas" pitchFamily="49" charset="0"/>
              </a:rPr>
              <a:t>个多项式</a:t>
            </a:r>
            <a:r>
              <a:rPr lang="pt-BR" altLang="zh-CN" sz="1800" dirty="0">
                <a:solidFill>
                  <a:srgbClr val="0000FF"/>
                </a:solidFill>
                <a:latin typeface="Consolas" pitchFamily="49" charset="0"/>
                <a:ea typeface="仿宋" pitchFamily="49" charset="-122"/>
                <a:cs typeface="Consolas" pitchFamily="49" charset="0"/>
              </a:rPr>
              <a:t>: ");DispPoly(Poly2);</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Add(Poly1,Poly2,Poly3</a:t>
            </a:r>
            <a:r>
              <a:rPr lang="pt-BR" altLang="zh-CN" sz="1800" dirty="0">
                <a:solidFill>
                  <a:srgbClr val="0000FF"/>
                </a:solidFill>
                <a:latin typeface="Consolas" pitchFamily="49" charset="0"/>
                <a:ea typeface="仿宋" pitchFamily="49" charset="-122"/>
                <a:cs typeface="Consolas" pitchFamily="49" charset="0"/>
              </a:rPr>
              <a:t>);</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printf</a:t>
            </a:r>
            <a:r>
              <a:rPr lang="pt-BR" altLang="zh-CN" sz="1800" dirty="0">
                <a:solidFill>
                  <a:srgbClr val="0000FF"/>
                </a:solidFill>
                <a:latin typeface="Consolas" pitchFamily="49" charset="0"/>
                <a:ea typeface="仿宋" pitchFamily="49" charset="-122"/>
                <a:cs typeface="Consolas" pitchFamily="49" charset="0"/>
              </a:rPr>
              <a:t>("</a:t>
            </a:r>
            <a:r>
              <a:rPr lang="zh-CN" altLang="pt-BR" sz="1800" dirty="0">
                <a:solidFill>
                  <a:srgbClr val="0000FF"/>
                </a:solidFill>
                <a:latin typeface="Consolas" pitchFamily="49" charset="0"/>
                <a:ea typeface="仿宋" pitchFamily="49" charset="-122"/>
                <a:cs typeface="Consolas" pitchFamily="49" charset="0"/>
              </a:rPr>
              <a:t>相加后多项式</a:t>
            </a:r>
            <a:r>
              <a:rPr lang="pt-BR" altLang="zh-CN" sz="1800" dirty="0">
                <a:solidFill>
                  <a:srgbClr val="0000FF"/>
                </a:solidFill>
                <a:latin typeface="Consolas" pitchFamily="49" charset="0"/>
                <a:ea typeface="仿宋" pitchFamily="49" charset="-122"/>
                <a:cs typeface="Consolas" pitchFamily="49" charset="0"/>
              </a:rPr>
              <a:t>: ");DispPoly(Poly3);</a:t>
            </a:r>
          </a:p>
          <a:p>
            <a:pPr>
              <a:lnSpc>
                <a:spcPts val="22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DestroyList(Poly1);  DestroyList(Poly2</a:t>
            </a:r>
            <a:r>
              <a:rPr lang="pt-BR" altLang="zh-CN" sz="1800" dirty="0">
                <a:solidFill>
                  <a:srgbClr val="0000FF"/>
                </a:solidFill>
                <a:latin typeface="Consolas" pitchFamily="49" charset="0"/>
                <a:ea typeface="仿宋" pitchFamily="49" charset="-122"/>
                <a:cs typeface="Consolas" pitchFamily="49" charset="0"/>
              </a:rPr>
              <a:t>);</a:t>
            </a:r>
            <a:r>
              <a:rPr lang="zh-CN" altLang="pt-BR" sz="1800">
                <a:solidFill>
                  <a:srgbClr val="0000FF"/>
                </a:solidFill>
                <a:latin typeface="Consolas" pitchFamily="49" charset="0"/>
                <a:ea typeface="仿宋" pitchFamily="49" charset="-122"/>
                <a:cs typeface="Consolas" pitchFamily="49" charset="0"/>
              </a:rPr>
              <a:t>　</a:t>
            </a:r>
            <a:r>
              <a:rPr lang="zh-CN" altLang="pt-BR"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a:lnSpc>
                <a:spcPts val="2200"/>
              </a:lnSpc>
            </a:pPr>
            <a:r>
              <a:rPr lang="en-US"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DestroyList(Poly3</a:t>
            </a:r>
            <a:r>
              <a:rPr lang="pt-BR" altLang="zh-CN" sz="1800" dirty="0">
                <a:solidFill>
                  <a:srgbClr val="0000FF"/>
                </a:solidFill>
                <a:latin typeface="Consolas" pitchFamily="49" charset="0"/>
                <a:ea typeface="仿宋" pitchFamily="49" charset="-122"/>
                <a:cs typeface="Consolas" pitchFamily="49" charset="0"/>
              </a:rPr>
              <a:t>);</a:t>
            </a:r>
          </a:p>
          <a:p>
            <a:pPr>
              <a:lnSpc>
                <a:spcPts val="2200"/>
              </a:lnSpc>
            </a:pPr>
            <a:r>
              <a:rPr lang="pt-BR"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142976" y="71414"/>
            <a:ext cx="271464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dirty="0" smtClean="0">
                <a:solidFill>
                  <a:srgbClr val="FF0000"/>
                </a:solidFill>
                <a:latin typeface="Consolas" pitchFamily="49" charset="0"/>
                <a:ea typeface="楷体" pitchFamily="49" charset="-122"/>
                <a:cs typeface="Consolas" pitchFamily="49" charset="0"/>
              </a:rPr>
              <a:t>4. </a:t>
            </a:r>
            <a:r>
              <a:rPr lang="zh-CN" altLang="en-US" dirty="0" smtClean="0">
                <a:solidFill>
                  <a:srgbClr val="FF0000"/>
                </a:solidFill>
                <a:latin typeface="Consolas" pitchFamily="49" charset="0"/>
                <a:ea typeface="楷体" pitchFamily="49" charset="-122"/>
                <a:cs typeface="Consolas" pitchFamily="49" charset="0"/>
              </a:rPr>
              <a:t>设计主程序</a:t>
            </a:r>
          </a:p>
        </p:txBody>
      </p:sp>
      <p:sp>
        <p:nvSpPr>
          <p:cNvPr id="7" name="TextBox 6"/>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1142976" y="1142984"/>
            <a:ext cx="6068995" cy="449418"/>
          </a:xfrm>
          <a:prstGeom prst="rect">
            <a:avLst/>
          </a:prstGeom>
          <a:noFill/>
          <a:ln w="9525">
            <a:noFill/>
            <a:miter lim="800000"/>
            <a:headEnd/>
            <a:tailEnd/>
          </a:ln>
          <a:effectLst/>
        </p:spPr>
        <p:txBody>
          <a:bodyPr wrap="square">
            <a:spAutoFit/>
          </a:bodyPr>
          <a:lstStyle/>
          <a:p>
            <a:pPr>
              <a:lnSpc>
                <a:spcPct val="130000"/>
              </a:lnSpc>
            </a:pPr>
            <a:r>
              <a:rPr lang="zh-CN" altLang="en-US" sz="2000" dirty="0" smtClean="0">
                <a:solidFill>
                  <a:srgbClr val="0000FF"/>
                </a:solidFill>
                <a:ea typeface="楷体" pitchFamily="49" charset="-122"/>
                <a:cs typeface="Times New Roman" pitchFamily="18" charset="0"/>
              </a:rPr>
              <a:t>本</a:t>
            </a:r>
            <a:r>
              <a:rPr lang="zh-CN" altLang="en-US" sz="2000" dirty="0">
                <a:solidFill>
                  <a:srgbClr val="0000FF"/>
                </a:solidFill>
                <a:ea typeface="楷体" pitchFamily="49" charset="-122"/>
                <a:cs typeface="Times New Roman" pitchFamily="18" charset="0"/>
              </a:rPr>
              <a:t>程序的执行</a:t>
            </a:r>
            <a:r>
              <a:rPr lang="zh-CN" altLang="en-US" sz="2000">
                <a:solidFill>
                  <a:srgbClr val="0000FF"/>
                </a:solidFill>
                <a:ea typeface="楷体" pitchFamily="49" charset="-122"/>
                <a:cs typeface="Times New Roman" pitchFamily="18" charset="0"/>
              </a:rPr>
              <a:t>结果</a:t>
            </a:r>
            <a:r>
              <a:rPr lang="zh-CN" altLang="en-US" sz="2000" smtClean="0">
                <a:solidFill>
                  <a:srgbClr val="0000FF"/>
                </a:solidFill>
                <a:ea typeface="楷体" pitchFamily="49" charset="-122"/>
                <a:cs typeface="Times New Roman" pitchFamily="18" charset="0"/>
              </a:rPr>
              <a:t>如下</a:t>
            </a:r>
            <a:r>
              <a:rPr lang="en-US" altLang="zh-CN" sz="2000" smtClean="0">
                <a:solidFill>
                  <a:srgbClr val="0000FF"/>
                </a:solidFill>
                <a:ea typeface="楷体" pitchFamily="49" charset="-122"/>
                <a:cs typeface="Times New Roman" pitchFamily="18" charset="0"/>
              </a:rPr>
              <a:t>:</a:t>
            </a:r>
            <a:r>
              <a:rPr lang="zh-CN" altLang="pt-BR" sz="2000" smtClean="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239619" name="Text Box 3"/>
          <p:cNvSpPr txBox="1">
            <a:spLocks noChangeArrowheads="1"/>
          </p:cNvSpPr>
          <p:nvPr/>
        </p:nvSpPr>
        <p:spPr bwMode="auto">
          <a:xfrm>
            <a:off x="1071538" y="1857364"/>
            <a:ext cx="7929586" cy="1267215"/>
          </a:xfrm>
          <a:prstGeom prst="rect">
            <a:avLst/>
          </a:prstGeom>
          <a:solidFill>
            <a:schemeClr val="accent4">
              <a:lumMod val="20000"/>
              <a:lumOff val="80000"/>
            </a:schemeClr>
          </a:solidFill>
          <a:ln>
            <a:headEnd/>
            <a:tailEnd type="none" w="sm" len="sm"/>
          </a:ln>
        </p:spPr>
        <p:style>
          <a:lnRef idx="1">
            <a:schemeClr val="accent6"/>
          </a:lnRef>
          <a:fillRef idx="2">
            <a:schemeClr val="accent6"/>
          </a:fillRef>
          <a:effectRef idx="1">
            <a:schemeClr val="accent6"/>
          </a:effectRef>
          <a:fontRef idx="minor">
            <a:schemeClr val="dk1"/>
          </a:fontRef>
        </p:style>
        <p:txBody>
          <a:bodyPr wrap="square" lIns="144000" tIns="216000" bIns="216000">
            <a:spAutoFit/>
          </a:bodyPr>
          <a:lstStyle/>
          <a:p>
            <a:pPr algn="just"/>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个多项式</a:t>
            </a:r>
            <a:r>
              <a:rPr lang="en-US" altLang="zh-CN" sz="1800" dirty="0">
                <a:solidFill>
                  <a:srgbClr val="0000FF"/>
                </a:solidFill>
                <a:latin typeface="Consolas" pitchFamily="49" charset="0"/>
                <a:ea typeface="楷体" pitchFamily="49" charset="-122"/>
                <a:cs typeface="Consolas" pitchFamily="49" charset="0"/>
              </a:rPr>
              <a:t>: (3.2^5) (</a:t>
            </a:r>
            <a:r>
              <a:rPr lang="en-US" altLang="zh-CN" sz="1800" dirty="0" err="1">
                <a:solidFill>
                  <a:srgbClr val="0000FF"/>
                </a:solidFill>
                <a:latin typeface="Consolas" pitchFamily="49" charset="0"/>
                <a:ea typeface="楷体" pitchFamily="49" charset="-122"/>
                <a:cs typeface="Consolas" pitchFamily="49" charset="0"/>
              </a:rPr>
              <a:t>2x^3</a:t>
            </a:r>
            <a:r>
              <a:rPr lang="en-US" altLang="zh-CN" sz="1800" dirty="0">
                <a:solidFill>
                  <a:srgbClr val="0000FF"/>
                </a:solidFill>
                <a:latin typeface="Consolas" pitchFamily="49" charset="0"/>
                <a:ea typeface="楷体" pitchFamily="49" charset="-122"/>
                <a:cs typeface="Consolas" pitchFamily="49" charset="0"/>
              </a:rPr>
              <a:t>) (-6^1) (</a:t>
            </a:r>
            <a:r>
              <a:rPr lang="en-US" altLang="zh-CN" sz="1800" dirty="0" err="1">
                <a:solidFill>
                  <a:srgbClr val="0000FF"/>
                </a:solidFill>
                <a:latin typeface="Consolas" pitchFamily="49" charset="0"/>
                <a:ea typeface="楷体" pitchFamily="49" charset="-122"/>
                <a:cs typeface="Consolas" pitchFamily="49" charset="0"/>
              </a:rPr>
              <a:t>10x^0</a:t>
            </a:r>
            <a:r>
              <a:rPr lang="en-US" altLang="zh-CN" sz="1800" dirty="0">
                <a:solidFill>
                  <a:srgbClr val="0000FF"/>
                </a:solidFill>
                <a:latin typeface="Consolas" pitchFamily="49" charset="0"/>
                <a:ea typeface="楷体" pitchFamily="49" charset="-122"/>
                <a:cs typeface="Consolas" pitchFamily="49" charset="0"/>
              </a:rPr>
              <a:t>)</a:t>
            </a:r>
          </a:p>
          <a:p>
            <a:pPr algn="just"/>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个多项式</a:t>
            </a:r>
            <a:r>
              <a:rPr lang="en-US" altLang="zh-CN" sz="1800" dirty="0">
                <a:solidFill>
                  <a:srgbClr val="0000FF"/>
                </a:solidFill>
                <a:latin typeface="Consolas" pitchFamily="49" charset="0"/>
                <a:ea typeface="楷体" pitchFamily="49" charset="-122"/>
                <a:cs typeface="Consolas" pitchFamily="49" charset="0"/>
              </a:rPr>
              <a:t>: (1.8^5) (-</a:t>
            </a:r>
            <a:r>
              <a:rPr lang="en-US" altLang="zh-CN" sz="1800" dirty="0" err="1">
                <a:solidFill>
                  <a:srgbClr val="0000FF"/>
                </a:solidFill>
                <a:latin typeface="Consolas" pitchFamily="49" charset="0"/>
                <a:ea typeface="楷体" pitchFamily="49" charset="-122"/>
                <a:cs typeface="Consolas" pitchFamily="49" charset="0"/>
              </a:rPr>
              <a:t>2.5x^4</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2x^3</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1x^2</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6x^1</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5x^0</a:t>
            </a:r>
            <a:r>
              <a:rPr lang="en-US" altLang="zh-CN" sz="1800" dirty="0">
                <a:solidFill>
                  <a:srgbClr val="0000FF"/>
                </a:solidFill>
                <a:latin typeface="Consolas" pitchFamily="49" charset="0"/>
                <a:ea typeface="楷体" pitchFamily="49" charset="-122"/>
                <a:cs typeface="Consolas" pitchFamily="49" charset="0"/>
              </a:rPr>
              <a:t>)</a:t>
            </a:r>
          </a:p>
          <a:p>
            <a:pPr algn="just"/>
            <a:r>
              <a:rPr lang="zh-CN" altLang="en-US" sz="1800" dirty="0">
                <a:solidFill>
                  <a:srgbClr val="0000FF"/>
                </a:solidFill>
                <a:latin typeface="Consolas" pitchFamily="49" charset="0"/>
                <a:ea typeface="楷体" pitchFamily="49" charset="-122"/>
                <a:cs typeface="Consolas" pitchFamily="49" charset="0"/>
              </a:rPr>
              <a:t>相加后多项式</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5x^5</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2.5x^4</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1x^2</a:t>
            </a:r>
            <a:r>
              <a:rPr lang="en-US" altLang="zh-CN" sz="1800" dirty="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5x^0</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214414" y="428604"/>
            <a:ext cx="2928958"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pt-BR" altLang="zh-CN" dirty="0" smtClean="0">
                <a:solidFill>
                  <a:srgbClr val="FF0000"/>
                </a:solidFill>
                <a:latin typeface="Consolas" pitchFamily="49" charset="0"/>
                <a:ea typeface="楷体" pitchFamily="49" charset="-122"/>
                <a:cs typeface="Consolas" pitchFamily="49" charset="0"/>
              </a:rPr>
              <a:t>5. </a:t>
            </a:r>
            <a:r>
              <a:rPr lang="zh-CN" altLang="pt-BR" dirty="0" smtClean="0">
                <a:solidFill>
                  <a:srgbClr val="FF0000"/>
                </a:solidFill>
                <a:latin typeface="Consolas" pitchFamily="49" charset="0"/>
                <a:ea typeface="楷体" pitchFamily="49" charset="-122"/>
                <a:cs typeface="Consolas" pitchFamily="49" charset="0"/>
              </a:rPr>
              <a:t>程序运行结果</a:t>
            </a:r>
          </a:p>
        </p:txBody>
      </p:sp>
      <p:sp>
        <p:nvSpPr>
          <p:cNvPr id="6" name="TextBox 5"/>
          <p:cNvSpPr txBox="1"/>
          <p:nvPr/>
        </p:nvSpPr>
        <p:spPr>
          <a:xfrm>
            <a:off x="231806" y="1714488"/>
            <a:ext cx="553998" cy="2928958"/>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2.5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线性表</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的应用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360525" y="428604"/>
            <a:ext cx="3711541" cy="55335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lnSpc>
                <a:spcPct val="140000"/>
              </a:lnSpc>
            </a:pPr>
            <a:r>
              <a:rPr lang="en-US" altLang="zh-CN" dirty="0" smtClean="0">
                <a:solidFill>
                  <a:srgbClr val="FF0000"/>
                </a:solidFill>
                <a:latin typeface="Consolas" pitchFamily="49" charset="0"/>
                <a:ea typeface="微软雅黑" pitchFamily="34" charset="-122"/>
                <a:cs typeface="Consolas" pitchFamily="49" charset="0"/>
              </a:rPr>
              <a:t>1</a:t>
            </a:r>
            <a:r>
              <a:rPr lang="en-US" altLang="zh-CN" dirty="0">
                <a:solidFill>
                  <a:srgbClr val="FF0000"/>
                </a:solidFill>
                <a:latin typeface="Consolas" pitchFamily="49" charset="0"/>
                <a:ea typeface="微软雅黑" pitchFamily="34" charset="-122"/>
                <a:cs typeface="Consolas" pitchFamily="49" charset="0"/>
              </a:rPr>
              <a:t>. </a:t>
            </a:r>
            <a:r>
              <a:rPr lang="zh-CN" altLang="en-US" dirty="0">
                <a:solidFill>
                  <a:srgbClr val="FF0000"/>
                </a:solidFill>
                <a:latin typeface="Consolas" pitchFamily="49" charset="0"/>
                <a:ea typeface="微软雅黑" pitchFamily="34" charset="-122"/>
                <a:cs typeface="Consolas" pitchFamily="49" charset="0"/>
              </a:rPr>
              <a:t>双链表基本运算算法</a:t>
            </a:r>
          </a:p>
        </p:txBody>
      </p:sp>
      <p:sp>
        <p:nvSpPr>
          <p:cNvPr id="187395" name="Text Box 3"/>
          <p:cNvSpPr txBox="1">
            <a:spLocks noChangeArrowheads="1"/>
          </p:cNvSpPr>
          <p:nvPr/>
        </p:nvSpPr>
        <p:spPr bwMode="auto">
          <a:xfrm>
            <a:off x="1214414" y="1428736"/>
            <a:ext cx="7531063" cy="1400383"/>
          </a:xfrm>
          <a:prstGeom prst="rect">
            <a:avLst/>
          </a:prstGeom>
          <a:noFill/>
          <a:ln w="9525" algn="ctr">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）初始化线性表运算算法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创建一个空的双链表，它只有一个头结点，由</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指向它，该结点的</a:t>
            </a:r>
            <a:r>
              <a:rPr lang="en-US" altLang="zh-CN" sz="2000" dirty="0">
                <a:solidFill>
                  <a:srgbClr val="0000FF"/>
                </a:solidFill>
                <a:latin typeface="Consolas" pitchFamily="49" charset="0"/>
                <a:ea typeface="楷体" pitchFamily="49" charset="-122"/>
                <a:cs typeface="Consolas" pitchFamily="49" charset="0"/>
              </a:rPr>
              <a:t>next</a:t>
            </a:r>
            <a:r>
              <a:rPr lang="zh-CN" altLang="en-US" sz="2000" dirty="0">
                <a:solidFill>
                  <a:srgbClr val="0000FF"/>
                </a:solidFill>
                <a:latin typeface="Consolas" pitchFamily="49" charset="0"/>
                <a:ea typeface="楷体" pitchFamily="49" charset="-122"/>
                <a:cs typeface="Consolas" pitchFamily="49" charset="0"/>
              </a:rPr>
              <a:t>域和</a:t>
            </a:r>
            <a:r>
              <a:rPr lang="en-US" altLang="zh-CN" sz="2000" dirty="0">
                <a:solidFill>
                  <a:srgbClr val="0000FF"/>
                </a:solidFill>
                <a:latin typeface="Consolas" pitchFamily="49" charset="0"/>
                <a:ea typeface="楷体" pitchFamily="49" charset="-122"/>
                <a:cs typeface="Consolas" pitchFamily="49" charset="0"/>
              </a:rPr>
              <a:t>prior</a:t>
            </a:r>
            <a:r>
              <a:rPr lang="zh-CN" altLang="en-US" sz="2000" dirty="0">
                <a:solidFill>
                  <a:srgbClr val="0000FF"/>
                </a:solidFill>
                <a:latin typeface="Consolas" pitchFamily="49" charset="0"/>
                <a:ea typeface="楷体" pitchFamily="49" charset="-122"/>
                <a:cs typeface="Consolas" pitchFamily="49" charset="0"/>
              </a:rPr>
              <a:t>域均为空，</a:t>
            </a:r>
            <a:r>
              <a:rPr lang="en-US" altLang="zh-CN" sz="2000" dirty="0">
                <a:solidFill>
                  <a:srgbClr val="0000FF"/>
                </a:solidFill>
                <a:latin typeface="Consolas" pitchFamily="49" charset="0"/>
                <a:ea typeface="楷体" pitchFamily="49" charset="-122"/>
                <a:cs typeface="Consolas" pitchFamily="49" charset="0"/>
              </a:rPr>
              <a:t>data</a:t>
            </a:r>
            <a:r>
              <a:rPr lang="zh-CN" altLang="en-US" sz="2000" dirty="0">
                <a:solidFill>
                  <a:srgbClr val="0000FF"/>
                </a:solidFill>
                <a:latin typeface="Consolas" pitchFamily="49" charset="0"/>
                <a:ea typeface="楷体" pitchFamily="49" charset="-122"/>
                <a:cs typeface="Consolas" pitchFamily="49" charset="0"/>
              </a:rPr>
              <a:t>域未设定任何</a:t>
            </a:r>
            <a:r>
              <a:rPr lang="zh-CN" altLang="en-US" sz="2000">
                <a:solidFill>
                  <a:srgbClr val="0000FF"/>
                </a:solidFill>
                <a:latin typeface="Consolas" pitchFamily="49" charset="0"/>
                <a:ea typeface="楷体" pitchFamily="49" charset="-122"/>
                <a:cs typeface="Consolas" pitchFamily="49" charset="0"/>
              </a:rPr>
              <a:t>值</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87396" name="Text Box 4"/>
          <p:cNvSpPr txBox="1">
            <a:spLocks noChangeArrowheads="1"/>
          </p:cNvSpPr>
          <p:nvPr/>
        </p:nvSpPr>
        <p:spPr bwMode="auto">
          <a:xfrm>
            <a:off x="1357290" y="3071810"/>
            <a:ext cx="7200900" cy="2404656"/>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lIns="216000" tIns="144000" bIns="180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InitList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L=(DLinkNode </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malloc(sizeof(DLinkNode));</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创建</a:t>
            </a:r>
            <a:r>
              <a:rPr lang="zh-CN" altLang="en-US" sz="1800">
                <a:solidFill>
                  <a:srgbClr val="00B0F0"/>
                </a:solidFill>
                <a:latin typeface="Consolas" pitchFamily="49" charset="0"/>
                <a:ea typeface="仿宋" pitchFamily="49" charset="-122"/>
                <a:cs typeface="Consolas" pitchFamily="49" charset="0"/>
              </a:rPr>
              <a:t>头</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L</a:t>
            </a:r>
            <a:endParaRPr lang="en-US"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L-</a:t>
            </a:r>
            <a:r>
              <a:rPr lang="en-US" altLang="zh-CN" sz="1800" dirty="0">
                <a:solidFill>
                  <a:srgbClr val="0000FF"/>
                </a:solidFill>
                <a:latin typeface="Consolas" pitchFamily="49" charset="0"/>
                <a:ea typeface="仿宋" pitchFamily="49" charset="-122"/>
                <a:cs typeface="Consolas" pitchFamily="49" charset="0"/>
              </a:rPr>
              <a:t>&gt;prior=L-&gt;next=NULL;</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071538" y="285728"/>
            <a:ext cx="7464447" cy="1400383"/>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）销毁线性表运算算法</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销毁一个双链表中的所有结点的算法思路与单链表的销毁算法相同。 </a:t>
            </a:r>
          </a:p>
        </p:txBody>
      </p:sp>
      <p:sp>
        <p:nvSpPr>
          <p:cNvPr id="188419" name="Text Box 3"/>
          <p:cNvSpPr txBox="1">
            <a:spLocks noChangeArrowheads="1"/>
          </p:cNvSpPr>
          <p:nvPr/>
        </p:nvSpPr>
        <p:spPr bwMode="auto">
          <a:xfrm>
            <a:off x="1357290" y="2071678"/>
            <a:ext cx="7000924" cy="3614799"/>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*&amp;L)</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DLinkNode </a:t>
            </a:r>
            <a:r>
              <a:rPr lang="en-US" altLang="zh-CN" sz="1800" dirty="0">
                <a:solidFill>
                  <a:srgbClr val="0000FF"/>
                </a:solidFill>
                <a:latin typeface="Consolas" pitchFamily="49" charset="0"/>
                <a:ea typeface="仿宋" pitchFamily="49" charset="-122"/>
                <a:cs typeface="Consolas" pitchFamily="49" charset="0"/>
              </a:rPr>
              <a:t>*pre=L,*p=pre-&gt;next;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free(pre);</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pre=p; p=p-&gt;next;	</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同步</a:t>
            </a:r>
            <a:r>
              <a:rPr lang="zh-CN" altLang="en-US" sz="1800">
                <a:solidFill>
                  <a:srgbClr val="00B0F0"/>
                </a:solidFill>
                <a:latin typeface="Consolas" pitchFamily="49" charset="0"/>
                <a:ea typeface="仿宋" pitchFamily="49" charset="-122"/>
                <a:cs typeface="Consolas" pitchFamily="49" charset="0"/>
              </a:rPr>
              <a:t>后</a:t>
            </a:r>
            <a:r>
              <a:rPr lang="zh-CN" altLang="en-US" sz="1800" smtClean="0">
                <a:solidFill>
                  <a:srgbClr val="00B0F0"/>
                </a:solidFill>
                <a:latin typeface="Consolas" pitchFamily="49" charset="0"/>
                <a:ea typeface="仿宋" pitchFamily="49" charset="-122"/>
                <a:cs typeface="Consolas" pitchFamily="49" charset="0"/>
              </a:rPr>
              <a:t>移</a:t>
            </a:r>
            <a:endParaRPr lang="en-US"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free(pre</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500166" y="428604"/>
            <a:ext cx="6926251"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dirty="0">
                <a:solidFill>
                  <a:srgbClr val="FF0000"/>
                </a:solidFill>
                <a:latin typeface="Consolas" pitchFamily="49" charset="0"/>
                <a:ea typeface="楷体" pitchFamily="49" charset="-122"/>
                <a:cs typeface="Consolas" pitchFamily="49" charset="0"/>
              </a:rPr>
              <a:t>）求线性表长度运算算法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其设计思路与单链表的求表长算法完全相同。 </a:t>
            </a:r>
          </a:p>
        </p:txBody>
      </p:sp>
      <p:sp>
        <p:nvSpPr>
          <p:cNvPr id="189443" name="Text Box 3"/>
          <p:cNvSpPr txBox="1">
            <a:spLocks noChangeArrowheads="1"/>
          </p:cNvSpPr>
          <p:nvPr/>
        </p:nvSpPr>
        <p:spPr bwMode="auto">
          <a:xfrm>
            <a:off x="1433550" y="1785926"/>
            <a:ext cx="7281854" cy="3993946"/>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ct val="150000"/>
              </a:lnSpc>
            </a:pP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GetLength</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*L)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*p=L-&gt;next;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en-US" altLang="zh-CN" sz="1800" dirty="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指向第一个数据结点</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50"/>
                </a:solidFill>
                <a:latin typeface="Consolas" pitchFamily="49" charset="0"/>
                <a:ea typeface="仿宋" pitchFamily="49" charset="-122"/>
                <a:cs typeface="Consolas" pitchFamily="49" charset="0"/>
              </a:rPr>
              <a:t>//</a:t>
            </a:r>
            <a:r>
              <a:rPr lang="en-US" altLang="zh-CN" sz="1800" dirty="0" err="1">
                <a:solidFill>
                  <a:srgbClr val="00B050"/>
                </a:solidFill>
                <a:latin typeface="Consolas" pitchFamily="49" charset="0"/>
                <a:ea typeface="仿宋" pitchFamily="49" charset="-122"/>
                <a:cs typeface="Consolas" pitchFamily="49" charset="0"/>
              </a:rPr>
              <a:t>i</a:t>
            </a:r>
            <a:r>
              <a:rPr lang="zh-CN" altLang="en-US" sz="1800" dirty="0">
                <a:solidFill>
                  <a:srgbClr val="00B050"/>
                </a:solidFill>
                <a:latin typeface="Consolas" pitchFamily="49" charset="0"/>
                <a:ea typeface="仿宋" pitchFamily="49" charset="-122"/>
                <a:cs typeface="Consolas" pitchFamily="49" charset="0"/>
              </a:rPr>
              <a:t>累加数据结点个数</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p=p-&gt;next;</a:t>
            </a: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285852" y="214290"/>
            <a:ext cx="7607323" cy="1061829"/>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）求线性表中第</a:t>
            </a:r>
            <a:r>
              <a:rPr lang="en-US" altLang="zh-CN" sz="2200" dirty="0" err="1">
                <a:solidFill>
                  <a:srgbClr val="FF0000"/>
                </a:solidFill>
                <a:latin typeface="Consolas" pitchFamily="49" charset="0"/>
                <a:ea typeface="楷体" pitchFamily="49" charset="-122"/>
                <a:cs typeface="Consolas" pitchFamily="49" charset="0"/>
              </a:rPr>
              <a:t>i</a:t>
            </a:r>
            <a:r>
              <a:rPr lang="zh-CN" altLang="en-US" sz="2200" dirty="0">
                <a:solidFill>
                  <a:srgbClr val="FF0000"/>
                </a:solidFill>
                <a:latin typeface="Consolas" pitchFamily="49" charset="0"/>
                <a:ea typeface="楷体" pitchFamily="49" charset="-122"/>
                <a:cs typeface="Consolas" pitchFamily="49" charset="0"/>
              </a:rPr>
              <a:t>个元素运算算法</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其设计思路与单链表的求线性表中第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个元素运算算法完全相同。 </a:t>
            </a:r>
          </a:p>
        </p:txBody>
      </p:sp>
      <p:sp>
        <p:nvSpPr>
          <p:cNvPr id="190467" name="Text Box 3"/>
          <p:cNvSpPr txBox="1">
            <a:spLocks noChangeArrowheads="1"/>
          </p:cNvSpPr>
          <p:nvPr/>
        </p:nvSpPr>
        <p:spPr bwMode="auto">
          <a:xfrm>
            <a:off x="1357290" y="1712931"/>
            <a:ext cx="7534298" cy="4168797"/>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nb-NO" altLang="zh-CN" sz="1800">
                <a:solidFill>
                  <a:srgbClr val="0000FF"/>
                </a:solidFill>
                <a:latin typeface="Consolas" pitchFamily="49" charset="0"/>
                <a:ea typeface="仿宋" pitchFamily="49" charset="-122"/>
                <a:cs typeface="Consolas" pitchFamily="49" charset="0"/>
              </a:rPr>
              <a:t>int </a:t>
            </a:r>
            <a:r>
              <a:rPr lang="nb-NO" altLang="zh-CN" sz="1800" smtClean="0">
                <a:solidFill>
                  <a:srgbClr val="FF0000"/>
                </a:solidFill>
                <a:latin typeface="Consolas" pitchFamily="49" charset="0"/>
                <a:ea typeface="仿宋" pitchFamily="49" charset="-122"/>
                <a:cs typeface="Consolas" pitchFamily="49" charset="0"/>
              </a:rPr>
              <a:t>GetElem</a:t>
            </a:r>
            <a:r>
              <a:rPr lang="nb-NO" altLang="zh-CN" sz="1800" smtClean="0">
                <a:solidFill>
                  <a:srgbClr val="0000FF"/>
                </a:solidFill>
                <a:latin typeface="Consolas" pitchFamily="49" charset="0"/>
                <a:ea typeface="仿宋" pitchFamily="49" charset="-122"/>
                <a:cs typeface="Consolas" pitchFamily="49" charset="0"/>
              </a:rPr>
              <a:t>(DLinkNode </a:t>
            </a:r>
            <a:r>
              <a:rPr lang="nb-NO" altLang="zh-CN" sz="1800" dirty="0">
                <a:solidFill>
                  <a:srgbClr val="0000FF"/>
                </a:solidFill>
                <a:latin typeface="Consolas" pitchFamily="49" charset="0"/>
                <a:ea typeface="仿宋" pitchFamily="49" charset="-122"/>
                <a:cs typeface="Consolas" pitchFamily="49" charset="0"/>
              </a:rPr>
              <a:t>*L,int i,ElemType &amp;e)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j=0;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DLinkNode </a:t>
            </a:r>
            <a:r>
              <a:rPr lang="en-US" altLang="zh-CN" sz="1800" dirty="0">
                <a:solidFill>
                  <a:srgbClr val="0000FF"/>
                </a:solidFill>
                <a:latin typeface="Consolas" pitchFamily="49" charset="0"/>
                <a:ea typeface="仿宋" pitchFamily="49" charset="-122"/>
                <a:cs typeface="Consolas" pitchFamily="49" charset="0"/>
              </a:rPr>
              <a:t>*p=L;		</a:t>
            </a:r>
            <a:r>
              <a:rPr lang="en-US" altLang="zh-CN" sz="1800" dirty="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指向头结点，计数器</a:t>
            </a:r>
            <a:r>
              <a:rPr lang="en-US" altLang="zh-CN" sz="1800" dirty="0">
                <a:solidFill>
                  <a:srgbClr val="00B050"/>
                </a:solidFill>
                <a:latin typeface="Consolas" pitchFamily="49" charset="0"/>
                <a:ea typeface="仿宋" pitchFamily="49" charset="-122"/>
                <a:cs typeface="Consolas" pitchFamily="49" charset="0"/>
              </a:rPr>
              <a:t>j</a:t>
            </a:r>
            <a:r>
              <a:rPr lang="zh-CN" altLang="en-US" sz="1800" dirty="0">
                <a:solidFill>
                  <a:srgbClr val="00B050"/>
                </a:solidFill>
                <a:latin typeface="Consolas" pitchFamily="49" charset="0"/>
                <a:ea typeface="仿宋" pitchFamily="49" charset="-122"/>
                <a:cs typeface="Consolas" pitchFamily="49" charset="0"/>
              </a:rPr>
              <a:t>置为</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return 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参数</a:t>
            </a:r>
            <a:r>
              <a:rPr lang="en-US" altLang="zh-CN" sz="1800" dirty="0" err="1">
                <a:solidFill>
                  <a:srgbClr val="00B050"/>
                </a:solidFill>
                <a:latin typeface="Consolas" pitchFamily="49" charset="0"/>
                <a:ea typeface="仿宋" pitchFamily="49" charset="-122"/>
                <a:cs typeface="Consolas" pitchFamily="49" charset="0"/>
              </a:rPr>
              <a:t>i</a:t>
            </a:r>
            <a:r>
              <a:rPr lang="zh-CN" altLang="en-US" sz="1800" dirty="0">
                <a:solidFill>
                  <a:srgbClr val="00B050"/>
                </a:solidFill>
                <a:latin typeface="Consolas" pitchFamily="49" charset="0"/>
                <a:ea typeface="仿宋" pitchFamily="49" charset="-122"/>
                <a:cs typeface="Consolas" pitchFamily="49" charset="0"/>
              </a:rPr>
              <a:t>错误返回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(p!=NULL &amp;&amp; j&lt;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dirty="0">
                <a:solidFill>
                  <a:srgbClr val="0000FF"/>
                </a:solidFill>
                <a:latin typeface="Consolas" pitchFamily="49" charset="0"/>
                <a:ea typeface="仿宋" pitchFamily="49" charset="-122"/>
                <a:cs typeface="Consolas" pitchFamily="49" charset="0"/>
              </a:rPr>
              <a:t>	p=p-&gt;next;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(p==NULL) 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未找到返回</a:t>
            </a:r>
            <a:r>
              <a:rPr lang="en-US" altLang="zh-CN" sz="1800" dirty="0">
                <a:solidFill>
                  <a:srgbClr val="00B050"/>
                </a:solidFill>
                <a:latin typeface="Consolas" pitchFamily="49" charset="0"/>
                <a:ea typeface="仿宋" pitchFamily="49" charset="-122"/>
                <a:cs typeface="Consolas" pitchFamily="49" charset="0"/>
              </a:rPr>
              <a:t>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e=p-&gt;data;</a:t>
            </a:r>
          </a:p>
          <a:p>
            <a:r>
              <a:rPr lang="en-US" altLang="zh-CN" sz="1800" dirty="0">
                <a:solidFill>
                  <a:srgbClr val="0000FF"/>
                </a:solidFill>
                <a:latin typeface="Consolas" pitchFamily="49" charset="0"/>
                <a:ea typeface="仿宋" pitchFamily="49" charset="-122"/>
                <a:cs typeface="Consolas" pitchFamily="49" charset="0"/>
              </a:rPr>
              <a:t>	return 1;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找到后返回</a:t>
            </a:r>
            <a:r>
              <a:rPr lang="en-US" altLang="zh-CN" sz="1800" dirty="0">
                <a:solidFill>
                  <a:srgbClr val="00B050"/>
                </a:solidFill>
                <a:latin typeface="Consolas" pitchFamily="49" charset="0"/>
                <a:ea typeface="仿宋" pitchFamily="49" charset="-122"/>
                <a:cs typeface="Consolas" pitchFamily="49" charset="0"/>
              </a:rPr>
              <a:t>1</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800" y="1428736"/>
            <a:ext cx="553998" cy="414340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2.4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双链表和循环双链表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a:tailEnd type="arrow"/>
        </a:ln>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1193</TotalTime>
  <Words>2626</Words>
  <Application>Microsoft Office PowerPoint</Application>
  <PresentationFormat>全屏显示(4:3)</PresentationFormat>
  <Paragraphs>639</Paragraphs>
  <Slides>58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0" baseType="lpstr">
      <vt:lpstr>夏至</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245</cp:revision>
  <dcterms:created xsi:type="dcterms:W3CDTF">2012-11-28T00:02:12Z</dcterms:created>
  <dcterms:modified xsi:type="dcterms:W3CDTF">2018-02-07T00:36:56Z</dcterms:modified>
</cp:coreProperties>
</file>