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7" r:id="rId3"/>
    <p:sldId id="259" r:id="rId4"/>
    <p:sldId id="260" r:id="rId5"/>
    <p:sldId id="261" r:id="rId6"/>
    <p:sldId id="262" r:id="rId7"/>
    <p:sldId id="263" r:id="rId8"/>
    <p:sldId id="33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34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46" r:id="rId27"/>
    <p:sldId id="347" r:id="rId28"/>
    <p:sldId id="348" r:id="rId29"/>
    <p:sldId id="344" r:id="rId30"/>
    <p:sldId id="349" r:id="rId31"/>
    <p:sldId id="350" r:id="rId32"/>
    <p:sldId id="351" r:id="rId33"/>
    <p:sldId id="352" r:id="rId34"/>
    <p:sldId id="339" r:id="rId35"/>
    <p:sldId id="340" r:id="rId36"/>
    <p:sldId id="353" r:id="rId37"/>
    <p:sldId id="285" r:id="rId38"/>
    <p:sldId id="354" r:id="rId39"/>
    <p:sldId id="286" r:id="rId40"/>
    <p:sldId id="355" r:id="rId41"/>
    <p:sldId id="356" r:id="rId42"/>
    <p:sldId id="289" r:id="rId43"/>
    <p:sldId id="290" r:id="rId44"/>
    <p:sldId id="291" r:id="rId45"/>
    <p:sldId id="292" r:id="rId46"/>
    <p:sldId id="294" r:id="rId47"/>
    <p:sldId id="295" r:id="rId48"/>
    <p:sldId id="296" r:id="rId49"/>
    <p:sldId id="357" r:id="rId50"/>
    <p:sldId id="297" r:id="rId51"/>
    <p:sldId id="298" r:id="rId52"/>
    <p:sldId id="358" r:id="rId53"/>
    <p:sldId id="360" r:id="rId54"/>
    <p:sldId id="359" r:id="rId55"/>
    <p:sldId id="361" r:id="rId56"/>
    <p:sldId id="362" r:id="rId57"/>
    <p:sldId id="363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64" r:id="rId70"/>
    <p:sldId id="310" r:id="rId71"/>
    <p:sldId id="311" r:id="rId72"/>
    <p:sldId id="366" r:id="rId73"/>
    <p:sldId id="312" r:id="rId74"/>
    <p:sldId id="367" r:id="rId75"/>
    <p:sldId id="313" r:id="rId76"/>
    <p:sldId id="368" r:id="rId77"/>
    <p:sldId id="315" r:id="rId78"/>
    <p:sldId id="316" r:id="rId79"/>
    <p:sldId id="317" r:id="rId80"/>
    <p:sldId id="365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69" r:id="rId89"/>
    <p:sldId id="325" r:id="rId90"/>
    <p:sldId id="326" r:id="rId91"/>
    <p:sldId id="327" r:id="rId92"/>
    <p:sldId id="328" r:id="rId93"/>
    <p:sldId id="370" r:id="rId94"/>
    <p:sldId id="329" r:id="rId95"/>
    <p:sldId id="330" r:id="rId96"/>
    <p:sldId id="371" r:id="rId97"/>
    <p:sldId id="331" r:id="rId98"/>
    <p:sldId id="332" r:id="rId99"/>
    <p:sldId id="333" r:id="rId100"/>
    <p:sldId id="372" r:id="rId101"/>
    <p:sldId id="334" r:id="rId102"/>
    <p:sldId id="335" r:id="rId103"/>
    <p:sldId id="336" r:id="rId10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CC3300"/>
    <a:srgbClr val="FF0000"/>
    <a:srgbClr val="FF9900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BA8F4-3D3C-4264-91E1-5EA21CF978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38A77-BD5B-42B2-B514-67AC8BFDBC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11663-A8C0-4F50-AA0F-E520D921DC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ACCC5F-4C28-49DE-AAF4-857D00F3FC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48B7B-136A-4A4B-A98D-840B80F595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CD8C0-85B8-4176-9415-2AC9C7B5B7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A845E-09C9-440D-82B5-1FAEA73D7A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F56D91-3440-4680-95A2-4F5FAEFFFF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7683F-9912-4FF6-ABE0-DD923F0435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68A41-062F-4F66-9CAB-10F2A8C43E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B8D859-8C5A-416D-997C-9FC2827C91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08C7F0-DE4D-4AA4-BEA6-AD5B1087EA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857356" y="1285860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　栈和队列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5984" y="2571744"/>
            <a:ext cx="4357718" cy="16224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0" tIns="252000" bIns="288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3.1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栈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3.2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队列</a:t>
            </a:r>
          </a:p>
        </p:txBody>
      </p:sp>
      <p:sp>
        <p:nvSpPr>
          <p:cNvPr id="4" name="矩形 3"/>
          <p:cNvSpPr/>
          <p:nvPr/>
        </p:nvSpPr>
        <p:spPr>
          <a:xfrm>
            <a:off x="142844" y="1500174"/>
            <a:ext cx="64291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和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列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06507" y="1053449"/>
            <a:ext cx="8137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起来，对于顺序栈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，其初始时置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个要素如下：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142976" y="1785926"/>
            <a:ext cx="7715305" cy="282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==-1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：取出栈元素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500166" y="2214554"/>
            <a:ext cx="6321439" cy="416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输出队中所有元素的算法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 return 0;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("%s ",p-&gt;data);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79519" y="1255715"/>
            <a:ext cx="7535885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sel,flag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name[10];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定义一个病人队列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初始化病人队列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(flag==1)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未下班时循环执行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("1: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scanf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d",&amp;sel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选择一项操作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149384" y="71414"/>
            <a:ext cx="7780334" cy="670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switch(sel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医生下班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请排队的患者明天就医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DestroyQueue(lq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flag=0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一个病人排队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输入患者姓名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scanf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s",name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EnQueue(lq,name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break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一个病人看医生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lq,name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没有排队的患者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患者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n",name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break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查看目前病人排队情况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排队患者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没有排队的患者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500166" y="500042"/>
            <a:ext cx="5208566" cy="400110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本程序的一次执行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结果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571604" y="1214422"/>
            <a:ext cx="6086475" cy="423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16000" tIns="144000" bIns="144000"/>
          <a:lstStyle/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Smith↙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John↙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排队患者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:Smith John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1↙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Mary↙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2↙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患者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Smith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患者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John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请排队的患者明天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就医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3922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顺序栈的基本运算算法如下。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85852" y="1357298"/>
            <a:ext cx="606582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主要操作：设定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290" y="2643182"/>
            <a:ext cx="6286544" cy="147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2976" y="642918"/>
            <a:ext cx="7496169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）销毁栈运算算法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这里顺序栈的内存空间是由系统自动分配的，在不再需要时由系统自动释放其空间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857356" y="2500306"/>
            <a:ext cx="4608512" cy="156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357290" y="500042"/>
            <a:ext cx="76327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，将进栈元素放进栈顶处。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512919" y="1879609"/>
            <a:ext cx="6845295" cy="3564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栈满上溢出返回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]=x;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成功进栈返回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9384" y="714356"/>
            <a:ext cx="749458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先将栈顶元素取出，然后将栈顶指针减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500166" y="2071678"/>
            <a:ext cx="7129462" cy="3595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==-1)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st.top-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成功出栈返回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22407" y="603256"/>
            <a:ext cx="792162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处的元素取出赋给变量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28728" y="2000240"/>
            <a:ext cx="7129462" cy="3006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==-1)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成功取栈顶元素返回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214415" y="963613"/>
            <a:ext cx="7572428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）判断栈空运算算法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若栈为空（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top==-1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）则返回值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714480" y="2500306"/>
            <a:ext cx="5929354" cy="2856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47482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428728" y="1512032"/>
            <a:ext cx="711049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的链式存储结构是采用某种链表结构，栈的链式存储结构简称为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采用单链表作为链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单链表是不带头结点的。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28794" y="3500438"/>
            <a:ext cx="5715040" cy="1285884"/>
            <a:chOff x="1214414" y="3786190"/>
            <a:chExt cx="5715040" cy="1285884"/>
          </a:xfrm>
        </p:grpSpPr>
        <p:sp>
          <p:nvSpPr>
            <p:cNvPr id="12" name="矩形 11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57554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4414" y="378619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ls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弧形 23"/>
            <p:cNvSpPr/>
            <p:nvPr/>
          </p:nvSpPr>
          <p:spPr>
            <a:xfrm>
              <a:off x="1500166" y="400050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2879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285852" y="928670"/>
            <a:ext cx="51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的结点类型声明如下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285852" y="1714488"/>
            <a:ext cx="7215238" cy="228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存储结点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这里假设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43066" y="1214422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归纳起来，链栈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ls=NULL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个要素如下：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443066" y="1935147"/>
            <a:ext cx="7129462" cy="26718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：不考虑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：创建存放元素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，将其插入到栈顶位置上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为栈顶结点的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域，并删除该结点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857488" y="285728"/>
            <a:ext cx="3357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3.1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栈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214414" y="1214422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的基本概念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63698" y="2035555"/>
            <a:ext cx="7351706" cy="375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是一种特殊的线性表，其特殊性体现在元素插入和删除运算上，它的插入和删除运算仅限定在表的某一端进行，不能在表中间和另一端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栈的插入操作称为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（或入栈），删除操作称为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（或退栈）。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允许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进行插入和删除的一端称为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，另一端称为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栈顶位置的数据元素称为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含任何数据元素的栈称为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643042" y="957188"/>
            <a:ext cx="3786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链栈的基本运算算法如下。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501753" y="1552565"/>
            <a:ext cx="571345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标识栈为空栈。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643042" y="3000372"/>
            <a:ext cx="5642015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72802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链栈的所有结点空间都是通过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函数释放所有结点的空间。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365285" y="2000240"/>
            <a:ext cx="7032645" cy="4137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,*p;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(pre==NULL) return;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考虑空栈的情况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pre=p;p=p-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释放尾结点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14414" y="428604"/>
            <a:ext cx="749616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先创建一个新结点，其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；然后将该结点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结点之后作为栈顶结点。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357290" y="2143116"/>
            <a:ext cx="7138979" cy="3404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&gt;data=x;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用于存放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结点作为栈顶结点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ls=p;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23982" y="285728"/>
            <a:ext cx="753429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将栈顶结点（即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所指结点）的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，然后删除该栈顶结点。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428728" y="2000240"/>
            <a:ext cx="7272337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&amp;x)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下溢出返回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栈不空时出栈元素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指向栈顶结点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x=p-&gt;data;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214414" y="500042"/>
            <a:ext cx="721523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将栈顶结点（即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所指结点）的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428728" y="2214554"/>
            <a:ext cx="6748480" cy="3368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&amp;x)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下溢出时返回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x=ls-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357290" y="571480"/>
            <a:ext cx="720883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）判断栈空运算算法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若栈为空（即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-&gt;next==NULL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）则返回值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000232" y="2214554"/>
            <a:ext cx="5072098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571480"/>
            <a:ext cx="692948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3.5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以下各链表均不带有头结点，其中最不适合用作链栈的链表是（  ）。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只有表尾指针没有表头指针的循环单链表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只有表头指针没有表尾指针的循环单链表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只有表头指针没有表尾指针的循环双链表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只有表尾指针没有表头指针的循环双链表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6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6050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6182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7686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5074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6578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43240" y="221455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72000" y="2214554"/>
            <a:ext cx="540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711074" y="2214554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5756" y="1889613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128586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first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1928794" y="1428736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5074" y="14572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栈底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7422" y="1528692"/>
            <a:ext cx="99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栈顶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25634" y="2168434"/>
            <a:ext cx="4556761" cy="598715"/>
          </a:xfrm>
          <a:custGeom>
            <a:avLst/>
            <a:gdLst>
              <a:gd name="connsiteX0" fmla="*/ 4376057 w 4556761"/>
              <a:gd name="connsiteY0" fmla="*/ 0 h 598715"/>
              <a:gd name="connsiteX1" fmla="*/ 4180115 w 4556761"/>
              <a:gd name="connsiteY1" fmla="*/ 470263 h 598715"/>
              <a:gd name="connsiteX2" fmla="*/ 2116183 w 4556761"/>
              <a:gd name="connsiteY2" fmla="*/ 587829 h 598715"/>
              <a:gd name="connsiteX3" fmla="*/ 574766 w 4556761"/>
              <a:gd name="connsiteY3" fmla="*/ 535577 h 598715"/>
              <a:gd name="connsiteX4" fmla="*/ 0 w 4556761"/>
              <a:gd name="connsiteY4" fmla="*/ 287383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761" h="598715">
                <a:moveTo>
                  <a:pt x="4376057" y="0"/>
                </a:moveTo>
                <a:cubicBezTo>
                  <a:pt x="4466409" y="186145"/>
                  <a:pt x="4556761" y="372291"/>
                  <a:pt x="4180115" y="470263"/>
                </a:cubicBezTo>
                <a:cubicBezTo>
                  <a:pt x="3803469" y="568235"/>
                  <a:pt x="2717074" y="576943"/>
                  <a:pt x="2116183" y="587829"/>
                </a:cubicBezTo>
                <a:cubicBezTo>
                  <a:pt x="1515292" y="598715"/>
                  <a:pt x="927463" y="585651"/>
                  <a:pt x="574766" y="535577"/>
                </a:cubicBezTo>
                <a:cubicBezTo>
                  <a:pt x="222069" y="485503"/>
                  <a:pt x="111034" y="386443"/>
                  <a:pt x="0" y="28738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4480" y="357166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只有表头指针没有表尾指针的循环单链表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604" y="321468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进栈操作：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3214686"/>
            <a:ext cx="5643602" cy="2506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q=first;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(q-&gt;next!=first)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q=q-&gt;next;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查找尾结点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p=(LinkStack *)malloc(sizeof(LinkStack));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p-&gt;data=x;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p-&gt;next=first;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first=p;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q-&gt;next=first;	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改为循环单链表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6050" y="6000768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6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6050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6182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7686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5074" y="200024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6578" y="200024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43240" y="221455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72000" y="2214554"/>
            <a:ext cx="540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711074" y="2214554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5756" y="1889613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128586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first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1928794" y="1428736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5074" y="14572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栈底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7422" y="1528692"/>
            <a:ext cx="99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栈顶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25634" y="2168434"/>
            <a:ext cx="4556761" cy="598715"/>
          </a:xfrm>
          <a:custGeom>
            <a:avLst/>
            <a:gdLst>
              <a:gd name="connsiteX0" fmla="*/ 4376057 w 4556761"/>
              <a:gd name="connsiteY0" fmla="*/ 0 h 598715"/>
              <a:gd name="connsiteX1" fmla="*/ 4180115 w 4556761"/>
              <a:gd name="connsiteY1" fmla="*/ 470263 h 598715"/>
              <a:gd name="connsiteX2" fmla="*/ 2116183 w 4556761"/>
              <a:gd name="connsiteY2" fmla="*/ 587829 h 598715"/>
              <a:gd name="connsiteX3" fmla="*/ 574766 w 4556761"/>
              <a:gd name="connsiteY3" fmla="*/ 535577 h 598715"/>
              <a:gd name="connsiteX4" fmla="*/ 0 w 4556761"/>
              <a:gd name="connsiteY4" fmla="*/ 287383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761" h="598715">
                <a:moveTo>
                  <a:pt x="4376057" y="0"/>
                </a:moveTo>
                <a:cubicBezTo>
                  <a:pt x="4466409" y="186145"/>
                  <a:pt x="4556761" y="372291"/>
                  <a:pt x="4180115" y="470263"/>
                </a:cubicBezTo>
                <a:cubicBezTo>
                  <a:pt x="3803469" y="568235"/>
                  <a:pt x="2717074" y="576943"/>
                  <a:pt x="2116183" y="587829"/>
                </a:cubicBezTo>
                <a:cubicBezTo>
                  <a:pt x="1515292" y="598715"/>
                  <a:pt x="927463" y="585651"/>
                  <a:pt x="574766" y="535577"/>
                </a:cubicBezTo>
                <a:cubicBezTo>
                  <a:pt x="222069" y="485503"/>
                  <a:pt x="111034" y="386443"/>
                  <a:pt x="0" y="28738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4480" y="357166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只有表头指针没有表尾指针的循环单链表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604" y="321468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出栈操作：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3214686"/>
            <a:ext cx="5643602" cy="2506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q=first;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(q-&gt;next!=first)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q=q-&gt;next;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查找尾结点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p=first;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x=p-&gt;data;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first=first-&gt;next;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q-&gt;next=first;	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改为循环单链表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0298" y="5857892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71604" y="571480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3.1.4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栈的应用示例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1649260"/>
            <a:ext cx="67866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在较复杂的数据处理过程中，通常需要保存多个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产生的数据。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如果先产生的数据后进行处理，那么需要用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来保存这些数据。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后面示例算法中均采用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，实际上采用链栈完全相同。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71628" y="933449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示意图：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43108" y="1785926"/>
            <a:ext cx="4429156" cy="2186060"/>
            <a:chOff x="2000232" y="2143116"/>
            <a:chExt cx="4429156" cy="21860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072464" y="2570156"/>
              <a:ext cx="292895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72464" y="3355974"/>
              <a:ext cx="292895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1679555" y="2963065"/>
              <a:ext cx="78581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778" y="274155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…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232" y="392906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2107389" y="367903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29058" y="388614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036215" y="36361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4851400" y="2387600"/>
              <a:ext cx="711200" cy="469900"/>
            </a:xfrm>
            <a:custGeom>
              <a:avLst/>
              <a:gdLst>
                <a:gd name="connsiteX0" fmla="*/ 711200 w 711200"/>
                <a:gd name="connsiteY0" fmla="*/ 0 h 469900"/>
                <a:gd name="connsiteX1" fmla="*/ 482600 w 711200"/>
                <a:gd name="connsiteY1" fmla="*/ 342900 h 469900"/>
                <a:gd name="connsiteX2" fmla="*/ 0 w 711200"/>
                <a:gd name="connsiteY2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469900">
                  <a:moveTo>
                    <a:pt x="711200" y="0"/>
                  </a:moveTo>
                  <a:cubicBezTo>
                    <a:pt x="656166" y="132291"/>
                    <a:pt x="601133" y="264583"/>
                    <a:pt x="482600" y="342900"/>
                  </a:cubicBezTo>
                  <a:cubicBezTo>
                    <a:pt x="364067" y="421217"/>
                    <a:pt x="182033" y="445558"/>
                    <a:pt x="0" y="4699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51400" y="3079750"/>
              <a:ext cx="812800" cy="273050"/>
            </a:xfrm>
            <a:custGeom>
              <a:avLst/>
              <a:gdLst>
                <a:gd name="connsiteX0" fmla="*/ 0 w 812800"/>
                <a:gd name="connsiteY0" fmla="*/ 6350 h 273050"/>
                <a:gd name="connsiteX1" fmla="*/ 469900 w 812800"/>
                <a:gd name="connsiteY1" fmla="*/ 44450 h 273050"/>
                <a:gd name="connsiteX2" fmla="*/ 812800 w 812800"/>
                <a:gd name="connsiteY2" fmla="*/ 27305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0" h="273050">
                  <a:moveTo>
                    <a:pt x="0" y="6350"/>
                  </a:moveTo>
                  <a:cubicBezTo>
                    <a:pt x="167216" y="3175"/>
                    <a:pt x="334433" y="0"/>
                    <a:pt x="469900" y="44450"/>
                  </a:cubicBezTo>
                  <a:cubicBezTo>
                    <a:pt x="605367" y="88900"/>
                    <a:pt x="709083" y="180975"/>
                    <a:pt x="812800" y="27305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214311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进栈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2132" y="331464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出栈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42976" y="785794"/>
            <a:ext cx="771530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3.6】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分别表示进栈和出栈操作，栈的初态和终态均为空，进栈和出栈的操作序列可表示为仅由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组成的序列。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下面所示的序列中哪些是合法的？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IOIIOIOO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IOOIOIIO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IIIOIOIO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IIIOOIOO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② 通过对①的分析，设计一个算法利用链栈的基本运算判定操作序列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是否合法。若合法返回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214546" y="3000372"/>
            <a:ext cx="46434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均合法，而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57148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endParaRPr lang="zh-CN" alt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2071670" y="1214422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IOIIOIOO		B. IOOIOIIO		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IIIOIOIO		D. IIIOOIOO</a:t>
            </a:r>
          </a:p>
        </p:txBody>
      </p:sp>
      <p:sp>
        <p:nvSpPr>
          <p:cNvPr id="6" name="下箭头 5"/>
          <p:cNvSpPr/>
          <p:nvPr/>
        </p:nvSpPr>
        <p:spPr>
          <a:xfrm>
            <a:off x="4000496" y="2285992"/>
            <a:ext cx="285752" cy="57150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592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个顺序栈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判断操作序列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合法。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428728" y="1715502"/>
            <a:ext cx="7000924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包含前面的顺序栈基本运算函数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Judge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str[],int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栈初始化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357290" y="928670"/>
            <a:ext cx="7318398" cy="5317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(str[i]=='I')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'I'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时进栈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Push(st,str[i]);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(str[i]=='O')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时出栈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(!Pop(st,x))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若栈下溢出，则返回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DestroyStack(st);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(StackEmpty(st))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栈为空时返回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DestroyStack(st); return 1; }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DestroyStack(st); return 0; }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500166" y="1071546"/>
            <a:ext cx="6858048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回文指的是一个字符串从前面读和从后面读都一样，如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abcba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"123454321"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一个算法利用顺序栈的基本运算判断一个字符串是否为回文。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252544" y="857232"/>
            <a:ext cx="7605736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包含前面的顺序栈基本运算函数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Palindrome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str[],int n)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SqStack st;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栈初始化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323982" y="554840"/>
            <a:ext cx="7534298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所有字符依次进栈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Push(st,str[i]);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i=0;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从头开始遍历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(!StackEmpty(st))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Pop(st,ch);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(ch!=str[i++])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两字符不相同时返回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DestroyStack(st);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DestroyStack(st);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所有相应字符都相同时返回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285852" y="1500174"/>
            <a:ext cx="750099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3.8】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设计一个算法，判断一个可能含有小括号（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')'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、）、中括号（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'['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']'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）和大括号（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'{'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'}'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）的表达式中各类括号是否匹配。若匹配，则返回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285852" y="1071546"/>
            <a:ext cx="750099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设置一个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，定义一个整型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变量（初始为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扫描表达式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当遇到左括号“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”时，将其进栈；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”时，出栈字符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，若出栈失败（下溢出）或者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不匹配，则置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退出循环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否则直到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扫描完毕为止。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若栈空并且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42860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思路：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252544" y="786808"/>
            <a:ext cx="7748612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包含前面的顺序栈基本运算函数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exp[],int n)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存放表达式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SqStack st;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栈初始化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flag=1,i=0;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42976" y="571480"/>
            <a:ext cx="4429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栈的基本运算主要包括以下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种：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142976" y="1142984"/>
            <a:ext cx="756602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。建立一个空栈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。释放栈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占用的内存空间。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中，使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成为栈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的栈顶元素。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。当栈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不空时，将栈顶元素赋给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，并从栈中删除当前栈顶。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。若栈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不空，取栈顶元素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。判断栈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是否为空栈。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52"/>
            <a:ext cx="7715304" cy="642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(i&lt;n &amp;&amp; flag==1)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遍历表达式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switch(exp[i])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'(': case '[': case '{':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各种左括号进栈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Push(st,exp[i]);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')':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判断栈顶是否为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(!Pop(st,ch) || ch!='(')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出栈操作失败或不匹配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flag=0;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']':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判断栈顶是否为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'['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(!Pop(st,ch) || ch!='[')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出栈操作失败或不匹配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flag=0;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'}':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判断栈顶是否为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'{'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(!Pop(st,ch) || ch!='{')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出栈操作失败或不匹配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flag=0;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642918"/>
            <a:ext cx="7572428" cy="3789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 &amp;&amp; flag==1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栈空且符号匹配则返回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DestroyStack(st);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DestroyStack(st);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428860" y="357166"/>
            <a:ext cx="36766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   列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50971" y="1358293"/>
            <a:ext cx="439102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的基本概念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214414" y="2357430"/>
            <a:ext cx="7421558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（简称队）也是一种运算受限的线性表，在这种线性表上，插入限定在表的某一端进行，删除限定在表的另一端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队列的插入操作称为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，删除操作称为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允许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插入的一端称为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，允许删除的一端称为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的元素只能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添加到队尾，被删除的只能是排在队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300190" y="725484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归纳起来，一个队列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示意图。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57356" y="1857364"/>
            <a:ext cx="5085161" cy="1857388"/>
            <a:chOff x="1857356" y="3500438"/>
            <a:chExt cx="5085161" cy="1857388"/>
          </a:xfrm>
        </p:grpSpPr>
        <p:sp>
          <p:nvSpPr>
            <p:cNvPr id="6" name="矩形 5"/>
            <p:cNvSpPr/>
            <p:nvPr/>
          </p:nvSpPr>
          <p:spPr>
            <a:xfrm>
              <a:off x="2643174" y="3643314"/>
              <a:ext cx="3500462" cy="7858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378619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… 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488" y="49291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000364" y="471488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72066" y="495771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14942" y="47434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3"/>
            </p:cNvCxnSpPr>
            <p:nvPr/>
          </p:nvCxnSpPr>
          <p:spPr>
            <a:xfrm rot="10800000" flipV="1">
              <a:off x="6143636" y="4036221"/>
              <a:ext cx="785818" cy="0"/>
            </a:xfrm>
            <a:prstGeom prst="straightConnector1">
              <a:avLst/>
            </a:prstGeom>
            <a:ln>
              <a:tailEnd type="arrow" w="lg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8137" y="354575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 flipV="1">
              <a:off x="1857356" y="4036221"/>
              <a:ext cx="785818" cy="0"/>
            </a:xfrm>
            <a:prstGeom prst="straightConnector1">
              <a:avLst/>
            </a:prstGeom>
            <a:ln>
              <a:tailEnd type="arrow" w="lg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28794" y="350043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出队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285852" y="551900"/>
            <a:ext cx="3528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队列的基本运算如下：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285852" y="1194842"/>
            <a:ext cx="7353293" cy="373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。建立一个空队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。释放队列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占用的内存空间。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的队尾。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。将队列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的队头元素出队并赋给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队头元素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。取出队列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的队头元素并赋给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，但该元素不出队。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。判断队列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85852" y="928670"/>
            <a:ext cx="72152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以下属于队列的基本运算的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对队列中的元素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取出最近进队的元素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在队列中某元素之前插入元素			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删除队头元素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52543" y="758787"/>
            <a:ext cx="50339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的顺序存储结构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428728" y="1643050"/>
            <a:ext cx="728667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通常有两种存储结构，即顺序存储结构和链式存储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的顺序存储结构简称为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，它由一个一维数组（用于存储队列中元素）及两个分别指示队头和队尾的变量组成，这两个变量分别称为“队头指针”和“队尾指针”。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约定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队尾指针指示队尾元素的当前位置，队头指针指示队头元素的前一个位置。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93908" y="1000108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285853" y="1666842"/>
            <a:ext cx="7572428" cy="308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20	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指定队列的容量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保存队中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endParaRPr lang="en-US" altLang="zh-CN" sz="1800" dirty="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en-US" altLang="zh-CN" sz="180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214678" y="6318249"/>
            <a:ext cx="307183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顺序队的几种状态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2638424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42976" y="171370"/>
            <a:ext cx="1928826" cy="2800484"/>
            <a:chOff x="1142976" y="314246"/>
            <a:chExt cx="1928826" cy="2800484"/>
          </a:xfrm>
        </p:grpSpPr>
        <p:sp>
          <p:nvSpPr>
            <p:cNvPr id="8" name="矩形 7"/>
            <p:cNvSpPr/>
            <p:nvPr/>
          </p:nvSpPr>
          <p:spPr>
            <a:xfrm>
              <a:off x="2000232" y="314246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74" y="2180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3174" y="14241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174" y="10626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72287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32036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2976" y="212030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712232" y="231451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43174" y="183272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271462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(a)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2976" y="23447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712232" y="253893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3286116" y="142852"/>
            <a:ext cx="2286016" cy="2800484"/>
            <a:chOff x="3286116" y="142852"/>
            <a:chExt cx="2286016" cy="2800484"/>
          </a:xfrm>
        </p:grpSpPr>
        <p:sp>
          <p:nvSpPr>
            <p:cNvPr id="24" name="矩形 23"/>
            <p:cNvSpPr/>
            <p:nvPr/>
          </p:nvSpPr>
          <p:spPr>
            <a:xfrm>
              <a:off x="4500562" y="14285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43504" y="200899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3504" y="12527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504" y="8912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43504" y="55147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3504" y="1489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43306" y="15716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212562" y="17658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43504" y="166132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71934" y="254322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(b)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43306" y="21733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212562" y="2367543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500562" y="15716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>
            <a:xfrm>
              <a:off x="3286116" y="1071546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000760" y="142852"/>
            <a:ext cx="2571768" cy="2800484"/>
            <a:chOff x="6000760" y="142852"/>
            <a:chExt cx="2571768" cy="2800484"/>
          </a:xfrm>
        </p:grpSpPr>
        <p:sp>
          <p:nvSpPr>
            <p:cNvPr id="36" name="矩形 35"/>
            <p:cNvSpPr/>
            <p:nvPr/>
          </p:nvSpPr>
          <p:spPr>
            <a:xfrm>
              <a:off x="7072330" y="14285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15272" y="200899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15272" y="12527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15272" y="8912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15272" y="55147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15272" y="1489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5074" y="14285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6784330" y="33705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715272" y="166132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9388" y="254322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(c)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21733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6784330" y="2367543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072330" y="15716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72330" y="121442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072330" y="85442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49723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72330" y="14285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6000760" y="1071546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000628" y="3114849"/>
            <a:ext cx="2384797" cy="3085831"/>
            <a:chOff x="5000628" y="3114849"/>
            <a:chExt cx="2384797" cy="3085831"/>
          </a:xfrm>
        </p:grpSpPr>
        <p:sp>
          <p:nvSpPr>
            <p:cNvPr id="56" name="矩形 55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580057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 rot="7563746">
              <a:off x="7028235" y="3186287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143108" y="3541714"/>
            <a:ext cx="2643206" cy="2673368"/>
            <a:chOff x="2143108" y="3541714"/>
            <a:chExt cx="2643206" cy="2673368"/>
          </a:xfrm>
        </p:grpSpPr>
        <p:sp>
          <p:nvSpPr>
            <p:cNvPr id="93" name="矩形 92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左箭头 108"/>
            <p:cNvSpPr/>
            <p:nvPr/>
          </p:nvSpPr>
          <p:spPr>
            <a:xfrm>
              <a:off x="4286248" y="4357694"/>
              <a:ext cx="500066" cy="35719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254099" y="428604"/>
            <a:ext cx="7889901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可以看到，图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都是队空的情况，均满足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front==rear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的条件，所以可以将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front==rear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作为队空的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5072074"/>
            <a:ext cx="721523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那么队满的条件如何设置呢？受顺序栈的启发，似乎很容易得到队满的条件为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rear==MaxSize-1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85918" y="1928802"/>
            <a:ext cx="1928826" cy="2800484"/>
            <a:chOff x="1142976" y="314246"/>
            <a:chExt cx="1928826" cy="2800484"/>
          </a:xfrm>
        </p:grpSpPr>
        <p:sp>
          <p:nvSpPr>
            <p:cNvPr id="9" name="矩形 8"/>
            <p:cNvSpPr/>
            <p:nvPr/>
          </p:nvSpPr>
          <p:spPr>
            <a:xfrm>
              <a:off x="2000232" y="314246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3174" y="2180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174" y="14241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10626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72287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43174" y="32036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2976" y="212030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712232" y="231451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43174" y="183272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1604" y="271462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(a)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2976" y="23447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712232" y="253893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072066" y="1827202"/>
            <a:ext cx="2357454" cy="2673368"/>
            <a:chOff x="2143108" y="3541714"/>
            <a:chExt cx="2357454" cy="2673368"/>
          </a:xfrm>
        </p:grpSpPr>
        <p:sp>
          <p:nvSpPr>
            <p:cNvPr id="22" name="矩形 21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071539" y="476250"/>
            <a:ext cx="7358114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设一个栈的输入序列为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，借助一个栈所得到的输出序列不可能是（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28860" y="3071810"/>
            <a:ext cx="2214578" cy="2428892"/>
            <a:chOff x="2428860" y="3071810"/>
            <a:chExt cx="2214578" cy="2428892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3298017" y="4279055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3868726" y="4278261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976678" y="4957716"/>
              <a:ext cx="57150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05240" y="51005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688821" y="3338987"/>
              <a:ext cx="497417" cy="455083"/>
            </a:xfrm>
            <a:custGeom>
              <a:avLst/>
              <a:gdLst>
                <a:gd name="connsiteX0" fmla="*/ 14817 w 497417"/>
                <a:gd name="connsiteY0" fmla="*/ 23283 h 455083"/>
                <a:gd name="connsiteX1" fmla="*/ 65617 w 497417"/>
                <a:gd name="connsiteY1" fmla="*/ 23283 h 455083"/>
                <a:gd name="connsiteX2" fmla="*/ 408517 w 497417"/>
                <a:gd name="connsiteY2" fmla="*/ 162983 h 455083"/>
                <a:gd name="connsiteX3" fmla="*/ 497417 w 497417"/>
                <a:gd name="connsiteY3" fmla="*/ 455083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417" h="455083">
                  <a:moveTo>
                    <a:pt x="14817" y="23283"/>
                  </a:moveTo>
                  <a:cubicBezTo>
                    <a:pt x="7408" y="11641"/>
                    <a:pt x="0" y="0"/>
                    <a:pt x="65617" y="23283"/>
                  </a:cubicBezTo>
                  <a:cubicBezTo>
                    <a:pt x="131234" y="46566"/>
                    <a:pt x="336550" y="91016"/>
                    <a:pt x="408517" y="162983"/>
                  </a:cubicBezTo>
                  <a:cubicBezTo>
                    <a:pt x="480484" y="234950"/>
                    <a:pt x="488950" y="345016"/>
                    <a:pt x="497417" y="45508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355571" y="3286070"/>
              <a:ext cx="287867" cy="457200"/>
            </a:xfrm>
            <a:custGeom>
              <a:avLst/>
              <a:gdLst>
                <a:gd name="connsiteX0" fmla="*/ 8467 w 287867"/>
                <a:gd name="connsiteY0" fmla="*/ 457200 h 457200"/>
                <a:gd name="connsiteX1" fmla="*/ 46567 w 287867"/>
                <a:gd name="connsiteY1" fmla="*/ 203200 h 457200"/>
                <a:gd name="connsiteX2" fmla="*/ 287867 w 287867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867" h="457200">
                  <a:moveTo>
                    <a:pt x="8467" y="457200"/>
                  </a:moveTo>
                  <a:cubicBezTo>
                    <a:pt x="4233" y="368300"/>
                    <a:pt x="0" y="279400"/>
                    <a:pt x="46567" y="203200"/>
                  </a:cubicBezTo>
                  <a:cubicBezTo>
                    <a:pt x="93134" y="127000"/>
                    <a:pt x="190500" y="63500"/>
                    <a:pt x="28786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860" y="307181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c b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86050" y="557214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1142976" y="571480"/>
            <a:ext cx="774861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这里有问题，因为图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都满足这个“队满”的条件，而实际上队列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并没有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因为队满条件设置不合理而导致的“溢出”称为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假溢出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，也就是说这种“溢出”并不是真正的溢出，尽管队满条件成立了，但队列中还有多个存放元素的空位置。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85918" y="3371559"/>
            <a:ext cx="2357454" cy="2571768"/>
            <a:chOff x="5000628" y="3628912"/>
            <a:chExt cx="2357454" cy="2571768"/>
          </a:xfrm>
        </p:grpSpPr>
        <p:sp>
          <p:nvSpPr>
            <p:cNvPr id="6" name="矩形 5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4942" y="580057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57818" y="3214686"/>
            <a:ext cx="2357454" cy="2673368"/>
            <a:chOff x="2143108" y="3541714"/>
            <a:chExt cx="2357454" cy="2673368"/>
          </a:xfrm>
        </p:grpSpPr>
        <p:sp>
          <p:nvSpPr>
            <p:cNvPr id="24" name="矩形 23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000100" y="476250"/>
            <a:ext cx="8034364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能够充分地使用数组中的存储空间，可以把数组的前端和后端连接起来，形成一个环形的表，即把存储队列元素的表从逻辑上看成一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环形的表叫做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循环队列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环形队列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14414" y="1571612"/>
            <a:ext cx="1928826" cy="2143140"/>
            <a:chOff x="5000628" y="3628912"/>
            <a:chExt cx="1928826" cy="2143140"/>
          </a:xfrm>
        </p:grpSpPr>
        <p:sp>
          <p:nvSpPr>
            <p:cNvPr id="30" name="矩形 29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29388" y="714356"/>
            <a:ext cx="2000264" cy="3786214"/>
            <a:chOff x="6786578" y="714356"/>
            <a:chExt cx="2000264" cy="3786214"/>
          </a:xfrm>
        </p:grpSpPr>
        <p:sp>
          <p:nvSpPr>
            <p:cNvPr id="5" name="椭圆 4"/>
            <p:cNvSpPr/>
            <p:nvPr/>
          </p:nvSpPr>
          <p:spPr>
            <a:xfrm>
              <a:off x="6786578" y="1285860"/>
              <a:ext cx="2000264" cy="25717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7318893" y="1981054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5"/>
              <a:endCxn id="5" idx="5"/>
            </p:cNvCxnSpPr>
            <p:nvPr/>
          </p:nvCxnSpPr>
          <p:spPr>
            <a:xfrm rot="16200000" flipH="1">
              <a:off x="8040581" y="3027673"/>
              <a:ext cx="524330" cy="382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8189960" y="1870427"/>
              <a:ext cx="414817" cy="3694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7207887" y="1604243"/>
              <a:ext cx="628835" cy="161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5" idx="2"/>
            </p:cNvCxnSpPr>
            <p:nvPr/>
          </p:nvCxnSpPr>
          <p:spPr>
            <a:xfrm rot="10800000" flipV="1">
              <a:off x="6786578" y="2520312"/>
              <a:ext cx="519252" cy="51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7131954" y="3248932"/>
              <a:ext cx="628267" cy="278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955712" y="244805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08332" y="202024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4205" y="215958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45019" y="261093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083" y="279912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00892" y="185736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2517" y="274313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3834" y="321468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29586" y="71435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49" idx="2"/>
            </p:cNvCxnSpPr>
            <p:nvPr/>
          </p:nvCxnSpPr>
          <p:spPr>
            <a:xfrm rot="5400000">
              <a:off x="8045284" y="1151527"/>
              <a:ext cx="304390" cy="107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429520" y="416201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53" idx="0"/>
              <a:endCxn id="5" idx="4"/>
            </p:cNvCxnSpPr>
            <p:nvPr/>
          </p:nvCxnSpPr>
          <p:spPr>
            <a:xfrm rot="5400000" flipH="1" flipV="1">
              <a:off x="7616656" y="3991963"/>
              <a:ext cx="30438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右箭头 55"/>
          <p:cNvSpPr/>
          <p:nvPr/>
        </p:nvSpPr>
        <p:spPr>
          <a:xfrm>
            <a:off x="3500430" y="2285992"/>
            <a:ext cx="2714644" cy="35719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43306" y="157161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前端和后端连接起来，形成一个环形的表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857232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队头队尾指针进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的操作为：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1500174"/>
            <a:ext cx="6286544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队头指针进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 MOD MaxSize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队尾指针进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 MOD MaxSize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>
            <a:off x="1142976" y="344920"/>
            <a:ext cx="2558704" cy="2984124"/>
            <a:chOff x="1142976" y="344920"/>
            <a:chExt cx="2558704" cy="2984124"/>
          </a:xfrm>
        </p:grpSpPr>
        <p:sp>
          <p:nvSpPr>
            <p:cNvPr id="5" name="椭圆 4"/>
            <p:cNvSpPr/>
            <p:nvPr/>
          </p:nvSpPr>
          <p:spPr>
            <a:xfrm>
              <a:off x="1142976" y="344920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64665" y="948673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5"/>
              <a:endCxn id="5" idx="5"/>
            </p:cNvCxnSpPr>
            <p:nvPr/>
          </p:nvCxnSpPr>
          <p:spPr>
            <a:xfrm rot="16200000" flipH="1">
              <a:off x="2309391" y="1972254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28860" y="857233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V="1">
              <a:off x="1561480" y="571691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2"/>
              <a:endCxn id="5" idx="2"/>
            </p:cNvCxnSpPr>
            <p:nvPr/>
          </p:nvCxnSpPr>
          <p:spPr>
            <a:xfrm rot="10800000">
              <a:off x="1142977" y="1514921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500167" y="2214557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0673" y="1376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3293" y="94867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9166" y="108801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9980" y="153936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61044" y="172755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8738" y="175176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0800000">
              <a:off x="2928926" y="1590248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15862" y="22331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V="1">
              <a:off x="2844425" y="2018876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428728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(a)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928926" y="-24"/>
            <a:ext cx="3344522" cy="3329068"/>
            <a:chOff x="2928926" y="-24"/>
            <a:chExt cx="3344522" cy="3329068"/>
          </a:xfrm>
        </p:grpSpPr>
        <p:sp>
          <p:nvSpPr>
            <p:cNvPr id="72" name="上弧形箭头 71"/>
            <p:cNvSpPr/>
            <p:nvPr/>
          </p:nvSpPr>
          <p:spPr>
            <a:xfrm>
              <a:off x="2928926" y="214290"/>
              <a:ext cx="1143008" cy="500066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857620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279309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2" idx="5"/>
              <a:endCxn id="91" idx="5"/>
            </p:cNvCxnSpPr>
            <p:nvPr/>
          </p:nvCxnSpPr>
          <p:spPr>
            <a:xfrm rot="16200000" flipH="1">
              <a:off x="5024035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5143504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16200000" flipV="1">
              <a:off x="4276124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2" idx="2"/>
              <a:endCxn id="91" idx="2"/>
            </p:cNvCxnSpPr>
            <p:nvPr/>
          </p:nvCxnSpPr>
          <p:spPr>
            <a:xfrm rot="10800000">
              <a:off x="3857621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4214811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17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7937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63810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4624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75688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43504" y="-24"/>
              <a:ext cx="57150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30506" y="22454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V="1">
              <a:off x="5559069" y="203112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143372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(b)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rot="5400000">
              <a:off x="5180017" y="321447"/>
              <a:ext cx="213520" cy="1436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786314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715008" y="214290"/>
            <a:ext cx="3357585" cy="3114754"/>
            <a:chOff x="5715008" y="214290"/>
            <a:chExt cx="3357585" cy="3114754"/>
          </a:xfrm>
        </p:grpSpPr>
        <p:sp>
          <p:nvSpPr>
            <p:cNvPr id="112" name="椭圆 111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/>
            <p:cNvCxnSpPr>
              <a:stCxn id="113" idx="5"/>
              <a:endCxn id="112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3" idx="2"/>
              <a:endCxn id="112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(c)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上弧形箭头 136"/>
            <p:cNvSpPr/>
            <p:nvPr/>
          </p:nvSpPr>
          <p:spPr>
            <a:xfrm>
              <a:off x="5715008" y="214290"/>
              <a:ext cx="1143008" cy="500066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2357422" y="3600394"/>
            <a:ext cx="2928958" cy="2971878"/>
            <a:chOff x="2357422" y="3600394"/>
            <a:chExt cx="2928958" cy="2971878"/>
          </a:xfrm>
        </p:grpSpPr>
        <p:sp>
          <p:nvSpPr>
            <p:cNvPr id="167" name="椭圆 166"/>
            <p:cNvSpPr/>
            <p:nvPr/>
          </p:nvSpPr>
          <p:spPr>
            <a:xfrm>
              <a:off x="2370486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2792175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168"/>
            <p:cNvCxnSpPr>
              <a:stCxn id="168" idx="5"/>
              <a:endCxn id="167" idx="5"/>
            </p:cNvCxnSpPr>
            <p:nvPr/>
          </p:nvCxnSpPr>
          <p:spPr>
            <a:xfrm rot="16200000" flipH="1">
              <a:off x="3536901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3656370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16200000" flipV="1">
              <a:off x="2788990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8" idx="2"/>
              <a:endCxn id="167" idx="2"/>
            </p:cNvCxnSpPr>
            <p:nvPr/>
          </p:nvCxnSpPr>
          <p:spPr>
            <a:xfrm rot="10800000">
              <a:off x="2370487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400000">
              <a:off x="2727677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468183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20803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876676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57490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188554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57422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86247" y="499259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>
            <a:xfrm rot="10800000">
              <a:off x="4156435" y="4831084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4143371" y="547402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>
            <a:xfrm rot="16200000" flipV="1">
              <a:off x="4071934" y="525971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1" name="左箭头 190"/>
            <p:cNvSpPr/>
            <p:nvPr/>
          </p:nvSpPr>
          <p:spPr>
            <a:xfrm>
              <a:off x="4786314" y="4572008"/>
              <a:ext cx="500066" cy="285752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143505" y="3571876"/>
            <a:ext cx="2857519" cy="3000396"/>
            <a:chOff x="5143505" y="3571876"/>
            <a:chExt cx="2857519" cy="3000396"/>
          </a:xfrm>
        </p:grpSpPr>
        <p:sp>
          <p:nvSpPr>
            <p:cNvPr id="139" name="椭圆 138"/>
            <p:cNvSpPr/>
            <p:nvPr/>
          </p:nvSpPr>
          <p:spPr>
            <a:xfrm>
              <a:off x="5513759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5935448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/>
            <p:cNvCxnSpPr>
              <a:stCxn id="140" idx="5"/>
              <a:endCxn id="139" idx="5"/>
            </p:cNvCxnSpPr>
            <p:nvPr/>
          </p:nvCxnSpPr>
          <p:spPr>
            <a:xfrm rot="16200000" flipH="1">
              <a:off x="6680174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6799643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6200000" flipV="1">
              <a:off x="5932263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40" idx="2"/>
              <a:endCxn id="139" idx="2"/>
            </p:cNvCxnSpPr>
            <p:nvPr/>
          </p:nvCxnSpPr>
          <p:spPr>
            <a:xfrm rot="10800000">
              <a:off x="5513760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5870950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611456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364076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19949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00763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31827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143505" y="357187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58082" y="510059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rot="16200000" flipV="1">
              <a:off x="7286645" y="4886279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500695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43571" y="50576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305699" y="53695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2" name="直接箭头连接符 161"/>
            <p:cNvCxnSpPr>
              <a:stCxn id="151" idx="2"/>
            </p:cNvCxnSpPr>
            <p:nvPr/>
          </p:nvCxnSpPr>
          <p:spPr>
            <a:xfrm rot="16200000" flipH="1">
              <a:off x="5473517" y="3901888"/>
              <a:ext cx="161512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0" name="下箭头 189"/>
            <p:cNvSpPr/>
            <p:nvPr/>
          </p:nvSpPr>
          <p:spPr>
            <a:xfrm rot="3000000">
              <a:off x="7379113" y="3383494"/>
              <a:ext cx="214314" cy="71438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58016" y="47148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57166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在循环队列中仍不能区分队空和队满，图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都满足条件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front==rear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14414" y="2000240"/>
            <a:ext cx="2558704" cy="2984124"/>
            <a:chOff x="1142976" y="344920"/>
            <a:chExt cx="2558704" cy="2984124"/>
          </a:xfrm>
        </p:grpSpPr>
        <p:sp>
          <p:nvSpPr>
            <p:cNvPr id="12" name="椭圆 11"/>
            <p:cNvSpPr/>
            <p:nvPr/>
          </p:nvSpPr>
          <p:spPr>
            <a:xfrm>
              <a:off x="1142976" y="344920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64665" y="948673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5"/>
              <a:endCxn id="12" idx="5"/>
            </p:cNvCxnSpPr>
            <p:nvPr/>
          </p:nvCxnSpPr>
          <p:spPr>
            <a:xfrm rot="16200000" flipH="1">
              <a:off x="2309391" y="1972254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428860" y="857233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1561480" y="571691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2"/>
              <a:endCxn id="12" idx="2"/>
            </p:cNvCxnSpPr>
            <p:nvPr/>
          </p:nvCxnSpPr>
          <p:spPr>
            <a:xfrm rot="10800000">
              <a:off x="1142977" y="1514921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1500167" y="2214557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40673" y="1376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93293" y="94867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9166" y="108801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29980" y="153936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61044" y="172755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8738" y="175176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2928926" y="1590248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15862" y="22331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V="1">
              <a:off x="2844425" y="2018876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28728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(a)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14744" y="2000240"/>
            <a:ext cx="2500329" cy="2971878"/>
            <a:chOff x="6572264" y="357166"/>
            <a:chExt cx="2500329" cy="2971878"/>
          </a:xfrm>
        </p:grpSpPr>
        <p:sp>
          <p:nvSpPr>
            <p:cNvPr id="30" name="椭圆 29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5"/>
              <a:endCxn id="30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1" idx="2"/>
              <a:endCxn id="30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(c)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29388" y="1957320"/>
            <a:ext cx="2571767" cy="2971878"/>
            <a:chOff x="2357422" y="3600394"/>
            <a:chExt cx="2571767" cy="2971878"/>
          </a:xfrm>
        </p:grpSpPr>
        <p:sp>
          <p:nvSpPr>
            <p:cNvPr id="54" name="椭圆 53"/>
            <p:cNvSpPr/>
            <p:nvPr/>
          </p:nvSpPr>
          <p:spPr>
            <a:xfrm>
              <a:off x="2370486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92175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55" idx="5"/>
              <a:endCxn id="54" idx="5"/>
            </p:cNvCxnSpPr>
            <p:nvPr/>
          </p:nvCxnSpPr>
          <p:spPr>
            <a:xfrm rot="16200000" flipH="1">
              <a:off x="3536901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3656370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V="1">
              <a:off x="2788990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2"/>
              <a:endCxn id="54" idx="2"/>
            </p:cNvCxnSpPr>
            <p:nvPr/>
          </p:nvCxnSpPr>
          <p:spPr>
            <a:xfrm rot="10800000">
              <a:off x="2370487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2727677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468183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0803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6676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57490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88554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6247" y="499259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10800000">
              <a:off x="4156435" y="4831084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143371" y="547402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16200000" flipV="1">
              <a:off x="4071934" y="525971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214422"/>
            <a:ext cx="70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仍设置队空条件为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将队满条件设置为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 MOD MaxSize==front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也就是说，当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的前一位置时就认为队列满了。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571480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pc="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规定：</a:t>
            </a:r>
            <a:endParaRPr lang="zh-CN" altLang="en-US" sz="2200" spc="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43174" y="2214554"/>
            <a:ext cx="5572164" cy="1685994"/>
            <a:chOff x="2643174" y="2214554"/>
            <a:chExt cx="5572164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2643174" y="3500438"/>
              <a:ext cx="557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试探进队，若达到队头指针位置，则认为队满！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5001422" y="2857496"/>
              <a:ext cx="128588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14810" y="2214554"/>
              <a:ext cx="264320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7000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显然在这样设置的队满条件下，队满条件成立时队中还有一个空闲单元，也就是说这样的队中最多只能进队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5984" y="2643182"/>
            <a:ext cx="2500329" cy="2971878"/>
            <a:chOff x="6572264" y="357166"/>
            <a:chExt cx="2500329" cy="2971878"/>
          </a:xfrm>
        </p:grpSpPr>
        <p:sp>
          <p:nvSpPr>
            <p:cNvPr id="7" name="椭圆 6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5"/>
              <a:endCxn id="7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2"/>
              <a:endCxn id="7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(c)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72066" y="342900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，最多只有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个元素在循环队列中，不会发生这样的情况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下弧形箭头 30"/>
          <p:cNvSpPr/>
          <p:nvPr/>
        </p:nvSpPr>
        <p:spPr>
          <a:xfrm rot="10800000">
            <a:off x="4429124" y="2928934"/>
            <a:ext cx="1143008" cy="500066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571604" y="928670"/>
            <a:ext cx="6429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归纳起来，上述设置的循环队列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个要素如下：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714480" y="1643050"/>
            <a:ext cx="6637326" cy="33685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44000" bIns="144000">
            <a:spAutoFit/>
          </a:bodyPr>
          <a:lstStyle/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sq.data[sq.rear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]=x;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 	x=sq.data[sq.front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643042" y="714356"/>
            <a:ext cx="4422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循环队列的基本运算算法如下。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571604" y="1357298"/>
            <a:ext cx="60007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）初始化队列运算算法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sq.rear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571604" y="2786058"/>
            <a:ext cx="6778615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&amp;sq)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队列指针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778674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3.2】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已知一个栈的进栈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其出栈序列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  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B.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D.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28794" y="4450710"/>
            <a:ext cx="5643602" cy="1192868"/>
            <a:chOff x="1928794" y="4450710"/>
            <a:chExt cx="5643602" cy="1192868"/>
          </a:xfrm>
        </p:grpSpPr>
        <p:sp>
          <p:nvSpPr>
            <p:cNvPr id="4" name="TextBox 3"/>
            <p:cNvSpPr txBox="1"/>
            <p:nvPr/>
          </p:nvSpPr>
          <p:spPr>
            <a:xfrm>
              <a:off x="1928794" y="5243468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…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8794" y="4450710"/>
              <a:ext cx="285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  …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…</a:t>
              </a:r>
              <a:r>
                <a:rPr lang="en-US" altLang="zh-CN" sz="2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1857356" y="5132841"/>
              <a:ext cx="428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3341" y="5132841"/>
              <a:ext cx="428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531885" y="5132841"/>
              <a:ext cx="428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4285454" y="5132841"/>
              <a:ext cx="428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29256" y="49147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000628" y="502915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886278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3286124"/>
            <a:ext cx="5214974" cy="1143008"/>
            <a:chOff x="1571604" y="3286124"/>
            <a:chExt cx="5214974" cy="1143008"/>
          </a:xfrm>
        </p:grpSpPr>
        <p:sp>
          <p:nvSpPr>
            <p:cNvPr id="14" name="TextBox 13"/>
            <p:cNvSpPr txBox="1"/>
            <p:nvPr/>
          </p:nvSpPr>
          <p:spPr>
            <a:xfrm>
              <a:off x="1571604" y="3286124"/>
              <a:ext cx="5214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 2  3   …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-1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-2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 1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785665" y="3616781"/>
              <a:ext cx="2767148" cy="444136"/>
            </a:xfrm>
            <a:custGeom>
              <a:avLst/>
              <a:gdLst>
                <a:gd name="connsiteX0" fmla="*/ 10886 w 2767148"/>
                <a:gd name="connsiteY0" fmla="*/ 0 h 444136"/>
                <a:gd name="connsiteX1" fmla="*/ 389708 w 2767148"/>
                <a:gd name="connsiteY1" fmla="*/ 326571 h 444136"/>
                <a:gd name="connsiteX2" fmla="*/ 2349137 w 2767148"/>
                <a:gd name="connsiteY2" fmla="*/ 391885 h 444136"/>
                <a:gd name="connsiteX3" fmla="*/ 2767148 w 2767148"/>
                <a:gd name="connsiteY3" fmla="*/ 13062 h 44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7148" h="444136">
                  <a:moveTo>
                    <a:pt x="10886" y="0"/>
                  </a:moveTo>
                  <a:cubicBezTo>
                    <a:pt x="5443" y="130628"/>
                    <a:pt x="0" y="261257"/>
                    <a:pt x="389708" y="326571"/>
                  </a:cubicBezTo>
                  <a:cubicBezTo>
                    <a:pt x="779416" y="391885"/>
                    <a:pt x="1952897" y="444136"/>
                    <a:pt x="2349137" y="391885"/>
                  </a:cubicBezTo>
                  <a:cubicBezTo>
                    <a:pt x="2745377" y="339634"/>
                    <a:pt x="2756262" y="176348"/>
                    <a:pt x="2767148" y="13062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1736" y="402902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和为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71604" y="264318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，只有唯一的出栈序列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74961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）销毁队列运算算法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这里顺序队的内存空间是由系统自动分配的，在不再需要时由系统自动释放其空间。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000232" y="2571744"/>
            <a:ext cx="4537075" cy="1339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252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sq)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先判断队列是否已满，若不满，让队尾指针循环进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，在该位置存放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285852" y="2133600"/>
            <a:ext cx="7286676" cy="3199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sq.rear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队尾循环进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sq.data[sq.rear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]=x;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357290" y="285728"/>
            <a:ext cx="73581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）出队运算算法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先判断队列是否已空，若不空，让队头指针循环进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，将该位置的元素值赋给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431900" y="1989138"/>
            <a:ext cx="7129462" cy="3235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队头循环进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362111" y="642918"/>
            <a:ext cx="75676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）取队头元素运算算法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先判断队列是否已空，若不空，将队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指针前一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个位置的元素值赋给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585942" y="2500306"/>
            <a:ext cx="7129462" cy="28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x=sq.data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285852" y="679448"/>
            <a:ext cx="7129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）判断队空运算算法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若队列为空，则返回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143108" y="2143116"/>
            <a:ext cx="5070512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sq)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285852" y="727060"/>
            <a:ext cx="7572428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3.12】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若用一个大小为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的数组来实现循环队列，队头指针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指向队列中队头元素的前一个位置，队尾指针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指向队尾元素的位置。若当前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的值分别为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，当从队列中删除一个元素，再加入两个元素后，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的值分别为（ ）。</a:t>
            </a: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00166" y="4254207"/>
            <a:ext cx="6072230" cy="1246495"/>
            <a:chOff x="1500166" y="4254207"/>
            <a:chExt cx="6072230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000892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0166" y="4254207"/>
              <a:ext cx="457203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rear=0,front=3,MaxSize=6</a:t>
              </a:r>
            </a:p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front=(front+1)%MaxSize=4</a:t>
              </a:r>
            </a:p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rear=(rear+2)%MaxSize=2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6357950" y="4786322"/>
              <a:ext cx="500066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269682" y="357166"/>
            <a:ext cx="766003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3.13】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对于循环队列，写出求队列中元素个数的公式，并编写相应的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0298" y="2643182"/>
            <a:ext cx="6143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rear-front+MaxSize)%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1785926"/>
            <a:ext cx="52864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循环队列元素个数的计算公式如下：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227165" y="896934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300190" y="1617659"/>
            <a:ext cx="6915148" cy="19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ount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sq.rear-sq.front+MaxSize)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746286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3.15】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如果用一个大小为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的环形数组表示队列，该队列只有一个队头指针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，不设队尾指针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，而改置一个计数器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，用以记录队列中的元素个数。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）队列中最多能容纳多少个元素？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）设计实现队列基本运算的算法。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500166" y="785794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依题意，设计队列的类型如下：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643042" y="1500174"/>
            <a:ext cx="6626225" cy="2368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存放队列中的元素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队列中元素个数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214414" y="571480"/>
            <a:ext cx="442915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的顺序存储结构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214414" y="1857364"/>
            <a:ext cx="7499373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的顺序存储结构称为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栈通常由一个一维数组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和一个记录栈顶元素位置的变量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习惯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上将栈底放在数组下标小的那端，栈顶元素由栈顶指针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357290" y="742733"/>
            <a:ext cx="750099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）队列中最多可容纳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个元素，因为这里不需要空出一个位置以区分队列空和队列满的情况。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292227" y="1814303"/>
            <a:ext cx="7566053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为空的条件是：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sq.count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为满的条件是：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sq.count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队尾元素的位置是：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sq.front+sq.count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571604" y="714356"/>
            <a:ext cx="6891356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队初始化算法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qu.front=qu.count=0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30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sq)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357290" y="714356"/>
            <a:ext cx="7286676" cy="3199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元素进队算法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(SQueue &amp;sq,ElemType x)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(sq.count==MaxSize) return 0;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sq.count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队中元素个数增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[(sq.front+sq.count)%MaxSize]=x;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500166" y="785794"/>
            <a:ext cx="7143801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&amp;x)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sq.count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sq.count-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队中元素个数减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sq.front+1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x=sq.data[sq.front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357290" y="642918"/>
            <a:ext cx="7129462" cy="536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取队头元素算法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(SQueue sq,ElemType &amp;x)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(sq.count==0) return 0;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x=sq.data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[(sq.front+1)%MaxSize];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500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判队空算法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(SQueue sq) 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(sq.count==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09668" y="620713"/>
            <a:ext cx="50339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428696" y="1857364"/>
            <a:ext cx="7286708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的链式存储结构简称为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链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这里采用的链队是一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个同时带有队头指针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和队尾指针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头指针指向队头结点，队尾指针指向队尾结点即单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，并将队头和队尾指针结合起来构成链队结点， 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14414" y="214290"/>
            <a:ext cx="3143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使用的链队的基本结构：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500166" y="857232"/>
            <a:ext cx="7000924" cy="2043184"/>
            <a:chOff x="1643042" y="1214422"/>
            <a:chExt cx="7000924" cy="2043184"/>
          </a:xfrm>
        </p:grpSpPr>
        <p:sp>
          <p:nvSpPr>
            <p:cNvPr id="7" name="矩形 6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endCxn id="8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0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43306" y="2643182"/>
            <a:ext cx="5286412" cy="2143140"/>
            <a:chOff x="3643306" y="2643182"/>
            <a:chExt cx="5286412" cy="2143140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643306" y="3387514"/>
              <a:ext cx="5286412" cy="1398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algn="l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struct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QNode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ElemType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data;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存放队中元素</a:t>
              </a:r>
            </a:p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struct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QNode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*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指向下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QType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数据结点类型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右弧形箭头 36"/>
            <p:cNvSpPr/>
            <p:nvPr/>
          </p:nvSpPr>
          <p:spPr>
            <a:xfrm>
              <a:off x="6429388" y="2643182"/>
              <a:ext cx="285752" cy="714380"/>
            </a:xfrm>
            <a:prstGeom prst="curved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00167" y="3071810"/>
            <a:ext cx="5143535" cy="3327634"/>
            <a:chOff x="1500167" y="3071810"/>
            <a:chExt cx="5143535" cy="3327634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500167" y="5000636"/>
              <a:ext cx="5143535" cy="1398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 struct qptr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QType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*front;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队头指针</a:t>
              </a:r>
            </a:p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QType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*rear;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队尾指针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LinkQueue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链队结点类型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2643174" y="3071810"/>
              <a:ext cx="214314" cy="178595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571604" y="3000372"/>
            <a:ext cx="4416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归纳起来，链队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个要素如下：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571604" y="3571876"/>
            <a:ext cx="712946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-&gt;front==NULL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：不考虑（因为每个结点是动态分配的）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，将其插入到队尾，并由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 2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：删除队头的结点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00166" y="528560"/>
            <a:ext cx="7000924" cy="2043184"/>
            <a:chOff x="1643042" y="1214422"/>
            <a:chExt cx="7000924" cy="2043184"/>
          </a:xfrm>
        </p:grpSpPr>
        <p:sp>
          <p:nvSpPr>
            <p:cNvPr id="6" name="矩形 5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7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285852" y="714356"/>
            <a:ext cx="5065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在链队上实现队列基本运算算法如下。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079531" y="1339837"/>
            <a:ext cx="79200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）初始化队列运算算法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创建链队结点，并置该结点的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214414" y="2714620"/>
            <a:ext cx="7777163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-&gt;front=NULL;	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初始时队头和队尾指针均为空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571604" y="571480"/>
            <a:ext cx="36766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）销毁队列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1428736"/>
            <a:ext cx="6357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先像释放单链表一样释放队中所有数据结点。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然后释放链队结点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428728" y="1142984"/>
            <a:ext cx="4143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285852" y="1857364"/>
            <a:ext cx="7358114" cy="2856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顺序栈的初始分配空间大小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保存栈中元素，这里假设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254130" y="357166"/>
            <a:ext cx="7461274" cy="603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-&gt;front,*p;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非空队的情况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-&gt;rear)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只有一个数据结点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  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有两个或多个数据结点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next;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free(pre);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p=p-&gt;next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释放尾结点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free(lq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释放链队结点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786742" cy="136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创建一个新结点，将其链接到链队的末尾，并由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指向它。 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57290" y="1899409"/>
            <a:ext cx="7500990" cy="42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(LinkQueue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-&gt;next=NULL;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原队为空队的情况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-&gt;front=s;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原队不为空队的情况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&gt;rear-&gt;next=s;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链到队尾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&gt;rear=s;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00100" y="214290"/>
            <a:ext cx="7858180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）出队运算算法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，并删除该结点。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142976" y="1428736"/>
            <a:ext cx="7715304" cy="455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原队为空队的情况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指向队头结点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取队头元素值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原队只有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队变空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-&gt;front=NULL;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原队有两个或以上结点的情况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-&gt;front-&gt;next;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506574" y="642918"/>
            <a:ext cx="6137260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）取队头元素运算算法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主要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500166" y="2071678"/>
            <a:ext cx="6634152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原队为队空的情况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x=lq-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&gt;front-&gt;data;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423144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）判断队空运算算法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主要操作：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若链队为空，则返回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293847" y="1831973"/>
            <a:ext cx="6778615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108081" y="733424"/>
            <a:ext cx="7893075" cy="913070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3.16】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若使用不带头结点的循环链表来表示队列，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是这样的链表中尾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试基于此结构给出队列的相关运算算法。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71736" y="2000240"/>
            <a:ext cx="4714908" cy="1416912"/>
            <a:chOff x="1785918" y="3357562"/>
            <a:chExt cx="4714908" cy="1416912"/>
          </a:xfrm>
        </p:grpSpPr>
        <p:sp>
          <p:nvSpPr>
            <p:cNvPr id="8" name="矩形 7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endCxn id="10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4876" y="335756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143240" y="392906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由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lq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唯一标识链表（链队）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500166" y="4071942"/>
            <a:ext cx="4643470" cy="502702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这里使用的循环链表不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14546" y="500042"/>
            <a:ext cx="4714908" cy="1416912"/>
            <a:chOff x="1785918" y="3357562"/>
            <a:chExt cx="4714908" cy="1416912"/>
          </a:xfrm>
        </p:grpSpPr>
        <p:sp>
          <p:nvSpPr>
            <p:cNvPr id="6" name="矩形 5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endCxn id="8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4876" y="335756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1715282"/>
            <a:ext cx="5572164" cy="1968253"/>
            <a:chOff x="2000232" y="1715282"/>
            <a:chExt cx="5572164" cy="1968253"/>
          </a:xfrm>
        </p:grpSpPr>
        <p:sp>
          <p:nvSpPr>
            <p:cNvPr id="155651" name="Text Box 3"/>
            <p:cNvSpPr txBox="1">
              <a:spLocks noChangeArrowheads="1"/>
            </p:cNvSpPr>
            <p:nvPr/>
          </p:nvSpPr>
          <p:spPr bwMode="auto">
            <a:xfrm>
              <a:off x="2000232" y="2357430"/>
              <a:ext cx="5572164" cy="132610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algn="l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struct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node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ElemType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data;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数据域</a:t>
              </a:r>
            </a:p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struct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node *next;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指针域</a:t>
              </a: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QNode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队数据结点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>
              <a:off x="6393669" y="2035959"/>
              <a:ext cx="642942" cy="158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85918" y="4714884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始终指向队尾结点，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即为队头结点。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时队列为空。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lq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&gt;next==lq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表示队列中只有一个结点。</a:t>
            </a:r>
            <a:endParaRPr lang="zh-CN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2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500166" y="2071678"/>
            <a:ext cx="6392909" cy="2441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lq=NULL;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5984" y="428604"/>
            <a:ext cx="4714908" cy="1316956"/>
            <a:chOff x="1785918" y="3457518"/>
            <a:chExt cx="4714908" cy="1316956"/>
          </a:xfrm>
        </p:grpSpPr>
        <p:sp>
          <p:nvSpPr>
            <p:cNvPr id="5" name="矩形 4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876" y="345751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357290" y="1428736"/>
            <a:ext cx="7393009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销毁链队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*pre,*p;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原队中只有一个结点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原队中有两个或以上的结点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pre=lq;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释放最后一个结点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86050" y="214290"/>
            <a:ext cx="4143404" cy="1071570"/>
            <a:chOff x="1785918" y="3457518"/>
            <a:chExt cx="4714908" cy="1316956"/>
          </a:xfrm>
        </p:grpSpPr>
        <p:sp>
          <p:nvSpPr>
            <p:cNvPr id="5" name="矩形 4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876" y="345751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500166" y="1397936"/>
            <a:ext cx="7250133" cy="5031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&gt;data=x;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原为空队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lq=s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构成循环单链表</a:t>
            </a: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插到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lq=s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86050" y="214290"/>
            <a:ext cx="4143404" cy="1071570"/>
            <a:chOff x="1785918" y="3457518"/>
            <a:chExt cx="4714908" cy="1316956"/>
          </a:xfrm>
        </p:grpSpPr>
        <p:sp>
          <p:nvSpPr>
            <p:cNvPr id="5" name="矩形 4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876" y="345751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643306" y="6215082"/>
            <a:ext cx="235745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顺序栈的几种状态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33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42976" y="488875"/>
            <a:ext cx="1928826" cy="2175389"/>
            <a:chOff x="1214414" y="3429000"/>
            <a:chExt cx="1928826" cy="2175389"/>
          </a:xfrm>
        </p:grpSpPr>
        <p:sp>
          <p:nvSpPr>
            <p:cNvPr id="7" name="矩形 6"/>
            <p:cNvSpPr/>
            <p:nvPr/>
          </p:nvSpPr>
          <p:spPr>
            <a:xfrm>
              <a:off x="2071670" y="3429000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529514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4612" y="45389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41774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4612" y="383762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4612" y="343512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5235057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712232" y="5429264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14612" y="49474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71604" y="2703453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286116" y="488875"/>
            <a:ext cx="2286016" cy="2614688"/>
            <a:chOff x="3286116" y="314246"/>
            <a:chExt cx="2286016" cy="26146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643306" y="314246"/>
              <a:ext cx="1928826" cy="2143140"/>
              <a:chOff x="1214414" y="3429000"/>
              <a:chExt cx="1928826" cy="2143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4414" y="4825615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1712232" y="5019822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071934" y="252882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(b)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0" name="右箭头 89"/>
            <p:cNvSpPr/>
            <p:nvPr/>
          </p:nvSpPr>
          <p:spPr>
            <a:xfrm>
              <a:off x="3286116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857884" y="488875"/>
            <a:ext cx="2786082" cy="2614688"/>
            <a:chOff x="5857884" y="314246"/>
            <a:chExt cx="2786082" cy="2614688"/>
          </a:xfrm>
        </p:grpSpPr>
        <p:grpSp>
          <p:nvGrpSpPr>
            <p:cNvPr id="42" name="组合 41"/>
            <p:cNvGrpSpPr/>
            <p:nvPr/>
          </p:nvGrpSpPr>
          <p:grpSpPr>
            <a:xfrm>
              <a:off x="6429388" y="314246"/>
              <a:ext cx="1928826" cy="2143140"/>
              <a:chOff x="1214414" y="3429000"/>
              <a:chExt cx="1928826" cy="21431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14414" y="4168689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1712232" y="4362896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071670" y="4510823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71670" y="414338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858016" y="252882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(c)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1" name="右箭头 90"/>
            <p:cNvSpPr/>
            <p:nvPr/>
          </p:nvSpPr>
          <p:spPr>
            <a:xfrm>
              <a:off x="5857884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86380" y="2721524"/>
            <a:ext cx="2071702" cy="3382435"/>
            <a:chOff x="5286380" y="2546895"/>
            <a:chExt cx="2071702" cy="3382435"/>
          </a:xfrm>
        </p:grpSpPr>
        <p:grpSp>
          <p:nvGrpSpPr>
            <p:cNvPr id="58" name="组合 57"/>
            <p:cNvGrpSpPr/>
            <p:nvPr/>
          </p:nvGrpSpPr>
          <p:grpSpPr>
            <a:xfrm>
              <a:off x="5286380" y="3314642"/>
              <a:ext cx="1928826" cy="2143140"/>
              <a:chOff x="1214414" y="3429000"/>
              <a:chExt cx="1928826" cy="214314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14414" y="4543490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1712232" y="4737697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4510823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715008" y="552922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7204054">
              <a:off x="6558064" y="2654052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5918" y="3532191"/>
            <a:ext cx="3357586" cy="2614688"/>
            <a:chOff x="1785918" y="3357562"/>
            <a:chExt cx="3357586" cy="2614688"/>
          </a:xfrm>
        </p:grpSpPr>
        <p:grpSp>
          <p:nvGrpSpPr>
            <p:cNvPr id="74" name="组合 73"/>
            <p:cNvGrpSpPr/>
            <p:nvPr/>
          </p:nvGrpSpPr>
          <p:grpSpPr>
            <a:xfrm>
              <a:off x="1785918" y="3357562"/>
              <a:ext cx="1928826" cy="2175389"/>
              <a:chOff x="1214414" y="3429000"/>
              <a:chExt cx="1928826" cy="2175389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214414" y="5235057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1712232" y="5429264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214546" y="557214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(e)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4214810" y="4357694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00100" y="7141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MaxSize=5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357290" y="1501040"/>
            <a:ext cx="735811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-----</a:t>
            </a:r>
            <a:endParaRPr lang="nb-NO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(QNode *&amp;lq,ElemType &amp;x)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return 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原为队空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原队只有一个结点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free(lq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lq=NULL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原队有两个或以上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之后的结点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x=s-&gt;data;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-&gt;next=s-&gt;next;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free(s);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86050" y="214290"/>
            <a:ext cx="4143404" cy="1071570"/>
            <a:chOff x="1785918" y="3457518"/>
            <a:chExt cx="4714908" cy="1316956"/>
          </a:xfrm>
        </p:grpSpPr>
        <p:sp>
          <p:nvSpPr>
            <p:cNvPr id="5" name="矩形 4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876" y="345751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714480" y="1571612"/>
            <a:ext cx="6429420" cy="4307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&amp;x)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return 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原为队空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&gt;next-&gt;data;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判断队空运算算法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86050" y="214290"/>
            <a:ext cx="4143404" cy="1071570"/>
            <a:chOff x="1785918" y="3457518"/>
            <a:chExt cx="4714908" cy="1316956"/>
          </a:xfrm>
        </p:grpSpPr>
        <p:sp>
          <p:nvSpPr>
            <p:cNvPr id="5" name="矩形 4"/>
            <p:cNvSpPr/>
            <p:nvPr/>
          </p:nvSpPr>
          <p:spPr>
            <a:xfrm>
              <a:off x="17859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67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4000504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4000504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2643174" y="421481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43372" y="4214818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000628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2814" y="390294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221082" y="3640867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876" y="345751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56" y="345751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72937" y="4232366"/>
              <a:ext cx="3951514" cy="542108"/>
            </a:xfrm>
            <a:custGeom>
              <a:avLst/>
              <a:gdLst>
                <a:gd name="connsiteX0" fmla="*/ 3866606 w 3951514"/>
                <a:gd name="connsiteY0" fmla="*/ 0 h 542108"/>
                <a:gd name="connsiteX1" fmla="*/ 3827417 w 3951514"/>
                <a:gd name="connsiteY1" fmla="*/ 352697 h 542108"/>
                <a:gd name="connsiteX2" fmla="*/ 3122023 w 3951514"/>
                <a:gd name="connsiteY2" fmla="*/ 470263 h 542108"/>
                <a:gd name="connsiteX3" fmla="*/ 535577 w 3951514"/>
                <a:gd name="connsiteY3" fmla="*/ 496388 h 542108"/>
                <a:gd name="connsiteX4" fmla="*/ 0 w 3951514"/>
                <a:gd name="connsiteY4" fmla="*/ 195943 h 5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514" h="542108">
                  <a:moveTo>
                    <a:pt x="3866606" y="0"/>
                  </a:moveTo>
                  <a:cubicBezTo>
                    <a:pt x="3909060" y="137160"/>
                    <a:pt x="3951514" y="274320"/>
                    <a:pt x="3827417" y="352697"/>
                  </a:cubicBezTo>
                  <a:cubicBezTo>
                    <a:pt x="3703320" y="431074"/>
                    <a:pt x="3670663" y="446315"/>
                    <a:pt x="3122023" y="470263"/>
                  </a:cubicBezTo>
                  <a:cubicBezTo>
                    <a:pt x="2573383" y="494211"/>
                    <a:pt x="1055914" y="542108"/>
                    <a:pt x="535577" y="496388"/>
                  </a:cubicBezTo>
                  <a:cubicBezTo>
                    <a:pt x="15240" y="450668"/>
                    <a:pt x="7620" y="323305"/>
                    <a:pt x="0" y="19594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179519" y="357166"/>
            <a:ext cx="404841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3.2.4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队列的应用示例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285852" y="1714488"/>
            <a:ext cx="7607323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3.18】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设计一个程序，反映病人到医院看病、排队看医生的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393833" y="785794"/>
            <a:ext cx="7607323" cy="1733808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病人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排队看医生采用先到先看的方式，所以要用到一个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病人人数具有较大的不确定性，这里采用一个带头结点的单链表作为队列的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简单，病人通过其姓名来唯一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2142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endParaRPr lang="zh-CN" altLang="en-US" sz="2200"/>
          </a:p>
        </p:txBody>
      </p:sp>
      <p:sp>
        <p:nvSpPr>
          <p:cNvPr id="7" name="TextBox 6"/>
          <p:cNvSpPr txBox="1"/>
          <p:nvPr/>
        </p:nvSpPr>
        <p:spPr>
          <a:xfrm>
            <a:off x="1500166" y="292893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Smith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John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Mary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三个病人依次排队的病人队列：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00166" y="3743270"/>
            <a:ext cx="6933420" cy="2043184"/>
            <a:chOff x="1500166" y="3743270"/>
            <a:chExt cx="6933420" cy="2043184"/>
          </a:xfrm>
        </p:grpSpPr>
        <p:sp>
          <p:nvSpPr>
            <p:cNvPr id="9" name="矩形 8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0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071670" y="171370"/>
            <a:ext cx="2571768" cy="400110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完整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的程序如下：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938375" y="714356"/>
            <a:ext cx="6777029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data[10];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存放患者姓名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链队结点类型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*front;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指向队头病人结点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*rear;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指向队尾病人结点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病人链队类型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00166" y="4886278"/>
            <a:ext cx="6143668" cy="1685994"/>
            <a:chOff x="1500166" y="3743270"/>
            <a:chExt cx="6933420" cy="2043184"/>
          </a:xfrm>
        </p:grpSpPr>
        <p:sp>
          <p:nvSpPr>
            <p:cNvPr id="6" name="矩形 5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7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2369301" y="4882321"/>
            <a:ext cx="828000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3213463" y="2952206"/>
            <a:ext cx="2181497" cy="2403565"/>
          </a:xfrm>
          <a:custGeom>
            <a:avLst/>
            <a:gdLst>
              <a:gd name="connsiteX0" fmla="*/ 0 w 2181497"/>
              <a:gd name="connsiteY0" fmla="*/ 0 h 2403565"/>
              <a:gd name="connsiteX1" fmla="*/ 1045028 w 2181497"/>
              <a:gd name="connsiteY1" fmla="*/ 326571 h 2403565"/>
              <a:gd name="connsiteX2" fmla="*/ 1985554 w 2181497"/>
              <a:gd name="connsiteY2" fmla="*/ 1489165 h 2403565"/>
              <a:gd name="connsiteX3" fmla="*/ 2181497 w 2181497"/>
              <a:gd name="connsiteY3" fmla="*/ 2403565 h 240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497" h="2403565">
                <a:moveTo>
                  <a:pt x="0" y="0"/>
                </a:moveTo>
                <a:cubicBezTo>
                  <a:pt x="357051" y="39188"/>
                  <a:pt x="714102" y="78377"/>
                  <a:pt x="1045028" y="326571"/>
                </a:cubicBezTo>
                <a:cubicBezTo>
                  <a:pt x="1375954" y="574765"/>
                  <a:pt x="1796143" y="1142999"/>
                  <a:pt x="1985554" y="1489165"/>
                </a:cubicBezTo>
                <a:cubicBezTo>
                  <a:pt x="2174965" y="1835331"/>
                  <a:pt x="2178231" y="2119448"/>
                  <a:pt x="2181497" y="2403565"/>
                </a:cubicBezTo>
              </a:path>
            </a:pathLst>
          </a:cu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857356" y="2629627"/>
            <a:ext cx="61437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初始时队头和队尾指针均为空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14480" y="571480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42976" y="785794"/>
            <a:ext cx="7572428" cy="4650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销毁链队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-&gt;front,*p;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(pre!=NULL)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非空队的情况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-&gt;rear)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或多个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p=pre-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释放尾结点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free(lq);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释放链队结点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071538" y="2214554"/>
            <a:ext cx="7999440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x[])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strcpy(s-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data,x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);s-&gt;next=NULL;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原队为空队的情况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-&gt;front=s;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//front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原队不为空队的情况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&gt;rear-&gt;next=s;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链到队尾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&gt;rear=s;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357290" y="2332037"/>
            <a:ext cx="7321571" cy="416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x[])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原队为空队的情况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strcpy(x,p-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取队头元素值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若原队列中只有一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队列变空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原队有两个或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以上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-&gt;front-&gt;next;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785918" y="2643182"/>
            <a:ext cx="6321439" cy="3199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判断队空运算算法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链队结点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数据结点</a:t>
              </a:r>
              <a:endPara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队 列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912</TotalTime>
  <Words>4390</Words>
  <Application>Microsoft Office PowerPoint</Application>
  <PresentationFormat>全屏显示(4:3)</PresentationFormat>
  <Paragraphs>1310</Paragraphs>
  <Slides>103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4" baseType="lpstr">
      <vt:lpstr>夏至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299</cp:revision>
  <dcterms:created xsi:type="dcterms:W3CDTF">2012-11-28T00:02:12Z</dcterms:created>
  <dcterms:modified xsi:type="dcterms:W3CDTF">2018-03-03T01:45:10Z</dcterms:modified>
</cp:coreProperties>
</file>