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15" r:id="rId3"/>
    <p:sldId id="259" r:id="rId4"/>
    <p:sldId id="260" r:id="rId5"/>
    <p:sldId id="261" r:id="rId6"/>
    <p:sldId id="316" r:id="rId7"/>
    <p:sldId id="263" r:id="rId8"/>
    <p:sldId id="32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17" r:id="rId30"/>
    <p:sldId id="284" r:id="rId31"/>
    <p:sldId id="318" r:id="rId32"/>
    <p:sldId id="319" r:id="rId33"/>
    <p:sldId id="320" r:id="rId34"/>
    <p:sldId id="285" r:id="rId35"/>
    <p:sldId id="321" r:id="rId36"/>
    <p:sldId id="286" r:id="rId37"/>
    <p:sldId id="324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22" r:id="rId59"/>
    <p:sldId id="307" r:id="rId60"/>
    <p:sldId id="308" r:id="rId61"/>
    <p:sldId id="325" r:id="rId62"/>
    <p:sldId id="326" r:id="rId63"/>
    <p:sldId id="327" r:id="rId64"/>
    <p:sldId id="309" r:id="rId65"/>
    <p:sldId id="328" r:id="rId66"/>
    <p:sldId id="310" r:id="rId67"/>
    <p:sldId id="311" r:id="rId68"/>
    <p:sldId id="312" r:id="rId69"/>
    <p:sldId id="329" r:id="rId70"/>
    <p:sldId id="313" r:id="rId71"/>
    <p:sldId id="314" r:id="rId7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996633"/>
    <a:srgbClr val="FF0000"/>
    <a:srgbClr val="CC3300"/>
    <a:srgbClr val="006600"/>
    <a:srgbClr val="FF9900"/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5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87B875-D60E-484A-833B-DC4E9FD9F7D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2FFE46-8797-4B72-950D-94917CC3E51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F02BEF-42B1-4CAA-AC4F-EBAFC27C434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15FCE5-D433-48F6-A355-225889BAE6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922EE4-1DEB-4CD9-A6EA-745BF93B527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1F9FB3-95FD-4CD1-A36D-B4DDC94D887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2528B3-73CD-412A-9879-A5106F23B62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C51AE8-BBD4-4FA7-865B-A5E6D9E14A0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ECADEC-0E30-4818-9762-22E4BD7F69F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CB0FF0-93F7-4BF4-A1E2-A7384AE97E3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D5C488-AD3F-47C2-94DF-72A3EF7EC3E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32F2D34-6EA9-4A7E-AD33-2B726F95CC7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071670" y="500042"/>
            <a:ext cx="48244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第</a:t>
            </a:r>
            <a:r>
              <a:rPr lang="en-US" altLang="zh-CN" sz="40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</a:t>
            </a:r>
            <a:r>
              <a:rPr lang="zh-CN" altLang="en-US" sz="40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章 </a:t>
            </a:r>
            <a:r>
              <a:rPr lang="zh-CN" altLang="en-US" sz="40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endParaRPr lang="zh-CN" altLang="en-US" sz="40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714480" y="1714488"/>
            <a:ext cx="6119812" cy="28060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216000" bIns="21600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1">
              <a:spcBef>
                <a:spcPct val="50000"/>
              </a:spcBef>
            </a:pPr>
            <a:r>
              <a:rPr lang="en-US" altLang="zh-CN" sz="28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4.1  </a:t>
            </a:r>
            <a:r>
              <a:rPr lang="zh-CN" altLang="en-US" sz="28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串的基本</a:t>
            </a:r>
            <a:r>
              <a:rPr lang="zh-CN" altLang="en-US" sz="280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概念</a:t>
            </a:r>
            <a:endParaRPr lang="en-US" altLang="zh-CN" sz="2800" dirty="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sz="280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4.2  </a:t>
            </a:r>
            <a:r>
              <a:rPr lang="zh-CN" altLang="en-US" sz="280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串的顺序存储结构</a:t>
            </a:r>
            <a:endParaRPr lang="en-US" altLang="zh-CN" sz="2800" dirty="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sz="280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4.3  </a:t>
            </a:r>
            <a:r>
              <a:rPr lang="zh-CN" altLang="en-US" sz="280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串的链式存储结构</a:t>
            </a:r>
            <a:endParaRPr lang="en-US" altLang="zh-CN" sz="2800" dirty="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sz="280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4.4  </a:t>
            </a:r>
            <a:r>
              <a:rPr lang="zh-CN" altLang="en-US" sz="280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串的应用</a:t>
            </a:r>
            <a:endParaRPr lang="zh-CN" altLang="en-US" sz="280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2895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1714480" y="714356"/>
            <a:ext cx="6532579" cy="3614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Assign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s,char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[])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]!='\0')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的所有字符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s.data[i]=str[i];</a:t>
            </a:r>
          </a:p>
          <a:p>
            <a:pPr>
              <a:lnSpc>
                <a:spcPct val="150000"/>
              </a:lnSpc>
            </a:pP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s.length=i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2" y="1857364"/>
            <a:ext cx="553998" cy="35004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4.2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的顺序存储结构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1362111" y="642918"/>
            <a:ext cx="7353293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）销毁串运算算法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这里顺序串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的内存空间是由系统自动分配的，在不再需要时由系统自动释放其空间。所以对应的函数不含任何语句。 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2071670" y="2786058"/>
            <a:ext cx="4032250" cy="1194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16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DestroyStr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s)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2" y="1857364"/>
            <a:ext cx="553998" cy="35004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4.2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的顺序存储结构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357290" y="428604"/>
            <a:ext cx="7129462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）串复制运算算法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将一个顺序串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赋给顺序串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1514504" y="1793877"/>
            <a:ext cx="5843578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StrCopy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s,SqString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t)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2" y="1857364"/>
            <a:ext cx="553998" cy="35004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4.2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的顺序存储结构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285852" y="428604"/>
            <a:ext cx="6772272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）求串长运算算法</a:t>
            </a: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返回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顺序串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的长度，即顺序串中包含的字符个数。 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1928794" y="1928802"/>
            <a:ext cx="4625960" cy="2025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s)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2" y="1857364"/>
            <a:ext cx="553998" cy="35004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4.2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的顺序存储结构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076359" y="476250"/>
            <a:ext cx="756760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）判断串相等运算算法</a:t>
            </a:r>
          </a:p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顺序串相等是指两个顺序串的长度及对应位置的字符完全相同。两个顺序串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相等时返回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；否则返回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219234" y="2220247"/>
            <a:ext cx="7781922" cy="39948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80000" bIns="14400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StrEqual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s,SqString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t)</a:t>
            </a: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串长不同时返回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return(0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s.length;i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]!=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有对应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字符不同时返回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</a:t>
            </a:r>
          </a:p>
          <a:p>
            <a:pPr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2" y="1857364"/>
            <a:ext cx="553998" cy="35004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4.2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的顺序存储结构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1292260" y="285728"/>
            <a:ext cx="720883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）串连接运算算法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将顺序串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连接到顺序串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之后，然后返回连接后的结果串。 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1571604" y="1857364"/>
            <a:ext cx="63039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例如，将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两个串连接产生串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的过程如下：</a:t>
            </a: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0" y="3019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2643182"/>
            <a:ext cx="6410949" cy="211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31792" y="1857364"/>
            <a:ext cx="553998" cy="35004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4.2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的顺序存储结构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1571604" y="857232"/>
            <a:ext cx="7129462" cy="4518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Concat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s,SqString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t)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SqString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s.length;i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复制到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r.data[i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复制到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r.data[s.length+j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[j];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r.length=i+j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r;			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2" y="1857364"/>
            <a:ext cx="553998" cy="35004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4.2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的顺序存储结构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214414" y="428604"/>
            <a:ext cx="742314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）求子串运算算法</a:t>
            </a:r>
          </a:p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返回顺序串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的第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个位置开始的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个字符组成的顺序串，当参数错误时返回一个空顺序串。 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1643042" y="2357430"/>
            <a:ext cx="56436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例如，求串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的一个子串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的过程如下所示：</a:t>
            </a: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0" y="3019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3000372"/>
            <a:ext cx="3137608" cy="197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31792" y="1857364"/>
            <a:ext cx="553998" cy="35004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4.2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的顺序存储结构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1643042" y="714356"/>
            <a:ext cx="7129462" cy="4636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44000" bIns="18000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SubStr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j)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SqString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t;</a:t>
            </a: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k;</a:t>
            </a: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&lt;1 ||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|| j&lt;1 ||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s.length+1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t.length=0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参数错误时返回空串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i-1;k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i+j;k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t.data[k-i+1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[k];</a:t>
            </a:r>
          </a:p>
          <a:p>
            <a:pPr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=j;</a:t>
            </a: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t;</a:t>
            </a:r>
          </a:p>
          <a:p>
            <a:pPr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2" y="1857364"/>
            <a:ext cx="553998" cy="35004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4.2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的顺序存储结构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1292260" y="428604"/>
            <a:ext cx="7566020" cy="188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）查找子串位置运算算法</a:t>
            </a:r>
          </a:p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返回顺序串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在顺序串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中的位置。若顺序串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不是顺序串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的子串则返回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，否则返回顺序串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的第一个字符在顺序串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中的逻辑序号。 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714480" y="2643182"/>
            <a:ext cx="62151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例如，求子串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在主串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中的位置的过程如下所示：</a:t>
            </a: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0" y="3043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3214686"/>
            <a:ext cx="6781783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31792" y="1857364"/>
            <a:ext cx="553998" cy="35004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4.2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的顺序存储结构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2285984" y="500042"/>
            <a:ext cx="421484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4.1  </a:t>
            </a:r>
            <a:r>
              <a:rPr lang="zh-CN" altLang="en-US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串的基本概念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1285852" y="1428736"/>
            <a:ext cx="3071834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4.1.1 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串的定义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214414" y="2428868"/>
            <a:ext cx="7429552" cy="245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串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是由零个或多个字符组成的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有限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一般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记为：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=“</a:t>
            </a:r>
            <a:r>
              <a:rPr lang="en-US" altLang="zh-CN" sz="2000" i="1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i="1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en-US" altLang="zh-CN" sz="2000" i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≥0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），其中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是串名，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用单或双引号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括起来的字符序列是串的值；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）可以是字母、数字或其他字符，该字符的逻辑序号为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串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中的字符个数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称为串的长度。长度为零的串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称为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空串。 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1" y="1785926"/>
            <a:ext cx="553998" cy="28575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1077946" y="577407"/>
            <a:ext cx="7851772" cy="4999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Index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s,SqString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0,j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分别扫描主串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和子串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j&lt;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i++;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对应字符相同时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继续比较下一对字符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主串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指针回溯重新开始下一次匹配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i=i-j+1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j=0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(j&gt;=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i-t.length+1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返回第一个字符的位置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2" y="1857364"/>
            <a:ext cx="553998" cy="35004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4.2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的顺序存储结构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1285852" y="500042"/>
            <a:ext cx="749458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）子串插入运算算法</a:t>
            </a:r>
          </a:p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将顺序串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插入到顺序串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的第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个位置，当参数错误时返回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，成功插入时返回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1643043" y="2357430"/>
            <a:ext cx="55721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例如，在主串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中插入子串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的过程如下所示：</a:t>
            </a: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0" y="2976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3143248"/>
            <a:ext cx="546947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31792" y="1857364"/>
            <a:ext cx="553998" cy="35004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4.2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的顺序存储结构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1109668" y="476250"/>
            <a:ext cx="7677174" cy="53964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80000" bIns="21600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InsStr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i,SqString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t)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j;</a:t>
            </a: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&lt;1 ||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s.length+1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位置参数错误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s.length-1;j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&gt;=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i-1;j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-)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s.data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1..</a:t>
            </a:r>
            <a:r>
              <a:rPr lang="en-US" altLang="zh-CN" sz="180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s.length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后移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个位置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s.data[j+t.length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s.data[j;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插入子串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</a:p>
          <a:p>
            <a:pPr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s.data[i+j-1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[j];</a:t>
            </a:r>
          </a:p>
          <a:p>
            <a:pPr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s.length=s.length+t.length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串长度</a:t>
            </a: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成功插入返回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2" y="1857364"/>
            <a:ext cx="553998" cy="35004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4.2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的顺序存储结构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1252544" y="500042"/>
            <a:ext cx="739142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）子串删除运算算法</a:t>
            </a:r>
          </a:p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删除顺序串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中从第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个位置开始的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个字符，当参数错误时返回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，成功删除时返回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1785918" y="2357430"/>
            <a:ext cx="59594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例如，从主串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中删除一个子串的过程如下所示：</a:t>
            </a: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0" y="3019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3000372"/>
            <a:ext cx="3200414" cy="2044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31792" y="1857364"/>
            <a:ext cx="553998" cy="35004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4.2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的顺序存储结构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1362112" y="665505"/>
            <a:ext cx="7424730" cy="4641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DelStr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j)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k;</a:t>
            </a: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&lt;1 ||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|| j&lt;1 ||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s.length+1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		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位置参数值错误</a:t>
            </a: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i+j-1;k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s.length;k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i+j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位置之后的字符前移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s.data[k-j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[k];</a:t>
            </a:r>
          </a:p>
          <a:p>
            <a:pPr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s.length=s.length-j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</a:t>
            </a: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		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成功删除返回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792" y="1857364"/>
            <a:ext cx="553998" cy="35004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4.2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的顺序存储结构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1211242" y="476250"/>
            <a:ext cx="778991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）子串替换运算算法</a:t>
            </a:r>
          </a:p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将串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中所有出现的子串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均替换成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，当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中没有子串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时返回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；否则返回替换后的结果串。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571604" y="2133600"/>
            <a:ext cx="73581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例如，将主串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中所有子串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替换成子串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的过程如下所示：</a:t>
            </a: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0" y="2633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2714620"/>
            <a:ext cx="4517325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31792" y="1857364"/>
            <a:ext cx="553998" cy="35004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4.2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的顺序存储结构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1428728" y="714356"/>
            <a:ext cx="7358114" cy="4518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RepStrAll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s,SqString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s1,SqString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i=Index(s,s1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&gt;0)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DelStr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s,i,s1.length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删除子串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InsStr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s,i,s2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插入子串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=Index(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s,s1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2" y="1857364"/>
            <a:ext cx="553998" cy="35004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4.2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的顺序存储结构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1571604" y="571480"/>
            <a:ext cx="4429156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）输出串运算算法</a:t>
            </a: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输出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顺序串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的所有字符。 </a:t>
            </a: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801842" y="2008191"/>
            <a:ext cx="5984868" cy="2820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80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DispStr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s)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s.length;i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c",s.data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("\n");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2" y="1857364"/>
            <a:ext cx="553998" cy="35004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4.2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的顺序存储结构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1285852" y="1928802"/>
            <a:ext cx="7286676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4.2】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设计一个算法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Strcmp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s,t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，以字典顺序比较两个英文字母串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的大小，假设两个串均以顺序串存储。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85852" y="500042"/>
            <a:ext cx="535785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4.2.3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顺序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串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的算法设计示例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792" y="1857364"/>
            <a:ext cx="553998" cy="35004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4.2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的顺序存储结构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1285852" y="1142984"/>
            <a:ext cx="6961207" cy="3760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）比较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两个串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共同长度范围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内的对应字符：</a:t>
            </a:r>
          </a:p>
          <a:p>
            <a:pPr>
              <a:lnSpc>
                <a:spcPts val="34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①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的字符大于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的字符，返回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</a:p>
          <a:p>
            <a:pPr>
              <a:lnSpc>
                <a:spcPts val="34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②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的字符小于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的字符，返回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</a:p>
          <a:p>
            <a:pPr>
              <a:lnSpc>
                <a:spcPts val="34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③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的字符等于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的字符，按上述规则继续比较。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）当（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）中对应字符均相同时，比较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的长度：</a:t>
            </a:r>
          </a:p>
          <a:p>
            <a:pPr>
              <a:lnSpc>
                <a:spcPts val="34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①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两者相等时，返回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</a:p>
          <a:p>
            <a:pPr>
              <a:lnSpc>
                <a:spcPts val="34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②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长度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的长度，返回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</a:p>
          <a:p>
            <a:pPr>
              <a:lnSpc>
                <a:spcPts val="34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③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长度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的长度，返回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728" y="428604"/>
            <a:ext cx="3214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解：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算法思路：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1792" y="1857364"/>
            <a:ext cx="553998" cy="35004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4.2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的顺序存储结构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214414" y="1214422"/>
            <a:ext cx="757242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串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中任意个连续的字符组成的子序列称为该串的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子串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，空串是任何串的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串。例如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，串“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abc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的子串有“”、“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、“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、“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、“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、“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bc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和“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abc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串在主串中的位置是以子串的第一个字符在主串中的位置来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两个串相等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当且仅当它们的长度相等且对应位置上的字符相同。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1" y="1785926"/>
            <a:ext cx="553998" cy="28575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1252544" y="765189"/>
            <a:ext cx="7748612" cy="5415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Strcmp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(SqString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s,SqString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i,comlen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s.length&lt;t.length)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comlen=s.length;	 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的共同长度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comlen=t.length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comlen;i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在共同长度内逐个字符比较</a:t>
            </a:r>
            <a:endParaRPr lang="zh-CN" altLang="nb-NO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(s.data[i]&gt;t.data[i])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1;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else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-1;</a:t>
            </a:r>
          </a:p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s==t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s.length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s&gt;t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s&lt;t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2" y="1857364"/>
            <a:ext cx="553998" cy="35004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4.2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的顺序存储结构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7290" y="571480"/>
            <a:ext cx="742955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4.3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设计一个算法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，求串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在串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中出现的次数。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例如，对于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="aababababc"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="abab"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，这里认为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中仅仅出现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次，其中不考虑子串重复问题。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假设两个串均以顺序串存储。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2" y="1857364"/>
            <a:ext cx="553998" cy="35004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4.2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的顺序存储结构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28" y="857232"/>
            <a:ext cx="2357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算法思路：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7290" y="1500174"/>
            <a:ext cx="7000924" cy="3731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假设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分别含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个字符，用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累计串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在串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中出现的次数（初始为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的字符，对于当前字符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.data[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，如果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.data[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..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.data[0..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均相同，表示找到一个以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.data[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开始的子串，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增加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继续查找下一个子串；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否则说明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.data[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开始的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个字符不是子串，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继续从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的下一个字符开始查找子串。最后返回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792" y="1857364"/>
            <a:ext cx="553998" cy="35004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4.2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的顺序存储结构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28" y="714356"/>
            <a:ext cx="7500990" cy="5261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Count(SqString s,SqString t)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num=0,i,j,k;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分别扫描主串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和子串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i=0;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(i&lt;=s.length-t.length)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 (k=i,j=0;j&lt;t.length &amp;&amp; </a:t>
            </a:r>
          </a:p>
          <a:p>
            <a:pPr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s.data[k]==t.data[j];k++,j++);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j==t.length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//j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等于子串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</a:t>
            </a:r>
          </a:p>
          <a:p>
            <a:pPr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num++;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找到一个子串</a:t>
            </a:r>
          </a:p>
          <a:p>
            <a:pPr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i+=t.length;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跳过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个字符</a:t>
            </a:r>
          </a:p>
          <a:p>
            <a:pPr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	i++;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后移一个字符</a:t>
            </a:r>
          </a:p>
          <a:p>
            <a:pPr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return(num);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1792" y="1857364"/>
            <a:ext cx="553998" cy="35004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4.2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的顺序存储结构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2039947" y="357166"/>
            <a:ext cx="581978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4.3  </a:t>
            </a:r>
            <a:r>
              <a:rPr lang="zh-CN" altLang="en-US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串的链式存储结构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1357290" y="1357298"/>
            <a:ext cx="3636931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4.3.1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链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串的定义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357290" y="2428868"/>
            <a:ext cx="750099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链式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存储结构有多种形式，如单链表和双链表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这里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的链串采用最简单的单链表形式，即用带头结点的单链表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串。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796" y="1500174"/>
            <a:ext cx="553998" cy="33575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4.3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的链式存储结构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500166" y="857232"/>
            <a:ext cx="4492601" cy="5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串中结点的类型定义如下：</a:t>
            </a: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1714480" y="1785926"/>
            <a:ext cx="6357982" cy="2025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52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node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char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字符</a:t>
            </a:r>
            <a:endParaRPr lang="en-US" altLang="zh-CN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struct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 *next;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指针域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链串结点类型</a:t>
            </a:r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1295400" y="4143380"/>
            <a:ext cx="7848600" cy="96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其中，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域用来存储组成字符串的字符，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域用来指向下一个结点。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1796" y="1500174"/>
            <a:ext cx="553998" cy="33575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4.3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的链式存储结构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428728" y="1000108"/>
            <a:ext cx="7391422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为了简单，每个字符用一个结点存储，如下图所示是串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"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abcd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"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的链式存储形式，用头结点指针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唯一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标识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称为结点大小为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1071538" y="3000372"/>
            <a:ext cx="7643866" cy="1285884"/>
            <a:chOff x="1071538" y="3000372"/>
            <a:chExt cx="7643866" cy="1285884"/>
          </a:xfrm>
        </p:grpSpPr>
        <p:sp>
          <p:nvSpPr>
            <p:cNvPr id="7" name="矩形 6"/>
            <p:cNvSpPr/>
            <p:nvPr/>
          </p:nvSpPr>
          <p:spPr>
            <a:xfrm>
              <a:off x="1357290" y="3786190"/>
              <a:ext cx="571504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928794" y="3786190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857488" y="3786190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428992" y="3786190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429124" y="3786190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000628" y="3786190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572396" y="3786190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143900" y="3786190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endCxn id="9" idx="1"/>
            </p:cNvCxnSpPr>
            <p:nvPr/>
          </p:nvCxnSpPr>
          <p:spPr>
            <a:xfrm>
              <a:off x="2214546" y="4000504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3786182" y="4000504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071538" y="3000372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弧形 20"/>
            <p:cNvSpPr/>
            <p:nvPr/>
          </p:nvSpPr>
          <p:spPr>
            <a:xfrm>
              <a:off x="1071538" y="3214686"/>
              <a:ext cx="500066" cy="1071570"/>
            </a:xfrm>
            <a:prstGeom prst="arc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929322" y="3786190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500826" y="3786190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5286380" y="4000504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6929454" y="4000504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231796" y="1500174"/>
            <a:ext cx="553998" cy="33575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4.3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的链式存储结构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00166" y="714356"/>
            <a:ext cx="6357982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4.3.2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串基本运算在链串上的实现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857356" y="1857364"/>
            <a:ext cx="49942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在链串上实现串的基本运算算法如下。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1796" y="1500174"/>
            <a:ext cx="553998" cy="33575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4.3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的链式存储结构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142976" y="1000108"/>
            <a:ext cx="7708896" cy="1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）串赋值运算算法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将一个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C/C++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字符数组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赋给链串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，其基本思路是采用第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章介绍的尾插法建立单链表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1079533" y="2636838"/>
            <a:ext cx="770730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例如，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=“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abcdef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，执行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Assign(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s,str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方法的结果如下所示：</a:t>
            </a:r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1" y="3429000"/>
            <a:ext cx="5297919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31796" y="1500174"/>
            <a:ext cx="553998" cy="33575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4.3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的链式存储结构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1181106" y="476250"/>
            <a:ext cx="7534298" cy="49587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Assign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s,char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[])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LinkString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*p,*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LinkString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tc=s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串的尾结点</a:t>
            </a: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]!='\0')</a:t>
            </a: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</a:p>
          <a:p>
            <a:pPr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p-&gt;data=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-&gt;next=p;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=p;</a:t>
            </a:r>
          </a:p>
          <a:p>
            <a:pPr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&gt;next=NULL;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尾结点的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</a:p>
          <a:p>
            <a:pPr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6" y="1500174"/>
            <a:ext cx="553998" cy="33575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4.3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的链式存储结构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1357290" y="928670"/>
            <a:ext cx="742317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4.1】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若串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="software"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其子串的个数是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）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 8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	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B. 37		C. 36		D. 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0166" y="3000372"/>
            <a:ext cx="7072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，其中所有字符均不相同。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长度为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子串有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个，长度为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子串有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，长度为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子串有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个，长度为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子串有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个，还有一个空子串。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总的子串个数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=8+7+…+2+1+1=(8+1)×8/2+1=</a:t>
            </a:r>
            <a:r>
              <a:rPr lang="en-US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1" y="1785926"/>
            <a:ext cx="553998" cy="28575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292259" y="429450"/>
            <a:ext cx="7708897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）销毁串运算算法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一个链串中的所有结点空间都是通过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malloc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函数分配的，在不再需要时需通过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free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函数释放所有结点的空间，其过程与单链表的销毁过程相同。 </a:t>
            </a: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1654207" y="2588967"/>
            <a:ext cx="6775445" cy="3614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*&amp;s)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LinkString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*pre=s,*p=pre-&gt;next;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free(pre);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pre=p; p=p-&gt;next;  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//pre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同步后移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free(pre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6" y="1500174"/>
            <a:ext cx="553998" cy="33575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4.3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的链式存储结构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1142976" y="357166"/>
            <a:ext cx="756602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）串复制运算算法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将一个链串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赋给链串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，其基本思路是采用尾插法建立链串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1293847" y="1785926"/>
            <a:ext cx="7350119" cy="42919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StrCopy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s,LinkString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*t)</a:t>
            </a: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LinkString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*p=t-&gt;next,*q,*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LinkString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tc=s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指向串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的尾结点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	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的所有结点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q=(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q-&gt;data=p-&gt;data;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-&gt;next=q;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=q;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p=p-&gt;next;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&gt;next=NULL;	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尾结点的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6" y="1500174"/>
            <a:ext cx="553998" cy="33575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4.3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的链式存储结构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1155727" y="476250"/>
            <a:ext cx="7129462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）求串长运算算法</a:t>
            </a: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返回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链串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的长度，即链串中包含的数据结点个数。 </a:t>
            </a:r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1300189" y="1844675"/>
            <a:ext cx="7129463" cy="40302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*s)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n=0;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LinkString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*p=s-&gt;next;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扫描链串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的所有数据结点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n++;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p=p-&gt;next;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6" y="1500174"/>
            <a:ext cx="553998" cy="33575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4.3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的链式存储结构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1006507" y="476250"/>
            <a:ext cx="8137525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）判断串相等运算算法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串相等是指两个串的长度及对应位置的字符完全相同。两个串链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和链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相等时返回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；否则返回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 </a:t>
            </a: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1363697" y="2133600"/>
            <a:ext cx="7137393" cy="42679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StrEqual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s,LinkString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*t)</a:t>
            </a: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LinkString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*p=s-&gt;next,*q=t-&gt;next;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 &amp;&amp; q!=NULL)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比较两串的当前结点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(p-&gt;data!=q-&gt;data)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域不等时返回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0;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p=p-&gt;next;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均后移一个结点</a:t>
            </a:r>
          </a:p>
          <a:p>
            <a:pPr>
              <a:lnSpc>
                <a:spcPts val="26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q=q-&gt;next;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 || q!=NULL)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两串长度不等时返回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0;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1;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两串长度相等时返回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6" y="1500174"/>
            <a:ext cx="553998" cy="33575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4.3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的链式存储结构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1435136" y="357166"/>
            <a:ext cx="7494582" cy="1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）串连接运算算法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新建一个链串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，它是链串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和链串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连接的结果，最后返回链串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。这里没有破坏原有链串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1506574" y="2171634"/>
            <a:ext cx="64944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例如，链串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连接产生新链串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的过程如下所示：</a:t>
            </a:r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0" y="2981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2786058"/>
            <a:ext cx="6732915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31796" y="1500174"/>
            <a:ext cx="553998" cy="33575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4.3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的链式存储结构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1323982" y="384291"/>
            <a:ext cx="7391422" cy="61077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Concat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s,LinkString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*t)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LinkString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*p=s-&gt;next,*q,*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,*r;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LinkString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tc=r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总是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指向尾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串复制给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q=(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q-&gt;data=p-&gt;data;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-&gt;next=q;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=q;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p=p-&gt;next;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p=t-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串复制给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q=(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q-&gt;data=p-&gt;data;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-&gt;next=q;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=q;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p=p-&gt;next;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&gt;next=NULL;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6" y="1500174"/>
            <a:ext cx="553998" cy="33575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4.3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的链式存储结构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1214414" y="428604"/>
            <a:ext cx="7500990" cy="1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）求子串运算算法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返回链串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的第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个位置开始的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个字符组成的链串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，如果参数错误，则返回一个空串。 </a:t>
            </a: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1643042" y="2071678"/>
            <a:ext cx="57150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例如，由链串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产生子串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的过程如下所示：</a:t>
            </a:r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2714620"/>
            <a:ext cx="5336567" cy="206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31796" y="1500174"/>
            <a:ext cx="553998" cy="33575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4.3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的链式存储结构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1285852" y="785794"/>
            <a:ext cx="7572428" cy="48612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SubStr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j)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k=1;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LinkString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*r,*p=s-&gt;next,*q,*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LinkString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&gt;next=NULL;	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先置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为一个空串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&lt;1) return r;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参数错误返回空串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tc=r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总是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指向尾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p!=NULL)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中找第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p=p-&gt;next;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k++;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796" y="1500174"/>
            <a:ext cx="553998" cy="33575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4.3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的链式存储结构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1181106" y="285728"/>
            <a:ext cx="7748612" cy="62924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(p==NULL) return r;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参数错误返回空串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q=p;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(k&lt;j &amp;&amp; q!=NULL)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参数是否正确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q=q-&gt;next;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k++;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(q==NULL) return r;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//j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参数错误返回空串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(k&lt;=j &amp;&amp; p!=NULL)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结点开始的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个结点到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q=(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q-&gt;data=p-&gt;data;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-&gt;next=q;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=q;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p=p-&gt;next;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k++;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&gt;next=NULL;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r;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6" y="1500174"/>
            <a:ext cx="553998" cy="33575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4.3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的链式存储结构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1142976" y="142852"/>
            <a:ext cx="4714908" cy="810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）查找子串位置运算算法</a:t>
            </a:r>
          </a:p>
          <a:p>
            <a:pPr>
              <a:lnSpc>
                <a:spcPts val="28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返回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子串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在主串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中的位置。 </a:t>
            </a:r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1142976" y="1052513"/>
            <a:ext cx="7858180" cy="5578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Index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s,LinkString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*t)</a:t>
            </a:r>
          </a:p>
          <a:p>
            <a:pPr>
              <a:lnSpc>
                <a:spcPts val="22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LinkString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*p=s-&gt;next,*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,*q,*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=1;</a:t>
            </a:r>
          </a:p>
          <a:p>
            <a:pPr>
              <a:lnSpc>
                <a:spcPts val="22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的每个结点</a:t>
            </a:r>
          </a:p>
          <a:p>
            <a:pPr>
              <a:lnSpc>
                <a:spcPts val="22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q=t-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总是从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的第一个字符开始比较</a:t>
            </a:r>
          </a:p>
          <a:p>
            <a:pPr>
              <a:lnSpc>
                <a:spcPts val="22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(p-&gt;data==q-&gt;data)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判定两串当前字符相等</a:t>
            </a:r>
          </a:p>
          <a:p>
            <a:pPr>
              <a:lnSpc>
                <a:spcPts val="22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若首字符相同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则判定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其后字符是否与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之后字符依次相同</a:t>
            </a:r>
          </a:p>
          <a:p>
            <a:pPr>
              <a:lnSpc>
                <a:spcPts val="22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p1=p-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q1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同时后移一个结点</a:t>
            </a:r>
          </a:p>
          <a:p>
            <a:pPr>
              <a:lnSpc>
                <a:spcPts val="22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q1=q-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</a:t>
            </a:r>
          </a:p>
          <a:p>
            <a:pPr>
              <a:lnSpc>
                <a:spcPts val="22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!=NULL &amp;&amp;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!=NULL &amp;&amp;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-&gt;data==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-&gt;data)</a:t>
            </a:r>
          </a:p>
          <a:p>
            <a:pPr>
              <a:lnSpc>
                <a:spcPts val="22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p1=p1-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q1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同时后移一个结点</a:t>
            </a:r>
          </a:p>
          <a:p>
            <a:pPr>
              <a:lnSpc>
                <a:spcPts val="22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q1=q1-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</a:t>
            </a:r>
          </a:p>
          <a:p>
            <a:pPr>
              <a:lnSpc>
                <a:spcPts val="22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==NULL)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若都相同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返回子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串的起始位置</a:t>
            </a:r>
          </a:p>
          <a:p>
            <a:pPr>
              <a:lnSpc>
                <a:spcPts val="22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p=p-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>
              <a:lnSpc>
                <a:spcPts val="22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若不是子串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>
              <a:lnSpc>
                <a:spcPts val="22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6" y="1500174"/>
            <a:ext cx="553998" cy="33575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4.3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的链式存储结构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1142976" y="357166"/>
            <a:ext cx="406555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4.1.2  </a:t>
            </a:r>
            <a:r>
              <a:rPr lang="zh-CN" altLang="en-US" sz="28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串的</a:t>
            </a: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基本运算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357290" y="1171502"/>
            <a:ext cx="30718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串的基本运算如下：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1285852" y="1643050"/>
            <a:ext cx="7423144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赋值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Assign(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,str)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：将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个常字符串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赋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给串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DestroyStr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：释放串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占用的内存空间。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StrCopy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：将一个串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赋给串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串长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StrLength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：返回串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串相等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StrEqual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：两个串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相等时返回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否则返回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串连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接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Concat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：返回串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和串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连接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结果串。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1" y="1785926"/>
            <a:ext cx="553998" cy="28575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1428728" y="357166"/>
            <a:ext cx="7429552" cy="1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）子串插入运算算法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将子串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插入到链串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的第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个位置，当参数错误时返回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，成功插入时返回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1358875" y="1995494"/>
            <a:ext cx="71294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例如，将链串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插入到链串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中的过程如下所示：</a:t>
            </a:r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0" y="2938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2714620"/>
            <a:ext cx="7152438" cy="2000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31796" y="1500174"/>
            <a:ext cx="553998" cy="33575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4.3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的链式存储结构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1179520" y="252970"/>
            <a:ext cx="7678760" cy="59692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nb-NO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InsStr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(LinkString *&amp;s,int i,LinkString *t)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LinkString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*p=s,*q,*r;	</a:t>
            </a:r>
            <a:r>
              <a:rPr lang="nb-NO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nb-NO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nb-NO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nb-NO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的头结点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k=1;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(i&lt;1) return 0;		</a:t>
            </a:r>
            <a:r>
              <a:rPr lang="nb-NO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nb-NO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</a:t>
            </a:r>
            <a:r>
              <a:rPr lang="nb-NO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nb-NO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错误返回</a:t>
            </a:r>
            <a:r>
              <a:rPr lang="nb-NO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(k&lt;i &amp;&amp; p!=NULL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nb-NO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nb-NO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从头结点</a:t>
            </a:r>
            <a:r>
              <a:rPr lang="zh-CN" altLang="nb-NO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始</a:t>
            </a:r>
            <a:r>
              <a:rPr lang="zh-CN" altLang="nb-NO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找第</a:t>
            </a:r>
            <a:r>
              <a:rPr lang="nb-NO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</a:t>
            </a:r>
            <a:r>
              <a:rPr lang="zh-CN" altLang="nb-NO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lang="zh-CN" altLang="nb-NO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</a:t>
            </a:r>
            <a:r>
              <a:rPr lang="zh-CN" altLang="nb-NO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nb-NO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nb-NO" altLang="zh-CN" sz="1800" dirty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nb-NO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	k++;</a:t>
            </a:r>
          </a:p>
          <a:p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p=p-&gt;next;</a:t>
            </a:r>
          </a:p>
          <a:p>
            <a:r>
              <a:rPr lang="zh-CN" altLang="nb-NO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r>
              <a:rPr lang="zh-CN" altLang="nb-NO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(p==NULL) return 0;	</a:t>
            </a:r>
            <a:r>
              <a:rPr lang="nb-NO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nb-NO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</a:t>
            </a:r>
            <a:r>
              <a:rPr lang="nb-NO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nb-NO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错误返回</a:t>
            </a:r>
            <a:r>
              <a:rPr lang="nb-NO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zh-CN" altLang="nb-NO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q=t-&gt;next;			</a:t>
            </a:r>
            <a:r>
              <a:rPr lang="nb-NO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//q</a:t>
            </a:r>
            <a:r>
              <a:rPr lang="zh-CN" altLang="nb-NO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nb-NO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nb-NO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的第一个数据结点</a:t>
            </a:r>
          </a:p>
          <a:p>
            <a:r>
              <a:rPr lang="zh-CN" altLang="nb-NO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(q!=NULL)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nb-NO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nb-NO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</a:t>
            </a:r>
            <a:r>
              <a:rPr lang="zh-CN" altLang="nb-NO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正确</a:t>
            </a:r>
            <a:endParaRPr lang="zh-CN" altLang="nb-NO" sz="1800" dirty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nb-NO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	r=(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r-&gt;data=q-&gt;data;</a:t>
            </a:r>
          </a:p>
          <a:p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r-&gt;next=p-&gt;next;</a:t>
            </a:r>
          </a:p>
          <a:p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p-&gt;next=r;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p=p-&gt;next;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q=q-&gt;next;</a:t>
            </a:r>
          </a:p>
          <a:p>
            <a:r>
              <a:rPr lang="zh-CN" altLang="nb-NO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r>
              <a:rPr lang="zh-CN" altLang="nb-NO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1;</a:t>
            </a:r>
          </a:p>
          <a:p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796" y="1500174"/>
            <a:ext cx="553998" cy="33575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4.3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的链式存储结构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1214415" y="700095"/>
            <a:ext cx="7215238" cy="1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）子串删除运算算法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删除串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中从第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个位置开始的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个字符，当参数错误时返回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，成功删除时返回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1643042" y="2357430"/>
            <a:ext cx="59293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例如，删除链串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中的一个子串的结果如下所示：</a:t>
            </a:r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0" y="2943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3000372"/>
            <a:ext cx="5645344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31796" y="1500174"/>
            <a:ext cx="553998" cy="33575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4.3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的链式存储结构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1179520" y="665505"/>
            <a:ext cx="7750198" cy="42919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DelStr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j)</a:t>
            </a: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LinkString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*p=s,*q;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的头结点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k=1;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&lt;1 || j&lt;1) return 0;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参数错误返回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p!=NULL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从头结点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始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找第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p=p-&gt;next;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k++;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(p==NULL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参数错误返回空串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q=p-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6" y="1500174"/>
            <a:ext cx="553998" cy="33575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4.3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的链式存储结构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1214414" y="285728"/>
            <a:ext cx="7715304" cy="59692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44000" bIns="144000">
            <a:spAutoFit/>
          </a:bodyPr>
          <a:lstStyle/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(k&lt;j &amp;&amp; q!=NULL)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参数是否正确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	q=q-&gt;next;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k++;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(q==NULL) return 0;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参数错误返回空串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k=1;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(k&lt;=j)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结点后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	q=p-&gt;next;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(q-&gt;next==NULL)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是尾结点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free(q);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p-&gt;next=NULL;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结点成为尾结点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else	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不是尾结点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    p-&gt;next=q-&gt;next;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free(q);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k++;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1;	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成功删除返回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6" y="1500174"/>
            <a:ext cx="553998" cy="33575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4.3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的链式存储结构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1000132" y="428604"/>
            <a:ext cx="8072462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）子串替换运算算法</a:t>
            </a: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将链串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中所有出现的子串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均替换成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，返回替换后的结果链串。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1285852" y="1773238"/>
            <a:ext cx="73581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例如，将链串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中所有子串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替换为子串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的结果如下所示：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0" y="2990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500306"/>
            <a:ext cx="7786742" cy="2219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31796" y="1500174"/>
            <a:ext cx="553998" cy="33575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4.3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的链式存储结构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1466858" y="687529"/>
            <a:ext cx="6962794" cy="46183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RepStrAll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LinkString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s1,LinkString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i=Index(s,s1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&gt;0)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DelStr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s,i,StrLength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删除子串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InsStr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s,i,s2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插入子串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=Index(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s,s1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6" y="1500174"/>
            <a:ext cx="553998" cy="33575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4.3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的链式存储结构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1585942" y="620713"/>
            <a:ext cx="4629132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）输出串运算算法</a:t>
            </a: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输出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链串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的所有字符。 </a:t>
            </a:r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1657380" y="2071678"/>
            <a:ext cx="5414950" cy="36875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DispStr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*s)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LinkString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*p=s-&gt;next;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c",p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-&gt;data);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p=p-&gt;next;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("\n");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6" y="1500174"/>
            <a:ext cx="553998" cy="33575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4.3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的链式存储结构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357290" y="571480"/>
            <a:ext cx="4929222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4.3.3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链串的算法设计示例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142976" y="1857364"/>
            <a:ext cx="771207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4.4】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以链串为串的存储结构，设计一个算法把一个串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中最先出现的子串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"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"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"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xyz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"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1796" y="1500174"/>
            <a:ext cx="553998" cy="33575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4.3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的链式存储结构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1428728" y="928670"/>
            <a:ext cx="3214710" cy="459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解：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算法思路：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728" y="1643050"/>
            <a:ext cx="700092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在串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中找到最先出现的子串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ab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，即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域值为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的结点，其后继结点为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域值为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将它们的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域值分别改为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再创建一个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域值为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的结点，将其插入到结点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之后。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1796" y="1500174"/>
            <a:ext cx="553998" cy="33575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4.3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的链式存储结构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1357290" y="1142984"/>
            <a:ext cx="7423144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子串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SubStr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(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s,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：返回串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个位置开始的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个字符组成的串。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定位位置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Index(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：返回子串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在主串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中的位置。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串插入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InsStr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：将子串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插入到串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个位置。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串删除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DelStr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：删除串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中从第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个位置开始的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个字符。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串替换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RepStrAll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1,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：返回串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中所有出现的子串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均替换成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后得到的串。 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DispStr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：显示串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的所有字符。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21" y="1785926"/>
            <a:ext cx="553998" cy="28575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1252544" y="577407"/>
            <a:ext cx="7677174" cy="53409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Repl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*&amp;s)</a:t>
            </a: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LinkString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*p=s-&gt;next,*q;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find=0;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(p-&gt;next!=NULL &amp;&amp; find==0)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ab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子串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(p-&gt;data=='a' &amp;&amp; p-&gt;next-&gt;data=='b')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找到了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ab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子串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&gt;data='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x';p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-&gt;next-&gt;data='z';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替换为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xyz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&gt;data='y';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&gt;next=p-&gt;next;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&gt;next=q;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find=1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else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p=p-&gt;next; </a:t>
            </a:r>
          </a:p>
          <a:p>
            <a:pPr>
              <a:lnSpc>
                <a:spcPts val="26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6" y="1500174"/>
            <a:ext cx="553998" cy="33575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4.3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的链式存储结构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28" y="428604"/>
            <a:ext cx="721523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4.5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假定采用带头结点的单链表保存单词，当两个单词有相同的后缀时，则可共享相同的后缀存储空间，例如，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"loading"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"being"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，如下图所示。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7290" y="3714752"/>
            <a:ext cx="735811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设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分别指向两个单词所在单链表的头结点，链表结点结构为：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data,next]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请设计一个时间上尽可能高效的算法，找出由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所指向两个链表共同后缀的起始位置（如图中字符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所在结点的位置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）的算法。</a:t>
            </a:r>
          </a:p>
        </p:txBody>
      </p:sp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2071678"/>
            <a:ext cx="6255652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31796" y="1500174"/>
            <a:ext cx="553998" cy="33575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4.3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的链式存储结构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414" y="571480"/>
            <a:ext cx="4643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算法的基本设计思想：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7290" y="1285860"/>
            <a:ext cx="72866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分别求出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所指的两个链串的长度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将两个链串以表尾对齐：令指针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分别指向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的头结点，若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≥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，则使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指向链串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中的第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个结点；若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，则使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向链串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中的第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个结点，这样使指针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所指的结点到表尾的长度相符。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反复将指针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同步后移，并判断它们是否指向同一结点。若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指向同一结点，则该结点即为所求的共同后缀的起始位置。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6" y="1500174"/>
            <a:ext cx="553998" cy="33575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4.3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的链式存储结构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5852" y="428604"/>
            <a:ext cx="7572428" cy="59590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"LinkString.cpp"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包含链串的基本运算函数</a:t>
            </a:r>
          </a:p>
          <a:p>
            <a:pPr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LinkString *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FindCommnode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(LinkString *str1,</a:t>
            </a:r>
          </a:p>
          <a:p>
            <a:pPr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       LinkString *str2)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m,n;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LinkString *p,*q;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m=StrLength(str1);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求链串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str1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n=StrLength(str2);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求链串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str2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(p=str1;m&gt;n;m--)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大，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移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m-n+1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</a:t>
            </a:r>
          </a:p>
          <a:p>
            <a:pPr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p=p-&gt;next;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(q=str2;m&lt;n;n--)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大，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移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n-m+1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</a:t>
            </a:r>
          </a:p>
          <a:p>
            <a:pPr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q=q-&gt;next;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(p-&gt;next!=NULL &amp;&amp; p-&gt;next!=q-&gt;next)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p=p-&gt;next;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同步后移找指针值相等的结点</a:t>
            </a:r>
          </a:p>
          <a:p>
            <a:pPr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q=q-&gt;next;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p-&gt;next;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1796" y="1500174"/>
            <a:ext cx="553998" cy="33575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4.3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的链式存储结构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2071670" y="428604"/>
            <a:ext cx="50339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4.4   </a:t>
            </a:r>
            <a:r>
              <a:rPr lang="zh-CN" altLang="en-US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串的应用</a:t>
            </a: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1285852" y="1361391"/>
            <a:ext cx="7429551" cy="213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4.6】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如果串的某个长度大于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的子串的各个字符均相同，则称之为等值子串。设计一个算法，如果串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中不存在等值子串，返回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；否则求出一个长度最大的等值子串并返回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串采用顺序串存储结构。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234" y="2000240"/>
            <a:ext cx="553998" cy="25003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4.4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1428728" y="785794"/>
            <a:ext cx="242889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解：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算法思路：</a:t>
            </a:r>
            <a:endParaRPr lang="en-US" altLang="zh-CN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1604" y="1428736"/>
            <a:ext cx="70723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保存最大等值子串的起始位置，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maxcount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保存最大等值子串的长度（初始为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扫描串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，用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记录从当前位置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开始的等值子串的字符个数。当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大于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maxcount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时，将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置为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maxcount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最后将最大等值子串保存到顺序串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234" y="2000240"/>
            <a:ext cx="553998" cy="25003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4.4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1179520" y="476250"/>
            <a:ext cx="7750198" cy="5625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44000" bIns="144000">
            <a:spAutoFit/>
          </a:bodyPr>
          <a:lstStyle/>
          <a:p>
            <a:pPr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EqSubString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(SqString s,SqString &amp;t)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i=0,counti,maxi=i,maxcount=0,j,k;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(i&lt;s.length)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扫描字符串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j=i+1;</a:t>
            </a:r>
          </a:p>
          <a:p>
            <a:pPr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counti=1;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统计位置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开始的等值子串长度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counti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(j&lt;s.length &amp;&amp; s.data[i]==s.data[j])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j++;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counti++;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(maxcount&lt;counti)	</a:t>
            </a:r>
          </a:p>
          <a:p>
            <a:pPr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将较长的等值子串保存在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maxi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maxcount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maxi=i;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maxcount=counti;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i=j;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3234" y="2000240"/>
            <a:ext cx="553998" cy="25003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4.4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1181106" y="627067"/>
            <a:ext cx="7534298" cy="48612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(maxcount&gt;1)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找到长度大于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的等值子串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将其存入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k=0;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(i=maxi;i&lt;maxi+maxcount;i++)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t.data[k]=s.data[i];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k++;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t.length=k;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1;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return 0;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没有长度大于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的等值子串返回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3234" y="2000240"/>
            <a:ext cx="553998" cy="25003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4.4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1285853" y="1509915"/>
            <a:ext cx="7358113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nb-NO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4.7】 </a:t>
            </a: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设计一个算法求串</a:t>
            </a:r>
            <a:r>
              <a:rPr lang="nb-NO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所含不同字符的总数和每种字符的个数。假设串采用链串存储结构。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234" y="2000240"/>
            <a:ext cx="553998" cy="25003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4.4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1214414" y="500042"/>
            <a:ext cx="7570841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设置一个结构体数组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用于存储统计结果，该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结构体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类型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ytype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2143108" y="1714488"/>
            <a:ext cx="5543550" cy="19528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char 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字符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num;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该字符出现的次数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mytype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1287439" y="3933825"/>
            <a:ext cx="757084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将链串的第一个字符存放在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t[0]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指针变量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遍历链串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，若当前字符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p-&gt;data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已在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中，则将对应元素的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，否则在数组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中增加一个元素，其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p-&gt;data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，并用形参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中的元素个数。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3234" y="2000240"/>
            <a:ext cx="553998" cy="25003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4.4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2357422" y="214290"/>
            <a:ext cx="467677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4.2  </a:t>
            </a:r>
            <a:r>
              <a:rPr lang="zh-CN" altLang="en-US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串的顺序存储结构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1150971" y="976954"/>
            <a:ext cx="3849657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4.2.1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顺序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串的定义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1222408" y="1706400"/>
            <a:ext cx="7777162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顺序串和顺序表相似，只不可它的每个元素仅由一个字符组成，因此顺序串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类型声明如下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1870109" y="2792245"/>
            <a:ext cx="6099193" cy="1748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52000" tIns="180000" bIns="180000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100	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串中最多字符个数</a:t>
            </a:r>
          </a:p>
          <a:p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char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字符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length;		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存放串的实际长度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顺序串类型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1285852" y="4786322"/>
            <a:ext cx="7564434" cy="87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其中，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域用来存储字符串，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length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域用来存储字符串的实际长度，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常量表示允许所存储字符串的最大长度。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792" y="1857364"/>
            <a:ext cx="553998" cy="35004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4.2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的顺序存储结构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1357290" y="785794"/>
            <a:ext cx="7248546" cy="44457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Statchar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(LinkString *s,Mytype t[],int &amp;n)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LinkString *p=s-&gt;next;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n=0;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(p!=NULL)		//p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扫描链串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(n==0)		//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为第一个字符时直接放入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t[n].ch=p-&gt;data;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t[n].num=1;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n++;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3234" y="2000240"/>
            <a:ext cx="553998" cy="25003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4.4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1142976" y="571480"/>
            <a:ext cx="7677174" cy="44457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else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不为第一个字符的情况</a:t>
            </a: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i=0;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while (i&lt;n &amp;&amp; t[i].ch!=p-&gt;data)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i++;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if (i&lt;n)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中找到为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p-&gt;data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的字符</a:t>
            </a: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t[i].num++;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else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中未找到为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p-&gt;data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的字符</a:t>
            </a: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  t[n].ch=p-&gt;data;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t[n].num=1;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n++;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p=p-&gt;next;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3234" y="2000240"/>
            <a:ext cx="553998" cy="25003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4.4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150971" y="976954"/>
            <a:ext cx="6207111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4.2.2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串基本运算在顺序串上的实现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714480" y="2143116"/>
            <a:ext cx="50006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在顺序串上实现串的基本运算算法如下。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1792" y="1857364"/>
            <a:ext cx="553998" cy="35004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4.2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的顺序存储结构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1149385" y="714356"/>
            <a:ext cx="7566019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）串赋值运算算法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C/C++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语言中采用字符数组方式存储串，并以空格符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'\0'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标识串结束。本算法是将一个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C/C++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的字符数组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赋给顺序串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1652623" y="2500306"/>
            <a:ext cx="57768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"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abcd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"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赋值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给顺序串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的过程如下： </a:t>
            </a:r>
          </a:p>
        </p:txBody>
      </p:sp>
      <p:pic>
        <p:nvPicPr>
          <p:cNvPr id="9523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3052776"/>
            <a:ext cx="3929090" cy="2576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31792" y="1857364"/>
            <a:ext cx="553998" cy="35004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4.2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串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的顺序存储结构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561</TotalTime>
  <Words>3001</Words>
  <Application>Microsoft Office PowerPoint</Application>
  <PresentationFormat>全屏显示(4:3)</PresentationFormat>
  <Paragraphs>660</Paragraphs>
  <Slides>71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72" baseType="lpstr">
      <vt:lpstr>夏至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微软用户</cp:lastModifiedBy>
  <cp:revision>177</cp:revision>
  <dcterms:created xsi:type="dcterms:W3CDTF">2012-11-28T00:02:12Z</dcterms:created>
  <dcterms:modified xsi:type="dcterms:W3CDTF">2018-02-27T07:19:54Z</dcterms:modified>
</cp:coreProperties>
</file>