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9" r:id="rId3"/>
    <p:sldId id="292" r:id="rId4"/>
    <p:sldId id="293" r:id="rId5"/>
    <p:sldId id="259" r:id="rId6"/>
    <p:sldId id="260" r:id="rId7"/>
    <p:sldId id="290" r:id="rId8"/>
    <p:sldId id="261" r:id="rId9"/>
    <p:sldId id="294" r:id="rId10"/>
    <p:sldId id="295" r:id="rId11"/>
    <p:sldId id="262" r:id="rId12"/>
    <p:sldId id="263" r:id="rId13"/>
    <p:sldId id="264" r:id="rId14"/>
    <p:sldId id="265" r:id="rId15"/>
    <p:sldId id="266" r:id="rId16"/>
    <p:sldId id="296" r:id="rId17"/>
    <p:sldId id="267" r:id="rId18"/>
    <p:sldId id="268" r:id="rId19"/>
    <p:sldId id="297" r:id="rId20"/>
    <p:sldId id="269" r:id="rId21"/>
    <p:sldId id="298" r:id="rId22"/>
    <p:sldId id="270" r:id="rId23"/>
    <p:sldId id="271" r:id="rId24"/>
    <p:sldId id="272" r:id="rId25"/>
    <p:sldId id="273" r:id="rId26"/>
    <p:sldId id="274" r:id="rId27"/>
    <p:sldId id="275" r:id="rId28"/>
    <p:sldId id="276" r:id="rId29"/>
    <p:sldId id="277" r:id="rId30"/>
    <p:sldId id="299" r:id="rId31"/>
    <p:sldId id="283" r:id="rId32"/>
    <p:sldId id="284" r:id="rId33"/>
    <p:sldId id="300" r:id="rId34"/>
    <p:sldId id="291" r:id="rId35"/>
    <p:sldId id="285" r:id="rId36"/>
    <p:sldId id="301" r:id="rId37"/>
    <p:sldId id="302" r:id="rId38"/>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006600"/>
    <a:srgbClr val="CC3300"/>
    <a:srgbClr val="FF0000"/>
    <a:srgbClr val="FF9900"/>
    <a:srgbClr val="996633"/>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57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endParaRPr lang="en-US" altLang="zh-CN"/>
          </a:p>
        </p:txBody>
      </p:sp>
      <p:sp>
        <p:nvSpPr>
          <p:cNvPr id="20" name="页脚占位符 19"/>
          <p:cNvSpPr>
            <a:spLocks noGrp="1"/>
          </p:cNvSpPr>
          <p:nvPr>
            <p:ph type="ftr" sz="quarter" idx="11"/>
          </p:nvPr>
        </p:nvSpPr>
        <p:spPr/>
        <p:txBody>
          <a:bodyPr/>
          <a:lstStyle>
            <a:extLst/>
          </a:lstStyle>
          <a:p>
            <a:endParaRPr lang="en-US" altLang="zh-CN"/>
          </a:p>
        </p:txBody>
      </p:sp>
      <p:sp>
        <p:nvSpPr>
          <p:cNvPr id="10" name="灯片编号占位符 9"/>
          <p:cNvSpPr>
            <a:spLocks noGrp="1"/>
          </p:cNvSpPr>
          <p:nvPr>
            <p:ph type="sldNum" sz="quarter" idx="12"/>
          </p:nvPr>
        </p:nvSpPr>
        <p:spPr/>
        <p:txBody>
          <a:bodyPr/>
          <a:lstStyle>
            <a:extLst/>
          </a:lstStyle>
          <a:p>
            <a:fld id="{19B0E85E-3FBD-4FFF-BF6B-00D6B80BC294}" type="slidenum">
              <a:rPr lang="en-US" altLang="zh-CN" smtClean="0"/>
              <a:pPr/>
              <a:t>‹#›</a:t>
            </a:fld>
            <a:endParaRPr lang="en-US" altLang="zh-CN"/>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6B863A83-3851-4E37-B507-5C811BAD6E09}"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A2F8D06E-2710-4661-8B22-4DD3538DC8F7}"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D4DF18B2-11DA-435A-8F07-EE65977F3AC0}"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endParaRPr lang="en-US" altLang="zh-CN"/>
          </a:p>
        </p:txBody>
      </p:sp>
      <p:sp>
        <p:nvSpPr>
          <p:cNvPr id="5" name="页脚占位符 4"/>
          <p:cNvSpPr>
            <a:spLocks noGrp="1"/>
          </p:cNvSpPr>
          <p:nvPr>
            <p:ph type="ftr" sz="quarter" idx="11"/>
          </p:nvPr>
        </p:nvSpPr>
        <p:spPr/>
        <p:txBody>
          <a:bodyPr/>
          <a:lstStyle>
            <a:extLst/>
          </a:lstStyle>
          <a:p>
            <a:endParaRPr lang="en-US" altLang="zh-CN"/>
          </a:p>
        </p:txBody>
      </p:sp>
      <p:sp>
        <p:nvSpPr>
          <p:cNvPr id="6" name="灯片编号占位符 5"/>
          <p:cNvSpPr>
            <a:spLocks noGrp="1"/>
          </p:cNvSpPr>
          <p:nvPr>
            <p:ph type="sldNum" sz="quarter" idx="12"/>
          </p:nvPr>
        </p:nvSpPr>
        <p:spPr/>
        <p:txBody>
          <a:bodyPr/>
          <a:lstStyle>
            <a:extLst/>
          </a:lstStyle>
          <a:p>
            <a:fld id="{4A243D75-C1A2-4E41-A6E4-6C6D07D0B5D5}" type="slidenum">
              <a:rPr lang="en-US" altLang="zh-CN" smtClean="0"/>
              <a:pPr/>
              <a:t>‹#›</a:t>
            </a:fld>
            <a:endParaRPr lang="en-US" altLang="zh-CN"/>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E2C69638-468C-4AEC-A4B3-1589A590510E}"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endParaRPr lang="en-US" altLang="zh-CN"/>
          </a:p>
        </p:txBody>
      </p:sp>
      <p:sp>
        <p:nvSpPr>
          <p:cNvPr id="8" name="页脚占位符 7"/>
          <p:cNvSpPr>
            <a:spLocks noGrp="1"/>
          </p:cNvSpPr>
          <p:nvPr>
            <p:ph type="ftr" sz="quarter" idx="11"/>
          </p:nvPr>
        </p:nvSpPr>
        <p:spPr/>
        <p:txBody>
          <a:bodyPr/>
          <a:lstStyle>
            <a:extLst/>
          </a:lstStyle>
          <a:p>
            <a:endParaRPr lang="en-US" altLang="zh-CN"/>
          </a:p>
        </p:txBody>
      </p:sp>
      <p:sp>
        <p:nvSpPr>
          <p:cNvPr id="9" name="灯片编号占位符 8"/>
          <p:cNvSpPr>
            <a:spLocks noGrp="1"/>
          </p:cNvSpPr>
          <p:nvPr>
            <p:ph type="sldNum" sz="quarter" idx="12"/>
          </p:nvPr>
        </p:nvSpPr>
        <p:spPr/>
        <p:txBody>
          <a:bodyPr/>
          <a:lstStyle>
            <a:extLst/>
          </a:lstStyle>
          <a:p>
            <a:fld id="{B6A5C197-88A7-4783-A00E-3D0F900A6DCA}"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endParaRPr lang="en-US" altLang="zh-CN"/>
          </a:p>
        </p:txBody>
      </p:sp>
      <p:sp>
        <p:nvSpPr>
          <p:cNvPr id="4" name="页脚占位符 3"/>
          <p:cNvSpPr>
            <a:spLocks noGrp="1"/>
          </p:cNvSpPr>
          <p:nvPr>
            <p:ph type="ftr" sz="quarter" idx="11"/>
          </p:nvPr>
        </p:nvSpPr>
        <p:spPr/>
        <p:txBody>
          <a:bodyPr/>
          <a:lstStyle>
            <a:extLst/>
          </a:lstStyle>
          <a:p>
            <a:endParaRPr lang="en-US" altLang="zh-CN"/>
          </a:p>
        </p:txBody>
      </p:sp>
      <p:sp>
        <p:nvSpPr>
          <p:cNvPr id="5" name="灯片编号占位符 4"/>
          <p:cNvSpPr>
            <a:spLocks noGrp="1"/>
          </p:cNvSpPr>
          <p:nvPr>
            <p:ph type="sldNum" sz="quarter" idx="12"/>
          </p:nvPr>
        </p:nvSpPr>
        <p:spPr/>
        <p:txBody>
          <a:bodyPr/>
          <a:lstStyle>
            <a:extLst/>
          </a:lstStyle>
          <a:p>
            <a:fld id="{2EB4480D-59D4-4275-8220-33187361447C}"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endParaRPr lang="en-US" altLang="zh-CN"/>
          </a:p>
        </p:txBody>
      </p:sp>
      <p:sp>
        <p:nvSpPr>
          <p:cNvPr id="3" name="页脚占位符 2"/>
          <p:cNvSpPr>
            <a:spLocks noGrp="1"/>
          </p:cNvSpPr>
          <p:nvPr>
            <p:ph type="ftr" sz="quarter" idx="11"/>
          </p:nvPr>
        </p:nvSpPr>
        <p:spPr/>
        <p:txBody>
          <a:bodyPr/>
          <a:lstStyle>
            <a:extLst/>
          </a:lstStyle>
          <a:p>
            <a:endParaRPr lang="en-US" altLang="zh-CN"/>
          </a:p>
        </p:txBody>
      </p:sp>
      <p:sp>
        <p:nvSpPr>
          <p:cNvPr id="4" name="灯片编号占位符 3"/>
          <p:cNvSpPr>
            <a:spLocks noGrp="1"/>
          </p:cNvSpPr>
          <p:nvPr>
            <p:ph type="sldNum" sz="quarter" idx="12"/>
          </p:nvPr>
        </p:nvSpPr>
        <p:spPr/>
        <p:txBody>
          <a:bodyPr/>
          <a:lstStyle>
            <a:extLst/>
          </a:lstStyle>
          <a:p>
            <a:fld id="{8FF7AA38-349A-4624-A07B-D53790B07554}" type="slidenum">
              <a:rPr lang="en-US" altLang="zh-CN" smtClean="0"/>
              <a:pPr/>
              <a:t>‹#›</a:t>
            </a:fld>
            <a:endParaRPr lang="en-US" altLang="zh-CN"/>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0B7B9AEA-D573-436C-B7CD-ED8B648DEC89}"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endParaRPr lang="en-US" altLang="zh-CN"/>
          </a:p>
        </p:txBody>
      </p:sp>
      <p:sp>
        <p:nvSpPr>
          <p:cNvPr id="6" name="页脚占位符 5"/>
          <p:cNvSpPr>
            <a:spLocks noGrp="1"/>
          </p:cNvSpPr>
          <p:nvPr>
            <p:ph type="ftr" sz="quarter" idx="11"/>
          </p:nvPr>
        </p:nvSpPr>
        <p:spPr/>
        <p:txBody>
          <a:bodyPr/>
          <a:lstStyle>
            <a:extLst/>
          </a:lstStyle>
          <a:p>
            <a:endParaRPr lang="en-US" altLang="zh-CN"/>
          </a:p>
        </p:txBody>
      </p:sp>
      <p:sp>
        <p:nvSpPr>
          <p:cNvPr id="7" name="灯片编号占位符 6"/>
          <p:cNvSpPr>
            <a:spLocks noGrp="1"/>
          </p:cNvSpPr>
          <p:nvPr>
            <p:ph type="sldNum" sz="quarter" idx="12"/>
          </p:nvPr>
        </p:nvSpPr>
        <p:spPr/>
        <p:txBody>
          <a:bodyPr/>
          <a:lstStyle>
            <a:extLst/>
          </a:lstStyle>
          <a:p>
            <a:fld id="{0EE0A11F-B3DB-4FFA-9946-B82EC031C01E}" type="slidenum">
              <a:rPr lang="en-US" altLang="zh-CN" smtClean="0"/>
              <a:pPr/>
              <a:t>‹#›</a:t>
            </a:fld>
            <a:endParaRPr lang="en-US" altLang="zh-CN"/>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ltLang="zh-CN"/>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ltLang="zh-CN"/>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C71AC5E-96DD-4BAA-B481-DA6B669260ED}" type="slidenum">
              <a:rPr lang="en-US" altLang="zh-CN" smtClean="0"/>
              <a:pPr/>
              <a:t>‹#›</a:t>
            </a:fld>
            <a:endParaRPr lang="en-US" altLang="zh-CN"/>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gif"/></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857356" y="714356"/>
            <a:ext cx="5976938" cy="7016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第</a:t>
            </a:r>
            <a:r>
              <a:rPr lang="en-US" altLang="zh-CN" sz="40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a:t>
            </a:r>
            <a:r>
              <a:rPr lang="zh-CN" altLang="en-US" sz="40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章 数组和稀疏矩阵  </a:t>
            </a:r>
          </a:p>
        </p:txBody>
      </p:sp>
      <p:sp>
        <p:nvSpPr>
          <p:cNvPr id="3080" name="Text Box 8"/>
          <p:cNvSpPr txBox="1">
            <a:spLocks noChangeArrowheads="1"/>
          </p:cNvSpPr>
          <p:nvPr/>
        </p:nvSpPr>
        <p:spPr bwMode="auto">
          <a:xfrm>
            <a:off x="1928794" y="1857364"/>
            <a:ext cx="6119812" cy="2159768"/>
          </a:xfrm>
          <a:prstGeom prst="rect">
            <a:avLst/>
          </a:prstGeom>
          <a:ln>
            <a:headEnd/>
            <a:tailEnd/>
          </a:ln>
          <a:effectLst>
            <a:glow rad="101600">
              <a:schemeClr val="accent3">
                <a:satMod val="175000"/>
                <a:alpha val="40000"/>
              </a:schemeClr>
            </a:glow>
            <a:outerShdw blurRad="63500" dist="25400" dir="5400000"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tIns="216000" bIns="21600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spcBef>
                <a:spcPct val="50000"/>
              </a:spcBef>
            </a:pPr>
            <a:r>
              <a:rPr lang="en-US" altLang="zh-CN" sz="2800" dirty="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5.1  </a:t>
            </a:r>
            <a:r>
              <a:rPr lang="zh-CN" altLang="en-US" sz="2800" dirty="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数 </a:t>
            </a:r>
            <a:r>
              <a:rPr lang="zh-CN" altLang="en-US"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组</a:t>
            </a:r>
            <a:endPar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4.2  </a:t>
            </a:r>
            <a:r>
              <a:rPr lang="zh-CN" altLang="en-US"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特殊矩阵的压缩存储</a:t>
            </a:r>
            <a:endPar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a:p>
            <a:pPr lvl="1">
              <a:spcBef>
                <a:spcPct val="50000"/>
              </a:spcBef>
            </a:pPr>
            <a:r>
              <a:rPr lang="en-US" altLang="zh-CN"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5.3  </a:t>
            </a:r>
            <a:r>
              <a:rPr lang="zh-CN" altLang="en-US" sz="2800" dirty="0" smtClean="0">
                <a:ln w="11430"/>
                <a:solidFill>
                  <a:srgbClr val="FF0000"/>
                </a:solidFill>
                <a:effectLst>
                  <a:outerShdw blurRad="50800" dist="39000" dir="5460000" algn="tl">
                    <a:srgbClr val="000000">
                      <a:alpha val="38000"/>
                    </a:srgbClr>
                  </a:outerShdw>
                </a:effectLst>
                <a:latin typeface="黑体" pitchFamily="49" charset="-122"/>
                <a:ea typeface="黑体" pitchFamily="49" charset="-122"/>
              </a:rPr>
              <a:t>稀 疏 矩 阵</a:t>
            </a:r>
            <a:endParaRPr lang="zh-CN" altLang="en-US" sz="2800" dirty="0">
              <a:ln w="11430"/>
              <a:solidFill>
                <a:srgbClr val="FF0000"/>
              </a:solidFill>
              <a:effectLst>
                <a:outerShdw blurRad="50800" dist="39000" dir="5460000" algn="tl">
                  <a:srgbClr val="000000">
                    <a:alpha val="38000"/>
                  </a:srgbClr>
                </a:outerShdw>
              </a:effectLst>
              <a:latin typeface="黑体" pitchFamily="49" charset="-122"/>
              <a:ea typeface="黑体" pitchFamily="49" charset="-122"/>
            </a:endParaRPr>
          </a:p>
        </p:txBody>
      </p:sp>
      <p:sp>
        <p:nvSpPr>
          <p:cNvPr id="3085" name="Rectangle 13"/>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 name="TextBox 4"/>
          <p:cNvSpPr txBox="1"/>
          <p:nvPr/>
        </p:nvSpPr>
        <p:spPr>
          <a:xfrm>
            <a:off x="357158" y="1285860"/>
            <a:ext cx="500066" cy="4154984"/>
          </a:xfrm>
          <a:prstGeom prst="rect">
            <a:avLst/>
          </a:prstGeom>
          <a:noFill/>
        </p:spPr>
        <p:txBody>
          <a:bodyPr wrap="square" rtlCol="0">
            <a:spAutoFit/>
          </a:bodyPr>
          <a:lstStyle/>
          <a:p>
            <a:pPr algn="ct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第</a:t>
            </a: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章 </a:t>
            </a:r>
            <a:endPar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a:p>
            <a:pPr algn="ctr"/>
            <a:endPar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a:p>
            <a:pPr algn="ct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数组和稀疏矩阵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1500166" y="1928802"/>
            <a:ext cx="3986190"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对于元素</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baseline="-25000" dirty="0" err="1">
                <a:solidFill>
                  <a:srgbClr val="0000FF"/>
                </a:solidFill>
                <a:latin typeface="Consolas" pitchFamily="49" charset="0"/>
                <a:ea typeface="楷体" pitchFamily="49" charset="-122"/>
                <a:cs typeface="Consolas" pitchFamily="49" charset="0"/>
              </a:rPr>
              <a:t>,</a:t>
            </a:r>
            <a:r>
              <a:rPr lang="en-US" altLang="zh-CN" sz="2000" i="1" baseline="-25000" dirty="0" err="1">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，其存储地址为： </a:t>
            </a:r>
          </a:p>
        </p:txBody>
      </p:sp>
      <p:sp>
        <p:nvSpPr>
          <p:cNvPr id="92165" name="Rectangle 5"/>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2167" name="Rectangle 7"/>
          <p:cNvSpPr>
            <a:spLocks noChangeArrowheads="1"/>
          </p:cNvSpPr>
          <p:nvPr/>
        </p:nvSpPr>
        <p:spPr bwMode="auto">
          <a:xfrm>
            <a:off x="0" y="31051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 name="TextBox 8"/>
          <p:cNvSpPr txBox="1"/>
          <p:nvPr/>
        </p:nvSpPr>
        <p:spPr>
          <a:xfrm>
            <a:off x="1928794" y="428604"/>
            <a:ext cx="5786478" cy="461665"/>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a</a:t>
            </a:r>
            <a:r>
              <a:rPr lang="en-US" altLang="zh-CN" sz="2000" baseline="-25000" smtClean="0">
                <a:solidFill>
                  <a:srgbClr val="0000FF"/>
                </a:solidFill>
                <a:latin typeface="Consolas" pitchFamily="49" charset="0"/>
                <a:cs typeface="Consolas" pitchFamily="49" charset="0"/>
              </a:rPr>
              <a:t>0,0</a:t>
            </a:r>
            <a:r>
              <a:rPr lang="en-US" altLang="zh-CN" sz="2000" smtClean="0">
                <a:solidFill>
                  <a:srgbClr val="0000FF"/>
                </a:solidFill>
                <a:latin typeface="Consolas" pitchFamily="49" charset="0"/>
                <a:cs typeface="Consolas" pitchFamily="49" charset="0"/>
              </a:rPr>
              <a:t> </a:t>
            </a:r>
            <a:r>
              <a:rPr lang="en-US" altLang="zh-CN" sz="2000" i="1" smtClean="0">
                <a:solidFill>
                  <a:srgbClr val="0000FF"/>
                </a:solidFill>
                <a:latin typeface="Consolas" pitchFamily="49" charset="0"/>
                <a:cs typeface="Consolas" pitchFamily="49" charset="0"/>
              </a:rPr>
              <a:t>a</a:t>
            </a:r>
            <a:r>
              <a:rPr lang="en-US" altLang="zh-CN" sz="2000" baseline="-25000" smtClean="0">
                <a:solidFill>
                  <a:srgbClr val="0000FF"/>
                </a:solidFill>
                <a:latin typeface="Consolas" pitchFamily="49" charset="0"/>
                <a:cs typeface="Consolas" pitchFamily="49" charset="0"/>
              </a:rPr>
              <a:t>1,0</a:t>
            </a:r>
            <a:r>
              <a:rPr lang="en-US" altLang="zh-CN" sz="2000" smtClean="0">
                <a:solidFill>
                  <a:srgbClr val="0000FF"/>
                </a:solidFill>
                <a:latin typeface="Consolas" pitchFamily="49" charset="0"/>
                <a:cs typeface="Consolas" pitchFamily="49" charset="0"/>
              </a:rPr>
              <a:t> … </a:t>
            </a:r>
            <a:r>
              <a:rPr lang="en-US" altLang="zh-CN" sz="2000" i="1" smtClean="0">
                <a:solidFill>
                  <a:srgbClr val="0000FF"/>
                </a:solidFill>
                <a:latin typeface="Consolas" pitchFamily="49" charset="0"/>
                <a:cs typeface="Consolas" pitchFamily="49" charset="0"/>
              </a:rPr>
              <a:t>a</a:t>
            </a:r>
            <a:r>
              <a:rPr lang="en-US" altLang="zh-CN" sz="2000" i="1" baseline="-25000" smtClean="0">
                <a:solidFill>
                  <a:srgbClr val="0000FF"/>
                </a:solidFill>
                <a:latin typeface="Consolas" pitchFamily="49" charset="0"/>
                <a:cs typeface="Consolas" pitchFamily="49" charset="0"/>
              </a:rPr>
              <a:t>m</a:t>
            </a:r>
            <a:r>
              <a:rPr lang="en-US" altLang="zh-CN" sz="2000" baseline="-25000" smtClean="0">
                <a:solidFill>
                  <a:srgbClr val="0000FF"/>
                </a:solidFill>
                <a:latin typeface="Consolas" pitchFamily="49" charset="0"/>
                <a:cs typeface="Consolas" pitchFamily="49" charset="0"/>
              </a:rPr>
              <a:t>-1,0</a:t>
            </a:r>
            <a:r>
              <a:rPr lang="en-US" altLang="zh-CN" sz="2000" smtClean="0">
                <a:solidFill>
                  <a:srgbClr val="0000FF"/>
                </a:solidFill>
                <a:latin typeface="Consolas" pitchFamily="49" charset="0"/>
                <a:cs typeface="Consolas" pitchFamily="49" charset="0"/>
              </a:rPr>
              <a:t> … </a:t>
            </a:r>
            <a:r>
              <a:rPr lang="en-US" altLang="zh-CN" sz="2000" i="1" smtClean="0">
                <a:solidFill>
                  <a:srgbClr val="0000FF"/>
                </a:solidFill>
                <a:latin typeface="Consolas" pitchFamily="49" charset="0"/>
                <a:cs typeface="Consolas" pitchFamily="49" charset="0"/>
              </a:rPr>
              <a:t>a</a:t>
            </a:r>
            <a:r>
              <a:rPr lang="en-US" altLang="zh-CN" sz="2000" baseline="-25000" smtClean="0">
                <a:solidFill>
                  <a:srgbClr val="0000FF"/>
                </a:solidFill>
                <a:latin typeface="Consolas" pitchFamily="49" charset="0"/>
                <a:cs typeface="Consolas" pitchFamily="49" charset="0"/>
              </a:rPr>
              <a:t>0,</a:t>
            </a:r>
            <a:r>
              <a:rPr lang="en-US" altLang="zh-CN" sz="2000" i="1" baseline="-25000"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 … </a:t>
            </a:r>
            <a:r>
              <a:rPr lang="en-US" altLang="zh-CN" i="1" smtClean="0">
                <a:solidFill>
                  <a:srgbClr val="FF0000"/>
                </a:solidFill>
                <a:latin typeface="Consolas" pitchFamily="49" charset="0"/>
                <a:cs typeface="Consolas" pitchFamily="49" charset="0"/>
              </a:rPr>
              <a:t>a</a:t>
            </a:r>
            <a:r>
              <a:rPr lang="en-US" altLang="zh-CN" i="1" baseline="-25000" smtClean="0">
                <a:solidFill>
                  <a:srgbClr val="FF0000"/>
                </a:solidFill>
                <a:latin typeface="Consolas" pitchFamily="49" charset="0"/>
                <a:cs typeface="Consolas" pitchFamily="49" charset="0"/>
              </a:rPr>
              <a:t>i</a:t>
            </a:r>
            <a:r>
              <a:rPr lang="en-US" altLang="zh-CN" baseline="-25000" smtClean="0">
                <a:solidFill>
                  <a:srgbClr val="FF0000"/>
                </a:solidFill>
                <a:latin typeface="Consolas" pitchFamily="49" charset="0"/>
                <a:cs typeface="Consolas" pitchFamily="49" charset="0"/>
              </a:rPr>
              <a:t>,</a:t>
            </a:r>
            <a:r>
              <a:rPr lang="en-US" altLang="zh-CN" i="1" baseline="-25000" smtClean="0">
                <a:solidFill>
                  <a:srgbClr val="FF0000"/>
                </a:solidFill>
                <a:latin typeface="Consolas" pitchFamily="49" charset="0"/>
                <a:cs typeface="Consolas" pitchFamily="49" charset="0"/>
              </a:rPr>
              <a:t>j</a:t>
            </a:r>
            <a:r>
              <a:rPr lang="en-US" altLang="zh-CN" sz="2000" baseline="-25000" smtClean="0">
                <a:solidFill>
                  <a:srgbClr val="0000FF"/>
                </a:solidFill>
                <a:latin typeface="Consolas" pitchFamily="49" charset="0"/>
                <a:cs typeface="Consolas" pitchFamily="49" charset="0"/>
              </a:rPr>
              <a:t> </a:t>
            </a:r>
            <a:r>
              <a:rPr lang="en-US" altLang="zh-CN" sz="2000" smtClean="0">
                <a:solidFill>
                  <a:srgbClr val="0000FF"/>
                </a:solidFill>
                <a:latin typeface="Consolas" pitchFamily="49" charset="0"/>
                <a:cs typeface="Consolas" pitchFamily="49" charset="0"/>
              </a:rPr>
              <a:t>… </a:t>
            </a:r>
            <a:r>
              <a:rPr lang="en-US" altLang="zh-CN" sz="2000" i="1" smtClean="0">
                <a:solidFill>
                  <a:srgbClr val="0000FF"/>
                </a:solidFill>
                <a:latin typeface="Consolas" pitchFamily="49" charset="0"/>
                <a:cs typeface="Consolas" pitchFamily="49" charset="0"/>
              </a:rPr>
              <a:t>a</a:t>
            </a:r>
            <a:r>
              <a:rPr lang="en-US" altLang="zh-CN" sz="2000" i="1" baseline="-25000" smtClean="0">
                <a:solidFill>
                  <a:srgbClr val="0000FF"/>
                </a:solidFill>
                <a:latin typeface="Consolas" pitchFamily="49" charset="0"/>
                <a:cs typeface="Consolas" pitchFamily="49" charset="0"/>
              </a:rPr>
              <a:t>n</a:t>
            </a:r>
            <a:r>
              <a:rPr lang="en-US" altLang="zh-CN" sz="2000" baseline="-25000" smtClean="0">
                <a:solidFill>
                  <a:srgbClr val="0000FF"/>
                </a:solidFill>
                <a:latin typeface="Consolas" pitchFamily="49" charset="0"/>
                <a:cs typeface="Consolas" pitchFamily="49" charset="0"/>
              </a:rPr>
              <a:t>-1,</a:t>
            </a:r>
            <a:r>
              <a:rPr lang="en-US" altLang="zh-CN" sz="2000" i="1" baseline="-25000" smtClean="0">
                <a:solidFill>
                  <a:srgbClr val="0000FF"/>
                </a:solidFill>
                <a:latin typeface="Consolas" pitchFamily="49" charset="0"/>
                <a:cs typeface="Consolas" pitchFamily="49" charset="0"/>
              </a:rPr>
              <a:t>j</a:t>
            </a:r>
            <a:r>
              <a:rPr lang="en-US" altLang="zh-CN" sz="2000" smtClean="0">
                <a:solidFill>
                  <a:srgbClr val="0000FF"/>
                </a:solidFill>
                <a:latin typeface="Consolas" pitchFamily="49" charset="0"/>
                <a:cs typeface="Consolas" pitchFamily="49" charset="0"/>
              </a:rPr>
              <a:t> …</a:t>
            </a:r>
            <a:endParaRPr lang="zh-CN" altLang="en-US" sz="2000" baseline="-25000">
              <a:solidFill>
                <a:srgbClr val="0000FF"/>
              </a:solidFill>
              <a:latin typeface="Consolas" pitchFamily="49" charset="0"/>
              <a:cs typeface="Consolas" pitchFamily="49" charset="0"/>
            </a:endParaRPr>
          </a:p>
        </p:txBody>
      </p:sp>
      <p:sp>
        <p:nvSpPr>
          <p:cNvPr id="10" name="右大括号 9"/>
          <p:cNvSpPr/>
          <p:nvPr/>
        </p:nvSpPr>
        <p:spPr>
          <a:xfrm rot="5400000">
            <a:off x="2999802" y="214852"/>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TextBox 10"/>
          <p:cNvSpPr txBox="1"/>
          <p:nvPr/>
        </p:nvSpPr>
        <p:spPr>
          <a:xfrm>
            <a:off x="2643174" y="1285860"/>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第</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列</a:t>
            </a:r>
            <a:endParaRPr lang="zh-CN" altLang="en-US" sz="2000">
              <a:solidFill>
                <a:srgbClr val="0000FF"/>
              </a:solidFill>
              <a:latin typeface="Consolas" pitchFamily="49" charset="0"/>
              <a:ea typeface="仿宋" pitchFamily="49" charset="-122"/>
              <a:cs typeface="Consolas" pitchFamily="49" charset="0"/>
            </a:endParaRPr>
          </a:p>
        </p:txBody>
      </p:sp>
      <p:sp>
        <p:nvSpPr>
          <p:cNvPr id="12" name="右大括号 11"/>
          <p:cNvSpPr/>
          <p:nvPr/>
        </p:nvSpPr>
        <p:spPr>
          <a:xfrm rot="5400000">
            <a:off x="5285818" y="214852"/>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TextBox 12"/>
          <p:cNvSpPr txBox="1"/>
          <p:nvPr/>
        </p:nvSpPr>
        <p:spPr>
          <a:xfrm>
            <a:off x="4929190" y="1285860"/>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第</a:t>
            </a:r>
            <a:r>
              <a:rPr lang="en-US" altLang="zh-CN" sz="2000" i="1"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列</a:t>
            </a:r>
            <a:endParaRPr lang="zh-CN" altLang="en-US" sz="2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1857356" y="3131106"/>
            <a:ext cx="5857916" cy="400110"/>
          </a:xfrm>
          <a:prstGeom prst="rect">
            <a:avLst/>
          </a:prstGeom>
          <a:noFill/>
        </p:spPr>
        <p:txBody>
          <a:bodyPr wrap="square" rtlCol="0">
            <a:spAutoFit/>
          </a:bodyPr>
          <a:lstStyle/>
          <a:p>
            <a:r>
              <a:rPr lang="en-US" altLang="zh-CN" sz="2000" smtClean="0">
                <a:solidFill>
                  <a:srgbClr val="006600"/>
                </a:solidFill>
                <a:latin typeface="Consolas" pitchFamily="49" charset="0"/>
                <a:cs typeface="Consolas" pitchFamily="49" charset="0"/>
              </a:rPr>
              <a:t>LOC(</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i</a:t>
            </a:r>
            <a:r>
              <a:rPr lang="en-US" altLang="zh-CN" sz="2000" baseline="-25000" smtClean="0">
                <a:solidFill>
                  <a:srgbClr val="006600"/>
                </a:solidFill>
                <a:latin typeface="Consolas" pitchFamily="49" charset="0"/>
                <a:cs typeface="Consolas" pitchFamily="49" charset="0"/>
              </a:rPr>
              <a:t>,</a:t>
            </a:r>
            <a:r>
              <a:rPr lang="en-US" altLang="zh-CN" sz="2000" i="1" baseline="-25000" smtClean="0">
                <a:solidFill>
                  <a:srgbClr val="006600"/>
                </a:solidFill>
                <a:latin typeface="Consolas" pitchFamily="49" charset="0"/>
                <a:cs typeface="Consolas" pitchFamily="49" charset="0"/>
              </a:rPr>
              <a:t>j</a:t>
            </a:r>
            <a:r>
              <a:rPr lang="en-US" altLang="zh-CN" sz="2000" smtClean="0">
                <a:solidFill>
                  <a:srgbClr val="006600"/>
                </a:solidFill>
                <a:latin typeface="Consolas" pitchFamily="49" charset="0"/>
                <a:cs typeface="Consolas" pitchFamily="49" charset="0"/>
              </a:rPr>
              <a:t>)=LOC(</a:t>
            </a:r>
            <a:r>
              <a:rPr lang="en-US" altLang="zh-CN" sz="2000" i="1" smtClean="0">
                <a:solidFill>
                  <a:srgbClr val="006600"/>
                </a:solidFill>
                <a:latin typeface="Consolas" pitchFamily="49" charset="0"/>
                <a:cs typeface="Consolas" pitchFamily="49" charset="0"/>
              </a:rPr>
              <a:t>a</a:t>
            </a:r>
            <a:r>
              <a:rPr lang="en-US" altLang="zh-CN" sz="2000" baseline="-25000" smtClean="0">
                <a:solidFill>
                  <a:srgbClr val="006600"/>
                </a:solidFill>
                <a:latin typeface="Consolas" pitchFamily="49" charset="0"/>
                <a:cs typeface="Consolas" pitchFamily="49" charset="0"/>
              </a:rPr>
              <a:t>0,0</a:t>
            </a:r>
            <a:r>
              <a:rPr lang="en-US" altLang="zh-CN" sz="2000" smtClean="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j</a:t>
            </a:r>
            <a:r>
              <a:rPr lang="en-US" altLang="zh-CN" sz="2000" smtClean="0">
                <a:solidFill>
                  <a:srgbClr val="006600"/>
                </a:solidFill>
                <a:latin typeface="Consolas" pitchFamily="49" charset="0"/>
                <a:cs typeface="Consolas" pitchFamily="49" charset="0"/>
              </a:rPr>
              <a:t>*</a:t>
            </a:r>
            <a:r>
              <a:rPr lang="en-US" altLang="zh-CN" sz="2000" i="1" smtClean="0">
                <a:solidFill>
                  <a:srgbClr val="006600"/>
                </a:solidFill>
                <a:latin typeface="Consolas" pitchFamily="49" charset="0"/>
                <a:cs typeface="Consolas" pitchFamily="49" charset="0"/>
              </a:rPr>
              <a:t>m </a:t>
            </a:r>
            <a:r>
              <a:rPr lang="en-US" altLang="zh-CN" sz="2000" smtClean="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i </a:t>
            </a:r>
            <a:r>
              <a:rPr lang="en-US" altLang="zh-CN" sz="2000" smtClean="0">
                <a:solidFill>
                  <a:srgbClr val="006600"/>
                </a:solidFill>
                <a:latin typeface="Consolas" pitchFamily="49" charset="0"/>
                <a:cs typeface="Consolas" pitchFamily="49" charset="0"/>
              </a:rPr>
              <a:t>)*</a:t>
            </a:r>
            <a:r>
              <a:rPr lang="en-US" altLang="zh-CN" sz="2000" i="1" smtClean="0">
                <a:solidFill>
                  <a:srgbClr val="006600"/>
                </a:solidFill>
                <a:latin typeface="Consolas" pitchFamily="49" charset="0"/>
                <a:cs typeface="Consolas" pitchFamily="49" charset="0"/>
              </a:rPr>
              <a:t>k</a:t>
            </a:r>
            <a:endParaRPr lang="zh-CN" altLang="en-US" sz="2000" i="1">
              <a:solidFill>
                <a:srgbClr val="006600"/>
              </a:solidFill>
              <a:latin typeface="Consolas" pitchFamily="49" charset="0"/>
              <a:cs typeface="Consolas" pitchFamily="49" charset="0"/>
            </a:endParaRPr>
          </a:p>
        </p:txBody>
      </p:sp>
      <p:grpSp>
        <p:nvGrpSpPr>
          <p:cNvPr id="2" name="组合 27"/>
          <p:cNvGrpSpPr/>
          <p:nvPr/>
        </p:nvGrpSpPr>
        <p:grpSpPr>
          <a:xfrm>
            <a:off x="4708753" y="2488164"/>
            <a:ext cx="2928958" cy="655084"/>
            <a:chOff x="4708753" y="2488164"/>
            <a:chExt cx="2928958" cy="655084"/>
          </a:xfrm>
        </p:grpSpPr>
        <p:sp>
          <p:nvSpPr>
            <p:cNvPr id="19" name="TextBox 18"/>
            <p:cNvSpPr txBox="1"/>
            <p:nvPr/>
          </p:nvSpPr>
          <p:spPr>
            <a:xfrm>
              <a:off x="4708753" y="2488164"/>
              <a:ext cx="2928958"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每个元素占</a:t>
              </a:r>
              <a:r>
                <a:rPr lang="pt-BR" sz="1800" i="1"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个存储单元</a:t>
              </a:r>
            </a:p>
          </p:txBody>
        </p:sp>
        <p:cxnSp>
          <p:nvCxnSpPr>
            <p:cNvPr id="21" name="直接箭头连接符 20"/>
            <p:cNvCxnSpPr>
              <a:stCxn id="19" idx="2"/>
            </p:cNvCxnSpPr>
            <p:nvPr/>
          </p:nvCxnSpPr>
          <p:spPr>
            <a:xfrm rot="5400000">
              <a:off x="6030356" y="3000372"/>
              <a:ext cx="2857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 name="组合 25"/>
          <p:cNvGrpSpPr/>
          <p:nvPr/>
        </p:nvGrpSpPr>
        <p:grpSpPr>
          <a:xfrm>
            <a:off x="1785918" y="3501232"/>
            <a:ext cx="6286544" cy="1297232"/>
            <a:chOff x="1785918" y="3501232"/>
            <a:chExt cx="6286544" cy="1297232"/>
          </a:xfrm>
        </p:grpSpPr>
        <p:sp>
          <p:nvSpPr>
            <p:cNvPr id="17" name="TextBox 16"/>
            <p:cNvSpPr txBox="1"/>
            <p:nvPr/>
          </p:nvSpPr>
          <p:spPr>
            <a:xfrm>
              <a:off x="1785918" y="4429132"/>
              <a:ext cx="6286544" cy="369332"/>
            </a:xfrm>
            <a:prstGeom prst="rect">
              <a:avLst/>
            </a:prstGeom>
            <a:noFill/>
          </p:spPr>
          <p:txBody>
            <a:bodyPr wrap="square" rtlCol="0">
              <a:spAutoFit/>
            </a:bodyPr>
            <a:lstStyle/>
            <a:p>
              <a:r>
                <a:rPr lang="pt-BR" sz="1800" i="1" smtClean="0">
                  <a:solidFill>
                    <a:srgbClr val="0000FF"/>
                  </a:solidFill>
                  <a:latin typeface="Consolas" pitchFamily="49" charset="0"/>
                  <a:ea typeface="仿宋" pitchFamily="49" charset="-122"/>
                  <a:cs typeface="Consolas" pitchFamily="49" charset="0"/>
                </a:rPr>
                <a:t>a</a:t>
              </a:r>
              <a:r>
                <a:rPr lang="pt-BR" sz="1800" i="1" baseline="-25000" smtClean="0">
                  <a:solidFill>
                    <a:srgbClr val="0000FF"/>
                  </a:solidFill>
                  <a:latin typeface="Consolas" pitchFamily="49" charset="0"/>
                  <a:ea typeface="仿宋" pitchFamily="49" charset="-122"/>
                  <a:cs typeface="Consolas" pitchFamily="49" charset="0"/>
                </a:rPr>
                <a:t>i</a:t>
              </a:r>
              <a:r>
                <a:rPr lang="pt-BR" sz="1800" smtClean="0">
                  <a:solidFill>
                    <a:srgbClr val="0000FF"/>
                  </a:solidFill>
                  <a:latin typeface="Consolas" pitchFamily="49" charset="0"/>
                  <a:ea typeface="仿宋" pitchFamily="49" charset="-122"/>
                  <a:cs typeface="Consolas" pitchFamily="49" charset="0"/>
                </a:rPr>
                <a:t>,</a:t>
              </a:r>
              <a:r>
                <a:rPr lang="pt-BR" sz="1800" i="1" baseline="-25000"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前面有</a:t>
              </a:r>
              <a:r>
                <a:rPr lang="pt-BR"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a:t>
              </a:r>
              <a:r>
                <a:rPr lang="pt-BR" sz="1800" i="1" smtClean="0">
                  <a:solidFill>
                    <a:srgbClr val="0000FF"/>
                  </a:solidFill>
                  <a:latin typeface="Consolas" pitchFamily="49" charset="0"/>
                  <a:ea typeface="仿宋" pitchFamily="49" charset="-122"/>
                  <a:cs typeface="Consolas" pitchFamily="49" charset="0"/>
                </a:rPr>
                <a:t>j</a:t>
              </a:r>
              <a:r>
                <a:rPr lang="pt-BR"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共</a:t>
              </a:r>
              <a:r>
                <a:rPr lang="pt-BR"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列，每列</a:t>
              </a:r>
              <a:r>
                <a:rPr lang="pt-BR" sz="1800" i="1" smtClean="0">
                  <a:solidFill>
                    <a:srgbClr val="0000FF"/>
                  </a:solidFill>
                  <a:latin typeface="Consolas" pitchFamily="49" charset="0"/>
                  <a:ea typeface="仿宋" pitchFamily="49" charset="-122"/>
                  <a:cs typeface="Consolas" pitchFamily="49" charset="0"/>
                </a:rPr>
                <a:t>m</a:t>
              </a:r>
              <a:r>
                <a:rPr lang="zh-CN" altLang="en-US" sz="1800" smtClean="0">
                  <a:solidFill>
                    <a:srgbClr val="0000FF"/>
                  </a:solidFill>
                  <a:latin typeface="Consolas" pitchFamily="49" charset="0"/>
                  <a:ea typeface="仿宋" pitchFamily="49" charset="-122"/>
                  <a:cs typeface="Consolas" pitchFamily="49" charset="0"/>
                </a:rPr>
                <a:t>个元素，共有</a:t>
              </a:r>
              <a:r>
                <a:rPr lang="pt-BR" sz="1800" i="1" smtClean="0">
                  <a:solidFill>
                    <a:srgbClr val="0000FF"/>
                  </a:solidFill>
                  <a:latin typeface="Consolas" pitchFamily="49" charset="0"/>
                  <a:ea typeface="仿宋" pitchFamily="49" charset="-122"/>
                  <a:cs typeface="Consolas" pitchFamily="49" charset="0"/>
                </a:rPr>
                <a:t>j</a:t>
              </a:r>
              <a:r>
                <a:rPr lang="pt-BR" sz="1800" smtClean="0">
                  <a:solidFill>
                    <a:srgbClr val="0000FF"/>
                  </a:solidFill>
                  <a:latin typeface="Consolas" pitchFamily="49" charset="0"/>
                  <a:ea typeface="仿宋" pitchFamily="49" charset="-122"/>
                  <a:cs typeface="Consolas" pitchFamily="49" charset="0"/>
                </a:rPr>
                <a:t>×</a:t>
              </a:r>
              <a:r>
                <a:rPr lang="pt-BR" sz="1800" i="1" smtClean="0">
                  <a:solidFill>
                    <a:srgbClr val="0000FF"/>
                  </a:solidFill>
                  <a:latin typeface="Consolas" pitchFamily="49" charset="0"/>
                  <a:ea typeface="仿宋" pitchFamily="49" charset="-122"/>
                  <a:cs typeface="Consolas" pitchFamily="49" charset="0"/>
                </a:rPr>
                <a:t>m</a:t>
              </a:r>
              <a:r>
                <a:rPr lang="zh-CN" altLang="en-US" sz="1800" smtClean="0">
                  <a:solidFill>
                    <a:srgbClr val="0000FF"/>
                  </a:solidFill>
                  <a:latin typeface="Consolas" pitchFamily="49" charset="0"/>
                  <a:ea typeface="仿宋" pitchFamily="49" charset="-122"/>
                  <a:cs typeface="Consolas" pitchFamily="49" charset="0"/>
                </a:rPr>
                <a:t>个元素</a:t>
              </a:r>
            </a:p>
          </p:txBody>
        </p:sp>
        <p:cxnSp>
          <p:nvCxnSpPr>
            <p:cNvPr id="23" name="直接箭头连接符 22"/>
            <p:cNvCxnSpPr>
              <a:stCxn id="17" idx="0"/>
            </p:cNvCxnSpPr>
            <p:nvPr/>
          </p:nvCxnSpPr>
          <p:spPr>
            <a:xfrm rot="5400000" flipH="1" flipV="1">
              <a:off x="4464843" y="3964785"/>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 name="组合 26"/>
          <p:cNvGrpSpPr/>
          <p:nvPr/>
        </p:nvGrpSpPr>
        <p:grpSpPr>
          <a:xfrm>
            <a:off x="5143504" y="3501232"/>
            <a:ext cx="3429024" cy="725728"/>
            <a:chOff x="5143504" y="3501232"/>
            <a:chExt cx="3429024" cy="725728"/>
          </a:xfrm>
        </p:grpSpPr>
        <p:sp>
          <p:nvSpPr>
            <p:cNvPr id="18" name="TextBox 17"/>
            <p:cNvSpPr txBox="1"/>
            <p:nvPr/>
          </p:nvSpPr>
          <p:spPr>
            <a:xfrm>
              <a:off x="5143504" y="3857628"/>
              <a:ext cx="342902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在第</a:t>
              </a:r>
              <a:r>
                <a:rPr lang="pt-BR"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列中，</a:t>
              </a:r>
              <a:r>
                <a:rPr lang="pt-BR" sz="1800" i="1" smtClean="0">
                  <a:solidFill>
                    <a:srgbClr val="0000FF"/>
                  </a:solidFill>
                  <a:latin typeface="Consolas" pitchFamily="49" charset="0"/>
                  <a:ea typeface="仿宋" pitchFamily="49" charset="-122"/>
                  <a:cs typeface="Consolas" pitchFamily="49" charset="0"/>
                </a:rPr>
                <a:t>a</a:t>
              </a:r>
              <a:r>
                <a:rPr lang="pt-BR" sz="1800" i="1" baseline="-25000" smtClean="0">
                  <a:solidFill>
                    <a:srgbClr val="0000FF"/>
                  </a:solidFill>
                  <a:latin typeface="Consolas" pitchFamily="49" charset="0"/>
                  <a:ea typeface="仿宋" pitchFamily="49" charset="-122"/>
                  <a:cs typeface="Consolas" pitchFamily="49" charset="0"/>
                </a:rPr>
                <a:t>i</a:t>
              </a:r>
              <a:r>
                <a:rPr lang="pt-BR" sz="1800" smtClean="0">
                  <a:solidFill>
                    <a:srgbClr val="0000FF"/>
                  </a:solidFill>
                  <a:latin typeface="Consolas" pitchFamily="49" charset="0"/>
                  <a:ea typeface="仿宋" pitchFamily="49" charset="-122"/>
                  <a:cs typeface="Consolas" pitchFamily="49" charset="0"/>
                </a:rPr>
                <a:t>,</a:t>
              </a:r>
              <a:r>
                <a:rPr lang="pt-BR" sz="1800" i="1" baseline="-25000"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前面</a:t>
              </a:r>
              <a:r>
                <a:rPr lang="pt-BR"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个元素</a:t>
              </a:r>
            </a:p>
          </p:txBody>
        </p:sp>
        <p:cxnSp>
          <p:nvCxnSpPr>
            <p:cNvPr id="25" name="直接箭头连接符 24"/>
            <p:cNvCxnSpPr/>
            <p:nvPr/>
          </p:nvCxnSpPr>
          <p:spPr>
            <a:xfrm rot="5400000" flipH="1" flipV="1">
              <a:off x="5464975" y="3679033"/>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2" name="TextBox 21"/>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214414" y="571480"/>
            <a:ext cx="7567606" cy="1365630"/>
          </a:xfrm>
          <a:prstGeom prst="rect">
            <a:avLst/>
          </a:prstGeom>
          <a:noFill/>
          <a:ln w="9525">
            <a:noFill/>
            <a:miter lim="800000"/>
            <a:headEnd/>
            <a:tailEnd/>
          </a:ln>
          <a:effectLst/>
        </p:spPr>
        <p:txBody>
          <a:bodyPr wrap="square">
            <a:spAutoFit/>
          </a:bodyPr>
          <a:lstStyle/>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5.1】 </a:t>
            </a:r>
            <a:r>
              <a:rPr lang="zh-CN" altLang="en-US" sz="2000" dirty="0">
                <a:solidFill>
                  <a:srgbClr val="0000FF"/>
                </a:solidFill>
                <a:latin typeface="Consolas" pitchFamily="49" charset="0"/>
                <a:ea typeface="楷体" pitchFamily="49" charset="-122"/>
                <a:cs typeface="Consolas" pitchFamily="49" charset="0"/>
              </a:rPr>
              <a:t>对于二维数组</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[0..2][0..5]</a:t>
            </a:r>
            <a:r>
              <a:rPr lang="zh-CN" altLang="en-US" sz="2000" dirty="0">
                <a:solidFill>
                  <a:srgbClr val="0000FF"/>
                </a:solidFill>
                <a:latin typeface="Consolas" pitchFamily="49" charset="0"/>
                <a:ea typeface="楷体" pitchFamily="49" charset="-122"/>
                <a:cs typeface="Consolas" pitchFamily="49" charset="0"/>
              </a:rPr>
              <a:t>，当</a:t>
            </a:r>
            <a:r>
              <a:rPr lang="zh-CN" altLang="en-US" sz="2000" dirty="0">
                <a:solidFill>
                  <a:srgbClr val="FF00FF"/>
                </a:solidFill>
                <a:latin typeface="Consolas" pitchFamily="49" charset="0"/>
                <a:ea typeface="楷体" pitchFamily="49" charset="-122"/>
                <a:cs typeface="Consolas" pitchFamily="49" charset="0"/>
              </a:rPr>
              <a:t>按行优先</a:t>
            </a:r>
            <a:r>
              <a:rPr lang="zh-CN" altLang="en-US" sz="2000" dirty="0">
                <a:solidFill>
                  <a:srgbClr val="0000FF"/>
                </a:solidFill>
                <a:latin typeface="Consolas" pitchFamily="49" charset="0"/>
                <a:ea typeface="楷体" pitchFamily="49" charset="-122"/>
                <a:cs typeface="Consolas" pitchFamily="49" charset="0"/>
              </a:rPr>
              <a:t>存储时，元素</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[2][3]</a:t>
            </a:r>
            <a:r>
              <a:rPr lang="zh-CN" altLang="en-US" sz="2000" dirty="0">
                <a:solidFill>
                  <a:srgbClr val="0000FF"/>
                </a:solidFill>
                <a:latin typeface="Consolas" pitchFamily="49" charset="0"/>
                <a:ea typeface="楷体" pitchFamily="49" charset="-122"/>
                <a:cs typeface="Consolas" pitchFamily="49" charset="0"/>
              </a:rPr>
              <a:t>是第几个</a:t>
            </a:r>
            <a:r>
              <a:rPr lang="zh-CN" altLang="en-US" sz="2000">
                <a:solidFill>
                  <a:srgbClr val="0000FF"/>
                </a:solidFill>
                <a:latin typeface="Consolas" pitchFamily="49" charset="0"/>
                <a:ea typeface="楷体" pitchFamily="49" charset="-122"/>
                <a:cs typeface="Consolas" pitchFamily="49" charset="0"/>
              </a:rPr>
              <a:t>元素</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12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当</a:t>
            </a:r>
            <a:r>
              <a:rPr lang="zh-CN" altLang="en-US" sz="2000" dirty="0">
                <a:solidFill>
                  <a:srgbClr val="FF00FF"/>
                </a:solidFill>
                <a:latin typeface="Consolas" pitchFamily="49" charset="0"/>
                <a:ea typeface="楷体" pitchFamily="49" charset="-122"/>
                <a:cs typeface="Consolas" pitchFamily="49" charset="0"/>
              </a:rPr>
              <a:t>按列优先</a:t>
            </a:r>
            <a:r>
              <a:rPr lang="zh-CN" altLang="en-US" sz="2000" dirty="0">
                <a:solidFill>
                  <a:srgbClr val="0000FF"/>
                </a:solidFill>
                <a:latin typeface="Consolas" pitchFamily="49" charset="0"/>
                <a:ea typeface="楷体" pitchFamily="49" charset="-122"/>
                <a:cs typeface="Consolas" pitchFamily="49" charset="0"/>
              </a:rPr>
              <a:t>存储时，元素</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[2][4]</a:t>
            </a:r>
            <a:r>
              <a:rPr lang="zh-CN" altLang="en-US" sz="2000" dirty="0">
                <a:solidFill>
                  <a:srgbClr val="0000FF"/>
                </a:solidFill>
                <a:latin typeface="Consolas" pitchFamily="49" charset="0"/>
                <a:ea typeface="楷体" pitchFamily="49" charset="-122"/>
                <a:cs typeface="Consolas" pitchFamily="49" charset="0"/>
              </a:rPr>
              <a:t>是第几个元素。</a:t>
            </a:r>
          </a:p>
        </p:txBody>
      </p:sp>
      <p:sp>
        <p:nvSpPr>
          <p:cNvPr id="93187" name="Text Box 3"/>
          <p:cNvSpPr txBox="1">
            <a:spLocks noChangeArrowheads="1"/>
          </p:cNvSpPr>
          <p:nvPr/>
        </p:nvSpPr>
        <p:spPr bwMode="auto">
          <a:xfrm>
            <a:off x="1214414" y="2428868"/>
            <a:ext cx="7639045" cy="2288960"/>
          </a:xfrm>
          <a:prstGeom prst="rect">
            <a:avLst/>
          </a:prstGeom>
          <a:noFill/>
          <a:ln w="9525">
            <a:noFill/>
            <a:miter lim="800000"/>
            <a:headEnd/>
            <a:tailEnd/>
          </a:ln>
          <a:effectLst/>
        </p:spPr>
        <p:txBody>
          <a:bodyPr wrap="square">
            <a:spAutoFit/>
          </a:bodyPr>
          <a:lstStyle/>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这里</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=3</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120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当</a:t>
            </a:r>
            <a:r>
              <a:rPr lang="zh-CN" altLang="en-US" sz="2000" dirty="0">
                <a:solidFill>
                  <a:srgbClr val="FF00FF"/>
                </a:solidFill>
                <a:latin typeface="Consolas" pitchFamily="49" charset="0"/>
                <a:ea typeface="楷体" pitchFamily="49" charset="-122"/>
                <a:cs typeface="Consolas" pitchFamily="49" charset="0"/>
              </a:rPr>
              <a:t>按行优先</a:t>
            </a:r>
            <a:r>
              <a:rPr lang="zh-CN" altLang="en-US" sz="2000" dirty="0">
                <a:solidFill>
                  <a:srgbClr val="0000FF"/>
                </a:solidFill>
                <a:latin typeface="Consolas" pitchFamily="49" charset="0"/>
                <a:ea typeface="楷体" pitchFamily="49" charset="-122"/>
                <a:cs typeface="Consolas" pitchFamily="49" charset="0"/>
              </a:rPr>
              <a:t>存储时，元素</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[2][3]</a:t>
            </a:r>
            <a:r>
              <a:rPr lang="zh-CN" altLang="en-US" sz="2000" dirty="0">
                <a:solidFill>
                  <a:srgbClr val="0000FF"/>
                </a:solidFill>
                <a:latin typeface="Consolas" pitchFamily="49" charset="0"/>
                <a:ea typeface="楷体" pitchFamily="49" charset="-122"/>
                <a:cs typeface="Consolas" pitchFamily="49" charset="0"/>
              </a:rPr>
              <a:t>的前面有</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行计</a:t>
            </a:r>
            <a:r>
              <a:rPr lang="en-US" altLang="zh-CN" sz="2000" dirty="0">
                <a:solidFill>
                  <a:srgbClr val="0000FF"/>
                </a:solidFill>
                <a:latin typeface="Consolas" pitchFamily="49" charset="0"/>
                <a:ea typeface="楷体" pitchFamily="49" charset="-122"/>
                <a:cs typeface="Consolas" pitchFamily="49" charset="0"/>
              </a:rPr>
              <a:t>12</a:t>
            </a:r>
            <a:r>
              <a:rPr lang="zh-CN" altLang="en-US" sz="2000" dirty="0">
                <a:solidFill>
                  <a:srgbClr val="0000FF"/>
                </a:solidFill>
                <a:latin typeface="Consolas" pitchFamily="49" charset="0"/>
                <a:ea typeface="楷体" pitchFamily="49" charset="-122"/>
                <a:cs typeface="Consolas" pitchFamily="49" charset="0"/>
              </a:rPr>
              <a:t>个元素，在第</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行中前面有</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个元素，所以元素</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[2][3]</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12+3+1=16</a:t>
            </a:r>
            <a:r>
              <a:rPr lang="zh-CN" altLang="en-US" sz="2000" dirty="0">
                <a:solidFill>
                  <a:srgbClr val="0000FF"/>
                </a:solidFill>
                <a:latin typeface="Consolas" pitchFamily="49" charset="0"/>
                <a:ea typeface="楷体" pitchFamily="49" charset="-122"/>
                <a:cs typeface="Consolas" pitchFamily="49" charset="0"/>
              </a:rPr>
              <a:t>个元素。</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当</a:t>
            </a:r>
            <a:r>
              <a:rPr lang="zh-CN" altLang="en-US" sz="2000" dirty="0">
                <a:solidFill>
                  <a:srgbClr val="FF00FF"/>
                </a:solidFill>
                <a:latin typeface="Consolas" pitchFamily="49" charset="0"/>
                <a:ea typeface="楷体" pitchFamily="49" charset="-122"/>
                <a:cs typeface="Consolas" pitchFamily="49" charset="0"/>
              </a:rPr>
              <a:t>按列优先</a:t>
            </a:r>
            <a:r>
              <a:rPr lang="zh-CN" altLang="en-US" sz="2000" dirty="0">
                <a:solidFill>
                  <a:srgbClr val="0000FF"/>
                </a:solidFill>
                <a:latin typeface="Consolas" pitchFamily="49" charset="0"/>
                <a:ea typeface="楷体" pitchFamily="49" charset="-122"/>
                <a:cs typeface="Consolas" pitchFamily="49" charset="0"/>
              </a:rPr>
              <a:t>存储时，元素</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[2][4]</a:t>
            </a:r>
            <a:r>
              <a:rPr lang="zh-CN" altLang="en-US" sz="2000" dirty="0">
                <a:solidFill>
                  <a:srgbClr val="0000FF"/>
                </a:solidFill>
                <a:latin typeface="Consolas" pitchFamily="49" charset="0"/>
                <a:ea typeface="楷体" pitchFamily="49" charset="-122"/>
                <a:cs typeface="Consolas" pitchFamily="49" charset="0"/>
              </a:rPr>
              <a:t>的前面有</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列计</a:t>
            </a:r>
            <a:r>
              <a:rPr lang="en-US" altLang="zh-CN" sz="2000" dirty="0">
                <a:solidFill>
                  <a:srgbClr val="0000FF"/>
                </a:solidFill>
                <a:latin typeface="Consolas" pitchFamily="49" charset="0"/>
                <a:ea typeface="楷体" pitchFamily="49" charset="-122"/>
                <a:cs typeface="Consolas" pitchFamily="49" charset="0"/>
              </a:rPr>
              <a:t>12</a:t>
            </a:r>
            <a:r>
              <a:rPr lang="zh-CN" altLang="en-US" sz="2000" dirty="0">
                <a:solidFill>
                  <a:srgbClr val="0000FF"/>
                </a:solidFill>
                <a:latin typeface="Consolas" pitchFamily="49" charset="0"/>
                <a:ea typeface="楷体" pitchFamily="49" charset="-122"/>
                <a:cs typeface="Consolas" pitchFamily="49" charset="0"/>
              </a:rPr>
              <a:t>个元素，在第</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列中前面有</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个元素，所以元素</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[2][4]</a:t>
            </a:r>
            <a:r>
              <a:rPr lang="zh-CN" altLang="en-US" sz="2000" dirty="0">
                <a:solidFill>
                  <a:srgbClr val="0000FF"/>
                </a:solidFill>
                <a:latin typeface="Consolas" pitchFamily="49" charset="0"/>
                <a:ea typeface="楷体" pitchFamily="49" charset="-122"/>
                <a:cs typeface="Consolas" pitchFamily="49" charset="0"/>
              </a:rPr>
              <a:t>是</a:t>
            </a:r>
            <a:r>
              <a:rPr lang="en-US" altLang="zh-CN" sz="2000" dirty="0">
                <a:solidFill>
                  <a:srgbClr val="0000FF"/>
                </a:solidFill>
                <a:latin typeface="Consolas" pitchFamily="49" charset="0"/>
                <a:ea typeface="楷体" pitchFamily="49" charset="-122"/>
                <a:cs typeface="Consolas" pitchFamily="49" charset="0"/>
              </a:rPr>
              <a:t>12+2+1=15</a:t>
            </a:r>
            <a:r>
              <a:rPr lang="zh-CN" altLang="en-US" sz="2000" dirty="0">
                <a:solidFill>
                  <a:srgbClr val="0000FF"/>
                </a:solidFill>
                <a:latin typeface="Consolas" pitchFamily="49" charset="0"/>
                <a:ea typeface="楷体" pitchFamily="49" charset="-122"/>
                <a:cs typeface="Consolas" pitchFamily="49" charset="0"/>
              </a:rPr>
              <a:t>个元素。</a:t>
            </a:r>
          </a:p>
        </p:txBody>
      </p:sp>
      <p:sp>
        <p:nvSpPr>
          <p:cNvPr id="5" name="TextBox 4"/>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181106" y="357166"/>
            <a:ext cx="4676778"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5.1.3 </a:t>
            </a:r>
            <a:r>
              <a:rPr lang="zh-CN" altLang="en-US" sz="2800" smtClean="0">
                <a:solidFill>
                  <a:srgbClr val="FF0000"/>
                </a:solidFill>
                <a:latin typeface="Consolas" pitchFamily="49" charset="0"/>
                <a:ea typeface="微软雅黑" pitchFamily="34" charset="-122"/>
                <a:cs typeface="Consolas" pitchFamily="49" charset="0"/>
              </a:rPr>
              <a:t>数组的算法设计示例</a:t>
            </a:r>
            <a:endParaRPr lang="zh-CN" altLang="en-US" sz="2800" dirty="0">
              <a:solidFill>
                <a:srgbClr val="FF0000"/>
              </a:solidFill>
              <a:latin typeface="Consolas" pitchFamily="49" charset="0"/>
              <a:ea typeface="微软雅黑" pitchFamily="34" charset="-122"/>
              <a:cs typeface="Consolas" pitchFamily="49" charset="0"/>
            </a:endParaRPr>
          </a:p>
        </p:txBody>
      </p:sp>
      <p:sp>
        <p:nvSpPr>
          <p:cNvPr id="94211" name="Text Box 3"/>
          <p:cNvSpPr txBox="1">
            <a:spLocks noChangeArrowheads="1"/>
          </p:cNvSpPr>
          <p:nvPr/>
        </p:nvSpPr>
        <p:spPr bwMode="auto">
          <a:xfrm>
            <a:off x="1149384" y="1214422"/>
            <a:ext cx="7708896" cy="477054"/>
          </a:xfrm>
          <a:prstGeom prst="rect">
            <a:avLst/>
          </a:prstGeom>
          <a:noFill/>
          <a:ln w="9525">
            <a:noFill/>
            <a:miter lim="800000"/>
            <a:headEnd/>
            <a:tailEnd/>
          </a:ln>
          <a:effectLst/>
        </p:spPr>
        <p:txBody>
          <a:bodyPr wrap="square">
            <a:spAutoFit/>
          </a:bodyPr>
          <a:lstStyle/>
          <a:p>
            <a:pPr>
              <a:lnSpc>
                <a:spcPts val="3000"/>
              </a:lnSpc>
            </a:pPr>
            <a:r>
              <a:rPr lang="en-US" altLang="zh-CN" sz="2200" smtClean="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5.2</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设计</a:t>
            </a:r>
            <a:r>
              <a:rPr lang="zh-CN" altLang="en-US" sz="2000" dirty="0">
                <a:solidFill>
                  <a:srgbClr val="0000FF"/>
                </a:solidFill>
                <a:latin typeface="Consolas" pitchFamily="49" charset="0"/>
                <a:ea typeface="楷体" pitchFamily="49" charset="-122"/>
                <a:cs typeface="Consolas" pitchFamily="49" charset="0"/>
              </a:rPr>
              <a:t>一个算法，实现一个</a:t>
            </a:r>
            <a:r>
              <a:rPr lang="en-US" altLang="zh-CN" sz="2000" i="1" dirty="0" err="1">
                <a:solidFill>
                  <a:srgbClr val="0000FF"/>
                </a:solidFill>
                <a:latin typeface="Consolas" pitchFamily="49" charset="0"/>
                <a:ea typeface="楷体" pitchFamily="49" charset="-122"/>
                <a:cs typeface="Consolas" pitchFamily="49" charset="0"/>
              </a:rPr>
              <a:t>m</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的整型数组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的转置</a:t>
            </a:r>
            <a:r>
              <a:rPr lang="zh-CN" altLang="en-US" sz="2000">
                <a:solidFill>
                  <a:srgbClr val="0000FF"/>
                </a:solidFill>
                <a:latin typeface="Consolas" pitchFamily="49" charset="0"/>
                <a:ea typeface="楷体" pitchFamily="49" charset="-122"/>
                <a:cs typeface="Consolas" pitchFamily="49" charset="0"/>
              </a:rPr>
              <a:t>运算</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94212" name="Text Box 4"/>
          <p:cNvSpPr txBox="1">
            <a:spLocks noChangeArrowheads="1"/>
          </p:cNvSpPr>
          <p:nvPr/>
        </p:nvSpPr>
        <p:spPr bwMode="auto">
          <a:xfrm>
            <a:off x="1428728" y="3357562"/>
            <a:ext cx="7072362" cy="226737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ts val="26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TransMat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A[][MAX],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B[][MAX],</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m,int</a:t>
            </a:r>
            <a:r>
              <a:rPr lang="en-US" altLang="zh-CN" sz="1800" dirty="0">
                <a:solidFill>
                  <a:srgbClr val="0000FF"/>
                </a:solidFill>
                <a:latin typeface="Consolas" pitchFamily="49" charset="0"/>
                <a:ea typeface="仿宋" pitchFamily="49" charset="-122"/>
                <a:cs typeface="Consolas" pitchFamily="49" charset="0"/>
              </a:rPr>
              <a:t> n)</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0;i</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m;i</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dirty="0">
                <a:solidFill>
                  <a:srgbClr val="0000FF"/>
                </a:solidFill>
                <a:latin typeface="Consolas" pitchFamily="49" charset="0"/>
                <a:ea typeface="仿宋" pitchFamily="49" charset="-122"/>
                <a:cs typeface="Consolas" pitchFamily="49" charset="0"/>
              </a:rPr>
              <a:t>	for (j=</a:t>
            </a:r>
            <a:r>
              <a:rPr lang="en-US" altLang="zh-CN" sz="1800" dirty="0" err="1">
                <a:solidFill>
                  <a:srgbClr val="0000FF"/>
                </a:solidFill>
                <a:latin typeface="Consolas" pitchFamily="49" charset="0"/>
                <a:ea typeface="仿宋" pitchFamily="49" charset="-122"/>
                <a:cs typeface="Consolas" pitchFamily="49" charset="0"/>
              </a:rPr>
              <a:t>0;j</a:t>
            </a:r>
            <a:r>
              <a:rPr lang="en-US" altLang="zh-CN" sz="1800" dirty="0">
                <a:solidFill>
                  <a:srgbClr val="0000FF"/>
                </a:solidFill>
                <a:latin typeface="Consolas" pitchFamily="49" charset="0"/>
                <a:ea typeface="仿宋" pitchFamily="49" charset="-122"/>
                <a:cs typeface="Consolas" pitchFamily="49" charset="0"/>
              </a:rPr>
              <a:t>&lt;</a:t>
            </a:r>
            <a:r>
              <a:rPr lang="en-US" altLang="zh-CN" sz="1800" dirty="0" err="1">
                <a:solidFill>
                  <a:srgbClr val="0000FF"/>
                </a:solidFill>
                <a:latin typeface="Consolas" pitchFamily="49" charset="0"/>
                <a:ea typeface="仿宋" pitchFamily="49" charset="-122"/>
                <a:cs typeface="Consolas" pitchFamily="49" charset="0"/>
              </a:rPr>
              <a:t>n;j</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B[j][</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][j];</a:t>
            </a: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1142976" y="2000240"/>
            <a:ext cx="7643866" cy="1061829"/>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　</a:t>
            </a:r>
            <a:r>
              <a:rPr lang="zh-CN" altLang="en-US" sz="2200" smtClean="0">
                <a:solidFill>
                  <a:srgbClr val="FF0000"/>
                </a:solidFill>
                <a:latin typeface="Consolas" pitchFamily="49" charset="0"/>
                <a:ea typeface="楷体" pitchFamily="49" charset="-122"/>
                <a:cs typeface="Consolas" pitchFamily="49" charset="0"/>
              </a:rPr>
              <a:t>　解：</a:t>
            </a:r>
            <a:r>
              <a:rPr lang="zh-CN" altLang="en-US" sz="2000" smtClean="0">
                <a:solidFill>
                  <a:srgbClr val="0000FF"/>
                </a:solidFill>
                <a:latin typeface="Consolas" pitchFamily="49" charset="0"/>
                <a:ea typeface="楷体" pitchFamily="49" charset="-122"/>
                <a:cs typeface="Consolas" pitchFamily="49" charset="0"/>
              </a:rPr>
              <a:t>对于一个</a:t>
            </a:r>
            <a:r>
              <a:rPr lang="en-US" altLang="zh-CN" sz="2000" i="1" smtClean="0">
                <a:solidFill>
                  <a:srgbClr val="0000FF"/>
                </a:solidFill>
                <a:latin typeface="Consolas" pitchFamily="49" charset="0"/>
                <a:ea typeface="楷体" pitchFamily="49" charset="-122"/>
                <a:cs typeface="Consolas" pitchFamily="49" charset="0"/>
              </a:rPr>
              <a:t>m</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的数组</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，其转置矩阵是一个</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的矩阵</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a:t>
            </a:r>
            <a:r>
              <a:rPr lang="en-US" altLang="zh-CN" sz="2000" i="1" baseline="-25000"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，且</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p>
        </p:txBody>
      </p:sp>
      <p:sp>
        <p:nvSpPr>
          <p:cNvPr id="7" name="TextBox 6"/>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643042" y="428604"/>
            <a:ext cx="5891224" cy="584775"/>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5.2 </a:t>
            </a:r>
            <a:r>
              <a:rPr lang="zh-CN" altLang="en-US" sz="320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特殊</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矩阵的压缩存储</a:t>
            </a:r>
          </a:p>
        </p:txBody>
      </p:sp>
      <p:sp>
        <p:nvSpPr>
          <p:cNvPr id="95235" name="Text Box 3"/>
          <p:cNvSpPr txBox="1">
            <a:spLocks noChangeArrowheads="1"/>
          </p:cNvSpPr>
          <p:nvPr/>
        </p:nvSpPr>
        <p:spPr bwMode="auto">
          <a:xfrm>
            <a:off x="1142976" y="1571612"/>
            <a:ext cx="7604150" cy="1477328"/>
          </a:xfrm>
          <a:prstGeom prst="rect">
            <a:avLst/>
          </a:prstGeom>
          <a:noFill/>
          <a:ln w="9525">
            <a:noFill/>
            <a:miter lim="800000"/>
            <a:headEnd/>
            <a:tailEnd/>
          </a:ln>
          <a:effectLst/>
        </p:spPr>
        <p:txBody>
          <a:bodyPr wrap="square">
            <a:spAutoFit/>
          </a:bodyPr>
          <a:lstStyle/>
          <a:p>
            <a:pPr marL="457200" indent="-457200">
              <a:lnSpc>
                <a:spcPts val="3200"/>
              </a:lnSpc>
              <a:spcBef>
                <a:spcPct val="50000"/>
              </a:spcBef>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特殊</a:t>
            </a:r>
            <a:r>
              <a:rPr lang="zh-CN" altLang="en-US" sz="2000" dirty="0">
                <a:solidFill>
                  <a:srgbClr val="FF0000"/>
                </a:solidFill>
                <a:latin typeface="微软雅黑" pitchFamily="34" charset="-122"/>
                <a:ea typeface="微软雅黑" pitchFamily="34" charset="-122"/>
                <a:cs typeface="Consolas" pitchFamily="49" charset="0"/>
              </a:rPr>
              <a:t>矩阵</a:t>
            </a:r>
            <a:r>
              <a:rPr lang="zh-CN" altLang="en-US" sz="2000" dirty="0">
                <a:solidFill>
                  <a:srgbClr val="0000FF"/>
                </a:solidFill>
                <a:latin typeface="Consolas" pitchFamily="49" charset="0"/>
                <a:ea typeface="楷体" pitchFamily="49" charset="-122"/>
                <a:cs typeface="Consolas" pitchFamily="49" charset="0"/>
              </a:rPr>
              <a:t>是指非零元素或零元素的分布有一定规律的</a:t>
            </a:r>
            <a:r>
              <a:rPr lang="zh-CN" altLang="en-US" sz="2000" dirty="0" smtClean="0">
                <a:solidFill>
                  <a:srgbClr val="0000FF"/>
                </a:solidFill>
                <a:latin typeface="Consolas" pitchFamily="49" charset="0"/>
                <a:ea typeface="楷体" pitchFamily="49" charset="-122"/>
                <a:cs typeface="Consolas" pitchFamily="49" charset="0"/>
              </a:rPr>
              <a:t>矩阵。</a:t>
            </a:r>
            <a:endParaRPr lang="en-US" altLang="zh-CN" sz="2000" dirty="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为了</a:t>
            </a:r>
            <a:r>
              <a:rPr lang="zh-CN" altLang="en-US" sz="2000" dirty="0">
                <a:solidFill>
                  <a:srgbClr val="0000FF"/>
                </a:solidFill>
                <a:latin typeface="Consolas" pitchFamily="49" charset="0"/>
                <a:ea typeface="楷体" pitchFamily="49" charset="-122"/>
                <a:cs typeface="Consolas" pitchFamily="49" charset="0"/>
              </a:rPr>
              <a:t>节省存储空间，特别是在高阶矩阵的情况下，可以利用特殊矩阵的规律，对它们进行压缩存储。 </a:t>
            </a:r>
          </a:p>
        </p:txBody>
      </p:sp>
      <p:sp>
        <p:nvSpPr>
          <p:cNvPr id="4" name="TextBox 3"/>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矩阵的压缩存储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285852" y="1357298"/>
            <a:ext cx="7429552" cy="400110"/>
          </a:xfrm>
          <a:prstGeom prst="rect">
            <a:avLst/>
          </a:prstGeom>
          <a:noFill/>
          <a:ln w="9525">
            <a:noFill/>
            <a:miter lim="800000"/>
            <a:headEnd/>
            <a:tailEnd/>
          </a:ln>
          <a:effectLst/>
        </p:spPr>
        <p:txBody>
          <a:bodyPr wrap="square">
            <a:spAutoFit/>
          </a:bodyPr>
          <a:lstStyle/>
          <a:p>
            <a:pPr marL="457200" indent="-457200">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一</a:t>
            </a:r>
            <a:r>
              <a:rPr lang="zh-CN" altLang="en-US" sz="2000" dirty="0">
                <a:solidFill>
                  <a:srgbClr val="0000FF"/>
                </a:solidFill>
                <a:latin typeface="Consolas" pitchFamily="49" charset="0"/>
                <a:ea typeface="楷体" pitchFamily="49" charset="-122"/>
                <a:cs typeface="Consolas" pitchFamily="49" charset="0"/>
              </a:rPr>
              <a:t>个</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阶方阵的元素可以分为主对角线、上三角和下三角部分 </a:t>
            </a:r>
          </a:p>
        </p:txBody>
      </p:sp>
      <p:pic>
        <p:nvPicPr>
          <p:cNvPr id="96260" name="Picture 4"/>
          <p:cNvPicPr>
            <a:picLocks noChangeAspect="1" noChangeArrowheads="1"/>
          </p:cNvPicPr>
          <p:nvPr/>
        </p:nvPicPr>
        <p:blipFill>
          <a:blip r:embed="rId3" cstate="print"/>
          <a:srcRect/>
          <a:stretch>
            <a:fillRect/>
          </a:stretch>
        </p:blipFill>
        <p:spPr bwMode="auto">
          <a:xfrm>
            <a:off x="1857356" y="2000240"/>
            <a:ext cx="5715000" cy="2324100"/>
          </a:xfrm>
          <a:prstGeom prst="rect">
            <a:avLst/>
          </a:prstGeom>
          <a:noFill/>
        </p:spPr>
      </p:pic>
      <p:sp>
        <p:nvSpPr>
          <p:cNvPr id="5" name="Text Box 2"/>
          <p:cNvSpPr txBox="1">
            <a:spLocks noChangeArrowheads="1"/>
          </p:cNvSpPr>
          <p:nvPr/>
        </p:nvSpPr>
        <p:spPr bwMode="auto">
          <a:xfrm>
            <a:off x="1322396" y="404813"/>
            <a:ext cx="3749670"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1. </a:t>
            </a:r>
            <a:r>
              <a:rPr lang="zh-CN" altLang="en-US" dirty="0">
                <a:solidFill>
                  <a:srgbClr val="FF0000"/>
                </a:solidFill>
                <a:latin typeface="Consolas" pitchFamily="49" charset="0"/>
                <a:ea typeface="楷体" pitchFamily="49" charset="-122"/>
                <a:cs typeface="Consolas" pitchFamily="49" charset="0"/>
              </a:rPr>
              <a:t>对称矩阵的压缩存储</a:t>
            </a:r>
          </a:p>
        </p:txBody>
      </p:sp>
      <p:sp>
        <p:nvSpPr>
          <p:cNvPr id="6" name="TextBox 5"/>
          <p:cNvSpPr txBox="1"/>
          <p:nvPr/>
        </p:nvSpPr>
        <p:spPr>
          <a:xfrm>
            <a:off x="1285852" y="4786322"/>
            <a:ext cx="7643866" cy="861774"/>
          </a:xfrm>
          <a:prstGeom prst="rect">
            <a:avLst/>
          </a:prstGeom>
          <a:noFill/>
        </p:spPr>
        <p:txBody>
          <a:bodyPr wrap="square" rtlCol="0">
            <a:spAutoFit/>
          </a:bodyPr>
          <a:lstStyle/>
          <a:p>
            <a:pPr marL="457200" indent="-457200">
              <a:lnSpc>
                <a:spcPts val="3000"/>
              </a:lnSpc>
              <a:buBlip>
                <a:blip r:embed="rId2"/>
              </a:buBlip>
            </a:pPr>
            <a:r>
              <a:rPr lang="zh-CN" altLang="en-US" sz="2000" smtClean="0">
                <a:solidFill>
                  <a:srgbClr val="0000FF"/>
                </a:solidFill>
                <a:latin typeface="Consolas" pitchFamily="49" charset="0"/>
                <a:ea typeface="楷体" pitchFamily="49" charset="-122"/>
                <a:cs typeface="Consolas" pitchFamily="49" charset="0"/>
              </a:rPr>
              <a:t>若一个</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阶方阵</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的元素满足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baseline="-25000" smtClean="0">
                <a:solidFill>
                  <a:srgbClr val="0000FF"/>
                </a:solidFill>
                <a:latin typeface="Consolas" pitchFamily="49" charset="0"/>
                <a:ea typeface="楷体" pitchFamily="49" charset="-122"/>
                <a:cs typeface="Consolas" pitchFamily="49" charset="0"/>
              </a:rPr>
              <a:t>,</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baseline="-25000" smtClean="0">
                <a:solidFill>
                  <a:srgbClr val="0000FF"/>
                </a:solidFill>
                <a:latin typeface="Consolas" pitchFamily="49" charset="0"/>
                <a:ea typeface="楷体" pitchFamily="49" charset="-122"/>
                <a:cs typeface="Consolas" pitchFamily="49" charset="0"/>
              </a:rPr>
              <a:t>,</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en-US"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），则称其为</a:t>
            </a:r>
            <a:r>
              <a:rPr lang="en-US" altLang="zh-CN" sz="2000" i="1" smtClean="0">
                <a:solidFill>
                  <a:srgbClr val="FF0000"/>
                </a:solidFill>
                <a:latin typeface="Consolas" pitchFamily="49" charset="0"/>
                <a:ea typeface="楷体" pitchFamily="49" charset="-122"/>
                <a:cs typeface="Consolas" pitchFamily="49" charset="0"/>
              </a:rPr>
              <a:t>n</a:t>
            </a:r>
            <a:r>
              <a:rPr lang="zh-CN" altLang="en-US" sz="2000" smtClean="0">
                <a:solidFill>
                  <a:srgbClr val="FF0000"/>
                </a:solidFill>
                <a:latin typeface="Consolas" pitchFamily="49" charset="0"/>
                <a:ea typeface="楷体" pitchFamily="49" charset="-122"/>
                <a:cs typeface="Consolas" pitchFamily="49" charset="0"/>
              </a:rPr>
              <a:t>阶对称矩阵</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cs typeface="Consolas" pitchFamily="49" charset="0"/>
            </a:endParaRPr>
          </a:p>
        </p:txBody>
      </p:sp>
      <p:sp>
        <p:nvSpPr>
          <p:cNvPr id="7" name="TextBox 6"/>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矩阵的压缩存储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1036644" y="1125538"/>
            <a:ext cx="7893074" cy="2451953"/>
          </a:xfrm>
          <a:prstGeom prst="rect">
            <a:avLst/>
          </a:prstGeom>
          <a:noFill/>
          <a:ln w="9525">
            <a:noFill/>
            <a:miter lim="800000"/>
            <a:headEnd/>
            <a:tailEnd/>
          </a:ln>
          <a:effectLst/>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由于</a:t>
            </a:r>
            <a:r>
              <a:rPr lang="zh-CN" altLang="en-US" sz="2000" dirty="0">
                <a:solidFill>
                  <a:srgbClr val="0000FF"/>
                </a:solidFill>
                <a:latin typeface="Consolas" pitchFamily="49" charset="0"/>
                <a:ea typeface="楷体" pitchFamily="49" charset="-122"/>
                <a:cs typeface="Consolas" pitchFamily="49" charset="0"/>
              </a:rPr>
              <a:t>对称矩阵中的元素关于主对角线对称，因此在存储时可只存储对称矩阵中上</a:t>
            </a:r>
            <a:r>
              <a:rPr lang="zh-CN" altLang="en-US" sz="2000">
                <a:solidFill>
                  <a:srgbClr val="0000FF"/>
                </a:solidFill>
                <a:latin typeface="Consolas" pitchFamily="49" charset="0"/>
                <a:ea typeface="楷体" pitchFamily="49" charset="-122"/>
                <a:cs typeface="Consolas" pitchFamily="49" charset="0"/>
              </a:rPr>
              <a:t>三</a:t>
            </a:r>
            <a:r>
              <a:rPr lang="zh-CN" altLang="en-US" sz="2000" smtClean="0">
                <a:solidFill>
                  <a:srgbClr val="0000FF"/>
                </a:solidFill>
                <a:latin typeface="Consolas" pitchFamily="49" charset="0"/>
                <a:ea typeface="楷体" pitchFamily="49" charset="-122"/>
                <a:cs typeface="Consolas" pitchFamily="49" charset="0"/>
              </a:rPr>
              <a:t>角</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对角线或</a:t>
            </a:r>
            <a:r>
              <a:rPr lang="zh-CN" altLang="en-US" sz="2000" dirty="0">
                <a:solidFill>
                  <a:srgbClr val="0000FF"/>
                </a:solidFill>
                <a:latin typeface="Consolas" pitchFamily="49" charset="0"/>
                <a:ea typeface="楷体" pitchFamily="49" charset="-122"/>
                <a:cs typeface="Consolas" pitchFamily="49" charset="0"/>
              </a:rPr>
              <a:t>下</a:t>
            </a:r>
            <a:r>
              <a:rPr lang="zh-CN" altLang="en-US" sz="2000">
                <a:solidFill>
                  <a:srgbClr val="0000FF"/>
                </a:solidFill>
                <a:latin typeface="Consolas" pitchFamily="49" charset="0"/>
                <a:ea typeface="楷体" pitchFamily="49" charset="-122"/>
                <a:cs typeface="Consolas" pitchFamily="49" charset="0"/>
              </a:rPr>
              <a:t>三</a:t>
            </a:r>
            <a:r>
              <a:rPr lang="zh-CN" altLang="en-US" sz="2000" smtClean="0">
                <a:solidFill>
                  <a:srgbClr val="0000FF"/>
                </a:solidFill>
                <a:latin typeface="Consolas" pitchFamily="49" charset="0"/>
                <a:ea typeface="楷体" pitchFamily="49" charset="-122"/>
                <a:cs typeface="Consolas" pitchFamily="49" charset="0"/>
              </a:rPr>
              <a:t>角</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对角线中</a:t>
            </a:r>
            <a:r>
              <a:rPr lang="zh-CN" altLang="en-US" sz="2000" dirty="0">
                <a:solidFill>
                  <a:srgbClr val="0000FF"/>
                </a:solidFill>
                <a:latin typeface="Consolas" pitchFamily="49" charset="0"/>
                <a:ea typeface="楷体" pitchFamily="49" charset="-122"/>
                <a:cs typeface="Consolas" pitchFamily="49" charset="0"/>
              </a:rPr>
              <a:t>的元素，使得对称的元素共享一个</a:t>
            </a:r>
            <a:r>
              <a:rPr lang="zh-CN" altLang="en-US" sz="2000">
                <a:solidFill>
                  <a:srgbClr val="0000FF"/>
                </a:solidFill>
                <a:latin typeface="Consolas" pitchFamily="49" charset="0"/>
                <a:ea typeface="楷体" pitchFamily="49" charset="-122"/>
                <a:cs typeface="Consolas" pitchFamily="49" charset="0"/>
              </a:rPr>
              <a:t>存储空间</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这样</a:t>
            </a:r>
            <a:r>
              <a:rPr lang="zh-CN" altLang="en-US" sz="2000" dirty="0">
                <a:solidFill>
                  <a:srgbClr val="0000FF"/>
                </a:solidFill>
                <a:latin typeface="Consolas" pitchFamily="49" charset="0"/>
                <a:ea typeface="楷体" pitchFamily="49" charset="-122"/>
                <a:cs typeface="Consolas" pitchFamily="49" charset="0"/>
              </a:rPr>
              <a:t>，就可以将</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个元素压缩存储到</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个元素的空间</a:t>
            </a:r>
            <a:r>
              <a:rPr lang="zh-CN" altLang="en-US" sz="2000">
                <a:solidFill>
                  <a:srgbClr val="0000FF"/>
                </a:solidFill>
                <a:latin typeface="Consolas" pitchFamily="49" charset="0"/>
                <a:ea typeface="楷体" pitchFamily="49" charset="-122"/>
                <a:cs typeface="Consolas" pitchFamily="49" charset="0"/>
              </a:rPr>
              <a:t>中</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不</a:t>
            </a:r>
            <a:r>
              <a:rPr lang="zh-CN" altLang="en-US" sz="2000" dirty="0">
                <a:solidFill>
                  <a:srgbClr val="0000FF"/>
                </a:solidFill>
                <a:latin typeface="Consolas" pitchFamily="49" charset="0"/>
                <a:ea typeface="楷体" pitchFamily="49" charset="-122"/>
                <a:cs typeface="Consolas" pitchFamily="49" charset="0"/>
              </a:rPr>
              <a:t>失一般性，以行序为主序存储其</a:t>
            </a:r>
            <a:r>
              <a:rPr lang="zh-CN" altLang="en-US" sz="2000" dirty="0">
                <a:solidFill>
                  <a:srgbClr val="FF00FF"/>
                </a:solidFill>
                <a:latin typeface="Consolas" pitchFamily="49" charset="0"/>
                <a:ea typeface="楷体" pitchFamily="49" charset="-122"/>
                <a:cs typeface="Consolas" pitchFamily="49" charset="0"/>
              </a:rPr>
              <a:t>下</a:t>
            </a:r>
            <a:r>
              <a:rPr lang="zh-CN" altLang="en-US" sz="2000">
                <a:solidFill>
                  <a:srgbClr val="FF00FF"/>
                </a:solidFill>
                <a:latin typeface="Consolas" pitchFamily="49" charset="0"/>
                <a:ea typeface="楷体" pitchFamily="49" charset="-122"/>
                <a:cs typeface="Consolas" pitchFamily="49" charset="0"/>
              </a:rPr>
              <a:t>三</a:t>
            </a:r>
            <a:r>
              <a:rPr lang="zh-CN" altLang="en-US" sz="2000" smtClean="0">
                <a:solidFill>
                  <a:srgbClr val="FF00FF"/>
                </a:solidFill>
                <a:latin typeface="Consolas" pitchFamily="49" charset="0"/>
                <a:ea typeface="楷体" pitchFamily="49" charset="-122"/>
                <a:cs typeface="Consolas" pitchFamily="49" charset="0"/>
              </a:rPr>
              <a:t>角</a:t>
            </a:r>
            <a:r>
              <a:rPr lang="en-US" altLang="zh-CN" sz="2000" smtClean="0">
                <a:solidFill>
                  <a:srgbClr val="FF00FF"/>
                </a:solidFill>
                <a:latin typeface="Consolas" pitchFamily="49" charset="0"/>
                <a:ea typeface="楷体" pitchFamily="49" charset="-122"/>
                <a:cs typeface="Consolas" pitchFamily="49" charset="0"/>
              </a:rPr>
              <a:t>+</a:t>
            </a:r>
            <a:r>
              <a:rPr lang="zh-CN" altLang="en-US" sz="2000" smtClean="0">
                <a:solidFill>
                  <a:srgbClr val="FF00FF"/>
                </a:solidFill>
                <a:latin typeface="Consolas" pitchFamily="49" charset="0"/>
                <a:ea typeface="楷体" pitchFamily="49" charset="-122"/>
                <a:cs typeface="Consolas" pitchFamily="49" charset="0"/>
              </a:rPr>
              <a:t>对角线</a:t>
            </a:r>
            <a:r>
              <a:rPr lang="zh-CN" altLang="en-US" sz="2000" smtClean="0">
                <a:solidFill>
                  <a:srgbClr val="0000FF"/>
                </a:solidFill>
                <a:latin typeface="Consolas" pitchFamily="49" charset="0"/>
                <a:ea typeface="楷体" pitchFamily="49" charset="-122"/>
                <a:cs typeface="Consolas" pitchFamily="49" charset="0"/>
              </a:rPr>
              <a:t>的元素。</a:t>
            </a:r>
            <a:endParaRPr lang="zh-CN" altLang="en-US" sz="2000"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矩阵的压缩存储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4" name="Object 2"/>
          <p:cNvGraphicFramePr>
            <a:graphicFrameLocks noChangeAspect="1"/>
          </p:cNvGraphicFramePr>
          <p:nvPr/>
        </p:nvGraphicFramePr>
        <p:xfrm>
          <a:off x="2285984" y="428604"/>
          <a:ext cx="4071938" cy="1797050"/>
        </p:xfrm>
        <a:graphic>
          <a:graphicData uri="http://schemas.openxmlformats.org/presentationml/2006/ole">
            <p:oleObj spid="_x0000_s177154" name="Equation" r:id="rId3" imgW="2120760" imgH="939600" progId="Equation.3">
              <p:embed/>
            </p:oleObj>
          </a:graphicData>
        </a:graphic>
      </p:graphicFrame>
      <p:grpSp>
        <p:nvGrpSpPr>
          <p:cNvPr id="10" name="组合 9"/>
          <p:cNvGrpSpPr/>
          <p:nvPr/>
        </p:nvGrpSpPr>
        <p:grpSpPr>
          <a:xfrm>
            <a:off x="3461657" y="470263"/>
            <a:ext cx="2455817" cy="2991774"/>
            <a:chOff x="3461657" y="470263"/>
            <a:chExt cx="2455817" cy="2991774"/>
          </a:xfrm>
        </p:grpSpPr>
        <p:sp>
          <p:nvSpPr>
            <p:cNvPr id="6" name="任意多边形 5"/>
            <p:cNvSpPr/>
            <p:nvPr/>
          </p:nvSpPr>
          <p:spPr>
            <a:xfrm>
              <a:off x="3461657" y="470263"/>
              <a:ext cx="2455817" cy="1776548"/>
            </a:xfrm>
            <a:custGeom>
              <a:avLst/>
              <a:gdLst>
                <a:gd name="connsiteX0" fmla="*/ 0 w 2455817"/>
                <a:gd name="connsiteY0" fmla="*/ 0 h 1776548"/>
                <a:gd name="connsiteX1" fmla="*/ 13063 w 2455817"/>
                <a:gd name="connsiteY1" fmla="*/ 1776548 h 1776548"/>
                <a:gd name="connsiteX2" fmla="*/ 2455817 w 2455817"/>
                <a:gd name="connsiteY2" fmla="*/ 1776548 h 1776548"/>
                <a:gd name="connsiteX3" fmla="*/ 0 w 2455817"/>
                <a:gd name="connsiteY3" fmla="*/ 0 h 1776548"/>
              </a:gdLst>
              <a:ahLst/>
              <a:cxnLst>
                <a:cxn ang="0">
                  <a:pos x="connsiteX0" y="connsiteY0"/>
                </a:cxn>
                <a:cxn ang="0">
                  <a:pos x="connsiteX1" y="connsiteY1"/>
                </a:cxn>
                <a:cxn ang="0">
                  <a:pos x="connsiteX2" y="connsiteY2"/>
                </a:cxn>
                <a:cxn ang="0">
                  <a:pos x="connsiteX3" y="connsiteY3"/>
                </a:cxn>
              </a:cxnLst>
              <a:rect l="l" t="t" r="r" b="b"/>
              <a:pathLst>
                <a:path w="2455817" h="1776548">
                  <a:moveTo>
                    <a:pt x="0" y="0"/>
                  </a:moveTo>
                  <a:cubicBezTo>
                    <a:pt x="4354" y="592183"/>
                    <a:pt x="8709" y="1184365"/>
                    <a:pt x="13063" y="1776548"/>
                  </a:cubicBezTo>
                  <a:lnTo>
                    <a:pt x="2455817" y="1776548"/>
                  </a:lnTo>
                  <a:lnTo>
                    <a:pt x="0" y="0"/>
                  </a:lnTo>
                  <a:close/>
                </a:path>
              </a:pathLst>
            </a:cu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57686" y="2500306"/>
              <a:ext cx="285752"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TextBox 7"/>
            <p:cNvSpPr txBox="1"/>
            <p:nvPr/>
          </p:nvSpPr>
          <p:spPr>
            <a:xfrm>
              <a:off x="3786182" y="3000372"/>
              <a:ext cx="1357322" cy="461665"/>
            </a:xfrm>
            <a:prstGeom prst="rect">
              <a:avLst/>
            </a:prstGeom>
            <a:noFill/>
          </p:spPr>
          <p:txBody>
            <a:bodyPr wrap="square" rtlCol="0">
              <a:spAutoFit/>
            </a:bodyPr>
            <a:lstStyle/>
            <a:p>
              <a:r>
                <a:rPr lang="en-US" altLang="zh-CN" i="1" smtClean="0">
                  <a:solidFill>
                    <a:srgbClr val="0000FF"/>
                  </a:solidFill>
                  <a:latin typeface="Consolas" pitchFamily="49" charset="0"/>
                  <a:cs typeface="Consolas" pitchFamily="49" charset="0"/>
                </a:rPr>
                <a:t>B</a:t>
              </a:r>
              <a:r>
                <a:rPr lang="en-US" altLang="zh-CN" smtClean="0">
                  <a:solidFill>
                    <a:srgbClr val="0000FF"/>
                  </a:solidFill>
                  <a:latin typeface="Consolas" pitchFamily="49" charset="0"/>
                  <a:cs typeface="Consolas" pitchFamily="49" charset="0"/>
                </a:rPr>
                <a:t>={ </a:t>
              </a:r>
              <a:r>
                <a:rPr lang="en-US" altLang="zh-CN" i="1" smtClean="0">
                  <a:solidFill>
                    <a:srgbClr val="0000FF"/>
                  </a:solidFill>
                  <a:latin typeface="Consolas" pitchFamily="49" charset="0"/>
                  <a:cs typeface="Consolas" pitchFamily="49" charset="0"/>
                </a:rPr>
                <a:t>b</a:t>
              </a:r>
              <a:r>
                <a:rPr lang="en-US" altLang="zh-CN" i="1" baseline="-25000" smtClean="0">
                  <a:solidFill>
                    <a:srgbClr val="0000FF"/>
                  </a:solidFill>
                  <a:latin typeface="Consolas" pitchFamily="49" charset="0"/>
                  <a:cs typeface="Consolas" pitchFamily="49" charset="0"/>
                </a:rPr>
                <a:t>k</a:t>
              </a:r>
              <a:r>
                <a:rPr lang="en-US" altLang="zh-CN" smtClean="0">
                  <a:solidFill>
                    <a:srgbClr val="0000FF"/>
                  </a:solidFill>
                  <a:latin typeface="Consolas" pitchFamily="49" charset="0"/>
                  <a:cs typeface="Consolas" pitchFamily="49" charset="0"/>
                </a:rPr>
                <a:t> }</a:t>
              </a:r>
              <a:endParaRPr lang="zh-CN" altLang="en-US">
                <a:solidFill>
                  <a:srgbClr val="0000FF"/>
                </a:solidFill>
                <a:latin typeface="Consolas" pitchFamily="49" charset="0"/>
                <a:cs typeface="Consolas" pitchFamily="49" charset="0"/>
              </a:endParaRPr>
            </a:p>
          </p:txBody>
        </p:sp>
      </p:grpSp>
      <p:sp>
        <p:nvSpPr>
          <p:cNvPr id="9" name="TextBox 8"/>
          <p:cNvSpPr txBox="1"/>
          <p:nvPr/>
        </p:nvSpPr>
        <p:spPr>
          <a:xfrm>
            <a:off x="2571736" y="3714752"/>
            <a:ext cx="5643602" cy="2400657"/>
          </a:xfrm>
          <a:prstGeom prst="rect">
            <a:avLst/>
          </a:prstGeom>
          <a:noFill/>
        </p:spPr>
        <p:txBody>
          <a:bodyPr wrap="square" rtlCol="0">
            <a:spAutoFit/>
          </a:bodyPr>
          <a:lstStyle/>
          <a:p>
            <a:pPr marL="457200" indent="-457200">
              <a:lnSpc>
                <a:spcPts val="3000"/>
              </a:lnSpc>
              <a:buBlip>
                <a:blip r:embed="rId4"/>
              </a:buBlip>
            </a:pPr>
            <a:r>
              <a:rPr lang="zh-CN" altLang="en-US" sz="2000" smtClean="0">
                <a:solidFill>
                  <a:srgbClr val="0000FF"/>
                </a:solidFill>
                <a:latin typeface="Consolas" pitchFamily="49" charset="0"/>
                <a:ea typeface="仿宋" pitchFamily="49" charset="-122"/>
                <a:cs typeface="Consolas" pitchFamily="49" charset="0"/>
              </a:rPr>
              <a:t>第</a:t>
            </a:r>
            <a:r>
              <a:rPr lang="en-US"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行有</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个元素</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buBlip>
                <a:blip r:embed="rId4"/>
              </a:buBlip>
            </a:pPr>
            <a:r>
              <a:rPr lang="zh-CN" altLang="en-US" sz="2000" smtClean="0">
                <a:solidFill>
                  <a:srgbClr val="0000FF"/>
                </a:solidFill>
                <a:latin typeface="Consolas" pitchFamily="49" charset="0"/>
                <a:ea typeface="仿宋" pitchFamily="49" charset="-122"/>
                <a:cs typeface="Consolas" pitchFamily="49" charset="0"/>
              </a:rPr>
              <a:t>第</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行有</a:t>
            </a:r>
            <a:r>
              <a:rPr lang="en-US"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个元素</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buBlip>
                <a:blip r:embed="rId4"/>
              </a:buBlip>
            </a:pPr>
            <a:r>
              <a:rPr lang="en-US" altLang="zh-CN" sz="2000" smtClean="0">
                <a:solidFill>
                  <a:srgbClr val="0000FF"/>
                </a:solidFill>
                <a:latin typeface="Consolas" pitchFamily="49" charset="0"/>
                <a:ea typeface="仿宋" pitchFamily="49" charset="-122"/>
                <a:cs typeface="Consolas" pitchFamily="49" charset="0"/>
              </a:rPr>
              <a:t>…</a:t>
            </a:r>
          </a:p>
          <a:p>
            <a:pPr marL="457200" indent="-457200">
              <a:lnSpc>
                <a:spcPts val="3000"/>
              </a:lnSpc>
              <a:buBlip>
                <a:blip r:embed="rId4"/>
              </a:buBlip>
            </a:pPr>
            <a:r>
              <a:rPr lang="zh-CN" altLang="en-US" sz="2000" smtClean="0">
                <a:solidFill>
                  <a:srgbClr val="0000FF"/>
                </a:solidFill>
                <a:latin typeface="Consolas" pitchFamily="49" charset="0"/>
                <a:ea typeface="仿宋" pitchFamily="49" charset="-122"/>
                <a:cs typeface="Consolas" pitchFamily="49" charset="0"/>
              </a:rPr>
              <a:t>第</a:t>
            </a:r>
            <a:r>
              <a:rPr lang="en-US" sz="2000" i="1" smtClean="0">
                <a:solidFill>
                  <a:srgbClr val="0000FF"/>
                </a:solidFill>
                <a:latin typeface="Consolas" pitchFamily="49" charset="0"/>
                <a:ea typeface="仿宋" pitchFamily="49" charset="-122"/>
                <a:cs typeface="Consolas" pitchFamily="49" charset="0"/>
              </a:rPr>
              <a:t>i</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行有</a:t>
            </a:r>
            <a:r>
              <a:rPr lang="en-US"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个元素</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buBlip>
                <a:blip r:embed="rId4"/>
              </a:buBlip>
            </a:pPr>
            <a:r>
              <a:rPr lang="zh-CN" altLang="en-US" sz="2000" smtClean="0">
                <a:solidFill>
                  <a:srgbClr val="0000FF"/>
                </a:solidFill>
                <a:latin typeface="Consolas" pitchFamily="49" charset="0"/>
                <a:ea typeface="仿宋" pitchFamily="49" charset="-122"/>
                <a:cs typeface="Consolas" pitchFamily="49" charset="0"/>
              </a:rPr>
              <a:t>在第</a:t>
            </a:r>
            <a:r>
              <a:rPr lang="en-US"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行中，元素</a:t>
            </a:r>
            <a:r>
              <a:rPr lang="en-US" sz="2000" i="1" smtClean="0">
                <a:solidFill>
                  <a:srgbClr val="0000FF"/>
                </a:solidFill>
                <a:latin typeface="Consolas" pitchFamily="49" charset="0"/>
                <a:ea typeface="仿宋" pitchFamily="49" charset="-122"/>
                <a:cs typeface="Consolas" pitchFamily="49" charset="0"/>
              </a:rPr>
              <a:t>a</a:t>
            </a:r>
            <a:r>
              <a:rPr lang="en-US" sz="2000" i="1" baseline="-25000" smtClean="0">
                <a:solidFill>
                  <a:srgbClr val="0000FF"/>
                </a:solidFill>
                <a:latin typeface="Consolas" pitchFamily="49" charset="0"/>
                <a:ea typeface="仿宋" pitchFamily="49" charset="-122"/>
                <a:cs typeface="Consolas" pitchFamily="49" charset="0"/>
              </a:rPr>
              <a:t>i</a:t>
            </a:r>
            <a:r>
              <a:rPr lang="en-US" sz="2000" baseline="-25000" smtClean="0">
                <a:solidFill>
                  <a:srgbClr val="0000FF"/>
                </a:solidFill>
                <a:latin typeface="Consolas" pitchFamily="49" charset="0"/>
                <a:ea typeface="仿宋" pitchFamily="49" charset="-122"/>
                <a:cs typeface="Consolas" pitchFamily="49" charset="0"/>
              </a:rPr>
              <a:t>,</a:t>
            </a:r>
            <a:r>
              <a:rPr lang="en-US" sz="2000" i="1" baseline="-25000"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的前面亦有</a:t>
            </a:r>
            <a:r>
              <a:rPr lang="en-US" sz="2000" i="1"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个元素</a:t>
            </a:r>
            <a:endParaRPr lang="en-US" sz="2000" i="1" smtClean="0">
              <a:solidFill>
                <a:srgbClr val="0000FF"/>
              </a:solidFill>
              <a:latin typeface="Consolas" pitchFamily="49" charset="0"/>
              <a:ea typeface="仿宋" pitchFamily="49" charset="-122"/>
              <a:cs typeface="Consolas" pitchFamily="49" charset="0"/>
            </a:endParaRPr>
          </a:p>
          <a:p>
            <a:pPr marL="457200" indent="-457200">
              <a:lnSpc>
                <a:spcPts val="3000"/>
              </a:lnSpc>
              <a:buBlip>
                <a:blip r:embed="rId4"/>
              </a:buBlip>
            </a:pPr>
            <a:r>
              <a:rPr lang="en-US" sz="2000" i="1" smtClean="0">
                <a:solidFill>
                  <a:srgbClr val="0000FF"/>
                </a:solidFill>
                <a:latin typeface="Consolas" pitchFamily="49" charset="0"/>
                <a:ea typeface="仿宋" pitchFamily="49" charset="-122"/>
                <a:cs typeface="Consolas" pitchFamily="49" charset="0"/>
              </a:rPr>
              <a:t>k</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 </a:t>
            </a:r>
            <a:r>
              <a:rPr lang="en-US" sz="2000" i="1" smtClean="0">
                <a:solidFill>
                  <a:srgbClr val="FF00FF"/>
                </a:solidFill>
                <a:latin typeface="Consolas" pitchFamily="49" charset="0"/>
                <a:ea typeface="仿宋" pitchFamily="49" charset="-122"/>
                <a:cs typeface="Consolas" pitchFamily="49" charset="0"/>
              </a:rPr>
              <a:t>i</a:t>
            </a:r>
            <a:r>
              <a:rPr lang="en-US" sz="2000" smtClean="0">
                <a:solidFill>
                  <a:srgbClr val="FF00FF"/>
                </a:solidFill>
                <a:latin typeface="Consolas" pitchFamily="49" charset="0"/>
                <a:ea typeface="仿宋" pitchFamily="49" charset="-122"/>
                <a:cs typeface="Consolas" pitchFamily="49" charset="0"/>
              </a:rPr>
              <a:t>(</a:t>
            </a:r>
            <a:r>
              <a:rPr lang="en-US" sz="2000" i="1" smtClean="0">
                <a:solidFill>
                  <a:srgbClr val="FF00FF"/>
                </a:solidFill>
                <a:latin typeface="Consolas" pitchFamily="49" charset="0"/>
                <a:ea typeface="仿宋" pitchFamily="49" charset="-122"/>
                <a:cs typeface="Consolas" pitchFamily="49" charset="0"/>
              </a:rPr>
              <a:t>i</a:t>
            </a:r>
            <a:r>
              <a:rPr lang="en-US" sz="2000" smtClean="0">
                <a:solidFill>
                  <a:srgbClr val="FF00FF"/>
                </a:solidFill>
                <a:latin typeface="Consolas" pitchFamily="49" charset="0"/>
                <a:ea typeface="仿宋" pitchFamily="49" charset="-122"/>
                <a:cs typeface="Consolas" pitchFamily="49" charset="0"/>
              </a:rPr>
              <a:t>+1)/2+</a:t>
            </a:r>
            <a:r>
              <a:rPr lang="en-US" sz="2000" i="1" smtClean="0">
                <a:solidFill>
                  <a:srgbClr val="FF00FF"/>
                </a:solidFill>
                <a:latin typeface="Consolas" pitchFamily="49" charset="0"/>
                <a:ea typeface="仿宋" pitchFamily="49" charset="-122"/>
                <a:cs typeface="Consolas" pitchFamily="49" charset="0"/>
              </a:rPr>
              <a:t>j</a:t>
            </a:r>
            <a:endParaRPr lang="zh-CN" altLang="en-US" sz="2000">
              <a:solidFill>
                <a:srgbClr val="FF00FF"/>
              </a:solidFill>
              <a:latin typeface="Consolas" pitchFamily="49" charset="0"/>
              <a:ea typeface="仿宋" pitchFamily="49" charset="-122"/>
              <a:cs typeface="Consolas" pitchFamily="49" charset="0"/>
            </a:endParaRPr>
          </a:p>
        </p:txBody>
      </p:sp>
      <p:sp>
        <p:nvSpPr>
          <p:cNvPr id="11" name="TextBox 10"/>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矩阵的压缩存储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357290" y="1428736"/>
            <a:ext cx="7129462" cy="400110"/>
          </a:xfrm>
          <a:prstGeom prst="rect">
            <a:avLst/>
          </a:prstGeom>
          <a:noFill/>
          <a:ln w="9525">
            <a:noFill/>
            <a:miter lim="800000"/>
            <a:headEnd/>
            <a:tailEnd/>
          </a:ln>
          <a:effectLst/>
        </p:spPr>
        <p:txBody>
          <a:bodyPr>
            <a:spAutoFit/>
          </a:bodyPr>
          <a:lstStyle/>
          <a:p>
            <a:pPr marL="457200" indent="-457200">
              <a:spcBef>
                <a:spcPct val="50000"/>
              </a:spcBef>
              <a:buBlip>
                <a:blip r:embed="rId2"/>
              </a:buBlip>
            </a:pPr>
            <a:r>
              <a:rPr lang="zh-CN" altLang="en-US" sz="2000" dirty="0">
                <a:solidFill>
                  <a:srgbClr val="0000FF"/>
                </a:solidFill>
                <a:latin typeface="Consolas" pitchFamily="49" charset="0"/>
                <a:ea typeface="楷体" pitchFamily="49" charset="-122"/>
                <a:cs typeface="Consolas" pitchFamily="49" charset="0"/>
              </a:rPr>
              <a:t>则</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中任一元素</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baseline="-25000" dirty="0" err="1">
                <a:solidFill>
                  <a:srgbClr val="0000FF"/>
                </a:solidFill>
                <a:latin typeface="Consolas" pitchFamily="49" charset="0"/>
                <a:ea typeface="楷体" pitchFamily="49" charset="-122"/>
                <a:cs typeface="Consolas" pitchFamily="49" charset="0"/>
              </a:rPr>
              <a:t>,</a:t>
            </a:r>
            <a:r>
              <a:rPr lang="en-US" altLang="zh-CN" sz="2000" i="1" baseline="-25000" dirty="0" err="1">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err="1">
                <a:solidFill>
                  <a:srgbClr val="0000FF"/>
                </a:solidFill>
                <a:latin typeface="Consolas" pitchFamily="49" charset="0"/>
                <a:ea typeface="楷体" pitchFamily="49" charset="-122"/>
                <a:cs typeface="Consolas" pitchFamily="49" charset="0"/>
              </a:rPr>
              <a:t>b</a:t>
            </a:r>
            <a:r>
              <a:rPr lang="en-US" altLang="zh-CN" sz="2000" i="1" baseline="-25000" dirty="0" err="1">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之间存在着如下对应关系： </a:t>
            </a:r>
          </a:p>
        </p:txBody>
      </p:sp>
      <p:pic>
        <p:nvPicPr>
          <p:cNvPr id="98308" name="Picture 4"/>
          <p:cNvPicPr>
            <a:picLocks noChangeAspect="1" noChangeArrowheads="1"/>
          </p:cNvPicPr>
          <p:nvPr/>
        </p:nvPicPr>
        <p:blipFill>
          <a:blip r:embed="rId3" cstate="print"/>
          <a:srcRect/>
          <a:stretch>
            <a:fillRect/>
          </a:stretch>
        </p:blipFill>
        <p:spPr bwMode="auto">
          <a:xfrm>
            <a:off x="2428860" y="2143116"/>
            <a:ext cx="3714776" cy="1036503"/>
          </a:xfrm>
          <a:prstGeom prst="rect">
            <a:avLst/>
          </a:prstGeom>
          <a:noFill/>
        </p:spPr>
      </p:pic>
      <p:sp>
        <p:nvSpPr>
          <p:cNvPr id="5" name="TextBox 4"/>
          <p:cNvSpPr txBox="1"/>
          <p:nvPr/>
        </p:nvSpPr>
        <p:spPr>
          <a:xfrm>
            <a:off x="1285852" y="428604"/>
            <a:ext cx="6715172" cy="827021"/>
          </a:xfrm>
          <a:prstGeom prst="rect">
            <a:avLst/>
          </a:prstGeom>
          <a:noFill/>
        </p:spPr>
        <p:txBody>
          <a:bodyPr wrap="square" rtlCol="0">
            <a:spAutoFit/>
          </a:bodyPr>
          <a:lstStyle/>
          <a:p>
            <a:pPr marL="457200" indent="-457200">
              <a:lnSpc>
                <a:spcPts val="3000"/>
              </a:lnSpc>
              <a:buBlip>
                <a:blip r:embed="rId2"/>
              </a:buBlip>
            </a:pPr>
            <a:r>
              <a:rPr lang="zh-CN" altLang="en-US" sz="2000" smtClean="0">
                <a:solidFill>
                  <a:srgbClr val="0000FF"/>
                </a:solidFill>
                <a:latin typeface="Consolas" pitchFamily="49" charset="0"/>
                <a:ea typeface="楷体" pitchFamily="49" charset="-122"/>
                <a:cs typeface="Consolas" pitchFamily="49" charset="0"/>
              </a:rPr>
              <a:t>对于</a:t>
            </a:r>
            <a:r>
              <a:rPr lang="en-US"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中上三角部分元素</a:t>
            </a:r>
            <a:r>
              <a:rPr lang="en-US" sz="2000" i="1" smtClean="0">
                <a:solidFill>
                  <a:srgbClr val="0000FF"/>
                </a:solidFill>
                <a:latin typeface="Consolas" pitchFamily="49" charset="0"/>
                <a:ea typeface="楷体" pitchFamily="49" charset="-122"/>
                <a:cs typeface="Consolas" pitchFamily="49" charset="0"/>
              </a:rPr>
              <a:t>a</a:t>
            </a:r>
            <a:r>
              <a:rPr lang="en-US" sz="2000" i="1" baseline="-25000" smtClean="0">
                <a:solidFill>
                  <a:srgbClr val="0000FF"/>
                </a:solidFill>
                <a:latin typeface="Consolas" pitchFamily="49" charset="0"/>
                <a:ea typeface="楷体" pitchFamily="49" charset="-122"/>
                <a:cs typeface="Consolas" pitchFamily="49" charset="0"/>
              </a:rPr>
              <a:t>i</a:t>
            </a:r>
            <a:r>
              <a:rPr lang="en-US" sz="2000" baseline="-25000" smtClean="0">
                <a:solidFill>
                  <a:srgbClr val="0000FF"/>
                </a:solidFill>
                <a:latin typeface="Consolas" pitchFamily="49" charset="0"/>
                <a:ea typeface="楷体" pitchFamily="49" charset="-122"/>
                <a:cs typeface="Consolas" pitchFamily="49" charset="0"/>
              </a:rPr>
              <a:t>,</a:t>
            </a:r>
            <a:r>
              <a:rPr lang="en-US" sz="2000" i="1" baseline="-25000"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&lt;</a:t>
            </a:r>
            <a:r>
              <a:rPr lang="en-US"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），它的值等于</a:t>
            </a:r>
            <a:r>
              <a:rPr lang="en-US" sz="2000" i="1" smtClean="0">
                <a:solidFill>
                  <a:srgbClr val="0000FF"/>
                </a:solidFill>
                <a:latin typeface="Consolas" pitchFamily="49" charset="0"/>
                <a:ea typeface="楷体" pitchFamily="49" charset="-122"/>
                <a:cs typeface="Consolas" pitchFamily="49" charset="0"/>
              </a:rPr>
              <a:t>a</a:t>
            </a:r>
            <a:r>
              <a:rPr lang="en-US" sz="2000" i="1" baseline="-25000" smtClean="0">
                <a:solidFill>
                  <a:srgbClr val="0000FF"/>
                </a:solidFill>
                <a:latin typeface="Consolas" pitchFamily="49" charset="0"/>
                <a:ea typeface="楷体" pitchFamily="49" charset="-122"/>
                <a:cs typeface="Consolas" pitchFamily="49" charset="0"/>
              </a:rPr>
              <a:t>j</a:t>
            </a:r>
            <a:r>
              <a:rPr lang="en-US" sz="2000" baseline="-25000" smtClean="0">
                <a:solidFill>
                  <a:srgbClr val="0000FF"/>
                </a:solidFill>
                <a:latin typeface="Consolas" pitchFamily="49" charset="0"/>
                <a:ea typeface="楷体" pitchFamily="49" charset="-122"/>
                <a:cs typeface="Consolas" pitchFamily="49" charset="0"/>
              </a:rPr>
              <a:t>,</a:t>
            </a:r>
            <a:r>
              <a:rPr lang="en-US"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，而</a:t>
            </a:r>
            <a:r>
              <a:rPr lang="en-US" sz="2000" i="1" smtClean="0">
                <a:solidFill>
                  <a:srgbClr val="0000FF"/>
                </a:solidFill>
                <a:latin typeface="Consolas" pitchFamily="49" charset="0"/>
                <a:ea typeface="楷体" pitchFamily="49" charset="-122"/>
                <a:cs typeface="Consolas" pitchFamily="49" charset="0"/>
              </a:rPr>
              <a:t>a</a:t>
            </a:r>
            <a:r>
              <a:rPr lang="en-US" sz="2000" i="1" baseline="-25000" smtClean="0">
                <a:solidFill>
                  <a:srgbClr val="0000FF"/>
                </a:solidFill>
                <a:latin typeface="Consolas" pitchFamily="49" charset="0"/>
                <a:ea typeface="楷体" pitchFamily="49" charset="-122"/>
                <a:cs typeface="Consolas" pitchFamily="49" charset="0"/>
              </a:rPr>
              <a:t>j</a:t>
            </a:r>
            <a:r>
              <a:rPr lang="en-US" sz="2000" baseline="-25000" smtClean="0">
                <a:solidFill>
                  <a:srgbClr val="0000FF"/>
                </a:solidFill>
                <a:latin typeface="Consolas" pitchFamily="49" charset="0"/>
                <a:ea typeface="楷体" pitchFamily="49" charset="-122"/>
                <a:cs typeface="Consolas" pitchFamily="49" charset="0"/>
              </a:rPr>
              <a:t>,</a:t>
            </a:r>
            <a:r>
              <a:rPr lang="en-US"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元素在</a:t>
            </a:r>
            <a:r>
              <a:rPr lang="en-US"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中的存储位置</a:t>
            </a:r>
            <a:r>
              <a:rPr lang="en-US" sz="2000" i="1" smtClean="0">
                <a:solidFill>
                  <a:srgbClr val="0000FF"/>
                </a:solidFill>
                <a:latin typeface="Consolas" pitchFamily="49" charset="0"/>
                <a:ea typeface="楷体" pitchFamily="49" charset="-122"/>
                <a:cs typeface="Consolas" pitchFamily="49" charset="0"/>
              </a:rPr>
              <a:t>k</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j</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j</a:t>
            </a:r>
            <a:r>
              <a:rPr lang="en-US" sz="2000" smtClean="0">
                <a:solidFill>
                  <a:srgbClr val="0000FF"/>
                </a:solidFill>
                <a:latin typeface="Consolas" pitchFamily="49" charset="0"/>
                <a:ea typeface="楷体" pitchFamily="49" charset="-122"/>
                <a:cs typeface="Consolas" pitchFamily="49" charset="0"/>
              </a:rPr>
              <a:t>+1)/2+</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矩阵的压缩存储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214414" y="357166"/>
            <a:ext cx="3963985"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2. </a:t>
            </a:r>
            <a:r>
              <a:rPr lang="zh-CN" altLang="en-US" dirty="0">
                <a:solidFill>
                  <a:srgbClr val="FF0000"/>
                </a:solidFill>
                <a:latin typeface="Consolas" pitchFamily="49" charset="0"/>
                <a:ea typeface="楷体" pitchFamily="49" charset="-122"/>
                <a:cs typeface="Consolas" pitchFamily="49" charset="0"/>
              </a:rPr>
              <a:t>三角矩阵的压缩存储</a:t>
            </a:r>
          </a:p>
        </p:txBody>
      </p:sp>
      <p:sp>
        <p:nvSpPr>
          <p:cNvPr id="99331" name="Text Box 3"/>
          <p:cNvSpPr txBox="1">
            <a:spLocks noChangeArrowheads="1"/>
          </p:cNvSpPr>
          <p:nvPr/>
        </p:nvSpPr>
        <p:spPr bwMode="auto">
          <a:xfrm>
            <a:off x="1142976" y="1428736"/>
            <a:ext cx="7286676" cy="1887696"/>
          </a:xfrm>
          <a:prstGeom prst="rect">
            <a:avLst/>
          </a:prstGeom>
          <a:noFill/>
          <a:ln w="9525">
            <a:noFill/>
            <a:miter lim="800000"/>
            <a:headEnd/>
            <a:tailEnd/>
          </a:ln>
          <a:effectLst/>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所谓</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阶下（上）三角矩阵，是指矩阵的上（下）三角（不包括对角线）中的元素均为</a:t>
            </a:r>
            <a:r>
              <a:rPr lang="zh-CN" altLang="en-US" sz="2000">
                <a:solidFill>
                  <a:srgbClr val="0000FF"/>
                </a:solidFill>
                <a:latin typeface="Consolas" pitchFamily="49" charset="0"/>
                <a:ea typeface="楷体" pitchFamily="49" charset="-122"/>
                <a:cs typeface="Consolas" pitchFamily="49" charset="0"/>
              </a:rPr>
              <a:t>常数</a:t>
            </a:r>
            <a:r>
              <a:rPr lang="en-US" altLang="zh-CN" sz="2000" i="1" smtClean="0">
                <a:solidFill>
                  <a:srgbClr val="0000FF"/>
                </a:solidFill>
                <a:latin typeface="Consolas" pitchFamily="49" charset="0"/>
                <a:ea typeface="楷体" pitchFamily="49" charset="-122"/>
                <a:cs typeface="Consolas" pitchFamily="49" charset="0"/>
              </a:rPr>
              <a:t>c</a:t>
            </a:r>
            <a:r>
              <a:rPr lang="zh-CN" altLang="en-US" sz="2000" smtClean="0">
                <a:solidFill>
                  <a:srgbClr val="0000FF"/>
                </a:solidFill>
                <a:latin typeface="Consolas" pitchFamily="49" charset="0"/>
                <a:ea typeface="楷体" pitchFamily="49" charset="-122"/>
                <a:cs typeface="Consolas" pitchFamily="49" charset="0"/>
              </a:rPr>
              <a:t>的</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阶</a:t>
            </a:r>
            <a:r>
              <a:rPr lang="zh-CN" altLang="en-US" sz="2000">
                <a:solidFill>
                  <a:srgbClr val="0000FF"/>
                </a:solidFill>
                <a:latin typeface="Consolas" pitchFamily="49" charset="0"/>
                <a:ea typeface="楷体" pitchFamily="49" charset="-122"/>
                <a:cs typeface="Consolas" pitchFamily="49" charset="0"/>
              </a:rPr>
              <a:t>方阵</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设</a:t>
            </a:r>
            <a:r>
              <a:rPr lang="zh-CN" altLang="en-US" sz="2000" dirty="0">
                <a:solidFill>
                  <a:srgbClr val="0000FF"/>
                </a:solidFill>
                <a:latin typeface="Consolas" pitchFamily="49" charset="0"/>
                <a:ea typeface="楷体" pitchFamily="49" charset="-122"/>
                <a:cs typeface="Consolas" pitchFamily="49" charset="0"/>
              </a:rPr>
              <a:t>以一维数组</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作为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阶三角矩阵</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存储</a:t>
            </a:r>
            <a:r>
              <a:rPr lang="zh-CN" altLang="en-US" sz="2000" smtClean="0">
                <a:solidFill>
                  <a:srgbClr val="0000FF"/>
                </a:solidFill>
                <a:latin typeface="Consolas" pitchFamily="49" charset="0"/>
                <a:ea typeface="楷体" pitchFamily="49" charset="-122"/>
                <a:cs typeface="Consolas" pitchFamily="49" charset="0"/>
              </a:rPr>
              <a:t>结构。</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矩阵的压缩存储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Text Box 4"/>
          <p:cNvSpPr txBox="1">
            <a:spLocks noChangeArrowheads="1"/>
          </p:cNvSpPr>
          <p:nvPr/>
        </p:nvSpPr>
        <p:spPr bwMode="auto">
          <a:xfrm>
            <a:off x="1806600" y="1071546"/>
            <a:ext cx="2736850"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上三角矩阵：</a:t>
            </a:r>
          </a:p>
        </p:txBody>
      </p:sp>
      <p:pic>
        <p:nvPicPr>
          <p:cNvPr id="99333" name="Picture 5"/>
          <p:cNvPicPr>
            <a:picLocks noChangeAspect="1" noChangeArrowheads="1"/>
          </p:cNvPicPr>
          <p:nvPr/>
        </p:nvPicPr>
        <p:blipFill>
          <a:blip r:embed="rId2" cstate="print"/>
          <a:srcRect/>
          <a:stretch>
            <a:fillRect/>
          </a:stretch>
        </p:blipFill>
        <p:spPr bwMode="auto">
          <a:xfrm>
            <a:off x="3679850" y="1142984"/>
            <a:ext cx="3495675" cy="1009650"/>
          </a:xfrm>
          <a:prstGeom prst="rect">
            <a:avLst/>
          </a:prstGeom>
          <a:noFill/>
        </p:spPr>
      </p:pic>
      <p:sp>
        <p:nvSpPr>
          <p:cNvPr id="99334" name="Text Box 6"/>
          <p:cNvSpPr txBox="1">
            <a:spLocks noChangeArrowheads="1"/>
          </p:cNvSpPr>
          <p:nvPr/>
        </p:nvSpPr>
        <p:spPr bwMode="auto">
          <a:xfrm>
            <a:off x="1857356" y="2295509"/>
            <a:ext cx="2736850"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下三角矩阵：</a:t>
            </a:r>
          </a:p>
        </p:txBody>
      </p:sp>
      <p:pic>
        <p:nvPicPr>
          <p:cNvPr id="99335" name="Picture 7"/>
          <p:cNvPicPr>
            <a:picLocks noChangeAspect="1" noChangeArrowheads="1"/>
          </p:cNvPicPr>
          <p:nvPr/>
        </p:nvPicPr>
        <p:blipFill>
          <a:blip r:embed="rId3" cstate="print"/>
          <a:srcRect/>
          <a:stretch>
            <a:fillRect/>
          </a:stretch>
        </p:blipFill>
        <p:spPr bwMode="auto">
          <a:xfrm>
            <a:off x="3606825" y="2405046"/>
            <a:ext cx="3648075" cy="1114425"/>
          </a:xfrm>
          <a:prstGeom prst="rect">
            <a:avLst/>
          </a:prstGeom>
          <a:noFill/>
        </p:spPr>
      </p:pic>
      <p:sp>
        <p:nvSpPr>
          <p:cNvPr id="99336" name="Text Box 8"/>
          <p:cNvSpPr txBox="1">
            <a:spLocks noChangeArrowheads="1"/>
          </p:cNvSpPr>
          <p:nvPr/>
        </p:nvSpPr>
        <p:spPr bwMode="auto">
          <a:xfrm>
            <a:off x="1928794" y="3590909"/>
            <a:ext cx="6121400"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其中，</a:t>
            </a:r>
            <a:r>
              <a:rPr lang="en-US" altLang="zh-CN"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的元素</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+1)/2</a:t>
            </a:r>
            <a:r>
              <a:rPr lang="zh-CN" altLang="en-US" sz="2000">
                <a:solidFill>
                  <a:srgbClr val="0000FF"/>
                </a:solidFill>
                <a:latin typeface="Consolas" pitchFamily="49" charset="0"/>
                <a:ea typeface="楷体" pitchFamily="49" charset="-122"/>
                <a:cs typeface="Consolas" pitchFamily="49" charset="0"/>
              </a:rPr>
              <a:t>中存放常数</a:t>
            </a:r>
            <a:r>
              <a:rPr lang="en-US" altLang="zh-CN" sz="2000" i="1">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a:t>
            </a:r>
          </a:p>
        </p:txBody>
      </p:sp>
      <p:sp>
        <p:nvSpPr>
          <p:cNvPr id="8" name="TextBox 7"/>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矩阵的压缩存储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 Box 8"/>
          <p:cNvSpPr txBox="1">
            <a:spLocks noChangeArrowheads="1"/>
          </p:cNvSpPr>
          <p:nvPr/>
        </p:nvSpPr>
        <p:spPr bwMode="auto">
          <a:xfrm>
            <a:off x="2571736" y="357166"/>
            <a:ext cx="4106860" cy="584775"/>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组</a:t>
            </a:r>
          </a:p>
        </p:txBody>
      </p:sp>
      <p:sp>
        <p:nvSpPr>
          <p:cNvPr id="3081" name="Text Box 9"/>
          <p:cNvSpPr txBox="1">
            <a:spLocks noChangeArrowheads="1"/>
          </p:cNvSpPr>
          <p:nvPr/>
        </p:nvSpPr>
        <p:spPr bwMode="auto">
          <a:xfrm>
            <a:off x="1214414" y="1285860"/>
            <a:ext cx="3286148"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5.1.1 </a:t>
            </a:r>
            <a:r>
              <a:rPr lang="zh-CN" altLang="en-US" sz="2800" dirty="0">
                <a:solidFill>
                  <a:srgbClr val="FF0000"/>
                </a:solidFill>
                <a:latin typeface="Consolas" pitchFamily="49" charset="0"/>
                <a:ea typeface="微软雅黑" pitchFamily="34" charset="-122"/>
                <a:cs typeface="Consolas" pitchFamily="49" charset="0"/>
              </a:rPr>
              <a:t>数组的定义</a:t>
            </a:r>
          </a:p>
        </p:txBody>
      </p:sp>
      <p:sp>
        <p:nvSpPr>
          <p:cNvPr id="3082" name="Text Box 10"/>
          <p:cNvSpPr txBox="1">
            <a:spLocks noChangeArrowheads="1"/>
          </p:cNvSpPr>
          <p:nvPr/>
        </p:nvSpPr>
        <p:spPr bwMode="auto">
          <a:xfrm>
            <a:off x="1357290" y="2214554"/>
            <a:ext cx="7358114" cy="1887696"/>
          </a:xfrm>
          <a:prstGeom prst="rect">
            <a:avLst/>
          </a:prstGeom>
          <a:noFill/>
          <a:ln w="9525">
            <a:noFill/>
            <a:miter lim="800000"/>
            <a:headEnd/>
            <a:tailEnd/>
          </a:ln>
          <a:effectLst/>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一</a:t>
            </a:r>
            <a:r>
              <a:rPr lang="zh-CN" altLang="en-US" sz="2000" dirty="0">
                <a:solidFill>
                  <a:srgbClr val="0000FF"/>
                </a:solidFill>
                <a:latin typeface="Consolas" pitchFamily="49" charset="0"/>
                <a:ea typeface="楷体" pitchFamily="49" charset="-122"/>
                <a:cs typeface="Consolas" pitchFamily="49" charset="0"/>
              </a:rPr>
              <a:t>维数组是</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&gt;1</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个</a:t>
            </a:r>
            <a:r>
              <a:rPr lang="zh-CN" altLang="en-US" sz="2000" smtClean="0">
                <a:solidFill>
                  <a:srgbClr val="0000FF"/>
                </a:solidFill>
                <a:latin typeface="Consolas" pitchFamily="49" charset="0"/>
                <a:ea typeface="楷体" pitchFamily="49" charset="-122"/>
                <a:cs typeface="Consolas" pitchFamily="49" charset="0"/>
              </a:rPr>
              <a:t>相同性质的</a:t>
            </a:r>
            <a:r>
              <a:rPr lang="zh-CN" altLang="en-US" sz="2000" dirty="0">
                <a:solidFill>
                  <a:srgbClr val="0000FF"/>
                </a:solidFill>
                <a:latin typeface="Consolas" pitchFamily="49" charset="0"/>
                <a:ea typeface="楷体" pitchFamily="49" charset="-122"/>
                <a:cs typeface="Consolas" pitchFamily="49" charset="0"/>
              </a:rPr>
              <a:t>数据元素</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构成的有限序列，它本身就是一个</a:t>
            </a:r>
            <a:r>
              <a:rPr lang="zh-CN" altLang="en-US" sz="2000">
                <a:solidFill>
                  <a:srgbClr val="0000FF"/>
                </a:solidFill>
                <a:latin typeface="Consolas" pitchFamily="49" charset="0"/>
                <a:ea typeface="楷体" pitchFamily="49" charset="-122"/>
                <a:cs typeface="Consolas" pitchFamily="49" charset="0"/>
              </a:rPr>
              <a:t>线性表</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二</a:t>
            </a:r>
            <a:r>
              <a:rPr lang="zh-CN" altLang="en-US" sz="2000" dirty="0">
                <a:solidFill>
                  <a:srgbClr val="0000FF"/>
                </a:solidFill>
                <a:latin typeface="Consolas" pitchFamily="49" charset="0"/>
                <a:ea typeface="楷体" pitchFamily="49" charset="-122"/>
                <a:cs typeface="Consolas" pitchFamily="49" charset="0"/>
              </a:rPr>
              <a:t>维数组可以看成是这样的</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个线性表</a:t>
            </a:r>
            <a:r>
              <a:rPr lang="zh-CN" altLang="en-US" sz="2000" dirty="0">
                <a:solidFill>
                  <a:srgbClr val="0000FF"/>
                </a:solidFill>
                <a:latin typeface="Consolas" pitchFamily="49" charset="0"/>
                <a:ea typeface="楷体" pitchFamily="49" charset="-122"/>
                <a:cs typeface="Consolas" pitchFamily="49" charset="0"/>
              </a:rPr>
              <a:t>，它的每个数据元素也是</a:t>
            </a:r>
            <a:r>
              <a:rPr lang="zh-CN" altLang="en-US" sz="2000">
                <a:solidFill>
                  <a:srgbClr val="0000FF"/>
                </a:solidFill>
                <a:latin typeface="Consolas" pitchFamily="49" charset="0"/>
                <a:ea typeface="楷体" pitchFamily="49" charset="-122"/>
                <a:cs typeface="Consolas" pitchFamily="49" charset="0"/>
              </a:rPr>
              <a:t>一</a:t>
            </a:r>
            <a:r>
              <a:rPr lang="zh-CN" altLang="en-US" sz="2000" smtClean="0">
                <a:solidFill>
                  <a:srgbClr val="0000FF"/>
                </a:solidFill>
                <a:latin typeface="Consolas" pitchFamily="49" charset="0"/>
                <a:ea typeface="楷体" pitchFamily="49" charset="-122"/>
                <a:cs typeface="Consolas" pitchFamily="49" charset="0"/>
              </a:rPr>
              <a:t>个线性表。</a:t>
            </a:r>
            <a:r>
              <a:rPr lang="zh-CN" altLang="en-US" sz="200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sp>
        <p:nvSpPr>
          <p:cNvPr id="3085" name="Rectangle 13"/>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 name="TextBox 7"/>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组</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071538" y="357166"/>
            <a:ext cx="4105274" cy="4572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3. </a:t>
            </a:r>
            <a:r>
              <a:rPr lang="zh-CN" altLang="en-US" dirty="0">
                <a:solidFill>
                  <a:srgbClr val="FF0000"/>
                </a:solidFill>
                <a:latin typeface="Consolas" pitchFamily="49" charset="0"/>
                <a:ea typeface="楷体" pitchFamily="49" charset="-122"/>
                <a:cs typeface="Consolas" pitchFamily="49" charset="0"/>
              </a:rPr>
              <a:t>对角矩阵的压缩存储</a:t>
            </a:r>
          </a:p>
        </p:txBody>
      </p:sp>
      <p:sp>
        <p:nvSpPr>
          <p:cNvPr id="100355" name="Text Box 3"/>
          <p:cNvSpPr txBox="1">
            <a:spLocks noChangeArrowheads="1"/>
          </p:cNvSpPr>
          <p:nvPr/>
        </p:nvSpPr>
        <p:spPr bwMode="auto">
          <a:xfrm>
            <a:off x="1182692" y="1052513"/>
            <a:ext cx="7461274" cy="1436162"/>
          </a:xfrm>
          <a:prstGeom prst="rect">
            <a:avLst/>
          </a:prstGeom>
          <a:noFill/>
          <a:ln w="9525">
            <a:noFill/>
            <a:miter lim="800000"/>
            <a:headEnd/>
            <a:tailEnd/>
          </a:ln>
          <a:effectLst/>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若</a:t>
            </a:r>
            <a:r>
              <a:rPr lang="zh-CN" altLang="en-US" sz="2000" dirty="0">
                <a:solidFill>
                  <a:srgbClr val="0000FF"/>
                </a:solidFill>
                <a:latin typeface="Consolas" pitchFamily="49" charset="0"/>
                <a:ea typeface="楷体" pitchFamily="49" charset="-122"/>
                <a:cs typeface="Consolas" pitchFamily="49" charset="0"/>
              </a:rPr>
              <a:t>一个</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阶方阵</a:t>
            </a:r>
            <a:r>
              <a:rPr lang="en-US" altLang="zh-CN" sz="2000"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满足其所有非零元素都集中在以主对角线为中心的带状区域中，则称其为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阶</a:t>
            </a:r>
            <a:r>
              <a:rPr lang="zh-CN" altLang="en-US" sz="2000">
                <a:solidFill>
                  <a:srgbClr val="0000FF"/>
                </a:solidFill>
                <a:latin typeface="Consolas" pitchFamily="49" charset="0"/>
                <a:ea typeface="楷体" pitchFamily="49" charset="-122"/>
                <a:cs typeface="Consolas" pitchFamily="49" charset="0"/>
              </a:rPr>
              <a:t>对角矩阵</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主对角线上下方各有</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条次对角线，称</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为矩阵半带宽 。</a:t>
            </a:r>
          </a:p>
        </p:txBody>
      </p:sp>
      <p:pic>
        <p:nvPicPr>
          <p:cNvPr id="100356" name="Picture 4"/>
          <p:cNvPicPr>
            <a:picLocks noChangeAspect="1" noChangeArrowheads="1"/>
          </p:cNvPicPr>
          <p:nvPr/>
        </p:nvPicPr>
        <p:blipFill>
          <a:blip r:embed="rId3" cstate="print"/>
          <a:srcRect/>
          <a:stretch>
            <a:fillRect/>
          </a:stretch>
        </p:blipFill>
        <p:spPr bwMode="auto">
          <a:xfrm>
            <a:off x="2714612" y="2786058"/>
            <a:ext cx="3000375" cy="2133600"/>
          </a:xfrm>
          <a:prstGeom prst="rect">
            <a:avLst/>
          </a:prstGeom>
          <a:noFill/>
        </p:spPr>
      </p:pic>
      <p:sp>
        <p:nvSpPr>
          <p:cNvPr id="7" name="TextBox 6"/>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矩阵的压缩存储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Text Box 5"/>
          <p:cNvSpPr txBox="1">
            <a:spLocks noChangeArrowheads="1"/>
          </p:cNvSpPr>
          <p:nvPr/>
        </p:nvSpPr>
        <p:spPr bwMode="auto">
          <a:xfrm>
            <a:off x="1428728" y="857232"/>
            <a:ext cx="7143800" cy="1631216"/>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对于</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的三对角矩阵</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，只存储其非零元素，并按行优先存储到一维数组</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中，将</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的非零元素</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baseline="-25000" dirty="0" err="1">
                <a:solidFill>
                  <a:srgbClr val="0000FF"/>
                </a:solidFill>
                <a:latin typeface="Consolas" pitchFamily="49" charset="0"/>
                <a:ea typeface="楷体" pitchFamily="49" charset="-122"/>
                <a:cs typeface="Consolas" pitchFamily="49" charset="0"/>
              </a:rPr>
              <a:t>,</a:t>
            </a:r>
            <a:r>
              <a:rPr lang="en-US" altLang="zh-CN" sz="2000" i="1" baseline="-25000" dirty="0" err="1">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存储到</a:t>
            </a:r>
            <a:r>
              <a:rPr lang="en-US" altLang="zh-CN" sz="2000" i="1"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的元素</a:t>
            </a:r>
            <a:r>
              <a:rPr lang="en-US" altLang="zh-CN" sz="2000" i="1" dirty="0" err="1">
                <a:solidFill>
                  <a:srgbClr val="0000FF"/>
                </a:solidFill>
                <a:latin typeface="Consolas" pitchFamily="49" charset="0"/>
                <a:ea typeface="楷体" pitchFamily="49" charset="-122"/>
                <a:cs typeface="Consolas" pitchFamily="49" charset="0"/>
              </a:rPr>
              <a:t>b</a:t>
            </a:r>
            <a:r>
              <a:rPr lang="en-US" altLang="zh-CN" sz="2000" i="1" baseline="-25000" dirty="0" err="1">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中： </a:t>
            </a:r>
          </a:p>
          <a:p>
            <a:pPr>
              <a:lnSpc>
                <a:spcPct val="150000"/>
              </a:lnSpc>
              <a:spcBef>
                <a:spcPct val="50000"/>
              </a:spcBef>
            </a:pPr>
            <a:r>
              <a:rPr lang="zh-CN" altLang="en-US" sz="2000" i="1" dirty="0">
                <a:solidFill>
                  <a:srgbClr val="0000FF"/>
                </a:solidFill>
                <a:latin typeface="Consolas" pitchFamily="49" charset="0"/>
                <a:ea typeface="楷体" pitchFamily="49" charset="-122"/>
                <a:cs typeface="Consolas" pitchFamily="49" charset="0"/>
              </a:rPr>
              <a:t>　　</a:t>
            </a:r>
            <a:r>
              <a:rPr lang="en-US" altLang="zh-CN" sz="2000" i="1" dirty="0">
                <a:solidFill>
                  <a:srgbClr val="FF00FF"/>
                </a:solidFill>
                <a:latin typeface="Consolas" pitchFamily="49" charset="0"/>
                <a:ea typeface="楷体" pitchFamily="49" charset="-122"/>
                <a:cs typeface="Consolas" pitchFamily="49" charset="0"/>
              </a:rPr>
              <a:t>k</a:t>
            </a:r>
            <a:r>
              <a:rPr lang="en-US" altLang="zh-CN" sz="2000" dirty="0">
                <a:solidFill>
                  <a:srgbClr val="FF00FF"/>
                </a:solidFill>
                <a:latin typeface="Consolas" pitchFamily="49" charset="0"/>
                <a:ea typeface="楷体" pitchFamily="49" charset="-122"/>
                <a:cs typeface="Consolas" pitchFamily="49" charset="0"/>
              </a:rPr>
              <a:t>=</a:t>
            </a:r>
            <a:r>
              <a:rPr lang="en-US" altLang="zh-CN" sz="2000" dirty="0" err="1">
                <a:solidFill>
                  <a:srgbClr val="FF00FF"/>
                </a:solidFill>
                <a:latin typeface="Consolas" pitchFamily="49" charset="0"/>
                <a:ea typeface="楷体" pitchFamily="49" charset="-122"/>
                <a:cs typeface="Consolas" pitchFamily="49" charset="0"/>
              </a:rPr>
              <a:t>2</a:t>
            </a:r>
            <a:r>
              <a:rPr lang="en-US" altLang="zh-CN" sz="2000" i="1" dirty="0" err="1">
                <a:solidFill>
                  <a:srgbClr val="FF00FF"/>
                </a:solidFill>
                <a:latin typeface="Consolas" pitchFamily="49" charset="0"/>
                <a:ea typeface="楷体" pitchFamily="49" charset="-122"/>
                <a:cs typeface="Consolas" pitchFamily="49" charset="0"/>
              </a:rPr>
              <a:t>i</a:t>
            </a:r>
            <a:r>
              <a:rPr lang="en-US" altLang="zh-CN" sz="2000" dirty="0" err="1">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j</a:t>
            </a:r>
            <a:r>
              <a:rPr lang="en-US" altLang="zh-CN" sz="2000" dirty="0">
                <a:solidFill>
                  <a:srgbClr val="0000FF"/>
                </a:solidFill>
                <a:latin typeface="Consolas" pitchFamily="49" charset="0"/>
                <a:ea typeface="楷体" pitchFamily="49" charset="-122"/>
                <a:cs typeface="Consolas" pitchFamily="49" charset="0"/>
              </a:rPr>
              <a:t> </a:t>
            </a:r>
          </a:p>
        </p:txBody>
      </p:sp>
      <p:sp>
        <p:nvSpPr>
          <p:cNvPr id="4" name="TextBox 3"/>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矩阵的压缩存储</a:t>
            </a:r>
            <a:endParaRPr lang="zh-CN" altLang="en-US"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2285984" y="357166"/>
            <a:ext cx="4676778" cy="584775"/>
          </a:xfrm>
          <a:prstGeom prst="rect">
            <a:avLst/>
          </a:prstGeom>
          <a:no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
        <p:nvSpPr>
          <p:cNvPr id="101379" name="Text Box 3"/>
          <p:cNvSpPr txBox="1">
            <a:spLocks noChangeArrowheads="1"/>
          </p:cNvSpPr>
          <p:nvPr/>
        </p:nvSpPr>
        <p:spPr bwMode="auto">
          <a:xfrm>
            <a:off x="1428728" y="1473347"/>
            <a:ext cx="7215238" cy="2862322"/>
          </a:xfrm>
          <a:prstGeom prst="rect">
            <a:avLst/>
          </a:prstGeom>
          <a:noFill/>
          <a:ln w="9525">
            <a:noFill/>
            <a:miter lim="800000"/>
            <a:headEnd/>
            <a:tailEnd/>
          </a:ln>
          <a:effectLst/>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一</a:t>
            </a:r>
            <a:r>
              <a:rPr lang="zh-CN" altLang="en-US" sz="2000" dirty="0">
                <a:solidFill>
                  <a:srgbClr val="0000FF"/>
                </a:solidFill>
                <a:latin typeface="Consolas" pitchFamily="49" charset="0"/>
                <a:ea typeface="楷体" pitchFamily="49" charset="-122"/>
                <a:cs typeface="Consolas" pitchFamily="49" charset="0"/>
              </a:rPr>
              <a:t>个阶数较大的矩阵中的非零元素个数</a:t>
            </a:r>
            <a:r>
              <a:rPr lang="en-US" altLang="zh-CN" sz="2000" i="1"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相对于矩阵元素的总个数</a:t>
            </a:r>
            <a:r>
              <a:rPr lang="en-US" altLang="zh-CN" sz="2000" i="1"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十分小时，即</a:t>
            </a:r>
            <a:r>
              <a:rPr lang="en-US" altLang="zh-CN" sz="2000" i="1" dirty="0">
                <a:solidFill>
                  <a:srgbClr val="0000FF"/>
                </a:solidFill>
                <a:latin typeface="Consolas" pitchFamily="49" charset="0"/>
                <a:ea typeface="楷体" pitchFamily="49" charset="-122"/>
                <a:cs typeface="Consolas" pitchFamily="49" charset="0"/>
              </a:rPr>
              <a:t>s</a:t>
            </a:r>
            <a:r>
              <a:rPr lang="en-US" altLang="zh-CN" sz="2000" dirty="0">
                <a:solidFill>
                  <a:srgbClr val="0000FF"/>
                </a:solidFill>
                <a:latin typeface="Consolas" pitchFamily="49" charset="0"/>
                <a:ea typeface="楷体" pitchFamily="49" charset="-122"/>
                <a:cs typeface="Consolas" pitchFamily="49" charset="0"/>
              </a:rPr>
              <a:t>&lt;&lt;</a:t>
            </a:r>
            <a:r>
              <a:rPr lang="en-US" altLang="zh-CN" sz="2000" i="1"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时，称该矩阵为</a:t>
            </a:r>
            <a:r>
              <a:rPr lang="zh-CN" altLang="en-US" sz="2000" dirty="0">
                <a:solidFill>
                  <a:srgbClr val="FF0000"/>
                </a:solidFill>
                <a:latin typeface="微软雅黑" pitchFamily="34" charset="-122"/>
                <a:ea typeface="微软雅黑" pitchFamily="34" charset="-122"/>
                <a:cs typeface="Consolas" pitchFamily="49" charset="0"/>
              </a:rPr>
              <a:t>稀疏矩阵</a:t>
            </a:r>
            <a:r>
              <a:rPr lang="zh-CN" altLang="en-US" sz="2000" dirty="0">
                <a:solidFill>
                  <a:srgbClr val="0000FF"/>
                </a:solidFill>
                <a:latin typeface="Consolas" pitchFamily="49" charset="0"/>
                <a:ea typeface="楷体" pitchFamily="49" charset="-122"/>
                <a:cs typeface="Consolas" pitchFamily="49" charset="0"/>
              </a:rPr>
              <a:t>。</a:t>
            </a: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例如</a:t>
            </a:r>
            <a:r>
              <a:rPr lang="zh-CN" altLang="en-US" sz="2000" dirty="0">
                <a:solidFill>
                  <a:srgbClr val="0000FF"/>
                </a:solidFill>
                <a:latin typeface="Consolas" pitchFamily="49" charset="0"/>
                <a:ea typeface="楷体" pitchFamily="49" charset="-122"/>
                <a:cs typeface="Consolas" pitchFamily="49" charset="0"/>
              </a:rPr>
              <a:t>一个</a:t>
            </a:r>
            <a:r>
              <a:rPr lang="en-US" altLang="zh-CN" sz="2000" dirty="0">
                <a:solidFill>
                  <a:srgbClr val="0000FF"/>
                </a:solidFill>
                <a:latin typeface="Consolas" pitchFamily="49" charset="0"/>
                <a:ea typeface="楷体" pitchFamily="49" charset="-122"/>
                <a:cs typeface="Consolas" pitchFamily="49" charset="0"/>
              </a:rPr>
              <a:t>100×100</a:t>
            </a:r>
            <a:r>
              <a:rPr lang="zh-CN" altLang="en-US" sz="2000" dirty="0">
                <a:solidFill>
                  <a:srgbClr val="0000FF"/>
                </a:solidFill>
                <a:latin typeface="Consolas" pitchFamily="49" charset="0"/>
                <a:ea typeface="楷体" pitchFamily="49" charset="-122"/>
                <a:cs typeface="Consolas" pitchFamily="49" charset="0"/>
              </a:rPr>
              <a:t>的矩阵，若其中只有</a:t>
            </a:r>
            <a:r>
              <a:rPr lang="en-US" altLang="zh-CN" sz="2000" dirty="0">
                <a:solidFill>
                  <a:srgbClr val="0000FF"/>
                </a:solidFill>
                <a:latin typeface="Consolas" pitchFamily="49" charset="0"/>
                <a:ea typeface="楷体" pitchFamily="49" charset="-122"/>
                <a:cs typeface="Consolas" pitchFamily="49" charset="0"/>
              </a:rPr>
              <a:t>100</a:t>
            </a:r>
            <a:r>
              <a:rPr lang="zh-CN" altLang="en-US" sz="2000" dirty="0">
                <a:solidFill>
                  <a:srgbClr val="0000FF"/>
                </a:solidFill>
                <a:latin typeface="Consolas" pitchFamily="49" charset="0"/>
                <a:ea typeface="楷体" pitchFamily="49" charset="-122"/>
                <a:cs typeface="Consolas" pitchFamily="49" charset="0"/>
              </a:rPr>
              <a:t>个非零元素，就可称其为稀疏矩阵。</a:t>
            </a: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稀疏矩阵</a:t>
            </a:r>
            <a:r>
              <a:rPr lang="zh-CN" altLang="en-US" sz="2000" dirty="0">
                <a:solidFill>
                  <a:srgbClr val="0000FF"/>
                </a:solidFill>
                <a:latin typeface="Consolas" pitchFamily="49" charset="0"/>
                <a:ea typeface="楷体" pitchFamily="49" charset="-122"/>
                <a:cs typeface="Consolas" pitchFamily="49" charset="0"/>
              </a:rPr>
              <a:t>的压缩存储方法是只存储非零元素，主要有三元组和十字链表两种方法。</a:t>
            </a:r>
          </a:p>
        </p:txBody>
      </p:sp>
      <p:sp>
        <p:nvSpPr>
          <p:cNvPr id="4" name="TextBox 3"/>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1109668" y="357166"/>
            <a:ext cx="5391158" cy="5232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sz="2800">
                <a:solidFill>
                  <a:srgbClr val="FF0000"/>
                </a:solidFill>
                <a:latin typeface="微软雅黑" pitchFamily="34" charset="-122"/>
                <a:ea typeface="微软雅黑" pitchFamily="34" charset="-122"/>
              </a:rPr>
              <a:t>5.3.1 </a:t>
            </a:r>
            <a:r>
              <a:rPr lang="zh-CN" altLang="en-US" sz="2800" smtClean="0">
                <a:solidFill>
                  <a:srgbClr val="FF0000"/>
                </a:solidFill>
                <a:latin typeface="微软雅黑" pitchFamily="34" charset="-122"/>
                <a:ea typeface="微软雅黑" pitchFamily="34" charset="-122"/>
              </a:rPr>
              <a:t>稀疏矩阵</a:t>
            </a:r>
            <a:r>
              <a:rPr lang="zh-CN" altLang="en-US" sz="2800" dirty="0">
                <a:solidFill>
                  <a:srgbClr val="FF0000"/>
                </a:solidFill>
                <a:latin typeface="微软雅黑" pitchFamily="34" charset="-122"/>
                <a:ea typeface="微软雅黑" pitchFamily="34" charset="-122"/>
              </a:rPr>
              <a:t>的三元组表示</a:t>
            </a:r>
          </a:p>
        </p:txBody>
      </p:sp>
      <p:sp>
        <p:nvSpPr>
          <p:cNvPr id="102403" name="Text Box 3"/>
          <p:cNvSpPr txBox="1">
            <a:spLocks noChangeArrowheads="1"/>
          </p:cNvSpPr>
          <p:nvPr/>
        </p:nvSpPr>
        <p:spPr bwMode="auto">
          <a:xfrm>
            <a:off x="1500166" y="1484360"/>
            <a:ext cx="7032677" cy="2708434"/>
          </a:xfrm>
          <a:prstGeom prst="rect">
            <a:avLst/>
          </a:prstGeom>
          <a:noFill/>
          <a:ln w="9525">
            <a:noFill/>
            <a:miter lim="800000"/>
            <a:headEnd/>
            <a:tailEnd/>
          </a:ln>
          <a:effectLst/>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由于</a:t>
            </a:r>
            <a:r>
              <a:rPr lang="zh-CN" altLang="en-US" sz="2000" dirty="0">
                <a:solidFill>
                  <a:srgbClr val="0000FF"/>
                </a:solidFill>
                <a:latin typeface="Consolas" pitchFamily="49" charset="0"/>
                <a:ea typeface="楷体" pitchFamily="49" charset="-122"/>
                <a:cs typeface="Consolas" pitchFamily="49" charset="0"/>
              </a:rPr>
              <a:t>稀疏矩阵中非零元素的分布没有任何规律，所以在存储非零元素时还必须同时存储该非零元素所对应的行下标和列</a:t>
            </a:r>
            <a:r>
              <a:rPr lang="zh-CN" altLang="en-US" sz="2000">
                <a:solidFill>
                  <a:srgbClr val="0000FF"/>
                </a:solidFill>
                <a:latin typeface="Consolas" pitchFamily="49" charset="0"/>
                <a:ea typeface="楷体" pitchFamily="49" charset="-122"/>
                <a:cs typeface="Consolas" pitchFamily="49" charset="0"/>
              </a:rPr>
              <a:t>下标</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这样</a:t>
            </a:r>
            <a:r>
              <a:rPr lang="zh-CN" altLang="en-US" sz="2000" dirty="0">
                <a:solidFill>
                  <a:srgbClr val="0000FF"/>
                </a:solidFill>
                <a:latin typeface="Consolas" pitchFamily="49" charset="0"/>
                <a:ea typeface="楷体" pitchFamily="49" charset="-122"/>
                <a:cs typeface="Consolas" pitchFamily="49" charset="0"/>
              </a:rPr>
              <a:t>稀疏矩阵中的每一个非零元素需由一个三元组</a:t>
            </a:r>
            <a:r>
              <a:rPr lang="zh-CN" altLang="en-US" sz="2000" dirty="0">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i</a:t>
            </a:r>
            <a:r>
              <a:rPr lang="en-US" altLang="zh-CN" sz="2000" dirty="0" err="1">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j</a:t>
            </a:r>
            <a:r>
              <a:rPr lang="en-US" altLang="zh-CN" sz="2000" dirty="0" err="1">
                <a:solidFill>
                  <a:srgbClr val="FF00FF"/>
                </a:solidFill>
                <a:latin typeface="Consolas" pitchFamily="49" charset="0"/>
                <a:ea typeface="楷体" pitchFamily="49" charset="-122"/>
                <a:cs typeface="Consolas" pitchFamily="49" charset="0"/>
              </a:rPr>
              <a:t>,</a:t>
            </a:r>
            <a:r>
              <a:rPr lang="en-US" altLang="zh-CN" sz="2000" i="1" dirty="0" err="1">
                <a:solidFill>
                  <a:srgbClr val="FF00FF"/>
                </a:solidFill>
                <a:latin typeface="Consolas" pitchFamily="49" charset="0"/>
                <a:ea typeface="楷体" pitchFamily="49" charset="-122"/>
                <a:cs typeface="Consolas" pitchFamily="49" charset="0"/>
              </a:rPr>
              <a:t>a</a:t>
            </a:r>
            <a:r>
              <a:rPr lang="en-US" altLang="zh-CN" sz="2000" i="1" baseline="-25000" dirty="0" err="1">
                <a:solidFill>
                  <a:srgbClr val="FF00FF"/>
                </a:solidFill>
                <a:latin typeface="Consolas" pitchFamily="49" charset="0"/>
                <a:ea typeface="楷体" pitchFamily="49" charset="-122"/>
                <a:cs typeface="Consolas" pitchFamily="49" charset="0"/>
              </a:rPr>
              <a:t>i</a:t>
            </a:r>
            <a:r>
              <a:rPr lang="en-US" altLang="zh-CN" sz="2000" baseline="-25000" dirty="0" err="1">
                <a:solidFill>
                  <a:srgbClr val="FF00FF"/>
                </a:solidFill>
                <a:latin typeface="Consolas" pitchFamily="49" charset="0"/>
                <a:ea typeface="楷体" pitchFamily="49" charset="-122"/>
                <a:cs typeface="Consolas" pitchFamily="49" charset="0"/>
              </a:rPr>
              <a:t>,</a:t>
            </a:r>
            <a:r>
              <a:rPr lang="en-US" altLang="zh-CN" sz="2000" i="1" baseline="-25000" dirty="0" err="1">
                <a:solidFill>
                  <a:srgbClr val="FF00FF"/>
                </a:solidFill>
                <a:latin typeface="Consolas" pitchFamily="49" charset="0"/>
                <a:ea typeface="楷体" pitchFamily="49" charset="-122"/>
                <a:cs typeface="Consolas" pitchFamily="49" charset="0"/>
              </a:rPr>
              <a:t>j</a:t>
            </a:r>
            <a:r>
              <a:rPr lang="zh-CN" altLang="en-US" sz="2000" dirty="0">
                <a:solidFill>
                  <a:srgbClr val="FF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唯一确定，稀疏矩阵中的所有非零元素构成三元组线性表。 </a:t>
            </a:r>
          </a:p>
        </p:txBody>
      </p:sp>
      <p:sp>
        <p:nvSpPr>
          <p:cNvPr id="5" name="TextBox 4"/>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1077945" y="3386080"/>
            <a:ext cx="8066087" cy="400110"/>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0,2,1</a:t>
            </a:r>
            <a:r>
              <a:rPr lang="en-US" altLang="zh-CN" sz="2000" smtClean="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1,1,2</a:t>
            </a:r>
            <a:r>
              <a:rPr lang="en-US" altLang="zh-CN" sz="2000" smtClean="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2,0,3</a:t>
            </a:r>
            <a:r>
              <a:rPr lang="en-US" altLang="zh-CN" sz="2000" smtClean="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3,3,5</a:t>
            </a:r>
            <a:r>
              <a:rPr lang="en-US" altLang="zh-CN" sz="2000" smtClean="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4,4,6</a:t>
            </a:r>
            <a:r>
              <a:rPr lang="en-US" altLang="zh-CN" sz="2000" smtClean="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5,5,7</a:t>
            </a:r>
            <a:r>
              <a:rPr lang="en-US" altLang="zh-CN" sz="2000" smtClean="0">
                <a:solidFill>
                  <a:srgbClr val="0000FF"/>
                </a:solidFill>
                <a:latin typeface="Consolas" pitchFamily="49" charset="0"/>
                <a:cs typeface="Consolas" pitchFamily="49" charset="0"/>
              </a:rPr>
              <a:t>),(</a:t>
            </a:r>
            <a:r>
              <a:rPr lang="en-US" altLang="zh-CN" sz="2000" dirty="0">
                <a:solidFill>
                  <a:srgbClr val="0000FF"/>
                </a:solidFill>
                <a:latin typeface="Consolas" pitchFamily="49" charset="0"/>
                <a:cs typeface="Consolas" pitchFamily="49" charset="0"/>
              </a:rPr>
              <a:t>5,6,4)) </a:t>
            </a:r>
          </a:p>
        </p:txBody>
      </p:sp>
      <p:sp>
        <p:nvSpPr>
          <p:cNvPr id="103429" name="Rectangle 5"/>
          <p:cNvSpPr>
            <a:spLocks noChangeArrowheads="1"/>
          </p:cNvSpPr>
          <p:nvPr/>
        </p:nvSpPr>
        <p:spPr bwMode="auto">
          <a:xfrm>
            <a:off x="0" y="2909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3428" name="Object 4"/>
          <p:cNvGraphicFramePr>
            <a:graphicFrameLocks noChangeAspect="1"/>
          </p:cNvGraphicFramePr>
          <p:nvPr/>
        </p:nvGraphicFramePr>
        <p:xfrm>
          <a:off x="2928926" y="476250"/>
          <a:ext cx="3264171" cy="2309808"/>
        </p:xfrm>
        <a:graphic>
          <a:graphicData uri="http://schemas.openxmlformats.org/presentationml/2006/ole">
            <p:oleObj spid="_x0000_s103428" name="公式" r:id="rId3" imgW="1625600" imgH="1155700" progId="Equation.3">
              <p:embed/>
            </p:oleObj>
          </a:graphicData>
        </a:graphic>
      </p:graphicFrame>
      <p:sp>
        <p:nvSpPr>
          <p:cNvPr id="103430" name="AutoShape 6"/>
          <p:cNvSpPr>
            <a:spLocks noChangeArrowheads="1"/>
          </p:cNvSpPr>
          <p:nvPr/>
        </p:nvSpPr>
        <p:spPr bwMode="auto">
          <a:xfrm>
            <a:off x="4786315" y="2811403"/>
            <a:ext cx="214314" cy="504825"/>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p>
        </p:txBody>
      </p:sp>
      <p:sp>
        <p:nvSpPr>
          <p:cNvPr id="7" name="TextBox 6"/>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285852" y="500042"/>
            <a:ext cx="5786478"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三元组顺序表的数据结构可定义如下： </a:t>
            </a:r>
          </a:p>
        </p:txBody>
      </p:sp>
      <p:sp>
        <p:nvSpPr>
          <p:cNvPr id="104451" name="Text Box 3"/>
          <p:cNvSpPr txBox="1">
            <a:spLocks noChangeArrowheads="1"/>
          </p:cNvSpPr>
          <p:nvPr/>
        </p:nvSpPr>
        <p:spPr bwMode="auto">
          <a:xfrm>
            <a:off x="1285852" y="1285860"/>
            <a:ext cx="7429552" cy="3964501"/>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r>
              <a:rPr lang="en-US" altLang="zh-CN" sz="1800" dirty="0">
                <a:solidFill>
                  <a:srgbClr val="0000FF"/>
                </a:solidFill>
                <a:latin typeface="Consolas" pitchFamily="49" charset="0"/>
                <a:ea typeface="仿宋" pitchFamily="49" charset="-122"/>
                <a:cs typeface="Consolas" pitchFamily="49" charset="0"/>
              </a:rPr>
              <a:t>#define </a:t>
            </a:r>
            <a:r>
              <a:rPr lang="en-US" altLang="zh-CN" sz="1800" dirty="0" err="1">
                <a:solidFill>
                  <a:srgbClr val="0000FF"/>
                </a:solidFill>
                <a:latin typeface="Consolas" pitchFamily="49" charset="0"/>
                <a:ea typeface="仿宋" pitchFamily="49" charset="-122"/>
                <a:cs typeface="Consolas" pitchFamily="49" charset="0"/>
              </a:rPr>
              <a:t>MaxSize</a:t>
            </a:r>
            <a:r>
              <a:rPr lang="en-US" altLang="zh-CN" sz="1800" dirty="0">
                <a:solidFill>
                  <a:srgbClr val="0000FF"/>
                </a:solidFill>
                <a:latin typeface="Consolas" pitchFamily="49" charset="0"/>
                <a:ea typeface="仿宋" pitchFamily="49" charset="-122"/>
                <a:cs typeface="Consolas" pitchFamily="49" charset="0"/>
              </a:rPr>
              <a:t>  100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矩阵中非零元素的最多个数</a:t>
            </a:r>
          </a:p>
          <a:p>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r;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行号</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c;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列号</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ElemType </a:t>
            </a:r>
            <a:r>
              <a:rPr lang="en-US" altLang="zh-CN" sz="1800" dirty="0">
                <a:solidFill>
                  <a:srgbClr val="0000FF"/>
                </a:solidFill>
                <a:latin typeface="Consolas" pitchFamily="49" charset="0"/>
                <a:ea typeface="仿宋" pitchFamily="49" charset="-122"/>
                <a:cs typeface="Consolas" pitchFamily="49" charset="0"/>
              </a:rPr>
              <a:t>d;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元素值为</a:t>
            </a:r>
            <a:r>
              <a:rPr lang="en-US" altLang="zh-CN" sz="1800" dirty="0" err="1">
                <a:solidFill>
                  <a:srgbClr val="00B0F0"/>
                </a:solidFill>
                <a:latin typeface="Consolas" pitchFamily="49" charset="0"/>
                <a:ea typeface="仿宋" pitchFamily="49" charset="-122"/>
                <a:cs typeface="Consolas" pitchFamily="49" charset="0"/>
              </a:rPr>
              <a:t>ElemType</a:t>
            </a:r>
            <a:r>
              <a:rPr lang="zh-CN" altLang="en-US" sz="1800" dirty="0">
                <a:solidFill>
                  <a:srgbClr val="00B0F0"/>
                </a:solidFill>
                <a:latin typeface="Consolas" pitchFamily="49" charset="0"/>
                <a:ea typeface="仿宋" pitchFamily="49" charset="-122"/>
                <a:cs typeface="Consolas" pitchFamily="49" charset="0"/>
              </a:rPr>
              <a:t>类型</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FF"/>
                </a:solidFill>
                <a:latin typeface="Consolas" pitchFamily="49" charset="0"/>
                <a:ea typeface="仿宋" pitchFamily="49" charset="-122"/>
                <a:cs typeface="Consolas" pitchFamily="49" charset="0"/>
              </a:rPr>
              <a:t>TupNode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三元组定义</a:t>
            </a:r>
          </a:p>
          <a:p>
            <a:pPr>
              <a:lnSpc>
                <a:spcPct val="200000"/>
              </a:lnSpc>
            </a:pPr>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rows;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行数</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a:solidFill>
                  <a:srgbClr val="0000FF"/>
                </a:solidFill>
                <a:latin typeface="Consolas" pitchFamily="49" charset="0"/>
                <a:ea typeface="仿宋" pitchFamily="49" charset="-122"/>
                <a:cs typeface="Consolas" pitchFamily="49" charset="0"/>
              </a:rPr>
              <a:t>cols;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列数</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nums</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非零元素个数</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TupNode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data[</a:t>
            </a:r>
            <a:r>
              <a:rPr lang="en-US" altLang="zh-CN" sz="1800" dirty="0" err="1">
                <a:solidFill>
                  <a:srgbClr val="0000FF"/>
                </a:solidFill>
                <a:latin typeface="Consolas" pitchFamily="49" charset="0"/>
                <a:ea typeface="仿宋" pitchFamily="49" charset="-122"/>
                <a:cs typeface="Consolas" pitchFamily="49" charset="0"/>
              </a:rPr>
              <a:t>MaxSize</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TSMatrix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三元组顺序表定义</a:t>
            </a:r>
          </a:p>
        </p:txBody>
      </p:sp>
      <p:sp>
        <p:nvSpPr>
          <p:cNvPr id="4" name="TextBox 3"/>
          <p:cNvSpPr txBox="1"/>
          <p:nvPr/>
        </p:nvSpPr>
        <p:spPr>
          <a:xfrm>
            <a:off x="231793" y="2000240"/>
            <a:ext cx="553998" cy="2214578"/>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ea typeface="隶书" pitchFamily="49" charset="-122"/>
              </a:rPr>
              <a:t>5.3  </a:t>
            </a:r>
            <a:r>
              <a:rPr lang="zh-CN" altLang="en-US" dirty="0" smtClean="0">
                <a:ln w="11430"/>
                <a:solidFill>
                  <a:srgbClr val="FF0000"/>
                </a:solidFill>
                <a:effectLst>
                  <a:outerShdw blurRad="50800" dist="39000" dir="5460000" algn="tl">
                    <a:srgbClr val="000000">
                      <a:alpha val="38000"/>
                    </a:srgbClr>
                  </a:outerShdw>
                </a:effectLst>
                <a:ea typeface="隶书" pitchFamily="49" charset="-122"/>
              </a:rPr>
              <a:t>稀 疏 矩 阵</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 Box 3"/>
          <p:cNvSpPr txBox="1">
            <a:spLocks noChangeArrowheads="1"/>
          </p:cNvSpPr>
          <p:nvPr/>
        </p:nvSpPr>
        <p:spPr bwMode="auto">
          <a:xfrm>
            <a:off x="1214414" y="428604"/>
            <a:ext cx="7675587" cy="1400383"/>
          </a:xfrm>
          <a:prstGeom prst="rect">
            <a:avLst/>
          </a:prstGeom>
          <a:noFill/>
          <a:ln w="9525">
            <a:noFill/>
            <a:miter lim="800000"/>
            <a:headEnd/>
            <a:tailEnd/>
          </a:ln>
          <a:effectLst/>
        </p:spPr>
        <p:txBody>
          <a:bodyPr wrap="square">
            <a:spAutoFit/>
          </a:bodyPr>
          <a:lstStyle/>
          <a:p>
            <a:pPr>
              <a:lnSpc>
                <a:spcPts val="3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1</a:t>
            </a:r>
            <a:r>
              <a:rPr lang="zh-CN" altLang="en-US" sz="2200" dirty="0">
                <a:solidFill>
                  <a:srgbClr val="FF0000"/>
                </a:solidFill>
                <a:latin typeface="Consolas" pitchFamily="49" charset="0"/>
                <a:ea typeface="楷体" pitchFamily="49" charset="-122"/>
                <a:cs typeface="Consolas" pitchFamily="49" charset="0"/>
              </a:rPr>
              <a:t>）从一个二维稀疏矩阵创建其三元组表示</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以行序方式扫描二维稀疏矩阵</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，将其非零的元素插入到三元组</a:t>
            </a:r>
            <a:r>
              <a:rPr lang="en-US" altLang="zh-CN" sz="2000" i="1"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中。 </a:t>
            </a:r>
          </a:p>
        </p:txBody>
      </p:sp>
      <p:sp>
        <p:nvSpPr>
          <p:cNvPr id="105476" name="Text Box 4"/>
          <p:cNvSpPr txBox="1">
            <a:spLocks noChangeArrowheads="1"/>
          </p:cNvSpPr>
          <p:nvPr/>
        </p:nvSpPr>
        <p:spPr bwMode="auto">
          <a:xfrm>
            <a:off x="1643042" y="2071678"/>
            <a:ext cx="6673870" cy="3891798"/>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CreatMat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TSMatrix</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t,ElemType</a:t>
            </a:r>
            <a:r>
              <a:rPr lang="en-US" altLang="zh-CN" sz="1800" dirty="0">
                <a:solidFill>
                  <a:srgbClr val="0000FF"/>
                </a:solidFill>
                <a:latin typeface="Consolas" pitchFamily="49" charset="0"/>
                <a:ea typeface="仿宋" pitchFamily="49" charset="-122"/>
                <a:cs typeface="Consolas" pitchFamily="49" charset="0"/>
              </a:rPr>
              <a:t> A[M][N])</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t.rows=M;t.cols=N;t.nums=0</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for </a:t>
            </a:r>
            <a:r>
              <a:rPr lang="nb-NO" altLang="zh-CN" sz="1800" dirty="0">
                <a:solidFill>
                  <a:srgbClr val="0000FF"/>
                </a:solidFill>
                <a:latin typeface="Consolas" pitchFamily="49" charset="0"/>
                <a:ea typeface="仿宋" pitchFamily="49" charset="-122"/>
                <a:cs typeface="Consolas" pitchFamily="49" charset="0"/>
              </a:rPr>
              <a:t>(i=0;i&lt;M;i++)</a:t>
            </a: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for </a:t>
            </a:r>
            <a:r>
              <a:rPr lang="nb-NO" altLang="zh-CN" sz="1800" dirty="0">
                <a:solidFill>
                  <a:srgbClr val="0000FF"/>
                </a:solidFill>
                <a:latin typeface="Consolas" pitchFamily="49" charset="0"/>
                <a:ea typeface="仿宋" pitchFamily="49" charset="-122"/>
                <a:cs typeface="Consolas" pitchFamily="49" charset="0"/>
              </a:rPr>
              <a:t>(j=0;j&lt;N;j++) </a:t>
            </a:r>
          </a:p>
          <a:p>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if </a:t>
            </a:r>
            <a:r>
              <a:rPr lang="nb-NO" altLang="zh-CN" sz="1800" dirty="0">
                <a:solidFill>
                  <a:srgbClr val="0000FF"/>
                </a:solidFill>
                <a:latin typeface="Consolas" pitchFamily="49" charset="0"/>
                <a:ea typeface="仿宋" pitchFamily="49" charset="-122"/>
                <a:cs typeface="Consolas" pitchFamily="49" charset="0"/>
              </a:rPr>
              <a:t>(A[i][j]!=0)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只存储非零元素</a:t>
            </a:r>
          </a:p>
          <a:p>
            <a:r>
              <a:rPr lang="zh-CN" altLang="nb-NO" sz="1800" dirty="0">
                <a:solidFill>
                  <a:srgbClr val="0000FF"/>
                </a:solidFill>
                <a:latin typeface="Consolas" pitchFamily="49" charset="0"/>
                <a:ea typeface="仿宋" pitchFamily="49" charset="-122"/>
                <a:cs typeface="Consolas" pitchFamily="49" charset="0"/>
              </a:rPr>
              <a:t>	</a:t>
            </a:r>
            <a:r>
              <a:rPr lang="zh-CN" altLang="nb-NO"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t.data[t.nums</a:t>
            </a:r>
            <a:r>
              <a:rPr lang="nb-NO" altLang="zh-CN" sz="1800" dirty="0">
                <a:solidFill>
                  <a:srgbClr val="0000FF"/>
                </a:solidFill>
                <a:latin typeface="Consolas" pitchFamily="49" charset="0"/>
                <a:ea typeface="仿宋" pitchFamily="49" charset="-122"/>
                <a:cs typeface="Consolas" pitchFamily="49" charset="0"/>
              </a:rPr>
              <a:t>].</a:t>
            </a:r>
            <a:r>
              <a:rPr lang="nb-NO" altLang="zh-CN" sz="1800">
                <a:solidFill>
                  <a:srgbClr val="0000FF"/>
                </a:solidFill>
                <a:latin typeface="Consolas" pitchFamily="49" charset="0"/>
                <a:ea typeface="仿宋" pitchFamily="49" charset="-122"/>
                <a:cs typeface="Consolas" pitchFamily="49" charset="0"/>
              </a:rPr>
              <a:t>r=i</a:t>
            </a:r>
            <a:r>
              <a:rPr lang="nb-NO" altLang="zh-CN" sz="1800" smtClean="0">
                <a:solidFill>
                  <a:srgbClr val="0000FF"/>
                </a:solidFill>
                <a:latin typeface="Consolas" pitchFamily="49" charset="0"/>
                <a:ea typeface="仿宋" pitchFamily="49" charset="-122"/>
                <a:cs typeface="Consolas" pitchFamily="49" charset="0"/>
              </a:rPr>
              <a:t>;</a:t>
            </a:r>
          </a:p>
          <a:p>
            <a:r>
              <a:rPr lang="nb-NO" altLang="zh-CN" sz="1800" smtClean="0">
                <a:solidFill>
                  <a:srgbClr val="0000FF"/>
                </a:solidFill>
                <a:latin typeface="Consolas" pitchFamily="49" charset="0"/>
                <a:ea typeface="仿宋" pitchFamily="49" charset="-122"/>
                <a:cs typeface="Consolas" pitchFamily="49" charset="0"/>
              </a:rPr>
              <a:t>             t.data[t.nums</a:t>
            </a:r>
            <a:r>
              <a:rPr lang="nb-NO" altLang="zh-CN" sz="1800" dirty="0">
                <a:solidFill>
                  <a:srgbClr val="0000FF"/>
                </a:solidFill>
                <a:latin typeface="Consolas" pitchFamily="49" charset="0"/>
                <a:ea typeface="仿宋" pitchFamily="49" charset="-122"/>
                <a:cs typeface="Consolas" pitchFamily="49" charset="0"/>
              </a:rPr>
              <a:t>].c=j;</a:t>
            </a:r>
          </a:p>
          <a:p>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t.data[t.nums</a:t>
            </a:r>
            <a:r>
              <a:rPr lang="nb-NO" altLang="zh-CN" sz="1800" dirty="0">
                <a:solidFill>
                  <a:srgbClr val="0000FF"/>
                </a:solidFill>
                <a:latin typeface="Consolas" pitchFamily="49" charset="0"/>
                <a:ea typeface="仿宋" pitchFamily="49" charset="-122"/>
                <a:cs typeface="Consolas" pitchFamily="49" charset="0"/>
              </a:rPr>
              <a:t>].d=A[i][</a:t>
            </a:r>
            <a:r>
              <a:rPr lang="nb-NO" altLang="zh-CN" sz="1800">
                <a:solidFill>
                  <a:srgbClr val="0000FF"/>
                </a:solidFill>
                <a:latin typeface="Consolas" pitchFamily="49" charset="0"/>
                <a:ea typeface="仿宋" pitchFamily="49" charset="-122"/>
                <a:cs typeface="Consolas" pitchFamily="49" charset="0"/>
              </a:rPr>
              <a:t>j</a:t>
            </a:r>
            <a:r>
              <a:rPr lang="nb-NO" altLang="zh-CN" sz="1800" smtClean="0">
                <a:solidFill>
                  <a:srgbClr val="0000FF"/>
                </a:solidFill>
                <a:latin typeface="Consolas" pitchFamily="49" charset="0"/>
                <a:ea typeface="仿宋" pitchFamily="49" charset="-122"/>
                <a:cs typeface="Consolas" pitchFamily="49" charset="0"/>
              </a:rPr>
              <a:t>];</a:t>
            </a:r>
          </a:p>
          <a:p>
            <a:r>
              <a:rPr lang="nb-NO" altLang="zh-CN" sz="1800" smtClean="0">
                <a:solidFill>
                  <a:srgbClr val="0000FF"/>
                </a:solidFill>
                <a:latin typeface="Consolas" pitchFamily="49" charset="0"/>
                <a:ea typeface="仿宋" pitchFamily="49" charset="-122"/>
                <a:cs typeface="Consolas" pitchFamily="49" charset="0"/>
              </a:rPr>
              <a:t>             t.nums</a:t>
            </a:r>
            <a:r>
              <a:rPr lang="nb-NO" altLang="zh-CN" sz="1800" dirty="0">
                <a:solidFill>
                  <a:srgbClr val="0000FF"/>
                </a:solidFill>
                <a:latin typeface="Consolas" pitchFamily="49" charset="0"/>
                <a:ea typeface="仿宋" pitchFamily="49" charset="-122"/>
                <a:cs typeface="Consolas" pitchFamily="49" charset="0"/>
              </a:rPr>
              <a:t>++;</a:t>
            </a:r>
          </a:p>
          <a:p>
            <a:r>
              <a:rPr lang="nb-NO" altLang="zh-CN" sz="1800" dirty="0">
                <a:solidFill>
                  <a:srgbClr val="0000FF"/>
                </a:solidFill>
                <a:latin typeface="Consolas" pitchFamily="49" charset="0"/>
                <a:ea typeface="仿宋" pitchFamily="49" charset="-122"/>
                <a:cs typeface="Consolas" pitchFamily="49" charset="0"/>
              </a:rPr>
              <a:t>	</a:t>
            </a:r>
            <a:r>
              <a:rPr lang="zh-CN" altLang="nb-NO"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a:t>
            </a:r>
            <a:endParaRPr lang="nb-NO" altLang="zh-CN" sz="1800" dirty="0">
              <a:solidFill>
                <a:srgbClr val="0000FF"/>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a:t>
            </a:r>
            <a:endParaRPr lang="nb-NO" altLang="zh-CN" sz="1800" dirty="0">
              <a:solidFill>
                <a:srgbClr val="0000FF"/>
              </a:solidFill>
              <a:latin typeface="Consolas" pitchFamily="49" charset="0"/>
              <a:ea typeface="仿宋" pitchFamily="49" charset="-122"/>
              <a:cs typeface="Consolas" pitchFamily="49" charset="0"/>
            </a:endParaRPr>
          </a:p>
          <a:p>
            <a:r>
              <a:rPr lang="nb-NO"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214414" y="142852"/>
            <a:ext cx="5821372" cy="1061829"/>
          </a:xfrm>
          <a:prstGeom prst="rect">
            <a:avLst/>
          </a:prstGeom>
          <a:noFill/>
          <a:ln w="9525">
            <a:noFill/>
            <a:miter lim="800000"/>
            <a:headEnd/>
            <a:tailEnd/>
          </a:ln>
          <a:effectLst/>
        </p:spPr>
        <p:txBody>
          <a:bodyPr wrap="square">
            <a:spAutoFit/>
          </a:bodyPr>
          <a:lstStyle/>
          <a:p>
            <a:pPr>
              <a:lnSpc>
                <a:spcPct val="150000"/>
              </a:lnSpc>
            </a:pPr>
            <a:r>
              <a:rPr lang="zh-CN" altLang="nb-NO" sz="2200" dirty="0">
                <a:solidFill>
                  <a:srgbClr val="FF0000"/>
                </a:solidFill>
                <a:latin typeface="Consolas" pitchFamily="49" charset="0"/>
                <a:ea typeface="楷体" pitchFamily="49" charset="-122"/>
                <a:cs typeface="Consolas" pitchFamily="49" charset="0"/>
              </a:rPr>
              <a:t>（</a:t>
            </a:r>
            <a:r>
              <a:rPr lang="nb-NO" altLang="zh-CN" sz="2200" dirty="0">
                <a:solidFill>
                  <a:srgbClr val="FF0000"/>
                </a:solidFill>
                <a:latin typeface="Consolas" pitchFamily="49" charset="0"/>
                <a:ea typeface="楷体" pitchFamily="49" charset="-122"/>
                <a:cs typeface="Consolas" pitchFamily="49" charset="0"/>
              </a:rPr>
              <a:t>2</a:t>
            </a:r>
            <a:r>
              <a:rPr lang="zh-CN" altLang="nb-NO" sz="2200" dirty="0">
                <a:solidFill>
                  <a:srgbClr val="FF0000"/>
                </a:solidFill>
                <a:latin typeface="Consolas" pitchFamily="49" charset="0"/>
                <a:ea typeface="楷体" pitchFamily="49" charset="-122"/>
                <a:cs typeface="Consolas" pitchFamily="49" charset="0"/>
              </a:rPr>
              <a:t>）三元组元素赋值</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对于稀疏矩阵</a:t>
            </a:r>
            <a:r>
              <a:rPr lang="nb-NO" altLang="zh-CN" sz="2000" i="1" dirty="0">
                <a:solidFill>
                  <a:srgbClr val="0000FF"/>
                </a:solidFill>
                <a:latin typeface="Consolas" pitchFamily="49" charset="0"/>
                <a:ea typeface="楷体" pitchFamily="49" charset="-122"/>
                <a:cs typeface="Consolas" pitchFamily="49" charset="0"/>
              </a:rPr>
              <a:t>A</a:t>
            </a:r>
            <a:r>
              <a:rPr lang="zh-CN" altLang="nb-NO"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执行</a:t>
            </a:r>
            <a:r>
              <a:rPr lang="nb-NO" altLang="zh-CN" sz="2000" i="1" dirty="0">
                <a:solidFill>
                  <a:srgbClr val="0000FF"/>
                </a:solidFill>
                <a:latin typeface="Consolas" pitchFamily="49" charset="0"/>
                <a:ea typeface="楷体" pitchFamily="49" charset="-122"/>
                <a:cs typeface="Consolas" pitchFamily="49" charset="0"/>
              </a:rPr>
              <a:t>A</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j</a:t>
            </a:r>
            <a:r>
              <a:rPr lang="nb-NO" altLang="zh-CN" sz="2000" dirty="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06499" name="Text Box 3"/>
          <p:cNvSpPr txBox="1">
            <a:spLocks noChangeArrowheads="1"/>
          </p:cNvSpPr>
          <p:nvPr/>
        </p:nvSpPr>
        <p:spPr bwMode="auto">
          <a:xfrm>
            <a:off x="1214414" y="1285860"/>
            <a:ext cx="7358114" cy="5027494"/>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90000"/>
              </a:lnSpc>
            </a:pP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Value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TSMatrix</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t,ElemType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x,int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i,int</a:t>
            </a:r>
            <a:r>
              <a:rPr lang="en-US" altLang="zh-CN" sz="1800" dirty="0">
                <a:solidFill>
                  <a:srgbClr val="0000FF"/>
                </a:solidFill>
                <a:latin typeface="Consolas" pitchFamily="49" charset="0"/>
                <a:ea typeface="仿宋" pitchFamily="49" charset="-122"/>
                <a:cs typeface="Consolas" pitchFamily="49" charset="0"/>
              </a:rPr>
              <a:t> j)</a:t>
            </a:r>
          </a:p>
          <a:p>
            <a:pPr>
              <a:lnSpc>
                <a:spcPct val="900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k=</a:t>
            </a:r>
            <a:r>
              <a:rPr lang="en-US" altLang="zh-CN" sz="1800" dirty="0" err="1">
                <a:solidFill>
                  <a:srgbClr val="0000FF"/>
                </a:solidFill>
                <a:latin typeface="Consolas" pitchFamily="49" charset="0"/>
                <a:ea typeface="仿宋" pitchFamily="49" charset="-122"/>
                <a:cs typeface="Consolas" pitchFamily="49" charset="0"/>
              </a:rPr>
              <a:t>0,k1</a:t>
            </a:r>
            <a:r>
              <a:rPr lang="en-US" altLang="zh-CN" sz="1800" dirty="0">
                <a:solidFill>
                  <a:srgbClr val="0000FF"/>
                </a:solidFill>
                <a:latin typeface="Consolas" pitchFamily="49" charset="0"/>
                <a:ea typeface="仿宋" pitchFamily="49" charset="-122"/>
                <a:cs typeface="Consolas" pitchFamily="49" charset="0"/>
              </a:rPr>
              <a:t>;</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t.rows</a:t>
            </a:r>
            <a:r>
              <a:rPr lang="en-US" altLang="zh-CN" sz="1800" dirty="0">
                <a:solidFill>
                  <a:srgbClr val="0000FF"/>
                </a:solidFill>
                <a:latin typeface="Consolas" pitchFamily="49" charset="0"/>
                <a:ea typeface="仿宋" pitchFamily="49" charset="-122"/>
                <a:cs typeface="Consolas" pitchFamily="49" charset="0"/>
              </a:rPr>
              <a:t> || j&gt;=</a:t>
            </a:r>
            <a:r>
              <a:rPr lang="en-US" altLang="zh-CN" sz="1800" dirty="0" err="1">
                <a:solidFill>
                  <a:srgbClr val="0000FF"/>
                </a:solidFill>
                <a:latin typeface="Consolas" pitchFamily="49" charset="0"/>
                <a:ea typeface="仿宋" pitchFamily="49" charset="-122"/>
                <a:cs typeface="Consolas" pitchFamily="49" charset="0"/>
              </a:rPr>
              <a:t>t.cols</a:t>
            </a:r>
            <a:r>
              <a:rPr lang="en-US" altLang="zh-CN" sz="1800" dirty="0">
                <a:solidFill>
                  <a:srgbClr val="0000FF"/>
                </a:solidFill>
                <a:latin typeface="Consolas" pitchFamily="49" charset="0"/>
                <a:ea typeface="仿宋" pitchFamily="49" charset="-122"/>
                <a:cs typeface="Consolas" pitchFamily="49" charset="0"/>
              </a:rPr>
              <a:t>)  return 0;	</a:t>
            </a:r>
            <a:r>
              <a:rPr lang="en-US" altLang="zh-CN" sz="1800" dirty="0">
                <a:solidFill>
                  <a:srgbClr val="00B050"/>
                </a:solidFill>
                <a:latin typeface="Consolas" pitchFamily="49" charset="0"/>
                <a:ea typeface="仿宋" pitchFamily="49" charset="-122"/>
                <a:cs typeface="Consolas" pitchFamily="49" charset="0"/>
              </a:rPr>
              <a:t>//</a:t>
            </a:r>
            <a:r>
              <a:rPr lang="zh-CN" altLang="en-US" sz="1800">
                <a:solidFill>
                  <a:srgbClr val="00B050"/>
                </a:solidFill>
                <a:latin typeface="Consolas" pitchFamily="49" charset="0"/>
                <a:ea typeface="仿宋" pitchFamily="49" charset="-122"/>
                <a:cs typeface="Consolas" pitchFamily="49" charset="0"/>
              </a:rPr>
              <a:t>参数</a:t>
            </a:r>
            <a:r>
              <a:rPr lang="zh-CN" altLang="en-US" sz="1800" smtClean="0">
                <a:solidFill>
                  <a:srgbClr val="00B050"/>
                </a:solidFill>
                <a:latin typeface="Consolas" pitchFamily="49" charset="0"/>
                <a:ea typeface="仿宋" pitchFamily="49" charset="-122"/>
                <a:cs typeface="Consolas" pitchFamily="49" charset="0"/>
              </a:rPr>
              <a:t>错误</a:t>
            </a:r>
            <a:endParaRPr lang="en-US" altLang="zh-CN" sz="1800" dirty="0">
              <a:solidFill>
                <a:srgbClr val="00B050"/>
              </a:solidFill>
              <a:latin typeface="Consolas" pitchFamily="49" charset="0"/>
              <a:ea typeface="仿宋" pitchFamily="49" charset="-122"/>
              <a:cs typeface="Consolas" pitchFamily="49" charset="0"/>
            </a:endParaRP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(k&lt;</a:t>
            </a:r>
            <a:r>
              <a:rPr lang="en-US" altLang="zh-CN" sz="1800" dirty="0" err="1">
                <a:solidFill>
                  <a:srgbClr val="0000FF"/>
                </a:solidFill>
                <a:latin typeface="Consolas" pitchFamily="49" charset="0"/>
                <a:ea typeface="仿宋" pitchFamily="49" charset="-122"/>
                <a:cs typeface="Consolas" pitchFamily="49" charset="0"/>
              </a:rPr>
              <a:t>t.nums</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 k++;</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查找行</a:t>
            </a:r>
          </a:p>
          <a:p>
            <a:pPr>
              <a:lnSpc>
                <a:spcPct val="90000"/>
              </a:lnSpc>
            </a:pP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(k&lt;</a:t>
            </a:r>
            <a:r>
              <a:rPr lang="en-US" altLang="zh-CN" sz="1800" dirty="0" err="1">
                <a:solidFill>
                  <a:srgbClr val="0000FF"/>
                </a:solidFill>
                <a:latin typeface="Consolas" pitchFamily="49" charset="0"/>
                <a:ea typeface="仿宋" pitchFamily="49" charset="-122"/>
                <a:cs typeface="Consolas" pitchFamily="49" charset="0"/>
              </a:rPr>
              <a:t>t.nums</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 &amp;&amp; j&gt;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c)</a:t>
            </a:r>
          </a:p>
          <a:p>
            <a:pPr>
              <a:lnSpc>
                <a:spcPct val="90000"/>
              </a:lnSpc>
            </a:pPr>
            <a:r>
              <a:rPr lang="en-US" altLang="zh-CN" sz="1800" smtClean="0">
                <a:solidFill>
                  <a:srgbClr val="0000FF"/>
                </a:solidFill>
                <a:latin typeface="Consolas" pitchFamily="49" charset="0"/>
                <a:ea typeface="仿宋" pitchFamily="49" charset="-122"/>
                <a:cs typeface="Consolas" pitchFamily="49" charset="0"/>
              </a:rPr>
              <a:t>      k</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查找列</a:t>
            </a:r>
          </a:p>
          <a:p>
            <a:pPr>
              <a:lnSpc>
                <a:spcPct val="900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[k].c==j)	</a:t>
            </a:r>
            <a:r>
              <a:rPr lang="en-US" altLang="zh-CN" sz="180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存在元素</a:t>
            </a:r>
            <a:endParaRPr lang="zh-CN" altLang="en-US" sz="1800" dirty="0">
              <a:solidFill>
                <a:srgbClr val="00B050"/>
              </a:solidFill>
              <a:latin typeface="Consolas" pitchFamily="49" charset="0"/>
              <a:ea typeface="仿宋" pitchFamily="49" charset="-122"/>
              <a:cs typeface="Consolas" pitchFamily="49" charset="0"/>
            </a:endParaRPr>
          </a:p>
          <a:p>
            <a:pPr>
              <a:lnSpc>
                <a:spcPct val="90000"/>
              </a:lnSpc>
            </a:pPr>
            <a:r>
              <a:rPr lang="en-US" altLang="zh-CN" sz="1800" smtClean="0">
                <a:solidFill>
                  <a:srgbClr val="0000FF"/>
                </a:solidFill>
                <a:latin typeface="Consolas" pitchFamily="49" charset="0"/>
                <a:ea typeface="仿宋" pitchFamily="49" charset="-122"/>
                <a:cs typeface="Consolas" pitchFamily="49" charset="0"/>
              </a:rPr>
              <a:t>      t.data[k</a:t>
            </a:r>
            <a:r>
              <a:rPr lang="en-US" altLang="zh-CN" sz="1800" dirty="0">
                <a:solidFill>
                  <a:srgbClr val="0000FF"/>
                </a:solidFill>
                <a:latin typeface="Consolas" pitchFamily="49" charset="0"/>
                <a:ea typeface="仿宋" pitchFamily="49" charset="-122"/>
                <a:cs typeface="Consolas" pitchFamily="49" charset="0"/>
              </a:rPr>
              <a:t>].d=x;</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不存在这样的元素时插入一个元素</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for </a:t>
            </a:r>
            <a:r>
              <a:rPr lang="nb-NO" altLang="zh-CN" sz="1800" dirty="0">
                <a:solidFill>
                  <a:srgbClr val="0000FF"/>
                </a:solidFill>
                <a:latin typeface="Consolas" pitchFamily="49" charset="0"/>
                <a:ea typeface="仿宋" pitchFamily="49" charset="-122"/>
                <a:cs typeface="Consolas" pitchFamily="49" charset="0"/>
              </a:rPr>
              <a:t>(k1=t.nums-1;k1&gt;=k;k1--)</a:t>
            </a:r>
          </a:p>
          <a:p>
            <a:pPr>
              <a:lnSpc>
                <a:spcPct val="90000"/>
              </a:lnSpc>
            </a:pPr>
            <a:r>
              <a:rPr lang="nb-NO" altLang="zh-CN"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t.data[k1+1].r=t.data[k1].r;</a:t>
            </a:r>
          </a:p>
          <a:p>
            <a:pPr>
              <a:lnSpc>
                <a:spcPct val="90000"/>
              </a:lnSpc>
            </a:pPr>
            <a:r>
              <a:rPr lang="pt-BR" altLang="zh-CN" sz="1800" dirty="0">
                <a:solidFill>
                  <a:srgbClr val="0000FF"/>
                </a:solidFill>
                <a:latin typeface="Consolas" pitchFamily="49" charset="0"/>
                <a:ea typeface="仿宋" pitchFamily="49" charset="-122"/>
                <a:cs typeface="Consolas" pitchFamily="49" charset="0"/>
              </a:rPr>
              <a:t>	</a:t>
            </a:r>
            <a:r>
              <a:rPr lang="zh-CN" altLang="pt-BR"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t.data[k1+1].c=t.data[k1].c;</a:t>
            </a:r>
          </a:p>
          <a:p>
            <a:pPr>
              <a:lnSpc>
                <a:spcPct val="90000"/>
              </a:lnSpc>
            </a:pPr>
            <a:r>
              <a:rPr lang="pt-BR" altLang="zh-CN" sz="1800" dirty="0">
                <a:solidFill>
                  <a:srgbClr val="0000FF"/>
                </a:solidFill>
                <a:latin typeface="Consolas" pitchFamily="49" charset="0"/>
                <a:ea typeface="仿宋" pitchFamily="49" charset="-122"/>
                <a:cs typeface="Consolas" pitchFamily="49" charset="0"/>
              </a:rPr>
              <a:t>	</a:t>
            </a:r>
            <a:r>
              <a:rPr lang="zh-CN" altLang="pt-BR"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t.data[k1+1].d=t.data[k1].d;</a:t>
            </a:r>
          </a:p>
          <a:p>
            <a:pPr>
              <a:lnSpc>
                <a:spcPct val="90000"/>
              </a:lnSpc>
            </a:pPr>
            <a:r>
              <a:rPr lang="pt-BR" altLang="zh-CN" sz="180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     }</a:t>
            </a:r>
            <a:endParaRPr lang="pt-BR" altLang="zh-CN" sz="1800" dirty="0">
              <a:solidFill>
                <a:srgbClr val="0000FF"/>
              </a:solidFill>
              <a:latin typeface="Consolas" pitchFamily="49" charset="0"/>
              <a:ea typeface="仿宋" pitchFamily="49" charset="-122"/>
              <a:cs typeface="Consolas" pitchFamily="49" charset="0"/>
            </a:endParaRPr>
          </a:p>
          <a:p>
            <a:pPr>
              <a:lnSpc>
                <a:spcPct val="90000"/>
              </a:lnSpc>
            </a:pPr>
            <a:r>
              <a:rPr lang="pt-BR" altLang="zh-CN" sz="180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     t.data[k</a:t>
            </a:r>
            <a:r>
              <a:rPr lang="pt-BR" altLang="zh-CN" sz="1800" dirty="0">
                <a:solidFill>
                  <a:srgbClr val="0000FF"/>
                </a:solidFill>
                <a:latin typeface="Consolas" pitchFamily="49" charset="0"/>
                <a:ea typeface="仿宋" pitchFamily="49" charset="-122"/>
                <a:cs typeface="Consolas" pitchFamily="49" charset="0"/>
              </a:rPr>
              <a:t>].r=i; t.data[k</a:t>
            </a:r>
            <a:r>
              <a:rPr lang="pt-BR" altLang="zh-CN" sz="1800">
                <a:solidFill>
                  <a:srgbClr val="0000FF"/>
                </a:solidFill>
                <a:latin typeface="Consolas" pitchFamily="49" charset="0"/>
                <a:ea typeface="仿宋" pitchFamily="49" charset="-122"/>
                <a:cs typeface="Consolas" pitchFamily="49" charset="0"/>
              </a:rPr>
              <a:t>].</a:t>
            </a:r>
            <a:r>
              <a:rPr lang="pt-BR" altLang="zh-CN" sz="1800" smtClean="0">
                <a:solidFill>
                  <a:srgbClr val="0000FF"/>
                </a:solidFill>
                <a:latin typeface="Consolas" pitchFamily="49" charset="0"/>
                <a:ea typeface="仿宋" pitchFamily="49" charset="-122"/>
                <a:cs typeface="Consolas" pitchFamily="49" charset="0"/>
              </a:rPr>
              <a:t>c=j;</a:t>
            </a:r>
          </a:p>
          <a:p>
            <a:pPr>
              <a:lnSpc>
                <a:spcPct val="90000"/>
              </a:lnSpc>
            </a:pPr>
            <a:r>
              <a:rPr lang="pt-BR" altLang="zh-CN" sz="1800" smtClean="0">
                <a:solidFill>
                  <a:srgbClr val="0000FF"/>
                </a:solidFill>
                <a:latin typeface="Consolas" pitchFamily="49" charset="0"/>
                <a:ea typeface="仿宋" pitchFamily="49" charset="-122"/>
                <a:cs typeface="Consolas" pitchFamily="49" charset="0"/>
              </a:rPr>
              <a:t>      t.data[k</a:t>
            </a:r>
            <a:r>
              <a:rPr lang="pt-BR" altLang="zh-CN" sz="1800" dirty="0">
                <a:solidFill>
                  <a:srgbClr val="0000FF"/>
                </a:solidFill>
                <a:latin typeface="Consolas" pitchFamily="49" charset="0"/>
                <a:ea typeface="仿宋" pitchFamily="49" charset="-122"/>
                <a:cs typeface="Consolas" pitchFamily="49" charset="0"/>
              </a:rPr>
              <a:t>].d=x; t.nums++;</a:t>
            </a: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a:t>
            </a:r>
            <a:endParaRPr lang="pt-BR" altLang="zh-CN" sz="1800" dirty="0">
              <a:solidFill>
                <a:srgbClr val="0000FF"/>
              </a:solidFill>
              <a:latin typeface="Consolas" pitchFamily="49" charset="0"/>
              <a:ea typeface="仿宋" pitchFamily="49" charset="-122"/>
              <a:cs typeface="Consolas" pitchFamily="49" charset="0"/>
            </a:endParaRPr>
          </a:p>
          <a:p>
            <a:pPr>
              <a:lnSpc>
                <a:spcPct val="90000"/>
              </a:lnSpc>
            </a:pPr>
            <a:r>
              <a:rPr lang="zh-CN" altLang="en-US" sz="1800" smtClean="0">
                <a:solidFill>
                  <a:srgbClr val="0000FF"/>
                </a:solidFill>
                <a:latin typeface="Consolas" pitchFamily="49" charset="0"/>
                <a:ea typeface="仿宋" pitchFamily="49" charset="-122"/>
                <a:cs typeface="Consolas" pitchFamily="49" charset="0"/>
              </a:rPr>
              <a:t>   </a:t>
            </a:r>
            <a:r>
              <a:rPr lang="pt-BR" altLang="zh-CN" sz="1800" smtClean="0">
                <a:solidFill>
                  <a:srgbClr val="0000FF"/>
                </a:solidFill>
                <a:latin typeface="Consolas" pitchFamily="49" charset="0"/>
                <a:ea typeface="仿宋" pitchFamily="49" charset="-122"/>
                <a:cs typeface="Consolas" pitchFamily="49" charset="0"/>
              </a:rPr>
              <a:t>return </a:t>
            </a:r>
            <a:r>
              <a:rPr lang="pt-BR" altLang="zh-CN" sz="1800" dirty="0">
                <a:solidFill>
                  <a:srgbClr val="0000FF"/>
                </a:solidFill>
                <a:latin typeface="Consolas" pitchFamily="49" charset="0"/>
                <a:ea typeface="仿宋" pitchFamily="49" charset="-122"/>
                <a:cs typeface="Consolas" pitchFamily="49" charset="0"/>
              </a:rPr>
              <a:t>1;			</a:t>
            </a:r>
            <a:r>
              <a:rPr lang="pt-BR" altLang="zh-CN" sz="1800" dirty="0">
                <a:solidFill>
                  <a:srgbClr val="00B050"/>
                </a:solidFill>
                <a:latin typeface="Consolas" pitchFamily="49" charset="0"/>
                <a:ea typeface="仿宋" pitchFamily="49" charset="-122"/>
                <a:cs typeface="Consolas" pitchFamily="49" charset="0"/>
              </a:rPr>
              <a:t>//</a:t>
            </a:r>
            <a:r>
              <a:rPr lang="zh-CN" altLang="pt-BR" sz="1800" dirty="0">
                <a:solidFill>
                  <a:srgbClr val="00B050"/>
                </a:solidFill>
                <a:latin typeface="Consolas" pitchFamily="49" charset="0"/>
                <a:ea typeface="仿宋" pitchFamily="49" charset="-122"/>
                <a:cs typeface="Consolas" pitchFamily="49" charset="0"/>
              </a:rPr>
              <a:t>成功时返回</a:t>
            </a:r>
            <a:r>
              <a:rPr lang="en-US" altLang="zh-CN" sz="1800" dirty="0">
                <a:solidFill>
                  <a:srgbClr val="00B050"/>
                </a:solidFill>
                <a:latin typeface="Consolas" pitchFamily="49" charset="0"/>
                <a:ea typeface="仿宋" pitchFamily="49" charset="-122"/>
                <a:cs typeface="Consolas" pitchFamily="49" charset="0"/>
              </a:rPr>
              <a:t>1</a:t>
            </a:r>
            <a:endParaRPr lang="pt-BR" altLang="zh-CN" sz="1800" dirty="0">
              <a:solidFill>
                <a:srgbClr val="00B050"/>
              </a:solidFill>
              <a:latin typeface="Consolas" pitchFamily="49" charset="0"/>
              <a:ea typeface="仿宋" pitchFamily="49" charset="-122"/>
              <a:cs typeface="Consolas" pitchFamily="49" charset="0"/>
            </a:endParaRPr>
          </a:p>
          <a:p>
            <a:pPr>
              <a:lnSpc>
                <a:spcPct val="90000"/>
              </a:lnSpc>
            </a:pPr>
            <a:r>
              <a:rPr lang="pt-BR"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109668" y="188913"/>
            <a:ext cx="7962926" cy="1007840"/>
          </a:xfrm>
          <a:prstGeom prst="rect">
            <a:avLst/>
          </a:prstGeom>
          <a:noFill/>
          <a:ln w="9525">
            <a:noFill/>
            <a:miter lim="800000"/>
            <a:headEnd/>
            <a:tailEnd/>
          </a:ln>
          <a:effectLst/>
        </p:spPr>
        <p:txBody>
          <a:bodyPr wrap="square">
            <a:spAutoFit/>
          </a:bodyPr>
          <a:lstStyle/>
          <a:p>
            <a:pPr>
              <a:lnSpc>
                <a:spcPct val="150000"/>
              </a:lnSpc>
            </a:pPr>
            <a:r>
              <a:rPr lang="zh-CN" altLang="pt-BR" sz="2200" dirty="0">
                <a:solidFill>
                  <a:srgbClr val="FF0000"/>
                </a:solidFill>
                <a:latin typeface="Consolas" pitchFamily="49" charset="0"/>
                <a:ea typeface="楷体" pitchFamily="49" charset="-122"/>
                <a:cs typeface="Consolas" pitchFamily="49" charset="0"/>
              </a:rPr>
              <a:t>（</a:t>
            </a:r>
            <a:r>
              <a:rPr lang="pt-BR" altLang="zh-CN" sz="2200" dirty="0">
                <a:solidFill>
                  <a:srgbClr val="FF0000"/>
                </a:solidFill>
                <a:latin typeface="Consolas" pitchFamily="49" charset="0"/>
                <a:ea typeface="楷体" pitchFamily="49" charset="-122"/>
                <a:cs typeface="Consolas" pitchFamily="49" charset="0"/>
              </a:rPr>
              <a:t>3</a:t>
            </a:r>
            <a:r>
              <a:rPr lang="zh-CN" altLang="pt-BR" sz="2200" dirty="0">
                <a:solidFill>
                  <a:srgbClr val="FF0000"/>
                </a:solidFill>
                <a:latin typeface="Consolas" pitchFamily="49" charset="0"/>
                <a:ea typeface="楷体" pitchFamily="49" charset="-122"/>
                <a:cs typeface="Consolas" pitchFamily="49" charset="0"/>
              </a:rPr>
              <a:t>）将指定位置的元素值赋给变量</a:t>
            </a:r>
          </a:p>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对于稀疏矩阵</a:t>
            </a:r>
            <a:r>
              <a:rPr lang="pt-BR" altLang="zh-CN" sz="2000" i="1" dirty="0">
                <a:solidFill>
                  <a:srgbClr val="0000FF"/>
                </a:solidFill>
                <a:latin typeface="Consolas" pitchFamily="49" charset="0"/>
                <a:ea typeface="楷体" pitchFamily="49" charset="-122"/>
                <a:cs typeface="Consolas" pitchFamily="49" charset="0"/>
              </a:rPr>
              <a:t>A</a:t>
            </a:r>
            <a:r>
              <a:rPr lang="zh-CN" altLang="pt-BR"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执行</a:t>
            </a:r>
            <a:r>
              <a:rPr lang="pt-BR" altLang="zh-CN" sz="2000" i="1" dirty="0">
                <a:solidFill>
                  <a:srgbClr val="0000FF"/>
                </a:solidFill>
                <a:latin typeface="Consolas" pitchFamily="49" charset="0"/>
                <a:ea typeface="楷体" pitchFamily="49" charset="-122"/>
                <a:cs typeface="Consolas" pitchFamily="49" charset="0"/>
              </a:rPr>
              <a:t>x</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i</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j</a:t>
            </a:r>
            <a:r>
              <a:rPr lang="pt-BR" altLang="zh-CN"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107523" name="Text Box 3"/>
          <p:cNvSpPr txBox="1">
            <a:spLocks noChangeArrowheads="1"/>
          </p:cNvSpPr>
          <p:nvPr/>
        </p:nvSpPr>
        <p:spPr bwMode="auto">
          <a:xfrm>
            <a:off x="1285852" y="1500174"/>
            <a:ext cx="7429552" cy="3891798"/>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Assign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TSMatrix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t,ElemType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x,int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i,int</a:t>
            </a:r>
            <a:r>
              <a:rPr lang="en-US" altLang="zh-CN" sz="1800" dirty="0">
                <a:solidFill>
                  <a:srgbClr val="0000FF"/>
                </a:solidFill>
                <a:latin typeface="Consolas" pitchFamily="49" charset="0"/>
                <a:ea typeface="仿宋" pitchFamily="49" charset="-122"/>
                <a:cs typeface="Consolas" pitchFamily="49" charset="0"/>
              </a:rPr>
              <a:t> j)</a:t>
            </a: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a:solidFill>
                  <a:srgbClr val="0000FF"/>
                </a:solidFill>
                <a:latin typeface="Consolas" pitchFamily="49" charset="0"/>
                <a:ea typeface="仿宋" pitchFamily="49" charset="-122"/>
                <a:cs typeface="Consolas" pitchFamily="49" charset="0"/>
              </a:rPr>
              <a:t>k=0;</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t.rows</a:t>
            </a:r>
            <a:r>
              <a:rPr lang="en-US" altLang="zh-CN" sz="1800" dirty="0">
                <a:solidFill>
                  <a:srgbClr val="0000FF"/>
                </a:solidFill>
                <a:latin typeface="Consolas" pitchFamily="49" charset="0"/>
                <a:ea typeface="仿宋" pitchFamily="49" charset="-122"/>
                <a:cs typeface="Consolas" pitchFamily="49" charset="0"/>
              </a:rPr>
              <a:t> || j&gt;=</a:t>
            </a:r>
            <a:r>
              <a:rPr lang="en-US" altLang="zh-CN" sz="1800" dirty="0" err="1">
                <a:solidFill>
                  <a:srgbClr val="0000FF"/>
                </a:solidFill>
                <a:latin typeface="Consolas" pitchFamily="49" charset="0"/>
                <a:ea typeface="仿宋" pitchFamily="49" charset="-122"/>
                <a:cs typeface="Consolas" pitchFamily="49" charset="0"/>
              </a:rPr>
              <a:t>t.cols</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dirty="0">
                <a:solidFill>
                  <a:srgbClr val="0000FF"/>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a:solidFill>
                  <a:srgbClr val="00B050"/>
                </a:solidFill>
                <a:latin typeface="Consolas" pitchFamily="49" charset="0"/>
                <a:ea typeface="仿宋" pitchFamily="49" charset="-122"/>
                <a:cs typeface="Consolas" pitchFamily="49" charset="0"/>
              </a:rPr>
              <a:t>参数</a:t>
            </a:r>
            <a:r>
              <a:rPr lang="zh-CN" altLang="en-US" sz="1800" smtClean="0">
                <a:solidFill>
                  <a:srgbClr val="00B050"/>
                </a:solidFill>
                <a:latin typeface="Consolas" pitchFamily="49" charset="0"/>
                <a:ea typeface="仿宋" pitchFamily="49" charset="-122"/>
                <a:cs typeface="Consolas" pitchFamily="49" charset="0"/>
              </a:rPr>
              <a:t>错误</a:t>
            </a:r>
            <a:endParaRPr lang="en-US" altLang="zh-CN" sz="1800" dirty="0">
              <a:solidFill>
                <a:srgbClr val="00B050"/>
              </a:solidFill>
              <a:latin typeface="Consolas" pitchFamily="49" charset="0"/>
              <a:ea typeface="仿宋" pitchFamily="49" charset="-122"/>
              <a:cs typeface="Consolas" pitchFamily="49" charset="0"/>
            </a:endParaRP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(k&lt;</a:t>
            </a:r>
            <a:r>
              <a:rPr lang="en-US" altLang="zh-CN" sz="1800" dirty="0" err="1">
                <a:solidFill>
                  <a:srgbClr val="0000FF"/>
                </a:solidFill>
                <a:latin typeface="Consolas" pitchFamily="49" charset="0"/>
                <a:ea typeface="仿宋" pitchFamily="49" charset="-122"/>
                <a:cs typeface="Consolas" pitchFamily="49" charset="0"/>
              </a:rPr>
              <a:t>t.nums</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 k++;</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查找行</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(k&lt;</a:t>
            </a:r>
            <a:r>
              <a:rPr lang="en-US" altLang="zh-CN" sz="1800" dirty="0" err="1">
                <a:solidFill>
                  <a:srgbClr val="0000FF"/>
                </a:solidFill>
                <a:latin typeface="Consolas" pitchFamily="49" charset="0"/>
                <a:ea typeface="仿宋" pitchFamily="49" charset="-122"/>
                <a:cs typeface="Consolas" pitchFamily="49" charset="0"/>
              </a:rPr>
              <a:t>t.nums</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 &amp;&amp; j&gt;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[k].c</a:t>
            </a:r>
            <a:r>
              <a:rPr lang="en-US" altLang="zh-CN" sz="180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k++;					</a:t>
            </a:r>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查找列</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[k].r==</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&amp;&amp; </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[k].c==j)</a:t>
            </a:r>
          </a:p>
          <a:p>
            <a:r>
              <a:rPr lang="en-US" altLang="zh-CN" sz="1800" dirty="0">
                <a:solidFill>
                  <a:srgbClr val="0000FF"/>
                </a:solidFill>
                <a:latin typeface="Consolas" pitchFamily="49" charset="0"/>
                <a:ea typeface="仿宋" pitchFamily="49" charset="-122"/>
                <a:cs typeface="Consolas" pitchFamily="49" charset="0"/>
              </a:rPr>
              <a:t>	x=</a:t>
            </a:r>
            <a:r>
              <a:rPr lang="en-US" altLang="zh-CN" sz="1800" dirty="0" err="1">
                <a:solidFill>
                  <a:srgbClr val="0000FF"/>
                </a:solidFill>
                <a:latin typeface="Consolas" pitchFamily="49" charset="0"/>
                <a:ea typeface="仿宋" pitchFamily="49" charset="-122"/>
                <a:cs typeface="Consolas" pitchFamily="49" charset="0"/>
              </a:rPr>
              <a:t>t.data</a:t>
            </a:r>
            <a:r>
              <a:rPr lang="en-US" altLang="zh-CN" sz="1800" dirty="0">
                <a:solidFill>
                  <a:srgbClr val="0000FF"/>
                </a:solidFill>
                <a:latin typeface="Consolas" pitchFamily="49" charset="0"/>
                <a:ea typeface="仿宋" pitchFamily="49" charset="-122"/>
                <a:cs typeface="Consolas" pitchFamily="49" charset="0"/>
              </a:rPr>
              <a:t>[k].d;</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x=0;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在三元组中没有找到表示是零元素</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return </a:t>
            </a:r>
            <a:r>
              <a:rPr lang="en-US" altLang="zh-CN" sz="1800" dirty="0">
                <a:solidFill>
                  <a:srgbClr val="0000FF"/>
                </a:solidFill>
                <a:latin typeface="Consolas" pitchFamily="49" charset="0"/>
                <a:ea typeface="仿宋" pitchFamily="49" charset="-122"/>
                <a:cs typeface="Consolas" pitchFamily="49" charset="0"/>
              </a:rPr>
              <a:t>1;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成功时返回</a:t>
            </a:r>
            <a:r>
              <a:rPr lang="en-US" altLang="zh-CN" sz="1800" dirty="0">
                <a:solidFill>
                  <a:srgbClr val="00B050"/>
                </a:solidFill>
                <a:latin typeface="Consolas" pitchFamily="49" charset="0"/>
                <a:ea typeface="仿宋" pitchFamily="49" charset="-122"/>
                <a:cs typeface="Consolas" pitchFamily="49" charset="0"/>
              </a:rPr>
              <a:t>1</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1142976" y="285728"/>
            <a:ext cx="7129462" cy="1061829"/>
          </a:xfrm>
          <a:prstGeom prst="rect">
            <a:avLst/>
          </a:prstGeom>
          <a:noFill/>
          <a:ln w="9525">
            <a:noFill/>
            <a:miter lim="800000"/>
            <a:headEnd/>
            <a:tailEnd/>
          </a:ln>
          <a:effectLst/>
        </p:spPr>
        <p:txBody>
          <a:bodyPr>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4</a:t>
            </a:r>
            <a:r>
              <a:rPr lang="zh-CN" altLang="en-US" sz="2200" dirty="0">
                <a:solidFill>
                  <a:srgbClr val="FF0000"/>
                </a:solidFill>
                <a:latin typeface="Consolas" pitchFamily="49" charset="0"/>
                <a:ea typeface="楷体" pitchFamily="49" charset="-122"/>
                <a:cs typeface="Consolas" pitchFamily="49" charset="0"/>
              </a:rPr>
              <a:t>）输出三元组运算算法</a:t>
            </a: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从头到尾</a:t>
            </a:r>
            <a:r>
              <a:rPr lang="zh-CN" altLang="en-US" sz="2000" dirty="0">
                <a:solidFill>
                  <a:srgbClr val="0000FF"/>
                </a:solidFill>
                <a:latin typeface="Consolas" pitchFamily="49" charset="0"/>
                <a:ea typeface="楷体" pitchFamily="49" charset="-122"/>
                <a:cs typeface="Consolas" pitchFamily="49" charset="0"/>
              </a:rPr>
              <a:t>扫描三元组</a:t>
            </a:r>
            <a:r>
              <a:rPr lang="en-US" altLang="zh-CN" sz="2000" i="1"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，依次输出元素值。 </a:t>
            </a:r>
          </a:p>
        </p:txBody>
      </p:sp>
      <p:sp>
        <p:nvSpPr>
          <p:cNvPr id="108547" name="Text Box 3"/>
          <p:cNvSpPr txBox="1">
            <a:spLocks noChangeArrowheads="1"/>
          </p:cNvSpPr>
          <p:nvPr/>
        </p:nvSpPr>
        <p:spPr bwMode="auto">
          <a:xfrm>
            <a:off x="1357290" y="1714488"/>
            <a:ext cx="7532711" cy="362505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16000" tIns="144000" bIns="144000">
            <a:spAutoFit/>
          </a:bodyPr>
          <a:lstStyle/>
          <a:p>
            <a:pPr>
              <a:lnSpc>
                <a:spcPts val="26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DispMat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TSMatrix</a:t>
            </a:r>
            <a:r>
              <a:rPr lang="en-US" altLang="zh-CN" sz="1800" dirty="0">
                <a:solidFill>
                  <a:srgbClr val="0000FF"/>
                </a:solidFill>
                <a:latin typeface="Consolas" pitchFamily="49" charset="0"/>
                <a:ea typeface="仿宋" pitchFamily="49" charset="-122"/>
                <a:cs typeface="Consolas" pitchFamily="49" charset="0"/>
              </a:rPr>
              <a:t> t)</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t.nums</a:t>
            </a:r>
            <a:r>
              <a:rPr lang="en-US" altLang="zh-CN" sz="1800" dirty="0">
                <a:solidFill>
                  <a:srgbClr val="0000FF"/>
                </a:solidFill>
                <a:latin typeface="Consolas" pitchFamily="49" charset="0"/>
                <a:ea typeface="仿宋" pitchFamily="49" charset="-122"/>
                <a:cs typeface="Consolas" pitchFamily="49" charset="0"/>
              </a:rPr>
              <a:t>&lt;=0)			</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没有非零元素时返回</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return</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n",t.rows,t.cols,t.nums</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printf</a:t>
            </a:r>
            <a:r>
              <a:rPr lang="nb-NO" altLang="zh-CN" sz="1800" dirty="0">
                <a:solidFill>
                  <a:srgbClr val="0000FF"/>
                </a:solidFill>
                <a:latin typeface="Consolas" pitchFamily="49" charset="0"/>
                <a:ea typeface="仿宋" pitchFamily="49" charset="-122"/>
                <a:cs typeface="Consolas" pitchFamily="49" charset="0"/>
              </a:rPr>
              <a:t>("\t------------------\n");</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for </a:t>
            </a:r>
            <a:r>
              <a:rPr lang="nb-NO" altLang="zh-CN" sz="1800" dirty="0">
                <a:solidFill>
                  <a:srgbClr val="0000FF"/>
                </a:solidFill>
                <a:latin typeface="Consolas" pitchFamily="49" charset="0"/>
                <a:ea typeface="仿宋" pitchFamily="49" charset="-122"/>
                <a:cs typeface="Consolas" pitchFamily="49" charset="0"/>
              </a:rPr>
              <a:t>(i=0;i&lt;t.nums;i++)</a:t>
            </a:r>
          </a:p>
          <a:p>
            <a:pPr>
              <a:lnSpc>
                <a:spcPts val="2600"/>
              </a:lnSpc>
            </a:pPr>
            <a:r>
              <a:rPr lang="nb-NO" altLang="zh-CN" sz="1800" smtClean="0">
                <a:solidFill>
                  <a:srgbClr val="0000FF"/>
                </a:solidFill>
                <a:latin typeface="Consolas" pitchFamily="49" charset="0"/>
                <a:ea typeface="仿宋" pitchFamily="49" charset="-122"/>
                <a:cs typeface="Consolas" pitchFamily="49" charset="0"/>
              </a:rPr>
              <a:t>     printf</a:t>
            </a:r>
            <a:r>
              <a:rPr lang="nb-NO" altLang="zh-CN" sz="1800" dirty="0">
                <a:solidFill>
                  <a:srgbClr val="0000FF"/>
                </a:solidFill>
                <a:latin typeface="Consolas" pitchFamily="49" charset="0"/>
                <a:ea typeface="仿宋" pitchFamily="49" charset="-122"/>
                <a:cs typeface="Consolas" pitchFamily="49" charset="0"/>
              </a:rPr>
              <a:t>("\</a:t>
            </a:r>
            <a:r>
              <a:rPr lang="nb-NO" altLang="zh-CN" sz="1800">
                <a:solidFill>
                  <a:srgbClr val="0000FF"/>
                </a:solidFill>
                <a:latin typeface="Consolas" pitchFamily="49" charset="0"/>
                <a:ea typeface="仿宋" pitchFamily="49" charset="-122"/>
                <a:cs typeface="Consolas" pitchFamily="49" charset="0"/>
              </a:rPr>
              <a:t>t%d\t%d\t%d\n</a:t>
            </a:r>
            <a:r>
              <a:rPr lang="nb-NO" altLang="zh-CN" sz="1800" smtClean="0">
                <a:solidFill>
                  <a:srgbClr val="0000FF"/>
                </a:solidFill>
                <a:latin typeface="Consolas" pitchFamily="49" charset="0"/>
                <a:ea typeface="仿宋" pitchFamily="49" charset="-122"/>
                <a:cs typeface="Consolas" pitchFamily="49" charset="0"/>
              </a:rPr>
              <a:t>",</a:t>
            </a:r>
          </a:p>
          <a:p>
            <a:pPr>
              <a:lnSpc>
                <a:spcPts val="2600"/>
              </a:lnSpc>
            </a:pPr>
            <a:r>
              <a:rPr lang="nb-NO" altLang="zh-CN" sz="1800" smtClean="0">
                <a:solidFill>
                  <a:srgbClr val="0000FF"/>
                </a:solidFill>
                <a:latin typeface="Consolas" pitchFamily="49" charset="0"/>
                <a:ea typeface="仿宋" pitchFamily="49" charset="-122"/>
                <a:cs typeface="Consolas" pitchFamily="49" charset="0"/>
              </a:rPr>
              <a:t>		t.data[i</a:t>
            </a:r>
            <a:r>
              <a:rPr lang="nb-NO" altLang="zh-CN" sz="1800" dirty="0">
                <a:solidFill>
                  <a:srgbClr val="0000FF"/>
                </a:solidFill>
                <a:latin typeface="Consolas" pitchFamily="49" charset="0"/>
                <a:ea typeface="仿宋" pitchFamily="49" charset="-122"/>
                <a:cs typeface="Consolas" pitchFamily="49" charset="0"/>
              </a:rPr>
              <a:t>].r,t.data[i].c,t.data[i].d);</a:t>
            </a:r>
            <a:endParaRPr lang="en-US" altLang="zh-CN" sz="1800" dirty="0">
              <a:solidFill>
                <a:srgbClr val="0000FF"/>
              </a:solidFill>
              <a:latin typeface="Consolas" pitchFamily="49" charset="0"/>
              <a:ea typeface="仿宋" pitchFamily="49" charset="-122"/>
              <a:cs typeface="Consolas" pitchFamily="49" charset="0"/>
            </a:endParaRP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Text Box 10"/>
          <p:cNvSpPr txBox="1">
            <a:spLocks noChangeArrowheads="1"/>
          </p:cNvSpPr>
          <p:nvPr/>
        </p:nvSpPr>
        <p:spPr bwMode="auto">
          <a:xfrm>
            <a:off x="1285852" y="500042"/>
            <a:ext cx="7643866" cy="957250"/>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例如，以下的二维数组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以</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行</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列的矩阵形式表示，它可以看成是一个线性表的线性表：</a:t>
            </a:r>
          </a:p>
        </p:txBody>
      </p:sp>
      <p:sp>
        <p:nvSpPr>
          <p:cNvPr id="3085" name="Rectangle 13"/>
          <p:cNvSpPr>
            <a:spLocks noChangeArrowheads="1"/>
          </p:cNvSpPr>
          <p:nvPr/>
        </p:nvSpPr>
        <p:spPr bwMode="auto">
          <a:xfrm>
            <a:off x="0" y="30432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84" name="Object 12"/>
          <p:cNvGraphicFramePr>
            <a:graphicFrameLocks noChangeAspect="1"/>
          </p:cNvGraphicFramePr>
          <p:nvPr/>
        </p:nvGraphicFramePr>
        <p:xfrm>
          <a:off x="2643174" y="1714488"/>
          <a:ext cx="3262256" cy="1785950"/>
        </p:xfrm>
        <a:graphic>
          <a:graphicData uri="http://schemas.openxmlformats.org/presentationml/2006/ole">
            <p:oleObj spid="_x0000_s171010" name="公式" r:id="rId3" imgW="1409088" imgH="774364" progId="Equation.3">
              <p:embed/>
            </p:oleObj>
          </a:graphicData>
        </a:graphic>
      </p:graphicFrame>
      <p:sp>
        <p:nvSpPr>
          <p:cNvPr id="9" name="TextBox 8"/>
          <p:cNvSpPr txBox="1"/>
          <p:nvPr/>
        </p:nvSpPr>
        <p:spPr>
          <a:xfrm>
            <a:off x="2285984" y="3571876"/>
            <a:ext cx="4572032" cy="1846531"/>
          </a:xfrm>
          <a:prstGeom prst="rect">
            <a:avLst/>
          </a:prstGeom>
          <a:noFill/>
        </p:spPr>
        <p:txBody>
          <a:bodyPr wrap="square" rtlCol="0">
            <a:spAutoFit/>
          </a:bodyPr>
          <a:lstStyle/>
          <a:p>
            <a:pPr>
              <a:lnSpc>
                <a:spcPct val="200000"/>
              </a:lnSpc>
            </a:pPr>
            <a:r>
              <a:rPr lang="en-US" sz="2000" i="1" smtClean="0">
                <a:solidFill>
                  <a:srgbClr val="0000FF"/>
                </a:solidFill>
                <a:latin typeface="Consolas" pitchFamily="49" charset="0"/>
                <a:ea typeface="楷体" pitchFamily="49" charset="-122"/>
                <a:cs typeface="Consolas" pitchFamily="49" charset="0"/>
              </a:rPr>
              <a:t>A</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A</a:t>
            </a:r>
            <a:r>
              <a:rPr lang="en-US"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A</a:t>
            </a:r>
            <a:r>
              <a:rPr lang="en-US"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A</a:t>
            </a:r>
            <a:r>
              <a:rPr lang="en-US"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A</a:t>
            </a:r>
            <a:r>
              <a:rPr lang="en-US" sz="2000" i="1" baseline="-25000" smtClean="0">
                <a:solidFill>
                  <a:srgbClr val="0000FF"/>
                </a:solidFill>
                <a:latin typeface="Consolas" pitchFamily="49" charset="0"/>
                <a:ea typeface="楷体" pitchFamily="49" charset="-122"/>
                <a:cs typeface="Consolas" pitchFamily="49" charset="0"/>
              </a:rPr>
              <a:t>m</a:t>
            </a:r>
            <a:r>
              <a:rPr lang="en-US"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a:p>
            <a:pPr>
              <a:lnSpc>
                <a:spcPct val="200000"/>
              </a:lnSpc>
            </a:pPr>
            <a:r>
              <a:rPr lang="zh-CN" altLang="en-US" sz="2000" smtClean="0">
                <a:solidFill>
                  <a:srgbClr val="0000FF"/>
                </a:solidFill>
                <a:latin typeface="Consolas" pitchFamily="49" charset="0"/>
                <a:ea typeface="楷体" pitchFamily="49" charset="-122"/>
                <a:cs typeface="Consolas" pitchFamily="49" charset="0"/>
              </a:rPr>
              <a:t>其中每个数据元素</a:t>
            </a:r>
            <a:r>
              <a:rPr lang="en-US" sz="2000" i="1" smtClean="0">
                <a:solidFill>
                  <a:srgbClr val="0000FF"/>
                </a:solidFill>
                <a:latin typeface="Consolas" pitchFamily="49" charset="0"/>
                <a:ea typeface="楷体" pitchFamily="49" charset="-122"/>
                <a:cs typeface="Consolas" pitchFamily="49" charset="0"/>
              </a:rPr>
              <a:t>A</a:t>
            </a:r>
            <a:r>
              <a:rPr lang="en-US"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也是一个线性表：</a:t>
            </a:r>
          </a:p>
          <a:p>
            <a:pPr>
              <a:lnSpc>
                <a:spcPct val="200000"/>
              </a:lnSpc>
            </a:pPr>
            <a:r>
              <a:rPr lang="pt-BR" sz="2000" i="1" smtClean="0">
                <a:solidFill>
                  <a:srgbClr val="0000FF"/>
                </a:solidFill>
                <a:latin typeface="Consolas" pitchFamily="49" charset="0"/>
                <a:ea typeface="楷体" pitchFamily="49" charset="-122"/>
                <a:cs typeface="Consolas" pitchFamily="49" charset="0"/>
              </a:rPr>
              <a:t>A</a:t>
            </a:r>
            <a:r>
              <a:rPr lang="pt-BR" sz="2000" i="1" baseline="-25000" smtClean="0">
                <a:solidFill>
                  <a:srgbClr val="0000FF"/>
                </a:solidFill>
                <a:latin typeface="Consolas" pitchFamily="49" charset="0"/>
                <a:ea typeface="楷体" pitchFamily="49" charset="-122"/>
                <a:cs typeface="Consolas" pitchFamily="49" charset="0"/>
              </a:rPr>
              <a:t>i</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a</a:t>
            </a:r>
            <a:r>
              <a:rPr lang="pt-BR" sz="2000" i="1" baseline="-25000" smtClean="0">
                <a:solidFill>
                  <a:srgbClr val="0000FF"/>
                </a:solidFill>
                <a:latin typeface="Consolas" pitchFamily="49" charset="0"/>
                <a:ea typeface="楷体" pitchFamily="49" charset="-122"/>
                <a:cs typeface="Consolas" pitchFamily="49" charset="0"/>
              </a:rPr>
              <a:t>i</a:t>
            </a:r>
            <a:r>
              <a:rPr lang="pt-BR"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a</a:t>
            </a:r>
            <a:r>
              <a:rPr lang="pt-BR" sz="2000" i="1" baseline="-25000" smtClean="0">
                <a:solidFill>
                  <a:srgbClr val="0000FF"/>
                </a:solidFill>
                <a:latin typeface="Consolas" pitchFamily="49" charset="0"/>
                <a:ea typeface="楷体" pitchFamily="49" charset="-122"/>
                <a:cs typeface="Consolas" pitchFamily="49" charset="0"/>
              </a:rPr>
              <a:t>i</a:t>
            </a:r>
            <a:r>
              <a:rPr lang="pt-BR"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a</a:t>
            </a:r>
            <a:r>
              <a:rPr lang="pt-BR" sz="2000" i="1" baseline="-25000" smtClean="0">
                <a:solidFill>
                  <a:srgbClr val="0000FF"/>
                </a:solidFill>
                <a:latin typeface="Consolas" pitchFamily="49" charset="0"/>
                <a:ea typeface="楷体" pitchFamily="49" charset="-122"/>
                <a:cs typeface="Consolas" pitchFamily="49" charset="0"/>
              </a:rPr>
              <a:t>i</a:t>
            </a:r>
            <a:r>
              <a:rPr lang="pt-BR" sz="2000" baseline="-25000" smtClean="0">
                <a:solidFill>
                  <a:srgbClr val="0000FF"/>
                </a:solidFill>
                <a:latin typeface="Consolas" pitchFamily="49" charset="0"/>
                <a:ea typeface="楷体" pitchFamily="49" charset="-122"/>
                <a:cs typeface="Consolas" pitchFamily="49" charset="0"/>
              </a:rPr>
              <a:t>,</a:t>
            </a:r>
            <a:r>
              <a:rPr lang="pt-BR" sz="2000" i="1" baseline="-25000"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组</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28" y="857232"/>
            <a:ext cx="7358114" cy="1985159"/>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例</a:t>
            </a:r>
            <a:r>
              <a:rPr lang="en-US" sz="2200" smtClean="0">
                <a:solidFill>
                  <a:srgbClr val="FF0000"/>
                </a:solidFill>
                <a:latin typeface="Consolas" pitchFamily="49" charset="0"/>
                <a:ea typeface="楷体" pitchFamily="49" charset="-122"/>
                <a:cs typeface="Consolas" pitchFamily="49" charset="0"/>
              </a:rPr>
              <a:t>5.4</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一个稀疏矩阵采用三元组表示压缩存储后，和直接采用二维数组存储相比会失去（  ）特性。</a:t>
            </a:r>
          </a:p>
          <a:p>
            <a:pPr>
              <a:lnSpc>
                <a:spcPct val="150000"/>
              </a:lnSpc>
            </a:pPr>
            <a:r>
              <a:rPr lang="en-US" sz="2000" smtClean="0">
                <a:solidFill>
                  <a:srgbClr val="0000FF"/>
                </a:solidFill>
                <a:latin typeface="Consolas" pitchFamily="49" charset="0"/>
                <a:ea typeface="楷体" pitchFamily="49" charset="-122"/>
                <a:cs typeface="Consolas" pitchFamily="49" charset="0"/>
              </a:rPr>
              <a:t>   A.</a:t>
            </a:r>
            <a:r>
              <a:rPr lang="zh-CN" altLang="en-US" sz="2000" smtClean="0">
                <a:solidFill>
                  <a:srgbClr val="0000FF"/>
                </a:solidFill>
                <a:latin typeface="Consolas" pitchFamily="49" charset="0"/>
                <a:ea typeface="楷体" pitchFamily="49" charset="-122"/>
                <a:cs typeface="Consolas" pitchFamily="49" charset="0"/>
              </a:rPr>
              <a:t>顺序存储</a:t>
            </a:r>
            <a:r>
              <a:rPr lang="en-US" sz="2000" smtClean="0">
                <a:solidFill>
                  <a:srgbClr val="0000FF"/>
                </a:solidFill>
                <a:latin typeface="Consolas" pitchFamily="49" charset="0"/>
                <a:ea typeface="楷体" pitchFamily="49" charset="-122"/>
                <a:cs typeface="Consolas" pitchFamily="49" charset="0"/>
              </a:rPr>
              <a:t>			</a:t>
            </a:r>
            <a:r>
              <a:rPr lang="en-US" sz="2000" smtClean="0">
                <a:solidFill>
                  <a:srgbClr val="FF00FF"/>
                </a:solidFill>
                <a:latin typeface="Consolas" pitchFamily="49" charset="0"/>
                <a:ea typeface="楷体" pitchFamily="49" charset="-122"/>
                <a:cs typeface="Consolas" pitchFamily="49" charset="0"/>
              </a:rPr>
              <a:t>B.</a:t>
            </a:r>
            <a:r>
              <a:rPr lang="zh-CN" altLang="en-US" sz="2000" smtClean="0">
                <a:solidFill>
                  <a:srgbClr val="FF00FF"/>
                </a:solidFill>
                <a:latin typeface="Consolas" pitchFamily="49" charset="0"/>
                <a:ea typeface="楷体" pitchFamily="49" charset="-122"/>
                <a:cs typeface="Consolas" pitchFamily="49" charset="0"/>
              </a:rPr>
              <a:t>随机存取</a:t>
            </a:r>
            <a:r>
              <a:rPr lang="en-US" sz="2000" smtClean="0">
                <a:solidFill>
                  <a:srgbClr val="0000FF"/>
                </a:solidFill>
                <a:latin typeface="Consolas" pitchFamily="49" charset="0"/>
                <a:ea typeface="楷体" pitchFamily="49" charset="-122"/>
                <a:cs typeface="Consolas" pitchFamily="49" charset="0"/>
              </a:rPr>
              <a:t>		   </a:t>
            </a:r>
          </a:p>
          <a:p>
            <a:pPr>
              <a:lnSpc>
                <a:spcPct val="150000"/>
              </a:lnSpc>
            </a:pPr>
            <a:r>
              <a:rPr lang="en-US" sz="2000" smtClean="0">
                <a:solidFill>
                  <a:srgbClr val="0000FF"/>
                </a:solidFill>
                <a:latin typeface="Consolas" pitchFamily="49" charset="0"/>
                <a:ea typeface="楷体" pitchFamily="49" charset="-122"/>
                <a:cs typeface="Consolas" pitchFamily="49" charset="0"/>
              </a:rPr>
              <a:t>   C.</a:t>
            </a:r>
            <a:r>
              <a:rPr lang="zh-CN" altLang="en-US" sz="2000" smtClean="0">
                <a:solidFill>
                  <a:srgbClr val="0000FF"/>
                </a:solidFill>
                <a:latin typeface="Consolas" pitchFamily="49" charset="0"/>
                <a:ea typeface="楷体" pitchFamily="49" charset="-122"/>
                <a:cs typeface="Consolas" pitchFamily="49" charset="0"/>
              </a:rPr>
              <a:t>输入输出</a:t>
            </a:r>
            <a:r>
              <a:rPr lang="en-US" sz="2000" smtClean="0">
                <a:solidFill>
                  <a:srgbClr val="0000FF"/>
                </a:solidFill>
                <a:latin typeface="Consolas" pitchFamily="49" charset="0"/>
                <a:ea typeface="楷体" pitchFamily="49" charset="-122"/>
                <a:cs typeface="Consolas" pitchFamily="49" charset="0"/>
              </a:rPr>
              <a:t>			D.</a:t>
            </a:r>
            <a:r>
              <a:rPr lang="zh-CN" altLang="en-US" sz="2000" smtClean="0">
                <a:solidFill>
                  <a:srgbClr val="0000FF"/>
                </a:solidFill>
                <a:latin typeface="Consolas" pitchFamily="49" charset="0"/>
                <a:ea typeface="楷体" pitchFamily="49" charset="-122"/>
                <a:cs typeface="Consolas" pitchFamily="49" charset="0"/>
              </a:rPr>
              <a:t>以上都不对</a:t>
            </a:r>
          </a:p>
        </p:txBody>
      </p:sp>
      <p:sp>
        <p:nvSpPr>
          <p:cNvPr id="3" name="TextBox 2"/>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1142976" y="357166"/>
            <a:ext cx="5748348"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黑体" pitchFamily="49" charset="-122"/>
                <a:cs typeface="Consolas" pitchFamily="49" charset="0"/>
              </a:rPr>
              <a:t>5.3.2 </a:t>
            </a:r>
            <a:r>
              <a:rPr lang="zh-CN" altLang="en-US" sz="2800" smtClean="0">
                <a:solidFill>
                  <a:srgbClr val="FF0000"/>
                </a:solidFill>
                <a:latin typeface="Consolas" pitchFamily="49" charset="0"/>
                <a:ea typeface="黑体" pitchFamily="49" charset="-122"/>
                <a:cs typeface="Consolas" pitchFamily="49" charset="0"/>
              </a:rPr>
              <a:t>稀疏矩阵</a:t>
            </a:r>
            <a:r>
              <a:rPr lang="zh-CN" altLang="en-US" sz="2800" dirty="0">
                <a:solidFill>
                  <a:srgbClr val="FF0000"/>
                </a:solidFill>
                <a:latin typeface="Consolas" pitchFamily="49" charset="0"/>
                <a:ea typeface="黑体" pitchFamily="49" charset="-122"/>
                <a:cs typeface="Consolas" pitchFamily="49" charset="0"/>
              </a:rPr>
              <a:t>的十字链表表示</a:t>
            </a:r>
          </a:p>
        </p:txBody>
      </p:sp>
      <p:sp>
        <p:nvSpPr>
          <p:cNvPr id="114691" name="Text Box 3"/>
          <p:cNvSpPr txBox="1">
            <a:spLocks noChangeArrowheads="1"/>
          </p:cNvSpPr>
          <p:nvPr/>
        </p:nvSpPr>
        <p:spPr bwMode="auto">
          <a:xfrm>
            <a:off x="1325537" y="2748219"/>
            <a:ext cx="7461305" cy="3443122"/>
          </a:xfrm>
          <a:prstGeom prst="rect">
            <a:avLst/>
          </a:prstGeom>
          <a:noFill/>
          <a:ln w="9525">
            <a:noFill/>
            <a:miter lim="800000"/>
            <a:headEnd/>
            <a:tailEnd/>
          </a:ln>
          <a:effectLst/>
        </p:spPr>
        <p:txBody>
          <a:bodyPr wrap="square">
            <a:spAutoFit/>
          </a:bodyPr>
          <a:lstStyle/>
          <a:p>
            <a:pPr marL="457200" indent="-457200">
              <a:lnSpc>
                <a:spcPts val="3000"/>
              </a:lnSpc>
              <a:spcBef>
                <a:spcPts val="1200"/>
              </a:spcBef>
              <a:buBlip>
                <a:blip r:embed="rId3"/>
              </a:buBlip>
            </a:pPr>
            <a:r>
              <a:rPr lang="zh-CN" altLang="en-US" sz="2000" smtClean="0">
                <a:solidFill>
                  <a:srgbClr val="0000FF"/>
                </a:solidFill>
                <a:latin typeface="Consolas" pitchFamily="49" charset="0"/>
                <a:ea typeface="楷体" pitchFamily="49" charset="-122"/>
                <a:cs typeface="Consolas" pitchFamily="49" charset="0"/>
              </a:rPr>
              <a:t>对于稀疏矩阵中每个非零元素创建一个结点存放它，包含元素的行号、列号和元素值。这里有</a:t>
            </a:r>
            <a:r>
              <a:rPr lang="en-US"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个非零元素，创建</a:t>
            </a:r>
            <a:r>
              <a:rPr lang="en-US"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个数据结点。</a:t>
            </a:r>
          </a:p>
          <a:p>
            <a:pPr marL="457200" indent="-457200">
              <a:lnSpc>
                <a:spcPts val="3000"/>
              </a:lnSpc>
              <a:spcBef>
                <a:spcPts val="1200"/>
              </a:spcBef>
              <a:buBlip>
                <a:blip r:embed="rId3"/>
              </a:buBlip>
            </a:pPr>
            <a:r>
              <a:rPr lang="zh-CN" altLang="en-US" sz="2000" smtClean="0">
                <a:solidFill>
                  <a:srgbClr val="0000FF"/>
                </a:solidFill>
                <a:latin typeface="Consolas" pitchFamily="49" charset="0"/>
                <a:ea typeface="楷体" pitchFamily="49" charset="-122"/>
                <a:cs typeface="Consolas" pitchFamily="49" charset="0"/>
              </a:rPr>
              <a:t>将同一行的所有结点构成一个带头结点的循环单链表，行号为</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的单链表的头结点为</a:t>
            </a:r>
            <a:r>
              <a:rPr lang="en-US" sz="2000" i="1" smtClean="0">
                <a:solidFill>
                  <a:srgbClr val="0000FF"/>
                </a:solidFill>
                <a:latin typeface="Consolas" pitchFamily="49" charset="0"/>
                <a:ea typeface="楷体" pitchFamily="49" charset="-122"/>
                <a:cs typeface="Consolas" pitchFamily="49" charset="0"/>
              </a:rPr>
              <a:t>hr</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。这里有</a:t>
            </a:r>
            <a:r>
              <a:rPr lang="en-US"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行，对应有</a:t>
            </a:r>
            <a:r>
              <a:rPr lang="en-US"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个循环单链表，头结点分别为</a:t>
            </a:r>
            <a:r>
              <a:rPr lang="en-US" sz="2000" i="1" smtClean="0">
                <a:solidFill>
                  <a:srgbClr val="0000FF"/>
                </a:solidFill>
                <a:latin typeface="Consolas" pitchFamily="49" charset="0"/>
                <a:ea typeface="楷体" pitchFamily="49" charset="-122"/>
                <a:cs typeface="Consolas" pitchFamily="49" charset="0"/>
              </a:rPr>
              <a:t>hr</a:t>
            </a:r>
            <a:r>
              <a:rPr lang="en-US"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hr</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1200"/>
              </a:spcBef>
              <a:buBlip>
                <a:blip r:embed="rId3"/>
              </a:buBlip>
            </a:pPr>
            <a:r>
              <a:rPr lang="en-US" sz="2000" i="1" smtClean="0">
                <a:solidFill>
                  <a:srgbClr val="0000FF"/>
                </a:solidFill>
                <a:latin typeface="Consolas" pitchFamily="49" charset="0"/>
                <a:ea typeface="楷体" pitchFamily="49" charset="-122"/>
                <a:cs typeface="Consolas" pitchFamily="49" charset="0"/>
              </a:rPr>
              <a:t>hr</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）头结点的行指针指向行号为</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的单链表的首结点。</a:t>
            </a:r>
            <a:endParaRPr lang="zh-CN" altLang="en-US" sz="2000">
              <a:solidFill>
                <a:srgbClr val="0000FF"/>
              </a:solidFill>
              <a:latin typeface="Consolas" pitchFamily="49" charset="0"/>
              <a:ea typeface="楷体" pitchFamily="49" charset="-122"/>
              <a:cs typeface="Consolas" pitchFamily="49" charset="0"/>
            </a:endParaRPr>
          </a:p>
        </p:txBody>
      </p:sp>
      <p:graphicFrame>
        <p:nvGraphicFramePr>
          <p:cNvPr id="159745" name="Object 1"/>
          <p:cNvGraphicFramePr>
            <a:graphicFrameLocks noChangeAspect="1"/>
          </p:cNvGraphicFramePr>
          <p:nvPr/>
        </p:nvGraphicFramePr>
        <p:xfrm>
          <a:off x="2928926" y="1214422"/>
          <a:ext cx="2447925" cy="1365250"/>
        </p:xfrm>
        <a:graphic>
          <a:graphicData uri="http://schemas.openxmlformats.org/presentationml/2006/ole">
            <p:oleObj spid="_x0000_s159745" name="公式" r:id="rId4" imgW="1079500" imgH="596900" progId="Equation.3">
              <p:embed/>
            </p:oleObj>
          </a:graphicData>
        </a:graphic>
      </p:graphicFrame>
      <p:sp>
        <p:nvSpPr>
          <p:cNvPr id="6" name="TextBox 5"/>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0166" y="2500306"/>
            <a:ext cx="7072362" cy="2256900"/>
          </a:xfrm>
          <a:prstGeom prst="rect">
            <a:avLst/>
          </a:prstGeom>
          <a:noFill/>
        </p:spPr>
        <p:txBody>
          <a:bodyPr wrap="square" rtlCol="0">
            <a:spAutoFit/>
          </a:bodyPr>
          <a:lstStyle/>
          <a:p>
            <a:pPr marL="457200" indent="-457200">
              <a:lnSpc>
                <a:spcPts val="3200"/>
              </a:lnSpc>
              <a:spcBef>
                <a:spcPts val="1200"/>
              </a:spcBef>
              <a:buBlip>
                <a:blip r:embed="rId3"/>
              </a:buBlip>
            </a:pPr>
            <a:r>
              <a:rPr lang="zh-CN" altLang="en-US" sz="2000" smtClean="0">
                <a:solidFill>
                  <a:srgbClr val="0000FF"/>
                </a:solidFill>
                <a:latin typeface="Consolas" pitchFamily="49" charset="0"/>
                <a:ea typeface="楷体" pitchFamily="49" charset="-122"/>
                <a:cs typeface="Consolas" pitchFamily="49" charset="0"/>
              </a:rPr>
              <a:t>将同一列的所有结点构成一个带头结点的循环单链表，列号为</a:t>
            </a:r>
            <a:r>
              <a:rPr lang="en-US"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的单链表的头结点为</a:t>
            </a:r>
            <a:r>
              <a:rPr lang="en-US" sz="2000" i="1" smtClean="0">
                <a:solidFill>
                  <a:srgbClr val="0000FF"/>
                </a:solidFill>
                <a:latin typeface="Consolas" pitchFamily="49" charset="0"/>
                <a:ea typeface="楷体" pitchFamily="49" charset="-122"/>
                <a:cs typeface="Consolas" pitchFamily="49" charset="0"/>
              </a:rPr>
              <a:t>hd</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j</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。这里有</a:t>
            </a:r>
            <a:r>
              <a:rPr lang="en-US"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列，对应有</a:t>
            </a:r>
            <a:r>
              <a:rPr lang="en-US"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个循环单链表，头结点分别为</a:t>
            </a:r>
            <a:r>
              <a:rPr lang="en-US" sz="2000" i="1" smtClean="0">
                <a:solidFill>
                  <a:srgbClr val="0000FF"/>
                </a:solidFill>
                <a:latin typeface="Consolas" pitchFamily="49" charset="0"/>
                <a:ea typeface="楷体" pitchFamily="49" charset="-122"/>
                <a:cs typeface="Consolas" pitchFamily="49" charset="0"/>
              </a:rPr>
              <a:t>hd</a:t>
            </a:r>
            <a:r>
              <a:rPr lang="en-US"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hd</a:t>
            </a:r>
            <a:r>
              <a:rPr lang="en-US"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ts val="1200"/>
              </a:spcBef>
              <a:buBlip>
                <a:blip r:embed="rId3"/>
              </a:buBlip>
            </a:pPr>
            <a:r>
              <a:rPr lang="en-US" sz="2000" i="1" smtClean="0">
                <a:solidFill>
                  <a:srgbClr val="0000FF"/>
                </a:solidFill>
                <a:latin typeface="Consolas" pitchFamily="49" charset="0"/>
                <a:ea typeface="楷体" pitchFamily="49" charset="-122"/>
                <a:cs typeface="Consolas" pitchFamily="49" charset="0"/>
              </a:rPr>
              <a:t>hd</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j</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）头结点的列指针指向列号为</a:t>
            </a:r>
            <a:r>
              <a:rPr lang="en-US"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的单链表的首结点。</a:t>
            </a:r>
          </a:p>
        </p:txBody>
      </p:sp>
      <p:graphicFrame>
        <p:nvGraphicFramePr>
          <p:cNvPr id="158721" name="Object 1"/>
          <p:cNvGraphicFramePr>
            <a:graphicFrameLocks noChangeAspect="1"/>
          </p:cNvGraphicFramePr>
          <p:nvPr/>
        </p:nvGraphicFramePr>
        <p:xfrm>
          <a:off x="3000364" y="857232"/>
          <a:ext cx="2447925" cy="1365250"/>
        </p:xfrm>
        <a:graphic>
          <a:graphicData uri="http://schemas.openxmlformats.org/presentationml/2006/ole">
            <p:oleObj spid="_x0000_s158721" name="公式" r:id="rId4" imgW="1079500" imgH="596900" progId="Equation.3">
              <p:embed/>
            </p:oleObj>
          </a:graphicData>
        </a:graphic>
      </p:graphicFrame>
      <p:sp>
        <p:nvSpPr>
          <p:cNvPr id="6" name="TextBox 5"/>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0166" y="2428868"/>
            <a:ext cx="6929486" cy="3077637"/>
          </a:xfrm>
          <a:prstGeom prst="rect">
            <a:avLst/>
          </a:prstGeom>
          <a:noFill/>
        </p:spPr>
        <p:txBody>
          <a:bodyPr wrap="square" rtlCol="0">
            <a:spAutoFit/>
          </a:bodyPr>
          <a:lstStyle/>
          <a:p>
            <a:pPr marL="457200" indent="-457200">
              <a:lnSpc>
                <a:spcPts val="3200"/>
              </a:lnSpc>
              <a:spcBef>
                <a:spcPts val="1200"/>
              </a:spcBef>
              <a:buBlip>
                <a:blip r:embed="rId3"/>
              </a:buBlip>
            </a:pPr>
            <a:r>
              <a:rPr lang="zh-CN" altLang="en-US" sz="2000" smtClean="0">
                <a:solidFill>
                  <a:srgbClr val="0000FF"/>
                </a:solidFill>
                <a:latin typeface="Consolas" pitchFamily="49" charset="0"/>
                <a:ea typeface="楷体" pitchFamily="49" charset="-122"/>
                <a:cs typeface="Consolas" pitchFamily="49" charset="0"/>
              </a:rPr>
              <a:t>由此，创建了</a:t>
            </a:r>
            <a:r>
              <a:rPr lang="en-US" sz="2000" smtClean="0">
                <a:solidFill>
                  <a:srgbClr val="0000FF"/>
                </a:solidFill>
                <a:latin typeface="Consolas" pitchFamily="49" charset="0"/>
                <a:ea typeface="楷体" pitchFamily="49" charset="-122"/>
                <a:cs typeface="Consolas" pitchFamily="49" charset="0"/>
              </a:rPr>
              <a:t>3+4=7</a:t>
            </a:r>
            <a:r>
              <a:rPr lang="zh-CN" altLang="en-US" sz="2000" smtClean="0">
                <a:solidFill>
                  <a:srgbClr val="0000FF"/>
                </a:solidFill>
                <a:latin typeface="Consolas" pitchFamily="49" charset="0"/>
                <a:ea typeface="楷体" pitchFamily="49" charset="-122"/>
                <a:cs typeface="Consolas" pitchFamily="49" charset="0"/>
              </a:rPr>
              <a:t>个循环单链表，头结点个数也为</a:t>
            </a:r>
            <a:r>
              <a:rPr lang="en-US"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个。实际上，可以将</a:t>
            </a:r>
            <a:r>
              <a:rPr lang="en-US" sz="2000" i="1" smtClean="0">
                <a:solidFill>
                  <a:srgbClr val="0000FF"/>
                </a:solidFill>
                <a:latin typeface="Consolas" pitchFamily="49" charset="0"/>
                <a:ea typeface="楷体" pitchFamily="49" charset="-122"/>
                <a:cs typeface="Consolas" pitchFamily="49" charset="0"/>
              </a:rPr>
              <a:t>hr</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和</a:t>
            </a:r>
            <a:r>
              <a:rPr lang="en-US" sz="2000" i="1" smtClean="0">
                <a:solidFill>
                  <a:srgbClr val="0000FF"/>
                </a:solidFill>
                <a:latin typeface="Consolas" pitchFamily="49" charset="0"/>
                <a:ea typeface="楷体" pitchFamily="49" charset="-122"/>
                <a:cs typeface="Consolas" pitchFamily="49" charset="0"/>
              </a:rPr>
              <a:t>hd</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合起来变为</a:t>
            </a:r>
            <a:r>
              <a:rPr lang="en-US" sz="2000" i="1" smtClean="0">
                <a:solidFill>
                  <a:srgbClr val="0000FF"/>
                </a:solidFill>
                <a:latin typeface="Consolas" pitchFamily="49" charset="0"/>
                <a:ea typeface="楷体" pitchFamily="49" charset="-122"/>
                <a:cs typeface="Consolas" pitchFamily="49" charset="0"/>
              </a:rPr>
              <a:t>h</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，即</a:t>
            </a:r>
            <a:r>
              <a:rPr lang="en-US" sz="2000" i="1" smtClean="0">
                <a:solidFill>
                  <a:srgbClr val="0000FF"/>
                </a:solidFill>
                <a:latin typeface="Consolas" pitchFamily="49" charset="0"/>
                <a:ea typeface="楷体" pitchFamily="49" charset="-122"/>
                <a:cs typeface="Consolas" pitchFamily="49" charset="0"/>
              </a:rPr>
              <a:t>h</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同时包含有行指针和列指针。</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ts val="1200"/>
              </a:spcBef>
              <a:buBlip>
                <a:blip r:embed="rId3"/>
              </a:buBlip>
            </a:pPr>
            <a:r>
              <a:rPr lang="en-US" sz="2000" i="1" smtClean="0">
                <a:solidFill>
                  <a:srgbClr val="0000FF"/>
                </a:solidFill>
                <a:latin typeface="Consolas" pitchFamily="49" charset="0"/>
                <a:ea typeface="楷体" pitchFamily="49" charset="-122"/>
                <a:cs typeface="Consolas" pitchFamily="49" charset="0"/>
              </a:rPr>
              <a:t>h</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）头结点的行指针指向行号为</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的单链表的首结点，</a:t>
            </a:r>
            <a:r>
              <a:rPr lang="en-US" sz="2000" i="1" smtClean="0">
                <a:solidFill>
                  <a:srgbClr val="0000FF"/>
                </a:solidFill>
                <a:latin typeface="Consolas" pitchFamily="49" charset="0"/>
                <a:ea typeface="楷体" pitchFamily="49" charset="-122"/>
                <a:cs typeface="Consolas" pitchFamily="49" charset="0"/>
              </a:rPr>
              <a:t>h</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）头结点的列指针指向列号为</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的单链表的首结点，这样，头结点的个数为</a:t>
            </a:r>
            <a:r>
              <a:rPr lang="en-US" sz="2000" smtClean="0">
                <a:solidFill>
                  <a:srgbClr val="0000FF"/>
                </a:solidFill>
                <a:latin typeface="Consolas" pitchFamily="49" charset="0"/>
                <a:ea typeface="楷体" pitchFamily="49" charset="-122"/>
                <a:cs typeface="Consolas" pitchFamily="49" charset="0"/>
              </a:rPr>
              <a:t>MAX{3</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4}=4</a:t>
            </a:r>
            <a:r>
              <a:rPr lang="zh-CN" altLang="en-US" sz="2000" smtClean="0">
                <a:solidFill>
                  <a:srgbClr val="0000FF"/>
                </a:solidFill>
                <a:latin typeface="Consolas" pitchFamily="49" charset="0"/>
                <a:ea typeface="楷体" pitchFamily="49" charset="-122"/>
                <a:cs typeface="Consolas" pitchFamily="49" charset="0"/>
              </a:rPr>
              <a:t>个。</a:t>
            </a:r>
          </a:p>
        </p:txBody>
      </p:sp>
      <p:graphicFrame>
        <p:nvGraphicFramePr>
          <p:cNvPr id="178178" name="Object 2"/>
          <p:cNvGraphicFramePr>
            <a:graphicFrameLocks noChangeAspect="1"/>
          </p:cNvGraphicFramePr>
          <p:nvPr/>
        </p:nvGraphicFramePr>
        <p:xfrm>
          <a:off x="3000364" y="714356"/>
          <a:ext cx="2447925" cy="1365250"/>
        </p:xfrm>
        <a:graphic>
          <a:graphicData uri="http://schemas.openxmlformats.org/presentationml/2006/ole">
            <p:oleObj spid="_x0000_s178178" name="公式" r:id="rId4" imgW="1079500" imgH="596900" progId="Equation.3">
              <p:embed/>
            </p:oleObj>
          </a:graphicData>
        </a:graphic>
      </p:graphicFrame>
      <p:sp>
        <p:nvSpPr>
          <p:cNvPr id="6" name="TextBox 5"/>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142976" y="1500174"/>
            <a:ext cx="7820050" cy="1477328"/>
          </a:xfrm>
          <a:prstGeom prst="rect">
            <a:avLst/>
          </a:prstGeom>
          <a:noFill/>
          <a:ln w="9525">
            <a:noFill/>
            <a:miter lim="800000"/>
            <a:headEnd/>
            <a:tailEnd/>
          </a:ln>
          <a:effectLst/>
        </p:spPr>
        <p:txBody>
          <a:bodyPr wrap="square">
            <a:spAutoFit/>
          </a:bodyPr>
          <a:lstStyle/>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再将所有头结点</a:t>
            </a:r>
            <a:r>
              <a:rPr lang="en-US" sz="2000" i="1" smtClean="0">
                <a:solidFill>
                  <a:srgbClr val="0000FF"/>
                </a:solidFill>
                <a:latin typeface="Consolas" pitchFamily="49" charset="0"/>
                <a:ea typeface="楷体" pitchFamily="49" charset="-122"/>
                <a:cs typeface="Consolas" pitchFamily="49" charset="0"/>
              </a:rPr>
              <a:t>h</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）链起来构成一个带头结点的循环单链表，这样需要增加一个总头结点</a:t>
            </a:r>
            <a:r>
              <a:rPr lang="en-US" sz="2000" i="1" smtClean="0">
                <a:solidFill>
                  <a:srgbClr val="0000FF"/>
                </a:solidFill>
                <a:latin typeface="Consolas" pitchFamily="49" charset="0"/>
                <a:ea typeface="楷体" pitchFamily="49" charset="-122"/>
                <a:cs typeface="Consolas" pitchFamily="49" charset="0"/>
              </a:rPr>
              <a:t>hm</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总头结点中存放稀疏矩阵的行数和列数等信息。</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5"/>
          <p:cNvSpPr>
            <a:spLocks noChangeArrowheads="1"/>
          </p:cNvSpPr>
          <p:nvPr/>
        </p:nvSpPr>
        <p:spPr bwMode="auto">
          <a:xfrm>
            <a:off x="0" y="31289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6740" name="Object 4"/>
          <p:cNvGraphicFramePr>
            <a:graphicFrameLocks noChangeAspect="1"/>
          </p:cNvGraphicFramePr>
          <p:nvPr/>
        </p:nvGraphicFramePr>
        <p:xfrm>
          <a:off x="2700338" y="333375"/>
          <a:ext cx="2447925" cy="1365250"/>
        </p:xfrm>
        <a:graphic>
          <a:graphicData uri="http://schemas.openxmlformats.org/presentationml/2006/ole">
            <p:oleObj spid="_x0000_s116740" name="公式" r:id="rId3" imgW="1079500" imgH="596900" progId="Equation.3">
              <p:embed/>
            </p:oleObj>
          </a:graphicData>
        </a:graphic>
      </p:graphicFrame>
      <p:sp>
        <p:nvSpPr>
          <p:cNvPr id="116743" name="Rectangle 7"/>
          <p:cNvSpPr>
            <a:spLocks noChangeArrowheads="1"/>
          </p:cNvSpPr>
          <p:nvPr/>
        </p:nvSpPr>
        <p:spPr bwMode="auto">
          <a:xfrm>
            <a:off x="0" y="212407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16742" name="Object 6"/>
          <p:cNvGraphicFramePr>
            <a:graphicFrameLocks noChangeAspect="1"/>
          </p:cNvGraphicFramePr>
          <p:nvPr/>
        </p:nvGraphicFramePr>
        <p:xfrm>
          <a:off x="1619250" y="2133600"/>
          <a:ext cx="5256213" cy="3819525"/>
        </p:xfrm>
        <a:graphic>
          <a:graphicData uri="http://schemas.openxmlformats.org/presentationml/2006/ole">
            <p:oleObj spid="_x0000_s116742" name="图片" r:id="rId4" imgW="3977714" imgH="2891867" progId="Word.Picture.8">
              <p:embed/>
            </p:oleObj>
          </a:graphicData>
        </a:graphic>
      </p:graphicFrame>
      <p:sp>
        <p:nvSpPr>
          <p:cNvPr id="116744" name="AutoShape 8"/>
          <p:cNvSpPr>
            <a:spLocks noChangeArrowheads="1"/>
          </p:cNvSpPr>
          <p:nvPr/>
        </p:nvSpPr>
        <p:spPr bwMode="auto">
          <a:xfrm>
            <a:off x="4138614" y="1700213"/>
            <a:ext cx="290510" cy="360362"/>
          </a:xfrm>
          <a:prstGeom prst="downArrow">
            <a:avLst>
              <a:gd name="adj1" fmla="val 50000"/>
              <a:gd name="adj2" fmla="val 25000"/>
            </a:avLst>
          </a:prstGeom>
          <a:ln>
            <a:headEnd/>
            <a:tailEnd/>
          </a:ln>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p>
        </p:txBody>
      </p:sp>
      <p:sp>
        <p:nvSpPr>
          <p:cNvPr id="8" name="TextBox 7"/>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2" name="Object 2"/>
          <p:cNvGraphicFramePr>
            <a:graphicFrameLocks noChangeAspect="1"/>
          </p:cNvGraphicFramePr>
          <p:nvPr/>
        </p:nvGraphicFramePr>
        <p:xfrm>
          <a:off x="2428860" y="357166"/>
          <a:ext cx="5256213" cy="3819525"/>
        </p:xfrm>
        <a:graphic>
          <a:graphicData uri="http://schemas.openxmlformats.org/presentationml/2006/ole">
            <p:oleObj spid="_x0000_s179202" name="图片" r:id="rId3" imgW="3977714" imgH="2891867" progId="Word.Picture.8">
              <p:embed/>
            </p:oleObj>
          </a:graphicData>
        </a:graphic>
      </p:graphicFrame>
      <p:pic>
        <p:nvPicPr>
          <p:cNvPr id="179203" name="Picture 3"/>
          <p:cNvPicPr>
            <a:picLocks noChangeAspect="1" noChangeArrowheads="1"/>
          </p:cNvPicPr>
          <p:nvPr/>
        </p:nvPicPr>
        <p:blipFill>
          <a:blip r:embed="rId4" cstate="print"/>
          <a:srcRect/>
          <a:stretch>
            <a:fillRect/>
          </a:stretch>
        </p:blipFill>
        <p:spPr bwMode="auto">
          <a:xfrm>
            <a:off x="2571736" y="4714884"/>
            <a:ext cx="5486400" cy="1438275"/>
          </a:xfrm>
          <a:prstGeom prst="rect">
            <a:avLst/>
          </a:prstGeom>
          <a:noFill/>
          <a:ln w="9525">
            <a:noFill/>
            <a:miter lim="800000"/>
            <a:headEnd/>
            <a:tailEnd/>
          </a:ln>
          <a:effectLst/>
        </p:spPr>
      </p:pic>
      <p:sp>
        <p:nvSpPr>
          <p:cNvPr id="6" name="下箭头 5"/>
          <p:cNvSpPr/>
          <p:nvPr/>
        </p:nvSpPr>
        <p:spPr>
          <a:xfrm>
            <a:off x="5072066" y="4071942"/>
            <a:ext cx="285752" cy="57150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 name="TextBox 4"/>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357166"/>
            <a:ext cx="707236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十字链表结点结构和头结点合起来声明的结点类型如下：</a:t>
            </a:r>
          </a:p>
        </p:txBody>
      </p:sp>
      <p:sp>
        <p:nvSpPr>
          <p:cNvPr id="3" name="TextBox 2"/>
          <p:cNvSpPr txBox="1"/>
          <p:nvPr/>
        </p:nvSpPr>
        <p:spPr>
          <a:xfrm>
            <a:off x="1500166" y="1142984"/>
            <a:ext cx="7000924" cy="3891798"/>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sz="1800" smtClean="0">
                <a:solidFill>
                  <a:srgbClr val="0000FF"/>
                </a:solidFill>
                <a:latin typeface="Consolas" pitchFamily="49" charset="0"/>
                <a:ea typeface="仿宋" pitchFamily="49" charset="-122"/>
                <a:cs typeface="Consolas" pitchFamily="49" charset="0"/>
              </a:rPr>
              <a:t>#define M 3			</a:t>
            </a:r>
            <a:r>
              <a:rPr lang="en-US" sz="1800" smtClean="0">
                <a:solidFill>
                  <a:srgbClr val="00B0F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矩阵行数</a:t>
            </a:r>
          </a:p>
          <a:p>
            <a:r>
              <a:rPr lang="en-US" sz="1800" smtClean="0">
                <a:solidFill>
                  <a:srgbClr val="0000FF"/>
                </a:solidFill>
                <a:latin typeface="Consolas" pitchFamily="49" charset="0"/>
                <a:ea typeface="仿宋" pitchFamily="49" charset="-122"/>
                <a:cs typeface="Consolas" pitchFamily="49" charset="0"/>
              </a:rPr>
              <a:t>#define N 4			</a:t>
            </a:r>
            <a:r>
              <a:rPr lang="en-US" sz="1800" smtClean="0">
                <a:solidFill>
                  <a:srgbClr val="00B0F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矩阵列数</a:t>
            </a:r>
          </a:p>
          <a:p>
            <a:r>
              <a:rPr lang="en-US" sz="1800" smtClean="0">
                <a:solidFill>
                  <a:srgbClr val="0000FF"/>
                </a:solidFill>
                <a:latin typeface="Consolas" pitchFamily="49" charset="0"/>
                <a:ea typeface="仿宋" pitchFamily="49" charset="-122"/>
                <a:cs typeface="Consolas" pitchFamily="49" charset="0"/>
              </a:rPr>
              <a:t>#define Max ((M)&gt;(N)?(M):(N))	  </a:t>
            </a:r>
            <a:r>
              <a:rPr lang="en-US"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矩阵行列中较大者</a:t>
            </a:r>
          </a:p>
          <a:p>
            <a:r>
              <a:rPr lang="en-US" sz="1800" smtClean="0">
                <a:solidFill>
                  <a:srgbClr val="0000FF"/>
                </a:solidFill>
                <a:latin typeface="Consolas" pitchFamily="49" charset="0"/>
                <a:ea typeface="仿宋" pitchFamily="49" charset="-122"/>
                <a:cs typeface="Consolas" pitchFamily="49" charset="0"/>
              </a:rPr>
              <a:t>typedef struct mtxn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int i;			</a:t>
            </a:r>
            <a:r>
              <a:rPr lang="en-US" sz="1800" smtClean="0">
                <a:solidFill>
                  <a:srgbClr val="00B0F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行号</a:t>
            </a:r>
          </a:p>
          <a:p>
            <a:r>
              <a:rPr lang="en-US" sz="1800" smtClean="0">
                <a:solidFill>
                  <a:srgbClr val="0000FF"/>
                </a:solidFill>
                <a:latin typeface="Consolas" pitchFamily="49" charset="0"/>
                <a:ea typeface="仿宋" pitchFamily="49" charset="-122"/>
                <a:cs typeface="Consolas" pitchFamily="49" charset="0"/>
              </a:rPr>
              <a:t>   int j;			</a:t>
            </a:r>
            <a:r>
              <a:rPr lang="en-US" sz="1800" smtClean="0">
                <a:solidFill>
                  <a:srgbClr val="00B0F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列号</a:t>
            </a:r>
          </a:p>
          <a:p>
            <a:r>
              <a:rPr lang="en-US" sz="1800" smtClean="0">
                <a:solidFill>
                  <a:srgbClr val="0000FF"/>
                </a:solidFill>
                <a:latin typeface="Consolas" pitchFamily="49" charset="0"/>
                <a:ea typeface="仿宋" pitchFamily="49" charset="-122"/>
                <a:cs typeface="Consolas" pitchFamily="49" charset="0"/>
              </a:rPr>
              <a:t>   struct mtxn *right,*down;	</a:t>
            </a:r>
            <a:r>
              <a:rPr lang="en-US" sz="1800" smtClean="0">
                <a:solidFill>
                  <a:srgbClr val="00B0F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向右和向下的指针</a:t>
            </a:r>
          </a:p>
          <a:p>
            <a:pPr>
              <a:lnSpc>
                <a:spcPct val="150000"/>
              </a:lnSpc>
            </a:pPr>
            <a:r>
              <a:rPr lang="en-US" sz="1800" smtClean="0">
                <a:solidFill>
                  <a:srgbClr val="0000FF"/>
                </a:solidFill>
                <a:latin typeface="Consolas" pitchFamily="49" charset="0"/>
                <a:ea typeface="仿宋" pitchFamily="49" charset="-122"/>
                <a:cs typeface="Consolas" pitchFamily="49" charset="0"/>
              </a:rPr>
              <a:t>   union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  ElemType value;		</a:t>
            </a:r>
            <a:r>
              <a:rPr lang="en-US" sz="1800" smtClean="0">
                <a:solidFill>
                  <a:srgbClr val="00B0F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存放非零元素值</a:t>
            </a:r>
          </a:p>
          <a:p>
            <a:r>
              <a:rPr lang="en-US" sz="1800" smtClean="0">
                <a:solidFill>
                  <a:srgbClr val="0000FF"/>
                </a:solidFill>
                <a:latin typeface="Consolas" pitchFamily="49" charset="0"/>
                <a:ea typeface="仿宋" pitchFamily="49" charset="-122"/>
                <a:cs typeface="Consolas" pitchFamily="49" charset="0"/>
              </a:rPr>
              <a:t>      struct mtxn *link;</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 </a:t>
            </a:r>
            <a:r>
              <a:rPr lang="en-US" sz="1800" smtClean="0">
                <a:solidFill>
                  <a:srgbClr val="FF00FF"/>
                </a:solidFill>
                <a:latin typeface="Consolas" pitchFamily="49" charset="0"/>
                <a:ea typeface="仿宋" pitchFamily="49" charset="-122"/>
                <a:cs typeface="Consolas" pitchFamily="49" charset="0"/>
              </a:rPr>
              <a:t>tag</a:t>
            </a:r>
            <a:r>
              <a:rPr lang="en-US"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a:p>
            <a:pPr>
              <a:lnSpc>
                <a:spcPct val="150000"/>
              </a:lnSpc>
            </a:pP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FF0000"/>
                </a:solidFill>
                <a:latin typeface="Consolas" pitchFamily="49" charset="0"/>
                <a:ea typeface="仿宋" pitchFamily="49" charset="-122"/>
                <a:cs typeface="Consolas" pitchFamily="49" charset="0"/>
              </a:rPr>
              <a:t>MatNode</a:t>
            </a:r>
            <a:r>
              <a:rPr lang="en-US" sz="1800" smtClean="0">
                <a:solidFill>
                  <a:srgbClr val="0000FF"/>
                </a:solidFill>
                <a:latin typeface="Consolas" pitchFamily="49" charset="0"/>
                <a:ea typeface="仿宋" pitchFamily="49" charset="-122"/>
                <a:cs typeface="Consolas" pitchFamily="49" charset="0"/>
              </a:rPr>
              <a:t>;			</a:t>
            </a:r>
            <a:r>
              <a:rPr lang="en-US" sz="1800" smtClean="0">
                <a:solidFill>
                  <a:srgbClr val="00B0F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十字链表类型定义</a:t>
            </a:r>
          </a:p>
        </p:txBody>
      </p:sp>
      <p:sp>
        <p:nvSpPr>
          <p:cNvPr id="4" name="TextBox 3"/>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稀 疏 矩 阵</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604" y="1285860"/>
            <a:ext cx="6500858"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通常数组的基本运算主要有：</a:t>
            </a:r>
          </a:p>
        </p:txBody>
      </p:sp>
      <p:sp>
        <p:nvSpPr>
          <p:cNvPr id="5" name="TextBox 4"/>
          <p:cNvSpPr txBox="1"/>
          <p:nvPr/>
        </p:nvSpPr>
        <p:spPr>
          <a:xfrm>
            <a:off x="1857356" y="2000240"/>
            <a:ext cx="2571768" cy="1015663"/>
          </a:xfrm>
          <a:prstGeom prst="rect">
            <a:avLst/>
          </a:prstGeom>
          <a:noFill/>
        </p:spPr>
        <p:txBody>
          <a:bodyPr wrap="square" rtlCol="0">
            <a:spAutoFit/>
          </a:bodyPr>
          <a:lstStyle/>
          <a:p>
            <a:pPr marL="457200" indent="-457200">
              <a:lnSpc>
                <a:spcPct val="150000"/>
              </a:lnSpc>
              <a:buBlip>
                <a:blip r:embed="rId2"/>
              </a:buBlip>
            </a:pPr>
            <a:r>
              <a:rPr lang="zh-CN" altLang="en-US" sz="2000" smtClean="0">
                <a:solidFill>
                  <a:srgbClr val="0000FF"/>
                </a:solidFill>
                <a:latin typeface="仿宋" pitchFamily="49" charset="-122"/>
                <a:ea typeface="仿宋" pitchFamily="49" charset="-122"/>
              </a:rPr>
              <a:t>存元素值</a:t>
            </a:r>
            <a:endParaRPr lang="en-US" altLang="zh-CN" sz="2000" smtClean="0">
              <a:solidFill>
                <a:srgbClr val="0000FF"/>
              </a:solidFill>
              <a:latin typeface="仿宋" pitchFamily="49" charset="-122"/>
              <a:ea typeface="仿宋" pitchFamily="49" charset="-122"/>
            </a:endParaRPr>
          </a:p>
          <a:p>
            <a:pPr marL="457200" indent="-457200">
              <a:lnSpc>
                <a:spcPct val="150000"/>
              </a:lnSpc>
              <a:buBlip>
                <a:blip r:embed="rId2"/>
              </a:buBlip>
            </a:pPr>
            <a:r>
              <a:rPr lang="zh-CN" altLang="en-US" sz="2000" smtClean="0">
                <a:solidFill>
                  <a:srgbClr val="0000FF"/>
                </a:solidFill>
                <a:latin typeface="仿宋" pitchFamily="49" charset="-122"/>
                <a:ea typeface="仿宋" pitchFamily="49" charset="-122"/>
              </a:rPr>
              <a:t>取元素值</a:t>
            </a:r>
            <a:endParaRPr lang="zh-CN" altLang="en-US" sz="2000">
              <a:solidFill>
                <a:srgbClr val="0000FF"/>
              </a:solidFill>
              <a:latin typeface="仿宋" pitchFamily="49" charset="-122"/>
              <a:ea typeface="仿宋" pitchFamily="49" charset="-122"/>
            </a:endParaRPr>
          </a:p>
        </p:txBody>
      </p:sp>
      <p:sp>
        <p:nvSpPr>
          <p:cNvPr id="6" name="TextBox 5"/>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组</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57290" y="928670"/>
            <a:ext cx="7000924" cy="1015663"/>
          </a:xfrm>
          <a:prstGeom prst="rect">
            <a:avLst/>
          </a:prstGeom>
          <a:noFill/>
          <a:ln w="9525">
            <a:noFill/>
            <a:miter lim="800000"/>
            <a:headEnd/>
            <a:tailEnd/>
          </a:ln>
          <a:effectLst/>
        </p:spPr>
        <p:txBody>
          <a:bodyPr wrap="square">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    几乎所有的高级程序设计语言都实现了数组数据结构，称为数组类型。在</a:t>
            </a:r>
            <a:r>
              <a:rPr lang="en-US" sz="2000" smtClean="0">
                <a:solidFill>
                  <a:srgbClr val="0000FF"/>
                </a:solidFill>
                <a:latin typeface="Consolas" pitchFamily="49" charset="0"/>
                <a:ea typeface="楷体" pitchFamily="49" charset="-122"/>
                <a:cs typeface="Consolas" pitchFamily="49" charset="0"/>
              </a:rPr>
              <a:t>C/C++</a:t>
            </a:r>
            <a:r>
              <a:rPr lang="zh-CN" altLang="en-US" sz="2000" smtClean="0">
                <a:solidFill>
                  <a:srgbClr val="0000FF"/>
                </a:solidFill>
                <a:latin typeface="Consolas" pitchFamily="49" charset="0"/>
                <a:ea typeface="楷体" pitchFamily="49" charset="-122"/>
                <a:cs typeface="Consolas" pitchFamily="49" charset="0"/>
              </a:rPr>
              <a:t>语言中，数组类型具有如下特点：</a:t>
            </a:r>
            <a:endParaRPr lang="zh-CN" altLang="en-US"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857356" y="2214554"/>
            <a:ext cx="6286544" cy="2000419"/>
          </a:xfrm>
          <a:prstGeom prst="rect">
            <a:avLst/>
          </a:prstGeom>
          <a:noFill/>
        </p:spPr>
        <p:txBody>
          <a:bodyPr wrap="square" rtlCol="0">
            <a:spAutoFit/>
          </a:bodyPr>
          <a:lstStyle/>
          <a:p>
            <a:pPr marL="457200" indent="-457200">
              <a:lnSpc>
                <a:spcPts val="32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一个数组中所有元素具有相同的数据类型。</a:t>
            </a: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数组一旦被定义，它的维数和每维大小就不再改变。</a:t>
            </a:r>
          </a:p>
          <a:p>
            <a:pPr marL="457200" indent="-457200">
              <a:lnSpc>
                <a:spcPts val="32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数组中每个元素对应唯一的下标，可以通过该下标对元素进行存取操作。</a:t>
            </a:r>
          </a:p>
        </p:txBody>
      </p:sp>
      <p:sp>
        <p:nvSpPr>
          <p:cNvPr id="5" name="TextBox 4"/>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组</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142976" y="428604"/>
            <a:ext cx="439102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5.1.2 </a:t>
            </a:r>
            <a:r>
              <a:rPr lang="zh-CN" altLang="en-US" sz="2800" dirty="0">
                <a:solidFill>
                  <a:srgbClr val="FF0000"/>
                </a:solidFill>
                <a:latin typeface="Consolas" pitchFamily="49" charset="0"/>
                <a:ea typeface="微软雅黑" pitchFamily="34" charset="-122"/>
                <a:cs typeface="Consolas" pitchFamily="49" charset="0"/>
              </a:rPr>
              <a:t>数组的存储结构</a:t>
            </a:r>
          </a:p>
        </p:txBody>
      </p:sp>
      <p:sp>
        <p:nvSpPr>
          <p:cNvPr id="91139" name="Text Box 3"/>
          <p:cNvSpPr txBox="1">
            <a:spLocks noChangeArrowheads="1"/>
          </p:cNvSpPr>
          <p:nvPr/>
        </p:nvSpPr>
        <p:spPr bwMode="auto">
          <a:xfrm>
            <a:off x="1357290" y="1500174"/>
            <a:ext cx="7461273" cy="957250"/>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以二维数组为例，在</a:t>
            </a:r>
            <a:r>
              <a:rPr lang="en-US" altLang="zh-CN" sz="2000" dirty="0">
                <a:solidFill>
                  <a:srgbClr val="0000FF"/>
                </a:solidFill>
                <a:latin typeface="Consolas" pitchFamily="49" charset="0"/>
                <a:ea typeface="楷体" pitchFamily="49" charset="-122"/>
                <a:cs typeface="Consolas" pitchFamily="49" charset="0"/>
              </a:rPr>
              <a:t>C/C++</a:t>
            </a:r>
            <a:r>
              <a:rPr lang="zh-CN" altLang="en-US" sz="2000" dirty="0">
                <a:solidFill>
                  <a:srgbClr val="0000FF"/>
                </a:solidFill>
                <a:latin typeface="Consolas" pitchFamily="49" charset="0"/>
                <a:ea typeface="楷体" pitchFamily="49" charset="-122"/>
                <a:cs typeface="Consolas" pitchFamily="49" charset="0"/>
              </a:rPr>
              <a:t>语言中，由于数组下标从</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开始，所以除特别指出外，后面的数组表示均统一为下标从</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开始。 </a:t>
            </a:r>
          </a:p>
        </p:txBody>
      </p:sp>
      <p:sp>
        <p:nvSpPr>
          <p:cNvPr id="91142" name="Rectangle 6"/>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1144" name="Rectangle 8"/>
          <p:cNvSpPr>
            <a:spLocks noChangeArrowheads="1"/>
          </p:cNvSpPr>
          <p:nvPr/>
        </p:nvSpPr>
        <p:spPr bwMode="auto">
          <a:xfrm>
            <a:off x="0" y="31051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7" name="TextBox 6"/>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组</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1008094" y="428604"/>
            <a:ext cx="7278682" cy="60016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smtClean="0">
                <a:solidFill>
                  <a:srgbClr val="0000FF"/>
                </a:solidFill>
                <a:latin typeface="Consolas" pitchFamily="49" charset="0"/>
                <a:ea typeface="楷体" pitchFamily="49" charset="-122"/>
                <a:cs typeface="Consolas" pitchFamily="49" charset="0"/>
              </a:rPr>
              <a:t>二</a:t>
            </a:r>
            <a:r>
              <a:rPr lang="zh-CN" altLang="en-US" sz="2200" dirty="0">
                <a:solidFill>
                  <a:srgbClr val="0000FF"/>
                </a:solidFill>
                <a:latin typeface="Consolas" pitchFamily="49" charset="0"/>
                <a:ea typeface="楷体" pitchFamily="49" charset="-122"/>
                <a:cs typeface="Consolas" pitchFamily="49" charset="0"/>
              </a:rPr>
              <a:t>维数组的存储次序有</a:t>
            </a:r>
            <a:r>
              <a:rPr lang="zh-CN" altLang="en-US" sz="2200" dirty="0">
                <a:solidFill>
                  <a:srgbClr val="FF0000"/>
                </a:solidFill>
                <a:latin typeface="Consolas" pitchFamily="49" charset="0"/>
                <a:ea typeface="楷体" pitchFamily="49" charset="-122"/>
                <a:cs typeface="Consolas" pitchFamily="49" charset="0"/>
              </a:rPr>
              <a:t>按行优先</a:t>
            </a:r>
            <a:r>
              <a:rPr lang="zh-CN" altLang="en-US" sz="2200" dirty="0">
                <a:solidFill>
                  <a:srgbClr val="0000FF"/>
                </a:solidFill>
                <a:latin typeface="Consolas" pitchFamily="49" charset="0"/>
                <a:ea typeface="楷体" pitchFamily="49" charset="-122"/>
                <a:cs typeface="Consolas" pitchFamily="49" charset="0"/>
              </a:rPr>
              <a:t>和</a:t>
            </a:r>
            <a:r>
              <a:rPr lang="zh-CN" altLang="en-US" sz="2200" dirty="0">
                <a:solidFill>
                  <a:srgbClr val="FF0000"/>
                </a:solidFill>
                <a:latin typeface="Consolas" pitchFamily="49" charset="0"/>
                <a:ea typeface="楷体" pitchFamily="49" charset="-122"/>
                <a:cs typeface="Consolas" pitchFamily="49" charset="0"/>
              </a:rPr>
              <a:t>按列优先</a:t>
            </a:r>
            <a:r>
              <a:rPr lang="zh-CN" altLang="en-US" sz="2200">
                <a:solidFill>
                  <a:srgbClr val="0000FF"/>
                </a:solidFill>
                <a:latin typeface="Consolas" pitchFamily="49" charset="0"/>
                <a:ea typeface="楷体" pitchFamily="49" charset="-122"/>
                <a:cs typeface="Consolas" pitchFamily="49" charset="0"/>
              </a:rPr>
              <a:t>两种</a:t>
            </a:r>
            <a:r>
              <a:rPr lang="zh-CN" altLang="en-US" sz="2200" smtClean="0">
                <a:solidFill>
                  <a:srgbClr val="0000FF"/>
                </a:solidFill>
                <a:latin typeface="Consolas" pitchFamily="49" charset="0"/>
                <a:ea typeface="楷体" pitchFamily="49" charset="-122"/>
                <a:cs typeface="Consolas" pitchFamily="49" charset="0"/>
              </a:rPr>
              <a:t>方式。</a:t>
            </a:r>
            <a:endParaRPr lang="zh-CN" altLang="en-US" sz="2200" dirty="0">
              <a:solidFill>
                <a:srgbClr val="0000FF"/>
              </a:solidFill>
              <a:latin typeface="Consolas" pitchFamily="49" charset="0"/>
              <a:ea typeface="楷体" pitchFamily="49" charset="-122"/>
              <a:cs typeface="Consolas" pitchFamily="49" charset="0"/>
            </a:endParaRPr>
          </a:p>
        </p:txBody>
      </p:sp>
      <p:sp>
        <p:nvSpPr>
          <p:cNvPr id="91142" name="Rectangle 6"/>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1144" name="Rectangle 8"/>
          <p:cNvSpPr>
            <a:spLocks noChangeArrowheads="1"/>
          </p:cNvSpPr>
          <p:nvPr/>
        </p:nvSpPr>
        <p:spPr bwMode="auto">
          <a:xfrm>
            <a:off x="0" y="31051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310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1078" name="Object 2"/>
          <p:cNvGraphicFramePr>
            <a:graphicFrameLocks noChangeAspect="1"/>
          </p:cNvGraphicFramePr>
          <p:nvPr/>
        </p:nvGraphicFramePr>
        <p:xfrm>
          <a:off x="2000232" y="1275509"/>
          <a:ext cx="4071966" cy="1796301"/>
        </p:xfrm>
        <a:graphic>
          <a:graphicData uri="http://schemas.openxmlformats.org/presentationml/2006/ole">
            <p:oleObj spid="_x0000_s131078" name="Equation" r:id="rId3" imgW="2120760" imgH="939600" progId="Equation.3">
              <p:embed/>
            </p:oleObj>
          </a:graphicData>
        </a:graphic>
      </p:graphicFrame>
      <p:grpSp>
        <p:nvGrpSpPr>
          <p:cNvPr id="21" name="组合 20"/>
          <p:cNvGrpSpPr/>
          <p:nvPr/>
        </p:nvGrpSpPr>
        <p:grpSpPr>
          <a:xfrm>
            <a:off x="1285852" y="3214686"/>
            <a:ext cx="7715304" cy="2328936"/>
            <a:chOff x="1285852" y="3214686"/>
            <a:chExt cx="7715304" cy="2328936"/>
          </a:xfrm>
        </p:grpSpPr>
        <p:sp>
          <p:nvSpPr>
            <p:cNvPr id="12" name="TextBox 11"/>
            <p:cNvSpPr txBox="1"/>
            <p:nvPr/>
          </p:nvSpPr>
          <p:spPr>
            <a:xfrm>
              <a:off x="4357686" y="3429000"/>
              <a:ext cx="1928826" cy="400110"/>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cs typeface="Consolas" pitchFamily="49" charset="0"/>
                </a:rPr>
                <a:t>按行优先存储</a:t>
              </a:r>
              <a:endParaRPr lang="zh-CN" altLang="en-US" sz="2000">
                <a:latin typeface="仿宋" pitchFamily="49" charset="-122"/>
                <a:ea typeface="仿宋" pitchFamily="49" charset="-122"/>
              </a:endParaRPr>
            </a:p>
          </p:txBody>
        </p:sp>
        <p:sp>
          <p:nvSpPr>
            <p:cNvPr id="13" name="TextBox 12"/>
            <p:cNvSpPr txBox="1"/>
            <p:nvPr/>
          </p:nvSpPr>
          <p:spPr>
            <a:xfrm>
              <a:off x="1285852" y="4286256"/>
              <a:ext cx="7715304"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a</a:t>
              </a:r>
              <a:r>
                <a:rPr lang="en-US" altLang="zh-CN" sz="2000" baseline="-25000" smtClean="0">
                  <a:solidFill>
                    <a:srgbClr val="0000FF"/>
                  </a:solidFill>
                  <a:latin typeface="Consolas" pitchFamily="49" charset="0"/>
                  <a:cs typeface="Consolas" pitchFamily="49" charset="0"/>
                </a:rPr>
                <a:t>0,0</a:t>
              </a:r>
              <a:r>
                <a:rPr lang="en-US" altLang="zh-CN" sz="2000" smtClean="0">
                  <a:solidFill>
                    <a:srgbClr val="0000FF"/>
                  </a:solidFill>
                  <a:latin typeface="Consolas" pitchFamily="49" charset="0"/>
                  <a:cs typeface="Consolas" pitchFamily="49" charset="0"/>
                </a:rPr>
                <a:t> </a:t>
              </a:r>
              <a:r>
                <a:rPr lang="en-US" altLang="zh-CN" sz="2000" i="1" smtClean="0">
                  <a:solidFill>
                    <a:srgbClr val="0000FF"/>
                  </a:solidFill>
                  <a:latin typeface="Consolas" pitchFamily="49" charset="0"/>
                  <a:cs typeface="Consolas" pitchFamily="49" charset="0"/>
                </a:rPr>
                <a:t>a</a:t>
              </a:r>
              <a:r>
                <a:rPr lang="en-US" altLang="zh-CN" sz="2000" baseline="-25000" smtClean="0">
                  <a:solidFill>
                    <a:srgbClr val="0000FF"/>
                  </a:solidFill>
                  <a:latin typeface="Consolas" pitchFamily="49" charset="0"/>
                  <a:cs typeface="Consolas" pitchFamily="49" charset="0"/>
                </a:rPr>
                <a:t>0,1</a:t>
              </a:r>
              <a:r>
                <a:rPr lang="en-US" altLang="zh-CN" sz="2000" smtClean="0">
                  <a:solidFill>
                    <a:srgbClr val="0000FF"/>
                  </a:solidFill>
                  <a:latin typeface="Consolas" pitchFamily="49" charset="0"/>
                  <a:cs typeface="Consolas" pitchFamily="49" charset="0"/>
                </a:rPr>
                <a:t> … </a:t>
              </a:r>
              <a:r>
                <a:rPr lang="en-US" altLang="zh-CN" sz="2000" i="1" smtClean="0">
                  <a:solidFill>
                    <a:srgbClr val="0000FF"/>
                  </a:solidFill>
                  <a:latin typeface="Consolas" pitchFamily="49" charset="0"/>
                  <a:cs typeface="Consolas" pitchFamily="49" charset="0"/>
                </a:rPr>
                <a:t>a</a:t>
              </a:r>
              <a:r>
                <a:rPr lang="en-US" altLang="zh-CN" sz="2000" baseline="-25000" smtClean="0">
                  <a:solidFill>
                    <a:srgbClr val="0000FF"/>
                  </a:solidFill>
                  <a:latin typeface="Consolas" pitchFamily="49" charset="0"/>
                  <a:cs typeface="Consolas" pitchFamily="49" charset="0"/>
                </a:rPr>
                <a:t>0,</a:t>
              </a:r>
              <a:r>
                <a:rPr lang="en-US" altLang="zh-CN" sz="2000" i="1" baseline="-25000" smtClean="0">
                  <a:solidFill>
                    <a:srgbClr val="0000FF"/>
                  </a:solidFill>
                  <a:latin typeface="Consolas" pitchFamily="49" charset="0"/>
                  <a:cs typeface="Consolas" pitchFamily="49" charset="0"/>
                </a:rPr>
                <a:t>n</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  </a:t>
              </a:r>
              <a:r>
                <a:rPr lang="en-US" altLang="zh-CN" sz="2000" i="1" smtClean="0">
                  <a:solidFill>
                    <a:srgbClr val="C00000"/>
                  </a:solidFill>
                  <a:latin typeface="Consolas" pitchFamily="49" charset="0"/>
                  <a:cs typeface="Consolas" pitchFamily="49" charset="0"/>
                </a:rPr>
                <a:t>a</a:t>
              </a:r>
              <a:r>
                <a:rPr lang="en-US" altLang="zh-CN" sz="2000" baseline="-25000" smtClean="0">
                  <a:solidFill>
                    <a:srgbClr val="C00000"/>
                  </a:solidFill>
                  <a:latin typeface="Consolas" pitchFamily="49" charset="0"/>
                  <a:cs typeface="Consolas" pitchFamily="49" charset="0"/>
                </a:rPr>
                <a:t>1,0</a:t>
              </a:r>
              <a:r>
                <a:rPr lang="en-US" altLang="zh-CN" sz="2000" smtClean="0">
                  <a:solidFill>
                    <a:srgbClr val="C00000"/>
                  </a:solidFill>
                  <a:latin typeface="Consolas" pitchFamily="49" charset="0"/>
                  <a:cs typeface="Consolas" pitchFamily="49" charset="0"/>
                </a:rPr>
                <a:t> </a:t>
              </a:r>
              <a:r>
                <a:rPr lang="en-US" altLang="zh-CN" sz="2000" i="1" smtClean="0">
                  <a:solidFill>
                    <a:srgbClr val="C00000"/>
                  </a:solidFill>
                  <a:latin typeface="Consolas" pitchFamily="49" charset="0"/>
                  <a:cs typeface="Consolas" pitchFamily="49" charset="0"/>
                </a:rPr>
                <a:t>a</a:t>
              </a:r>
              <a:r>
                <a:rPr lang="en-US" altLang="zh-CN" sz="2000" baseline="-25000" smtClean="0">
                  <a:solidFill>
                    <a:srgbClr val="C00000"/>
                  </a:solidFill>
                  <a:latin typeface="Consolas" pitchFamily="49" charset="0"/>
                  <a:cs typeface="Consolas" pitchFamily="49" charset="0"/>
                </a:rPr>
                <a:t>1,1</a:t>
              </a:r>
              <a:r>
                <a:rPr lang="en-US" altLang="zh-CN" sz="2000" smtClean="0">
                  <a:solidFill>
                    <a:srgbClr val="C00000"/>
                  </a:solidFill>
                  <a:latin typeface="Consolas" pitchFamily="49" charset="0"/>
                  <a:cs typeface="Consolas" pitchFamily="49" charset="0"/>
                </a:rPr>
                <a:t> … </a:t>
              </a:r>
              <a:r>
                <a:rPr lang="en-US" altLang="zh-CN" sz="2000" i="1" smtClean="0">
                  <a:solidFill>
                    <a:srgbClr val="C00000"/>
                  </a:solidFill>
                  <a:latin typeface="Consolas" pitchFamily="49" charset="0"/>
                  <a:cs typeface="Consolas" pitchFamily="49" charset="0"/>
                </a:rPr>
                <a:t>a</a:t>
              </a:r>
              <a:r>
                <a:rPr lang="en-US" altLang="zh-CN" sz="2000" baseline="-25000" smtClean="0">
                  <a:solidFill>
                    <a:srgbClr val="C00000"/>
                  </a:solidFill>
                  <a:latin typeface="Consolas" pitchFamily="49" charset="0"/>
                  <a:cs typeface="Consolas" pitchFamily="49" charset="0"/>
                </a:rPr>
                <a:t>1,</a:t>
              </a:r>
              <a:r>
                <a:rPr lang="en-US" altLang="zh-CN" sz="2000" i="1" baseline="-25000" smtClean="0">
                  <a:solidFill>
                    <a:srgbClr val="C00000"/>
                  </a:solidFill>
                  <a:latin typeface="Consolas" pitchFamily="49" charset="0"/>
                  <a:cs typeface="Consolas" pitchFamily="49" charset="0"/>
                </a:rPr>
                <a:t>n</a:t>
              </a:r>
              <a:r>
                <a:rPr lang="en-US" altLang="zh-CN" sz="2000" baseline="-25000" smtClean="0">
                  <a:solidFill>
                    <a:srgbClr val="C00000"/>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 …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m</a:t>
              </a:r>
              <a:r>
                <a:rPr lang="en-US" altLang="zh-CN" sz="2000" baseline="-25000" smtClean="0">
                  <a:solidFill>
                    <a:srgbClr val="006600"/>
                  </a:solidFill>
                  <a:latin typeface="Consolas" pitchFamily="49" charset="0"/>
                  <a:cs typeface="Consolas" pitchFamily="49" charset="0"/>
                </a:rPr>
                <a:t>-1,0</a:t>
              </a:r>
              <a:r>
                <a:rPr lang="en-US" altLang="zh-CN" sz="2000" smtClean="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m</a:t>
              </a:r>
              <a:r>
                <a:rPr lang="en-US" altLang="zh-CN" sz="2000" baseline="-25000" smtClean="0">
                  <a:solidFill>
                    <a:srgbClr val="006600"/>
                  </a:solidFill>
                  <a:latin typeface="Consolas" pitchFamily="49" charset="0"/>
                  <a:cs typeface="Consolas" pitchFamily="49" charset="0"/>
                </a:rPr>
                <a:t>-1,1</a:t>
              </a:r>
              <a:r>
                <a:rPr lang="en-US" altLang="zh-CN" sz="2000" smtClean="0">
                  <a:solidFill>
                    <a:srgbClr val="006600"/>
                  </a:solidFill>
                  <a:latin typeface="Consolas" pitchFamily="49" charset="0"/>
                  <a:cs typeface="Consolas" pitchFamily="49" charset="0"/>
                </a:rPr>
                <a:t> …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m</a:t>
              </a:r>
              <a:r>
                <a:rPr lang="en-US" altLang="zh-CN" sz="2000" baseline="-25000" smtClean="0">
                  <a:solidFill>
                    <a:srgbClr val="006600"/>
                  </a:solidFill>
                  <a:latin typeface="Consolas" pitchFamily="49" charset="0"/>
                  <a:cs typeface="Consolas" pitchFamily="49" charset="0"/>
                </a:rPr>
                <a:t>-1,</a:t>
              </a:r>
              <a:r>
                <a:rPr lang="en-US" altLang="zh-CN" sz="2000" i="1" baseline="-25000" smtClean="0">
                  <a:solidFill>
                    <a:srgbClr val="006600"/>
                  </a:solidFill>
                  <a:latin typeface="Consolas" pitchFamily="49" charset="0"/>
                  <a:cs typeface="Consolas" pitchFamily="49" charset="0"/>
                </a:rPr>
                <a:t>n</a:t>
              </a:r>
              <a:r>
                <a:rPr lang="en-US" altLang="zh-CN" sz="2000" baseline="-25000" smtClean="0">
                  <a:solidFill>
                    <a:srgbClr val="006600"/>
                  </a:solidFill>
                  <a:latin typeface="Consolas" pitchFamily="49" charset="0"/>
                  <a:cs typeface="Consolas" pitchFamily="49" charset="0"/>
                </a:rPr>
                <a:t>-1</a:t>
              </a:r>
              <a:endParaRPr lang="zh-CN" altLang="en-US" sz="2000" baseline="-25000">
                <a:solidFill>
                  <a:srgbClr val="006600"/>
                </a:solidFill>
                <a:latin typeface="Consolas" pitchFamily="49" charset="0"/>
                <a:cs typeface="Consolas" pitchFamily="49" charset="0"/>
              </a:endParaRPr>
            </a:p>
          </p:txBody>
        </p:sp>
        <p:sp>
          <p:nvSpPr>
            <p:cNvPr id="14" name="下箭头 13"/>
            <p:cNvSpPr/>
            <p:nvPr/>
          </p:nvSpPr>
          <p:spPr>
            <a:xfrm>
              <a:off x="4143372" y="3214686"/>
              <a:ext cx="214314" cy="85725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 name="右大括号 14"/>
            <p:cNvSpPr/>
            <p:nvPr/>
          </p:nvSpPr>
          <p:spPr>
            <a:xfrm rot="5400000">
              <a:off x="2356860" y="4072504"/>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TextBox 15"/>
            <p:cNvSpPr txBox="1"/>
            <p:nvPr/>
          </p:nvSpPr>
          <p:spPr>
            <a:xfrm>
              <a:off x="2000232" y="5143512"/>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第</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行</a:t>
              </a:r>
              <a:endParaRPr lang="zh-CN" altLang="en-US" sz="2000">
                <a:solidFill>
                  <a:srgbClr val="0000FF"/>
                </a:solidFill>
                <a:latin typeface="Consolas" pitchFamily="49" charset="0"/>
                <a:ea typeface="仿宋" pitchFamily="49" charset="-122"/>
                <a:cs typeface="Consolas" pitchFamily="49" charset="0"/>
              </a:endParaRPr>
            </a:p>
          </p:txBody>
        </p:sp>
        <p:sp>
          <p:nvSpPr>
            <p:cNvPr id="17" name="右大括号 16"/>
            <p:cNvSpPr/>
            <p:nvPr/>
          </p:nvSpPr>
          <p:spPr>
            <a:xfrm rot="5400000">
              <a:off x="4642876" y="4072504"/>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TextBox 17"/>
            <p:cNvSpPr txBox="1"/>
            <p:nvPr/>
          </p:nvSpPr>
          <p:spPr>
            <a:xfrm>
              <a:off x="4286248" y="5143512"/>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第</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行</a:t>
              </a:r>
              <a:endParaRPr lang="zh-CN" altLang="en-US" sz="2000">
                <a:solidFill>
                  <a:srgbClr val="0000FF"/>
                </a:solidFill>
                <a:latin typeface="Consolas" pitchFamily="49" charset="0"/>
                <a:ea typeface="仿宋" pitchFamily="49" charset="-122"/>
                <a:cs typeface="Consolas" pitchFamily="49" charset="0"/>
              </a:endParaRPr>
            </a:p>
          </p:txBody>
        </p:sp>
        <p:sp>
          <p:nvSpPr>
            <p:cNvPr id="19" name="右大括号 18"/>
            <p:cNvSpPr/>
            <p:nvPr/>
          </p:nvSpPr>
          <p:spPr>
            <a:xfrm rot="5400000">
              <a:off x="7277652" y="3849760"/>
              <a:ext cx="144000" cy="21600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0" name="TextBox 19"/>
            <p:cNvSpPr txBox="1"/>
            <p:nvPr/>
          </p:nvSpPr>
          <p:spPr>
            <a:xfrm>
              <a:off x="6858016" y="5072074"/>
              <a:ext cx="121444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第</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行</a:t>
              </a:r>
              <a:endParaRPr lang="zh-CN" altLang="en-US" sz="2000">
                <a:solidFill>
                  <a:srgbClr val="0000FF"/>
                </a:solidFill>
                <a:latin typeface="Consolas" pitchFamily="49" charset="0"/>
                <a:ea typeface="仿宋" pitchFamily="49" charset="-122"/>
                <a:cs typeface="Consolas" pitchFamily="49" charset="0"/>
              </a:endParaRPr>
            </a:p>
          </p:txBody>
        </p:sp>
      </p:grpSp>
      <p:grpSp>
        <p:nvGrpSpPr>
          <p:cNvPr id="26" name="组合 25"/>
          <p:cNvGrpSpPr/>
          <p:nvPr/>
        </p:nvGrpSpPr>
        <p:grpSpPr>
          <a:xfrm>
            <a:off x="3032613" y="1545486"/>
            <a:ext cx="2825271" cy="1313598"/>
            <a:chOff x="3032613" y="1545486"/>
            <a:chExt cx="2825271" cy="1313598"/>
          </a:xfrm>
        </p:grpSpPr>
        <p:cxnSp>
          <p:nvCxnSpPr>
            <p:cNvPr id="23" name="直接连接符 22"/>
            <p:cNvCxnSpPr/>
            <p:nvPr/>
          </p:nvCxnSpPr>
          <p:spPr>
            <a:xfrm>
              <a:off x="3032613" y="1545486"/>
              <a:ext cx="2786082" cy="1588"/>
            </a:xfrm>
            <a:prstGeom prst="line">
              <a:avLst/>
            </a:prstGeom>
            <a:ln w="28575">
              <a:prstDash val="dash"/>
            </a:ln>
          </p:spPr>
          <p:style>
            <a:lnRef idx="2">
              <a:schemeClr val="accent2"/>
            </a:lnRef>
            <a:fillRef idx="0">
              <a:schemeClr val="accent2"/>
            </a:fillRef>
            <a:effectRef idx="1">
              <a:schemeClr val="accent2"/>
            </a:effectRef>
            <a:fontRef idx="minor">
              <a:schemeClr val="tx1"/>
            </a:fontRef>
          </p:style>
        </p:cxnSp>
        <p:cxnSp>
          <p:nvCxnSpPr>
            <p:cNvPr id="24" name="直接连接符 23"/>
            <p:cNvCxnSpPr/>
            <p:nvPr/>
          </p:nvCxnSpPr>
          <p:spPr>
            <a:xfrm>
              <a:off x="3071802" y="2070090"/>
              <a:ext cx="2786082" cy="1588"/>
            </a:xfrm>
            <a:prstGeom prst="line">
              <a:avLst/>
            </a:prstGeom>
            <a:ln w="28575">
              <a:prstDash val="dash"/>
            </a:ln>
          </p:spPr>
          <p:style>
            <a:lnRef idx="2">
              <a:schemeClr val="accent2"/>
            </a:lnRef>
            <a:fillRef idx="0">
              <a:schemeClr val="accent2"/>
            </a:fillRef>
            <a:effectRef idx="1">
              <a:schemeClr val="accent2"/>
            </a:effectRef>
            <a:fontRef idx="minor">
              <a:schemeClr val="tx1"/>
            </a:fontRef>
          </p:style>
        </p:cxnSp>
        <p:cxnSp>
          <p:nvCxnSpPr>
            <p:cNvPr id="25" name="直接连接符 24"/>
            <p:cNvCxnSpPr/>
            <p:nvPr/>
          </p:nvCxnSpPr>
          <p:spPr>
            <a:xfrm>
              <a:off x="3071802" y="2857496"/>
              <a:ext cx="2786082" cy="1588"/>
            </a:xfrm>
            <a:prstGeom prst="line">
              <a:avLst/>
            </a:prstGeom>
            <a:ln w="28575">
              <a:prstDash val="dash"/>
            </a:ln>
          </p:spPr>
          <p:style>
            <a:lnRef idx="2">
              <a:schemeClr val="accent2"/>
            </a:lnRef>
            <a:fillRef idx="0">
              <a:schemeClr val="accent2"/>
            </a:fillRef>
            <a:effectRef idx="1">
              <a:schemeClr val="accent2"/>
            </a:effectRef>
            <a:fontRef idx="minor">
              <a:schemeClr val="tx1"/>
            </a:fontRef>
          </p:style>
        </p:cxnSp>
      </p:grpSp>
      <p:sp>
        <p:nvSpPr>
          <p:cNvPr id="22" name="TextBox 21"/>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1500166" y="1928802"/>
            <a:ext cx="3986190" cy="400110"/>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对于元素</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baseline="-25000" dirty="0" err="1">
                <a:solidFill>
                  <a:srgbClr val="0000FF"/>
                </a:solidFill>
                <a:latin typeface="Consolas" pitchFamily="49" charset="0"/>
                <a:ea typeface="楷体" pitchFamily="49" charset="-122"/>
                <a:cs typeface="Consolas" pitchFamily="49" charset="0"/>
              </a:rPr>
              <a:t>,</a:t>
            </a:r>
            <a:r>
              <a:rPr lang="en-US" altLang="zh-CN" sz="2000" i="1" baseline="-25000" dirty="0" err="1">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，其存储地址为： </a:t>
            </a:r>
          </a:p>
        </p:txBody>
      </p:sp>
      <p:sp>
        <p:nvSpPr>
          <p:cNvPr id="92165" name="Rectangle 5"/>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2167" name="Rectangle 7"/>
          <p:cNvSpPr>
            <a:spLocks noChangeArrowheads="1"/>
          </p:cNvSpPr>
          <p:nvPr/>
        </p:nvSpPr>
        <p:spPr bwMode="auto">
          <a:xfrm>
            <a:off x="0" y="31051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 name="TextBox 8"/>
          <p:cNvSpPr txBox="1"/>
          <p:nvPr/>
        </p:nvSpPr>
        <p:spPr>
          <a:xfrm>
            <a:off x="1928794" y="428604"/>
            <a:ext cx="5786478" cy="461665"/>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a</a:t>
            </a:r>
            <a:r>
              <a:rPr lang="en-US" altLang="zh-CN" sz="2000" baseline="-25000" smtClean="0">
                <a:solidFill>
                  <a:srgbClr val="0000FF"/>
                </a:solidFill>
                <a:latin typeface="Consolas" pitchFamily="49" charset="0"/>
                <a:cs typeface="Consolas" pitchFamily="49" charset="0"/>
              </a:rPr>
              <a:t>0,0</a:t>
            </a:r>
            <a:r>
              <a:rPr lang="en-US" altLang="zh-CN" sz="2000" smtClean="0">
                <a:solidFill>
                  <a:srgbClr val="0000FF"/>
                </a:solidFill>
                <a:latin typeface="Consolas" pitchFamily="49" charset="0"/>
                <a:cs typeface="Consolas" pitchFamily="49" charset="0"/>
              </a:rPr>
              <a:t> </a:t>
            </a:r>
            <a:r>
              <a:rPr lang="en-US" altLang="zh-CN" sz="2000" i="1" smtClean="0">
                <a:solidFill>
                  <a:srgbClr val="0000FF"/>
                </a:solidFill>
                <a:latin typeface="Consolas" pitchFamily="49" charset="0"/>
                <a:cs typeface="Consolas" pitchFamily="49" charset="0"/>
              </a:rPr>
              <a:t>a</a:t>
            </a:r>
            <a:r>
              <a:rPr lang="en-US" altLang="zh-CN" sz="2000" baseline="-25000" smtClean="0">
                <a:solidFill>
                  <a:srgbClr val="0000FF"/>
                </a:solidFill>
                <a:latin typeface="Consolas" pitchFamily="49" charset="0"/>
                <a:cs typeface="Consolas" pitchFamily="49" charset="0"/>
              </a:rPr>
              <a:t>0,1</a:t>
            </a:r>
            <a:r>
              <a:rPr lang="en-US" altLang="zh-CN" sz="2000" smtClean="0">
                <a:solidFill>
                  <a:srgbClr val="0000FF"/>
                </a:solidFill>
                <a:latin typeface="Consolas" pitchFamily="49" charset="0"/>
                <a:cs typeface="Consolas" pitchFamily="49" charset="0"/>
              </a:rPr>
              <a:t> … </a:t>
            </a:r>
            <a:r>
              <a:rPr lang="en-US" altLang="zh-CN" sz="2000" i="1" smtClean="0">
                <a:solidFill>
                  <a:srgbClr val="0000FF"/>
                </a:solidFill>
                <a:latin typeface="Consolas" pitchFamily="49" charset="0"/>
                <a:cs typeface="Consolas" pitchFamily="49" charset="0"/>
              </a:rPr>
              <a:t>a</a:t>
            </a:r>
            <a:r>
              <a:rPr lang="en-US" altLang="zh-CN" sz="2000" baseline="-25000" smtClean="0">
                <a:solidFill>
                  <a:srgbClr val="0000FF"/>
                </a:solidFill>
                <a:latin typeface="Consolas" pitchFamily="49" charset="0"/>
                <a:cs typeface="Consolas" pitchFamily="49" charset="0"/>
              </a:rPr>
              <a:t>0,</a:t>
            </a:r>
            <a:r>
              <a:rPr lang="en-US" altLang="zh-CN" sz="2000" i="1" baseline="-25000" smtClean="0">
                <a:solidFill>
                  <a:srgbClr val="0000FF"/>
                </a:solidFill>
                <a:latin typeface="Consolas" pitchFamily="49" charset="0"/>
                <a:cs typeface="Consolas" pitchFamily="49" charset="0"/>
              </a:rPr>
              <a:t>n</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 … </a:t>
            </a:r>
            <a:r>
              <a:rPr lang="en-US" altLang="zh-CN" sz="2000" i="1" smtClean="0">
                <a:solidFill>
                  <a:srgbClr val="0000FF"/>
                </a:solidFill>
                <a:latin typeface="Consolas" pitchFamily="49" charset="0"/>
                <a:cs typeface="Consolas" pitchFamily="49" charset="0"/>
              </a:rPr>
              <a:t>a</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,0</a:t>
            </a:r>
            <a:r>
              <a:rPr lang="en-US" altLang="zh-CN" sz="2000" smtClean="0">
                <a:solidFill>
                  <a:srgbClr val="0000FF"/>
                </a:solidFill>
                <a:latin typeface="Consolas" pitchFamily="49" charset="0"/>
                <a:cs typeface="Consolas" pitchFamily="49" charset="0"/>
              </a:rPr>
              <a:t> … </a:t>
            </a:r>
            <a:r>
              <a:rPr lang="en-US" altLang="zh-CN" i="1" smtClean="0">
                <a:solidFill>
                  <a:srgbClr val="FF0000"/>
                </a:solidFill>
                <a:latin typeface="Consolas" pitchFamily="49" charset="0"/>
                <a:cs typeface="Consolas" pitchFamily="49" charset="0"/>
              </a:rPr>
              <a:t>a</a:t>
            </a:r>
            <a:r>
              <a:rPr lang="en-US" altLang="zh-CN" i="1" baseline="-25000" smtClean="0">
                <a:solidFill>
                  <a:srgbClr val="FF0000"/>
                </a:solidFill>
                <a:latin typeface="Consolas" pitchFamily="49" charset="0"/>
                <a:cs typeface="Consolas" pitchFamily="49" charset="0"/>
              </a:rPr>
              <a:t>i</a:t>
            </a:r>
            <a:r>
              <a:rPr lang="en-US" altLang="zh-CN" baseline="-25000" smtClean="0">
                <a:solidFill>
                  <a:srgbClr val="FF0000"/>
                </a:solidFill>
                <a:latin typeface="Consolas" pitchFamily="49" charset="0"/>
                <a:cs typeface="Consolas" pitchFamily="49" charset="0"/>
              </a:rPr>
              <a:t>,</a:t>
            </a:r>
            <a:r>
              <a:rPr lang="en-US" altLang="zh-CN" i="1" baseline="-25000" smtClean="0">
                <a:solidFill>
                  <a:srgbClr val="FF0000"/>
                </a:solidFill>
                <a:latin typeface="Consolas" pitchFamily="49" charset="0"/>
                <a:cs typeface="Consolas" pitchFamily="49" charset="0"/>
              </a:rPr>
              <a:t>j</a:t>
            </a:r>
            <a:r>
              <a:rPr lang="en-US" altLang="zh-CN" sz="2000" baseline="-25000" smtClean="0">
                <a:solidFill>
                  <a:srgbClr val="0000FF"/>
                </a:solidFill>
                <a:latin typeface="Consolas" pitchFamily="49" charset="0"/>
                <a:cs typeface="Consolas" pitchFamily="49" charset="0"/>
              </a:rPr>
              <a:t> </a:t>
            </a:r>
            <a:r>
              <a:rPr lang="en-US" altLang="zh-CN" sz="2000" smtClean="0">
                <a:solidFill>
                  <a:srgbClr val="0000FF"/>
                </a:solidFill>
                <a:latin typeface="Consolas" pitchFamily="49" charset="0"/>
                <a:cs typeface="Consolas" pitchFamily="49" charset="0"/>
              </a:rPr>
              <a:t>… </a:t>
            </a:r>
            <a:r>
              <a:rPr lang="en-US" altLang="zh-CN" sz="2000" i="1" smtClean="0">
                <a:solidFill>
                  <a:srgbClr val="0000FF"/>
                </a:solidFill>
                <a:latin typeface="Consolas" pitchFamily="49" charset="0"/>
                <a:cs typeface="Consolas" pitchFamily="49" charset="0"/>
              </a:rPr>
              <a:t>a</a:t>
            </a:r>
            <a:r>
              <a:rPr lang="en-US" altLang="zh-CN" sz="2000" i="1" baseline="-25000" smtClean="0">
                <a:solidFill>
                  <a:srgbClr val="0000FF"/>
                </a:solidFill>
                <a:latin typeface="Consolas" pitchFamily="49" charset="0"/>
                <a:cs typeface="Consolas" pitchFamily="49" charset="0"/>
              </a:rPr>
              <a:t>i</a:t>
            </a:r>
            <a:r>
              <a:rPr lang="en-US" altLang="zh-CN" sz="2000" baseline="-25000" smtClean="0">
                <a:solidFill>
                  <a:srgbClr val="0000FF"/>
                </a:solidFill>
                <a:latin typeface="Consolas" pitchFamily="49" charset="0"/>
                <a:cs typeface="Consolas" pitchFamily="49" charset="0"/>
              </a:rPr>
              <a:t>,</a:t>
            </a:r>
            <a:r>
              <a:rPr lang="en-US" altLang="zh-CN" sz="2000" i="1" baseline="-25000" smtClean="0">
                <a:solidFill>
                  <a:srgbClr val="0000FF"/>
                </a:solidFill>
                <a:latin typeface="Consolas" pitchFamily="49" charset="0"/>
                <a:cs typeface="Consolas" pitchFamily="49" charset="0"/>
              </a:rPr>
              <a:t>n</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 …</a:t>
            </a:r>
            <a:endParaRPr lang="zh-CN" altLang="en-US" sz="2000" baseline="-25000">
              <a:solidFill>
                <a:srgbClr val="0000FF"/>
              </a:solidFill>
              <a:latin typeface="Consolas" pitchFamily="49" charset="0"/>
              <a:cs typeface="Consolas" pitchFamily="49" charset="0"/>
            </a:endParaRPr>
          </a:p>
        </p:txBody>
      </p:sp>
      <p:sp>
        <p:nvSpPr>
          <p:cNvPr id="10" name="右大括号 9"/>
          <p:cNvSpPr/>
          <p:nvPr/>
        </p:nvSpPr>
        <p:spPr>
          <a:xfrm rot="5400000">
            <a:off x="2999802" y="214852"/>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TextBox 10"/>
          <p:cNvSpPr txBox="1"/>
          <p:nvPr/>
        </p:nvSpPr>
        <p:spPr>
          <a:xfrm>
            <a:off x="2643174" y="1285860"/>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第</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行</a:t>
            </a:r>
            <a:endParaRPr lang="zh-CN" altLang="en-US" sz="2000">
              <a:solidFill>
                <a:srgbClr val="0000FF"/>
              </a:solidFill>
              <a:latin typeface="Consolas" pitchFamily="49" charset="0"/>
              <a:ea typeface="仿宋" pitchFamily="49" charset="-122"/>
              <a:cs typeface="Consolas" pitchFamily="49" charset="0"/>
            </a:endParaRPr>
          </a:p>
        </p:txBody>
      </p:sp>
      <p:sp>
        <p:nvSpPr>
          <p:cNvPr id="12" name="右大括号 11"/>
          <p:cNvSpPr/>
          <p:nvPr/>
        </p:nvSpPr>
        <p:spPr>
          <a:xfrm rot="5400000">
            <a:off x="5285818" y="214852"/>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TextBox 12"/>
          <p:cNvSpPr txBox="1"/>
          <p:nvPr/>
        </p:nvSpPr>
        <p:spPr>
          <a:xfrm>
            <a:off x="4929190" y="1285860"/>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第</a:t>
            </a:r>
            <a:r>
              <a:rPr lang="en-US" altLang="zh-CN"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行</a:t>
            </a:r>
            <a:endParaRPr lang="zh-CN" altLang="en-US" sz="2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1857356" y="3131106"/>
            <a:ext cx="5857916" cy="400110"/>
          </a:xfrm>
          <a:prstGeom prst="rect">
            <a:avLst/>
          </a:prstGeom>
          <a:noFill/>
        </p:spPr>
        <p:txBody>
          <a:bodyPr wrap="square" rtlCol="0">
            <a:spAutoFit/>
          </a:bodyPr>
          <a:lstStyle/>
          <a:p>
            <a:r>
              <a:rPr lang="en-US" altLang="zh-CN" sz="2000" smtClean="0">
                <a:solidFill>
                  <a:srgbClr val="006600"/>
                </a:solidFill>
                <a:latin typeface="Consolas" pitchFamily="49" charset="0"/>
                <a:cs typeface="Consolas" pitchFamily="49" charset="0"/>
              </a:rPr>
              <a:t>LOC(</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i</a:t>
            </a:r>
            <a:r>
              <a:rPr lang="en-US" altLang="zh-CN" sz="2000" baseline="-25000" smtClean="0">
                <a:solidFill>
                  <a:srgbClr val="006600"/>
                </a:solidFill>
                <a:latin typeface="Consolas" pitchFamily="49" charset="0"/>
                <a:cs typeface="Consolas" pitchFamily="49" charset="0"/>
              </a:rPr>
              <a:t>,</a:t>
            </a:r>
            <a:r>
              <a:rPr lang="en-US" altLang="zh-CN" sz="2000" i="1" baseline="-25000" smtClean="0">
                <a:solidFill>
                  <a:srgbClr val="006600"/>
                </a:solidFill>
                <a:latin typeface="Consolas" pitchFamily="49" charset="0"/>
                <a:cs typeface="Consolas" pitchFamily="49" charset="0"/>
              </a:rPr>
              <a:t>j</a:t>
            </a:r>
            <a:r>
              <a:rPr lang="en-US" altLang="zh-CN" sz="2000" smtClean="0">
                <a:solidFill>
                  <a:srgbClr val="006600"/>
                </a:solidFill>
                <a:latin typeface="Consolas" pitchFamily="49" charset="0"/>
                <a:cs typeface="Consolas" pitchFamily="49" charset="0"/>
              </a:rPr>
              <a:t>)=LOC(</a:t>
            </a:r>
            <a:r>
              <a:rPr lang="en-US" altLang="zh-CN" sz="2000" i="1" smtClean="0">
                <a:solidFill>
                  <a:srgbClr val="006600"/>
                </a:solidFill>
                <a:latin typeface="Consolas" pitchFamily="49" charset="0"/>
                <a:cs typeface="Consolas" pitchFamily="49" charset="0"/>
              </a:rPr>
              <a:t>a</a:t>
            </a:r>
            <a:r>
              <a:rPr lang="en-US" altLang="zh-CN" sz="2000" baseline="-25000" smtClean="0">
                <a:solidFill>
                  <a:srgbClr val="006600"/>
                </a:solidFill>
                <a:latin typeface="Consolas" pitchFamily="49" charset="0"/>
                <a:cs typeface="Consolas" pitchFamily="49" charset="0"/>
              </a:rPr>
              <a:t>0,0</a:t>
            </a:r>
            <a:r>
              <a:rPr lang="en-US" altLang="zh-CN" sz="2000" smtClean="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i</a:t>
            </a:r>
            <a:r>
              <a:rPr lang="en-US" altLang="zh-CN" sz="2000" smtClean="0">
                <a:solidFill>
                  <a:srgbClr val="006600"/>
                </a:solidFill>
                <a:latin typeface="Consolas" pitchFamily="49" charset="0"/>
                <a:cs typeface="Consolas" pitchFamily="49" charset="0"/>
              </a:rPr>
              <a:t>*</a:t>
            </a:r>
            <a:r>
              <a:rPr lang="en-US" altLang="zh-CN" sz="2000" i="1" smtClean="0">
                <a:solidFill>
                  <a:srgbClr val="006600"/>
                </a:solidFill>
                <a:latin typeface="Consolas" pitchFamily="49" charset="0"/>
                <a:cs typeface="Consolas" pitchFamily="49" charset="0"/>
              </a:rPr>
              <a:t>n </a:t>
            </a:r>
            <a:r>
              <a:rPr lang="en-US" altLang="zh-CN" sz="2000" smtClean="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j </a:t>
            </a:r>
            <a:r>
              <a:rPr lang="en-US" altLang="zh-CN" sz="2000" smtClean="0">
                <a:solidFill>
                  <a:srgbClr val="006600"/>
                </a:solidFill>
                <a:latin typeface="Consolas" pitchFamily="49" charset="0"/>
                <a:cs typeface="Consolas" pitchFamily="49" charset="0"/>
              </a:rPr>
              <a:t>)*</a:t>
            </a:r>
            <a:r>
              <a:rPr lang="en-US" altLang="zh-CN" sz="2000" i="1" smtClean="0">
                <a:solidFill>
                  <a:srgbClr val="006600"/>
                </a:solidFill>
                <a:latin typeface="Consolas" pitchFamily="49" charset="0"/>
                <a:cs typeface="Consolas" pitchFamily="49" charset="0"/>
              </a:rPr>
              <a:t>k</a:t>
            </a:r>
            <a:endParaRPr lang="zh-CN" altLang="en-US" sz="2000" i="1">
              <a:solidFill>
                <a:srgbClr val="006600"/>
              </a:solidFill>
              <a:latin typeface="Consolas" pitchFamily="49" charset="0"/>
              <a:cs typeface="Consolas" pitchFamily="49" charset="0"/>
            </a:endParaRPr>
          </a:p>
        </p:txBody>
      </p:sp>
      <p:grpSp>
        <p:nvGrpSpPr>
          <p:cNvPr id="28" name="组合 27"/>
          <p:cNvGrpSpPr/>
          <p:nvPr/>
        </p:nvGrpSpPr>
        <p:grpSpPr>
          <a:xfrm>
            <a:off x="4708753" y="2488164"/>
            <a:ext cx="2928958" cy="655084"/>
            <a:chOff x="4708753" y="2488164"/>
            <a:chExt cx="2928958" cy="655084"/>
          </a:xfrm>
        </p:grpSpPr>
        <p:sp>
          <p:nvSpPr>
            <p:cNvPr id="19" name="TextBox 18"/>
            <p:cNvSpPr txBox="1"/>
            <p:nvPr/>
          </p:nvSpPr>
          <p:spPr>
            <a:xfrm>
              <a:off x="4708753" y="2488164"/>
              <a:ext cx="2928958"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每个元素占</a:t>
              </a:r>
              <a:r>
                <a:rPr lang="pt-BR" sz="1800" i="1"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个存储单元</a:t>
              </a:r>
            </a:p>
          </p:txBody>
        </p:sp>
        <p:cxnSp>
          <p:nvCxnSpPr>
            <p:cNvPr id="21" name="直接箭头连接符 20"/>
            <p:cNvCxnSpPr>
              <a:stCxn id="19" idx="2"/>
            </p:cNvCxnSpPr>
            <p:nvPr/>
          </p:nvCxnSpPr>
          <p:spPr>
            <a:xfrm rot="5400000">
              <a:off x="6030356" y="3000372"/>
              <a:ext cx="2857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6" name="组合 25"/>
          <p:cNvGrpSpPr/>
          <p:nvPr/>
        </p:nvGrpSpPr>
        <p:grpSpPr>
          <a:xfrm>
            <a:off x="1785918" y="3501232"/>
            <a:ext cx="6286544" cy="1297232"/>
            <a:chOff x="1785918" y="3501232"/>
            <a:chExt cx="6286544" cy="1297232"/>
          </a:xfrm>
        </p:grpSpPr>
        <p:sp>
          <p:nvSpPr>
            <p:cNvPr id="17" name="TextBox 16"/>
            <p:cNvSpPr txBox="1"/>
            <p:nvPr/>
          </p:nvSpPr>
          <p:spPr>
            <a:xfrm>
              <a:off x="1785918" y="4429132"/>
              <a:ext cx="6286544" cy="369332"/>
            </a:xfrm>
            <a:prstGeom prst="rect">
              <a:avLst/>
            </a:prstGeom>
            <a:noFill/>
          </p:spPr>
          <p:txBody>
            <a:bodyPr wrap="square" rtlCol="0">
              <a:spAutoFit/>
            </a:bodyPr>
            <a:lstStyle/>
            <a:p>
              <a:r>
                <a:rPr lang="pt-BR" sz="1800" i="1" smtClean="0">
                  <a:solidFill>
                    <a:srgbClr val="0000FF"/>
                  </a:solidFill>
                  <a:latin typeface="Consolas" pitchFamily="49" charset="0"/>
                  <a:ea typeface="仿宋" pitchFamily="49" charset="-122"/>
                  <a:cs typeface="Consolas" pitchFamily="49" charset="0"/>
                </a:rPr>
                <a:t>a</a:t>
              </a:r>
              <a:r>
                <a:rPr lang="pt-BR" sz="1800" i="1" baseline="-25000" smtClean="0">
                  <a:solidFill>
                    <a:srgbClr val="0000FF"/>
                  </a:solidFill>
                  <a:latin typeface="Consolas" pitchFamily="49" charset="0"/>
                  <a:ea typeface="仿宋" pitchFamily="49" charset="-122"/>
                  <a:cs typeface="Consolas" pitchFamily="49" charset="0"/>
                </a:rPr>
                <a:t>i</a:t>
              </a:r>
              <a:r>
                <a:rPr lang="pt-BR" sz="1800" smtClean="0">
                  <a:solidFill>
                    <a:srgbClr val="0000FF"/>
                  </a:solidFill>
                  <a:latin typeface="Consolas" pitchFamily="49" charset="0"/>
                  <a:ea typeface="仿宋" pitchFamily="49" charset="-122"/>
                  <a:cs typeface="Consolas" pitchFamily="49" charset="0"/>
                </a:rPr>
                <a:t>,</a:t>
              </a:r>
              <a:r>
                <a:rPr lang="pt-BR" sz="1800" i="1" baseline="-25000"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前面有</a:t>
              </a:r>
              <a:r>
                <a:rPr lang="pt-BR"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a:t>
              </a:r>
              <a:r>
                <a:rPr lang="pt-BR" altLang="zh-CN" sz="1800" i="1" smtClean="0">
                  <a:solidFill>
                    <a:srgbClr val="0000FF"/>
                  </a:solidFill>
                  <a:latin typeface="Consolas" pitchFamily="49" charset="0"/>
                  <a:ea typeface="仿宋" pitchFamily="49" charset="-122"/>
                  <a:cs typeface="Consolas" pitchFamily="49" charset="0"/>
                </a:rPr>
                <a:t>i</a:t>
              </a:r>
              <a:r>
                <a:rPr lang="pt-BR"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共</a:t>
              </a:r>
              <a:r>
                <a:rPr lang="pt-BR" altLang="zh-CN"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行，每行</a:t>
              </a:r>
              <a:r>
                <a:rPr lang="pt-BR"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个元素，共有</a:t>
              </a:r>
              <a:r>
                <a:rPr lang="pt-BR" sz="1800" i="1" smtClean="0">
                  <a:solidFill>
                    <a:srgbClr val="0000FF"/>
                  </a:solidFill>
                  <a:latin typeface="Consolas" pitchFamily="49" charset="0"/>
                  <a:ea typeface="仿宋" pitchFamily="49" charset="-122"/>
                  <a:cs typeface="Consolas" pitchFamily="49" charset="0"/>
                </a:rPr>
                <a:t>i</a:t>
              </a:r>
              <a:r>
                <a:rPr lang="zh-CN" altLang="en-US" sz="1800" i="1"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个元素</a:t>
              </a:r>
            </a:p>
          </p:txBody>
        </p:sp>
        <p:cxnSp>
          <p:nvCxnSpPr>
            <p:cNvPr id="23" name="直接箭头连接符 22"/>
            <p:cNvCxnSpPr>
              <a:stCxn id="17" idx="0"/>
            </p:cNvCxnSpPr>
            <p:nvPr/>
          </p:nvCxnSpPr>
          <p:spPr>
            <a:xfrm rot="5400000" flipH="1" flipV="1">
              <a:off x="4464843" y="3964785"/>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7" name="组合 26"/>
          <p:cNvGrpSpPr/>
          <p:nvPr/>
        </p:nvGrpSpPr>
        <p:grpSpPr>
          <a:xfrm>
            <a:off x="5143504" y="3501232"/>
            <a:ext cx="3429024" cy="725728"/>
            <a:chOff x="5143504" y="3501232"/>
            <a:chExt cx="3429024" cy="725728"/>
          </a:xfrm>
        </p:grpSpPr>
        <p:sp>
          <p:nvSpPr>
            <p:cNvPr id="18" name="TextBox 17"/>
            <p:cNvSpPr txBox="1"/>
            <p:nvPr/>
          </p:nvSpPr>
          <p:spPr>
            <a:xfrm>
              <a:off x="5143504" y="3857628"/>
              <a:ext cx="3429024" cy="369332"/>
            </a:xfrm>
            <a:prstGeom prst="rect">
              <a:avLst/>
            </a:prstGeom>
            <a:noFill/>
          </p:spPr>
          <p:txBody>
            <a:bodyPr wrap="square" rtlCol="0">
              <a:spAutoFit/>
            </a:bodyPr>
            <a:lstStyle/>
            <a:p>
              <a:r>
                <a:rPr lang="zh-CN" altLang="en-US" sz="1800" smtClean="0">
                  <a:solidFill>
                    <a:srgbClr val="0000FF"/>
                  </a:solidFill>
                  <a:latin typeface="Consolas" pitchFamily="49" charset="0"/>
                  <a:ea typeface="仿宋" pitchFamily="49" charset="-122"/>
                  <a:cs typeface="Consolas" pitchFamily="49" charset="0"/>
                </a:rPr>
                <a:t>在第</a:t>
              </a:r>
              <a:r>
                <a:rPr lang="pt-BR" altLang="zh-CN"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行中，</a:t>
              </a:r>
              <a:r>
                <a:rPr lang="pt-BR" sz="1800" i="1" smtClean="0">
                  <a:solidFill>
                    <a:srgbClr val="0000FF"/>
                  </a:solidFill>
                  <a:latin typeface="Consolas" pitchFamily="49" charset="0"/>
                  <a:ea typeface="仿宋" pitchFamily="49" charset="-122"/>
                  <a:cs typeface="Consolas" pitchFamily="49" charset="0"/>
                </a:rPr>
                <a:t>a</a:t>
              </a:r>
              <a:r>
                <a:rPr lang="pt-BR" sz="1800" i="1" baseline="-25000" smtClean="0">
                  <a:solidFill>
                    <a:srgbClr val="0000FF"/>
                  </a:solidFill>
                  <a:latin typeface="Consolas" pitchFamily="49" charset="0"/>
                  <a:ea typeface="仿宋" pitchFamily="49" charset="-122"/>
                  <a:cs typeface="Consolas" pitchFamily="49" charset="0"/>
                </a:rPr>
                <a:t>i</a:t>
              </a:r>
              <a:r>
                <a:rPr lang="pt-BR" sz="1800" smtClean="0">
                  <a:solidFill>
                    <a:srgbClr val="0000FF"/>
                  </a:solidFill>
                  <a:latin typeface="Consolas" pitchFamily="49" charset="0"/>
                  <a:ea typeface="仿宋" pitchFamily="49" charset="-122"/>
                  <a:cs typeface="Consolas" pitchFamily="49" charset="0"/>
                </a:rPr>
                <a:t>,</a:t>
              </a:r>
              <a:r>
                <a:rPr lang="pt-BR" sz="1800" i="1" baseline="-25000"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前面</a:t>
              </a:r>
              <a:r>
                <a:rPr lang="en-US"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个元素</a:t>
              </a:r>
            </a:p>
          </p:txBody>
        </p:sp>
        <p:cxnSp>
          <p:nvCxnSpPr>
            <p:cNvPr id="25" name="直接箭头连接符 24"/>
            <p:cNvCxnSpPr/>
            <p:nvPr/>
          </p:nvCxnSpPr>
          <p:spPr>
            <a:xfrm rot="5400000" flipH="1" flipV="1">
              <a:off x="5464975" y="3679033"/>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2" name="TextBox 21"/>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Rectangle 6"/>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91144" name="Rectangle 8"/>
          <p:cNvSpPr>
            <a:spLocks noChangeArrowheads="1"/>
          </p:cNvSpPr>
          <p:nvPr/>
        </p:nvSpPr>
        <p:spPr bwMode="auto">
          <a:xfrm>
            <a:off x="0" y="31051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310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1078" name="Object 2"/>
          <p:cNvGraphicFramePr>
            <a:graphicFrameLocks noChangeAspect="1"/>
          </p:cNvGraphicFramePr>
          <p:nvPr/>
        </p:nvGraphicFramePr>
        <p:xfrm>
          <a:off x="2000232" y="1275509"/>
          <a:ext cx="4071966" cy="1796301"/>
        </p:xfrm>
        <a:graphic>
          <a:graphicData uri="http://schemas.openxmlformats.org/presentationml/2006/ole">
            <p:oleObj spid="_x0000_s176130" name="Equation" r:id="rId3" imgW="2120760" imgH="939600" progId="Equation.3">
              <p:embed/>
            </p:oleObj>
          </a:graphicData>
        </a:graphic>
      </p:graphicFrame>
      <p:grpSp>
        <p:nvGrpSpPr>
          <p:cNvPr id="2" name="组合 20"/>
          <p:cNvGrpSpPr/>
          <p:nvPr/>
        </p:nvGrpSpPr>
        <p:grpSpPr>
          <a:xfrm>
            <a:off x="1285852" y="3214686"/>
            <a:ext cx="7715304" cy="2328936"/>
            <a:chOff x="1285852" y="3214686"/>
            <a:chExt cx="7715304" cy="2328936"/>
          </a:xfrm>
        </p:grpSpPr>
        <p:sp>
          <p:nvSpPr>
            <p:cNvPr id="12" name="TextBox 11"/>
            <p:cNvSpPr txBox="1"/>
            <p:nvPr/>
          </p:nvSpPr>
          <p:spPr>
            <a:xfrm>
              <a:off x="4357686" y="3429000"/>
              <a:ext cx="1928826" cy="400110"/>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cs typeface="Consolas" pitchFamily="49" charset="0"/>
                </a:rPr>
                <a:t>按列优先存储</a:t>
              </a:r>
              <a:endParaRPr lang="zh-CN" altLang="en-US" sz="2000">
                <a:latin typeface="仿宋" pitchFamily="49" charset="-122"/>
                <a:ea typeface="仿宋" pitchFamily="49" charset="-122"/>
              </a:endParaRPr>
            </a:p>
          </p:txBody>
        </p:sp>
        <p:sp>
          <p:nvSpPr>
            <p:cNvPr id="13" name="TextBox 12"/>
            <p:cNvSpPr txBox="1"/>
            <p:nvPr/>
          </p:nvSpPr>
          <p:spPr>
            <a:xfrm>
              <a:off x="1285852" y="4286256"/>
              <a:ext cx="7715304"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a</a:t>
              </a:r>
              <a:r>
                <a:rPr lang="en-US" altLang="zh-CN" sz="2000" baseline="-25000" smtClean="0">
                  <a:solidFill>
                    <a:srgbClr val="0000FF"/>
                  </a:solidFill>
                  <a:latin typeface="Consolas" pitchFamily="49" charset="0"/>
                  <a:cs typeface="Consolas" pitchFamily="49" charset="0"/>
                </a:rPr>
                <a:t>0,0</a:t>
              </a:r>
              <a:r>
                <a:rPr lang="en-US" altLang="zh-CN" sz="2000" smtClean="0">
                  <a:solidFill>
                    <a:srgbClr val="0000FF"/>
                  </a:solidFill>
                  <a:latin typeface="Consolas" pitchFamily="49" charset="0"/>
                  <a:cs typeface="Consolas" pitchFamily="49" charset="0"/>
                </a:rPr>
                <a:t> </a:t>
              </a:r>
              <a:r>
                <a:rPr lang="en-US" altLang="zh-CN" sz="2000" i="1" smtClean="0">
                  <a:solidFill>
                    <a:srgbClr val="0000FF"/>
                  </a:solidFill>
                  <a:latin typeface="Consolas" pitchFamily="49" charset="0"/>
                  <a:cs typeface="Consolas" pitchFamily="49" charset="0"/>
                </a:rPr>
                <a:t>a</a:t>
              </a:r>
              <a:r>
                <a:rPr lang="en-US" altLang="zh-CN" sz="2000" baseline="-25000" smtClean="0">
                  <a:solidFill>
                    <a:srgbClr val="0000FF"/>
                  </a:solidFill>
                  <a:latin typeface="Consolas" pitchFamily="49" charset="0"/>
                  <a:cs typeface="Consolas" pitchFamily="49" charset="0"/>
                </a:rPr>
                <a:t>1,0</a:t>
              </a:r>
              <a:r>
                <a:rPr lang="en-US" altLang="zh-CN" sz="2000" smtClean="0">
                  <a:solidFill>
                    <a:srgbClr val="0000FF"/>
                  </a:solidFill>
                  <a:latin typeface="Consolas" pitchFamily="49" charset="0"/>
                  <a:cs typeface="Consolas" pitchFamily="49" charset="0"/>
                </a:rPr>
                <a:t> … </a:t>
              </a:r>
              <a:r>
                <a:rPr lang="en-US" altLang="zh-CN" sz="2000" i="1" smtClean="0">
                  <a:solidFill>
                    <a:srgbClr val="0000FF"/>
                  </a:solidFill>
                  <a:latin typeface="Consolas" pitchFamily="49" charset="0"/>
                  <a:cs typeface="Consolas" pitchFamily="49" charset="0"/>
                </a:rPr>
                <a:t>a</a:t>
              </a:r>
              <a:r>
                <a:rPr lang="en-US" altLang="zh-CN" sz="2000" i="1" baseline="-25000" smtClean="0">
                  <a:solidFill>
                    <a:srgbClr val="0000FF"/>
                  </a:solidFill>
                  <a:latin typeface="Consolas" pitchFamily="49" charset="0"/>
                  <a:cs typeface="Consolas" pitchFamily="49" charset="0"/>
                </a:rPr>
                <a:t>m</a:t>
              </a:r>
              <a:r>
                <a:rPr lang="en-US" altLang="zh-CN" sz="2000" baseline="-25000" smtClean="0">
                  <a:solidFill>
                    <a:srgbClr val="0000FF"/>
                  </a:solidFill>
                  <a:latin typeface="Consolas" pitchFamily="49" charset="0"/>
                  <a:cs typeface="Consolas" pitchFamily="49" charset="0"/>
                </a:rPr>
                <a:t>-1,0</a:t>
              </a:r>
              <a:r>
                <a:rPr lang="en-US" altLang="zh-CN" sz="2000" smtClean="0">
                  <a:solidFill>
                    <a:srgbClr val="0000FF"/>
                  </a:solidFill>
                  <a:latin typeface="Consolas" pitchFamily="49" charset="0"/>
                  <a:cs typeface="Consolas" pitchFamily="49" charset="0"/>
                </a:rPr>
                <a:t>  </a:t>
              </a:r>
              <a:r>
                <a:rPr lang="en-US" altLang="zh-CN" sz="2000" i="1" smtClean="0">
                  <a:solidFill>
                    <a:srgbClr val="C00000"/>
                  </a:solidFill>
                  <a:latin typeface="Consolas" pitchFamily="49" charset="0"/>
                  <a:cs typeface="Consolas" pitchFamily="49" charset="0"/>
                </a:rPr>
                <a:t>a</a:t>
              </a:r>
              <a:r>
                <a:rPr lang="en-US" altLang="zh-CN" sz="2000" baseline="-25000" smtClean="0">
                  <a:solidFill>
                    <a:srgbClr val="C00000"/>
                  </a:solidFill>
                  <a:latin typeface="Consolas" pitchFamily="49" charset="0"/>
                  <a:cs typeface="Consolas" pitchFamily="49" charset="0"/>
                </a:rPr>
                <a:t>0,1</a:t>
              </a:r>
              <a:r>
                <a:rPr lang="en-US" altLang="zh-CN" sz="2000" smtClean="0">
                  <a:solidFill>
                    <a:srgbClr val="C00000"/>
                  </a:solidFill>
                  <a:latin typeface="Consolas" pitchFamily="49" charset="0"/>
                  <a:cs typeface="Consolas" pitchFamily="49" charset="0"/>
                </a:rPr>
                <a:t> </a:t>
              </a:r>
              <a:r>
                <a:rPr lang="en-US" altLang="zh-CN" sz="2000" i="1" smtClean="0">
                  <a:solidFill>
                    <a:srgbClr val="C00000"/>
                  </a:solidFill>
                  <a:latin typeface="Consolas" pitchFamily="49" charset="0"/>
                  <a:cs typeface="Consolas" pitchFamily="49" charset="0"/>
                </a:rPr>
                <a:t>a</a:t>
              </a:r>
              <a:r>
                <a:rPr lang="en-US" altLang="zh-CN" sz="2000" baseline="-25000" smtClean="0">
                  <a:solidFill>
                    <a:srgbClr val="C00000"/>
                  </a:solidFill>
                  <a:latin typeface="Consolas" pitchFamily="49" charset="0"/>
                  <a:cs typeface="Consolas" pitchFamily="49" charset="0"/>
                </a:rPr>
                <a:t>1,1</a:t>
              </a:r>
              <a:r>
                <a:rPr lang="en-US" altLang="zh-CN" sz="2000" smtClean="0">
                  <a:solidFill>
                    <a:srgbClr val="C00000"/>
                  </a:solidFill>
                  <a:latin typeface="Consolas" pitchFamily="49" charset="0"/>
                  <a:cs typeface="Consolas" pitchFamily="49" charset="0"/>
                </a:rPr>
                <a:t> … </a:t>
              </a:r>
              <a:r>
                <a:rPr lang="en-US" altLang="zh-CN" sz="2000" i="1" smtClean="0">
                  <a:solidFill>
                    <a:srgbClr val="C00000"/>
                  </a:solidFill>
                  <a:latin typeface="Consolas" pitchFamily="49" charset="0"/>
                  <a:cs typeface="Consolas" pitchFamily="49" charset="0"/>
                </a:rPr>
                <a:t>a</a:t>
              </a:r>
              <a:r>
                <a:rPr lang="en-US" altLang="zh-CN" sz="2000" i="1" baseline="-25000" smtClean="0">
                  <a:solidFill>
                    <a:srgbClr val="C00000"/>
                  </a:solidFill>
                  <a:latin typeface="Consolas" pitchFamily="49" charset="0"/>
                  <a:cs typeface="Consolas" pitchFamily="49" charset="0"/>
                </a:rPr>
                <a:t>n</a:t>
              </a:r>
              <a:r>
                <a:rPr lang="en-US" altLang="zh-CN" sz="2000" baseline="-25000" smtClean="0">
                  <a:solidFill>
                    <a:srgbClr val="C00000"/>
                  </a:solidFill>
                  <a:latin typeface="Consolas" pitchFamily="49" charset="0"/>
                  <a:cs typeface="Consolas" pitchFamily="49" charset="0"/>
                </a:rPr>
                <a:t>-1,1</a:t>
              </a:r>
              <a:r>
                <a:rPr lang="en-US" altLang="zh-CN" sz="2000" smtClean="0">
                  <a:solidFill>
                    <a:srgbClr val="0000FF"/>
                  </a:solidFill>
                  <a:latin typeface="Consolas" pitchFamily="49" charset="0"/>
                  <a:cs typeface="Consolas" pitchFamily="49" charset="0"/>
                </a:rPr>
                <a:t> … </a:t>
              </a:r>
              <a:r>
                <a:rPr lang="en-US" altLang="zh-CN" sz="2000" i="1" smtClean="0">
                  <a:solidFill>
                    <a:srgbClr val="006600"/>
                  </a:solidFill>
                  <a:latin typeface="Consolas" pitchFamily="49" charset="0"/>
                  <a:cs typeface="Consolas" pitchFamily="49" charset="0"/>
                </a:rPr>
                <a:t>a</a:t>
              </a:r>
              <a:r>
                <a:rPr lang="en-US" altLang="zh-CN" sz="2000" baseline="-25000" smtClean="0">
                  <a:solidFill>
                    <a:srgbClr val="006600"/>
                  </a:solidFill>
                  <a:latin typeface="Consolas" pitchFamily="49" charset="0"/>
                  <a:cs typeface="Consolas" pitchFamily="49" charset="0"/>
                </a:rPr>
                <a:t>0,</a:t>
              </a:r>
              <a:r>
                <a:rPr lang="en-US" altLang="zh-CN" sz="2000" i="1" baseline="-25000" smtClean="0">
                  <a:solidFill>
                    <a:srgbClr val="006600"/>
                  </a:solidFill>
                  <a:latin typeface="Consolas" pitchFamily="49" charset="0"/>
                  <a:cs typeface="Consolas" pitchFamily="49" charset="0"/>
                </a:rPr>
                <a:t>n</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baseline="-25000" smtClean="0">
                  <a:solidFill>
                    <a:srgbClr val="006600"/>
                  </a:solidFill>
                  <a:latin typeface="Consolas" pitchFamily="49" charset="0"/>
                  <a:cs typeface="Consolas" pitchFamily="49" charset="0"/>
                </a:rPr>
                <a:t>1,</a:t>
              </a:r>
              <a:r>
                <a:rPr lang="en-US" altLang="zh-CN" sz="2000" i="1" baseline="-25000" smtClean="0">
                  <a:solidFill>
                    <a:srgbClr val="006600"/>
                  </a:solidFill>
                  <a:latin typeface="Consolas" pitchFamily="49" charset="0"/>
                  <a:cs typeface="Consolas" pitchFamily="49" charset="0"/>
                </a:rPr>
                <a:t>n</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m</a:t>
              </a:r>
              <a:r>
                <a:rPr lang="en-US" altLang="zh-CN" sz="2000" baseline="-25000" smtClean="0">
                  <a:solidFill>
                    <a:srgbClr val="006600"/>
                  </a:solidFill>
                  <a:latin typeface="Consolas" pitchFamily="49" charset="0"/>
                  <a:cs typeface="Consolas" pitchFamily="49" charset="0"/>
                </a:rPr>
                <a:t>-1,</a:t>
              </a:r>
              <a:r>
                <a:rPr lang="en-US" altLang="zh-CN" sz="2000" i="1" baseline="-25000" smtClean="0">
                  <a:solidFill>
                    <a:srgbClr val="006600"/>
                  </a:solidFill>
                  <a:latin typeface="Consolas" pitchFamily="49" charset="0"/>
                  <a:cs typeface="Consolas" pitchFamily="49" charset="0"/>
                </a:rPr>
                <a:t>n</a:t>
              </a:r>
              <a:r>
                <a:rPr lang="en-US" altLang="zh-CN" sz="2000" baseline="-25000" smtClean="0">
                  <a:solidFill>
                    <a:srgbClr val="006600"/>
                  </a:solidFill>
                  <a:latin typeface="Consolas" pitchFamily="49" charset="0"/>
                  <a:cs typeface="Consolas" pitchFamily="49" charset="0"/>
                </a:rPr>
                <a:t>-1</a:t>
              </a:r>
              <a:endParaRPr lang="zh-CN" altLang="en-US" sz="2000" baseline="-25000">
                <a:solidFill>
                  <a:srgbClr val="006600"/>
                </a:solidFill>
                <a:latin typeface="Consolas" pitchFamily="49" charset="0"/>
                <a:cs typeface="Consolas" pitchFamily="49" charset="0"/>
              </a:endParaRPr>
            </a:p>
          </p:txBody>
        </p:sp>
        <p:sp>
          <p:nvSpPr>
            <p:cNvPr id="14" name="下箭头 13"/>
            <p:cNvSpPr/>
            <p:nvPr/>
          </p:nvSpPr>
          <p:spPr>
            <a:xfrm>
              <a:off x="4143372" y="3214686"/>
              <a:ext cx="214314" cy="85725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 name="右大括号 14"/>
            <p:cNvSpPr/>
            <p:nvPr/>
          </p:nvSpPr>
          <p:spPr>
            <a:xfrm rot="5400000">
              <a:off x="2356860" y="4072504"/>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TextBox 15"/>
            <p:cNvSpPr txBox="1"/>
            <p:nvPr/>
          </p:nvSpPr>
          <p:spPr>
            <a:xfrm>
              <a:off x="2000232" y="5143512"/>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第</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列</a:t>
              </a:r>
              <a:endParaRPr lang="zh-CN" altLang="en-US" sz="2000">
                <a:solidFill>
                  <a:srgbClr val="0000FF"/>
                </a:solidFill>
                <a:latin typeface="Consolas" pitchFamily="49" charset="0"/>
                <a:ea typeface="仿宋" pitchFamily="49" charset="-122"/>
                <a:cs typeface="Consolas" pitchFamily="49" charset="0"/>
              </a:endParaRPr>
            </a:p>
          </p:txBody>
        </p:sp>
        <p:sp>
          <p:nvSpPr>
            <p:cNvPr id="17" name="右大括号 16"/>
            <p:cNvSpPr/>
            <p:nvPr/>
          </p:nvSpPr>
          <p:spPr>
            <a:xfrm rot="5400000">
              <a:off x="4642876" y="4072504"/>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TextBox 17"/>
            <p:cNvSpPr txBox="1"/>
            <p:nvPr/>
          </p:nvSpPr>
          <p:spPr>
            <a:xfrm>
              <a:off x="4286248" y="5143512"/>
              <a:ext cx="100013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第</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列</a:t>
              </a:r>
              <a:endParaRPr lang="zh-CN" altLang="en-US" sz="2000">
                <a:solidFill>
                  <a:srgbClr val="0000FF"/>
                </a:solidFill>
                <a:latin typeface="Consolas" pitchFamily="49" charset="0"/>
                <a:ea typeface="仿宋" pitchFamily="49" charset="-122"/>
                <a:cs typeface="Consolas" pitchFamily="49" charset="0"/>
              </a:endParaRPr>
            </a:p>
          </p:txBody>
        </p:sp>
        <p:sp>
          <p:nvSpPr>
            <p:cNvPr id="19" name="右大括号 18"/>
            <p:cNvSpPr/>
            <p:nvPr/>
          </p:nvSpPr>
          <p:spPr>
            <a:xfrm rot="5400000">
              <a:off x="7277652" y="3849760"/>
              <a:ext cx="144000" cy="21600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0" name="TextBox 19"/>
            <p:cNvSpPr txBox="1"/>
            <p:nvPr/>
          </p:nvSpPr>
          <p:spPr>
            <a:xfrm>
              <a:off x="6858016" y="5072074"/>
              <a:ext cx="121444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第</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列</a:t>
              </a:r>
              <a:endParaRPr lang="zh-CN" altLang="en-US" sz="2000">
                <a:solidFill>
                  <a:srgbClr val="0000FF"/>
                </a:solidFill>
                <a:latin typeface="Consolas" pitchFamily="49" charset="0"/>
                <a:ea typeface="仿宋" pitchFamily="49" charset="-122"/>
                <a:cs typeface="Consolas" pitchFamily="49" charset="0"/>
              </a:endParaRPr>
            </a:p>
          </p:txBody>
        </p:sp>
      </p:grpSp>
      <p:grpSp>
        <p:nvGrpSpPr>
          <p:cNvPr id="25" name="组合 24"/>
          <p:cNvGrpSpPr/>
          <p:nvPr/>
        </p:nvGrpSpPr>
        <p:grpSpPr>
          <a:xfrm>
            <a:off x="3285322" y="1357298"/>
            <a:ext cx="2215372" cy="1714512"/>
            <a:chOff x="3285322" y="1357298"/>
            <a:chExt cx="2215372" cy="1714512"/>
          </a:xfrm>
        </p:grpSpPr>
        <p:cxnSp>
          <p:nvCxnSpPr>
            <p:cNvPr id="22" name="直接连接符 21"/>
            <p:cNvCxnSpPr/>
            <p:nvPr/>
          </p:nvCxnSpPr>
          <p:spPr>
            <a:xfrm rot="5400000">
              <a:off x="2428860" y="2213760"/>
              <a:ext cx="1714512" cy="1588"/>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23" name="直接连接符 22"/>
            <p:cNvCxnSpPr/>
            <p:nvPr/>
          </p:nvCxnSpPr>
          <p:spPr>
            <a:xfrm rot="5400000">
              <a:off x="3285321" y="2213760"/>
              <a:ext cx="1714512" cy="1588"/>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24" name="直接连接符 23"/>
            <p:cNvCxnSpPr/>
            <p:nvPr/>
          </p:nvCxnSpPr>
          <p:spPr>
            <a:xfrm rot="5400000">
              <a:off x="4642644" y="2213760"/>
              <a:ext cx="1714512" cy="1588"/>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sp>
        <p:nvSpPr>
          <p:cNvPr id="21" name="TextBox 20"/>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498</TotalTime>
  <Words>1812</Words>
  <Application>Microsoft Office PowerPoint</Application>
  <PresentationFormat>全屏显示(4:3)</PresentationFormat>
  <Paragraphs>240</Paragraphs>
  <Slides>37</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41" baseType="lpstr">
      <vt:lpstr>夏至</vt:lpstr>
      <vt:lpstr>公式</vt:lpstr>
      <vt:lpstr>Equation</vt:lpstr>
      <vt:lpstr>图片</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微软用户</cp:lastModifiedBy>
  <cp:revision>148</cp:revision>
  <dcterms:created xsi:type="dcterms:W3CDTF">2012-11-28T00:02:12Z</dcterms:created>
  <dcterms:modified xsi:type="dcterms:W3CDTF">2018-03-02T05:35:22Z</dcterms:modified>
</cp:coreProperties>
</file>