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403" r:id="rId3"/>
    <p:sldId id="259" r:id="rId4"/>
    <p:sldId id="404" r:id="rId5"/>
    <p:sldId id="260" r:id="rId6"/>
    <p:sldId id="261" r:id="rId7"/>
    <p:sldId id="262" r:id="rId8"/>
    <p:sldId id="263" r:id="rId9"/>
    <p:sldId id="319" r:id="rId10"/>
    <p:sldId id="415" r:id="rId11"/>
    <p:sldId id="320" r:id="rId12"/>
    <p:sldId id="416" r:id="rId13"/>
    <p:sldId id="321" r:id="rId14"/>
    <p:sldId id="417" r:id="rId15"/>
    <p:sldId id="322" r:id="rId16"/>
    <p:sldId id="418" r:id="rId17"/>
    <p:sldId id="401" r:id="rId18"/>
    <p:sldId id="402" r:id="rId19"/>
    <p:sldId id="419" r:id="rId20"/>
    <p:sldId id="323" r:id="rId21"/>
    <p:sldId id="324" r:id="rId22"/>
    <p:sldId id="325" r:id="rId23"/>
    <p:sldId id="326" r:id="rId24"/>
    <p:sldId id="327" r:id="rId25"/>
    <p:sldId id="405" r:id="rId26"/>
    <p:sldId id="332" r:id="rId27"/>
    <p:sldId id="331" r:id="rId28"/>
    <p:sldId id="333" r:id="rId29"/>
    <p:sldId id="334" r:id="rId30"/>
    <p:sldId id="335" r:id="rId31"/>
    <p:sldId id="336" r:id="rId32"/>
    <p:sldId id="338" r:id="rId33"/>
    <p:sldId id="340" r:id="rId34"/>
    <p:sldId id="264" r:id="rId35"/>
    <p:sldId id="420" r:id="rId36"/>
    <p:sldId id="265" r:id="rId37"/>
    <p:sldId id="266" r:id="rId38"/>
    <p:sldId id="341" r:id="rId39"/>
    <p:sldId id="342" r:id="rId40"/>
    <p:sldId id="343" r:id="rId41"/>
    <p:sldId id="346" r:id="rId42"/>
    <p:sldId id="406" r:id="rId43"/>
    <p:sldId id="347" r:id="rId44"/>
    <p:sldId id="348" r:id="rId45"/>
    <p:sldId id="344" r:id="rId46"/>
    <p:sldId id="345" r:id="rId47"/>
    <p:sldId id="267" r:id="rId48"/>
    <p:sldId id="268" r:id="rId49"/>
    <p:sldId id="269" r:id="rId50"/>
    <p:sldId id="270" r:id="rId51"/>
    <p:sldId id="422" r:id="rId52"/>
    <p:sldId id="271" r:id="rId53"/>
    <p:sldId id="407" r:id="rId54"/>
    <p:sldId id="423" r:id="rId55"/>
    <p:sldId id="272" r:id="rId56"/>
    <p:sldId id="408" r:id="rId57"/>
    <p:sldId id="273" r:id="rId58"/>
    <p:sldId id="274" r:id="rId59"/>
    <p:sldId id="275" r:id="rId60"/>
    <p:sldId id="276" r:id="rId61"/>
    <p:sldId id="424" r:id="rId62"/>
    <p:sldId id="277" r:id="rId63"/>
    <p:sldId id="409" r:id="rId64"/>
    <p:sldId id="278" r:id="rId65"/>
    <p:sldId id="279" r:id="rId66"/>
    <p:sldId id="280" r:id="rId67"/>
    <p:sldId id="281" r:id="rId68"/>
    <p:sldId id="410" r:id="rId69"/>
    <p:sldId id="282" r:id="rId70"/>
    <p:sldId id="283" r:id="rId71"/>
    <p:sldId id="284" r:id="rId72"/>
    <p:sldId id="411" r:id="rId73"/>
    <p:sldId id="285" r:id="rId74"/>
    <p:sldId id="286" r:id="rId75"/>
    <p:sldId id="287" r:id="rId76"/>
    <p:sldId id="288" r:id="rId77"/>
    <p:sldId id="289" r:id="rId78"/>
    <p:sldId id="349" r:id="rId79"/>
    <p:sldId id="413" r:id="rId80"/>
    <p:sldId id="350" r:id="rId81"/>
    <p:sldId id="351" r:id="rId82"/>
    <p:sldId id="360" r:id="rId83"/>
    <p:sldId id="354" r:id="rId84"/>
    <p:sldId id="355" r:id="rId85"/>
    <p:sldId id="356" r:id="rId86"/>
    <p:sldId id="357" r:id="rId87"/>
    <p:sldId id="414" r:id="rId88"/>
    <p:sldId id="358" r:id="rId89"/>
    <p:sldId id="359" r:id="rId90"/>
    <p:sldId id="290" r:id="rId91"/>
    <p:sldId id="292" r:id="rId92"/>
    <p:sldId id="294" r:id="rId93"/>
    <p:sldId id="425" r:id="rId94"/>
    <p:sldId id="295" r:id="rId95"/>
    <p:sldId id="297" r:id="rId96"/>
    <p:sldId id="298" r:id="rId97"/>
    <p:sldId id="299" r:id="rId98"/>
    <p:sldId id="300" r:id="rId99"/>
    <p:sldId id="301" r:id="rId100"/>
    <p:sldId id="302" r:id="rId101"/>
    <p:sldId id="303" r:id="rId102"/>
    <p:sldId id="304" r:id="rId103"/>
    <p:sldId id="305" r:id="rId104"/>
    <p:sldId id="306" r:id="rId105"/>
    <p:sldId id="426" r:id="rId106"/>
    <p:sldId id="307" r:id="rId107"/>
    <p:sldId id="427" r:id="rId108"/>
    <p:sldId id="308" r:id="rId109"/>
    <p:sldId id="309" r:id="rId110"/>
    <p:sldId id="310" r:id="rId111"/>
    <p:sldId id="311" r:id="rId112"/>
    <p:sldId id="428" r:id="rId113"/>
    <p:sldId id="312" r:id="rId114"/>
    <p:sldId id="313" r:id="rId115"/>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6600"/>
    <a:srgbClr val="FF0000"/>
    <a:srgbClr val="CC3300"/>
    <a:srgbClr val="0033CC"/>
    <a:srgbClr val="FF9900"/>
    <a:srgbClr val="99663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6" autoAdjust="0"/>
  </p:normalViewPr>
  <p:slideViewPr>
    <p:cSldViewPr>
      <p:cViewPr varScale="1">
        <p:scale>
          <a:sx n="79" d="100"/>
          <a:sy n="79" d="100"/>
        </p:scale>
        <p:origin x="-57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20" name="页脚占位符 19"/>
          <p:cNvSpPr>
            <a:spLocks noGrp="1"/>
          </p:cNvSpPr>
          <p:nvPr>
            <p:ph type="ftr" sz="quarter" idx="11"/>
          </p:nvPr>
        </p:nvSpPr>
        <p:spPr/>
        <p:txBody>
          <a:bodyPr/>
          <a:lstStyle>
            <a:extLst/>
          </a:lstStyle>
          <a:p>
            <a:pPr>
              <a:defRPr/>
            </a:pPr>
            <a:endParaRPr lang="en-US" altLang="zh-CN"/>
          </a:p>
        </p:txBody>
      </p:sp>
      <p:sp>
        <p:nvSpPr>
          <p:cNvPr id="10" name="灯片编号占位符 9"/>
          <p:cNvSpPr>
            <a:spLocks noGrp="1"/>
          </p:cNvSpPr>
          <p:nvPr>
            <p:ph type="sldNum" sz="quarter" idx="12"/>
          </p:nvPr>
        </p:nvSpPr>
        <p:spPr/>
        <p:txBody>
          <a:bodyPr/>
          <a:lstStyle>
            <a:extLst/>
          </a:lstStyle>
          <a:p>
            <a:pPr>
              <a:defRPr/>
            </a:pPr>
            <a:fld id="{9E4DF6B1-7CE9-4A44-834D-3A8F12B5EB24}" type="slidenum">
              <a:rPr lang="en-US" altLang="zh-CN" smtClean="0"/>
              <a:pPr>
                <a:defRPr/>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1F6F393A-24CE-4DD1-A0E3-BE7F23D6B3ED}"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5E164296-27A3-4B91-A2CF-BBDD3B4020FF}"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FFA842E7-FDD0-48DD-8019-18596FB3E31E}"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CA5608DB-DAA2-4060-BC30-96FB70739226}" type="slidenum">
              <a:rPr lang="en-US" altLang="zh-CN" smtClean="0"/>
              <a:pPr>
                <a:defRPr/>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2AF9021A-B107-4E21-96F6-4D5281CCF765}"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8" name="页脚占位符 7"/>
          <p:cNvSpPr>
            <a:spLocks noGrp="1"/>
          </p:cNvSpPr>
          <p:nvPr>
            <p:ph type="ftr" sz="quarter" idx="11"/>
          </p:nvPr>
        </p:nvSpPr>
        <p:spPr/>
        <p:txBody>
          <a:bodyPr/>
          <a:lstStyle>
            <a:extLst/>
          </a:lstStyle>
          <a:p>
            <a:pPr>
              <a:defRPr/>
            </a:pPr>
            <a:endParaRPr lang="en-US" altLang="zh-CN"/>
          </a:p>
        </p:txBody>
      </p:sp>
      <p:sp>
        <p:nvSpPr>
          <p:cNvPr id="9" name="灯片编号占位符 8"/>
          <p:cNvSpPr>
            <a:spLocks noGrp="1"/>
          </p:cNvSpPr>
          <p:nvPr>
            <p:ph type="sldNum" sz="quarter" idx="12"/>
          </p:nvPr>
        </p:nvSpPr>
        <p:spPr/>
        <p:txBody>
          <a:bodyPr/>
          <a:lstStyle>
            <a:extLst/>
          </a:lstStyle>
          <a:p>
            <a:pPr>
              <a:defRPr/>
            </a:pPr>
            <a:fld id="{624775E3-76F1-4992-A63B-6BCB4293A2D0}"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pPr>
              <a:defRPr/>
            </a:pPr>
            <a:endParaRPr lang="en-US" altLang="zh-CN"/>
          </a:p>
        </p:txBody>
      </p:sp>
      <p:sp>
        <p:nvSpPr>
          <p:cNvPr id="4" name="页脚占位符 3"/>
          <p:cNvSpPr>
            <a:spLocks noGrp="1"/>
          </p:cNvSpPr>
          <p:nvPr>
            <p:ph type="ftr" sz="quarter" idx="11"/>
          </p:nvPr>
        </p:nvSpPr>
        <p:spPr/>
        <p:txBody>
          <a:bodyPr/>
          <a:lstStyle>
            <a:extLst/>
          </a:lstStyle>
          <a:p>
            <a:pPr>
              <a:defRPr/>
            </a:pPr>
            <a:endParaRPr lang="en-US" altLang="zh-CN"/>
          </a:p>
        </p:txBody>
      </p:sp>
      <p:sp>
        <p:nvSpPr>
          <p:cNvPr id="5" name="灯片编号占位符 4"/>
          <p:cNvSpPr>
            <a:spLocks noGrp="1"/>
          </p:cNvSpPr>
          <p:nvPr>
            <p:ph type="sldNum" sz="quarter" idx="12"/>
          </p:nvPr>
        </p:nvSpPr>
        <p:spPr/>
        <p:txBody>
          <a:bodyPr/>
          <a:lstStyle>
            <a:extLst/>
          </a:lstStyle>
          <a:p>
            <a:pPr>
              <a:defRPr/>
            </a:pPr>
            <a:fld id="{BA9C72FA-E920-490C-969B-E8891057D5F3}"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pPr>
              <a:defRPr/>
            </a:pPr>
            <a:endParaRPr lang="en-US" altLang="zh-CN"/>
          </a:p>
        </p:txBody>
      </p:sp>
      <p:sp>
        <p:nvSpPr>
          <p:cNvPr id="3" name="页脚占位符 2"/>
          <p:cNvSpPr>
            <a:spLocks noGrp="1"/>
          </p:cNvSpPr>
          <p:nvPr>
            <p:ph type="ftr" sz="quarter" idx="11"/>
          </p:nvPr>
        </p:nvSpPr>
        <p:spPr/>
        <p:txBody>
          <a:bodyPr/>
          <a:lstStyle>
            <a:extLst/>
          </a:lstStyle>
          <a:p>
            <a:pPr>
              <a:defRPr/>
            </a:pPr>
            <a:endParaRPr lang="en-US" altLang="zh-CN"/>
          </a:p>
        </p:txBody>
      </p:sp>
      <p:sp>
        <p:nvSpPr>
          <p:cNvPr id="4" name="灯片编号占位符 3"/>
          <p:cNvSpPr>
            <a:spLocks noGrp="1"/>
          </p:cNvSpPr>
          <p:nvPr>
            <p:ph type="sldNum" sz="quarter" idx="12"/>
          </p:nvPr>
        </p:nvSpPr>
        <p:spPr/>
        <p:txBody>
          <a:bodyPr/>
          <a:lstStyle>
            <a:extLst/>
          </a:lstStyle>
          <a:p>
            <a:pPr>
              <a:defRPr/>
            </a:pPr>
            <a:fld id="{3B6F720B-2506-4640-9851-F9D10E007758}" type="slidenum">
              <a:rPr lang="en-US" altLang="zh-CN" smtClean="0"/>
              <a:pPr>
                <a:defRPr/>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89DC318E-7275-4854-8A5C-B0E2BC4CB938}"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1BF49EAD-8C52-460E-82E0-CA9C5252A460}" type="slidenum">
              <a:rPr lang="en-US" altLang="zh-CN" smtClean="0"/>
              <a:pPr>
                <a:defRPr/>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28A19B5-5F81-4260-90C7-DE1E85CA425F}" type="slidenum">
              <a:rPr lang="en-US" altLang="zh-CN" smtClean="0"/>
              <a:pPr>
                <a:defRPr/>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571736" y="214290"/>
            <a:ext cx="4824413" cy="701675"/>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第</a:t>
            </a:r>
            <a:r>
              <a:rPr lang="en-US" altLang="zh-CN"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6</a:t>
            </a:r>
            <a:r>
              <a:rPr lang="zh-CN" altLang="en-US"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章树和二叉树</a:t>
            </a:r>
          </a:p>
        </p:txBody>
      </p:sp>
      <p:sp>
        <p:nvSpPr>
          <p:cNvPr id="18435" name="Text Box 8"/>
          <p:cNvSpPr txBox="1">
            <a:spLocks noChangeArrowheads="1"/>
          </p:cNvSpPr>
          <p:nvPr/>
        </p:nvSpPr>
        <p:spPr bwMode="auto">
          <a:xfrm>
            <a:off x="2214546" y="1142984"/>
            <a:ext cx="5857916" cy="5476848"/>
          </a:xfrm>
          <a:prstGeom prst="rect">
            <a:avLst/>
          </a:prstGeom>
          <a:ln>
            <a:headEnd/>
            <a:tailEnd/>
          </a:ln>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wrap="square" tIns="144000" bIns="144000">
            <a:spAutoFit/>
          </a:bodyPr>
          <a:lstStyle/>
          <a:p>
            <a:pPr lvl="1">
              <a:lnSpc>
                <a:spcPts val="3000"/>
              </a:lnSpc>
              <a:spcBef>
                <a:spcPct val="50000"/>
              </a:spcBef>
            </a:pPr>
            <a:r>
              <a:rPr lang="en-US" altLang="zh-CN" sz="280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6.1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树</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6.2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 叉 树</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6.3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递归算法设计方法</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6.4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二叉树的基本运算算法</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6.5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二叉树的遍历</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6.6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二叉树的构造</a:t>
            </a: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6.7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二叉树与树之间的转换</a:t>
            </a:r>
            <a:endPar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6.8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线索二叉树</a:t>
            </a:r>
            <a:endPar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6.9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哈 夫 曼 树</a:t>
            </a:r>
            <a:endParaRPr lang="zh-CN" altLang="en-US" sz="2800" dirty="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p:txBody>
      </p:sp>
      <p:sp>
        <p:nvSpPr>
          <p:cNvPr id="6" name="TextBox 5"/>
          <p:cNvSpPr txBox="1"/>
          <p:nvPr/>
        </p:nvSpPr>
        <p:spPr>
          <a:xfrm>
            <a:off x="285720" y="1285860"/>
            <a:ext cx="642942" cy="3416320"/>
          </a:xfrm>
          <a:prstGeom prst="rect">
            <a:avLst/>
          </a:prstGeom>
          <a:noFill/>
        </p:spPr>
        <p:txBody>
          <a:bodyPr wrap="square" rtlCol="0">
            <a:spAutoFit/>
          </a:bodyPr>
          <a:lstStyle/>
          <a:p>
            <a:pPr algn="ct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第</a:t>
            </a: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6</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章</a:t>
            </a: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树和二叉树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357290" y="785794"/>
            <a:ext cx="7358114" cy="500009"/>
          </a:xfrm>
          <a:prstGeom prst="rect">
            <a:avLst/>
          </a:prstGeom>
          <a:noFill/>
          <a:ln w="9525">
            <a:noFill/>
            <a:miter lim="800000"/>
            <a:headEnd/>
            <a:tailEnd/>
          </a:ln>
        </p:spPr>
        <p:txBody>
          <a:bodyPr wrap="square">
            <a:spAutoFit/>
          </a:bodyPr>
          <a:lstStyle/>
          <a:p>
            <a:pPr marL="457200" indent="-457200" algn="just">
              <a:lnSpc>
                <a:spcPct val="150000"/>
              </a:lnSpc>
              <a:spcBef>
                <a:spcPct val="500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树</a:t>
            </a:r>
            <a:r>
              <a:rPr lang="zh-CN" altLang="en-US" sz="2000" dirty="0">
                <a:solidFill>
                  <a:srgbClr val="FF0000"/>
                </a:solidFill>
                <a:latin typeface="微软雅黑" pitchFamily="34" charset="-122"/>
                <a:ea typeface="微软雅黑" pitchFamily="34" charset="-122"/>
                <a:cs typeface="Consolas" pitchFamily="49" charset="0"/>
              </a:rPr>
              <a:t>的度</a:t>
            </a:r>
            <a:r>
              <a:rPr lang="zh-CN" altLang="en-US" sz="2000" dirty="0">
                <a:solidFill>
                  <a:srgbClr val="0000FF"/>
                </a:solidFill>
                <a:latin typeface="Consolas" pitchFamily="49" charset="0"/>
                <a:ea typeface="楷体" pitchFamily="49" charset="-122"/>
                <a:cs typeface="Consolas" pitchFamily="49" charset="0"/>
              </a:rPr>
              <a:t>。树中所有结点的度的最大值称之为树的</a:t>
            </a:r>
            <a:r>
              <a:rPr lang="zh-CN" altLang="en-US" sz="2000">
                <a:solidFill>
                  <a:srgbClr val="0000FF"/>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b="0" dirty="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5500694" y="2857496"/>
            <a:ext cx="221457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树的度为</a:t>
            </a:r>
            <a:r>
              <a:rPr lang="en-US" altLang="zh-CN" sz="2000" smtClean="0">
                <a:solidFill>
                  <a:srgbClr val="0000FF"/>
                </a:solidFill>
                <a:latin typeface="Consolas" pitchFamily="49" charset="0"/>
                <a:ea typeface="仿宋" pitchFamily="49" charset="-122"/>
                <a:cs typeface="Consolas" pitchFamily="49" charset="0"/>
              </a:rPr>
              <a:t>3</a:t>
            </a:r>
            <a:endParaRPr lang="zh-CN" altLang="en-US" sz="2000">
              <a:solidFill>
                <a:srgbClr val="0000FF"/>
              </a:solidFill>
              <a:latin typeface="Consolas" pitchFamily="49" charset="0"/>
              <a:ea typeface="仿宋" pitchFamily="49" charset="-122"/>
              <a:cs typeface="Consolas" pitchFamily="49" charset="0"/>
            </a:endParaRPr>
          </a:p>
        </p:txBody>
      </p:sp>
      <p:grpSp>
        <p:nvGrpSpPr>
          <p:cNvPr id="26" name="组合 25"/>
          <p:cNvGrpSpPr/>
          <p:nvPr/>
        </p:nvGrpSpPr>
        <p:grpSpPr>
          <a:xfrm>
            <a:off x="2285984" y="2071678"/>
            <a:ext cx="2808288" cy="2419350"/>
            <a:chOff x="3357554" y="2786058"/>
            <a:chExt cx="2808288" cy="2419350"/>
          </a:xfrm>
        </p:grpSpPr>
        <p:sp>
          <p:nvSpPr>
            <p:cNvPr id="27"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8"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9"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30"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31"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32"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33"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34"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5"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6"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7"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8"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9"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40"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41" name="直接连接符 35"/>
            <p:cNvCxnSpPr>
              <a:cxnSpLocks noChangeShapeType="1"/>
              <a:stCxn id="35" idx="4"/>
              <a:endCxn id="37"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3"/>
          <p:cNvSpPr txBox="1">
            <a:spLocks noChangeArrowheads="1"/>
          </p:cNvSpPr>
          <p:nvPr/>
        </p:nvSpPr>
        <p:spPr bwMode="auto">
          <a:xfrm>
            <a:off x="1357290" y="1500174"/>
            <a:ext cx="7500990" cy="150228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r>
              <a:rPr lang="en-US" altLang="zh-CN" sz="1800" i="1">
                <a:solidFill>
                  <a:srgbClr val="006600"/>
                </a:solidFill>
                <a:latin typeface="Consolas" pitchFamily="49" charset="0"/>
                <a:ea typeface="仿宋" pitchFamily="49" charset="-122"/>
                <a:cs typeface="Consolas" pitchFamily="49" charset="0"/>
              </a:rPr>
              <a:t>f</a:t>
            </a:r>
            <a:r>
              <a:rPr lang="en-US" altLang="zh-CN" sz="1800">
                <a:solidFill>
                  <a:srgbClr val="006600"/>
                </a:solidFill>
                <a:latin typeface="Consolas" pitchFamily="49" charset="0"/>
                <a:ea typeface="仿宋" pitchFamily="49" charset="-122"/>
                <a:cs typeface="Consolas" pitchFamily="49" charset="0"/>
              </a:rPr>
              <a:t>(</a:t>
            </a:r>
            <a:r>
              <a:rPr lang="en-US" altLang="zh-CN" sz="1800" err="1">
                <a:solidFill>
                  <a:srgbClr val="006600"/>
                </a:solidFill>
                <a:latin typeface="Consolas" pitchFamily="49" charset="0"/>
                <a:ea typeface="仿宋" pitchFamily="49" charset="-122"/>
                <a:cs typeface="Consolas" pitchFamily="49" charset="0"/>
              </a:rPr>
              <a:t>bt,nt</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sym typeface="Symbol" pitchFamily="18" charset="2"/>
              </a:rPr>
              <a:t>  </a:t>
            </a:r>
            <a:r>
              <a:rPr lang="en-US" altLang="zh-CN" sz="1800" smtClean="0">
                <a:solidFill>
                  <a:srgbClr val="006600"/>
                </a:solidFill>
                <a:latin typeface="Consolas" pitchFamily="49" charset="0"/>
                <a:ea typeface="仿宋" pitchFamily="49" charset="-122"/>
                <a:cs typeface="Consolas" pitchFamily="49" charset="0"/>
              </a:rPr>
              <a:t>nt=NULL                       </a:t>
            </a:r>
            <a:r>
              <a:rPr lang="zh-CN" altLang="en-US" sz="1800" smtClean="0">
                <a:solidFill>
                  <a:srgbClr val="006600"/>
                </a:solidFill>
                <a:latin typeface="Consolas" pitchFamily="49" charset="0"/>
                <a:ea typeface="仿宋" pitchFamily="49" charset="-122"/>
                <a:cs typeface="Consolas" pitchFamily="49" charset="0"/>
              </a:rPr>
              <a:t>当</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=NULL</a:t>
            </a:r>
          </a:p>
          <a:p>
            <a:r>
              <a:rPr lang="en-US" altLang="zh-CN" sz="1800" i="1">
                <a:solidFill>
                  <a:srgbClr val="006600"/>
                </a:solidFill>
                <a:latin typeface="Consolas" pitchFamily="49" charset="0"/>
                <a:ea typeface="仿宋" pitchFamily="49" charset="-122"/>
                <a:cs typeface="Consolas" pitchFamily="49" charset="0"/>
              </a:rPr>
              <a:t>f</a:t>
            </a:r>
            <a:r>
              <a:rPr lang="en-US" altLang="zh-CN" sz="1800">
                <a:solidFill>
                  <a:srgbClr val="006600"/>
                </a:solidFill>
                <a:latin typeface="Consolas" pitchFamily="49" charset="0"/>
                <a:ea typeface="仿宋" pitchFamily="49" charset="-122"/>
                <a:cs typeface="Consolas" pitchFamily="49" charset="0"/>
              </a:rPr>
              <a:t>(</a:t>
            </a:r>
            <a:r>
              <a:rPr lang="en-US" altLang="zh-CN" sz="1800" err="1">
                <a:solidFill>
                  <a:srgbClr val="006600"/>
                </a:solidFill>
                <a:latin typeface="Consolas" pitchFamily="49" charset="0"/>
                <a:ea typeface="仿宋" pitchFamily="49" charset="-122"/>
                <a:cs typeface="Consolas" pitchFamily="49" charset="0"/>
              </a:rPr>
              <a:t>bt,nt</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sym typeface="Symbol" pitchFamily="18" charset="2"/>
              </a:rPr>
              <a:t>  </a:t>
            </a:r>
            <a:r>
              <a:rPr lang="zh-CN" altLang="en-US" sz="1800" smtClean="0">
                <a:solidFill>
                  <a:srgbClr val="006600"/>
                </a:solidFill>
                <a:latin typeface="Consolas" pitchFamily="49" charset="0"/>
                <a:ea typeface="仿宋" pitchFamily="49" charset="-122"/>
                <a:cs typeface="Consolas" pitchFamily="49" charset="0"/>
              </a:rPr>
              <a:t>由</a:t>
            </a:r>
            <a:r>
              <a:rPr lang="en-US" altLang="zh-CN" sz="1800" smtClean="0">
                <a:solidFill>
                  <a:srgbClr val="006600"/>
                </a:solidFill>
                <a:latin typeface="Consolas" pitchFamily="49" charset="0"/>
                <a:ea typeface="仿宋" pitchFamily="49" charset="-122"/>
                <a:cs typeface="Consolas" pitchFamily="49" charset="0"/>
              </a:rPr>
              <a:t>bt</a:t>
            </a:r>
            <a:r>
              <a:rPr lang="zh-CN" altLang="en-US" sz="1800" dirty="0">
                <a:solidFill>
                  <a:srgbClr val="006600"/>
                </a:solidFill>
                <a:latin typeface="Consolas" pitchFamily="49" charset="0"/>
                <a:ea typeface="仿宋" pitchFamily="49" charset="-122"/>
                <a:cs typeface="Consolas" pitchFamily="49" charset="0"/>
              </a:rPr>
              <a:t>根结点</a:t>
            </a:r>
            <a:r>
              <a:rPr lang="zh-CN" altLang="en-US" sz="1800">
                <a:solidFill>
                  <a:srgbClr val="006600"/>
                </a:solidFill>
                <a:latin typeface="Consolas" pitchFamily="49" charset="0"/>
                <a:ea typeface="仿宋" pitchFamily="49" charset="-122"/>
                <a:cs typeface="Consolas" pitchFamily="49" charset="0"/>
              </a:rPr>
              <a:t>复制</a:t>
            </a:r>
            <a:r>
              <a:rPr lang="zh-CN" altLang="en-US" sz="1800" smtClean="0">
                <a:solidFill>
                  <a:srgbClr val="006600"/>
                </a:solidFill>
                <a:latin typeface="Consolas" pitchFamily="49" charset="0"/>
                <a:ea typeface="仿宋" pitchFamily="49" charset="-122"/>
                <a:cs typeface="Consolas" pitchFamily="49" charset="0"/>
              </a:rPr>
              <a:t>产生</a:t>
            </a:r>
            <a:r>
              <a:rPr lang="en-US" altLang="zh-CN" sz="1800" smtClean="0">
                <a:solidFill>
                  <a:srgbClr val="006600"/>
                </a:solidFill>
                <a:latin typeface="Consolas" pitchFamily="49" charset="0"/>
                <a:ea typeface="仿宋" pitchFamily="49" charset="-122"/>
                <a:cs typeface="Consolas" pitchFamily="49" charset="0"/>
              </a:rPr>
              <a:t>nt</a:t>
            </a:r>
            <a:r>
              <a:rPr lang="zh-CN" altLang="en-US" sz="1800" dirty="0">
                <a:solidFill>
                  <a:srgbClr val="006600"/>
                </a:solidFill>
                <a:latin typeface="Consolas" pitchFamily="49" charset="0"/>
                <a:ea typeface="仿宋" pitchFamily="49" charset="-122"/>
                <a:cs typeface="Consolas" pitchFamily="49" charset="0"/>
              </a:rPr>
              <a:t>根结点</a:t>
            </a:r>
            <a:r>
              <a:rPr lang="en-US" altLang="zh-CN" sz="1800" dirty="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　</a:t>
            </a:r>
            <a:r>
              <a:rPr lang="zh-CN" altLang="en-US" sz="1800" smtClean="0">
                <a:solidFill>
                  <a:srgbClr val="006600"/>
                </a:solidFill>
                <a:latin typeface="Consolas" pitchFamily="49" charset="0"/>
                <a:ea typeface="仿宋" pitchFamily="49" charset="-122"/>
                <a:cs typeface="Consolas" pitchFamily="49" charset="0"/>
              </a:rPr>
              <a:t>   当</a:t>
            </a:r>
            <a:r>
              <a:rPr lang="en-US" altLang="zh-CN" sz="1800" dirty="0" err="1">
                <a:solidFill>
                  <a:srgbClr val="006600"/>
                </a:solidFill>
                <a:latin typeface="Consolas" pitchFamily="49" charset="0"/>
                <a:ea typeface="仿宋" pitchFamily="49" charset="-122"/>
                <a:cs typeface="Consolas" pitchFamily="49" charset="0"/>
              </a:rPr>
              <a:t>bt≠NULL</a:t>
            </a:r>
            <a:endParaRPr lang="en-US" altLang="zh-CN" sz="1800" dirty="0">
              <a:solidFill>
                <a:srgbClr val="006600"/>
              </a:solidFill>
              <a:latin typeface="Consolas" pitchFamily="49" charset="0"/>
              <a:ea typeface="仿宋" pitchFamily="49" charset="-122"/>
              <a:cs typeface="Consolas" pitchFamily="49" charset="0"/>
            </a:endParaRPr>
          </a:p>
          <a:p>
            <a:r>
              <a:rPr lang="en-US" altLang="zh-CN" sz="1800" dirty="0">
                <a:solidFill>
                  <a:srgbClr val="006600"/>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en-US" altLang="zh-CN" sz="1800" i="1" smtClean="0">
                <a:solidFill>
                  <a:srgbClr val="006600"/>
                </a:solidFill>
                <a:latin typeface="Consolas" pitchFamily="49" charset="0"/>
                <a:ea typeface="仿宋" pitchFamily="49" charset="-122"/>
                <a:cs typeface="Consolas" pitchFamily="49" charset="0"/>
              </a:rPr>
              <a:t>f</a:t>
            </a:r>
            <a:r>
              <a:rPr lang="en-US" altLang="zh-CN" sz="1800" smtClean="0">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lchild,nt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a:t>
            </a:r>
          </a:p>
          <a:p>
            <a:r>
              <a:rPr lang="en-US" altLang="zh-CN" sz="1800" dirty="0">
                <a:solidFill>
                  <a:srgbClr val="006600"/>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en-US" altLang="zh-CN" sz="1800" i="1" smtClean="0">
                <a:solidFill>
                  <a:srgbClr val="006600"/>
                </a:solidFill>
                <a:latin typeface="Consolas" pitchFamily="49" charset="0"/>
                <a:ea typeface="仿宋" pitchFamily="49" charset="-122"/>
                <a:cs typeface="Consolas" pitchFamily="49" charset="0"/>
              </a:rPr>
              <a:t>f</a:t>
            </a:r>
            <a:r>
              <a:rPr lang="en-US" altLang="zh-CN" sz="1800" smtClean="0">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rchild,nt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a:t>
            </a:r>
          </a:p>
        </p:txBody>
      </p:sp>
      <p:sp>
        <p:nvSpPr>
          <p:cNvPr id="12293" name="Rectangle 5"/>
          <p:cNvSpPr>
            <a:spLocks noChangeArrowheads="1"/>
          </p:cNvSpPr>
          <p:nvPr/>
        </p:nvSpPr>
        <p:spPr bwMode="auto">
          <a:xfrm>
            <a:off x="0" y="2909888"/>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1643042" y="714356"/>
            <a:ext cx="3286148"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递归模型</a:t>
            </a:r>
            <a:endParaRPr lang="zh-CN" altLang="en-US" sz="2000">
              <a:solidFill>
                <a:srgbClr val="0000FF"/>
              </a:solidFill>
              <a:latin typeface="楷体" pitchFamily="49" charset="-122"/>
              <a:ea typeface="楷体" pitchFamily="49" charset="-122"/>
            </a:endParaRPr>
          </a:p>
        </p:txBody>
      </p:sp>
      <p:sp>
        <p:nvSpPr>
          <p:cNvPr id="8" name="TextBox 7"/>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214414" y="687529"/>
            <a:ext cx="7786742" cy="4445796"/>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CopyBTree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bt,BTNode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err="1">
                <a:solidFill>
                  <a:srgbClr val="0000FF"/>
                </a:solidFill>
                <a:latin typeface="Consolas" pitchFamily="49" charset="0"/>
                <a:ea typeface="仿宋" pitchFamily="49" charset="-122"/>
                <a:cs typeface="Consolas" pitchFamily="49" charset="0"/>
              </a:rPr>
              <a:t>nt</a:t>
            </a:r>
            <a:r>
              <a:rPr lang="en-US"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由二叉树</a:t>
            </a:r>
            <a:r>
              <a:rPr lang="en-US" altLang="zh-CN" sz="1800" dirty="0" err="1">
                <a:solidFill>
                  <a:srgbClr val="006600"/>
                </a:solidFill>
                <a:latin typeface="Consolas" pitchFamily="49" charset="0"/>
                <a:ea typeface="仿宋" pitchFamily="49" charset="-122"/>
                <a:cs typeface="Consolas" pitchFamily="49" charset="0"/>
              </a:rPr>
              <a:t>bt</a:t>
            </a:r>
            <a:r>
              <a:rPr lang="zh-CN" altLang="en-US" sz="1800" dirty="0">
                <a:solidFill>
                  <a:srgbClr val="006600"/>
                </a:solidFill>
                <a:latin typeface="Consolas" pitchFamily="49" charset="0"/>
                <a:ea typeface="仿宋" pitchFamily="49" charset="-122"/>
                <a:cs typeface="Consolas" pitchFamily="49" charset="0"/>
              </a:rPr>
              <a:t>复制产生二叉树</a:t>
            </a:r>
            <a:r>
              <a:rPr lang="en-US" altLang="zh-CN" sz="1800" dirty="0" err="1">
                <a:solidFill>
                  <a:srgbClr val="006600"/>
                </a:solidFill>
                <a:latin typeface="Consolas" pitchFamily="49" charset="0"/>
                <a:ea typeface="仿宋" pitchFamily="49" charset="-122"/>
                <a:cs typeface="Consolas" pitchFamily="49" charset="0"/>
              </a:rPr>
              <a:t>nt</a:t>
            </a:r>
            <a:endParaRPr lang="en-US" altLang="zh-CN" sz="1800" dirty="0">
              <a:solidFill>
                <a:srgbClr val="0066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复制根结点</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nt</a:t>
            </a:r>
            <a:r>
              <a:rPr lang="en-US" altLang="zh-CN" sz="1800" dirty="0">
                <a:solidFill>
                  <a:srgbClr val="0000FF"/>
                </a:solidFill>
                <a:latin typeface="Consolas" pitchFamily="49" charset="0"/>
                <a:ea typeface="仿宋" pitchFamily="49" charset="-122"/>
                <a:cs typeface="Consolas" pitchFamily="49" charset="0"/>
              </a:rPr>
              <a:t>-&gt;data=</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CopyBTree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lchild,nt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递归复制左子树</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CopyBTree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rchild,nt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递归复制左子树</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err="1">
                <a:solidFill>
                  <a:srgbClr val="0000FF"/>
                </a:solidFill>
                <a:latin typeface="Consolas" pitchFamily="49" charset="0"/>
                <a:ea typeface="仿宋" pitchFamily="49" charset="-122"/>
                <a:cs typeface="Consolas" pitchFamily="49" charset="0"/>
              </a:rPr>
              <a:t>nt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为空树时</a:t>
            </a:r>
            <a:r>
              <a:rPr lang="en-US" altLang="zh-CN" sz="1800" dirty="0" err="1">
                <a:solidFill>
                  <a:srgbClr val="00B0F0"/>
                </a:solidFill>
                <a:latin typeface="Consolas" pitchFamily="49" charset="0"/>
                <a:ea typeface="仿宋" pitchFamily="49" charset="-122"/>
                <a:cs typeface="Consolas" pitchFamily="49" charset="0"/>
              </a:rPr>
              <a:t>nt</a:t>
            </a:r>
            <a:r>
              <a:rPr lang="zh-CN" altLang="en-US" sz="1800" dirty="0">
                <a:solidFill>
                  <a:srgbClr val="00B0F0"/>
                </a:solidFill>
                <a:latin typeface="Consolas" pitchFamily="49" charset="0"/>
                <a:ea typeface="仿宋" pitchFamily="49" charset="-122"/>
                <a:cs typeface="Consolas" pitchFamily="49" charset="0"/>
              </a:rPr>
              <a:t>也为空树</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323982" y="655622"/>
            <a:ext cx="7391422" cy="106182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6.12】 </a:t>
            </a:r>
            <a:r>
              <a:rPr lang="zh-CN" altLang="en-US" sz="2000" dirty="0">
                <a:solidFill>
                  <a:srgbClr val="0000FF"/>
                </a:solidFill>
                <a:latin typeface="Consolas" pitchFamily="49" charset="0"/>
                <a:ea typeface="楷体" pitchFamily="49" charset="-122"/>
                <a:cs typeface="Consolas" pitchFamily="49" charset="0"/>
              </a:rPr>
              <a:t>设计一个算法，由给定的二叉树的二叉链存储结构建立其对应的顺序存储</a:t>
            </a:r>
            <a:r>
              <a:rPr lang="zh-CN" altLang="en-US" sz="2000">
                <a:solidFill>
                  <a:srgbClr val="0000FF"/>
                </a:solidFill>
                <a:latin typeface="Consolas" pitchFamily="49" charset="0"/>
                <a:ea typeface="楷体" pitchFamily="49" charset="-122"/>
                <a:cs typeface="Consolas" pitchFamily="49" charset="0"/>
              </a:rPr>
              <a:t>结构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428728" y="2214554"/>
            <a:ext cx="7215238" cy="3524042"/>
          </a:xfrm>
          <a:prstGeom prst="rect">
            <a:avLst/>
          </a:prstGeom>
          <a:noFill/>
        </p:spPr>
        <p:txBody>
          <a:bodyPr wrap="square" rtlCol="0">
            <a:spAutoFit/>
          </a:bodyPr>
          <a:lstStyle/>
          <a:p>
            <a:pPr>
              <a:lnSpc>
                <a:spcPct val="150000"/>
              </a:lnSpc>
            </a:pPr>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思路：</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en-US" altLang="zh-CN" sz="2000" smtClean="0">
                <a:solidFill>
                  <a:srgbClr val="0000FF"/>
                </a:solidFill>
                <a:latin typeface="Consolas" pitchFamily="49" charset="0"/>
                <a:ea typeface="楷体" pitchFamily="49" charset="-122"/>
                <a:cs typeface="Consolas" pitchFamily="49" charset="0"/>
              </a:rPr>
              <a:t>sb</a:t>
            </a:r>
            <a:r>
              <a:rPr lang="zh-CN" altLang="en-US" sz="2000" smtClean="0">
                <a:solidFill>
                  <a:srgbClr val="0000FF"/>
                </a:solidFill>
                <a:latin typeface="Consolas" pitchFamily="49" charset="0"/>
                <a:ea typeface="楷体" pitchFamily="49" charset="-122"/>
                <a:cs typeface="Consolas" pitchFamily="49" charset="0"/>
              </a:rPr>
              <a:t>初始时是一个所有元素为‘</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的一维数组，它的空间是由系统自动分配的。</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二叉树中某一个结点值存放在</a:t>
            </a:r>
            <a:r>
              <a:rPr lang="en-US" altLang="zh-CN" sz="2000" smtClean="0">
                <a:solidFill>
                  <a:srgbClr val="0000FF"/>
                </a:solidFill>
                <a:latin typeface="Consolas" pitchFamily="49" charset="0"/>
                <a:ea typeface="楷体" pitchFamily="49" charset="-122"/>
                <a:cs typeface="Consolas" pitchFamily="49" charset="0"/>
              </a:rPr>
              <a:t>sb[</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中，应由</a:t>
            </a:r>
            <a:r>
              <a:rPr lang="en-US" altLang="zh-CN" sz="2000" smtClean="0">
                <a:solidFill>
                  <a:srgbClr val="0000FF"/>
                </a:solidFill>
                <a:latin typeface="Consolas" pitchFamily="49" charset="0"/>
                <a:ea typeface="楷体" pitchFamily="49" charset="-122"/>
                <a:cs typeface="Consolas" pitchFamily="49" charset="0"/>
              </a:rPr>
              <a:t>sb[</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指定一个结点而不仅仅是</a:t>
            </a:r>
            <a:r>
              <a:rPr lang="en-US" altLang="zh-CN" sz="2000" smtClean="0">
                <a:solidFill>
                  <a:srgbClr val="0000FF"/>
                </a:solidFill>
                <a:latin typeface="Consolas" pitchFamily="49" charset="0"/>
                <a:ea typeface="楷体" pitchFamily="49" charset="-122"/>
                <a:cs typeface="Consolas" pitchFamily="49" charset="0"/>
              </a:rPr>
              <a:t>sb</a:t>
            </a:r>
            <a:r>
              <a:rPr lang="zh-CN" altLang="en-US" sz="2000" smtClean="0">
                <a:solidFill>
                  <a:srgbClr val="0000FF"/>
                </a:solidFill>
                <a:latin typeface="Consolas" pitchFamily="49" charset="0"/>
                <a:ea typeface="楷体" pitchFamily="49" charset="-122"/>
                <a:cs typeface="Consolas" pitchFamily="49" charset="0"/>
              </a:rPr>
              <a:t>。</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在二叉树的二叉链存储结构</a:t>
            </a:r>
            <a:r>
              <a:rPr lang="en-US" altLang="zh-CN" sz="2000" smtClean="0">
                <a:solidFill>
                  <a:srgbClr val="0000FF"/>
                </a:solidFill>
                <a:latin typeface="Consolas" pitchFamily="49" charset="0"/>
                <a:ea typeface="楷体" pitchFamily="49" charset="-122"/>
                <a:cs typeface="Consolas" pitchFamily="49" charset="0"/>
              </a:rPr>
              <a:t>bt</a:t>
            </a:r>
            <a:r>
              <a:rPr lang="zh-CN" altLang="en-US" sz="2000" smtClean="0">
                <a:solidFill>
                  <a:srgbClr val="0000FF"/>
                </a:solidFill>
                <a:latin typeface="Consolas" pitchFamily="49" charset="0"/>
                <a:ea typeface="楷体" pitchFamily="49" charset="-122"/>
                <a:cs typeface="Consolas" pitchFamily="49" charset="0"/>
              </a:rPr>
              <a:t>中，</a:t>
            </a:r>
            <a:r>
              <a:rPr lang="en-US" altLang="zh-CN" sz="2000" smtClean="0">
                <a:solidFill>
                  <a:srgbClr val="0000FF"/>
                </a:solidFill>
                <a:latin typeface="Consolas" pitchFamily="49" charset="0"/>
                <a:ea typeface="楷体" pitchFamily="49" charset="-122"/>
                <a:cs typeface="Consolas" pitchFamily="49" charset="0"/>
              </a:rPr>
              <a:t>bt</a:t>
            </a:r>
            <a:r>
              <a:rPr lang="zh-CN" altLang="en-US" sz="2000" smtClean="0">
                <a:solidFill>
                  <a:srgbClr val="0000FF"/>
                </a:solidFill>
                <a:latin typeface="Consolas" pitchFamily="49" charset="0"/>
                <a:ea typeface="楷体" pitchFamily="49" charset="-122"/>
                <a:cs typeface="Consolas" pitchFamily="49" charset="0"/>
              </a:rPr>
              <a:t>指向根结点。应由根结点</a:t>
            </a:r>
            <a:r>
              <a:rPr lang="en-US" altLang="zh-CN" sz="2000" smtClean="0">
                <a:solidFill>
                  <a:srgbClr val="0000FF"/>
                </a:solidFill>
                <a:latin typeface="Consolas" pitchFamily="49" charset="0"/>
                <a:ea typeface="楷体" pitchFamily="49" charset="-122"/>
                <a:cs typeface="Consolas" pitchFamily="49" charset="0"/>
              </a:rPr>
              <a:t>bt</a:t>
            </a:r>
            <a:r>
              <a:rPr lang="zh-CN" altLang="en-US" sz="2000" smtClean="0">
                <a:solidFill>
                  <a:srgbClr val="0000FF"/>
                </a:solidFill>
                <a:latin typeface="Consolas" pitchFamily="49" charset="0"/>
                <a:ea typeface="楷体" pitchFamily="49" charset="-122"/>
                <a:cs typeface="Consolas" pitchFamily="49" charset="0"/>
              </a:rPr>
              <a:t>修改</a:t>
            </a:r>
            <a:r>
              <a:rPr lang="en-US" altLang="zh-CN" sz="2000" smtClean="0">
                <a:solidFill>
                  <a:srgbClr val="0000FF"/>
                </a:solidFill>
                <a:latin typeface="Consolas" pitchFamily="49" charset="0"/>
                <a:ea typeface="楷体" pitchFamily="49" charset="-122"/>
                <a:cs typeface="Consolas" pitchFamily="49" charset="0"/>
              </a:rPr>
              <a:t>sb</a:t>
            </a:r>
            <a:r>
              <a:rPr lang="zh-CN" altLang="en-US" sz="2000" smtClean="0">
                <a:solidFill>
                  <a:srgbClr val="0000FF"/>
                </a:solidFill>
                <a:latin typeface="Consolas" pitchFamily="49" charset="0"/>
                <a:ea typeface="楷体" pitchFamily="49" charset="-122"/>
                <a:cs typeface="Consolas" pitchFamily="49" charset="0"/>
              </a:rPr>
              <a:t>中</a:t>
            </a:r>
            <a:r>
              <a:rPr lang="en-US" altLang="zh-CN" sz="2000" smtClean="0">
                <a:solidFill>
                  <a:srgbClr val="0000FF"/>
                </a:solidFill>
                <a:latin typeface="Consolas" pitchFamily="49" charset="0"/>
                <a:ea typeface="楷体" pitchFamily="49" charset="-122"/>
                <a:cs typeface="Consolas" pitchFamily="49" charset="0"/>
              </a:rPr>
              <a:t>sb[1]</a:t>
            </a:r>
            <a:r>
              <a:rPr lang="zh-CN" altLang="en-US" sz="2000" smtClean="0">
                <a:solidFill>
                  <a:srgbClr val="0000FF"/>
                </a:solidFill>
                <a:latin typeface="Consolas" pitchFamily="49" charset="0"/>
                <a:ea typeface="楷体" pitchFamily="49" charset="-122"/>
                <a:cs typeface="Consolas" pitchFamily="49" charset="0"/>
              </a:rPr>
              <a:t>元素值。</a:t>
            </a:r>
          </a:p>
        </p:txBody>
      </p:sp>
      <p:sp>
        <p:nvSpPr>
          <p:cNvPr id="5" name="TextBox 4"/>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714480" y="857232"/>
            <a:ext cx="6500858" cy="143516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44000">
            <a:spAutoFit/>
          </a:bodyPr>
          <a:lstStyle/>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bt,sb,i</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sym typeface="Symbol" pitchFamily="18" charset="2"/>
              </a:rPr>
              <a:t></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sb</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		</a:t>
            </a:r>
            <a:r>
              <a:rPr lang="zh-CN" altLang="en-US" sz="1800" dirty="0">
                <a:solidFill>
                  <a:srgbClr val="00B050"/>
                </a:solidFill>
                <a:latin typeface="Consolas" pitchFamily="49" charset="0"/>
                <a:ea typeface="仿宋" pitchFamily="49" charset="-122"/>
                <a:cs typeface="Consolas" pitchFamily="49" charset="0"/>
              </a:rPr>
              <a:t>当</a:t>
            </a:r>
            <a:r>
              <a:rPr lang="en-US" altLang="zh-CN" sz="1800" dirty="0" err="1">
                <a:solidFill>
                  <a:srgbClr val="00B050"/>
                </a:solidFill>
                <a:latin typeface="Consolas" pitchFamily="49" charset="0"/>
                <a:ea typeface="仿宋" pitchFamily="49" charset="-122"/>
                <a:cs typeface="Consolas" pitchFamily="49" charset="0"/>
              </a:rPr>
              <a:t>bt</a:t>
            </a:r>
            <a:r>
              <a:rPr lang="en-US" altLang="zh-CN" sz="1800" dirty="0">
                <a:solidFill>
                  <a:srgbClr val="00B050"/>
                </a:solidFill>
                <a:latin typeface="Consolas" pitchFamily="49" charset="0"/>
                <a:ea typeface="仿宋" pitchFamily="49" charset="-122"/>
                <a:cs typeface="Consolas" pitchFamily="49" charset="0"/>
              </a:rPr>
              <a:t>=NULL</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bt,sb,i</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sym typeface="Symbol" pitchFamily="18" charset="2"/>
              </a:rPr>
              <a:t></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sb</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-&gt;data;</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zh-CN" altLang="en-US" sz="1800" smtClean="0">
                <a:solidFill>
                  <a:srgbClr val="00B050"/>
                </a:solidFill>
                <a:latin typeface="Consolas" pitchFamily="49" charset="0"/>
                <a:ea typeface="仿宋" pitchFamily="49" charset="-122"/>
                <a:cs typeface="Consolas" pitchFamily="49" charset="0"/>
              </a:rPr>
              <a:t>其他</a:t>
            </a:r>
            <a:r>
              <a:rPr lang="zh-CN" altLang="en-US" sz="1800" dirty="0">
                <a:solidFill>
                  <a:srgbClr val="00B050"/>
                </a:solidFill>
                <a:latin typeface="Consolas" pitchFamily="49" charset="0"/>
                <a:ea typeface="仿宋" pitchFamily="49" charset="-122"/>
                <a:cs typeface="Consolas" pitchFamily="49" charset="0"/>
              </a:rPr>
              <a:t>情况</a:t>
            </a:r>
          </a:p>
          <a:p>
            <a:r>
              <a:rPr lang="zh-CN" altLang="en-US" sz="1800" dirty="0">
                <a:solidFill>
                  <a:srgbClr val="006600"/>
                </a:solidFill>
                <a:latin typeface="Consolas" pitchFamily="49" charset="0"/>
                <a:ea typeface="仿宋" pitchFamily="49" charset="-122"/>
                <a:cs typeface="Consolas" pitchFamily="49" charset="0"/>
              </a:rPr>
              <a:t>	</a:t>
            </a:r>
            <a:r>
              <a:rPr lang="zh-CN" altLang="en-US" sz="1800">
                <a:solidFill>
                  <a:srgbClr val="006600"/>
                </a:solidFill>
                <a:latin typeface="Consolas" pitchFamily="49" charset="0"/>
                <a:ea typeface="仿宋" pitchFamily="49" charset="-122"/>
                <a:cs typeface="Consolas" pitchFamily="49" charset="0"/>
              </a:rPr>
              <a:t> </a:t>
            </a:r>
            <a:r>
              <a:rPr lang="zh-CN" altLang="en-US" sz="1800" smtClean="0">
                <a:solidFill>
                  <a:srgbClr val="006600"/>
                </a:solidFill>
                <a:latin typeface="Consolas" pitchFamily="49" charset="0"/>
                <a:ea typeface="仿宋" pitchFamily="49" charset="-122"/>
                <a:cs typeface="Consolas" pitchFamily="49" charset="0"/>
              </a:rPr>
              <a:t>      </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lchild,sb,2</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a:t>
            </a:r>
          </a:p>
          <a:p>
            <a:r>
              <a:rPr lang="en-US" altLang="zh-CN" sz="1800" dirty="0">
                <a:solidFill>
                  <a:srgbClr val="006600"/>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rchild,sb,2</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i+1</a:t>
            </a:r>
            <a:r>
              <a:rPr lang="en-US" altLang="zh-CN" sz="1800" dirty="0">
                <a:solidFill>
                  <a:srgbClr val="006600"/>
                </a:solidFill>
                <a:latin typeface="Consolas" pitchFamily="49" charset="0"/>
                <a:ea typeface="仿宋" pitchFamily="49" charset="-122"/>
                <a:cs typeface="Consolas" pitchFamily="49" charset="0"/>
              </a:rPr>
              <a:t>);</a:t>
            </a:r>
          </a:p>
        </p:txBody>
      </p:sp>
      <p:sp>
        <p:nvSpPr>
          <p:cNvPr id="95235" name="Text Box 3"/>
          <p:cNvSpPr txBox="1">
            <a:spLocks noChangeArrowheads="1"/>
          </p:cNvSpPr>
          <p:nvPr/>
        </p:nvSpPr>
        <p:spPr bwMode="auto">
          <a:xfrm>
            <a:off x="1214414" y="3094055"/>
            <a:ext cx="7715304" cy="326765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6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trans1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SqBinTree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sb,int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的初值为根结点编号</a:t>
            </a:r>
            <a:r>
              <a:rPr lang="en-US" altLang="zh-CN" sz="1800" dirty="0">
                <a:solidFill>
                  <a:srgbClr val="00B0F0"/>
                </a:solidFill>
                <a:latin typeface="Consolas" pitchFamily="49" charset="0"/>
                <a:ea typeface="仿宋" pitchFamily="49" charset="-122"/>
                <a:cs typeface="Consolas" pitchFamily="49" charset="0"/>
              </a:rPr>
              <a:t>1</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sb[i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创建根结点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trans1</a:t>
            </a:r>
            <a:r>
              <a:rPr lang="en-US" altLang="zh-CN" sz="1800" smtClean="0">
                <a:solidFill>
                  <a:srgbClr val="0000FF"/>
                </a:solidFill>
                <a:latin typeface="Consolas" pitchFamily="49" charset="0"/>
                <a:ea typeface="仿宋" pitchFamily="49" charset="-122"/>
                <a:cs typeface="Consolas" pitchFamily="49" charset="0"/>
              </a:rPr>
              <a:t>(bt-&gt;</a:t>
            </a:r>
            <a:r>
              <a:rPr lang="en-US" altLang="zh-CN" sz="1800" dirty="0" err="1">
                <a:solidFill>
                  <a:srgbClr val="0000FF"/>
                </a:solidFill>
                <a:latin typeface="Consolas" pitchFamily="49" charset="0"/>
                <a:ea typeface="仿宋" pitchFamily="49" charset="-122"/>
                <a:cs typeface="Consolas" pitchFamily="49" charset="0"/>
              </a:rPr>
              <a:t>lchild,sb,2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a:t>
            </a:r>
            <a:r>
              <a:rPr lang="zh-CN" altLang="en-US" sz="1800">
                <a:solidFill>
                  <a:srgbClr val="00B0F0"/>
                </a:solidFill>
                <a:latin typeface="Consolas" pitchFamily="49" charset="0"/>
                <a:ea typeface="仿宋" pitchFamily="49" charset="-122"/>
                <a:cs typeface="Consolas" pitchFamily="49" charset="0"/>
              </a:rPr>
              <a:t>建立</a:t>
            </a:r>
            <a:r>
              <a:rPr lang="zh-CN" altLang="en-US" sz="1800" smtClean="0">
                <a:solidFill>
                  <a:srgbClr val="00B0F0"/>
                </a:solidFill>
                <a:latin typeface="Consolas" pitchFamily="49" charset="0"/>
                <a:ea typeface="仿宋" pitchFamily="49" charset="-122"/>
                <a:cs typeface="Consolas" pitchFamily="49" charset="0"/>
              </a:rPr>
              <a:t>左子树</a:t>
            </a:r>
            <a:endParaRPr lang="en-US"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trans1</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rchild,sb,2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递归建立右</a:t>
            </a:r>
            <a:r>
              <a:rPr lang="zh-CN" altLang="en-US" sz="1800">
                <a:solidFill>
                  <a:srgbClr val="00B0F0"/>
                </a:solidFill>
                <a:latin typeface="Consolas" pitchFamily="49" charset="0"/>
                <a:ea typeface="仿宋" pitchFamily="49" charset="-122"/>
                <a:cs typeface="Consolas" pitchFamily="49" charset="0"/>
              </a:rPr>
              <a:t>子</a:t>
            </a:r>
            <a:r>
              <a:rPr lang="zh-CN" altLang="en-US" sz="1800" smtClean="0">
                <a:solidFill>
                  <a:srgbClr val="00B0F0"/>
                </a:solidFill>
                <a:latin typeface="Consolas" pitchFamily="49" charset="0"/>
                <a:ea typeface="仿宋" pitchFamily="49" charset="-122"/>
                <a:cs typeface="Consolas" pitchFamily="49" charset="0"/>
              </a:rPr>
              <a:t>树</a:t>
            </a:r>
            <a:endParaRPr lang="en-US"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else </a:t>
            </a:r>
            <a:r>
              <a:rPr lang="nb-NO" altLang="zh-CN" sz="1800" dirty="0">
                <a:solidFill>
                  <a:srgbClr val="0000FF"/>
                </a:solidFill>
                <a:latin typeface="Consolas" pitchFamily="49" charset="0"/>
                <a:ea typeface="仿宋" pitchFamily="49" charset="-122"/>
                <a:cs typeface="Consolas" pitchFamily="49" charset="0"/>
              </a:rPr>
              <a:t>sb[i]='#';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不存在的结点的对应位置值为</a:t>
            </a:r>
            <a:r>
              <a:rPr lang="en-US" altLang="zh-CN" sz="1800" dirty="0">
                <a:solidFill>
                  <a:srgbClr val="00B0F0"/>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95236" name="Text Box 4"/>
          <p:cNvSpPr txBox="1">
            <a:spLocks noChangeArrowheads="1"/>
          </p:cNvSpPr>
          <p:nvPr/>
        </p:nvSpPr>
        <p:spPr bwMode="auto">
          <a:xfrm>
            <a:off x="1142976" y="285728"/>
            <a:ext cx="7821637" cy="400110"/>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bt,sb,</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的功能是由</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所指结点建立</a:t>
            </a:r>
            <a:r>
              <a:rPr lang="en-US" altLang="zh-CN" sz="2000" dirty="0" err="1">
                <a:solidFill>
                  <a:srgbClr val="0000FF"/>
                </a:solidFill>
                <a:latin typeface="Consolas" pitchFamily="49" charset="0"/>
                <a:ea typeface="楷体" pitchFamily="49" charset="-122"/>
                <a:cs typeface="Consolas" pitchFamily="49" charset="0"/>
              </a:rPr>
              <a:t>sb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模型：</a:t>
            </a:r>
          </a:p>
        </p:txBody>
      </p:sp>
      <p:sp>
        <p:nvSpPr>
          <p:cNvPr id="95237" name="AutoShape 5"/>
          <p:cNvSpPr>
            <a:spLocks noChangeArrowheads="1"/>
          </p:cNvSpPr>
          <p:nvPr/>
        </p:nvSpPr>
        <p:spPr bwMode="auto">
          <a:xfrm>
            <a:off x="4357686" y="2500306"/>
            <a:ext cx="357190" cy="360362"/>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sp>
        <p:nvSpPr>
          <p:cNvPr id="7" name="TextBox 6"/>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p:bldP spid="9523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181106" y="357166"/>
            <a:ext cx="7891488" cy="106182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6.13】 </a:t>
            </a:r>
            <a:r>
              <a:rPr lang="zh-CN" altLang="en-US" sz="2000" dirty="0">
                <a:solidFill>
                  <a:srgbClr val="0000FF"/>
                </a:solidFill>
                <a:latin typeface="Consolas" pitchFamily="49" charset="0"/>
                <a:ea typeface="楷体" pitchFamily="49" charset="-122"/>
                <a:cs typeface="Consolas" pitchFamily="49" charset="0"/>
              </a:rPr>
              <a:t>设计一个算法，由给定的二叉树顺序存储结构建立其对应的二叉链存储</a:t>
            </a:r>
            <a:r>
              <a:rPr lang="zh-CN" altLang="en-US" sz="2000">
                <a:solidFill>
                  <a:srgbClr val="0000FF"/>
                </a:solidFill>
                <a:latin typeface="Consolas" pitchFamily="49" charset="0"/>
                <a:ea typeface="楷体" pitchFamily="49" charset="-122"/>
                <a:cs typeface="Consolas" pitchFamily="49" charset="0"/>
              </a:rPr>
              <a:t>结构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285852" y="1643050"/>
            <a:ext cx="7572428" cy="1061829"/>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sb[</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结点，如果有左孩子，左孩子为</a:t>
            </a:r>
            <a:r>
              <a:rPr lang="en-US" altLang="zh-CN" sz="2000" smtClean="0">
                <a:solidFill>
                  <a:srgbClr val="0000FF"/>
                </a:solidFill>
                <a:latin typeface="Consolas" pitchFamily="49" charset="0"/>
                <a:ea typeface="楷体" pitchFamily="49" charset="-122"/>
                <a:cs typeface="Consolas" pitchFamily="49" charset="0"/>
              </a:rPr>
              <a:t>sb[2*</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，如果有右孩子，右孩子为</a:t>
            </a:r>
            <a:r>
              <a:rPr lang="en-US" altLang="zh-CN" sz="2000" smtClean="0">
                <a:solidFill>
                  <a:srgbClr val="0000FF"/>
                </a:solidFill>
                <a:latin typeface="Consolas" pitchFamily="49" charset="0"/>
                <a:ea typeface="楷体" pitchFamily="49" charset="-122"/>
                <a:cs typeface="Consolas" pitchFamily="49" charset="0"/>
              </a:rPr>
              <a:t>sb[2*</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 </a:t>
            </a:r>
          </a:p>
        </p:txBody>
      </p:sp>
      <p:sp>
        <p:nvSpPr>
          <p:cNvPr id="6" name="椭圆 5"/>
          <p:cNvSpPr/>
          <p:nvPr/>
        </p:nvSpPr>
        <p:spPr>
          <a:xfrm>
            <a:off x="4071934" y="3071810"/>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latin typeface="Consolas" pitchFamily="49" charset="0"/>
                <a:cs typeface="Consolas" pitchFamily="49" charset="0"/>
              </a:rPr>
              <a:t>i</a:t>
            </a:r>
            <a:endParaRPr lang="zh-CN" altLang="en-US" sz="2000" i="1">
              <a:latin typeface="Consolas" pitchFamily="49" charset="0"/>
              <a:cs typeface="Consolas" pitchFamily="49" charset="0"/>
            </a:endParaRPr>
          </a:p>
        </p:txBody>
      </p:sp>
      <p:sp>
        <p:nvSpPr>
          <p:cNvPr id="7" name="椭圆 6"/>
          <p:cNvSpPr/>
          <p:nvPr/>
        </p:nvSpPr>
        <p:spPr>
          <a:xfrm>
            <a:off x="2857488" y="4071942"/>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latin typeface="Consolas" pitchFamily="49" charset="0"/>
                <a:cs typeface="Consolas" pitchFamily="49" charset="0"/>
              </a:rPr>
              <a:t>2</a:t>
            </a:r>
            <a:r>
              <a:rPr lang="en-US" altLang="zh-CN" sz="2000" i="1" smtClean="0">
                <a:latin typeface="Consolas" pitchFamily="49" charset="0"/>
                <a:cs typeface="Consolas" pitchFamily="49" charset="0"/>
              </a:rPr>
              <a:t>i</a:t>
            </a:r>
            <a:endParaRPr lang="zh-CN" altLang="en-US" sz="2000" i="1">
              <a:latin typeface="Consolas" pitchFamily="49" charset="0"/>
              <a:cs typeface="Consolas" pitchFamily="49" charset="0"/>
            </a:endParaRPr>
          </a:p>
        </p:txBody>
      </p:sp>
      <p:sp>
        <p:nvSpPr>
          <p:cNvPr id="8" name="椭圆 7"/>
          <p:cNvSpPr/>
          <p:nvPr/>
        </p:nvSpPr>
        <p:spPr>
          <a:xfrm>
            <a:off x="5286380" y="4071942"/>
            <a:ext cx="78581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latin typeface="Consolas" pitchFamily="49" charset="0"/>
                <a:cs typeface="Consolas" pitchFamily="49" charset="0"/>
              </a:rPr>
              <a:t>2</a:t>
            </a:r>
            <a:r>
              <a:rPr lang="en-US" altLang="zh-CN" sz="1800" i="1" smtClean="0">
                <a:latin typeface="Consolas" pitchFamily="49" charset="0"/>
                <a:cs typeface="Consolas" pitchFamily="49" charset="0"/>
              </a:rPr>
              <a:t>i</a:t>
            </a:r>
            <a:r>
              <a:rPr lang="en-US" altLang="zh-CN" sz="1800" smtClean="0">
                <a:latin typeface="Consolas" pitchFamily="49" charset="0"/>
                <a:cs typeface="Consolas" pitchFamily="49" charset="0"/>
              </a:rPr>
              <a:t>+1</a:t>
            </a:r>
            <a:endParaRPr lang="zh-CN" altLang="en-US" sz="1800">
              <a:latin typeface="Consolas" pitchFamily="49" charset="0"/>
              <a:cs typeface="Consolas" pitchFamily="49" charset="0"/>
            </a:endParaRPr>
          </a:p>
        </p:txBody>
      </p:sp>
      <p:cxnSp>
        <p:nvCxnSpPr>
          <p:cNvPr id="10" name="直接连接符 9"/>
          <p:cNvCxnSpPr>
            <a:stCxn id="6" idx="3"/>
            <a:endCxn id="7" idx="7"/>
          </p:cNvCxnSpPr>
          <p:nvPr/>
        </p:nvCxnSpPr>
        <p:spPr>
          <a:xfrm rot="5400000">
            <a:off x="3462916" y="3442000"/>
            <a:ext cx="646532" cy="75981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6" idx="5"/>
            <a:endCxn id="8" idx="1"/>
          </p:cNvCxnSpPr>
          <p:nvPr/>
        </p:nvCxnSpPr>
        <p:spPr>
          <a:xfrm rot="16200000" flipH="1">
            <a:off x="4687823" y="3431538"/>
            <a:ext cx="646532" cy="780741"/>
          </a:xfrm>
          <a:prstGeom prst="line">
            <a:avLst/>
          </a:prstGeom>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1214414" y="785794"/>
            <a:ext cx="7672415" cy="440944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trans2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bt,SqBinTree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sb,int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zh-CN" altLang="en-US" sz="1800" dirty="0">
                <a:solidFill>
                  <a:srgbClr val="FF00FF"/>
                </a:solidFill>
                <a:latin typeface="Consolas" pitchFamily="49" charset="0"/>
                <a:ea typeface="仿宋" pitchFamily="49" charset="-122"/>
                <a:cs typeface="Consolas" pitchFamily="49" charset="0"/>
              </a:rPr>
              <a:t>的初值为根结点编号</a:t>
            </a:r>
            <a:r>
              <a:rPr lang="en-US" altLang="zh-CN" sz="1800" dirty="0">
                <a:solidFill>
                  <a:srgbClr val="FF00FF"/>
                </a:solidFill>
                <a:latin typeface="Consolas" pitchFamily="49" charset="0"/>
                <a:ea typeface="仿宋" pitchFamily="49" charset="-122"/>
                <a:cs typeface="Consolas" pitchFamily="49" charset="0"/>
              </a:rPr>
              <a:t>1</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sb</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存在有效结点时</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创建根结点</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a:t>
            </a:r>
            <a:r>
              <a:rPr lang="en-US" altLang="zh-CN" sz="1800" dirty="0" err="1">
                <a:solidFill>
                  <a:srgbClr val="0000FF"/>
                </a:solidFill>
                <a:latin typeface="Consolas" pitchFamily="49" charset="0"/>
                <a:ea typeface="仿宋" pitchFamily="49" charset="-122"/>
                <a:cs typeface="Consolas" pitchFamily="49" charset="0"/>
              </a:rPr>
              <a:t>sb</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trans2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lchild,sb,2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递归建立左子树</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trans2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rchild,sb,2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递归建立右子树</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无效结点对应的二叉链为</a:t>
            </a:r>
            <a:r>
              <a:rPr lang="en-US" altLang="zh-CN" sz="1800" dirty="0">
                <a:solidFill>
                  <a:srgbClr val="00B0F0"/>
                </a:solidFill>
                <a:latin typeface="Consolas" pitchFamily="49" charset="0"/>
                <a:ea typeface="仿宋" pitchFamily="49" charset="-122"/>
                <a:cs typeface="Consolas" pitchFamily="49" charset="0"/>
              </a:rPr>
              <a:t>NULL</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109668" y="655622"/>
            <a:ext cx="7962926" cy="106182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6.14】 </a:t>
            </a:r>
            <a:r>
              <a:rPr lang="zh-CN" altLang="en-US" sz="2000" dirty="0">
                <a:solidFill>
                  <a:srgbClr val="0000FF"/>
                </a:solidFill>
                <a:latin typeface="Consolas" pitchFamily="49" charset="0"/>
                <a:ea typeface="楷体" pitchFamily="49" charset="-122"/>
                <a:cs typeface="Consolas" pitchFamily="49" charset="0"/>
              </a:rPr>
              <a:t>假设以二叉链作为存储结构，设计一个算法，输出每个叶子结点的所有祖先结点</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并给出下图的二叉树的求解</a:t>
            </a:r>
            <a:r>
              <a:rPr lang="zh-CN" altLang="en-US" sz="2000">
                <a:solidFill>
                  <a:srgbClr val="0000FF"/>
                </a:solidFill>
                <a:latin typeface="Consolas" pitchFamily="49" charset="0"/>
                <a:ea typeface="楷体" pitchFamily="49" charset="-122"/>
                <a:cs typeface="Consolas" pitchFamily="49" charset="0"/>
              </a:rPr>
              <a:t>结果</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563799" y="2274016"/>
            <a:ext cx="4365655" cy="2583744"/>
            <a:chOff x="2738425" y="1845388"/>
            <a:chExt cx="4365655" cy="2583744"/>
          </a:xfrm>
        </p:grpSpPr>
        <p:sp>
          <p:nvSpPr>
            <p:cNvPr id="5" name="椭圆 4"/>
            <p:cNvSpPr/>
            <p:nvPr/>
          </p:nvSpPr>
          <p:spPr>
            <a:xfrm>
              <a:off x="4722814" y="1845388"/>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6" name="椭圆 5"/>
            <p:cNvSpPr/>
            <p:nvPr/>
          </p:nvSpPr>
          <p:spPr>
            <a:xfrm>
              <a:off x="3399888" y="264038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2738425"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3995204"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3664473"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4392082"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8" idx="3"/>
              <a:endCxn id="9" idx="0"/>
            </p:cNvCxnSpPr>
            <p:nvPr/>
          </p:nvCxnSpPr>
          <p:spPr>
            <a:xfrm rot="5400000">
              <a:off x="3742008" y="3730002"/>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8" idx="5"/>
              <a:endCxn id="10" idx="0"/>
            </p:cNvCxnSpPr>
            <p:nvPr/>
          </p:nvCxnSpPr>
          <p:spPr>
            <a:xfrm rot="16200000" flipH="1">
              <a:off x="4222744" y="3696929"/>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接连接符 12"/>
            <p:cNvCxnSpPr>
              <a:stCxn id="6" idx="3"/>
              <a:endCxn id="7" idx="7"/>
            </p:cNvCxnSpPr>
            <p:nvPr/>
          </p:nvCxnSpPr>
          <p:spPr>
            <a:xfrm rot="5400000">
              <a:off x="3043810" y="2956585"/>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6" idx="5"/>
              <a:endCxn id="8" idx="1"/>
            </p:cNvCxnSpPr>
            <p:nvPr/>
          </p:nvCxnSpPr>
          <p:spPr>
            <a:xfrm rot="16200000" flipH="1">
              <a:off x="3672200" y="2989658"/>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15" name="椭圆 14"/>
            <p:cNvSpPr/>
            <p:nvPr/>
          </p:nvSpPr>
          <p:spPr>
            <a:xfrm>
              <a:off x="6178032" y="264038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16" name="椭圆 15"/>
            <p:cNvSpPr/>
            <p:nvPr/>
          </p:nvSpPr>
          <p:spPr>
            <a:xfrm>
              <a:off x="6773349"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17" name="椭圆 16"/>
            <p:cNvSpPr/>
            <p:nvPr/>
          </p:nvSpPr>
          <p:spPr>
            <a:xfrm>
              <a:off x="6442617"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18" name="直接连接符 17"/>
            <p:cNvCxnSpPr>
              <a:stCxn id="16" idx="3"/>
              <a:endCxn id="17" idx="0"/>
            </p:cNvCxnSpPr>
            <p:nvPr/>
          </p:nvCxnSpPr>
          <p:spPr>
            <a:xfrm rot="5400000">
              <a:off x="6520153" y="3730002"/>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15" idx="5"/>
              <a:endCxn id="16" idx="1"/>
            </p:cNvCxnSpPr>
            <p:nvPr/>
          </p:nvCxnSpPr>
          <p:spPr>
            <a:xfrm rot="16200000" flipH="1">
              <a:off x="6450344" y="2989658"/>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a:stCxn id="5" idx="2"/>
              <a:endCxn id="6" idx="7"/>
            </p:cNvCxnSpPr>
            <p:nvPr/>
          </p:nvCxnSpPr>
          <p:spPr>
            <a:xfrm rot="10800000" flipV="1">
              <a:off x="3682186" y="2044137"/>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5" idx="6"/>
              <a:endCxn id="15" idx="1"/>
            </p:cNvCxnSpPr>
            <p:nvPr/>
          </p:nvCxnSpPr>
          <p:spPr>
            <a:xfrm>
              <a:off x="5053545" y="2044138"/>
              <a:ext cx="1172921" cy="654461"/>
            </a:xfrm>
            <a:prstGeom prst="line">
              <a:avLst/>
            </a:prstGeom>
          </p:spPr>
          <p:style>
            <a:lnRef idx="2">
              <a:schemeClr val="accent2"/>
            </a:lnRef>
            <a:fillRef idx="0">
              <a:schemeClr val="accent2"/>
            </a:fillRef>
            <a:effectRef idx="1">
              <a:schemeClr val="accent2"/>
            </a:effectRef>
            <a:fontRef idx="minor">
              <a:schemeClr val="tx1"/>
            </a:fontRef>
          </p:style>
        </p:cxnSp>
      </p:grpSp>
      <p:sp>
        <p:nvSpPr>
          <p:cNvPr id="22" name="TextBox 21"/>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109668" y="655622"/>
            <a:ext cx="5462596" cy="430887"/>
          </a:xfrm>
          <a:prstGeom prst="rect">
            <a:avLst/>
          </a:prstGeom>
          <a:noFill/>
          <a:ln w="9525">
            <a:noFill/>
            <a:miter lim="800000"/>
            <a:headEnd/>
            <a:tailEnd/>
          </a:ln>
        </p:spPr>
        <p:txBody>
          <a:bodyPr wrap="square">
            <a:spAutoFit/>
          </a:bodyPr>
          <a:lstStyle/>
          <a:p>
            <a:r>
              <a:rPr lang="zh-CN" altLang="en-US" sz="2200" smtClean="0">
                <a:solidFill>
                  <a:srgbClr val="FF0000"/>
                </a:solidFill>
                <a:latin typeface="Consolas" pitchFamily="49" charset="0"/>
                <a:ea typeface="微软雅黑" pitchFamily="34" charset="-122"/>
                <a:cs typeface="Consolas" pitchFamily="49" charset="0"/>
              </a:rPr>
              <a:t>解法</a:t>
            </a:r>
            <a:r>
              <a:rPr lang="en-US" altLang="zh-CN" sz="2200" dirty="0">
                <a:solidFill>
                  <a:srgbClr val="FF0000"/>
                </a:solidFill>
                <a:latin typeface="Consolas" pitchFamily="49" charset="0"/>
                <a:ea typeface="微软雅黑" pitchFamily="34" charset="-122"/>
                <a:cs typeface="Consolas" pitchFamily="49" charset="0"/>
              </a:rPr>
              <a:t>1</a:t>
            </a:r>
            <a:r>
              <a:rPr lang="zh-CN" altLang="en-US" sz="2200" dirty="0">
                <a:solidFill>
                  <a:srgbClr val="FF0000"/>
                </a:solidFill>
                <a:latin typeface="Consolas" pitchFamily="49" charset="0"/>
                <a:ea typeface="微软雅黑" pitchFamily="34" charset="-122"/>
                <a:cs typeface="Consolas" pitchFamily="49" charset="0"/>
              </a:rPr>
              <a:t>：</a:t>
            </a:r>
            <a:r>
              <a:rPr lang="zh-CN" altLang="en-US" sz="2000" dirty="0">
                <a:solidFill>
                  <a:srgbClr val="0000FF"/>
                </a:solidFill>
                <a:ea typeface="楷体" pitchFamily="49" charset="-122"/>
                <a:cs typeface="Times New Roman" pitchFamily="18" charset="0"/>
              </a:rPr>
              <a:t>采用先序遍历的递归方法</a:t>
            </a:r>
            <a:r>
              <a:rPr lang="zh-CN" altLang="en-US" sz="2000">
                <a:solidFill>
                  <a:srgbClr val="0000FF"/>
                </a:solidFill>
                <a:ea typeface="楷体" pitchFamily="49" charset="-122"/>
                <a:cs typeface="Times New Roman" pitchFamily="18" charset="0"/>
              </a:rPr>
              <a:t>求解</a:t>
            </a:r>
            <a:r>
              <a:rPr lang="zh-CN" altLang="en-US" sz="200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285852" y="1357298"/>
            <a:ext cx="7358114" cy="2862322"/>
          </a:xfrm>
          <a:prstGeom prst="rect">
            <a:avLst/>
          </a:prstGeom>
          <a:noFill/>
        </p:spPr>
        <p:txBody>
          <a:bodyPr wrap="square" rtlCol="0">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path</a:t>
            </a:r>
            <a:r>
              <a:rPr lang="zh-CN" altLang="en-US" sz="2000" smtClean="0">
                <a:solidFill>
                  <a:srgbClr val="0000FF"/>
                </a:solidFill>
                <a:latin typeface="Consolas" pitchFamily="49" charset="0"/>
                <a:ea typeface="仿宋" pitchFamily="49" charset="-122"/>
                <a:cs typeface="Consolas" pitchFamily="49" charset="0"/>
              </a:rPr>
              <a:t>数组保存从根结点开始的路径，</a:t>
            </a:r>
            <a:r>
              <a:rPr lang="en-US" altLang="zh-CN" sz="2000" smtClean="0">
                <a:solidFill>
                  <a:srgbClr val="0000FF"/>
                </a:solidFill>
                <a:latin typeface="Consolas" pitchFamily="49" charset="0"/>
                <a:ea typeface="仿宋" pitchFamily="49" charset="-122"/>
                <a:cs typeface="Consolas" pitchFamily="49" charset="0"/>
              </a:rPr>
              <a:t>pathlen</a:t>
            </a:r>
            <a:r>
              <a:rPr lang="zh-CN" altLang="en-US" sz="2000" smtClean="0">
                <a:solidFill>
                  <a:srgbClr val="0000FF"/>
                </a:solidFill>
                <a:latin typeface="Consolas" pitchFamily="49" charset="0"/>
                <a:ea typeface="仿宋" pitchFamily="49" charset="-122"/>
                <a:cs typeface="Consolas" pitchFamily="49" charset="0"/>
              </a:rPr>
              <a:t>保存</a:t>
            </a:r>
            <a:r>
              <a:rPr lang="en-US" altLang="zh-CN" sz="2000" smtClean="0">
                <a:solidFill>
                  <a:srgbClr val="0000FF"/>
                </a:solidFill>
                <a:latin typeface="Consolas" pitchFamily="49" charset="0"/>
                <a:ea typeface="仿宋" pitchFamily="49" charset="-122"/>
                <a:cs typeface="Consolas" pitchFamily="49" charset="0"/>
              </a:rPr>
              <a:t>path</a:t>
            </a:r>
            <a:r>
              <a:rPr lang="zh-CN" altLang="en-US" sz="2000" smtClean="0">
                <a:solidFill>
                  <a:srgbClr val="0000FF"/>
                </a:solidFill>
                <a:latin typeface="Consolas" pitchFamily="49" charset="0"/>
                <a:ea typeface="仿宋" pitchFamily="49" charset="-122"/>
                <a:cs typeface="Consolas" pitchFamily="49" charset="0"/>
              </a:rPr>
              <a:t>中的元素个数。</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在先序遍历时，当找到某个叶子结点时，</a:t>
            </a:r>
            <a:r>
              <a:rPr lang="en-US" altLang="zh-CN" sz="2000" smtClean="0">
                <a:solidFill>
                  <a:srgbClr val="0000FF"/>
                </a:solidFill>
                <a:latin typeface="Consolas" pitchFamily="49" charset="0"/>
                <a:ea typeface="仿宋" pitchFamily="49" charset="-122"/>
                <a:cs typeface="Consolas" pitchFamily="49" charset="0"/>
              </a:rPr>
              <a:t>path</a:t>
            </a:r>
            <a:r>
              <a:rPr lang="zh-CN" altLang="en-US" sz="2000" smtClean="0">
                <a:solidFill>
                  <a:srgbClr val="0000FF"/>
                </a:solidFill>
                <a:latin typeface="Consolas" pitchFamily="49" charset="0"/>
                <a:ea typeface="仿宋" pitchFamily="49" charset="-122"/>
                <a:cs typeface="Consolas" pitchFamily="49" charset="0"/>
              </a:rPr>
              <a:t>中恰好保存了它的所有祖先结点，输出即可。</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若不是叶子结点，将其保存到</a:t>
            </a:r>
            <a:r>
              <a:rPr lang="en-US" altLang="zh-CN" sz="2000" smtClean="0">
                <a:solidFill>
                  <a:srgbClr val="0000FF"/>
                </a:solidFill>
                <a:latin typeface="Consolas" pitchFamily="49" charset="0"/>
                <a:ea typeface="仿宋" pitchFamily="49" charset="-122"/>
                <a:cs typeface="Consolas" pitchFamily="49" charset="0"/>
              </a:rPr>
              <a:t>path</a:t>
            </a:r>
            <a:r>
              <a:rPr lang="zh-CN" altLang="en-US" sz="2000" smtClean="0">
                <a:solidFill>
                  <a:srgbClr val="0000FF"/>
                </a:solidFill>
                <a:latin typeface="Consolas" pitchFamily="49" charset="0"/>
                <a:ea typeface="仿宋" pitchFamily="49" charset="-122"/>
                <a:cs typeface="Consolas" pitchFamily="49" charset="0"/>
              </a:rPr>
              <a:t>中，再在左子树中递归查找，之后再在右子树中递归查找。 </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142976" y="441341"/>
            <a:ext cx="7893075" cy="527679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ancestor1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bt,ElemType</a:t>
            </a:r>
            <a:r>
              <a:rPr lang="en-US" altLang="zh-CN" sz="1800" dirty="0">
                <a:solidFill>
                  <a:srgbClr val="0000FF"/>
                </a:solidFill>
                <a:latin typeface="Consolas" pitchFamily="49" charset="0"/>
                <a:ea typeface="仿宋" pitchFamily="49" charset="-122"/>
                <a:cs typeface="Consolas" pitchFamily="49" charset="0"/>
              </a:rPr>
              <a:t> path[],</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pathlen</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NULL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//bt</a:t>
            </a:r>
            <a:r>
              <a:rPr lang="zh-CN" altLang="en-US" sz="1800">
                <a:solidFill>
                  <a:srgbClr val="00B0F0"/>
                </a:solidFill>
                <a:latin typeface="Consolas" pitchFamily="49" charset="0"/>
                <a:ea typeface="仿宋" pitchFamily="49" charset="-122"/>
                <a:cs typeface="Consolas" pitchFamily="49" charset="0"/>
              </a:rPr>
              <a:t>为</a:t>
            </a:r>
            <a:r>
              <a:rPr lang="zh-CN" altLang="en-US" sz="1800" smtClean="0">
                <a:solidFill>
                  <a:srgbClr val="00B0F0"/>
                </a:solidFill>
                <a:latin typeface="Consolas" pitchFamily="49" charset="0"/>
                <a:ea typeface="仿宋" pitchFamily="49" charset="-122"/>
                <a:cs typeface="Consolas" pitchFamily="49" charset="0"/>
              </a:rPr>
              <a:t>叶结点</a:t>
            </a:r>
            <a:endParaRPr lang="zh-CN" altLang="en-US" sz="1800" dirty="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dirty="0">
                <a:solidFill>
                  <a:srgbClr val="0000FF"/>
                </a:solidFill>
                <a:latin typeface="Consolas" pitchFamily="49" charset="0"/>
                <a:ea typeface="仿宋" pitchFamily="49" charset="-122"/>
                <a:cs typeface="Consolas" pitchFamily="49" charset="0"/>
              </a:rPr>
              <a:t>("  %c</a:t>
            </a:r>
            <a:r>
              <a:rPr lang="zh-CN" altLang="en-US" sz="1800" dirty="0">
                <a:solidFill>
                  <a:srgbClr val="0000FF"/>
                </a:solidFill>
                <a:latin typeface="Consolas" pitchFamily="49" charset="0"/>
                <a:ea typeface="仿宋" pitchFamily="49" charset="-122"/>
                <a:cs typeface="Consolas" pitchFamily="49" charset="0"/>
              </a:rPr>
              <a:t>结点的所有祖先结点</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pathlen-1;i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("%c ",path[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path[pathlen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将当前结点放入路径中</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pathlen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//path</a:t>
            </a:r>
            <a:r>
              <a:rPr lang="zh-CN" altLang="en-US" sz="1800" dirty="0">
                <a:solidFill>
                  <a:srgbClr val="00B0F0"/>
                </a:solidFill>
                <a:latin typeface="Consolas" pitchFamily="49" charset="0"/>
                <a:ea typeface="仿宋" pitchFamily="49" charset="-122"/>
                <a:cs typeface="Consolas" pitchFamily="49" charset="0"/>
              </a:rPr>
              <a:t>中元素个数增</a:t>
            </a:r>
            <a:r>
              <a:rPr lang="en-US" altLang="zh-CN" sz="1800" dirty="0">
                <a:solidFill>
                  <a:srgbClr val="00B0F0"/>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ancestor1</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lchild,path,pathlen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扫描</a:t>
            </a:r>
            <a:r>
              <a:rPr lang="zh-CN" altLang="en-US" sz="1800" dirty="0">
                <a:solidFill>
                  <a:srgbClr val="00B0F0"/>
                </a:solidFill>
                <a:latin typeface="Consolas" pitchFamily="49" charset="0"/>
                <a:ea typeface="仿宋" pitchFamily="49" charset="-122"/>
                <a:cs typeface="Consolas" pitchFamily="49" charset="0"/>
              </a:rPr>
              <a:t>左子树</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ancestor1</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rchild,path,pathlen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扫描</a:t>
            </a:r>
            <a:r>
              <a:rPr lang="zh-CN" altLang="en-US" sz="1800" dirty="0">
                <a:solidFill>
                  <a:srgbClr val="00B0F0"/>
                </a:solidFill>
                <a:latin typeface="Consolas" pitchFamily="49" charset="0"/>
                <a:ea typeface="仿宋" pitchFamily="49" charset="-122"/>
                <a:cs typeface="Consolas" pitchFamily="49" charset="0"/>
              </a:rPr>
              <a:t>右子树</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285852" y="285728"/>
            <a:ext cx="5143536"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FF0000"/>
                </a:solidFill>
                <a:latin typeface="黑体" pitchFamily="49" charset="-122"/>
                <a:ea typeface="黑体" pitchFamily="49" charset="-122"/>
                <a:cs typeface="Times New Roman" pitchFamily="18" charset="0"/>
              </a:rPr>
              <a:t>解法</a:t>
            </a:r>
            <a:r>
              <a:rPr lang="en-US" altLang="zh-CN" sz="2200" dirty="0">
                <a:solidFill>
                  <a:srgbClr val="FF0000"/>
                </a:solidFill>
                <a:latin typeface="黑体" pitchFamily="49" charset="-122"/>
                <a:ea typeface="黑体" pitchFamily="49" charset="-122"/>
                <a:cs typeface="Times New Roman" pitchFamily="18" charset="0"/>
              </a:rPr>
              <a:t>2</a:t>
            </a:r>
            <a:r>
              <a:rPr lang="zh-CN" altLang="en-US" sz="2200" dirty="0">
                <a:solidFill>
                  <a:srgbClr val="FF0000"/>
                </a:solidFill>
                <a:latin typeface="黑体" pitchFamily="49" charset="-122"/>
                <a:ea typeface="黑体" pitchFamily="49" charset="-122"/>
                <a:cs typeface="Times New Roman" pitchFamily="18" charset="0"/>
              </a:rPr>
              <a:t>：</a:t>
            </a:r>
            <a:r>
              <a:rPr lang="zh-CN" altLang="en-US" sz="2000" dirty="0">
                <a:solidFill>
                  <a:srgbClr val="0000FF"/>
                </a:solidFill>
                <a:ea typeface="楷体" pitchFamily="49" charset="-122"/>
                <a:cs typeface="Times New Roman" pitchFamily="18" charset="0"/>
              </a:rPr>
              <a:t>采用层次遍历方法</a:t>
            </a:r>
            <a:r>
              <a:rPr lang="zh-CN" altLang="en-US" sz="2000">
                <a:solidFill>
                  <a:srgbClr val="0000FF"/>
                </a:solidFill>
                <a:ea typeface="楷体" pitchFamily="49" charset="-122"/>
                <a:cs typeface="Times New Roman" pitchFamily="18" charset="0"/>
              </a:rPr>
              <a:t>求解</a:t>
            </a:r>
            <a:r>
              <a:rPr lang="zh-CN" altLang="en-US" sz="200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357290" y="928670"/>
            <a:ext cx="7143800" cy="4905061"/>
          </a:xfrm>
          <a:prstGeom prst="rect">
            <a:avLst/>
          </a:prstGeom>
          <a:noFill/>
        </p:spPr>
        <p:txBody>
          <a:bodyPr wrap="square" rtlCol="0">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设置一个</a:t>
            </a:r>
            <a:r>
              <a:rPr lang="zh-CN" altLang="en-US" sz="2000" smtClean="0">
                <a:solidFill>
                  <a:srgbClr val="FF00FF"/>
                </a:solidFill>
                <a:latin typeface="Consolas" pitchFamily="49" charset="0"/>
                <a:ea typeface="仿宋" pitchFamily="49" charset="-122"/>
                <a:cs typeface="Consolas" pitchFamily="49" charset="0"/>
              </a:rPr>
              <a:t>非循环队列</a:t>
            </a:r>
            <a:r>
              <a:rPr lang="en-US" altLang="zh-CN" sz="2000" smtClean="0">
                <a:solidFill>
                  <a:srgbClr val="FF00FF"/>
                </a:solidFill>
                <a:latin typeface="Consolas" pitchFamily="49" charset="0"/>
                <a:ea typeface="仿宋" pitchFamily="49" charset="-122"/>
                <a:cs typeface="Consolas" pitchFamily="49" charset="0"/>
              </a:rPr>
              <a:t>qu</a:t>
            </a:r>
            <a:r>
              <a:rPr lang="zh-CN" altLang="en-US" sz="2000" smtClean="0">
                <a:solidFill>
                  <a:srgbClr val="0000FF"/>
                </a:solidFill>
                <a:latin typeface="Consolas" pitchFamily="49" charset="0"/>
                <a:ea typeface="仿宋" pitchFamily="49" charset="-122"/>
                <a:cs typeface="Consolas" pitchFamily="49" charset="0"/>
              </a:rPr>
              <a:t>，其中元素有两个域：</a:t>
            </a:r>
            <a:r>
              <a:rPr lang="en-US" altLang="zh-CN" sz="2000"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为二叉树中结点指针，</a:t>
            </a:r>
            <a:r>
              <a:rPr lang="en-US" altLang="zh-CN" sz="2000" smtClean="0">
                <a:solidFill>
                  <a:srgbClr val="0000FF"/>
                </a:solidFill>
                <a:latin typeface="Consolas" pitchFamily="49" charset="0"/>
                <a:ea typeface="仿宋" pitchFamily="49" charset="-122"/>
                <a:cs typeface="Consolas" pitchFamily="49" charset="0"/>
              </a:rPr>
              <a:t>parent</a:t>
            </a:r>
            <a:r>
              <a:rPr lang="zh-CN" altLang="en-US" sz="2000" smtClean="0">
                <a:solidFill>
                  <a:srgbClr val="0000FF"/>
                </a:solidFill>
                <a:latin typeface="Consolas" pitchFamily="49" charset="0"/>
                <a:ea typeface="仿宋" pitchFamily="49" charset="-122"/>
                <a:cs typeface="Consolas" pitchFamily="49" charset="0"/>
              </a:rPr>
              <a:t>存放该结点的双亲结点在</a:t>
            </a:r>
            <a:r>
              <a:rPr lang="en-US" altLang="zh-CN" sz="2000" smtClean="0">
                <a:solidFill>
                  <a:srgbClr val="0000FF"/>
                </a:solidFill>
                <a:latin typeface="Consolas" pitchFamily="49" charset="0"/>
                <a:ea typeface="仿宋" pitchFamily="49" charset="-122"/>
                <a:cs typeface="Consolas" pitchFamily="49" charset="0"/>
              </a:rPr>
              <a:t>qu</a:t>
            </a:r>
            <a:r>
              <a:rPr lang="zh-CN" altLang="en-US" sz="2000" smtClean="0">
                <a:solidFill>
                  <a:srgbClr val="0000FF"/>
                </a:solidFill>
                <a:latin typeface="Consolas" pitchFamily="49" charset="0"/>
                <a:ea typeface="仿宋" pitchFamily="49" charset="-122"/>
                <a:cs typeface="Consolas" pitchFamily="49" charset="0"/>
              </a:rPr>
              <a:t>中的下标，另外</a:t>
            </a:r>
            <a:r>
              <a:rPr lang="en-US" altLang="zh-CN" sz="2000" smtClean="0">
                <a:solidFill>
                  <a:srgbClr val="0000FF"/>
                </a:solidFill>
                <a:latin typeface="Consolas" pitchFamily="49" charset="0"/>
                <a:ea typeface="仿宋" pitchFamily="49" charset="-122"/>
                <a:cs typeface="Consolas" pitchFamily="49" charset="0"/>
              </a:rPr>
              <a:t>front</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rear</a:t>
            </a:r>
            <a:r>
              <a:rPr lang="zh-CN" altLang="en-US" sz="2000" smtClean="0">
                <a:solidFill>
                  <a:srgbClr val="0000FF"/>
                </a:solidFill>
                <a:latin typeface="Consolas" pitchFamily="49" charset="0"/>
                <a:ea typeface="仿宋" pitchFamily="49" charset="-122"/>
                <a:cs typeface="Consolas" pitchFamily="49" charset="0"/>
              </a:rPr>
              <a:t>为队头队尾指针，初值均</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先将根结点进队，其</a:t>
            </a:r>
            <a:r>
              <a:rPr lang="en-US" altLang="zh-CN" sz="2000" smtClean="0">
                <a:solidFill>
                  <a:srgbClr val="0000FF"/>
                </a:solidFill>
                <a:latin typeface="Consolas" pitchFamily="49" charset="0"/>
                <a:ea typeface="仿宋" pitchFamily="49" charset="-122"/>
                <a:cs typeface="Consolas" pitchFamily="49" charset="0"/>
              </a:rPr>
              <a:t>parent</a:t>
            </a:r>
            <a:r>
              <a:rPr lang="zh-CN" altLang="en-US" sz="2000" smtClean="0">
                <a:solidFill>
                  <a:srgbClr val="0000FF"/>
                </a:solidFill>
                <a:latin typeface="Consolas" pitchFamily="49" charset="0"/>
                <a:ea typeface="仿宋" pitchFamily="49" charset="-122"/>
                <a:cs typeface="Consolas" pitchFamily="49" charset="0"/>
              </a:rPr>
              <a:t>置为</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（根结点没有双亲）。</a:t>
            </a: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当队不空时循环：出队一个结点</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，它在</a:t>
            </a:r>
            <a:r>
              <a:rPr lang="en-US" altLang="zh-CN" sz="2000" smtClean="0">
                <a:solidFill>
                  <a:srgbClr val="0000FF"/>
                </a:solidFill>
                <a:latin typeface="Consolas" pitchFamily="49" charset="0"/>
                <a:ea typeface="仿宋" pitchFamily="49" charset="-122"/>
                <a:cs typeface="Consolas" pitchFamily="49" charset="0"/>
              </a:rPr>
              <a:t>qu</a:t>
            </a:r>
            <a:r>
              <a:rPr lang="zh-CN" altLang="en-US" sz="2000" smtClean="0">
                <a:solidFill>
                  <a:srgbClr val="0000FF"/>
                </a:solidFill>
                <a:latin typeface="Consolas" pitchFamily="49" charset="0"/>
                <a:ea typeface="仿宋" pitchFamily="49" charset="-122"/>
                <a:cs typeface="Consolas" pitchFamily="49" charset="0"/>
              </a:rPr>
              <a:t>中的下标为</a:t>
            </a:r>
            <a:r>
              <a:rPr lang="en-US" altLang="zh-CN" sz="2000" smtClean="0">
                <a:solidFill>
                  <a:srgbClr val="0000FF"/>
                </a:solidFill>
                <a:latin typeface="Consolas" pitchFamily="49" charset="0"/>
                <a:ea typeface="仿宋" pitchFamily="49" charset="-122"/>
                <a:cs typeface="Consolas" pitchFamily="49" charset="0"/>
              </a:rPr>
              <a:t>front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结点为叶结点，它的所有祖先必在队列</a:t>
            </a:r>
            <a:r>
              <a:rPr lang="en-US" altLang="zh-CN" sz="2000" smtClean="0">
                <a:solidFill>
                  <a:srgbClr val="0000FF"/>
                </a:solidFill>
                <a:latin typeface="Consolas" pitchFamily="49" charset="0"/>
                <a:ea typeface="仿宋" pitchFamily="49" charset="-122"/>
                <a:cs typeface="Consolas" pitchFamily="49" charset="0"/>
              </a:rPr>
              <a:t>qu</a:t>
            </a:r>
            <a:r>
              <a:rPr lang="zh-CN" altLang="en-US" sz="2000" smtClean="0">
                <a:solidFill>
                  <a:srgbClr val="0000FF"/>
                </a:solidFill>
                <a:latin typeface="Consolas" pitchFamily="49" charset="0"/>
                <a:ea typeface="仿宋" pitchFamily="49" charset="-122"/>
                <a:cs typeface="Consolas" pitchFamily="49" charset="0"/>
              </a:rPr>
              <a:t>中，通过结点的</a:t>
            </a:r>
            <a:r>
              <a:rPr lang="en-US" altLang="zh-CN" sz="2000" smtClean="0">
                <a:solidFill>
                  <a:srgbClr val="0000FF"/>
                </a:solidFill>
                <a:latin typeface="Consolas" pitchFamily="49" charset="0"/>
                <a:ea typeface="仿宋" pitchFamily="49" charset="-122"/>
                <a:cs typeface="Consolas" pitchFamily="49" charset="0"/>
              </a:rPr>
              <a:t>parent</a:t>
            </a:r>
            <a:r>
              <a:rPr lang="zh-CN" altLang="en-US" sz="2000" smtClean="0">
                <a:solidFill>
                  <a:srgbClr val="0000FF"/>
                </a:solidFill>
                <a:latin typeface="Consolas" pitchFamily="49" charset="0"/>
                <a:ea typeface="仿宋" pitchFamily="49" charset="-122"/>
                <a:cs typeface="Consolas" pitchFamily="49" charset="0"/>
              </a:rPr>
              <a:t>导出所有祖先结点并输出。</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否则，若</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结点有左孩子，将左孩子进队，并置左孩子的</a:t>
            </a:r>
            <a:r>
              <a:rPr lang="en-US" altLang="zh-CN" sz="2000" smtClean="0">
                <a:solidFill>
                  <a:srgbClr val="0000FF"/>
                </a:solidFill>
                <a:latin typeface="Consolas" pitchFamily="49" charset="0"/>
                <a:ea typeface="仿宋" pitchFamily="49" charset="-122"/>
                <a:cs typeface="Consolas" pitchFamily="49" charset="0"/>
              </a:rPr>
              <a:t>parent</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front</a:t>
            </a:r>
            <a:r>
              <a:rPr lang="zh-CN" altLang="en-US"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结点有右孩子，将右孩子进队，并置右孩子的</a:t>
            </a:r>
            <a:r>
              <a:rPr lang="en-US" altLang="zh-CN" sz="2000" smtClean="0">
                <a:solidFill>
                  <a:srgbClr val="0000FF"/>
                </a:solidFill>
                <a:latin typeface="Consolas" pitchFamily="49" charset="0"/>
                <a:ea typeface="仿宋" pitchFamily="49" charset="-122"/>
                <a:cs typeface="Consolas" pitchFamily="49" charset="0"/>
              </a:rPr>
              <a:t>parent</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front</a:t>
            </a:r>
            <a:r>
              <a:rPr lang="zh-CN" altLang="en-US" sz="2000" smtClean="0">
                <a:solidFill>
                  <a:srgbClr val="0000FF"/>
                </a:solidFill>
                <a:latin typeface="Consolas" pitchFamily="49" charset="0"/>
                <a:ea typeface="仿宋" pitchFamily="49" charset="-122"/>
                <a:cs typeface="Consolas" pitchFamily="49" charset="0"/>
              </a:rPr>
              <a:t>。 </a:t>
            </a:r>
          </a:p>
        </p:txBody>
      </p:sp>
      <p:sp>
        <p:nvSpPr>
          <p:cNvPr id="5" name="TextBox 4"/>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14414" y="714356"/>
            <a:ext cx="7643866" cy="1423338"/>
          </a:xfrm>
          <a:prstGeom prst="rect">
            <a:avLst/>
          </a:prstGeom>
          <a:noFill/>
          <a:ln w="9525">
            <a:noFill/>
            <a:miter lim="800000"/>
            <a:headEnd/>
            <a:tailEnd/>
          </a:ln>
        </p:spPr>
        <p:txBody>
          <a:bodyPr wrap="square">
            <a:spAutoFit/>
          </a:bodyPr>
          <a:lstStyle/>
          <a:p>
            <a:pPr marL="457200" indent="-457200" algn="just">
              <a:lnSpc>
                <a:spcPct val="150000"/>
              </a:lnSpc>
              <a:spcBef>
                <a:spcPct val="500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分支</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。度大于</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的结点称为分支结点或非终端结点。度为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的结点称为单分支结点，度为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的结点称为双分支结点，依次</a:t>
            </a:r>
            <a:r>
              <a:rPr lang="zh-CN" altLang="en-US" sz="2000">
                <a:solidFill>
                  <a:srgbClr val="0000FF"/>
                </a:solidFill>
                <a:latin typeface="Consolas" pitchFamily="49" charset="0"/>
                <a:ea typeface="楷体" pitchFamily="49" charset="-122"/>
                <a:cs typeface="Consolas" pitchFamily="49" charset="0"/>
              </a:rPr>
              <a:t>类推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p:txBody>
      </p:sp>
      <p:grpSp>
        <p:nvGrpSpPr>
          <p:cNvPr id="21" name="组合 20"/>
          <p:cNvGrpSpPr/>
          <p:nvPr/>
        </p:nvGrpSpPr>
        <p:grpSpPr>
          <a:xfrm>
            <a:off x="2357422" y="2428868"/>
            <a:ext cx="2808288" cy="2419350"/>
            <a:chOff x="3357554" y="2786058"/>
            <a:chExt cx="2808288" cy="2419350"/>
          </a:xfrm>
        </p:grpSpPr>
        <p:sp>
          <p:nvSpPr>
            <p:cNvPr id="22"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3"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4"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5"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26"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27"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28"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29"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0"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1"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2"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3"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4"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5"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37" name="TextBox 36"/>
          <p:cNvSpPr txBox="1"/>
          <p:nvPr/>
        </p:nvSpPr>
        <p:spPr>
          <a:xfrm>
            <a:off x="5500694" y="3143248"/>
            <a:ext cx="300039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C</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为分支结点</a:t>
            </a:r>
            <a:endParaRPr lang="zh-CN" altLang="en-US" sz="2000">
              <a:latin typeface="Consolas" pitchFamily="49" charset="0"/>
              <a:ea typeface="仿宋" pitchFamily="49" charset="-122"/>
              <a:cs typeface="Consolas" pitchFamily="49" charset="0"/>
            </a:endParaRPr>
          </a:p>
        </p:txBody>
      </p:sp>
      <p:sp>
        <p:nvSpPr>
          <p:cNvPr id="38" name="TextBox 37"/>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109668" y="476250"/>
            <a:ext cx="7820050" cy="410300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216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ancestor2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BTNode </a:t>
            </a:r>
            <a:r>
              <a:rPr lang="en-US" altLang="zh-CN" sz="1800" dirty="0">
                <a:solidFill>
                  <a:srgbClr val="0000FF"/>
                </a:solidFill>
                <a:latin typeface="Consolas" pitchFamily="49" charset="0"/>
                <a:ea typeface="仿宋" pitchFamily="49" charset="-122"/>
                <a:cs typeface="Consolas" pitchFamily="49" charset="0"/>
              </a:rPr>
              <a:t>*p;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struct </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BTNode </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存放结点指针</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parent;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存放其双亲结点在</a:t>
            </a:r>
            <a:r>
              <a:rPr lang="en-US" altLang="zh-CN" sz="1800" dirty="0" err="1">
                <a:solidFill>
                  <a:srgbClr val="00B0F0"/>
                </a:solidFill>
                <a:latin typeface="Consolas" pitchFamily="49" charset="0"/>
                <a:ea typeface="仿宋" pitchFamily="49" charset="-122"/>
                <a:cs typeface="Consolas" pitchFamily="49" charset="0"/>
              </a:rPr>
              <a:t>qu</a:t>
            </a:r>
            <a:r>
              <a:rPr lang="zh-CN" altLang="en-US" sz="1800" dirty="0">
                <a:solidFill>
                  <a:srgbClr val="00B0F0"/>
                </a:solidFill>
                <a:latin typeface="Consolas" pitchFamily="49" charset="0"/>
                <a:ea typeface="仿宋" pitchFamily="49" charset="-122"/>
                <a:cs typeface="Consolas" pitchFamily="49" charset="0"/>
              </a:rPr>
              <a:t>中的下标</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qu</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MaxSize</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qu</a:t>
            </a:r>
            <a:r>
              <a:rPr lang="zh-CN" altLang="en-US" sz="1800" dirty="0">
                <a:solidFill>
                  <a:srgbClr val="00B0F0"/>
                </a:solidFill>
                <a:latin typeface="Consolas" pitchFamily="49" charset="0"/>
                <a:ea typeface="仿宋" pitchFamily="49" charset="-122"/>
                <a:cs typeface="Consolas" pitchFamily="49" charset="0"/>
              </a:rPr>
              <a:t>存放队中元素</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front=-</a:t>
            </a:r>
            <a:r>
              <a:rPr lang="en-US" altLang="zh-CN" sz="1800" dirty="0" err="1">
                <a:solidFill>
                  <a:srgbClr val="FF0000"/>
                </a:solidFill>
                <a:latin typeface="Consolas" pitchFamily="49" charset="0"/>
                <a:ea typeface="仿宋" pitchFamily="49" charset="-122"/>
                <a:cs typeface="Consolas" pitchFamily="49" charset="0"/>
              </a:rPr>
              <a:t>1,rear</a:t>
            </a:r>
            <a:r>
              <a:rPr lang="en-US" altLang="zh-CN" sz="1800" dirty="0">
                <a:solidFill>
                  <a:srgbClr val="FF0000"/>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队头队尾指针</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a:t>
            </a:r>
            <a:r>
              <a:rPr lang="en-US" altLang="zh-CN" sz="1800" dirty="0">
                <a:solidFill>
                  <a:srgbClr val="0000FF"/>
                </a:solidFill>
                <a:latin typeface="Consolas" pitchFamily="49" charset="0"/>
                <a:ea typeface="仿宋" pitchFamily="49" charset="-122"/>
                <a:cs typeface="Consolas" pitchFamily="49" charset="0"/>
              </a:rPr>
              <a:t>[rear].s=</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根结点进队</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qu[rear</a:t>
            </a:r>
            <a:r>
              <a:rPr lang="en-US" altLang="zh-CN" sz="1800" dirty="0">
                <a:solidFill>
                  <a:srgbClr val="0000FF"/>
                </a:solidFill>
                <a:latin typeface="Consolas" pitchFamily="49" charset="0"/>
                <a:ea typeface="仿宋" pitchFamily="49" charset="-122"/>
                <a:cs typeface="Consolas" pitchFamily="49" charset="0"/>
              </a:rPr>
              <a:t>].parent=-1;</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根结点没有双亲</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其</a:t>
            </a:r>
            <a:r>
              <a:rPr lang="en-US" altLang="zh-CN" sz="1800" dirty="0">
                <a:solidFill>
                  <a:srgbClr val="00B0F0"/>
                </a:solidFill>
                <a:latin typeface="Consolas" pitchFamily="49" charset="0"/>
                <a:ea typeface="仿宋" pitchFamily="49" charset="-122"/>
                <a:cs typeface="Consolas" pitchFamily="49" charset="0"/>
              </a:rPr>
              <a:t>parent</a:t>
            </a:r>
            <a:r>
              <a:rPr lang="zh-CN" altLang="en-US" sz="1800" dirty="0">
                <a:solidFill>
                  <a:srgbClr val="00B0F0"/>
                </a:solidFill>
                <a:latin typeface="Consolas" pitchFamily="49" charset="0"/>
                <a:ea typeface="仿宋" pitchFamily="49" charset="-122"/>
                <a:cs typeface="Consolas" pitchFamily="49" charset="0"/>
              </a:rPr>
              <a:t>置为</a:t>
            </a:r>
            <a:r>
              <a:rPr lang="en-US" altLang="zh-CN" sz="1800" dirty="0">
                <a:solidFill>
                  <a:srgbClr val="00B0F0"/>
                </a:solidFill>
                <a:latin typeface="Consolas" pitchFamily="49" charset="0"/>
                <a:ea typeface="仿宋" pitchFamily="49" charset="-122"/>
                <a:cs typeface="Consolas" pitchFamily="49" charset="0"/>
              </a:rPr>
              <a:t>-1</a:t>
            </a:r>
          </a:p>
        </p:txBody>
      </p:sp>
      <p:sp>
        <p:nvSpPr>
          <p:cNvPr id="3" name="TextBox 2"/>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109668" y="624333"/>
            <a:ext cx="7962926" cy="530499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front!=rear</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队不空循环</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front</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p=qu[front</a:t>
            </a:r>
            <a:r>
              <a:rPr lang="en-US" altLang="zh-CN" sz="1800" dirty="0">
                <a:solidFill>
                  <a:srgbClr val="0000FF"/>
                </a:solidFill>
                <a:latin typeface="Consolas" pitchFamily="49" charset="0"/>
                <a:ea typeface="仿宋" pitchFamily="49" charset="-122"/>
                <a:cs typeface="Consolas" pitchFamily="49" charset="0"/>
              </a:rPr>
              <a:t>].s;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出队一</a:t>
            </a:r>
            <a:r>
              <a:rPr lang="zh-CN" altLang="en-US" sz="1800">
                <a:solidFill>
                  <a:srgbClr val="00B0F0"/>
                </a:solidFill>
                <a:latin typeface="Consolas" pitchFamily="49" charset="0"/>
                <a:ea typeface="仿宋" pitchFamily="49" charset="-122"/>
                <a:cs typeface="Consolas" pitchFamily="49" charset="0"/>
              </a:rPr>
              <a:t>个</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它在</a:t>
            </a:r>
            <a:r>
              <a:rPr lang="en-US" altLang="zh-CN" sz="1800" dirty="0" err="1">
                <a:solidFill>
                  <a:srgbClr val="00B0F0"/>
                </a:solidFill>
                <a:latin typeface="Consolas" pitchFamily="49" charset="0"/>
                <a:ea typeface="仿宋" pitchFamily="49" charset="-122"/>
                <a:cs typeface="Consolas" pitchFamily="49" charset="0"/>
              </a:rPr>
              <a:t>qu</a:t>
            </a:r>
            <a:r>
              <a:rPr lang="zh-CN" altLang="en-US" sz="1800" dirty="0">
                <a:solidFill>
                  <a:srgbClr val="00B0F0"/>
                </a:solidFill>
                <a:latin typeface="Consolas" pitchFamily="49" charset="0"/>
                <a:ea typeface="仿宋" pitchFamily="49" charset="-122"/>
                <a:cs typeface="Consolas" pitchFamily="49" charset="0"/>
              </a:rPr>
              <a:t>中的下标为</a:t>
            </a:r>
            <a:r>
              <a:rPr lang="en-US" altLang="zh-CN" sz="1800" dirty="0">
                <a:solidFill>
                  <a:srgbClr val="00B0F0"/>
                </a:solidFill>
                <a:latin typeface="Consolas" pitchFamily="49" charset="0"/>
                <a:ea typeface="仿宋" pitchFamily="49" charset="-122"/>
                <a:cs typeface="Consolas" pitchFamily="49" charset="0"/>
              </a:rPr>
              <a:t>front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a:t>
            </a:r>
            <a:r>
              <a:rPr lang="en-US" altLang="zh-CN" sz="1800" smtClean="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为</a:t>
            </a:r>
            <a:r>
              <a:rPr lang="zh-CN" altLang="en-US" sz="1800" smtClean="0">
                <a:solidFill>
                  <a:srgbClr val="00B0F0"/>
                </a:solidFill>
                <a:latin typeface="Consolas" pitchFamily="49" charset="0"/>
                <a:ea typeface="仿宋" pitchFamily="49" charset="-122"/>
                <a:cs typeface="Consolas" pitchFamily="49" charset="0"/>
              </a:rPr>
              <a:t>叶结点</a:t>
            </a:r>
            <a:endParaRPr lang="zh-CN" altLang="en-US" sz="1800" dirty="0">
              <a:solidFill>
                <a:srgbClr val="00B0F0"/>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  %c</a:t>
            </a:r>
            <a:r>
              <a:rPr lang="zh-CN" altLang="en-US" sz="1800" dirty="0">
                <a:solidFill>
                  <a:srgbClr val="0000FF"/>
                </a:solidFill>
                <a:latin typeface="Consolas" pitchFamily="49" charset="0"/>
                <a:ea typeface="仿宋" pitchFamily="49" charset="-122"/>
                <a:cs typeface="Consolas" pitchFamily="49" charset="0"/>
              </a:rPr>
              <a:t>结点的所有祖先结点</a:t>
            </a:r>
            <a:r>
              <a:rPr lang="en-US" altLang="zh-CN" sz="1800" dirty="0">
                <a:solidFill>
                  <a:srgbClr val="0000FF"/>
                </a:solidFill>
                <a:latin typeface="Consolas" pitchFamily="49" charset="0"/>
                <a:ea typeface="仿宋" pitchFamily="49" charset="-122"/>
                <a:cs typeface="Consolas" pitchFamily="49" charset="0"/>
              </a:rPr>
              <a:t>: ",p-&gt;data);</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i=qu[front</a:t>
            </a:r>
            <a:r>
              <a:rPr lang="en-US" altLang="zh-CN" sz="1800" dirty="0">
                <a:solidFill>
                  <a:srgbClr val="0000FF"/>
                </a:solidFill>
                <a:latin typeface="Consolas" pitchFamily="49" charset="0"/>
                <a:ea typeface="仿宋" pitchFamily="49" charset="-122"/>
                <a:cs typeface="Consolas" pitchFamily="49" charset="0"/>
              </a:rPr>
              <a:t>].parent;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dirty="0">
                <a:solidFill>
                  <a:srgbClr val="0000FF"/>
                </a:solidFill>
                <a:latin typeface="Consolas" pitchFamily="49" charset="0"/>
                <a:ea typeface="仿宋" pitchFamily="49" charset="-122"/>
                <a:cs typeface="Consolas" pitchFamily="49" charset="0"/>
              </a:rPr>
              <a:t>("%c ",</a:t>
            </a:r>
            <a:r>
              <a:rPr lang="en-US" altLang="zh-CN" sz="1800" dirty="0" err="1">
                <a:solidFill>
                  <a:srgbClr val="0000FF"/>
                </a:solidFill>
                <a:latin typeface="Consolas" pitchFamily="49" charset="0"/>
                <a:ea typeface="仿宋" pitchFamily="49" charset="-122"/>
                <a:cs typeface="Consolas" pitchFamily="49" charset="0"/>
              </a:rPr>
              <a:t>qu</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].s-&gt;data);</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i=qu[i</a:t>
            </a:r>
            <a:r>
              <a:rPr lang="en-US" altLang="zh-CN" sz="1800" dirty="0">
                <a:solidFill>
                  <a:srgbClr val="0000FF"/>
                </a:solidFill>
                <a:latin typeface="Consolas" pitchFamily="49" charset="0"/>
                <a:ea typeface="仿宋" pitchFamily="49" charset="-122"/>
                <a:cs typeface="Consolas" pitchFamily="49" charset="0"/>
              </a:rPr>
              <a:t>].parent;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("\n");</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252512" y="714356"/>
            <a:ext cx="7677206" cy="523229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//p</a:t>
            </a:r>
            <a:r>
              <a:rPr lang="zh-CN" altLang="en-US" sz="1800" dirty="0">
                <a:solidFill>
                  <a:srgbClr val="00B0F0"/>
                </a:solidFill>
                <a:latin typeface="Consolas" pitchFamily="49" charset="0"/>
                <a:ea typeface="仿宋" pitchFamily="49" charset="-122"/>
                <a:cs typeface="Consolas" pitchFamily="49" charset="0"/>
              </a:rPr>
              <a:t>有左孩子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将左孩子进队</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rear</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qu[rear</a:t>
            </a:r>
            <a:r>
              <a:rPr lang="en-US" altLang="zh-CN" sz="1800" dirty="0">
                <a:solidFill>
                  <a:srgbClr val="0000FF"/>
                </a:solidFill>
                <a:latin typeface="Consolas" pitchFamily="49" charset="0"/>
                <a:ea typeface="仿宋" pitchFamily="49" charset="-122"/>
                <a:cs typeface="Consolas" pitchFamily="49" charset="0"/>
              </a:rPr>
              <a:t>].s=p-&gt;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qu[rear</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parent=front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左</a:t>
            </a:r>
            <a:r>
              <a:rPr lang="zh-CN" altLang="en-US" sz="1800" smtClean="0">
                <a:solidFill>
                  <a:srgbClr val="00B0F0"/>
                </a:solidFill>
                <a:latin typeface="Consolas" pitchFamily="49" charset="0"/>
                <a:ea typeface="仿宋" pitchFamily="49" charset="-122"/>
                <a:cs typeface="Consolas" pitchFamily="49" charset="0"/>
              </a:rPr>
              <a:t>孩子双亲</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err="1">
                <a:solidFill>
                  <a:srgbClr val="00B0F0"/>
                </a:solidFill>
                <a:latin typeface="Consolas" pitchFamily="49" charset="0"/>
                <a:ea typeface="仿宋" pitchFamily="49" charset="-122"/>
                <a:cs typeface="Consolas" pitchFamily="49" charset="0"/>
              </a:rPr>
              <a:t>qu</a:t>
            </a:r>
            <a:r>
              <a:rPr lang="en-US" altLang="zh-CN" sz="1800" dirty="0">
                <a:solidFill>
                  <a:srgbClr val="00B0F0"/>
                </a:solidFill>
                <a:latin typeface="Consolas" pitchFamily="49" charset="0"/>
                <a:ea typeface="仿宋" pitchFamily="49" charset="-122"/>
                <a:cs typeface="Consolas" pitchFamily="49" charset="0"/>
              </a:rPr>
              <a:t>[front]</a:t>
            </a:r>
            <a:r>
              <a:rPr lang="zh-CN" altLang="en-US" sz="1800" dirty="0">
                <a:solidFill>
                  <a:srgbClr val="00B0F0"/>
                </a:solidFill>
                <a:latin typeface="Consolas" pitchFamily="49" charset="0"/>
                <a:ea typeface="仿宋" pitchFamily="49" charset="-122"/>
                <a:cs typeface="Consolas" pitchFamily="49" charset="0"/>
              </a:rPr>
              <a:t>结点</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有右孩子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将右孩子进队</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rear</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qu[rear</a:t>
            </a:r>
            <a:r>
              <a:rPr lang="en-US" altLang="zh-CN" sz="1800" dirty="0">
                <a:solidFill>
                  <a:srgbClr val="0000FF"/>
                </a:solidFill>
                <a:latin typeface="Consolas" pitchFamily="49" charset="0"/>
                <a:ea typeface="仿宋" pitchFamily="49" charset="-122"/>
                <a:cs typeface="Consolas" pitchFamily="49" charset="0"/>
              </a:rPr>
              <a:t>].s=p-&gt;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qu[rear</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parent=front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右</a:t>
            </a:r>
            <a:r>
              <a:rPr lang="zh-CN" altLang="en-US" sz="1800" smtClean="0">
                <a:solidFill>
                  <a:srgbClr val="00B0F0"/>
                </a:solidFill>
                <a:latin typeface="Consolas" pitchFamily="49" charset="0"/>
                <a:ea typeface="仿宋" pitchFamily="49" charset="-122"/>
                <a:cs typeface="Consolas" pitchFamily="49" charset="0"/>
              </a:rPr>
              <a:t>孩子双亲</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err="1">
                <a:solidFill>
                  <a:srgbClr val="00B0F0"/>
                </a:solidFill>
                <a:latin typeface="Consolas" pitchFamily="49" charset="0"/>
                <a:ea typeface="仿宋" pitchFamily="49" charset="-122"/>
                <a:cs typeface="Consolas" pitchFamily="49" charset="0"/>
              </a:rPr>
              <a:t>qu</a:t>
            </a:r>
            <a:r>
              <a:rPr lang="en-US" altLang="zh-CN" sz="1800" dirty="0">
                <a:solidFill>
                  <a:srgbClr val="00B0F0"/>
                </a:solidFill>
                <a:latin typeface="Consolas" pitchFamily="49" charset="0"/>
                <a:ea typeface="仿宋" pitchFamily="49" charset="-122"/>
                <a:cs typeface="Consolas" pitchFamily="49" charset="0"/>
              </a:rPr>
              <a:t>[front]</a:t>
            </a:r>
            <a:r>
              <a:rPr lang="zh-CN" altLang="en-US" sz="1800" dirty="0">
                <a:solidFill>
                  <a:srgbClr val="00B0F0"/>
                </a:solidFill>
                <a:latin typeface="Consolas" pitchFamily="49" charset="0"/>
                <a:ea typeface="仿宋" pitchFamily="49" charset="-122"/>
                <a:cs typeface="Consolas" pitchFamily="49" charset="0"/>
              </a:rPr>
              <a:t>结点</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071538" y="428604"/>
            <a:ext cx="4714908" cy="430887"/>
          </a:xfrm>
          <a:prstGeom prst="rect">
            <a:avLst/>
          </a:prstGeom>
          <a:noFill/>
          <a:ln w="9525">
            <a:noFill/>
            <a:miter lim="800000"/>
            <a:headEnd/>
            <a:tailEnd/>
          </a:ln>
        </p:spPr>
        <p:txBody>
          <a:bodyPr wrap="square">
            <a:spAutoFit/>
          </a:bodyPr>
          <a:lstStyle/>
          <a:p>
            <a:pPr>
              <a:spcBef>
                <a:spcPct val="50000"/>
              </a:spcBef>
            </a:pPr>
            <a:r>
              <a:rPr lang="zh-CN" altLang="en-US" sz="2200" dirty="0">
                <a:solidFill>
                  <a:srgbClr val="0000FF"/>
                </a:solidFill>
                <a:ea typeface="楷体" pitchFamily="49" charset="-122"/>
                <a:cs typeface="Times New Roman" pitchFamily="18" charset="0"/>
              </a:rPr>
              <a:t>设计如下主函数调用上述算法：</a:t>
            </a:r>
          </a:p>
        </p:txBody>
      </p:sp>
      <p:sp>
        <p:nvSpPr>
          <p:cNvPr id="102403" name="Text Box 3"/>
          <p:cNvSpPr txBox="1">
            <a:spLocks noChangeArrowheads="1"/>
          </p:cNvSpPr>
          <p:nvPr/>
        </p:nvSpPr>
        <p:spPr bwMode="auto">
          <a:xfrm>
            <a:off x="1181106" y="1017054"/>
            <a:ext cx="7534298" cy="569830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ts val="2600"/>
              </a:lnSpc>
            </a:pPr>
            <a:r>
              <a:rPr lang="en-US" altLang="zh-CN" sz="1800" dirty="0">
                <a:solidFill>
                  <a:srgbClr val="0000FF"/>
                </a:solidFill>
                <a:latin typeface="Consolas" pitchFamily="49" charset="0"/>
                <a:ea typeface="仿宋" pitchFamily="49" charset="-122"/>
                <a:cs typeface="Consolas" pitchFamily="49" charset="0"/>
              </a:rPr>
              <a:t>#include &lt;</a:t>
            </a:r>
            <a:r>
              <a:rPr lang="en-US" altLang="zh-CN" sz="1800" dirty="0" err="1">
                <a:solidFill>
                  <a:srgbClr val="0000FF"/>
                </a:solidFill>
                <a:latin typeface="Consolas" pitchFamily="49" charset="0"/>
                <a:ea typeface="仿宋" pitchFamily="49" charset="-122"/>
                <a:cs typeface="Consolas" pitchFamily="49" charset="0"/>
              </a:rPr>
              <a:t>stdio.h</a:t>
            </a:r>
            <a:r>
              <a:rPr lang="en-US" altLang="zh-CN" sz="1800" dirty="0">
                <a:solidFill>
                  <a:srgbClr val="0000FF"/>
                </a:solidFill>
                <a:latin typeface="Consolas" pitchFamily="49" charset="0"/>
                <a:ea typeface="仿宋" pitchFamily="49" charset="-122"/>
                <a:cs typeface="Consolas" pitchFamily="49" charset="0"/>
              </a:rPr>
              <a:t>&gt;</a:t>
            </a:r>
          </a:p>
          <a:p>
            <a:pPr>
              <a:lnSpc>
                <a:spcPts val="2600"/>
              </a:lnSpc>
            </a:pPr>
            <a:r>
              <a:rPr lang="en-US" altLang="zh-CN" sz="1800" dirty="0">
                <a:solidFill>
                  <a:srgbClr val="0000FF"/>
                </a:solidFill>
                <a:latin typeface="Consolas" pitchFamily="49" charset="0"/>
                <a:ea typeface="仿宋" pitchFamily="49" charset="-122"/>
                <a:cs typeface="Consolas" pitchFamily="49" charset="0"/>
              </a:rPr>
              <a:t>#include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BTree.cpp"</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void main()</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path[</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CreateBTree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G,H</a:t>
            </a:r>
            <a:r>
              <a:rPr lang="en-US" altLang="zh-CN" sz="1800" dirty="0">
                <a:solidFill>
                  <a:srgbClr val="0000FF"/>
                </a:solidFill>
                <a:latin typeface="Consolas" pitchFamily="49" charset="0"/>
                <a:ea typeface="仿宋" pitchFamily="49" charset="-122"/>
                <a:cs typeface="Consolas" pitchFamily="49" charset="0"/>
              </a:rPr>
              <a:t>)),C</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F(K)))");</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建立图</a:t>
            </a:r>
            <a:r>
              <a:rPr lang="en-US" altLang="zh-CN" sz="1800" dirty="0">
                <a:solidFill>
                  <a:srgbClr val="0000FF"/>
                </a:solidFill>
                <a:latin typeface="Consolas" pitchFamily="49" charset="0"/>
                <a:ea typeface="仿宋" pitchFamily="49" charset="-122"/>
                <a:cs typeface="Consolas" pitchFamily="49" charset="0"/>
              </a:rPr>
              <a:t>6.14</a:t>
            </a:r>
            <a:r>
              <a:rPr lang="zh-CN" altLang="en-US" sz="1800" dirty="0">
                <a:solidFill>
                  <a:srgbClr val="0000FF"/>
                </a:solidFill>
                <a:latin typeface="Consolas" pitchFamily="49" charset="0"/>
                <a:ea typeface="仿宋" pitchFamily="49" charset="-122"/>
                <a:cs typeface="Consolas" pitchFamily="49" charset="0"/>
              </a:rPr>
              <a:t>的二叉链</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zh-CN" altLang="en-US" sz="1800" dirty="0">
                <a:solidFill>
                  <a:srgbClr val="0000FF"/>
                </a:solidFill>
                <a:latin typeface="Consolas" pitchFamily="49" charset="0"/>
                <a:ea typeface="仿宋" pitchFamily="49" charset="-122"/>
                <a:cs typeface="Consolas" pitchFamily="49" charset="0"/>
              </a:rPr>
              <a:t>括号表示法</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DispBTree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解法</a:t>
            </a:r>
            <a:r>
              <a:rPr lang="en-US" altLang="zh-CN" sz="1800" dirty="0">
                <a:solidFill>
                  <a:srgbClr val="0000FF"/>
                </a:solidFill>
                <a:latin typeface="Consolas" pitchFamily="49" charset="0"/>
                <a:ea typeface="仿宋" pitchFamily="49" charset="-122"/>
                <a:cs typeface="Consolas" pitchFamily="49" charset="0"/>
              </a:rPr>
              <a:t>1:\n");</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输出每个叶结点的所有祖先结点</a:t>
            </a:r>
            <a:r>
              <a:rPr lang="en-US" altLang="zh-CN" sz="1800" dirty="0">
                <a:solidFill>
                  <a:srgbClr val="0000FF"/>
                </a:solidFill>
                <a:latin typeface="Consolas" pitchFamily="49" charset="0"/>
                <a:ea typeface="仿宋" pitchFamily="49" charset="-122"/>
                <a:cs typeface="Consolas" pitchFamily="49" charset="0"/>
              </a:rPr>
              <a:t>:\n");</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ancestor</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bt,path,0</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解法</a:t>
            </a:r>
            <a:r>
              <a:rPr lang="en-US" altLang="zh-CN" sz="1800" dirty="0">
                <a:solidFill>
                  <a:srgbClr val="0000FF"/>
                </a:solidFill>
                <a:latin typeface="Consolas" pitchFamily="49" charset="0"/>
                <a:ea typeface="仿宋" pitchFamily="49" charset="-122"/>
                <a:cs typeface="Consolas" pitchFamily="49" charset="0"/>
              </a:rPr>
              <a:t>2:\n");</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输出每个叶结点的所有祖先结点</a:t>
            </a:r>
            <a:r>
              <a:rPr lang="en-US" altLang="zh-CN" sz="1800" dirty="0">
                <a:solidFill>
                  <a:srgbClr val="0000FF"/>
                </a:solidFill>
                <a:latin typeface="Consolas" pitchFamily="49" charset="0"/>
                <a:ea typeface="仿宋" pitchFamily="49" charset="-122"/>
                <a:cs typeface="Consolas" pitchFamily="49" charset="0"/>
              </a:rPr>
              <a:t>:\n");</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err="1">
                <a:solidFill>
                  <a:srgbClr val="FF0000"/>
                </a:solidFill>
                <a:latin typeface="Consolas" pitchFamily="49" charset="0"/>
                <a:ea typeface="仿宋" pitchFamily="49" charset="-122"/>
                <a:cs typeface="Consolas" pitchFamily="49" charset="0"/>
              </a:rPr>
              <a:t>ancestor2</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bt</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en-US" sz="1800" smtClean="0">
                <a:solidFill>
                  <a:srgbClr val="0000FF"/>
                </a:solidFill>
                <a:latin typeface="Consolas" pitchFamily="49" charset="0"/>
                <a:cs typeface="Consolas" pitchFamily="49" charset="0"/>
              </a:rPr>
              <a:t>    DestroyBTree(bt);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p>
        </p:txBody>
      </p:sp>
      <p:sp>
        <p:nvSpPr>
          <p:cNvPr id="4" name="TextBox 3"/>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214414" y="500042"/>
            <a:ext cx="5033968"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本程序的执行结果如下：</a:t>
            </a:r>
          </a:p>
        </p:txBody>
      </p:sp>
      <p:sp>
        <p:nvSpPr>
          <p:cNvPr id="103427" name="Text Box 3"/>
          <p:cNvSpPr txBox="1">
            <a:spLocks noChangeArrowheads="1"/>
          </p:cNvSpPr>
          <p:nvPr/>
        </p:nvSpPr>
        <p:spPr bwMode="auto">
          <a:xfrm>
            <a:off x="1285852" y="1214422"/>
            <a:ext cx="6000792" cy="424150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r>
              <a:rPr lang="en-US" altLang="zh-CN" sz="1800" dirty="0" err="1">
                <a:solidFill>
                  <a:srgbClr val="006600"/>
                </a:solidFill>
                <a:latin typeface="Consolas" pitchFamily="49" charset="0"/>
                <a:ea typeface="仿宋" pitchFamily="49" charset="-122"/>
                <a:cs typeface="Consolas" pitchFamily="49" charset="0"/>
              </a:rPr>
              <a:t>bt</a:t>
            </a:r>
            <a:r>
              <a:rPr lang="zh-CN" altLang="en-US" sz="1800" dirty="0">
                <a:solidFill>
                  <a:srgbClr val="006600"/>
                </a:solidFill>
                <a:latin typeface="Consolas" pitchFamily="49" charset="0"/>
                <a:ea typeface="仿宋" pitchFamily="49" charset="-122"/>
                <a:cs typeface="Consolas" pitchFamily="49" charset="0"/>
              </a:rPr>
              <a:t>括号表示法</a:t>
            </a:r>
            <a:r>
              <a:rPr lang="en-US" altLang="zh-CN" sz="1800" dirty="0">
                <a:solidFill>
                  <a:srgbClr val="006600"/>
                </a:solidFill>
                <a:latin typeface="Consolas" pitchFamily="49" charset="0"/>
                <a:ea typeface="仿宋" pitchFamily="49" charset="-122"/>
                <a:cs typeface="Consolas" pitchFamily="49" charset="0"/>
              </a:rPr>
              <a:t>: A(B(</a:t>
            </a:r>
            <a:r>
              <a:rPr lang="en-US" altLang="zh-CN" sz="1800" dirty="0" err="1">
                <a:solidFill>
                  <a:srgbClr val="006600"/>
                </a:solidFill>
                <a:latin typeface="Consolas" pitchFamily="49" charset="0"/>
                <a:ea typeface="仿宋" pitchFamily="49" charset="-122"/>
                <a:cs typeface="Consolas" pitchFamily="49" charset="0"/>
              </a:rPr>
              <a:t>D,E</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G,H</a:t>
            </a:r>
            <a:r>
              <a:rPr lang="en-US" altLang="zh-CN" sz="1800" dirty="0">
                <a:solidFill>
                  <a:srgbClr val="006600"/>
                </a:solidFill>
                <a:latin typeface="Consolas" pitchFamily="49" charset="0"/>
                <a:ea typeface="仿宋" pitchFamily="49" charset="-122"/>
                <a:cs typeface="Consolas" pitchFamily="49" charset="0"/>
              </a:rPr>
              <a:t>)),C</a:t>
            </a:r>
            <a:r>
              <a:rPr lang="en-US" altLang="zh-CN" sz="180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F(K)))</a:t>
            </a:r>
            <a:endParaRPr lang="en-US" altLang="zh-CN" sz="1800" dirty="0">
              <a:solidFill>
                <a:srgbClr val="006600"/>
              </a:solidFill>
              <a:latin typeface="Consolas" pitchFamily="49" charset="0"/>
              <a:ea typeface="仿宋" pitchFamily="49" charset="-122"/>
              <a:cs typeface="Consolas" pitchFamily="49" charset="0"/>
            </a:endParaRPr>
          </a:p>
          <a:p>
            <a:r>
              <a:rPr lang="zh-CN" altLang="en-US" sz="1800" dirty="0">
                <a:solidFill>
                  <a:srgbClr val="FF00FF"/>
                </a:solidFill>
                <a:latin typeface="Consolas" pitchFamily="49" charset="0"/>
                <a:ea typeface="仿宋" pitchFamily="49" charset="-122"/>
                <a:cs typeface="Consolas" pitchFamily="49" charset="0"/>
              </a:rPr>
              <a:t>解法</a:t>
            </a:r>
            <a:r>
              <a:rPr lang="en-US" altLang="zh-CN" sz="1800" dirty="0">
                <a:solidFill>
                  <a:srgbClr val="FF00FF"/>
                </a:solidFill>
                <a:latin typeface="Consolas" pitchFamily="49" charset="0"/>
                <a:ea typeface="仿宋" pitchFamily="49" charset="-122"/>
                <a:cs typeface="Consolas" pitchFamily="49" charset="0"/>
              </a:rPr>
              <a:t>1:</a:t>
            </a:r>
          </a:p>
          <a:p>
            <a:r>
              <a:rPr lang="zh-CN" altLang="en-US" sz="1800" dirty="0">
                <a:solidFill>
                  <a:srgbClr val="006600"/>
                </a:solidFill>
                <a:latin typeface="Consolas" pitchFamily="49" charset="0"/>
                <a:ea typeface="仿宋" pitchFamily="49" charset="-122"/>
                <a:cs typeface="Consolas" pitchFamily="49" charset="0"/>
              </a:rPr>
              <a:t>输出每个叶结点的所有祖先结点</a:t>
            </a:r>
            <a:r>
              <a:rPr lang="en-US" altLang="zh-CN" sz="1800" dirty="0">
                <a:solidFill>
                  <a:srgbClr val="006600"/>
                </a:solidFill>
                <a:latin typeface="Consolas" pitchFamily="49" charset="0"/>
                <a:ea typeface="仿宋" pitchFamily="49" charset="-122"/>
                <a:cs typeface="Consolas" pitchFamily="49" charset="0"/>
              </a:rPr>
              <a:t>:</a:t>
            </a:r>
          </a:p>
          <a:p>
            <a:r>
              <a:rPr lang="en-US" altLang="zh-CN" sz="1800" dirty="0">
                <a:solidFill>
                  <a:srgbClr val="006600"/>
                </a:solidFill>
                <a:latin typeface="Consolas" pitchFamily="49" charset="0"/>
                <a:ea typeface="仿宋" pitchFamily="49" charset="-122"/>
                <a:cs typeface="Consolas" pitchFamily="49" charset="0"/>
              </a:rPr>
              <a:t>  D</a:t>
            </a:r>
            <a:r>
              <a:rPr lang="zh-CN" altLang="en-US" sz="1800" dirty="0">
                <a:solidFill>
                  <a:srgbClr val="006600"/>
                </a:solidFill>
                <a:latin typeface="Consolas" pitchFamily="49" charset="0"/>
                <a:ea typeface="仿宋" pitchFamily="49" charset="-122"/>
                <a:cs typeface="Consolas" pitchFamily="49" charset="0"/>
              </a:rPr>
              <a:t>结点的所有祖先结点</a:t>
            </a:r>
            <a:r>
              <a:rPr lang="en-US" altLang="zh-CN" sz="1800" dirty="0">
                <a:solidFill>
                  <a:srgbClr val="006600"/>
                </a:solidFill>
                <a:latin typeface="Consolas" pitchFamily="49" charset="0"/>
                <a:ea typeface="仿宋" pitchFamily="49" charset="-122"/>
                <a:cs typeface="Consolas" pitchFamily="49" charset="0"/>
              </a:rPr>
              <a:t>:  B A</a:t>
            </a:r>
          </a:p>
          <a:p>
            <a:r>
              <a:rPr lang="en-US" altLang="zh-CN" sz="1800" dirty="0">
                <a:solidFill>
                  <a:srgbClr val="006600"/>
                </a:solidFill>
                <a:latin typeface="Consolas" pitchFamily="49" charset="0"/>
                <a:ea typeface="仿宋" pitchFamily="49" charset="-122"/>
                <a:cs typeface="Consolas" pitchFamily="49" charset="0"/>
              </a:rPr>
              <a:t>  G</a:t>
            </a:r>
            <a:r>
              <a:rPr lang="zh-CN" altLang="en-US" sz="1800" dirty="0">
                <a:solidFill>
                  <a:srgbClr val="006600"/>
                </a:solidFill>
                <a:latin typeface="Consolas" pitchFamily="49" charset="0"/>
                <a:ea typeface="仿宋" pitchFamily="49" charset="-122"/>
                <a:cs typeface="Consolas" pitchFamily="49" charset="0"/>
              </a:rPr>
              <a:t>结点的所有祖先结点</a:t>
            </a:r>
            <a:r>
              <a:rPr lang="en-US" altLang="zh-CN" sz="1800" dirty="0">
                <a:solidFill>
                  <a:srgbClr val="006600"/>
                </a:solidFill>
                <a:latin typeface="Consolas" pitchFamily="49" charset="0"/>
                <a:ea typeface="仿宋" pitchFamily="49" charset="-122"/>
                <a:cs typeface="Consolas" pitchFamily="49" charset="0"/>
              </a:rPr>
              <a:t>:  E B A</a:t>
            </a:r>
          </a:p>
          <a:p>
            <a:r>
              <a:rPr lang="en-US" altLang="zh-CN" sz="1800" dirty="0">
                <a:solidFill>
                  <a:srgbClr val="006600"/>
                </a:solidFill>
                <a:latin typeface="Consolas" pitchFamily="49" charset="0"/>
                <a:ea typeface="仿宋" pitchFamily="49" charset="-122"/>
                <a:cs typeface="Consolas" pitchFamily="49" charset="0"/>
              </a:rPr>
              <a:t>  H</a:t>
            </a:r>
            <a:r>
              <a:rPr lang="zh-CN" altLang="en-US" sz="1800" dirty="0">
                <a:solidFill>
                  <a:srgbClr val="006600"/>
                </a:solidFill>
                <a:latin typeface="Consolas" pitchFamily="49" charset="0"/>
                <a:ea typeface="仿宋" pitchFamily="49" charset="-122"/>
                <a:cs typeface="Consolas" pitchFamily="49" charset="0"/>
              </a:rPr>
              <a:t>结点的所有祖先结点</a:t>
            </a:r>
            <a:r>
              <a:rPr lang="en-US" altLang="zh-CN" sz="1800" dirty="0">
                <a:solidFill>
                  <a:srgbClr val="006600"/>
                </a:solidFill>
                <a:latin typeface="Consolas" pitchFamily="49" charset="0"/>
                <a:ea typeface="仿宋" pitchFamily="49" charset="-122"/>
                <a:cs typeface="Consolas" pitchFamily="49" charset="0"/>
              </a:rPr>
              <a:t>:  E B A</a:t>
            </a:r>
          </a:p>
          <a:p>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K</a:t>
            </a:r>
            <a:r>
              <a:rPr lang="zh-CN" altLang="en-US" sz="1800" smtClean="0">
                <a:solidFill>
                  <a:srgbClr val="006600"/>
                </a:solidFill>
                <a:latin typeface="Consolas" pitchFamily="49" charset="0"/>
                <a:ea typeface="仿宋" pitchFamily="49" charset="-122"/>
                <a:cs typeface="Consolas" pitchFamily="49" charset="0"/>
              </a:rPr>
              <a:t>结点</a:t>
            </a:r>
            <a:r>
              <a:rPr lang="zh-CN" altLang="en-US" sz="1800" dirty="0">
                <a:solidFill>
                  <a:srgbClr val="006600"/>
                </a:solidFill>
                <a:latin typeface="Consolas" pitchFamily="49" charset="0"/>
                <a:ea typeface="仿宋" pitchFamily="49" charset="-122"/>
                <a:cs typeface="Consolas" pitchFamily="49" charset="0"/>
              </a:rPr>
              <a:t>的所有祖先结点</a:t>
            </a:r>
            <a:r>
              <a:rPr lang="en-US" altLang="zh-CN" sz="1800" dirty="0">
                <a:solidFill>
                  <a:srgbClr val="006600"/>
                </a:solidFill>
                <a:latin typeface="Consolas" pitchFamily="49" charset="0"/>
                <a:ea typeface="仿宋" pitchFamily="49" charset="-122"/>
                <a:cs typeface="Consolas" pitchFamily="49" charset="0"/>
              </a:rPr>
              <a:t>:  F C A</a:t>
            </a:r>
          </a:p>
          <a:p>
            <a:pPr>
              <a:lnSpc>
                <a:spcPct val="200000"/>
              </a:lnSpc>
            </a:pPr>
            <a:r>
              <a:rPr lang="zh-CN" altLang="en-US" sz="1800" dirty="0">
                <a:solidFill>
                  <a:srgbClr val="FF00FF"/>
                </a:solidFill>
                <a:latin typeface="Consolas" pitchFamily="49" charset="0"/>
                <a:ea typeface="仿宋" pitchFamily="49" charset="-122"/>
                <a:cs typeface="Consolas" pitchFamily="49" charset="0"/>
              </a:rPr>
              <a:t>解法</a:t>
            </a:r>
            <a:r>
              <a:rPr lang="en-US" altLang="zh-CN" sz="1800" dirty="0">
                <a:solidFill>
                  <a:srgbClr val="FF00FF"/>
                </a:solidFill>
                <a:latin typeface="Consolas" pitchFamily="49" charset="0"/>
                <a:ea typeface="仿宋" pitchFamily="49" charset="-122"/>
                <a:cs typeface="Consolas" pitchFamily="49" charset="0"/>
              </a:rPr>
              <a:t>2:</a:t>
            </a:r>
          </a:p>
          <a:p>
            <a:r>
              <a:rPr lang="zh-CN" altLang="en-US" sz="1800" dirty="0">
                <a:solidFill>
                  <a:srgbClr val="006600"/>
                </a:solidFill>
                <a:latin typeface="Consolas" pitchFamily="49" charset="0"/>
                <a:ea typeface="仿宋" pitchFamily="49" charset="-122"/>
                <a:cs typeface="Consolas" pitchFamily="49" charset="0"/>
              </a:rPr>
              <a:t>输出每个叶结点的所有祖先结点</a:t>
            </a:r>
            <a:r>
              <a:rPr lang="en-US" altLang="zh-CN" sz="1800" dirty="0">
                <a:solidFill>
                  <a:srgbClr val="006600"/>
                </a:solidFill>
                <a:latin typeface="Consolas" pitchFamily="49" charset="0"/>
                <a:ea typeface="仿宋" pitchFamily="49" charset="-122"/>
                <a:cs typeface="Consolas" pitchFamily="49" charset="0"/>
              </a:rPr>
              <a:t>:</a:t>
            </a:r>
          </a:p>
          <a:p>
            <a:r>
              <a:rPr lang="en-US" altLang="zh-CN" sz="1800" dirty="0">
                <a:solidFill>
                  <a:srgbClr val="006600"/>
                </a:solidFill>
                <a:latin typeface="Consolas" pitchFamily="49" charset="0"/>
                <a:ea typeface="仿宋" pitchFamily="49" charset="-122"/>
                <a:cs typeface="Consolas" pitchFamily="49" charset="0"/>
              </a:rPr>
              <a:t>  D</a:t>
            </a:r>
            <a:r>
              <a:rPr lang="zh-CN" altLang="en-US" sz="1800" dirty="0">
                <a:solidFill>
                  <a:srgbClr val="006600"/>
                </a:solidFill>
                <a:latin typeface="Consolas" pitchFamily="49" charset="0"/>
                <a:ea typeface="仿宋" pitchFamily="49" charset="-122"/>
                <a:cs typeface="Consolas" pitchFamily="49" charset="0"/>
              </a:rPr>
              <a:t>结点的所有祖先结点</a:t>
            </a:r>
            <a:r>
              <a:rPr lang="en-US" altLang="zh-CN" sz="1800" dirty="0">
                <a:solidFill>
                  <a:srgbClr val="006600"/>
                </a:solidFill>
                <a:latin typeface="Consolas" pitchFamily="49" charset="0"/>
                <a:ea typeface="仿宋" pitchFamily="49" charset="-122"/>
                <a:cs typeface="Consolas" pitchFamily="49" charset="0"/>
              </a:rPr>
              <a:t>:  B A</a:t>
            </a:r>
          </a:p>
          <a:p>
            <a:r>
              <a:rPr lang="en-US" altLang="zh-CN" sz="1800" dirty="0">
                <a:solidFill>
                  <a:srgbClr val="006600"/>
                </a:solidFill>
                <a:latin typeface="Consolas" pitchFamily="49" charset="0"/>
                <a:ea typeface="仿宋" pitchFamily="49" charset="-122"/>
                <a:cs typeface="Consolas" pitchFamily="49" charset="0"/>
              </a:rPr>
              <a:t>  G</a:t>
            </a:r>
            <a:r>
              <a:rPr lang="zh-CN" altLang="en-US" sz="1800" dirty="0">
                <a:solidFill>
                  <a:srgbClr val="006600"/>
                </a:solidFill>
                <a:latin typeface="Consolas" pitchFamily="49" charset="0"/>
                <a:ea typeface="仿宋" pitchFamily="49" charset="-122"/>
                <a:cs typeface="Consolas" pitchFamily="49" charset="0"/>
              </a:rPr>
              <a:t>结点的所有祖先结点</a:t>
            </a:r>
            <a:r>
              <a:rPr lang="en-US" altLang="zh-CN" sz="1800" dirty="0">
                <a:solidFill>
                  <a:srgbClr val="006600"/>
                </a:solidFill>
                <a:latin typeface="Consolas" pitchFamily="49" charset="0"/>
                <a:ea typeface="仿宋" pitchFamily="49" charset="-122"/>
                <a:cs typeface="Consolas" pitchFamily="49" charset="0"/>
              </a:rPr>
              <a:t>:  E B A</a:t>
            </a:r>
          </a:p>
          <a:p>
            <a:r>
              <a:rPr lang="en-US" altLang="zh-CN" sz="1800" dirty="0">
                <a:solidFill>
                  <a:srgbClr val="006600"/>
                </a:solidFill>
                <a:latin typeface="Consolas" pitchFamily="49" charset="0"/>
                <a:ea typeface="仿宋" pitchFamily="49" charset="-122"/>
                <a:cs typeface="Consolas" pitchFamily="49" charset="0"/>
              </a:rPr>
              <a:t>  H</a:t>
            </a:r>
            <a:r>
              <a:rPr lang="zh-CN" altLang="en-US" sz="1800" dirty="0">
                <a:solidFill>
                  <a:srgbClr val="006600"/>
                </a:solidFill>
                <a:latin typeface="Consolas" pitchFamily="49" charset="0"/>
                <a:ea typeface="仿宋" pitchFamily="49" charset="-122"/>
                <a:cs typeface="Consolas" pitchFamily="49" charset="0"/>
              </a:rPr>
              <a:t>结点的所有祖先结点</a:t>
            </a:r>
            <a:r>
              <a:rPr lang="en-US" altLang="zh-CN" sz="1800" dirty="0">
                <a:solidFill>
                  <a:srgbClr val="006600"/>
                </a:solidFill>
                <a:latin typeface="Consolas" pitchFamily="49" charset="0"/>
                <a:ea typeface="仿宋" pitchFamily="49" charset="-122"/>
                <a:cs typeface="Consolas" pitchFamily="49" charset="0"/>
              </a:rPr>
              <a:t>:  E B A</a:t>
            </a:r>
          </a:p>
          <a:p>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K</a:t>
            </a:r>
            <a:r>
              <a:rPr lang="zh-CN" altLang="en-US" sz="1800" smtClean="0">
                <a:solidFill>
                  <a:srgbClr val="006600"/>
                </a:solidFill>
                <a:latin typeface="Consolas" pitchFamily="49" charset="0"/>
                <a:ea typeface="仿宋" pitchFamily="49" charset="-122"/>
                <a:cs typeface="Consolas" pitchFamily="49" charset="0"/>
              </a:rPr>
              <a:t>结点</a:t>
            </a:r>
            <a:r>
              <a:rPr lang="zh-CN" altLang="en-US" sz="1800" dirty="0">
                <a:solidFill>
                  <a:srgbClr val="006600"/>
                </a:solidFill>
                <a:latin typeface="Consolas" pitchFamily="49" charset="0"/>
                <a:ea typeface="仿宋" pitchFamily="49" charset="-122"/>
                <a:cs typeface="Consolas" pitchFamily="49" charset="0"/>
              </a:rPr>
              <a:t>的所有祖先结点</a:t>
            </a:r>
            <a:r>
              <a:rPr lang="en-US" altLang="zh-CN" sz="1800" dirty="0">
                <a:solidFill>
                  <a:srgbClr val="006600"/>
                </a:solidFill>
                <a:latin typeface="Consolas" pitchFamily="49" charset="0"/>
                <a:ea typeface="仿宋" pitchFamily="49" charset="-122"/>
                <a:cs typeface="Consolas" pitchFamily="49" charset="0"/>
              </a:rPr>
              <a:t>:  F C A</a:t>
            </a:r>
          </a:p>
        </p:txBody>
      </p:sp>
      <p:sp>
        <p:nvSpPr>
          <p:cNvPr id="4" name="TextBox 3"/>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14414" y="785794"/>
            <a:ext cx="7500990" cy="1015663"/>
          </a:xfrm>
          <a:prstGeom prst="rect">
            <a:avLst/>
          </a:prstGeom>
          <a:noFill/>
          <a:ln w="9525">
            <a:noFill/>
            <a:miter lim="800000"/>
            <a:headEnd/>
            <a:tailEnd/>
          </a:ln>
        </p:spPr>
        <p:txBody>
          <a:bodyPr wrap="square">
            <a:spAutoFit/>
          </a:bodyPr>
          <a:lstStyle/>
          <a:p>
            <a:pPr marL="457200" indent="-457200" algn="just">
              <a:lnSpc>
                <a:spcPct val="150000"/>
              </a:lnSpc>
              <a:spcBef>
                <a:spcPct val="500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叶子</a:t>
            </a:r>
            <a:r>
              <a:rPr lang="zh-CN" altLang="en-US" sz="2000" dirty="0">
                <a:solidFill>
                  <a:srgbClr val="FF0000"/>
                </a:solidFill>
                <a:latin typeface="微软雅黑" pitchFamily="34" charset="-122"/>
                <a:ea typeface="微软雅黑" pitchFamily="34" charset="-122"/>
                <a:cs typeface="Consolas" pitchFamily="49" charset="0"/>
              </a:rPr>
              <a:t>结点（或叶结点）</a:t>
            </a:r>
            <a:r>
              <a:rPr lang="zh-CN" altLang="en-US" sz="2000" dirty="0">
                <a:solidFill>
                  <a:srgbClr val="0000FF"/>
                </a:solidFill>
                <a:latin typeface="Consolas" pitchFamily="49" charset="0"/>
                <a:ea typeface="楷体" pitchFamily="49" charset="-122"/>
                <a:cs typeface="Consolas" pitchFamily="49" charset="0"/>
              </a:rPr>
              <a:t>。度为零的结点称为叶子结点或终端</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1" name="组合 20"/>
          <p:cNvGrpSpPr/>
          <p:nvPr/>
        </p:nvGrpSpPr>
        <p:grpSpPr>
          <a:xfrm>
            <a:off x="2357422" y="2428868"/>
            <a:ext cx="2808288" cy="2419350"/>
            <a:chOff x="3357554" y="2786058"/>
            <a:chExt cx="2808288" cy="2419350"/>
          </a:xfrm>
        </p:grpSpPr>
        <p:sp>
          <p:nvSpPr>
            <p:cNvPr id="22"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3"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4"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5"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26"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27"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28"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29"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0"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1"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2"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3"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4"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5"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37" name="TextBox 36"/>
          <p:cNvSpPr txBox="1"/>
          <p:nvPr/>
        </p:nvSpPr>
        <p:spPr>
          <a:xfrm>
            <a:off x="5500694" y="3143248"/>
            <a:ext cx="300039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G</a:t>
            </a:r>
            <a:r>
              <a:rPr lang="zh-CN" altLang="en-US" sz="2000" smtClean="0">
                <a:solidFill>
                  <a:srgbClr val="0000FF"/>
                </a:solidFill>
                <a:latin typeface="Consolas" pitchFamily="49" charset="0"/>
                <a:ea typeface="仿宋" pitchFamily="49" charset="-122"/>
                <a:cs typeface="Consolas" pitchFamily="49" charset="0"/>
              </a:rPr>
              <a:t>为叶子结点</a:t>
            </a:r>
            <a:endParaRPr lang="zh-CN" altLang="en-US" sz="2000">
              <a:latin typeface="Consolas" pitchFamily="49" charset="0"/>
              <a:ea typeface="仿宋" pitchFamily="49" charset="-122"/>
              <a:cs typeface="Consolas" pitchFamily="49" charset="0"/>
            </a:endParaRPr>
          </a:p>
        </p:txBody>
      </p:sp>
      <p:sp>
        <p:nvSpPr>
          <p:cNvPr id="38" name="TextBox 37"/>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85852" y="571480"/>
            <a:ext cx="7358114" cy="400110"/>
          </a:xfrm>
          <a:prstGeom prst="rect">
            <a:avLst/>
          </a:prstGeom>
          <a:noFill/>
          <a:ln w="9525">
            <a:noFill/>
            <a:miter lim="800000"/>
            <a:headEnd/>
            <a:tailEnd/>
          </a:ln>
        </p:spPr>
        <p:txBody>
          <a:bodyPr wrap="square">
            <a:spAutoFit/>
          </a:bodyPr>
          <a:lstStyle/>
          <a:p>
            <a:pPr marL="457200" indent="-457200">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孩子</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。一个结点的后继称之为该结点的孩子</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6143636" y="2571744"/>
            <a:ext cx="2286016" cy="707886"/>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的孩子结点为</a:t>
            </a:r>
            <a:r>
              <a:rPr lang="en-US" altLang="zh-CN"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C</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D</a:t>
            </a:r>
            <a:endParaRPr lang="zh-CN" altLang="en-US" sz="2000">
              <a:solidFill>
                <a:srgbClr val="0000FF"/>
              </a:solidFill>
              <a:latin typeface="Consolas" pitchFamily="49" charset="0"/>
              <a:ea typeface="仿宋" pitchFamily="49" charset="-122"/>
              <a:cs typeface="Consolas" pitchFamily="49" charset="0"/>
            </a:endParaRPr>
          </a:p>
        </p:txBody>
      </p:sp>
      <p:grpSp>
        <p:nvGrpSpPr>
          <p:cNvPr id="37" name="组合 36"/>
          <p:cNvGrpSpPr/>
          <p:nvPr/>
        </p:nvGrpSpPr>
        <p:grpSpPr>
          <a:xfrm>
            <a:off x="2571736" y="2071678"/>
            <a:ext cx="2808288" cy="2419350"/>
            <a:chOff x="3357554" y="2786058"/>
            <a:chExt cx="2808288" cy="2419350"/>
          </a:xfrm>
        </p:grpSpPr>
        <p:sp>
          <p:nvSpPr>
            <p:cNvPr id="3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39"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40"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4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4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4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4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4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4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4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4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4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50"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5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52" name="直接连接符 51"/>
            <p:cNvCxnSpPr>
              <a:cxnSpLocks noChangeShapeType="1"/>
              <a:stCxn id="46" idx="4"/>
              <a:endCxn id="48"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14382" y="642918"/>
            <a:ext cx="7929618" cy="400110"/>
          </a:xfrm>
          <a:prstGeom prst="rect">
            <a:avLst/>
          </a:prstGeom>
          <a:noFill/>
          <a:ln w="9525">
            <a:noFill/>
            <a:miter lim="800000"/>
            <a:headEnd/>
            <a:tailEnd/>
          </a:ln>
        </p:spPr>
        <p:txBody>
          <a:bodyPr wrap="square">
            <a:spAutoFit/>
          </a:bodyPr>
          <a:lstStyle/>
          <a:p>
            <a:pPr marL="457200" indent="-457200">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双亲</a:t>
            </a:r>
            <a:r>
              <a:rPr lang="zh-CN" altLang="en-US" sz="2000" dirty="0">
                <a:solidFill>
                  <a:srgbClr val="FF0000"/>
                </a:solidFill>
                <a:latin typeface="微软雅黑" pitchFamily="34" charset="-122"/>
                <a:ea typeface="微软雅黑" pitchFamily="34" charset="-122"/>
                <a:cs typeface="Consolas" pitchFamily="49" charset="0"/>
              </a:rPr>
              <a:t>结点（或父亲结点）</a:t>
            </a:r>
            <a:r>
              <a:rPr lang="zh-CN" altLang="en-US" sz="2000" dirty="0">
                <a:solidFill>
                  <a:srgbClr val="0000FF"/>
                </a:solidFill>
                <a:latin typeface="Consolas" pitchFamily="49" charset="0"/>
                <a:ea typeface="楷体" pitchFamily="49" charset="-122"/>
                <a:cs typeface="Consolas" pitchFamily="49" charset="0"/>
              </a:rPr>
              <a:t>。一个结点称为其后继结点的双亲</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5643570" y="2643182"/>
            <a:ext cx="321471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的双亲结点均为</a:t>
            </a:r>
            <a:r>
              <a:rPr lang="en-US" altLang="zh-CN" sz="2000" i="1" smtClean="0">
                <a:solidFill>
                  <a:srgbClr val="0000FF"/>
                </a:solidFill>
                <a:latin typeface="Consolas" pitchFamily="49" charset="0"/>
                <a:ea typeface="仿宋" pitchFamily="49" charset="-122"/>
                <a:cs typeface="Consolas" pitchFamily="49" charset="0"/>
              </a:rPr>
              <a:t>C</a:t>
            </a:r>
            <a:endParaRPr lang="zh-CN" altLang="en-US" sz="2000">
              <a:solidFill>
                <a:srgbClr val="0000FF"/>
              </a:solidFill>
              <a:latin typeface="Consolas" pitchFamily="49" charset="0"/>
              <a:ea typeface="仿宋" pitchFamily="49" charset="-122"/>
              <a:cs typeface="Consolas" pitchFamily="49" charset="0"/>
            </a:endParaRPr>
          </a:p>
        </p:txBody>
      </p:sp>
      <p:grpSp>
        <p:nvGrpSpPr>
          <p:cNvPr id="37" name="组合 36"/>
          <p:cNvGrpSpPr/>
          <p:nvPr/>
        </p:nvGrpSpPr>
        <p:grpSpPr>
          <a:xfrm>
            <a:off x="2571736" y="2071678"/>
            <a:ext cx="2808288" cy="2419350"/>
            <a:chOff x="3357554" y="2786058"/>
            <a:chExt cx="2808288" cy="2419350"/>
          </a:xfrm>
        </p:grpSpPr>
        <p:sp>
          <p:nvSpPr>
            <p:cNvPr id="3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39"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40"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4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4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4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44" name="Oval 9"/>
            <p:cNvSpPr>
              <a:spLocks noChangeArrowheads="1"/>
            </p:cNvSpPr>
            <p:nvPr/>
          </p:nvSpPr>
          <p:spPr bwMode="auto">
            <a:xfrm>
              <a:off x="4365617" y="3525657"/>
              <a:ext cx="360362" cy="360362"/>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4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46" name="Oval 11"/>
            <p:cNvSpPr>
              <a:spLocks noChangeArrowheads="1"/>
            </p:cNvSpPr>
            <p:nvPr/>
          </p:nvSpPr>
          <p:spPr bwMode="auto">
            <a:xfrm>
              <a:off x="4051292" y="418464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47" name="Oval 12"/>
            <p:cNvSpPr>
              <a:spLocks noChangeArrowheads="1"/>
            </p:cNvSpPr>
            <p:nvPr/>
          </p:nvSpPr>
          <p:spPr bwMode="auto">
            <a:xfrm>
              <a:off x="4730742" y="418464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4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4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50"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5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52" name="直接连接符 51"/>
            <p:cNvCxnSpPr>
              <a:cxnSpLocks noChangeShapeType="1"/>
              <a:stCxn id="46" idx="4"/>
              <a:endCxn id="48"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071535" y="428604"/>
            <a:ext cx="7715307" cy="1015663"/>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子孙</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。一个结点的子树中除该结点外的所有结点称之为该结点的子孙结点</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71" name="组合 70"/>
          <p:cNvGrpSpPr/>
          <p:nvPr/>
        </p:nvGrpSpPr>
        <p:grpSpPr>
          <a:xfrm>
            <a:off x="2571736" y="2071678"/>
            <a:ext cx="2808288" cy="2419350"/>
            <a:chOff x="3357554" y="2786058"/>
            <a:chExt cx="2808288" cy="2419350"/>
          </a:xfrm>
        </p:grpSpPr>
        <p:sp>
          <p:nvSpPr>
            <p:cNvPr id="72"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73"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74"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75"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76"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77"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78" name="Oval 9"/>
            <p:cNvSpPr>
              <a:spLocks noChangeArrowheads="1"/>
            </p:cNvSpPr>
            <p:nvPr/>
          </p:nvSpPr>
          <p:spPr bwMode="auto">
            <a:xfrm>
              <a:off x="4365617" y="3525657"/>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79"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80" name="Oval 11"/>
            <p:cNvSpPr>
              <a:spLocks noChangeArrowheads="1"/>
            </p:cNvSpPr>
            <p:nvPr/>
          </p:nvSpPr>
          <p:spPr bwMode="auto">
            <a:xfrm>
              <a:off x="4051292" y="4184646"/>
              <a:ext cx="360362" cy="36036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81" name="Oval 12"/>
            <p:cNvSpPr>
              <a:spLocks noChangeArrowheads="1"/>
            </p:cNvSpPr>
            <p:nvPr/>
          </p:nvSpPr>
          <p:spPr bwMode="auto">
            <a:xfrm>
              <a:off x="4730742" y="4184646"/>
              <a:ext cx="360362" cy="36036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82" name="Oval 15"/>
            <p:cNvSpPr>
              <a:spLocks noChangeArrowheads="1"/>
            </p:cNvSpPr>
            <p:nvPr/>
          </p:nvSpPr>
          <p:spPr bwMode="auto">
            <a:xfrm>
              <a:off x="4051292" y="4845045"/>
              <a:ext cx="360363" cy="3603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83"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84"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85"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86" name="直接连接符 85"/>
            <p:cNvCxnSpPr>
              <a:cxnSpLocks noChangeShapeType="1"/>
              <a:stCxn id="80" idx="4"/>
              <a:endCxn id="82"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87" name="TextBox 86"/>
          <p:cNvSpPr txBox="1"/>
          <p:nvPr/>
        </p:nvSpPr>
        <p:spPr>
          <a:xfrm>
            <a:off x="5857884" y="2428868"/>
            <a:ext cx="3000396" cy="707886"/>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结点</a:t>
            </a:r>
            <a:r>
              <a:rPr lang="en-US" sz="2000" i="1" smtClean="0">
                <a:solidFill>
                  <a:srgbClr val="0000FF"/>
                </a:solidFill>
                <a:latin typeface="Consolas" pitchFamily="49" charset="0"/>
                <a:ea typeface="仿宋" pitchFamily="49" charset="-122"/>
                <a:cs typeface="Consolas" pitchFamily="49" charset="0"/>
              </a:rPr>
              <a:t>C</a:t>
            </a:r>
            <a:r>
              <a:rPr lang="zh-CN" altLang="en-US" sz="2000" smtClean="0">
                <a:solidFill>
                  <a:srgbClr val="0000FF"/>
                </a:solidFill>
                <a:latin typeface="Consolas" pitchFamily="49" charset="0"/>
                <a:ea typeface="仿宋" pitchFamily="49" charset="-122"/>
                <a:cs typeface="Consolas" pitchFamily="49" charset="0"/>
              </a:rPr>
              <a:t>结点的子孙结点为</a:t>
            </a:r>
            <a:r>
              <a:rPr lang="en-US"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和</a:t>
            </a:r>
            <a:r>
              <a:rPr lang="en-US" sz="2000" i="1" smtClean="0">
                <a:solidFill>
                  <a:srgbClr val="0000FF"/>
                </a:solidFill>
                <a:latin typeface="Consolas" pitchFamily="49" charset="0"/>
                <a:ea typeface="仿宋" pitchFamily="49" charset="-122"/>
                <a:cs typeface="Consolas" pitchFamily="49" charset="0"/>
              </a:rPr>
              <a:t>H</a:t>
            </a:r>
            <a:endParaRPr lang="zh-CN" altLang="en-US" sz="2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2"/>
          <p:cNvSpPr txBox="1">
            <a:spLocks noChangeArrowheads="1"/>
          </p:cNvSpPr>
          <p:nvPr/>
        </p:nvSpPr>
        <p:spPr bwMode="auto">
          <a:xfrm>
            <a:off x="1071538" y="428604"/>
            <a:ext cx="7858183" cy="1015663"/>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祖先</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。从树根结点到达某个结点的路径上通过的所有结点称为该结点的祖先结点（不含该结点自身）。</a:t>
            </a:r>
          </a:p>
        </p:txBody>
      </p:sp>
      <p:grpSp>
        <p:nvGrpSpPr>
          <p:cNvPr id="53" name="组合 52"/>
          <p:cNvGrpSpPr/>
          <p:nvPr/>
        </p:nvGrpSpPr>
        <p:grpSpPr>
          <a:xfrm>
            <a:off x="2571736" y="2071678"/>
            <a:ext cx="2808288" cy="2419350"/>
            <a:chOff x="3357554" y="2786058"/>
            <a:chExt cx="2808288" cy="2419350"/>
          </a:xfrm>
        </p:grpSpPr>
        <p:sp>
          <p:nvSpPr>
            <p:cNvPr id="71" name="Oval 7"/>
            <p:cNvSpPr>
              <a:spLocks noChangeArrowheads="1"/>
            </p:cNvSpPr>
            <p:nvPr/>
          </p:nvSpPr>
          <p:spPr bwMode="auto">
            <a:xfrm>
              <a:off x="4365617" y="2786058"/>
              <a:ext cx="360362" cy="36036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72"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73"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74"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75"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76"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77" name="Oval 9"/>
            <p:cNvSpPr>
              <a:spLocks noChangeArrowheads="1"/>
            </p:cNvSpPr>
            <p:nvPr/>
          </p:nvSpPr>
          <p:spPr bwMode="auto">
            <a:xfrm>
              <a:off x="4365617" y="3525657"/>
              <a:ext cx="360362" cy="36036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78"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79"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80" name="Oval 12"/>
            <p:cNvSpPr>
              <a:spLocks noChangeArrowheads="1"/>
            </p:cNvSpPr>
            <p:nvPr/>
          </p:nvSpPr>
          <p:spPr bwMode="auto">
            <a:xfrm>
              <a:off x="4730742" y="4184646"/>
              <a:ext cx="360362" cy="360362"/>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81"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82"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83"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84"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85" name="直接连接符 84"/>
            <p:cNvCxnSpPr>
              <a:cxnSpLocks noChangeShapeType="1"/>
              <a:stCxn id="79" idx="4"/>
              <a:endCxn id="81"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86" name="TextBox 85"/>
          <p:cNvSpPr txBox="1"/>
          <p:nvPr/>
        </p:nvSpPr>
        <p:spPr>
          <a:xfrm>
            <a:off x="5786446" y="2571744"/>
            <a:ext cx="300039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结点</a:t>
            </a:r>
            <a:r>
              <a:rPr lang="en-US"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的祖先结点为</a:t>
            </a:r>
            <a:r>
              <a:rPr lang="en-US"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C</a:t>
            </a:r>
            <a:endParaRPr lang="zh-CN" altLang="en-US" sz="2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428728" y="500042"/>
            <a:ext cx="7358114" cy="400110"/>
          </a:xfrm>
          <a:prstGeom prst="rect">
            <a:avLst/>
          </a:prstGeom>
          <a:noFill/>
          <a:ln w="9525">
            <a:noFill/>
            <a:miter lim="800000"/>
            <a:headEnd/>
            <a:tailEnd/>
          </a:ln>
        </p:spPr>
        <p:txBody>
          <a:bodyPr wrap="square">
            <a:spAutoFit/>
          </a:bodyPr>
          <a:lstStyle/>
          <a:p>
            <a:pPr marL="457200" indent="-457200">
              <a:buBlip>
                <a:blip r:embed="rId2"/>
              </a:buBlip>
            </a:pPr>
            <a:r>
              <a:rPr lang="zh-CN" altLang="en-US" sz="2000" smtClean="0">
                <a:solidFill>
                  <a:srgbClr val="FF0000"/>
                </a:solidFill>
                <a:latin typeface="微软雅黑" pitchFamily="34" charset="-122"/>
                <a:ea typeface="微软雅黑" pitchFamily="34" charset="-122"/>
                <a:cs typeface="Times New Roman" pitchFamily="18" charset="0"/>
              </a:rPr>
              <a:t>兄弟</a:t>
            </a:r>
            <a:r>
              <a:rPr lang="zh-CN" altLang="en-US" sz="2000" dirty="0">
                <a:solidFill>
                  <a:srgbClr val="FF0000"/>
                </a:solidFill>
                <a:latin typeface="微软雅黑" pitchFamily="34" charset="-122"/>
                <a:ea typeface="微软雅黑" pitchFamily="34" charset="-122"/>
                <a:cs typeface="Times New Roman" pitchFamily="18" charset="0"/>
              </a:rPr>
              <a:t>结点</a:t>
            </a:r>
            <a:r>
              <a:rPr lang="zh-CN" altLang="en-US" sz="2000" dirty="0">
                <a:solidFill>
                  <a:srgbClr val="0000FF"/>
                </a:solidFill>
                <a:ea typeface="楷体" pitchFamily="49" charset="-122"/>
                <a:cs typeface="Times New Roman" pitchFamily="18" charset="0"/>
              </a:rPr>
              <a:t>。具有同一双亲的结点互相称之为兄弟</a:t>
            </a:r>
            <a:r>
              <a:rPr lang="zh-CN" altLang="en-US" sz="2000">
                <a:solidFill>
                  <a:srgbClr val="0000FF"/>
                </a:solidFill>
                <a:ea typeface="楷体" pitchFamily="49" charset="-122"/>
                <a:cs typeface="Times New Roman" pitchFamily="18" charset="0"/>
              </a:rPr>
              <a:t>结点</a:t>
            </a:r>
            <a:r>
              <a:rPr lang="zh-CN" altLang="en-US" sz="200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
        <p:nvSpPr>
          <p:cNvPr id="36" name="TextBox 35"/>
          <p:cNvSpPr txBox="1"/>
          <p:nvPr/>
        </p:nvSpPr>
        <p:spPr>
          <a:xfrm>
            <a:off x="5572132" y="2643182"/>
            <a:ext cx="278608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是兄弟结点</a:t>
            </a:r>
            <a:endParaRPr lang="zh-CN" altLang="en-US" sz="2000">
              <a:solidFill>
                <a:srgbClr val="0000FF"/>
              </a:solidFill>
              <a:latin typeface="Consolas" pitchFamily="49" charset="0"/>
              <a:ea typeface="仿宋" pitchFamily="49" charset="-122"/>
              <a:cs typeface="Consolas" pitchFamily="49" charset="0"/>
            </a:endParaRPr>
          </a:p>
        </p:txBody>
      </p:sp>
      <p:grpSp>
        <p:nvGrpSpPr>
          <p:cNvPr id="37" name="组合 36"/>
          <p:cNvGrpSpPr/>
          <p:nvPr/>
        </p:nvGrpSpPr>
        <p:grpSpPr>
          <a:xfrm>
            <a:off x="2571736" y="2071678"/>
            <a:ext cx="2808288" cy="2419350"/>
            <a:chOff x="3357554" y="2786058"/>
            <a:chExt cx="2808288" cy="2419350"/>
          </a:xfrm>
        </p:grpSpPr>
        <p:sp>
          <p:nvSpPr>
            <p:cNvPr id="3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39"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40"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4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4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4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4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4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4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4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4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4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50"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5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52" name="直接连接符 51"/>
            <p:cNvCxnSpPr>
              <a:cxnSpLocks noChangeShapeType="1"/>
              <a:stCxn id="46" idx="4"/>
              <a:endCxn id="48"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1142977" y="428604"/>
            <a:ext cx="7572428" cy="1015663"/>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结点</a:t>
            </a:r>
            <a:r>
              <a:rPr lang="zh-CN" altLang="en-US" sz="2000" dirty="0">
                <a:solidFill>
                  <a:srgbClr val="FF0000"/>
                </a:solidFill>
                <a:latin typeface="微软雅黑" pitchFamily="34" charset="-122"/>
                <a:ea typeface="微软雅黑" pitchFamily="34" charset="-122"/>
                <a:cs typeface="Consolas" pitchFamily="49" charset="0"/>
              </a:rPr>
              <a:t>层次</a:t>
            </a:r>
            <a:r>
              <a:rPr lang="zh-CN" altLang="en-US" sz="2000" dirty="0">
                <a:solidFill>
                  <a:srgbClr val="0000FF"/>
                </a:solidFill>
                <a:latin typeface="Consolas" pitchFamily="49" charset="0"/>
                <a:ea typeface="楷体" pitchFamily="49" charset="-122"/>
                <a:cs typeface="Consolas" pitchFamily="49" charset="0"/>
              </a:rPr>
              <a:t>。树具有一种层次结构，根结点为第一层，其孩子结点为第二层，如此类推得到每个结点的</a:t>
            </a:r>
            <a:r>
              <a:rPr lang="zh-CN" altLang="en-US" sz="2000">
                <a:solidFill>
                  <a:srgbClr val="0000FF"/>
                </a:solidFill>
                <a:latin typeface="Consolas" pitchFamily="49" charset="0"/>
                <a:ea typeface="楷体" pitchFamily="49" charset="-122"/>
                <a:cs typeface="Consolas" pitchFamily="49" charset="0"/>
              </a:rPr>
              <a:t>层次</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4579" name="Text Box 29"/>
          <p:cNvSpPr txBox="1">
            <a:spLocks noChangeArrowheads="1"/>
          </p:cNvSpPr>
          <p:nvPr/>
        </p:nvSpPr>
        <p:spPr bwMode="auto">
          <a:xfrm>
            <a:off x="6313479" y="2262197"/>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dirty="0">
                <a:solidFill>
                  <a:srgbClr val="CC00FF"/>
                </a:solidFill>
                <a:latin typeface="Consolas" pitchFamily="49" charset="0"/>
                <a:cs typeface="Consolas" pitchFamily="49" charset="0"/>
              </a:rPr>
              <a:t>1</a:t>
            </a:r>
          </a:p>
        </p:txBody>
      </p:sp>
      <p:sp>
        <p:nvSpPr>
          <p:cNvPr id="24580" name="Text Box 30"/>
          <p:cNvSpPr txBox="1">
            <a:spLocks noChangeArrowheads="1"/>
          </p:cNvSpPr>
          <p:nvPr/>
        </p:nvSpPr>
        <p:spPr bwMode="auto">
          <a:xfrm>
            <a:off x="6313479" y="3092460"/>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a:solidFill>
                  <a:srgbClr val="CC00FF"/>
                </a:solidFill>
                <a:latin typeface="Consolas" pitchFamily="49" charset="0"/>
                <a:cs typeface="Consolas" pitchFamily="49" charset="0"/>
              </a:rPr>
              <a:t>2</a:t>
            </a:r>
          </a:p>
        </p:txBody>
      </p:sp>
      <p:sp>
        <p:nvSpPr>
          <p:cNvPr id="24581" name="Text Box 31"/>
          <p:cNvSpPr txBox="1">
            <a:spLocks noChangeArrowheads="1"/>
          </p:cNvSpPr>
          <p:nvPr/>
        </p:nvSpPr>
        <p:spPr bwMode="auto">
          <a:xfrm>
            <a:off x="6313479" y="3676660"/>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a:solidFill>
                  <a:srgbClr val="CC00FF"/>
                </a:solidFill>
                <a:latin typeface="Consolas" pitchFamily="49" charset="0"/>
                <a:cs typeface="Consolas" pitchFamily="49" charset="0"/>
              </a:rPr>
              <a:t>3</a:t>
            </a:r>
          </a:p>
        </p:txBody>
      </p:sp>
      <p:sp>
        <p:nvSpPr>
          <p:cNvPr id="24582" name="Text Box 32"/>
          <p:cNvSpPr txBox="1">
            <a:spLocks noChangeArrowheads="1"/>
          </p:cNvSpPr>
          <p:nvPr/>
        </p:nvSpPr>
        <p:spPr bwMode="auto">
          <a:xfrm>
            <a:off x="6313479" y="4460885"/>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a:solidFill>
                  <a:srgbClr val="CC00FF"/>
                </a:solidFill>
                <a:latin typeface="Consolas" pitchFamily="49" charset="0"/>
                <a:cs typeface="Consolas" pitchFamily="49" charset="0"/>
              </a:rPr>
              <a:t>4</a:t>
            </a:r>
          </a:p>
        </p:txBody>
      </p:sp>
      <p:cxnSp>
        <p:nvCxnSpPr>
          <p:cNvPr id="24584" name="直接连接符 23"/>
          <p:cNvCxnSpPr>
            <a:cxnSpLocks noChangeShapeType="1"/>
          </p:cNvCxnSpPr>
          <p:nvPr/>
        </p:nvCxnSpPr>
        <p:spPr bwMode="auto">
          <a:xfrm>
            <a:off x="3929054" y="2516197"/>
            <a:ext cx="2286000" cy="1588"/>
          </a:xfrm>
          <a:prstGeom prst="line">
            <a:avLst/>
          </a:prstGeom>
          <a:noFill/>
          <a:ln w="28575" algn="ctr">
            <a:solidFill>
              <a:srgbClr val="CC3300"/>
            </a:solidFill>
            <a:prstDash val="sysDash"/>
            <a:round/>
            <a:headEnd/>
            <a:tailEnd/>
          </a:ln>
        </p:spPr>
      </p:cxnSp>
      <p:cxnSp>
        <p:nvCxnSpPr>
          <p:cNvPr id="24585" name="直接连接符 25"/>
          <p:cNvCxnSpPr>
            <a:cxnSpLocks noChangeShapeType="1"/>
          </p:cNvCxnSpPr>
          <p:nvPr/>
        </p:nvCxnSpPr>
        <p:spPr bwMode="auto">
          <a:xfrm flipV="1">
            <a:off x="4676767" y="3170247"/>
            <a:ext cx="1500187" cy="0"/>
          </a:xfrm>
          <a:prstGeom prst="line">
            <a:avLst/>
          </a:prstGeom>
          <a:noFill/>
          <a:ln w="28575" algn="ctr">
            <a:solidFill>
              <a:srgbClr val="CC3300"/>
            </a:solidFill>
            <a:prstDash val="sysDash"/>
            <a:round/>
            <a:headEnd/>
            <a:tailEnd/>
          </a:ln>
        </p:spPr>
      </p:cxnSp>
      <p:cxnSp>
        <p:nvCxnSpPr>
          <p:cNvPr id="24586" name="直接连接符 27"/>
          <p:cNvCxnSpPr>
            <a:cxnSpLocks noChangeShapeType="1"/>
          </p:cNvCxnSpPr>
          <p:nvPr/>
        </p:nvCxnSpPr>
        <p:spPr bwMode="auto">
          <a:xfrm>
            <a:off x="5027604" y="3843347"/>
            <a:ext cx="1071563" cy="1588"/>
          </a:xfrm>
          <a:prstGeom prst="line">
            <a:avLst/>
          </a:prstGeom>
          <a:noFill/>
          <a:ln w="28575" algn="ctr">
            <a:solidFill>
              <a:srgbClr val="CC3300"/>
            </a:solidFill>
            <a:prstDash val="sysDash"/>
            <a:round/>
            <a:headEnd/>
            <a:tailEnd/>
          </a:ln>
        </p:spPr>
      </p:cxnSp>
      <p:cxnSp>
        <p:nvCxnSpPr>
          <p:cNvPr id="24587" name="直接连接符 29"/>
          <p:cNvCxnSpPr>
            <a:cxnSpLocks noChangeShapeType="1"/>
          </p:cNvCxnSpPr>
          <p:nvPr/>
        </p:nvCxnSpPr>
        <p:spPr bwMode="auto">
          <a:xfrm flipV="1">
            <a:off x="3428992" y="4656147"/>
            <a:ext cx="2714625" cy="0"/>
          </a:xfrm>
          <a:prstGeom prst="line">
            <a:avLst/>
          </a:prstGeom>
          <a:noFill/>
          <a:ln w="28575" algn="ctr">
            <a:solidFill>
              <a:srgbClr val="CC3300"/>
            </a:solidFill>
            <a:prstDash val="sysDash"/>
            <a:round/>
            <a:headEnd/>
            <a:tailEnd/>
          </a:ln>
        </p:spPr>
      </p:cxnSp>
      <p:grpSp>
        <p:nvGrpSpPr>
          <p:cNvPr id="44" name="组合 43"/>
          <p:cNvGrpSpPr/>
          <p:nvPr/>
        </p:nvGrpSpPr>
        <p:grpSpPr>
          <a:xfrm>
            <a:off x="2214546" y="2366972"/>
            <a:ext cx="2808288" cy="2419350"/>
            <a:chOff x="3357554" y="2786058"/>
            <a:chExt cx="2808288" cy="2419350"/>
          </a:xfrm>
        </p:grpSpPr>
        <p:sp>
          <p:nvSpPr>
            <p:cNvPr id="45"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46"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47"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48"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49"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50"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51"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52"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53"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54"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55"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56"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57"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58"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59" name="直接连接符 58"/>
            <p:cNvCxnSpPr>
              <a:cxnSpLocks noChangeShapeType="1"/>
              <a:stCxn id="53" idx="4"/>
              <a:endCxn id="55"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8" name="TextBox 27"/>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1142976" y="428604"/>
            <a:ext cx="7786687" cy="400110"/>
          </a:xfrm>
          <a:prstGeom prst="rect">
            <a:avLst/>
          </a:prstGeom>
          <a:noFill/>
          <a:ln w="9525">
            <a:noFill/>
            <a:miter lim="800000"/>
            <a:headEnd/>
            <a:tailEnd/>
          </a:ln>
        </p:spPr>
        <p:txBody>
          <a:bodyPr>
            <a:spAutoFit/>
          </a:bodyPr>
          <a:lstStyle/>
          <a:p>
            <a:pPr marL="457200" indent="-457200">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树的高度</a:t>
            </a:r>
            <a:r>
              <a:rPr lang="zh-CN" altLang="en-US"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树中结点的最大层次称为树的高度或深度。</a:t>
            </a:r>
            <a:endParaRPr lang="zh-CN" altLang="en-US" sz="2000" dirty="0">
              <a:solidFill>
                <a:srgbClr val="0000FF"/>
              </a:solidFill>
              <a:latin typeface="Consolas" pitchFamily="49" charset="0"/>
              <a:ea typeface="楷体" pitchFamily="49" charset="-122"/>
              <a:cs typeface="Consolas" pitchFamily="49" charset="0"/>
            </a:endParaRPr>
          </a:p>
        </p:txBody>
      </p:sp>
      <p:sp>
        <p:nvSpPr>
          <p:cNvPr id="44" name="Text Box 29"/>
          <p:cNvSpPr txBox="1">
            <a:spLocks noChangeArrowheads="1"/>
          </p:cNvSpPr>
          <p:nvPr/>
        </p:nvSpPr>
        <p:spPr bwMode="auto">
          <a:xfrm>
            <a:off x="6426215" y="1428736"/>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dirty="0">
                <a:solidFill>
                  <a:srgbClr val="CC00FF"/>
                </a:solidFill>
                <a:latin typeface="Consolas" pitchFamily="49" charset="0"/>
                <a:cs typeface="Consolas" pitchFamily="49" charset="0"/>
              </a:rPr>
              <a:t>1</a:t>
            </a:r>
          </a:p>
        </p:txBody>
      </p:sp>
      <p:sp>
        <p:nvSpPr>
          <p:cNvPr id="45" name="Text Box 30"/>
          <p:cNvSpPr txBox="1">
            <a:spLocks noChangeArrowheads="1"/>
          </p:cNvSpPr>
          <p:nvPr/>
        </p:nvSpPr>
        <p:spPr bwMode="auto">
          <a:xfrm>
            <a:off x="6426215" y="2258999"/>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a:solidFill>
                  <a:srgbClr val="CC00FF"/>
                </a:solidFill>
                <a:latin typeface="Consolas" pitchFamily="49" charset="0"/>
                <a:cs typeface="Consolas" pitchFamily="49" charset="0"/>
              </a:rPr>
              <a:t>2</a:t>
            </a:r>
          </a:p>
        </p:txBody>
      </p:sp>
      <p:sp>
        <p:nvSpPr>
          <p:cNvPr id="46" name="Text Box 31"/>
          <p:cNvSpPr txBox="1">
            <a:spLocks noChangeArrowheads="1"/>
          </p:cNvSpPr>
          <p:nvPr/>
        </p:nvSpPr>
        <p:spPr bwMode="auto">
          <a:xfrm>
            <a:off x="6426215" y="2843199"/>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a:solidFill>
                  <a:srgbClr val="CC00FF"/>
                </a:solidFill>
                <a:latin typeface="Consolas" pitchFamily="49" charset="0"/>
                <a:cs typeface="Consolas" pitchFamily="49" charset="0"/>
              </a:rPr>
              <a:t>3</a:t>
            </a:r>
          </a:p>
        </p:txBody>
      </p:sp>
      <p:sp>
        <p:nvSpPr>
          <p:cNvPr id="47" name="Text Box 32"/>
          <p:cNvSpPr txBox="1">
            <a:spLocks noChangeArrowheads="1"/>
          </p:cNvSpPr>
          <p:nvPr/>
        </p:nvSpPr>
        <p:spPr bwMode="auto">
          <a:xfrm>
            <a:off x="6426215" y="3627424"/>
            <a:ext cx="360363" cy="396875"/>
          </a:xfrm>
          <a:prstGeom prst="rect">
            <a:avLst/>
          </a:prstGeom>
          <a:noFill/>
          <a:ln w="9525" algn="ctr">
            <a:noFill/>
            <a:miter lim="800000"/>
            <a:headEnd/>
            <a:tailEnd type="none" w="med" len="lg"/>
          </a:ln>
        </p:spPr>
        <p:txBody>
          <a:bodyPr>
            <a:spAutoFit/>
          </a:bodyPr>
          <a:lstStyle/>
          <a:p>
            <a:pPr algn="ctr">
              <a:spcBef>
                <a:spcPct val="50000"/>
              </a:spcBef>
            </a:pPr>
            <a:r>
              <a:rPr lang="en-US" altLang="zh-CN" sz="2000">
                <a:solidFill>
                  <a:srgbClr val="CC00FF"/>
                </a:solidFill>
                <a:latin typeface="Consolas" pitchFamily="49" charset="0"/>
                <a:cs typeface="Consolas" pitchFamily="49" charset="0"/>
              </a:rPr>
              <a:t>4</a:t>
            </a:r>
          </a:p>
        </p:txBody>
      </p:sp>
      <p:cxnSp>
        <p:nvCxnSpPr>
          <p:cNvPr id="48" name="直接连接符 23"/>
          <p:cNvCxnSpPr>
            <a:cxnSpLocks noChangeShapeType="1"/>
          </p:cNvCxnSpPr>
          <p:nvPr/>
        </p:nvCxnSpPr>
        <p:spPr bwMode="auto">
          <a:xfrm>
            <a:off x="4041790" y="1682736"/>
            <a:ext cx="2286000" cy="1588"/>
          </a:xfrm>
          <a:prstGeom prst="line">
            <a:avLst/>
          </a:prstGeom>
          <a:noFill/>
          <a:ln w="28575" algn="ctr">
            <a:solidFill>
              <a:srgbClr val="CC3300"/>
            </a:solidFill>
            <a:prstDash val="sysDash"/>
            <a:round/>
            <a:headEnd/>
            <a:tailEnd/>
          </a:ln>
        </p:spPr>
      </p:cxnSp>
      <p:cxnSp>
        <p:nvCxnSpPr>
          <p:cNvPr id="49" name="直接连接符 25"/>
          <p:cNvCxnSpPr>
            <a:cxnSpLocks noChangeShapeType="1"/>
          </p:cNvCxnSpPr>
          <p:nvPr/>
        </p:nvCxnSpPr>
        <p:spPr bwMode="auto">
          <a:xfrm flipV="1">
            <a:off x="4789503" y="2336786"/>
            <a:ext cx="1500187" cy="0"/>
          </a:xfrm>
          <a:prstGeom prst="line">
            <a:avLst/>
          </a:prstGeom>
          <a:noFill/>
          <a:ln w="28575" algn="ctr">
            <a:solidFill>
              <a:srgbClr val="CC3300"/>
            </a:solidFill>
            <a:prstDash val="sysDash"/>
            <a:round/>
            <a:headEnd/>
            <a:tailEnd/>
          </a:ln>
        </p:spPr>
      </p:cxnSp>
      <p:cxnSp>
        <p:nvCxnSpPr>
          <p:cNvPr id="50" name="直接连接符 27"/>
          <p:cNvCxnSpPr>
            <a:cxnSpLocks noChangeShapeType="1"/>
          </p:cNvCxnSpPr>
          <p:nvPr/>
        </p:nvCxnSpPr>
        <p:spPr bwMode="auto">
          <a:xfrm>
            <a:off x="5140340" y="3009886"/>
            <a:ext cx="1071563" cy="1588"/>
          </a:xfrm>
          <a:prstGeom prst="line">
            <a:avLst/>
          </a:prstGeom>
          <a:noFill/>
          <a:ln w="28575" algn="ctr">
            <a:solidFill>
              <a:srgbClr val="CC3300"/>
            </a:solidFill>
            <a:prstDash val="sysDash"/>
            <a:round/>
            <a:headEnd/>
            <a:tailEnd/>
          </a:ln>
        </p:spPr>
      </p:cxnSp>
      <p:cxnSp>
        <p:nvCxnSpPr>
          <p:cNvPr id="51" name="直接连接符 29"/>
          <p:cNvCxnSpPr>
            <a:cxnSpLocks noChangeShapeType="1"/>
          </p:cNvCxnSpPr>
          <p:nvPr/>
        </p:nvCxnSpPr>
        <p:spPr bwMode="auto">
          <a:xfrm flipV="1">
            <a:off x="3541728" y="3822686"/>
            <a:ext cx="2714625" cy="0"/>
          </a:xfrm>
          <a:prstGeom prst="line">
            <a:avLst/>
          </a:prstGeom>
          <a:noFill/>
          <a:ln w="28575" algn="ctr">
            <a:solidFill>
              <a:srgbClr val="CC3300"/>
            </a:solidFill>
            <a:prstDash val="sysDash"/>
            <a:round/>
            <a:headEnd/>
            <a:tailEnd/>
          </a:ln>
        </p:spPr>
      </p:cxnSp>
      <p:grpSp>
        <p:nvGrpSpPr>
          <p:cNvPr id="52" name="组合 51"/>
          <p:cNvGrpSpPr/>
          <p:nvPr/>
        </p:nvGrpSpPr>
        <p:grpSpPr>
          <a:xfrm>
            <a:off x="2327282" y="1533511"/>
            <a:ext cx="2808288" cy="2419350"/>
            <a:chOff x="3357554" y="2786058"/>
            <a:chExt cx="2808288" cy="2419350"/>
          </a:xfrm>
        </p:grpSpPr>
        <p:sp>
          <p:nvSpPr>
            <p:cNvPr id="53"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54"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55"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56"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57"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58"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59"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60"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61"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62"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63"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64"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65"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66"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67" name="直接连接符 66"/>
            <p:cNvCxnSpPr>
              <a:cxnSpLocks noChangeShapeType="1"/>
              <a:stCxn id="61" idx="4"/>
              <a:endCxn id="63"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68" name="TextBox 67"/>
          <p:cNvSpPr txBox="1"/>
          <p:nvPr/>
        </p:nvSpPr>
        <p:spPr>
          <a:xfrm>
            <a:off x="3428992" y="4572008"/>
            <a:ext cx="1500198" cy="400110"/>
          </a:xfrm>
          <a:prstGeom prst="rect">
            <a:avLst/>
          </a:prstGeom>
          <a:noFill/>
        </p:spPr>
        <p:txBody>
          <a:bodyPr wrap="square" rtlCol="0">
            <a:spAutoFit/>
          </a:bodyPr>
          <a:lstStyle/>
          <a:p>
            <a:r>
              <a:rPr lang="zh-CN" altLang="en-US" sz="2000" spc="300" smtClean="0">
                <a:solidFill>
                  <a:srgbClr val="0000FF"/>
                </a:solidFill>
                <a:latin typeface="Consolas" pitchFamily="49" charset="0"/>
                <a:ea typeface="微软雅黑" pitchFamily="34" charset="-122"/>
                <a:cs typeface="Consolas" pitchFamily="49" charset="0"/>
              </a:rPr>
              <a:t>高度是</a:t>
            </a:r>
            <a:r>
              <a:rPr lang="en-US" sz="2000" spc="300" smtClean="0">
                <a:solidFill>
                  <a:srgbClr val="0000FF"/>
                </a:solidFill>
                <a:latin typeface="Consolas" pitchFamily="49" charset="0"/>
                <a:ea typeface="微软雅黑" pitchFamily="34" charset="-122"/>
                <a:cs typeface="Consolas" pitchFamily="49" charset="0"/>
              </a:rPr>
              <a:t>4</a:t>
            </a:r>
            <a:endParaRPr lang="zh-CN" altLang="en-US" sz="2000" spc="300">
              <a:solidFill>
                <a:srgbClr val="0000FF"/>
              </a:solidFill>
              <a:latin typeface="Consolas" pitchFamily="49" charset="0"/>
              <a:ea typeface="微软雅黑" pitchFamily="34" charset="-122"/>
              <a:cs typeface="Consolas" pitchFamily="49" charset="0"/>
            </a:endParaRPr>
          </a:p>
        </p:txBody>
      </p:sp>
      <p:sp>
        <p:nvSpPr>
          <p:cNvPr id="29" name="TextBox 2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8"/>
          <p:cNvSpPr txBox="1">
            <a:spLocks noChangeArrowheads="1"/>
          </p:cNvSpPr>
          <p:nvPr/>
        </p:nvSpPr>
        <p:spPr bwMode="auto">
          <a:xfrm>
            <a:off x="3643306" y="214290"/>
            <a:ext cx="2232025" cy="584775"/>
          </a:xfrm>
          <a:prstGeom prst="rect">
            <a:avLst/>
          </a:prstGeom>
          <a:noFill/>
          <a:ln w="9525">
            <a:noFill/>
            <a:miter lim="800000"/>
            <a:headEnd/>
            <a:tailEnd/>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p>
        </p:txBody>
      </p:sp>
      <p:sp>
        <p:nvSpPr>
          <p:cNvPr id="18436" name="Text Box 9"/>
          <p:cNvSpPr txBox="1">
            <a:spLocks noChangeArrowheads="1"/>
          </p:cNvSpPr>
          <p:nvPr/>
        </p:nvSpPr>
        <p:spPr bwMode="auto">
          <a:xfrm>
            <a:off x="1146211" y="933429"/>
            <a:ext cx="3282913"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6.1.1 </a:t>
            </a:r>
            <a:r>
              <a:rPr lang="zh-CN" altLang="en-US" sz="2800" dirty="0">
                <a:solidFill>
                  <a:srgbClr val="FF0000"/>
                </a:solidFill>
                <a:latin typeface="Consolas" pitchFamily="49" charset="0"/>
                <a:ea typeface="微软雅黑" pitchFamily="34" charset="-122"/>
                <a:cs typeface="Consolas" pitchFamily="49" charset="0"/>
              </a:rPr>
              <a:t>树的定义</a:t>
            </a:r>
          </a:p>
        </p:txBody>
      </p:sp>
      <p:sp>
        <p:nvSpPr>
          <p:cNvPr id="18437" name="Text Box 10"/>
          <p:cNvSpPr txBox="1">
            <a:spLocks noChangeArrowheads="1"/>
          </p:cNvSpPr>
          <p:nvPr/>
        </p:nvSpPr>
        <p:spPr bwMode="auto">
          <a:xfrm>
            <a:off x="1362111" y="1645026"/>
            <a:ext cx="7424731" cy="1699632"/>
          </a:xfrm>
          <a:prstGeom prst="rect">
            <a:avLst/>
          </a:prstGeom>
          <a:noFill/>
          <a:ln w="9525">
            <a:noFill/>
            <a:miter lim="800000"/>
            <a:headEnd/>
            <a:tailEnd/>
          </a:ln>
        </p:spPr>
        <p:txBody>
          <a:bodyPr wrap="square">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从数据结构角度看，树包含</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宋体" pitchFamily="2"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）个结点，当</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时，称为空树；非空树的定义如下：</a:t>
            </a:r>
          </a:p>
          <a:p>
            <a:pPr>
              <a:lnSpc>
                <a:spcPts val="32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D</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其中，</a:t>
            </a:r>
            <a:r>
              <a:rPr lang="en-US" altLang="zh-CN" sz="2000" i="1"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为树中结点的有限集合，关系</a:t>
            </a:r>
            <a:r>
              <a:rPr lang="en-US" altLang="zh-CN" sz="2000" i="1" dirty="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满足以下条件：</a:t>
            </a:r>
          </a:p>
        </p:txBody>
      </p:sp>
      <p:sp>
        <p:nvSpPr>
          <p:cNvPr id="18438" name="Text Box 11"/>
          <p:cNvSpPr txBox="1">
            <a:spLocks noChangeArrowheads="1"/>
          </p:cNvSpPr>
          <p:nvPr/>
        </p:nvSpPr>
        <p:spPr bwMode="auto">
          <a:xfrm>
            <a:off x="1643042" y="3429000"/>
            <a:ext cx="7200900" cy="2400657"/>
          </a:xfrm>
          <a:prstGeom prst="rect">
            <a:avLst/>
          </a:prstGeom>
          <a:noFill/>
          <a:ln w="9525">
            <a:noFill/>
            <a:miter lim="800000"/>
            <a:headEnd/>
            <a:tailEnd/>
          </a:ln>
        </p:spPr>
        <p:txBody>
          <a:bodyPr>
            <a:spAutoFit/>
          </a:bodyPr>
          <a:lstStyle/>
          <a:p>
            <a:pPr marL="342900" indent="-342900">
              <a:lnSpc>
                <a:spcPct val="150000"/>
              </a:lnSpc>
              <a:buBlip>
                <a:blip r:embed="rId2"/>
              </a:buBlip>
            </a:pPr>
            <a:r>
              <a:rPr lang="zh-CN" altLang="en-US" sz="2000" dirty="0">
                <a:solidFill>
                  <a:srgbClr val="006600"/>
                </a:solidFill>
                <a:latin typeface="Consolas" pitchFamily="49" charset="0"/>
                <a:ea typeface="仿宋" pitchFamily="49" charset="-122"/>
                <a:cs typeface="Consolas" pitchFamily="49" charset="0"/>
              </a:rPr>
              <a:t>有且仅有一</a:t>
            </a:r>
            <a:r>
              <a:rPr lang="zh-CN" altLang="en-US" sz="2000">
                <a:solidFill>
                  <a:srgbClr val="006600"/>
                </a:solidFill>
                <a:latin typeface="Consolas" pitchFamily="49" charset="0"/>
                <a:ea typeface="仿宋" pitchFamily="49" charset="-122"/>
                <a:cs typeface="Consolas" pitchFamily="49" charset="0"/>
              </a:rPr>
              <a:t>个</a:t>
            </a:r>
            <a:r>
              <a:rPr lang="zh-CN" altLang="en-US" sz="2000" smtClean="0">
                <a:solidFill>
                  <a:srgbClr val="006600"/>
                </a:solidFill>
                <a:latin typeface="Consolas" pitchFamily="49" charset="0"/>
                <a:ea typeface="仿宋" pitchFamily="49" charset="-122"/>
                <a:cs typeface="Consolas" pitchFamily="49" charset="0"/>
              </a:rPr>
              <a:t>结点</a:t>
            </a:r>
            <a:r>
              <a:rPr lang="en-US" altLang="zh-CN" sz="2000" i="1" smtClean="0">
                <a:solidFill>
                  <a:srgbClr val="006600"/>
                </a:solidFill>
                <a:latin typeface="Consolas" pitchFamily="49" charset="0"/>
                <a:ea typeface="仿宋" pitchFamily="49" charset="-122"/>
                <a:cs typeface="Consolas" pitchFamily="49" charset="0"/>
              </a:rPr>
              <a:t>d</a:t>
            </a:r>
            <a:r>
              <a:rPr lang="en-US" altLang="zh-CN" sz="2000" baseline="-25000" smtClean="0">
                <a:solidFill>
                  <a:srgbClr val="006600"/>
                </a:solidFill>
                <a:latin typeface="Consolas" pitchFamily="49" charset="0"/>
                <a:ea typeface="仿宋" pitchFamily="49" charset="-122"/>
                <a:cs typeface="Consolas" pitchFamily="49" charset="0"/>
              </a:rPr>
              <a:t>0</a:t>
            </a:r>
            <a:r>
              <a:rPr lang="en-US" altLang="zh-CN" sz="2000" dirty="0" err="1">
                <a:solidFill>
                  <a:srgbClr val="006600"/>
                </a:solidFill>
                <a:latin typeface="Consolas" pitchFamily="49" charset="0"/>
                <a:ea typeface="仿宋" pitchFamily="49" charset="-122"/>
                <a:cs typeface="Consolas" pitchFamily="49" charset="0"/>
              </a:rPr>
              <a:t>∈</a:t>
            </a:r>
            <a:r>
              <a:rPr lang="en-US" altLang="zh-CN" sz="2000" i="1" dirty="0" err="1">
                <a:solidFill>
                  <a:srgbClr val="006600"/>
                </a:solidFill>
                <a:latin typeface="Consolas" pitchFamily="49" charset="0"/>
                <a:ea typeface="仿宋" pitchFamily="49" charset="-122"/>
                <a:cs typeface="Consolas" pitchFamily="49" charset="0"/>
              </a:rPr>
              <a:t>D</a:t>
            </a:r>
            <a:r>
              <a:rPr lang="zh-CN" altLang="en-US" sz="2000" dirty="0">
                <a:solidFill>
                  <a:srgbClr val="006600"/>
                </a:solidFill>
                <a:latin typeface="Consolas" pitchFamily="49" charset="0"/>
                <a:ea typeface="仿宋" pitchFamily="49" charset="-122"/>
                <a:cs typeface="Consolas" pitchFamily="49" charset="0"/>
              </a:rPr>
              <a:t>，它对于关系</a:t>
            </a:r>
            <a:r>
              <a:rPr lang="en-US" altLang="zh-CN" sz="2000" i="1" dirty="0">
                <a:solidFill>
                  <a:srgbClr val="006600"/>
                </a:solidFill>
                <a:latin typeface="Consolas" pitchFamily="49" charset="0"/>
                <a:ea typeface="仿宋" pitchFamily="49" charset="-122"/>
                <a:cs typeface="Consolas" pitchFamily="49" charset="0"/>
              </a:rPr>
              <a:t>R</a:t>
            </a:r>
            <a:r>
              <a:rPr lang="zh-CN" altLang="en-US" sz="2000" dirty="0">
                <a:solidFill>
                  <a:srgbClr val="006600"/>
                </a:solidFill>
                <a:latin typeface="Consolas" pitchFamily="49" charset="0"/>
                <a:ea typeface="仿宋" pitchFamily="49" charset="-122"/>
                <a:cs typeface="Consolas" pitchFamily="49" charset="0"/>
              </a:rPr>
              <a:t>来说没有前驱结点</a:t>
            </a:r>
            <a:r>
              <a:rPr lang="zh-CN" altLang="en-US" sz="2000">
                <a:solidFill>
                  <a:srgbClr val="006600"/>
                </a:solidFill>
                <a:latin typeface="Consolas" pitchFamily="49" charset="0"/>
                <a:ea typeface="仿宋" pitchFamily="49" charset="-122"/>
                <a:cs typeface="Consolas" pitchFamily="49" charset="0"/>
              </a:rPr>
              <a:t>，</a:t>
            </a:r>
            <a:r>
              <a:rPr lang="zh-CN" altLang="en-US" sz="2000" smtClean="0">
                <a:solidFill>
                  <a:srgbClr val="006600"/>
                </a:solidFill>
                <a:latin typeface="Consolas" pitchFamily="49" charset="0"/>
                <a:ea typeface="仿宋" pitchFamily="49" charset="-122"/>
                <a:cs typeface="Consolas" pitchFamily="49" charset="0"/>
              </a:rPr>
              <a:t>结点</a:t>
            </a:r>
            <a:r>
              <a:rPr lang="en-US" altLang="zh-CN" sz="2000" i="1" smtClean="0">
                <a:solidFill>
                  <a:srgbClr val="006600"/>
                </a:solidFill>
                <a:latin typeface="Consolas" pitchFamily="49" charset="0"/>
                <a:ea typeface="仿宋" pitchFamily="49" charset="-122"/>
                <a:cs typeface="Consolas" pitchFamily="49" charset="0"/>
              </a:rPr>
              <a:t>d</a:t>
            </a:r>
            <a:r>
              <a:rPr lang="en-US" altLang="zh-CN" sz="2000" baseline="-25000" smtClean="0">
                <a:solidFill>
                  <a:srgbClr val="006600"/>
                </a:solidFill>
                <a:latin typeface="Consolas" pitchFamily="49" charset="0"/>
                <a:ea typeface="仿宋" pitchFamily="49" charset="-122"/>
                <a:cs typeface="Consolas" pitchFamily="49" charset="0"/>
              </a:rPr>
              <a:t>0</a:t>
            </a:r>
            <a:r>
              <a:rPr lang="zh-CN" altLang="en-US" sz="2000" dirty="0">
                <a:solidFill>
                  <a:srgbClr val="006600"/>
                </a:solidFill>
                <a:latin typeface="Consolas" pitchFamily="49" charset="0"/>
                <a:ea typeface="仿宋" pitchFamily="49" charset="-122"/>
                <a:cs typeface="Consolas" pitchFamily="49" charset="0"/>
              </a:rPr>
              <a:t>称作树的</a:t>
            </a:r>
            <a:r>
              <a:rPr lang="zh-CN" altLang="en-US" sz="2000" dirty="0">
                <a:solidFill>
                  <a:srgbClr val="FF00FF"/>
                </a:solidFill>
                <a:latin typeface="Consolas" pitchFamily="49" charset="0"/>
                <a:ea typeface="仿宋" pitchFamily="49" charset="-122"/>
                <a:cs typeface="Consolas" pitchFamily="49" charset="0"/>
              </a:rPr>
              <a:t>根结点</a:t>
            </a:r>
            <a:r>
              <a:rPr lang="zh-CN" altLang="en-US" sz="2000" dirty="0">
                <a:solidFill>
                  <a:srgbClr val="006600"/>
                </a:solidFill>
                <a:latin typeface="Consolas" pitchFamily="49" charset="0"/>
                <a:ea typeface="仿宋" pitchFamily="49" charset="-122"/>
                <a:cs typeface="Consolas" pitchFamily="49" charset="0"/>
              </a:rPr>
              <a:t>。</a:t>
            </a:r>
          </a:p>
          <a:p>
            <a:pPr marL="342900" indent="-342900">
              <a:lnSpc>
                <a:spcPct val="150000"/>
              </a:lnSpc>
              <a:buBlip>
                <a:blip r:embed="rId2"/>
              </a:buBlip>
            </a:pPr>
            <a:r>
              <a:rPr lang="zh-CN" altLang="en-US" sz="2000">
                <a:solidFill>
                  <a:srgbClr val="006600"/>
                </a:solidFill>
                <a:latin typeface="Consolas" pitchFamily="49" charset="0"/>
                <a:ea typeface="仿宋" pitchFamily="49" charset="-122"/>
                <a:cs typeface="Consolas" pitchFamily="49" charset="0"/>
              </a:rPr>
              <a:t>除根</a:t>
            </a:r>
            <a:r>
              <a:rPr lang="zh-CN" altLang="en-US" sz="2000" smtClean="0">
                <a:solidFill>
                  <a:srgbClr val="006600"/>
                </a:solidFill>
                <a:latin typeface="Consolas" pitchFamily="49" charset="0"/>
                <a:ea typeface="仿宋" pitchFamily="49" charset="-122"/>
                <a:cs typeface="Consolas" pitchFamily="49" charset="0"/>
              </a:rPr>
              <a:t>结点</a:t>
            </a:r>
            <a:r>
              <a:rPr lang="en-US" altLang="zh-CN" sz="2000" i="1" smtClean="0">
                <a:solidFill>
                  <a:srgbClr val="006600"/>
                </a:solidFill>
                <a:latin typeface="Consolas" pitchFamily="49" charset="0"/>
                <a:ea typeface="仿宋" pitchFamily="49" charset="-122"/>
                <a:cs typeface="Consolas" pitchFamily="49" charset="0"/>
              </a:rPr>
              <a:t>d</a:t>
            </a:r>
            <a:r>
              <a:rPr lang="en-US" altLang="zh-CN" sz="2000" baseline="-25000" smtClean="0">
                <a:solidFill>
                  <a:srgbClr val="006600"/>
                </a:solidFill>
                <a:latin typeface="Consolas" pitchFamily="49" charset="0"/>
                <a:ea typeface="仿宋" pitchFamily="49" charset="-122"/>
                <a:cs typeface="Consolas" pitchFamily="49" charset="0"/>
              </a:rPr>
              <a:t>0</a:t>
            </a:r>
            <a:r>
              <a:rPr lang="zh-CN" altLang="en-US" sz="2000" dirty="0">
                <a:solidFill>
                  <a:srgbClr val="006600"/>
                </a:solidFill>
                <a:latin typeface="Consolas" pitchFamily="49" charset="0"/>
                <a:ea typeface="仿宋" pitchFamily="49" charset="-122"/>
                <a:cs typeface="Consolas" pitchFamily="49" charset="0"/>
              </a:rPr>
              <a:t>外，</a:t>
            </a:r>
            <a:r>
              <a:rPr lang="en-US" altLang="zh-CN" sz="2000" i="1" dirty="0">
                <a:solidFill>
                  <a:srgbClr val="006600"/>
                </a:solidFill>
                <a:latin typeface="Consolas" pitchFamily="49" charset="0"/>
                <a:ea typeface="仿宋" pitchFamily="49" charset="-122"/>
                <a:cs typeface="Consolas" pitchFamily="49" charset="0"/>
              </a:rPr>
              <a:t>D</a:t>
            </a:r>
            <a:r>
              <a:rPr lang="zh-CN" altLang="en-US" sz="2000" dirty="0">
                <a:solidFill>
                  <a:srgbClr val="006600"/>
                </a:solidFill>
                <a:latin typeface="Consolas" pitchFamily="49" charset="0"/>
                <a:ea typeface="仿宋" pitchFamily="49" charset="-122"/>
                <a:cs typeface="Consolas" pitchFamily="49" charset="0"/>
              </a:rPr>
              <a:t>中的每个结点有且仅有一个前驱结点，但可以有多个后继结点。</a:t>
            </a:r>
          </a:p>
          <a:p>
            <a:pPr marL="342900" indent="-342900">
              <a:lnSpc>
                <a:spcPct val="150000"/>
              </a:lnSpc>
              <a:buBlip>
                <a:blip r:embed="rId2"/>
              </a:buBlip>
            </a:pPr>
            <a:r>
              <a:rPr lang="en-US" altLang="zh-CN" sz="2000" i="1" smtClean="0">
                <a:solidFill>
                  <a:srgbClr val="006600"/>
                </a:solidFill>
                <a:latin typeface="Consolas" pitchFamily="49" charset="0"/>
                <a:ea typeface="仿宋" pitchFamily="49" charset="-122"/>
                <a:cs typeface="Consolas" pitchFamily="49" charset="0"/>
              </a:rPr>
              <a:t>D</a:t>
            </a:r>
            <a:r>
              <a:rPr lang="zh-CN" altLang="en-US" sz="2000" dirty="0">
                <a:solidFill>
                  <a:srgbClr val="006600"/>
                </a:solidFill>
                <a:latin typeface="Consolas" pitchFamily="49" charset="0"/>
                <a:ea typeface="仿宋" pitchFamily="49" charset="-122"/>
                <a:cs typeface="Consolas" pitchFamily="49" charset="0"/>
              </a:rPr>
              <a:t>中可以有多个终端结点。</a:t>
            </a:r>
          </a:p>
        </p:txBody>
      </p:sp>
      <p:sp>
        <p:nvSpPr>
          <p:cNvPr id="7" name="TextBox 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142976" y="571480"/>
            <a:ext cx="7620000" cy="400110"/>
          </a:xfrm>
          <a:prstGeom prst="rect">
            <a:avLst/>
          </a:prstGeom>
          <a:noFill/>
          <a:ln w="9525">
            <a:noFill/>
            <a:miter lim="800000"/>
            <a:headEnd/>
            <a:tailEnd/>
          </a:ln>
        </p:spPr>
        <p:txBody>
          <a:bodyPr>
            <a:spAutoFit/>
          </a:bodyPr>
          <a:lstStyle/>
          <a:p>
            <a:pPr marL="457200" indent="-457200">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森林</a:t>
            </a:r>
            <a:r>
              <a:rPr lang="zh-CN" altLang="en-US" sz="2000" dirty="0">
                <a:solidFill>
                  <a:srgbClr val="0000FF"/>
                </a:solidFill>
                <a:latin typeface="Consolas" pitchFamily="49" charset="0"/>
                <a:ea typeface="楷体" pitchFamily="49" charset="-122"/>
                <a:cs typeface="Consolas" pitchFamily="49" charset="0"/>
              </a:rPr>
              <a:t>。零棵或多棵互不相交的树的集合称为森林。</a:t>
            </a:r>
          </a:p>
        </p:txBody>
      </p:sp>
      <p:sp>
        <p:nvSpPr>
          <p:cNvPr id="5" name="Oval 7"/>
          <p:cNvSpPr>
            <a:spLocks noChangeArrowheads="1"/>
          </p:cNvSpPr>
          <p:nvPr/>
        </p:nvSpPr>
        <p:spPr bwMode="auto">
          <a:xfrm>
            <a:off x="2285984" y="2143116"/>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A</a:t>
            </a:r>
          </a:p>
        </p:txBody>
      </p:sp>
      <p:sp>
        <p:nvSpPr>
          <p:cNvPr id="7" name="Freeform 5"/>
          <p:cNvSpPr>
            <a:spLocks/>
          </p:cNvSpPr>
          <p:nvPr/>
        </p:nvSpPr>
        <p:spPr bwMode="auto">
          <a:xfrm>
            <a:off x="3670270" y="2487291"/>
            <a:ext cx="214314" cy="391143"/>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a:headEnd/>
            <a:tailEnd/>
          </a:ln>
        </p:spPr>
        <p:style>
          <a:lnRef idx="1">
            <a:schemeClr val="accent4"/>
          </a:lnRef>
          <a:fillRef idx="2">
            <a:schemeClr val="accent4"/>
          </a:fillRef>
          <a:effectRef idx="1">
            <a:schemeClr val="accent4"/>
          </a:effectRef>
          <a:fontRef idx="minor">
            <a:schemeClr val="dk1"/>
          </a:fontRef>
        </p:style>
        <p:txBody>
          <a:bodyPr wrap="none"/>
          <a:lstStyle/>
          <a:p>
            <a:endParaRPr lang="zh-CN" altLang="en-US" sz="1800">
              <a:solidFill>
                <a:srgbClr val="0000FF"/>
              </a:solidFill>
            </a:endParaRPr>
          </a:p>
        </p:txBody>
      </p:sp>
      <p:sp>
        <p:nvSpPr>
          <p:cNvPr id="8" name="Freeform 6"/>
          <p:cNvSpPr>
            <a:spLocks/>
          </p:cNvSpPr>
          <p:nvPr/>
        </p:nvSpPr>
        <p:spPr bwMode="auto">
          <a:xfrm>
            <a:off x="4071934" y="2428868"/>
            <a:ext cx="229988" cy="415693"/>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a:headEnd/>
            <a:tailEnd/>
          </a:ln>
        </p:spPr>
        <p:style>
          <a:lnRef idx="1">
            <a:schemeClr val="accent4"/>
          </a:lnRef>
          <a:fillRef idx="2">
            <a:schemeClr val="accent4"/>
          </a:fillRef>
          <a:effectRef idx="1">
            <a:schemeClr val="accent4"/>
          </a:effectRef>
          <a:fontRef idx="minor">
            <a:schemeClr val="dk1"/>
          </a:fontRef>
        </p:style>
        <p:txBody>
          <a:bodyPr wrap="none"/>
          <a:lstStyle/>
          <a:p>
            <a:endParaRPr lang="zh-CN" altLang="en-US" sz="1800">
              <a:solidFill>
                <a:srgbClr val="0000FF"/>
              </a:solidFill>
            </a:endParaRPr>
          </a:p>
        </p:txBody>
      </p:sp>
      <p:sp>
        <p:nvSpPr>
          <p:cNvPr id="9" name="Oval 8"/>
          <p:cNvSpPr>
            <a:spLocks noChangeArrowheads="1"/>
          </p:cNvSpPr>
          <p:nvPr/>
        </p:nvSpPr>
        <p:spPr bwMode="auto">
          <a:xfrm>
            <a:off x="2997191" y="2143116"/>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B</a:t>
            </a:r>
          </a:p>
        </p:txBody>
      </p:sp>
      <p:sp>
        <p:nvSpPr>
          <p:cNvPr id="10" name="Oval 9"/>
          <p:cNvSpPr>
            <a:spLocks noChangeArrowheads="1"/>
          </p:cNvSpPr>
          <p:nvPr/>
        </p:nvSpPr>
        <p:spPr bwMode="auto">
          <a:xfrm>
            <a:off x="3794112" y="214590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C</a:t>
            </a:r>
          </a:p>
        </p:txBody>
      </p:sp>
      <p:sp>
        <p:nvSpPr>
          <p:cNvPr id="11" name="Oval 10"/>
          <p:cNvSpPr>
            <a:spLocks noChangeArrowheads="1"/>
          </p:cNvSpPr>
          <p:nvPr/>
        </p:nvSpPr>
        <p:spPr bwMode="auto">
          <a:xfrm>
            <a:off x="4802175" y="214590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rPr>
              <a:t>D</a:t>
            </a:r>
          </a:p>
        </p:txBody>
      </p:sp>
      <p:sp>
        <p:nvSpPr>
          <p:cNvPr id="12" name="Oval 11"/>
          <p:cNvSpPr>
            <a:spLocks noChangeArrowheads="1"/>
          </p:cNvSpPr>
          <p:nvPr/>
        </p:nvSpPr>
        <p:spPr bwMode="auto">
          <a:xfrm>
            <a:off x="3480303" y="281634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E</a:t>
            </a:r>
          </a:p>
        </p:txBody>
      </p:sp>
      <p:sp>
        <p:nvSpPr>
          <p:cNvPr id="13" name="Oval 12"/>
          <p:cNvSpPr>
            <a:spLocks noChangeArrowheads="1"/>
          </p:cNvSpPr>
          <p:nvPr/>
        </p:nvSpPr>
        <p:spPr bwMode="auto">
          <a:xfrm>
            <a:off x="4159577" y="281634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F</a:t>
            </a:r>
          </a:p>
        </p:txBody>
      </p:sp>
      <p:sp>
        <p:nvSpPr>
          <p:cNvPr id="14" name="Oval 15"/>
          <p:cNvSpPr>
            <a:spLocks noChangeArrowheads="1"/>
          </p:cNvSpPr>
          <p:nvPr/>
        </p:nvSpPr>
        <p:spPr bwMode="auto">
          <a:xfrm>
            <a:off x="3479064" y="3487644"/>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rPr>
              <a:t>H</a:t>
            </a:r>
          </a:p>
        </p:txBody>
      </p:sp>
      <p:sp>
        <p:nvSpPr>
          <p:cNvPr id="15" name="Oval 16"/>
          <p:cNvSpPr>
            <a:spLocks noChangeArrowheads="1"/>
          </p:cNvSpPr>
          <p:nvPr/>
        </p:nvSpPr>
        <p:spPr bwMode="auto">
          <a:xfrm>
            <a:off x="5233975" y="281634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rPr>
              <a:t>G</a:t>
            </a:r>
          </a:p>
        </p:txBody>
      </p:sp>
      <p:sp>
        <p:nvSpPr>
          <p:cNvPr id="17" name="Freeform 26"/>
          <p:cNvSpPr>
            <a:spLocks/>
          </p:cNvSpPr>
          <p:nvPr/>
        </p:nvSpPr>
        <p:spPr bwMode="auto">
          <a:xfrm>
            <a:off x="5113325" y="2395737"/>
            <a:ext cx="266699" cy="452217"/>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a:headEnd/>
            <a:tailEnd/>
          </a:ln>
        </p:spPr>
        <p:style>
          <a:lnRef idx="1">
            <a:schemeClr val="accent4"/>
          </a:lnRef>
          <a:fillRef idx="2">
            <a:schemeClr val="accent4"/>
          </a:fillRef>
          <a:effectRef idx="1">
            <a:schemeClr val="accent4"/>
          </a:effectRef>
          <a:fontRef idx="minor">
            <a:schemeClr val="dk1"/>
          </a:fontRef>
        </p:style>
        <p:txBody>
          <a:bodyPr wrap="none"/>
          <a:lstStyle/>
          <a:p>
            <a:endParaRPr lang="zh-CN" altLang="en-US" sz="1800">
              <a:solidFill>
                <a:srgbClr val="0000FF"/>
              </a:solidFill>
            </a:endParaRPr>
          </a:p>
        </p:txBody>
      </p:sp>
      <p:cxnSp>
        <p:nvCxnSpPr>
          <p:cNvPr id="18" name="直接连接符 43"/>
          <p:cNvCxnSpPr>
            <a:cxnSpLocks noChangeShapeType="1"/>
            <a:stCxn id="12" idx="4"/>
            <a:endCxn id="14" idx="0"/>
          </p:cNvCxnSpPr>
          <p:nvPr/>
        </p:nvCxnSpPr>
        <p:spPr bwMode="auto">
          <a:xfrm rot="5400000">
            <a:off x="3504436" y="3331594"/>
            <a:ext cx="310861" cy="1239"/>
          </a:xfrm>
          <a:prstGeom prst="line">
            <a:avLst/>
          </a:prstGeom>
          <a:ln>
            <a:headEnd/>
            <a:tailEnd/>
          </a:ln>
        </p:spPr>
        <p:style>
          <a:lnRef idx="1">
            <a:schemeClr val="accent4"/>
          </a:lnRef>
          <a:fillRef idx="2">
            <a:schemeClr val="accent4"/>
          </a:fillRef>
          <a:effectRef idx="1">
            <a:schemeClr val="accent4"/>
          </a:effectRef>
          <a:fontRef idx="minor">
            <a:schemeClr val="dk1"/>
          </a:fontRef>
        </p:style>
      </p:cxnSp>
      <p:sp>
        <p:nvSpPr>
          <p:cNvPr id="19" name="TextBox 18"/>
          <p:cNvSpPr txBox="1"/>
          <p:nvPr/>
        </p:nvSpPr>
        <p:spPr>
          <a:xfrm>
            <a:off x="3143240" y="4429132"/>
            <a:ext cx="2643206" cy="400110"/>
          </a:xfrm>
          <a:prstGeom prst="rect">
            <a:avLst/>
          </a:prstGeom>
          <a:noFill/>
        </p:spPr>
        <p:txBody>
          <a:bodyPr wrap="square" rtlCol="0">
            <a:spAutoFit/>
          </a:bodyPr>
          <a:lstStyle/>
          <a:p>
            <a:pPr algn="ctr"/>
            <a:r>
              <a:rPr lang="en-US" altLang="zh-CN" sz="2000" dirty="0" smtClean="0">
                <a:solidFill>
                  <a:srgbClr val="0000FF"/>
                </a:solidFill>
                <a:latin typeface="Consolas" pitchFamily="49" charset="0"/>
                <a:ea typeface="仿宋" pitchFamily="49" charset="-122"/>
                <a:cs typeface="Consolas" pitchFamily="49" charset="0"/>
              </a:rPr>
              <a:t>4</a:t>
            </a:r>
            <a:r>
              <a:rPr lang="zh-CN" altLang="en-US" sz="2000" dirty="0" smtClean="0">
                <a:solidFill>
                  <a:srgbClr val="0000FF"/>
                </a:solidFill>
                <a:latin typeface="Consolas" pitchFamily="49" charset="0"/>
                <a:ea typeface="仿宋" pitchFamily="49" charset="-122"/>
                <a:cs typeface="Consolas" pitchFamily="49" charset="0"/>
              </a:rPr>
              <a:t>棵树构成的森林</a:t>
            </a:r>
            <a:endParaRPr lang="zh-CN" altLang="en-US" sz="2000" dirty="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285852" y="1142984"/>
            <a:ext cx="7391423" cy="492443"/>
          </a:xfrm>
          <a:prstGeom prst="rect">
            <a:avLst/>
          </a:prstGeom>
          <a:noFill/>
          <a:ln w="9525">
            <a:noFill/>
            <a:miter lim="800000"/>
            <a:headEnd/>
            <a:tailEnd/>
          </a:ln>
        </p:spPr>
        <p:txBody>
          <a:bodyPr wrap="square">
            <a:spAutoFit/>
          </a:bodyPr>
          <a:lstStyle/>
          <a:p>
            <a:pPr algn="just">
              <a:lnSpc>
                <a:spcPct val="130000"/>
              </a:lnSpc>
              <a:spcBef>
                <a:spcPct val="50000"/>
              </a:spcBef>
            </a:pPr>
            <a:r>
              <a:rPr kumimoji="1" lang="zh-CN" altLang="en-US" sz="2000" smtClean="0">
                <a:solidFill>
                  <a:srgbClr val="FF0000"/>
                </a:solidFill>
                <a:latin typeface="Consolas" pitchFamily="49" charset="0"/>
                <a:ea typeface="微软雅黑" pitchFamily="34" charset="-122"/>
                <a:cs typeface="Consolas" pitchFamily="49" charset="0"/>
              </a:rPr>
              <a:t>性质</a:t>
            </a:r>
            <a:r>
              <a:rPr kumimoji="1" lang="en-US" altLang="zh-CN" sz="2000" smtClean="0">
                <a:solidFill>
                  <a:srgbClr val="FF0000"/>
                </a:solidFill>
                <a:latin typeface="Consolas" pitchFamily="49" charset="0"/>
                <a:ea typeface="微软雅黑" pitchFamily="34" charset="-122"/>
                <a:cs typeface="Consolas" pitchFamily="49" charset="0"/>
              </a:rPr>
              <a:t>1</a:t>
            </a:r>
            <a:r>
              <a:rPr kumimoji="1" lang="zh-CN" altLang="en-US" sz="2000" smtClean="0">
                <a:solidFill>
                  <a:srgbClr val="FF0000"/>
                </a:solidFill>
                <a:latin typeface="Consolas" pitchFamily="49" charset="0"/>
                <a:ea typeface="微软雅黑" pitchFamily="34" charset="-122"/>
                <a:cs typeface="Consolas" pitchFamily="49" charset="0"/>
              </a:rPr>
              <a:t>：</a:t>
            </a:r>
            <a:r>
              <a:rPr kumimoji="1" lang="en-US" altLang="zh-CN" sz="2000" smtClean="0">
                <a:solidFill>
                  <a:srgbClr val="FF0000"/>
                </a:solidFill>
                <a:latin typeface="Consolas" pitchFamily="49" charset="0"/>
                <a:ea typeface="微软雅黑" pitchFamily="34"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树中的结点数等于所有结点的度数加</a:t>
            </a:r>
            <a:r>
              <a:rPr kumimoji="1" lang="en-US" altLang="zh-CN" sz="200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26627" name="Text Box 3"/>
          <p:cNvSpPr txBox="1">
            <a:spLocks noChangeArrowheads="1"/>
          </p:cNvSpPr>
          <p:nvPr/>
        </p:nvSpPr>
        <p:spPr bwMode="auto">
          <a:xfrm>
            <a:off x="2571736" y="2428868"/>
            <a:ext cx="2522504" cy="1311275"/>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仿宋" pitchFamily="49" charset="-122"/>
                <a:cs typeface="Consolas" pitchFamily="49" charset="0"/>
              </a:rPr>
              <a:t>度之和＝分支数</a:t>
            </a:r>
          </a:p>
          <a:p>
            <a:pPr>
              <a:spcBef>
                <a:spcPct val="50000"/>
              </a:spcBef>
            </a:pPr>
            <a:r>
              <a:rPr lang="zh-CN" altLang="en-US" sz="2000" dirty="0">
                <a:solidFill>
                  <a:srgbClr val="0000FF"/>
                </a:solidFill>
                <a:latin typeface="Consolas" pitchFamily="49" charset="0"/>
                <a:ea typeface="仿宋" pitchFamily="49" charset="-122"/>
                <a:cs typeface="Consolas" pitchFamily="49" charset="0"/>
              </a:rPr>
              <a:t>分支数</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p>
          <a:p>
            <a:pPr>
              <a:spcBef>
                <a:spcPct val="50000"/>
              </a:spcBef>
            </a:pPr>
            <a:r>
              <a:rPr lang="zh-CN" altLang="en-US" sz="2000" dirty="0">
                <a:solidFill>
                  <a:srgbClr val="0000FF"/>
                </a:solidFill>
                <a:latin typeface="Consolas" pitchFamily="49" charset="0"/>
                <a:ea typeface="仿宋" pitchFamily="49" charset="-122"/>
                <a:cs typeface="Consolas" pitchFamily="49" charset="0"/>
              </a:rPr>
              <a:t>所以，</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度之和</a:t>
            </a:r>
            <a:r>
              <a:rPr lang="en-US" altLang="zh-CN" sz="2000" dirty="0">
                <a:solidFill>
                  <a:srgbClr val="0000FF"/>
                </a:solidFill>
                <a:latin typeface="Consolas" pitchFamily="49" charset="0"/>
                <a:ea typeface="仿宋" pitchFamily="49" charset="-122"/>
                <a:cs typeface="Consolas" pitchFamily="49" charset="0"/>
              </a:rPr>
              <a:t>+1</a:t>
            </a:r>
          </a:p>
        </p:txBody>
      </p:sp>
      <p:sp>
        <p:nvSpPr>
          <p:cNvPr id="30" name="TextBox 29"/>
          <p:cNvSpPr txBox="1"/>
          <p:nvPr/>
        </p:nvSpPr>
        <p:spPr>
          <a:xfrm>
            <a:off x="1214414" y="285728"/>
            <a:ext cx="335758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sz="2800" smtClean="0">
                <a:solidFill>
                  <a:srgbClr val="FF0000"/>
                </a:solidFill>
                <a:latin typeface="Consolas" pitchFamily="49" charset="0"/>
                <a:ea typeface="微软雅黑" pitchFamily="34" charset="-122"/>
                <a:cs typeface="Consolas" pitchFamily="49" charset="0"/>
              </a:rPr>
              <a:t>6.1.4 </a:t>
            </a:r>
            <a:r>
              <a:rPr kumimoji="1" lang="zh-CN" altLang="en-US" sz="2800" smtClean="0">
                <a:solidFill>
                  <a:srgbClr val="FF0000"/>
                </a:solidFill>
                <a:latin typeface="Consolas" pitchFamily="49" charset="0"/>
                <a:ea typeface="微软雅黑" pitchFamily="34" charset="-122"/>
                <a:cs typeface="Consolas" pitchFamily="49" charset="0"/>
              </a:rPr>
              <a:t>树</a:t>
            </a:r>
            <a:r>
              <a:rPr kumimoji="1" lang="zh-CN" altLang="en-US" sz="2800" dirty="0" smtClean="0">
                <a:solidFill>
                  <a:srgbClr val="FF0000"/>
                </a:solidFill>
                <a:latin typeface="Consolas" pitchFamily="49" charset="0"/>
                <a:ea typeface="微软雅黑" pitchFamily="34" charset="-122"/>
                <a:cs typeface="Consolas" pitchFamily="49" charset="0"/>
              </a:rPr>
              <a:t>的性质</a:t>
            </a:r>
          </a:p>
        </p:txBody>
      </p:sp>
      <p:sp>
        <p:nvSpPr>
          <p:cNvPr id="6" name="TextBox 5"/>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214414" y="1357298"/>
            <a:ext cx="7572428" cy="400110"/>
          </a:xfrm>
          <a:prstGeom prst="rect">
            <a:avLst/>
          </a:prstGeom>
          <a:noFill/>
          <a:ln w="9525">
            <a:noFill/>
            <a:miter lim="800000"/>
            <a:headEnd/>
            <a:tailEnd/>
          </a:ln>
        </p:spPr>
        <p:txBody>
          <a:bodyPr wrap="square">
            <a:spAutoFit/>
          </a:bodyPr>
          <a:lstStyle/>
          <a:p>
            <a:pPr algn="just">
              <a:spcBef>
                <a:spcPct val="50000"/>
              </a:spcBef>
            </a:pPr>
            <a:r>
              <a:rPr kumimoji="1" lang="zh-CN" altLang="en-US" sz="2000" smtClean="0">
                <a:solidFill>
                  <a:srgbClr val="FF0000"/>
                </a:solidFill>
                <a:latin typeface="Consolas" pitchFamily="49" charset="0"/>
                <a:ea typeface="微软雅黑" pitchFamily="34" charset="-122"/>
                <a:cs typeface="Consolas" pitchFamily="49" charset="0"/>
              </a:rPr>
              <a:t>性质</a:t>
            </a:r>
            <a:r>
              <a:rPr kumimoji="1" lang="en-US" altLang="zh-CN" sz="2000" smtClean="0">
                <a:solidFill>
                  <a:srgbClr val="FF0000"/>
                </a:solidFill>
                <a:latin typeface="Consolas" pitchFamily="49" charset="0"/>
                <a:ea typeface="微软雅黑" pitchFamily="34" charset="-122"/>
                <a:cs typeface="Consolas" pitchFamily="49" charset="0"/>
              </a:rPr>
              <a:t>2</a:t>
            </a:r>
            <a:r>
              <a:rPr kumimoji="1" lang="zh-CN" altLang="en-US" sz="2000" smtClean="0">
                <a:solidFill>
                  <a:srgbClr val="FF0000"/>
                </a:solidFill>
                <a:latin typeface="Consolas" pitchFamily="49" charset="0"/>
                <a:ea typeface="微软雅黑" pitchFamily="34"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度</a:t>
            </a:r>
            <a:r>
              <a:rPr kumimoji="1" lang="zh-CN" altLang="en-US" sz="2000" dirty="0">
                <a:solidFill>
                  <a:srgbClr val="0000FF"/>
                </a:solidFill>
                <a:latin typeface="Consolas" pitchFamily="49" charset="0"/>
                <a:ea typeface="楷体" pitchFamily="49" charset="-122"/>
                <a:cs typeface="Consolas" pitchFamily="49" charset="0"/>
              </a:rPr>
              <a:t>为</a:t>
            </a:r>
            <a:r>
              <a:rPr kumimoji="1" lang="en-US" altLang="zh-CN" sz="2000" i="1" dirty="0">
                <a:solidFill>
                  <a:srgbClr val="0000FF"/>
                </a:solidFill>
                <a:latin typeface="Consolas" pitchFamily="49" charset="0"/>
                <a:ea typeface="楷体" pitchFamily="49" charset="-122"/>
                <a:cs typeface="Consolas" pitchFamily="49" charset="0"/>
              </a:rPr>
              <a:t>m</a:t>
            </a:r>
            <a:r>
              <a:rPr kumimoji="1" lang="zh-CN" altLang="en-US" sz="2000" dirty="0">
                <a:solidFill>
                  <a:srgbClr val="0000FF"/>
                </a:solidFill>
                <a:latin typeface="Consolas" pitchFamily="49" charset="0"/>
                <a:ea typeface="楷体" pitchFamily="49" charset="-122"/>
                <a:cs typeface="Consolas" pitchFamily="49" charset="0"/>
              </a:rPr>
              <a:t>的树中第</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层上至多有</a:t>
            </a:r>
            <a:r>
              <a:rPr kumimoji="1" lang="en-US" altLang="zh-CN" sz="2000" i="1" dirty="0">
                <a:solidFill>
                  <a:srgbClr val="0000FF"/>
                </a:solidFill>
                <a:latin typeface="Consolas" pitchFamily="49" charset="0"/>
                <a:ea typeface="楷体" pitchFamily="49" charset="-122"/>
                <a:cs typeface="Consolas" pitchFamily="49" charset="0"/>
              </a:rPr>
              <a:t>m</a:t>
            </a:r>
            <a:r>
              <a:rPr kumimoji="1" lang="en-US" altLang="zh-CN" sz="2000" i="1" baseline="30000" dirty="0">
                <a:solidFill>
                  <a:srgbClr val="0000FF"/>
                </a:solidFill>
                <a:latin typeface="Consolas" pitchFamily="49" charset="0"/>
                <a:ea typeface="楷体" pitchFamily="49" charset="-122"/>
                <a:cs typeface="Consolas" pitchFamily="49" charset="0"/>
              </a:rPr>
              <a:t>i</a:t>
            </a:r>
            <a:r>
              <a:rPr kumimoji="1" lang="en-US" altLang="zh-CN" sz="2000" baseline="30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个结点，这里应有</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109668" y="756708"/>
            <a:ext cx="7820050" cy="2957797"/>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微软雅黑" pitchFamily="34" charset="-122"/>
                <a:ea typeface="微软雅黑" pitchFamily="34" charset="-122"/>
                <a:cs typeface="Consolas" pitchFamily="49" charset="0"/>
              </a:rPr>
              <a:t>推广：</a:t>
            </a:r>
            <a:r>
              <a:rPr lang="zh-CN" altLang="en-US" sz="2000" dirty="0">
                <a:solidFill>
                  <a:srgbClr val="0000FF"/>
                </a:solidFill>
                <a:latin typeface="Consolas" pitchFamily="49" charset="0"/>
                <a:ea typeface="楷体" pitchFamily="49" charset="-122"/>
                <a:cs typeface="Consolas" pitchFamily="49" charset="0"/>
              </a:rPr>
              <a:t>当一棵</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次树的第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i="1" dirty="0">
                <a:solidFill>
                  <a:srgbClr val="0000FF"/>
                </a:solidFill>
                <a:latin typeface="Consolas" pitchFamily="49" charset="0"/>
                <a:ea typeface="楷体" pitchFamily="49" charset="-122"/>
                <a:cs typeface="Consolas" pitchFamily="49" charset="0"/>
              </a:rPr>
              <a:t>m</a:t>
            </a:r>
            <a:r>
              <a:rPr lang="en-US" altLang="zh-CN" sz="2000" i="1" baseline="30000" dirty="0">
                <a:solidFill>
                  <a:srgbClr val="0000FF"/>
                </a:solidFill>
                <a:latin typeface="Consolas" pitchFamily="49" charset="0"/>
                <a:ea typeface="楷体" pitchFamily="49" charset="-122"/>
                <a:cs typeface="Consolas" pitchFamily="49" charset="0"/>
              </a:rPr>
              <a:t>i</a:t>
            </a:r>
            <a:r>
              <a:rPr lang="en-US" altLang="zh-CN" sz="2000" baseline="30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个结点（</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）时，称该层是满的，若一棵</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次树的所有叶子结点在同一层，除该层外其余每一层都是满的，称为</a:t>
            </a:r>
            <a:r>
              <a:rPr lang="zh-CN" altLang="en-US" sz="2000" dirty="0">
                <a:solidFill>
                  <a:srgbClr val="FF0000"/>
                </a:solidFill>
                <a:latin typeface="Consolas" pitchFamily="49" charset="0"/>
                <a:ea typeface="楷体" pitchFamily="49" charset="-122"/>
                <a:cs typeface="Consolas" pitchFamily="49" charset="0"/>
              </a:rPr>
              <a:t>满</a:t>
            </a:r>
            <a:r>
              <a:rPr lang="en-US" altLang="zh-CN" sz="2000" i="1" dirty="0">
                <a:solidFill>
                  <a:srgbClr val="FF0000"/>
                </a:solidFill>
                <a:latin typeface="Consolas" pitchFamily="49" charset="0"/>
                <a:ea typeface="楷体" pitchFamily="49" charset="-122"/>
                <a:cs typeface="Consolas" pitchFamily="49" charset="0"/>
              </a:rPr>
              <a:t>m</a:t>
            </a:r>
            <a:r>
              <a:rPr lang="zh-CN" altLang="en-US" sz="2000" dirty="0">
                <a:solidFill>
                  <a:srgbClr val="FF0000"/>
                </a:solidFill>
                <a:latin typeface="Consolas" pitchFamily="49" charset="0"/>
                <a:ea typeface="楷体" pitchFamily="49" charset="-122"/>
                <a:cs typeface="Consolas" pitchFamily="49" charset="0"/>
              </a:rPr>
              <a:t>次树</a:t>
            </a:r>
            <a:r>
              <a:rPr lang="zh-CN" altLang="en-US" sz="2000" dirty="0">
                <a:solidFill>
                  <a:srgbClr val="0000FF"/>
                </a:solidFill>
                <a:latin typeface="Consolas" pitchFamily="49" charset="0"/>
                <a:ea typeface="楷体" pitchFamily="49" charset="-122"/>
                <a:cs typeface="Consolas" pitchFamily="49" charset="0"/>
              </a:rPr>
              <a:t>。显然，满</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次树是所有相同高度的</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次树中结点总数最多的树。</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也可以说，对于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个结点，构造的</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次树为满</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次树或者接近满</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次树，此时树的高度最小。</a:t>
            </a:r>
          </a:p>
        </p:txBody>
      </p:sp>
      <p:sp>
        <p:nvSpPr>
          <p:cNvPr id="4" name="TextBox 3"/>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1238224" y="1071546"/>
            <a:ext cx="6548486" cy="461665"/>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smtClean="0">
                <a:solidFill>
                  <a:srgbClr val="FF0000"/>
                </a:solidFill>
                <a:latin typeface="Consolas" pitchFamily="49" charset="0"/>
                <a:ea typeface="微软雅黑" pitchFamily="34" charset="-122"/>
                <a:cs typeface="Consolas" pitchFamily="49" charset="0"/>
              </a:rPr>
              <a:t>性质</a:t>
            </a:r>
            <a:r>
              <a:rPr kumimoji="1" lang="en-US" altLang="zh-CN" sz="2000" smtClean="0">
                <a:solidFill>
                  <a:srgbClr val="FF0000"/>
                </a:solidFill>
                <a:latin typeface="Consolas" pitchFamily="49" charset="0"/>
                <a:ea typeface="微软雅黑" pitchFamily="34" charset="-122"/>
                <a:cs typeface="Consolas" pitchFamily="49" charset="0"/>
              </a:rPr>
              <a:t>3</a:t>
            </a:r>
            <a:r>
              <a:rPr kumimoji="1" lang="zh-CN" altLang="en-US" sz="2000" smtClean="0">
                <a:solidFill>
                  <a:srgbClr val="FF0000"/>
                </a:solidFill>
                <a:latin typeface="Consolas" pitchFamily="49" charset="0"/>
                <a:ea typeface="微软雅黑" pitchFamily="34" charset="-122"/>
                <a:cs typeface="Consolas" pitchFamily="49" charset="0"/>
              </a:rPr>
              <a:t>：</a:t>
            </a:r>
            <a:r>
              <a:rPr kumimoji="1" lang="en-US" altLang="zh-CN" sz="2000" smtClean="0">
                <a:solidFill>
                  <a:srgbClr val="FF0000"/>
                </a:solidFill>
                <a:latin typeface="Consolas" pitchFamily="49" charset="0"/>
                <a:ea typeface="微软雅黑" pitchFamily="34"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高度为</a:t>
            </a:r>
            <a:r>
              <a:rPr kumimoji="1" lang="en-US" altLang="zh-CN" sz="2000" i="1" dirty="0">
                <a:solidFill>
                  <a:srgbClr val="0000FF"/>
                </a:solidFill>
                <a:latin typeface="Consolas" pitchFamily="49" charset="0"/>
                <a:ea typeface="楷体" pitchFamily="49" charset="-122"/>
                <a:cs typeface="Consolas" pitchFamily="49" charset="0"/>
              </a:rPr>
              <a:t>h</a:t>
            </a:r>
            <a:r>
              <a:rPr kumimoji="1" lang="zh-CN" altLang="en-US" sz="2000" dirty="0">
                <a:solidFill>
                  <a:srgbClr val="0000FF"/>
                </a:solidFill>
                <a:latin typeface="Consolas" pitchFamily="49" charset="0"/>
                <a:ea typeface="楷体" pitchFamily="49" charset="-122"/>
                <a:cs typeface="Consolas" pitchFamily="49" charset="0"/>
              </a:rPr>
              <a:t>的</a:t>
            </a:r>
            <a:r>
              <a:rPr kumimoji="1" lang="en-US" altLang="zh-CN" sz="2000" i="1" dirty="0">
                <a:solidFill>
                  <a:srgbClr val="0000FF"/>
                </a:solidFill>
                <a:latin typeface="Consolas" pitchFamily="49" charset="0"/>
                <a:ea typeface="楷体" pitchFamily="49" charset="-122"/>
                <a:cs typeface="Consolas" pitchFamily="49" charset="0"/>
              </a:rPr>
              <a:t>m</a:t>
            </a:r>
            <a:r>
              <a:rPr kumimoji="1" lang="zh-CN" altLang="en-US" sz="2000" dirty="0">
                <a:solidFill>
                  <a:srgbClr val="0000FF"/>
                </a:solidFill>
                <a:latin typeface="Consolas" pitchFamily="49" charset="0"/>
                <a:ea typeface="楷体" pitchFamily="49" charset="-122"/>
                <a:cs typeface="Consolas" pitchFamily="49" charset="0"/>
              </a:rPr>
              <a:t>次树至多</a:t>
            </a:r>
            <a:r>
              <a:rPr kumimoji="1" lang="zh-CN" altLang="en-US" sz="2000">
                <a:solidFill>
                  <a:srgbClr val="0000FF"/>
                </a:solidFill>
                <a:latin typeface="Consolas" pitchFamily="49" charset="0"/>
                <a:ea typeface="楷体" pitchFamily="49" charset="-122"/>
                <a:cs typeface="Consolas" pitchFamily="49" charset="0"/>
              </a:rPr>
              <a:t>有       </a:t>
            </a:r>
            <a:r>
              <a:rPr kumimoji="1" lang="zh-CN" altLang="en-US" sz="2000" smtClean="0">
                <a:solidFill>
                  <a:srgbClr val="0000FF"/>
                </a:solidFill>
                <a:latin typeface="Consolas" pitchFamily="49" charset="0"/>
                <a:ea typeface="楷体" pitchFamily="49" charset="-122"/>
                <a:cs typeface="Consolas" pitchFamily="49" charset="0"/>
              </a:rPr>
              <a:t>个</a:t>
            </a:r>
            <a:r>
              <a:rPr kumimoji="1" lang="zh-CN" altLang="en-US" sz="2000">
                <a:solidFill>
                  <a:srgbClr val="0000FF"/>
                </a:solidFill>
                <a:latin typeface="Consolas" pitchFamily="49" charset="0"/>
                <a:ea typeface="楷体" pitchFamily="49" charset="-122"/>
                <a:cs typeface="Consolas" pitchFamily="49" charset="0"/>
              </a:rPr>
              <a:t>结点</a:t>
            </a:r>
            <a:r>
              <a:rPr kumimoji="1" lang="zh-CN" altLang="en-US" sz="2000" smtClean="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6149" name="Rectangle 3"/>
          <p:cNvSpPr>
            <a:spLocks noChangeArrowheads="1"/>
          </p:cNvSpPr>
          <p:nvPr/>
        </p:nvSpPr>
        <p:spPr bwMode="auto">
          <a:xfrm>
            <a:off x="4395788" y="3257550"/>
            <a:ext cx="9144000" cy="0"/>
          </a:xfrm>
          <a:prstGeom prst="rect">
            <a:avLst/>
          </a:prstGeom>
          <a:noFill/>
          <a:ln w="9525">
            <a:noFill/>
            <a:miter lim="800000"/>
            <a:headEnd/>
            <a:tailEnd/>
          </a:ln>
        </p:spPr>
        <p:txBody>
          <a:bodyPr>
            <a:spAutoFit/>
          </a:bodyPr>
          <a:lstStyle/>
          <a:p>
            <a:endParaRPr lang="zh-CN" altLang="en-US"/>
          </a:p>
        </p:txBody>
      </p:sp>
      <p:graphicFrame>
        <p:nvGraphicFramePr>
          <p:cNvPr id="6146" name="Object 4"/>
          <p:cNvGraphicFramePr>
            <a:graphicFrameLocks noChangeAspect="1"/>
          </p:cNvGraphicFramePr>
          <p:nvPr/>
        </p:nvGraphicFramePr>
        <p:xfrm>
          <a:off x="5143504" y="942962"/>
          <a:ext cx="679450" cy="628650"/>
        </p:xfrm>
        <a:graphic>
          <a:graphicData uri="http://schemas.openxmlformats.org/presentationml/2006/ole">
            <p:oleObj spid="_x0000_s6146" name="Equation" r:id="rId3" imgW="457200" imgH="419040" progId="Equation.3">
              <p:embed/>
            </p:oleObj>
          </a:graphicData>
        </a:graphic>
      </p:graphicFrame>
      <p:sp>
        <p:nvSpPr>
          <p:cNvPr id="7" name="TextBox 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00166" y="428604"/>
            <a:ext cx="7358114" cy="1523494"/>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 </a:t>
            </a:r>
            <a:r>
              <a:rPr lang="zh-CN" altLang="en-US" sz="2000" dirty="0">
                <a:solidFill>
                  <a:srgbClr val="0000FF"/>
                </a:solidFill>
                <a:latin typeface="Consolas" pitchFamily="49" charset="0"/>
                <a:ea typeface="楷体" pitchFamily="49" charset="-122"/>
                <a:cs typeface="Consolas" pitchFamily="49" charset="0"/>
              </a:rPr>
              <a:t>若一棵三次树中度为</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个，度为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个，则该三次树中总的结点个数和度为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的结点个数分别是多少？</a:t>
            </a:r>
          </a:p>
        </p:txBody>
      </p:sp>
      <p:sp>
        <p:nvSpPr>
          <p:cNvPr id="5" name="TextBox 4"/>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1071538" y="428604"/>
            <a:ext cx="7786742" cy="540147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设该三次树中总结点个数、度为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的结点个数、度为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的结点个数、度为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的结点个数和度为</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的结点个数分别为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显然</a:t>
            </a:r>
            <a:r>
              <a:rPr lang="zh-CN" altLang="en-US" sz="2000" dirty="0">
                <a:solidFill>
                  <a:srgbClr val="0000FF"/>
                </a:solidFill>
                <a:latin typeface="Consolas" pitchFamily="49" charset="0"/>
                <a:ea typeface="楷体" pitchFamily="49" charset="-122"/>
                <a:cs typeface="Consolas" pitchFamily="49" charset="0"/>
              </a:rPr>
              <a:t>，每个度为</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的结点在所有结点的度数之和中贡献</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个度。依题意有：</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。由树的性质</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可知</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zh-CN" altLang="en-US" sz="2000" i="1">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 </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所有</a:t>
            </a:r>
            <a:r>
              <a:rPr lang="zh-CN" altLang="en-US" sz="2000" dirty="0">
                <a:solidFill>
                  <a:srgbClr val="0000FF"/>
                </a:solidFill>
                <a:latin typeface="Consolas" pitchFamily="49" charset="0"/>
                <a:ea typeface="楷体" pitchFamily="49" charset="-122"/>
                <a:cs typeface="Consolas" pitchFamily="49" charset="0"/>
              </a:rPr>
              <a:t>结点的度数之和</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    </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 0×</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 1×2+2×1+3×2+1=</a:t>
            </a:r>
            <a:r>
              <a:rPr lang="en-US" altLang="zh-CN" smtClean="0">
                <a:solidFill>
                  <a:srgbClr val="FF00FF"/>
                </a:solidFill>
                <a:latin typeface="Consolas" pitchFamily="49" charset="0"/>
                <a:ea typeface="楷体" pitchFamily="49" charset="-122"/>
                <a:cs typeface="Consolas" pitchFamily="49" charset="0"/>
              </a:rPr>
              <a:t>11</a:t>
            </a:r>
            <a:endParaRPr lang="en-US" altLang="zh-CN" dirty="0">
              <a:solidFill>
                <a:srgbClr val="FF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又因为</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3</a:t>
            </a:r>
            <a:endParaRPr lang="en-US" altLang="zh-CN" sz="2000" baseline="-25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即：</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=11</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en-US" altLang="zh-CN" dirty="0">
                <a:solidFill>
                  <a:srgbClr val="FF00FF"/>
                </a:solidFill>
                <a:latin typeface="Consolas" pitchFamily="49" charset="0"/>
                <a:ea typeface="楷体" pitchFamily="49" charset="-122"/>
                <a:cs typeface="Consolas" pitchFamily="49" charset="0"/>
              </a:rPr>
              <a:t>6</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所以该三次树中总的结点个数和度为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的结点个数分别是</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48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48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71538" y="500042"/>
            <a:ext cx="4000528"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kumimoji="1" lang="en-US" altLang="zh-CN" sz="2800" smtClean="0">
                <a:solidFill>
                  <a:srgbClr val="FF0000"/>
                </a:solidFill>
                <a:latin typeface="Consolas" pitchFamily="49" charset="0"/>
                <a:ea typeface="微软雅黑" pitchFamily="34" charset="-122"/>
                <a:cs typeface="Consolas" pitchFamily="49" charset="0"/>
              </a:rPr>
              <a:t>6.1.5 </a:t>
            </a:r>
            <a:r>
              <a:rPr kumimoji="1" lang="zh-CN" altLang="en-US" sz="2800" dirty="0">
                <a:solidFill>
                  <a:srgbClr val="FF0000"/>
                </a:solidFill>
                <a:latin typeface="Consolas" pitchFamily="49" charset="0"/>
                <a:ea typeface="微软雅黑" pitchFamily="34" charset="-122"/>
                <a:cs typeface="Consolas" pitchFamily="49" charset="0"/>
              </a:rPr>
              <a:t>树的基本运算</a:t>
            </a:r>
          </a:p>
        </p:txBody>
      </p:sp>
      <p:sp>
        <p:nvSpPr>
          <p:cNvPr id="30723" name="Text Box 3"/>
          <p:cNvSpPr txBox="1">
            <a:spLocks noChangeArrowheads="1"/>
          </p:cNvSpPr>
          <p:nvPr/>
        </p:nvSpPr>
        <p:spPr bwMode="auto">
          <a:xfrm>
            <a:off x="1428728" y="1500174"/>
            <a:ext cx="3714776" cy="461665"/>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smtClean="0">
                <a:solidFill>
                  <a:srgbClr val="0000FF"/>
                </a:solidFill>
                <a:ea typeface="楷体" pitchFamily="49" charset="-122"/>
                <a:cs typeface="Times New Roman" pitchFamily="18" charset="0"/>
              </a:rPr>
              <a:t>树</a:t>
            </a:r>
            <a:r>
              <a:rPr kumimoji="1" lang="zh-CN" altLang="en-US" sz="2000" dirty="0">
                <a:solidFill>
                  <a:srgbClr val="0000FF"/>
                </a:solidFill>
                <a:ea typeface="楷体" pitchFamily="49" charset="-122"/>
                <a:cs typeface="Times New Roman" pitchFamily="18" charset="0"/>
              </a:rPr>
              <a:t>的运算主要分为三大</a:t>
            </a:r>
            <a:r>
              <a:rPr kumimoji="1" lang="zh-CN" altLang="en-US" sz="2000">
                <a:solidFill>
                  <a:srgbClr val="0000FF"/>
                </a:solidFill>
                <a:ea typeface="楷体" pitchFamily="49" charset="-122"/>
                <a:cs typeface="Times New Roman" pitchFamily="18" charset="0"/>
              </a:rPr>
              <a:t>类</a:t>
            </a:r>
            <a:r>
              <a:rPr kumimoji="1" lang="zh-CN" altLang="en-US" sz="2000" smtClean="0">
                <a:solidFill>
                  <a:srgbClr val="0000FF"/>
                </a:solidFill>
                <a:ea typeface="楷体" pitchFamily="49" charset="-122"/>
                <a:cs typeface="Times New Roman" pitchFamily="18" charset="0"/>
              </a:rPr>
              <a:t>：</a:t>
            </a:r>
            <a:endParaRPr kumimoji="1" lang="zh-CN" altLang="en-US" sz="2000" dirty="0">
              <a:solidFill>
                <a:srgbClr val="0000FF"/>
              </a:solidFill>
              <a:ea typeface="楷体" pitchFamily="49" charset="-122"/>
              <a:cs typeface="Times New Roman" pitchFamily="18" charset="0"/>
            </a:endParaRPr>
          </a:p>
        </p:txBody>
      </p:sp>
      <p:sp>
        <p:nvSpPr>
          <p:cNvPr id="5" name="TextBox 4"/>
          <p:cNvSpPr txBox="1"/>
          <p:nvPr/>
        </p:nvSpPr>
        <p:spPr>
          <a:xfrm>
            <a:off x="1500166" y="2285992"/>
            <a:ext cx="7215238" cy="2246769"/>
          </a:xfrm>
          <a:prstGeom prst="rect">
            <a:avLst/>
          </a:prstGeom>
          <a:noFill/>
        </p:spPr>
        <p:txBody>
          <a:bodyPr wrap="square" rtlCol="0">
            <a:spAutoFit/>
          </a:bodyPr>
          <a:lstStyle/>
          <a:p>
            <a:pPr marL="457200" indent="-457200" algn="just">
              <a:lnSpc>
                <a:spcPct val="120000"/>
              </a:lnSpc>
              <a:spcBef>
                <a:spcPct val="50000"/>
              </a:spcBef>
              <a:buBlip>
                <a:blip r:embed="rId2"/>
              </a:buBlip>
            </a:pPr>
            <a:r>
              <a:rPr kumimoji="1" lang="zh-CN" altLang="en-US" sz="2000" smtClean="0">
                <a:solidFill>
                  <a:srgbClr val="FF0000"/>
                </a:solidFill>
                <a:ea typeface="楷体" pitchFamily="49" charset="-122"/>
                <a:cs typeface="Times New Roman" pitchFamily="18" charset="0"/>
              </a:rPr>
              <a:t>查找</a:t>
            </a:r>
            <a:r>
              <a:rPr kumimoji="1" lang="zh-CN" altLang="en-US" sz="2000" smtClean="0">
                <a:solidFill>
                  <a:srgbClr val="0000FF"/>
                </a:solidFill>
                <a:ea typeface="楷体" pitchFamily="49" charset="-122"/>
                <a:cs typeface="Times New Roman" pitchFamily="18" charset="0"/>
              </a:rPr>
              <a:t>满足某种特定关系的结点，如寻找当前结点的双亲结点等；</a:t>
            </a:r>
          </a:p>
          <a:p>
            <a:pPr marL="457200" indent="-457200" algn="just">
              <a:lnSpc>
                <a:spcPct val="120000"/>
              </a:lnSpc>
              <a:spcBef>
                <a:spcPct val="50000"/>
              </a:spcBef>
              <a:buBlip>
                <a:blip r:embed="rId2"/>
              </a:buBlip>
            </a:pPr>
            <a:r>
              <a:rPr kumimoji="1" lang="zh-CN" altLang="en-US" sz="2000" smtClean="0">
                <a:solidFill>
                  <a:srgbClr val="FF0000"/>
                </a:solidFill>
                <a:ea typeface="楷体" pitchFamily="49" charset="-122"/>
                <a:cs typeface="Times New Roman" pitchFamily="18" charset="0"/>
              </a:rPr>
              <a:t>插入或删除</a:t>
            </a:r>
            <a:r>
              <a:rPr kumimoji="1" lang="zh-CN" altLang="en-US" sz="2000" smtClean="0">
                <a:solidFill>
                  <a:srgbClr val="0000FF"/>
                </a:solidFill>
                <a:ea typeface="楷体" pitchFamily="49" charset="-122"/>
                <a:cs typeface="Times New Roman" pitchFamily="18" charset="0"/>
              </a:rPr>
              <a:t>某个结点，如在树的当前结点上插入一个新结点或删除当前结点的第</a:t>
            </a:r>
            <a:r>
              <a:rPr kumimoji="1" lang="en-US" altLang="zh-CN" sz="2000" i="1" smtClean="0">
                <a:solidFill>
                  <a:srgbClr val="0000FF"/>
                </a:solidFill>
                <a:ea typeface="楷体" pitchFamily="49" charset="-122"/>
                <a:cs typeface="Times New Roman" pitchFamily="18" charset="0"/>
              </a:rPr>
              <a:t>i</a:t>
            </a:r>
            <a:r>
              <a:rPr kumimoji="1" lang="zh-CN" altLang="en-US" sz="2000" smtClean="0">
                <a:solidFill>
                  <a:srgbClr val="0000FF"/>
                </a:solidFill>
                <a:ea typeface="楷体" pitchFamily="49" charset="-122"/>
                <a:cs typeface="Times New Roman" pitchFamily="18" charset="0"/>
              </a:rPr>
              <a:t>个孩子结点等；</a:t>
            </a:r>
          </a:p>
          <a:p>
            <a:pPr marL="457200" indent="-457200" algn="just">
              <a:lnSpc>
                <a:spcPct val="120000"/>
              </a:lnSpc>
              <a:spcBef>
                <a:spcPct val="50000"/>
              </a:spcBef>
              <a:buBlip>
                <a:blip r:embed="rId2"/>
              </a:buBlip>
            </a:pPr>
            <a:r>
              <a:rPr kumimoji="1" lang="zh-CN" altLang="en-US" sz="2000" smtClean="0">
                <a:solidFill>
                  <a:srgbClr val="FF0000"/>
                </a:solidFill>
                <a:ea typeface="楷体" pitchFamily="49" charset="-122"/>
                <a:cs typeface="Times New Roman" pitchFamily="18" charset="0"/>
              </a:rPr>
              <a:t>遍历</a:t>
            </a:r>
            <a:r>
              <a:rPr kumimoji="1" lang="zh-CN" altLang="en-US" sz="2000" smtClean="0">
                <a:solidFill>
                  <a:srgbClr val="0000FF"/>
                </a:solidFill>
                <a:ea typeface="楷体" pitchFamily="49" charset="-122"/>
                <a:cs typeface="Times New Roman" pitchFamily="18" charset="0"/>
              </a:rPr>
              <a:t>树中每个结点。</a:t>
            </a:r>
            <a:endParaRPr lang="zh-CN" altLang="en-US" sz="2000">
              <a:solidFill>
                <a:srgbClr val="0000FF"/>
              </a:solidFill>
            </a:endParaRPr>
          </a:p>
        </p:txBody>
      </p:sp>
      <p:sp>
        <p:nvSpPr>
          <p:cNvPr id="6" name="TextBox 5"/>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71538" y="1142984"/>
            <a:ext cx="7500990" cy="1436162"/>
          </a:xfrm>
          <a:prstGeom prst="rect">
            <a:avLst/>
          </a:prstGeom>
          <a:noFill/>
          <a:ln w="9525">
            <a:noFill/>
            <a:miter lim="800000"/>
            <a:headEnd/>
            <a:tailEnd/>
          </a:ln>
        </p:spPr>
        <p:txBody>
          <a:bodyPr wrap="square">
            <a:spAutoFit/>
          </a:bodyPr>
          <a:lstStyle/>
          <a:p>
            <a:pPr algn="just">
              <a:lnSpc>
                <a:spcPts val="32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树</a:t>
            </a:r>
            <a:r>
              <a:rPr kumimoji="1" lang="zh-CN" altLang="en-US" sz="2000" dirty="0">
                <a:solidFill>
                  <a:srgbClr val="0000FF"/>
                </a:solidFill>
                <a:latin typeface="Consolas" pitchFamily="49" charset="0"/>
                <a:ea typeface="楷体" pitchFamily="49" charset="-122"/>
                <a:cs typeface="Consolas" pitchFamily="49" charset="0"/>
              </a:rPr>
              <a:t>的遍历运算是指按某种方式访问树中的每一个结点且每一个结点只被访问一次。</a:t>
            </a:r>
          </a:p>
          <a:p>
            <a:pPr algn="just">
              <a:lnSpc>
                <a:spcPts val="32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有</a:t>
            </a:r>
            <a:r>
              <a:rPr kumimoji="1" lang="zh-CN" altLang="en-US" sz="2000" dirty="0">
                <a:solidFill>
                  <a:srgbClr val="0000FF"/>
                </a:solidFill>
                <a:latin typeface="Consolas" pitchFamily="49" charset="0"/>
                <a:ea typeface="楷体" pitchFamily="49" charset="-122"/>
                <a:cs typeface="Consolas" pitchFamily="49" charset="0"/>
              </a:rPr>
              <a:t>以下三种遍历方法：</a:t>
            </a:r>
          </a:p>
        </p:txBody>
      </p:sp>
      <p:sp>
        <p:nvSpPr>
          <p:cNvPr id="31747" name="Text Box 3"/>
          <p:cNvSpPr txBox="1">
            <a:spLocks noChangeArrowheads="1"/>
          </p:cNvSpPr>
          <p:nvPr/>
        </p:nvSpPr>
        <p:spPr bwMode="auto">
          <a:xfrm>
            <a:off x="1285852" y="500042"/>
            <a:ext cx="2100252" cy="4308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kumimoji="1" lang="zh-CN" altLang="en-US" sz="2200" dirty="0">
                <a:solidFill>
                  <a:srgbClr val="FF0000"/>
                </a:solidFill>
                <a:latin typeface="微软雅黑" pitchFamily="34" charset="-122"/>
                <a:ea typeface="微软雅黑" pitchFamily="34" charset="-122"/>
                <a:cs typeface="Consolas" pitchFamily="49" charset="0"/>
              </a:rPr>
              <a:t>树的遍历</a:t>
            </a:r>
          </a:p>
        </p:txBody>
      </p:sp>
      <p:sp>
        <p:nvSpPr>
          <p:cNvPr id="31748" name="Text Box 4"/>
          <p:cNvSpPr txBox="1">
            <a:spLocks noChangeArrowheads="1"/>
          </p:cNvSpPr>
          <p:nvPr/>
        </p:nvSpPr>
        <p:spPr bwMode="auto">
          <a:xfrm>
            <a:off x="1928794" y="2857496"/>
            <a:ext cx="2232025" cy="1235916"/>
          </a:xfrm>
          <a:prstGeom prst="rect">
            <a:avLst/>
          </a:prstGeom>
          <a:noFill/>
          <a:ln w="9525">
            <a:noFill/>
            <a:miter lim="800000"/>
            <a:headEnd/>
            <a:tailEnd/>
          </a:ln>
        </p:spPr>
        <p:txBody>
          <a:bodyPr>
            <a:spAutoFit/>
          </a:bodyPr>
          <a:lstStyle/>
          <a:p>
            <a:pPr marL="457200" indent="-457200">
              <a:lnSpc>
                <a:spcPct val="130000"/>
              </a:lnSpc>
              <a:buBlip>
                <a:blip r:embed="rId2"/>
              </a:buBlip>
            </a:pPr>
            <a:r>
              <a:rPr kumimoji="1" lang="en-US" altLang="zh-CN" sz="2000" dirty="0">
                <a:solidFill>
                  <a:srgbClr val="0000FF"/>
                </a:solidFill>
                <a:latin typeface="仿宋" pitchFamily="49" charset="-122"/>
                <a:ea typeface="仿宋" pitchFamily="49" charset="-122"/>
                <a:cs typeface="Consolas" pitchFamily="49" charset="0"/>
              </a:rPr>
              <a:t> </a:t>
            </a:r>
            <a:r>
              <a:rPr kumimoji="1" lang="zh-CN" altLang="en-US" sz="2000" dirty="0">
                <a:solidFill>
                  <a:srgbClr val="0000FF"/>
                </a:solidFill>
                <a:latin typeface="仿宋" pitchFamily="49" charset="-122"/>
                <a:ea typeface="仿宋" pitchFamily="49" charset="-122"/>
                <a:cs typeface="Consolas" pitchFamily="49" charset="0"/>
              </a:rPr>
              <a:t>先根遍历</a:t>
            </a:r>
          </a:p>
          <a:p>
            <a:pPr marL="457200" indent="-457200">
              <a:lnSpc>
                <a:spcPct val="130000"/>
              </a:lnSpc>
              <a:buBlip>
                <a:blip r:embed="rId2"/>
              </a:buBlip>
            </a:pPr>
            <a:r>
              <a:rPr kumimoji="1" lang="zh-CN" altLang="en-US" sz="2000" dirty="0">
                <a:solidFill>
                  <a:srgbClr val="0000FF"/>
                </a:solidFill>
                <a:latin typeface="仿宋" pitchFamily="49" charset="-122"/>
                <a:ea typeface="仿宋" pitchFamily="49" charset="-122"/>
                <a:cs typeface="Consolas" pitchFamily="49" charset="0"/>
              </a:rPr>
              <a:t> 后根遍历</a:t>
            </a:r>
          </a:p>
          <a:p>
            <a:pPr marL="457200" indent="-457200">
              <a:lnSpc>
                <a:spcPct val="130000"/>
              </a:lnSpc>
              <a:buBlip>
                <a:blip r:embed="rId2"/>
              </a:buBlip>
            </a:pPr>
            <a:r>
              <a:rPr kumimoji="1" lang="zh-CN" altLang="en-US" sz="2000" dirty="0">
                <a:solidFill>
                  <a:srgbClr val="0000FF"/>
                </a:solidFill>
                <a:latin typeface="仿宋" pitchFamily="49" charset="-122"/>
                <a:ea typeface="仿宋" pitchFamily="49" charset="-122"/>
                <a:cs typeface="Consolas" pitchFamily="49" charset="0"/>
              </a:rPr>
              <a:t> 层次遍历</a:t>
            </a:r>
            <a:endParaRPr lang="zh-CN" altLang="en-US" sz="2000" b="0" dirty="0">
              <a:solidFill>
                <a:srgbClr val="0000FF"/>
              </a:solidFill>
              <a:latin typeface="仿宋" pitchFamily="49" charset="-122"/>
              <a:ea typeface="仿宋" pitchFamily="49" charset="-122"/>
              <a:cs typeface="Consolas" pitchFamily="49" charset="0"/>
            </a:endParaRPr>
          </a:p>
        </p:txBody>
      </p:sp>
      <p:sp>
        <p:nvSpPr>
          <p:cNvPr id="31749" name="Text Box 5"/>
          <p:cNvSpPr txBox="1">
            <a:spLocks noChangeArrowheads="1"/>
          </p:cNvSpPr>
          <p:nvPr/>
        </p:nvSpPr>
        <p:spPr bwMode="auto">
          <a:xfrm>
            <a:off x="1643042" y="4500570"/>
            <a:ext cx="5357850" cy="400110"/>
          </a:xfrm>
          <a:prstGeom prst="rect">
            <a:avLst/>
          </a:prstGeom>
          <a:noFill/>
          <a:ln w="9525">
            <a:noFill/>
            <a:miter lim="800000"/>
            <a:headEnd/>
            <a:tailEnd/>
          </a:ln>
        </p:spPr>
        <p:txBody>
          <a:bodyPr wrap="square">
            <a:spAutoFit/>
          </a:bodyPr>
          <a:lstStyle/>
          <a:p>
            <a:pPr>
              <a:spcBef>
                <a:spcPct val="50000"/>
              </a:spcBef>
            </a:pPr>
            <a:r>
              <a:rPr kumimoji="1" lang="zh-CN" altLang="en-US" sz="2000" dirty="0">
                <a:solidFill>
                  <a:srgbClr val="FF0000"/>
                </a:solidFill>
                <a:latin typeface="微软雅黑" pitchFamily="34" charset="-122"/>
                <a:ea typeface="微软雅黑" pitchFamily="34" charset="-122"/>
                <a:cs typeface="Consolas" pitchFamily="49" charset="0"/>
              </a:rPr>
              <a:t>注意：</a:t>
            </a:r>
            <a:r>
              <a:rPr kumimoji="1" lang="zh-CN" altLang="en-US" sz="2000" dirty="0">
                <a:solidFill>
                  <a:srgbClr val="0000FF"/>
                </a:solidFill>
                <a:latin typeface="Consolas" pitchFamily="49" charset="0"/>
                <a:ea typeface="楷体" pitchFamily="49" charset="-122"/>
                <a:cs typeface="Consolas" pitchFamily="49" charset="0"/>
              </a:rPr>
              <a:t>先根和后根遍历算法都是递归的。</a:t>
            </a:r>
          </a:p>
        </p:txBody>
      </p:sp>
      <p:sp>
        <p:nvSpPr>
          <p:cNvPr id="7" name="TextBox 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Text Box 3"/>
          <p:cNvSpPr txBox="1">
            <a:spLocks noChangeArrowheads="1"/>
          </p:cNvSpPr>
          <p:nvPr/>
        </p:nvSpPr>
        <p:spPr bwMode="auto">
          <a:xfrm>
            <a:off x="1285852" y="914400"/>
            <a:ext cx="1811338" cy="400110"/>
          </a:xfrm>
          <a:prstGeom prst="rect">
            <a:avLst/>
          </a:prstGeom>
          <a:noFill/>
          <a:ln w="12700" cap="sq">
            <a:noFill/>
            <a:miter lim="800000"/>
            <a:headEnd type="none" w="sm" len="sm"/>
            <a:tailEnd type="none" w="sm" len="sm"/>
          </a:ln>
        </p:spPr>
        <p:txBody>
          <a:bodyPr>
            <a:spAutoFit/>
          </a:bodyPr>
          <a:lstStyle/>
          <a:p>
            <a:r>
              <a:rPr kumimoji="1" lang="zh-CN" altLang="en-US" sz="2000" dirty="0">
                <a:solidFill>
                  <a:srgbClr val="FF0000"/>
                </a:solidFill>
                <a:latin typeface="微软雅黑" pitchFamily="34" charset="-122"/>
                <a:ea typeface="微软雅黑" pitchFamily="34" charset="-122"/>
                <a:cs typeface="Consolas" pitchFamily="49" charset="0"/>
              </a:rPr>
              <a:t>先根遍历</a:t>
            </a:r>
            <a:r>
              <a:rPr kumimoji="1" lang="en-US" altLang="zh-CN" sz="2000" dirty="0">
                <a:solidFill>
                  <a:srgbClr val="FF0000"/>
                </a:solidFill>
                <a:latin typeface="微软雅黑" pitchFamily="34" charset="-122"/>
                <a:ea typeface="微软雅黑" pitchFamily="34" charset="-122"/>
                <a:cs typeface="Consolas" pitchFamily="49" charset="0"/>
              </a:rPr>
              <a:t>:</a:t>
            </a:r>
            <a:endParaRPr kumimoji="1" lang="en-US" altLang="zh-CN" sz="2000" b="0" dirty="0">
              <a:solidFill>
                <a:srgbClr val="FF0000"/>
              </a:solidFill>
              <a:latin typeface="微软雅黑" pitchFamily="34" charset="-122"/>
              <a:ea typeface="微软雅黑" pitchFamily="34" charset="-122"/>
              <a:cs typeface="Consolas" pitchFamily="49" charset="0"/>
            </a:endParaRPr>
          </a:p>
        </p:txBody>
      </p:sp>
      <p:sp>
        <p:nvSpPr>
          <p:cNvPr id="32778" name="Rectangle 4"/>
          <p:cNvSpPr>
            <a:spLocks noChangeArrowheads="1"/>
          </p:cNvSpPr>
          <p:nvPr/>
        </p:nvSpPr>
        <p:spPr bwMode="auto">
          <a:xfrm>
            <a:off x="1581185" y="1500174"/>
            <a:ext cx="7205657" cy="430887"/>
          </a:xfrm>
          <a:prstGeom prst="rect">
            <a:avLst/>
          </a:prstGeom>
          <a:noFill/>
          <a:ln w="12700" cap="sq">
            <a:noFill/>
            <a:miter lim="800000"/>
            <a:headEnd type="none" w="sm" len="sm"/>
            <a:tailEnd type="none" w="sm" len="sm"/>
          </a:ln>
        </p:spPr>
        <p:txBody>
          <a:bodyPr wrap="square">
            <a:spAutoFit/>
          </a:bodyPr>
          <a:lstStyle/>
          <a:p>
            <a:pPr>
              <a:lnSpc>
                <a:spcPct val="110000"/>
              </a:lnSpc>
            </a:pPr>
            <a:r>
              <a:rPr kumimoji="1" lang="zh-CN" altLang="en-US" sz="2000" dirty="0" smtClean="0">
                <a:solidFill>
                  <a:srgbClr val="0000FF"/>
                </a:solidFill>
                <a:latin typeface="Consolas" pitchFamily="49" charset="0"/>
                <a:ea typeface="楷体" pitchFamily="49" charset="-122"/>
                <a:cs typeface="Consolas" pitchFamily="49" charset="0"/>
              </a:rPr>
              <a:t>若树</a:t>
            </a:r>
            <a:r>
              <a:rPr kumimoji="1" lang="zh-CN" altLang="en-US" sz="2000" dirty="0">
                <a:solidFill>
                  <a:srgbClr val="0000FF"/>
                </a:solidFill>
                <a:latin typeface="Consolas" pitchFamily="49" charset="0"/>
                <a:ea typeface="楷体" pitchFamily="49" charset="-122"/>
                <a:cs typeface="Consolas" pitchFamily="49" charset="0"/>
              </a:rPr>
              <a:t>不空，则先访问根结点，然后依次先根遍历各棵子树。</a:t>
            </a:r>
          </a:p>
        </p:txBody>
      </p:sp>
      <p:sp>
        <p:nvSpPr>
          <p:cNvPr id="32775" name="Text Box 6"/>
          <p:cNvSpPr txBox="1">
            <a:spLocks noChangeArrowheads="1"/>
          </p:cNvSpPr>
          <p:nvPr/>
        </p:nvSpPr>
        <p:spPr bwMode="auto">
          <a:xfrm>
            <a:off x="1285852" y="2324100"/>
            <a:ext cx="1882775" cy="400110"/>
          </a:xfrm>
          <a:prstGeom prst="rect">
            <a:avLst/>
          </a:prstGeom>
          <a:noFill/>
          <a:ln w="12700" cap="sq">
            <a:noFill/>
            <a:miter lim="800000"/>
            <a:headEnd type="none" w="sm" len="sm"/>
            <a:tailEnd type="none" w="sm" len="sm"/>
          </a:ln>
        </p:spPr>
        <p:txBody>
          <a:bodyPr>
            <a:spAutoFit/>
          </a:bodyPr>
          <a:lstStyle/>
          <a:p>
            <a:r>
              <a:rPr kumimoji="1" lang="zh-CN" altLang="en-US" sz="2000">
                <a:solidFill>
                  <a:srgbClr val="FF0000"/>
                </a:solidFill>
                <a:latin typeface="微软雅黑" pitchFamily="34" charset="-122"/>
                <a:ea typeface="微软雅黑" pitchFamily="34" charset="-122"/>
                <a:cs typeface="Consolas" pitchFamily="49" charset="0"/>
              </a:rPr>
              <a:t>后根遍历</a:t>
            </a:r>
            <a:r>
              <a:rPr kumimoji="1" lang="en-US" altLang="zh-CN" sz="2000">
                <a:solidFill>
                  <a:srgbClr val="FF0000"/>
                </a:solidFill>
                <a:latin typeface="微软雅黑" pitchFamily="34" charset="-122"/>
                <a:ea typeface="微软雅黑" pitchFamily="34" charset="-122"/>
                <a:cs typeface="Consolas" pitchFamily="49" charset="0"/>
              </a:rPr>
              <a:t>:</a:t>
            </a:r>
          </a:p>
        </p:txBody>
      </p:sp>
      <p:sp>
        <p:nvSpPr>
          <p:cNvPr id="32776" name="Rectangle 7"/>
          <p:cNvSpPr>
            <a:spLocks noChangeArrowheads="1"/>
          </p:cNvSpPr>
          <p:nvPr/>
        </p:nvSpPr>
        <p:spPr bwMode="auto">
          <a:xfrm>
            <a:off x="1581185" y="2855237"/>
            <a:ext cx="7205657" cy="430887"/>
          </a:xfrm>
          <a:prstGeom prst="rect">
            <a:avLst/>
          </a:prstGeom>
          <a:noFill/>
          <a:ln w="12700" cap="sq">
            <a:noFill/>
            <a:miter lim="800000"/>
            <a:headEnd type="none" w="sm" len="sm"/>
            <a:tailEnd type="none" w="sm" len="sm"/>
          </a:ln>
        </p:spPr>
        <p:txBody>
          <a:bodyPr wrap="square">
            <a:spAutoFit/>
          </a:bodyPr>
          <a:lstStyle/>
          <a:p>
            <a:pPr>
              <a:lnSpc>
                <a:spcPct val="110000"/>
              </a:lnSpc>
            </a:pPr>
            <a:r>
              <a:rPr kumimoji="1" lang="zh-CN" altLang="en-US" sz="2000" dirty="0" smtClean="0">
                <a:solidFill>
                  <a:srgbClr val="0000FF"/>
                </a:solidFill>
                <a:latin typeface="Consolas" pitchFamily="49" charset="0"/>
                <a:ea typeface="楷体" pitchFamily="49" charset="-122"/>
                <a:cs typeface="Consolas" pitchFamily="49" charset="0"/>
              </a:rPr>
              <a:t>若树</a:t>
            </a:r>
            <a:r>
              <a:rPr kumimoji="1" lang="zh-CN" altLang="en-US" sz="2000" dirty="0">
                <a:solidFill>
                  <a:srgbClr val="0000FF"/>
                </a:solidFill>
                <a:latin typeface="Consolas" pitchFamily="49" charset="0"/>
                <a:ea typeface="楷体" pitchFamily="49" charset="-122"/>
                <a:cs typeface="Consolas" pitchFamily="49" charset="0"/>
              </a:rPr>
              <a:t>不空，则先依次后根遍历各棵子树，然后访问根结点。</a:t>
            </a:r>
          </a:p>
        </p:txBody>
      </p:sp>
      <p:sp>
        <p:nvSpPr>
          <p:cNvPr id="32773" name="Text Box 9"/>
          <p:cNvSpPr txBox="1">
            <a:spLocks noChangeArrowheads="1"/>
          </p:cNvSpPr>
          <p:nvPr/>
        </p:nvSpPr>
        <p:spPr bwMode="auto">
          <a:xfrm>
            <a:off x="1285852" y="3763963"/>
            <a:ext cx="1882775" cy="400110"/>
          </a:xfrm>
          <a:prstGeom prst="rect">
            <a:avLst/>
          </a:prstGeom>
          <a:noFill/>
          <a:ln w="12700" cap="sq">
            <a:noFill/>
            <a:miter lim="800000"/>
            <a:headEnd type="none" w="sm" len="sm"/>
            <a:tailEnd type="none" w="sm" len="sm"/>
          </a:ln>
        </p:spPr>
        <p:txBody>
          <a:bodyPr>
            <a:spAutoFit/>
          </a:bodyPr>
          <a:lstStyle/>
          <a:p>
            <a:r>
              <a:rPr kumimoji="1" lang="zh-CN" altLang="en-US" sz="2000" smtClean="0">
                <a:solidFill>
                  <a:srgbClr val="FF0000"/>
                </a:solidFill>
                <a:latin typeface="微软雅黑" pitchFamily="34" charset="-122"/>
                <a:ea typeface="微软雅黑" pitchFamily="34" charset="-122"/>
                <a:cs typeface="Consolas" pitchFamily="49" charset="0"/>
              </a:rPr>
              <a:t>层次</a:t>
            </a:r>
            <a:r>
              <a:rPr kumimoji="1" lang="zh-CN" altLang="en-US" sz="2000">
                <a:solidFill>
                  <a:srgbClr val="FF0000"/>
                </a:solidFill>
                <a:latin typeface="微软雅黑" pitchFamily="34" charset="-122"/>
                <a:ea typeface="微软雅黑" pitchFamily="34" charset="-122"/>
                <a:cs typeface="Consolas" pitchFamily="49" charset="0"/>
              </a:rPr>
              <a:t>遍历</a:t>
            </a:r>
            <a:r>
              <a:rPr kumimoji="1" lang="en-US" altLang="zh-CN" sz="2000">
                <a:solidFill>
                  <a:srgbClr val="FF0000"/>
                </a:solidFill>
                <a:latin typeface="微软雅黑" pitchFamily="34" charset="-122"/>
                <a:ea typeface="微软雅黑" pitchFamily="34" charset="-122"/>
                <a:cs typeface="Consolas" pitchFamily="49" charset="0"/>
              </a:rPr>
              <a:t>:</a:t>
            </a:r>
          </a:p>
        </p:txBody>
      </p:sp>
      <p:sp>
        <p:nvSpPr>
          <p:cNvPr id="32774" name="Rectangle 10"/>
          <p:cNvSpPr>
            <a:spLocks noChangeArrowheads="1"/>
          </p:cNvSpPr>
          <p:nvPr/>
        </p:nvSpPr>
        <p:spPr bwMode="auto">
          <a:xfrm>
            <a:off x="1581185" y="4359162"/>
            <a:ext cx="6419839" cy="430887"/>
          </a:xfrm>
          <a:prstGeom prst="rect">
            <a:avLst/>
          </a:prstGeom>
          <a:noFill/>
          <a:ln w="12700" cap="sq">
            <a:noFill/>
            <a:miter lim="800000"/>
            <a:headEnd type="none" w="sm" len="sm"/>
            <a:tailEnd type="none" w="sm" len="sm"/>
          </a:ln>
        </p:spPr>
        <p:txBody>
          <a:bodyPr wrap="square">
            <a:spAutoFit/>
          </a:bodyPr>
          <a:lstStyle/>
          <a:p>
            <a:pPr>
              <a:lnSpc>
                <a:spcPct val="110000"/>
              </a:lnSpc>
            </a:pPr>
            <a:r>
              <a:rPr kumimoji="1" lang="zh-CN" altLang="en-US" sz="2000" dirty="0" smtClean="0">
                <a:solidFill>
                  <a:srgbClr val="0000FF"/>
                </a:solidFill>
                <a:latin typeface="Consolas" pitchFamily="49" charset="0"/>
                <a:ea typeface="楷体" pitchFamily="49" charset="-122"/>
                <a:cs typeface="Consolas" pitchFamily="49" charset="0"/>
              </a:rPr>
              <a:t>若树</a:t>
            </a:r>
            <a:r>
              <a:rPr kumimoji="1" lang="zh-CN" altLang="en-US" sz="2000" dirty="0">
                <a:solidFill>
                  <a:srgbClr val="0000FF"/>
                </a:solidFill>
                <a:latin typeface="Consolas" pitchFamily="49" charset="0"/>
                <a:ea typeface="楷体" pitchFamily="49" charset="-122"/>
                <a:cs typeface="Consolas" pitchFamily="49" charset="0"/>
              </a:rPr>
              <a:t>不空，则自上而下自左至右访问树中每个结点。</a:t>
            </a:r>
          </a:p>
        </p:txBody>
      </p:sp>
      <p:sp>
        <p:nvSpPr>
          <p:cNvPr id="9" name="TextBox 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32776" grpId="0"/>
      <p:bldP spid="32773" grpId="0"/>
      <p:bldP spid="327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1071538" y="1071546"/>
            <a:ext cx="7858180" cy="2144177"/>
          </a:xfrm>
          <a:prstGeom prst="rect">
            <a:avLst/>
          </a:prstGeom>
          <a:noFill/>
          <a:ln w="9525">
            <a:noFill/>
            <a:miter lim="800000"/>
            <a:headEnd/>
            <a:tailEnd/>
          </a:ln>
        </p:spPr>
        <p:txBody>
          <a:bodyPr wrap="square">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a:t>
            </a: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有一棵</a:t>
            </a:r>
            <a:r>
              <a:rPr lang="zh-CN" altLang="en-US" sz="2000">
                <a:solidFill>
                  <a:srgbClr val="0000FF"/>
                </a:solidFill>
                <a:latin typeface="Consolas" pitchFamily="49" charset="0"/>
                <a:ea typeface="楷体" pitchFamily="49" charset="-122"/>
                <a:cs typeface="Consolas" pitchFamily="49" charset="0"/>
              </a:rPr>
              <a:t>树</a:t>
            </a:r>
            <a:r>
              <a:rPr lang="en-US" altLang="zh-CN" sz="2000" smtClean="0">
                <a:solidFill>
                  <a:srgbClr val="0000FF"/>
                </a:solidFill>
                <a:latin typeface="Consolas" pitchFamily="49" charset="0"/>
                <a:ea typeface="楷体" pitchFamily="49" charset="-122"/>
                <a:cs typeface="Consolas" pitchFamily="49" charset="0"/>
              </a:rPr>
              <a:t>T=(</a:t>
            </a:r>
            <a:r>
              <a:rPr lang="en-US" altLang="zh-CN" sz="2000" i="1" dirty="0" smtClean="0">
                <a:solidFill>
                  <a:srgbClr val="0000FF"/>
                </a:solidFill>
                <a:latin typeface="Consolas" pitchFamily="49" charset="0"/>
                <a:ea typeface="楷体" pitchFamily="49" charset="-122"/>
                <a:cs typeface="Consolas" pitchFamily="49" charset="0"/>
              </a:rPr>
              <a:t>D</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，其中</a:t>
            </a:r>
          </a:p>
          <a:p>
            <a:pPr>
              <a:lnSpc>
                <a:spcPts val="32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D</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H</a:t>
            </a:r>
            <a:r>
              <a:rPr lang="en-US" altLang="zh-CN" sz="2000" dirty="0">
                <a:solidFill>
                  <a:srgbClr val="0000FF"/>
                </a:solidFill>
                <a:latin typeface="Consolas" pitchFamily="49" charset="0"/>
                <a:ea typeface="楷体" pitchFamily="49" charset="-122"/>
                <a:cs typeface="Consolas" pitchFamily="49" charset="0"/>
              </a:rPr>
              <a:t>},</a:t>
            </a:r>
            <a:endParaRPr lang="pt-BR" altLang="zh-CN" sz="2000" dirty="0">
              <a:solidFill>
                <a:srgbClr val="0000FF"/>
              </a:solidFill>
              <a:latin typeface="Consolas" pitchFamily="49" charset="0"/>
              <a:ea typeface="楷体" pitchFamily="49" charset="-122"/>
              <a:cs typeface="Consolas" pitchFamily="49" charset="0"/>
            </a:endParaRPr>
          </a:p>
          <a:p>
            <a:pPr>
              <a:lnSpc>
                <a:spcPts val="3200"/>
              </a:lnSpc>
            </a:pPr>
            <a:r>
              <a:rPr lang="zh-CN" altLang="pt-BR" sz="2000" dirty="0">
                <a:solidFill>
                  <a:srgbClr val="0000FF"/>
                </a:solidFill>
                <a:latin typeface="Consolas" pitchFamily="49" charset="0"/>
                <a:ea typeface="楷体" pitchFamily="49" charset="-122"/>
                <a:cs typeface="Consolas" pitchFamily="49" charset="0"/>
              </a:rPr>
              <a:t>　　</a:t>
            </a:r>
            <a:r>
              <a:rPr lang="pt-BR" altLang="zh-CN" sz="2000" i="1" dirty="0">
                <a:solidFill>
                  <a:srgbClr val="0000FF"/>
                </a:solidFill>
                <a:latin typeface="Consolas" pitchFamily="49" charset="0"/>
                <a:ea typeface="楷体" pitchFamily="49" charset="-122"/>
                <a:cs typeface="Consolas" pitchFamily="49" charset="0"/>
              </a:rPr>
              <a:t>R</a:t>
            </a:r>
            <a:r>
              <a:rPr lang="pt-BR" altLang="zh-CN" sz="2000" dirty="0">
                <a:solidFill>
                  <a:srgbClr val="0000FF"/>
                </a:solidFill>
                <a:latin typeface="Consolas" pitchFamily="49" charset="0"/>
                <a:ea typeface="楷体" pitchFamily="49" charset="-122"/>
                <a:cs typeface="Consolas" pitchFamily="49" charset="0"/>
              </a:rPr>
              <a:t>={r}</a:t>
            </a:r>
          </a:p>
          <a:p>
            <a:pPr>
              <a:lnSpc>
                <a:spcPts val="3200"/>
              </a:lnSpc>
            </a:pPr>
            <a:r>
              <a:rPr lang="zh-CN" altLang="pt-BR" sz="2000" dirty="0">
                <a:solidFill>
                  <a:srgbClr val="0000FF"/>
                </a:solidFill>
                <a:latin typeface="Consolas" pitchFamily="49" charset="0"/>
                <a:ea typeface="楷体" pitchFamily="49" charset="-122"/>
                <a:cs typeface="Consolas" pitchFamily="49" charset="0"/>
              </a:rPr>
              <a:t>　　</a:t>
            </a:r>
            <a:r>
              <a:rPr lang="pt-BR" altLang="zh-CN" sz="2000" dirty="0">
                <a:solidFill>
                  <a:srgbClr val="0000FF"/>
                </a:solidFill>
                <a:latin typeface="Consolas" pitchFamily="49" charset="0"/>
                <a:ea typeface="楷体" pitchFamily="49" charset="-122"/>
                <a:cs typeface="Consolas" pitchFamily="49" charset="0"/>
              </a:rPr>
              <a:t>r={&lt;</a:t>
            </a:r>
            <a:r>
              <a:rPr lang="pt-BR"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dirty="0">
                <a:solidFill>
                  <a:srgbClr val="0000FF"/>
                </a:solidFill>
                <a:latin typeface="Consolas" pitchFamily="49" charset="0"/>
                <a:ea typeface="楷体" pitchFamily="49" charset="-122"/>
                <a:cs typeface="Consolas" pitchFamily="49" charset="0"/>
              </a:rPr>
              <a:t>&gt;</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&lt;</a:t>
            </a:r>
            <a:r>
              <a:rPr lang="pt-BR"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C</a:t>
            </a:r>
            <a:r>
              <a:rPr lang="pt-BR" altLang="zh-CN" sz="2000" dirty="0">
                <a:solidFill>
                  <a:srgbClr val="0000FF"/>
                </a:solidFill>
                <a:latin typeface="Consolas" pitchFamily="49" charset="0"/>
                <a:ea typeface="楷体" pitchFamily="49" charset="-122"/>
                <a:cs typeface="Consolas" pitchFamily="49" charset="0"/>
              </a:rPr>
              <a:t>&gt;</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&lt;</a:t>
            </a:r>
            <a:r>
              <a:rPr lang="pt-BR"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D</a:t>
            </a:r>
            <a:r>
              <a:rPr lang="pt-BR" altLang="zh-CN" sz="2000" dirty="0">
                <a:solidFill>
                  <a:srgbClr val="0000FF"/>
                </a:solidFill>
                <a:latin typeface="Consolas" pitchFamily="49" charset="0"/>
                <a:ea typeface="楷体" pitchFamily="49" charset="-122"/>
                <a:cs typeface="Consolas" pitchFamily="49" charset="0"/>
              </a:rPr>
              <a:t>&gt;</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&lt;</a:t>
            </a:r>
            <a:r>
              <a:rPr lang="pt-BR" altLang="zh-CN" sz="2000" i="1" dirty="0">
                <a:solidFill>
                  <a:srgbClr val="0000FF"/>
                </a:solidFill>
                <a:latin typeface="Consolas" pitchFamily="49" charset="0"/>
                <a:ea typeface="楷体" pitchFamily="49" charset="-122"/>
                <a:cs typeface="Consolas" pitchFamily="49" charset="0"/>
              </a:rPr>
              <a:t>C</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E</a:t>
            </a:r>
            <a:r>
              <a:rPr lang="pt-BR" altLang="zh-CN" sz="2000" dirty="0">
                <a:solidFill>
                  <a:srgbClr val="0000FF"/>
                </a:solidFill>
                <a:latin typeface="Consolas" pitchFamily="49" charset="0"/>
                <a:ea typeface="楷体" pitchFamily="49" charset="-122"/>
                <a:cs typeface="Consolas" pitchFamily="49" charset="0"/>
              </a:rPr>
              <a:t>&gt;</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&lt;</a:t>
            </a:r>
            <a:r>
              <a:rPr lang="pt-BR" altLang="zh-CN" sz="2000" i="1" dirty="0">
                <a:solidFill>
                  <a:srgbClr val="0000FF"/>
                </a:solidFill>
                <a:latin typeface="Consolas" pitchFamily="49" charset="0"/>
                <a:ea typeface="楷体" pitchFamily="49" charset="-122"/>
                <a:cs typeface="Consolas" pitchFamily="49" charset="0"/>
              </a:rPr>
              <a:t>C</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&gt;</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&lt;</a:t>
            </a:r>
            <a:r>
              <a:rPr lang="pt-BR" altLang="zh-CN" sz="2000" i="1" dirty="0">
                <a:solidFill>
                  <a:srgbClr val="0000FF"/>
                </a:solidFill>
                <a:latin typeface="Consolas" pitchFamily="49" charset="0"/>
                <a:ea typeface="楷体" pitchFamily="49" charset="-122"/>
                <a:cs typeface="Consolas" pitchFamily="49" charset="0"/>
              </a:rPr>
              <a:t>D</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G</a:t>
            </a:r>
            <a:r>
              <a:rPr lang="pt-BR" altLang="zh-CN" sz="2000" dirty="0">
                <a:solidFill>
                  <a:srgbClr val="0000FF"/>
                </a:solidFill>
                <a:latin typeface="Consolas" pitchFamily="49" charset="0"/>
                <a:ea typeface="楷体" pitchFamily="49" charset="-122"/>
                <a:cs typeface="Consolas" pitchFamily="49" charset="0"/>
              </a:rPr>
              <a:t>&gt;</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&lt;</a:t>
            </a:r>
            <a:r>
              <a:rPr lang="pt-BR" altLang="zh-CN" sz="2000" i="1" dirty="0">
                <a:solidFill>
                  <a:srgbClr val="0000FF"/>
                </a:solidFill>
                <a:latin typeface="Consolas" pitchFamily="49" charset="0"/>
                <a:ea typeface="楷体" pitchFamily="49" charset="-122"/>
                <a:cs typeface="Consolas" pitchFamily="49" charset="0"/>
              </a:rPr>
              <a:t>E</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H</a:t>
            </a:r>
            <a:r>
              <a:rPr lang="pt-BR" altLang="zh-CN" sz="2000" dirty="0">
                <a:solidFill>
                  <a:srgbClr val="0000FF"/>
                </a:solidFill>
                <a:latin typeface="Consolas" pitchFamily="49" charset="0"/>
                <a:ea typeface="楷体" pitchFamily="49" charset="-122"/>
                <a:cs typeface="Consolas" pitchFamily="49" charset="0"/>
              </a:rPr>
              <a:t>&gt;}</a:t>
            </a:r>
          </a:p>
          <a:p>
            <a:pPr>
              <a:lnSpc>
                <a:spcPts val="3200"/>
              </a:lnSpc>
            </a:pPr>
            <a:r>
              <a:rPr lang="zh-CN" altLang="pt-BR" sz="2000" dirty="0">
                <a:solidFill>
                  <a:srgbClr val="0000FF"/>
                </a:solidFill>
                <a:latin typeface="Consolas" pitchFamily="49" charset="0"/>
                <a:ea typeface="楷体" pitchFamily="49" charset="-122"/>
                <a:cs typeface="Consolas" pitchFamily="49" charset="0"/>
              </a:rPr>
              <a:t>画出其逻辑结构图。</a:t>
            </a:r>
            <a:endParaRPr lang="zh-CN" altLang="en-US" sz="2000" dirty="0">
              <a:solidFill>
                <a:srgbClr val="0000FF"/>
              </a:solidFill>
              <a:latin typeface="Consolas" pitchFamily="49" charset="0"/>
              <a:ea typeface="楷体" pitchFamily="49" charset="-122"/>
              <a:cs typeface="Consolas" pitchFamily="49" charset="0"/>
            </a:endParaRPr>
          </a:p>
        </p:txBody>
      </p:sp>
      <p:sp>
        <p:nvSpPr>
          <p:cNvPr id="1029" name="Rectangle 7"/>
          <p:cNvSpPr>
            <a:spLocks noChangeArrowheads="1"/>
          </p:cNvSpPr>
          <p:nvPr/>
        </p:nvSpPr>
        <p:spPr bwMode="auto">
          <a:xfrm>
            <a:off x="0" y="2938463"/>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noChangeAspect="1"/>
          </p:cNvGrpSpPr>
          <p:nvPr/>
        </p:nvGrpSpPr>
        <p:grpSpPr bwMode="auto">
          <a:xfrm>
            <a:off x="1500166" y="1603384"/>
            <a:ext cx="2800350" cy="3040062"/>
            <a:chOff x="3395" y="384"/>
            <a:chExt cx="2206" cy="2395"/>
          </a:xfrm>
        </p:grpSpPr>
        <p:sp>
          <p:nvSpPr>
            <p:cNvPr id="33804" name="Freeform 3"/>
            <p:cNvSpPr>
              <a:spLocks noChangeAspect="1"/>
            </p:cNvSpPr>
            <p:nvPr/>
          </p:nvSpPr>
          <p:spPr bwMode="auto">
            <a:xfrm>
              <a:off x="4377" y="653"/>
              <a:ext cx="2" cy="284"/>
            </a:xfrm>
            <a:custGeom>
              <a:avLst/>
              <a:gdLst>
                <a:gd name="T0" fmla="*/ 0 w 2"/>
                <a:gd name="T1" fmla="*/ 0 h 284"/>
                <a:gd name="T2" fmla="*/ 2 w 2"/>
                <a:gd name="T3" fmla="*/ 284 h 284"/>
                <a:gd name="T4" fmla="*/ 0 60000 65536"/>
                <a:gd name="T5" fmla="*/ 0 60000 65536"/>
                <a:gd name="T6" fmla="*/ 0 w 2"/>
                <a:gd name="T7" fmla="*/ 0 h 284"/>
                <a:gd name="T8" fmla="*/ 2 w 2"/>
                <a:gd name="T9" fmla="*/ 284 h 284"/>
              </a:gdLst>
              <a:ahLst/>
              <a:cxnLst>
                <a:cxn ang="T4">
                  <a:pos x="T0" y="T1"/>
                </a:cxn>
                <a:cxn ang="T5">
                  <a:pos x="T2" y="T3"/>
                </a:cxn>
              </a:cxnLst>
              <a:rect l="T6" t="T7" r="T8" b="T9"/>
              <a:pathLst>
                <a:path w="2" h="284">
                  <a:moveTo>
                    <a:pt x="0" y="0"/>
                  </a:moveTo>
                  <a:lnTo>
                    <a:pt x="2" y="284"/>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05" name="Oval 4"/>
            <p:cNvSpPr>
              <a:spLocks noChangeAspect="1" noChangeArrowheads="1"/>
            </p:cNvSpPr>
            <p:nvPr/>
          </p:nvSpPr>
          <p:spPr bwMode="auto">
            <a:xfrm>
              <a:off x="4241" y="384"/>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ea typeface="宋体" pitchFamily="2" charset="-122"/>
                  <a:cs typeface="Consolas" pitchFamily="49" charset="0"/>
                </a:rPr>
                <a:t>A</a:t>
              </a:r>
            </a:p>
          </p:txBody>
        </p:sp>
        <p:sp>
          <p:nvSpPr>
            <p:cNvPr id="33806" name="Oval 5"/>
            <p:cNvSpPr>
              <a:spLocks noChangeAspect="1" noChangeArrowheads="1"/>
            </p:cNvSpPr>
            <p:nvPr/>
          </p:nvSpPr>
          <p:spPr bwMode="auto">
            <a:xfrm>
              <a:off x="3672"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B</a:t>
              </a:r>
            </a:p>
          </p:txBody>
        </p:sp>
        <p:sp>
          <p:nvSpPr>
            <p:cNvPr id="33807" name="Oval 6"/>
            <p:cNvSpPr>
              <a:spLocks noChangeAspect="1" noChangeArrowheads="1"/>
            </p:cNvSpPr>
            <p:nvPr/>
          </p:nvSpPr>
          <p:spPr bwMode="auto">
            <a:xfrm>
              <a:off x="4240"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C</a:t>
              </a:r>
            </a:p>
          </p:txBody>
        </p:sp>
        <p:sp>
          <p:nvSpPr>
            <p:cNvPr id="33808" name="Oval 7"/>
            <p:cNvSpPr>
              <a:spLocks noChangeAspect="1" noChangeArrowheads="1"/>
            </p:cNvSpPr>
            <p:nvPr/>
          </p:nvSpPr>
          <p:spPr bwMode="auto">
            <a:xfrm>
              <a:off x="4864"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D</a:t>
              </a:r>
            </a:p>
          </p:txBody>
        </p:sp>
        <p:sp>
          <p:nvSpPr>
            <p:cNvPr id="33809" name="Oval 8"/>
            <p:cNvSpPr>
              <a:spLocks noChangeAspect="1" noChangeArrowheads="1"/>
            </p:cNvSpPr>
            <p:nvPr/>
          </p:nvSpPr>
          <p:spPr bwMode="auto">
            <a:xfrm>
              <a:off x="339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ea typeface="宋体" pitchFamily="2" charset="-122"/>
                  <a:cs typeface="Consolas" pitchFamily="49" charset="0"/>
                </a:rPr>
                <a:t>E</a:t>
              </a:r>
            </a:p>
          </p:txBody>
        </p:sp>
        <p:sp>
          <p:nvSpPr>
            <p:cNvPr id="33810" name="Oval 9"/>
            <p:cNvSpPr>
              <a:spLocks noChangeAspect="1" noChangeArrowheads="1"/>
            </p:cNvSpPr>
            <p:nvPr/>
          </p:nvSpPr>
          <p:spPr bwMode="auto">
            <a:xfrm>
              <a:off x="3923"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F</a:t>
              </a:r>
            </a:p>
          </p:txBody>
        </p:sp>
        <p:sp>
          <p:nvSpPr>
            <p:cNvPr id="33811" name="Oval 10"/>
            <p:cNvSpPr>
              <a:spLocks noChangeAspect="1" noChangeArrowheads="1"/>
            </p:cNvSpPr>
            <p:nvPr/>
          </p:nvSpPr>
          <p:spPr bwMode="auto">
            <a:xfrm>
              <a:off x="487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ea typeface="宋体" pitchFamily="2" charset="-122"/>
                  <a:cs typeface="Consolas" pitchFamily="49" charset="0"/>
                </a:rPr>
                <a:t>G</a:t>
              </a:r>
            </a:p>
          </p:txBody>
        </p:sp>
        <p:sp>
          <p:nvSpPr>
            <p:cNvPr id="33812" name="Oval 11"/>
            <p:cNvSpPr>
              <a:spLocks noChangeAspect="1" noChangeArrowheads="1"/>
            </p:cNvSpPr>
            <p:nvPr/>
          </p:nvSpPr>
          <p:spPr bwMode="auto">
            <a:xfrm>
              <a:off x="4869" y="1988"/>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H</a:t>
              </a:r>
            </a:p>
          </p:txBody>
        </p:sp>
        <p:sp>
          <p:nvSpPr>
            <p:cNvPr id="33813" name="Oval 12"/>
            <p:cNvSpPr>
              <a:spLocks noChangeAspect="1" noChangeArrowheads="1"/>
            </p:cNvSpPr>
            <p:nvPr/>
          </p:nvSpPr>
          <p:spPr bwMode="auto">
            <a:xfrm>
              <a:off x="487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J</a:t>
              </a:r>
            </a:p>
          </p:txBody>
        </p:sp>
        <p:sp>
          <p:nvSpPr>
            <p:cNvPr id="33814" name="Oval 13"/>
            <p:cNvSpPr>
              <a:spLocks noChangeAspect="1" noChangeArrowheads="1"/>
            </p:cNvSpPr>
            <p:nvPr/>
          </p:nvSpPr>
          <p:spPr bwMode="auto">
            <a:xfrm>
              <a:off x="446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I</a:t>
              </a:r>
            </a:p>
          </p:txBody>
        </p:sp>
        <p:sp>
          <p:nvSpPr>
            <p:cNvPr id="33815" name="Oval 14"/>
            <p:cNvSpPr>
              <a:spLocks noChangeAspect="1" noChangeArrowheads="1"/>
            </p:cNvSpPr>
            <p:nvPr/>
          </p:nvSpPr>
          <p:spPr bwMode="auto">
            <a:xfrm>
              <a:off x="5329"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K</a:t>
              </a:r>
            </a:p>
          </p:txBody>
        </p:sp>
        <p:sp>
          <p:nvSpPr>
            <p:cNvPr id="33816" name="Freeform 15"/>
            <p:cNvSpPr>
              <a:spLocks noChangeAspect="1"/>
            </p:cNvSpPr>
            <p:nvPr/>
          </p:nvSpPr>
          <p:spPr bwMode="auto">
            <a:xfrm>
              <a:off x="3865" y="569"/>
              <a:ext cx="382" cy="382"/>
            </a:xfrm>
            <a:custGeom>
              <a:avLst/>
              <a:gdLst>
                <a:gd name="T0" fmla="*/ 382 w 382"/>
                <a:gd name="T1" fmla="*/ 0 h 382"/>
                <a:gd name="T2" fmla="*/ 0 w 382"/>
                <a:gd name="T3" fmla="*/ 382 h 382"/>
                <a:gd name="T4" fmla="*/ 0 60000 65536"/>
                <a:gd name="T5" fmla="*/ 0 60000 65536"/>
                <a:gd name="T6" fmla="*/ 0 w 382"/>
                <a:gd name="T7" fmla="*/ 0 h 382"/>
                <a:gd name="T8" fmla="*/ 382 w 382"/>
                <a:gd name="T9" fmla="*/ 382 h 382"/>
              </a:gdLst>
              <a:ahLst/>
              <a:cxnLst>
                <a:cxn ang="T4">
                  <a:pos x="T0" y="T1"/>
                </a:cxn>
                <a:cxn ang="T5">
                  <a:pos x="T2" y="T3"/>
                </a:cxn>
              </a:cxnLst>
              <a:rect l="T6" t="T7" r="T8" b="T9"/>
              <a:pathLst>
                <a:path w="382" h="382">
                  <a:moveTo>
                    <a:pt x="382" y="0"/>
                  </a:moveTo>
                  <a:lnTo>
                    <a:pt x="0" y="38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17" name="Freeform 16"/>
            <p:cNvSpPr>
              <a:spLocks noChangeAspect="1"/>
            </p:cNvSpPr>
            <p:nvPr/>
          </p:nvSpPr>
          <p:spPr bwMode="auto">
            <a:xfrm>
              <a:off x="4511" y="555"/>
              <a:ext cx="402" cy="410"/>
            </a:xfrm>
            <a:custGeom>
              <a:avLst/>
              <a:gdLst>
                <a:gd name="T0" fmla="*/ 0 w 402"/>
                <a:gd name="T1" fmla="*/ 0 h 410"/>
                <a:gd name="T2" fmla="*/ 402 w 402"/>
                <a:gd name="T3" fmla="*/ 410 h 410"/>
                <a:gd name="T4" fmla="*/ 0 60000 65536"/>
                <a:gd name="T5" fmla="*/ 0 60000 65536"/>
                <a:gd name="T6" fmla="*/ 0 w 402"/>
                <a:gd name="T7" fmla="*/ 0 h 410"/>
                <a:gd name="T8" fmla="*/ 402 w 402"/>
                <a:gd name="T9" fmla="*/ 410 h 410"/>
              </a:gdLst>
              <a:ahLst/>
              <a:cxnLst>
                <a:cxn ang="T4">
                  <a:pos x="T0" y="T1"/>
                </a:cxn>
                <a:cxn ang="T5">
                  <a:pos x="T2" y="T3"/>
                </a:cxn>
              </a:cxnLst>
              <a:rect l="T6" t="T7" r="T8" b="T9"/>
              <a:pathLst>
                <a:path w="402" h="410">
                  <a:moveTo>
                    <a:pt x="0" y="0"/>
                  </a:moveTo>
                  <a:lnTo>
                    <a:pt x="402" y="410"/>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18" name="Freeform 17"/>
            <p:cNvSpPr>
              <a:spLocks noChangeAspect="1"/>
            </p:cNvSpPr>
            <p:nvPr/>
          </p:nvSpPr>
          <p:spPr bwMode="auto">
            <a:xfrm>
              <a:off x="3553" y="1180"/>
              <a:ext cx="146" cy="312"/>
            </a:xfrm>
            <a:custGeom>
              <a:avLst/>
              <a:gdLst>
                <a:gd name="T0" fmla="*/ 146 w 146"/>
                <a:gd name="T1" fmla="*/ 0 h 312"/>
                <a:gd name="T2" fmla="*/ 0 w 146"/>
                <a:gd name="T3" fmla="*/ 312 h 312"/>
                <a:gd name="T4" fmla="*/ 0 60000 65536"/>
                <a:gd name="T5" fmla="*/ 0 60000 65536"/>
                <a:gd name="T6" fmla="*/ 0 w 146"/>
                <a:gd name="T7" fmla="*/ 0 h 312"/>
                <a:gd name="T8" fmla="*/ 146 w 146"/>
                <a:gd name="T9" fmla="*/ 312 h 312"/>
              </a:gdLst>
              <a:ahLst/>
              <a:cxnLst>
                <a:cxn ang="T4">
                  <a:pos x="T0" y="T1"/>
                </a:cxn>
                <a:cxn ang="T5">
                  <a:pos x="T2" y="T3"/>
                </a:cxn>
              </a:cxnLst>
              <a:rect l="T6" t="T7" r="T8" b="T9"/>
              <a:pathLst>
                <a:path w="146" h="312">
                  <a:moveTo>
                    <a:pt x="146"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19" name="Freeform 18"/>
            <p:cNvSpPr>
              <a:spLocks noChangeAspect="1"/>
            </p:cNvSpPr>
            <p:nvPr/>
          </p:nvSpPr>
          <p:spPr bwMode="auto">
            <a:xfrm>
              <a:off x="3900" y="1180"/>
              <a:ext cx="139" cy="298"/>
            </a:xfrm>
            <a:custGeom>
              <a:avLst/>
              <a:gdLst>
                <a:gd name="T0" fmla="*/ 0 w 139"/>
                <a:gd name="T1" fmla="*/ 0 h 298"/>
                <a:gd name="T2" fmla="*/ 139 w 139"/>
                <a:gd name="T3" fmla="*/ 298 h 298"/>
                <a:gd name="T4" fmla="*/ 0 60000 65536"/>
                <a:gd name="T5" fmla="*/ 0 60000 65536"/>
                <a:gd name="T6" fmla="*/ 0 w 139"/>
                <a:gd name="T7" fmla="*/ 0 h 298"/>
                <a:gd name="T8" fmla="*/ 139 w 139"/>
                <a:gd name="T9" fmla="*/ 298 h 298"/>
              </a:gdLst>
              <a:ahLst/>
              <a:cxnLst>
                <a:cxn ang="T4">
                  <a:pos x="T0" y="T1"/>
                </a:cxn>
                <a:cxn ang="T5">
                  <a:pos x="T2" y="T3"/>
                </a:cxn>
              </a:cxnLst>
              <a:rect l="T6" t="T7" r="T8" b="T9"/>
              <a:pathLst>
                <a:path w="139" h="298">
                  <a:moveTo>
                    <a:pt x="0" y="0"/>
                  </a:moveTo>
                  <a:lnTo>
                    <a:pt x="139" y="298"/>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20" name="Freeform 19"/>
            <p:cNvSpPr>
              <a:spLocks noChangeAspect="1"/>
            </p:cNvSpPr>
            <p:nvPr/>
          </p:nvSpPr>
          <p:spPr bwMode="auto">
            <a:xfrm>
              <a:off x="5004" y="1229"/>
              <a:ext cx="8" cy="256"/>
            </a:xfrm>
            <a:custGeom>
              <a:avLst/>
              <a:gdLst>
                <a:gd name="T0" fmla="*/ 8 w 8"/>
                <a:gd name="T1" fmla="*/ 0 h 256"/>
                <a:gd name="T2" fmla="*/ 0 w 8"/>
                <a:gd name="T3" fmla="*/ 256 h 256"/>
                <a:gd name="T4" fmla="*/ 0 60000 65536"/>
                <a:gd name="T5" fmla="*/ 0 60000 65536"/>
                <a:gd name="T6" fmla="*/ 0 w 8"/>
                <a:gd name="T7" fmla="*/ 0 h 256"/>
                <a:gd name="T8" fmla="*/ 8 w 8"/>
                <a:gd name="T9" fmla="*/ 256 h 256"/>
              </a:gdLst>
              <a:ahLst/>
              <a:cxnLst>
                <a:cxn ang="T4">
                  <a:pos x="T0" y="T1"/>
                </a:cxn>
                <a:cxn ang="T5">
                  <a:pos x="T2" y="T3"/>
                </a:cxn>
              </a:cxnLst>
              <a:rect l="T6" t="T7" r="T8" b="T9"/>
              <a:pathLst>
                <a:path w="8" h="256">
                  <a:moveTo>
                    <a:pt x="8" y="0"/>
                  </a:moveTo>
                  <a:lnTo>
                    <a:pt x="0" y="25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21" name="Freeform 20"/>
            <p:cNvSpPr>
              <a:spLocks noChangeAspect="1"/>
            </p:cNvSpPr>
            <p:nvPr/>
          </p:nvSpPr>
          <p:spPr bwMode="auto">
            <a:xfrm>
              <a:off x="5011" y="1749"/>
              <a:ext cx="3" cy="239"/>
            </a:xfrm>
            <a:custGeom>
              <a:avLst/>
              <a:gdLst>
                <a:gd name="T0" fmla="*/ 0 w 3"/>
                <a:gd name="T1" fmla="*/ 0 h 239"/>
                <a:gd name="T2" fmla="*/ 3 w 3"/>
                <a:gd name="T3" fmla="*/ 239 h 239"/>
                <a:gd name="T4" fmla="*/ 0 60000 65536"/>
                <a:gd name="T5" fmla="*/ 0 60000 65536"/>
                <a:gd name="T6" fmla="*/ 0 w 3"/>
                <a:gd name="T7" fmla="*/ 0 h 239"/>
                <a:gd name="T8" fmla="*/ 3 w 3"/>
                <a:gd name="T9" fmla="*/ 239 h 239"/>
              </a:gdLst>
              <a:ahLst/>
              <a:cxnLst>
                <a:cxn ang="T4">
                  <a:pos x="T0" y="T1"/>
                </a:cxn>
                <a:cxn ang="T5">
                  <a:pos x="T2" y="T3"/>
                </a:cxn>
              </a:cxnLst>
              <a:rect l="T6" t="T7" r="T8" b="T9"/>
              <a:pathLst>
                <a:path w="3" h="239">
                  <a:moveTo>
                    <a:pt x="0" y="0"/>
                  </a:moveTo>
                  <a:lnTo>
                    <a:pt x="3" y="239"/>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22" name="Freeform 21"/>
            <p:cNvSpPr>
              <a:spLocks noChangeAspect="1"/>
            </p:cNvSpPr>
            <p:nvPr/>
          </p:nvSpPr>
          <p:spPr bwMode="auto">
            <a:xfrm>
              <a:off x="5011" y="2255"/>
              <a:ext cx="2" cy="252"/>
            </a:xfrm>
            <a:custGeom>
              <a:avLst/>
              <a:gdLst>
                <a:gd name="T0" fmla="*/ 0 w 2"/>
                <a:gd name="T1" fmla="*/ 0 h 252"/>
                <a:gd name="T2" fmla="*/ 2 w 2"/>
                <a:gd name="T3" fmla="*/ 252 h 252"/>
                <a:gd name="T4" fmla="*/ 0 60000 65536"/>
                <a:gd name="T5" fmla="*/ 0 60000 65536"/>
                <a:gd name="T6" fmla="*/ 0 w 2"/>
                <a:gd name="T7" fmla="*/ 0 h 252"/>
                <a:gd name="T8" fmla="*/ 2 w 2"/>
                <a:gd name="T9" fmla="*/ 252 h 252"/>
              </a:gdLst>
              <a:ahLst/>
              <a:cxnLst>
                <a:cxn ang="T4">
                  <a:pos x="T0" y="T1"/>
                </a:cxn>
                <a:cxn ang="T5">
                  <a:pos x="T2" y="T3"/>
                </a:cxn>
              </a:cxnLst>
              <a:rect l="T6" t="T7" r="T8" b="T9"/>
              <a:pathLst>
                <a:path w="2" h="252">
                  <a:moveTo>
                    <a:pt x="0" y="0"/>
                  </a:moveTo>
                  <a:lnTo>
                    <a:pt x="2" y="25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23" name="Freeform 22"/>
            <p:cNvSpPr>
              <a:spLocks noChangeAspect="1"/>
            </p:cNvSpPr>
            <p:nvPr/>
          </p:nvSpPr>
          <p:spPr bwMode="auto">
            <a:xfrm>
              <a:off x="4622" y="2200"/>
              <a:ext cx="284" cy="312"/>
            </a:xfrm>
            <a:custGeom>
              <a:avLst/>
              <a:gdLst>
                <a:gd name="T0" fmla="*/ 284 w 284"/>
                <a:gd name="T1" fmla="*/ 0 h 312"/>
                <a:gd name="T2" fmla="*/ 0 w 284"/>
                <a:gd name="T3" fmla="*/ 312 h 312"/>
                <a:gd name="T4" fmla="*/ 0 60000 65536"/>
                <a:gd name="T5" fmla="*/ 0 60000 65536"/>
                <a:gd name="T6" fmla="*/ 0 w 284"/>
                <a:gd name="T7" fmla="*/ 0 h 312"/>
                <a:gd name="T8" fmla="*/ 284 w 284"/>
                <a:gd name="T9" fmla="*/ 312 h 312"/>
              </a:gdLst>
              <a:ahLst/>
              <a:cxnLst>
                <a:cxn ang="T4">
                  <a:pos x="T0" y="T1"/>
                </a:cxn>
                <a:cxn ang="T5">
                  <a:pos x="T2" y="T3"/>
                </a:cxn>
              </a:cxnLst>
              <a:rect l="T6" t="T7" r="T8" b="T9"/>
              <a:pathLst>
                <a:path w="284" h="312">
                  <a:moveTo>
                    <a:pt x="284"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sp>
          <p:nvSpPr>
            <p:cNvPr id="33824" name="Freeform 23"/>
            <p:cNvSpPr>
              <a:spLocks noChangeAspect="1"/>
            </p:cNvSpPr>
            <p:nvPr/>
          </p:nvSpPr>
          <p:spPr bwMode="auto">
            <a:xfrm>
              <a:off x="5128" y="2193"/>
              <a:ext cx="278" cy="326"/>
            </a:xfrm>
            <a:custGeom>
              <a:avLst/>
              <a:gdLst>
                <a:gd name="T0" fmla="*/ 0 w 278"/>
                <a:gd name="T1" fmla="*/ 0 h 326"/>
                <a:gd name="T2" fmla="*/ 278 w 278"/>
                <a:gd name="T3" fmla="*/ 326 h 326"/>
                <a:gd name="T4" fmla="*/ 0 60000 65536"/>
                <a:gd name="T5" fmla="*/ 0 60000 65536"/>
                <a:gd name="T6" fmla="*/ 0 w 278"/>
                <a:gd name="T7" fmla="*/ 0 h 326"/>
                <a:gd name="T8" fmla="*/ 278 w 278"/>
                <a:gd name="T9" fmla="*/ 326 h 326"/>
              </a:gdLst>
              <a:ahLst/>
              <a:cxnLst>
                <a:cxn ang="T4">
                  <a:pos x="T0" y="T1"/>
                </a:cxn>
                <a:cxn ang="T5">
                  <a:pos x="T2" y="T3"/>
                </a:cxn>
              </a:cxnLst>
              <a:rect l="T6" t="T7" r="T8" b="T9"/>
              <a:pathLst>
                <a:path w="278" h="326">
                  <a:moveTo>
                    <a:pt x="0" y="0"/>
                  </a:moveTo>
                  <a:lnTo>
                    <a:pt x="278" y="32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itchFamily="49" charset="0"/>
                <a:cs typeface="Consolas" pitchFamily="49" charset="0"/>
              </a:endParaRPr>
            </a:p>
          </p:txBody>
        </p:sp>
      </p:grpSp>
      <p:sp>
        <p:nvSpPr>
          <p:cNvPr id="33802" name="Text Box 25"/>
          <p:cNvSpPr txBox="1">
            <a:spLocks noChangeArrowheads="1"/>
          </p:cNvSpPr>
          <p:nvPr/>
        </p:nvSpPr>
        <p:spPr bwMode="auto">
          <a:xfrm>
            <a:off x="4864136" y="1357321"/>
            <a:ext cx="3636954" cy="400110"/>
          </a:xfrm>
          <a:prstGeom prst="rect">
            <a:avLst/>
          </a:prstGeom>
          <a:noFill/>
          <a:ln w="12700" cap="sq">
            <a:noFill/>
            <a:miter lim="800000"/>
            <a:headEnd type="none" w="sm" len="sm"/>
            <a:tailEnd type="none" w="sm" len="sm"/>
          </a:ln>
        </p:spPr>
        <p:txBody>
          <a:bodyPr wrap="square">
            <a:spAutoFit/>
          </a:bodyPr>
          <a:lstStyle/>
          <a:p>
            <a:r>
              <a:rPr kumimoji="1" lang="zh-CN" altLang="en-US" sz="2000" smtClean="0">
                <a:solidFill>
                  <a:srgbClr val="FF0000"/>
                </a:solidFill>
                <a:latin typeface="Consolas" pitchFamily="49" charset="0"/>
                <a:ea typeface="楷体" pitchFamily="49" charset="-122"/>
                <a:cs typeface="Consolas" pitchFamily="49" charset="0"/>
              </a:rPr>
              <a:t>先</a:t>
            </a:r>
            <a:r>
              <a:rPr kumimoji="1" lang="zh-CN" altLang="en-US" sz="2000" dirty="0">
                <a:solidFill>
                  <a:srgbClr val="FF0000"/>
                </a:solidFill>
                <a:latin typeface="Consolas" pitchFamily="49" charset="0"/>
                <a:ea typeface="楷体" pitchFamily="49" charset="-122"/>
                <a:cs typeface="Consolas" pitchFamily="49" charset="0"/>
              </a:rPr>
              <a:t>根遍历的顶点访问次序：</a:t>
            </a:r>
          </a:p>
        </p:txBody>
      </p:sp>
      <p:sp>
        <p:nvSpPr>
          <p:cNvPr id="33803" name="Text Box 26"/>
          <p:cNvSpPr txBox="1">
            <a:spLocks noChangeArrowheads="1"/>
          </p:cNvSpPr>
          <p:nvPr/>
        </p:nvSpPr>
        <p:spPr bwMode="auto">
          <a:xfrm>
            <a:off x="5376897" y="1962146"/>
            <a:ext cx="3147015" cy="400110"/>
          </a:xfrm>
          <a:prstGeom prst="rect">
            <a:avLst/>
          </a:prstGeom>
          <a:noFill/>
          <a:ln w="12700" cap="sq">
            <a:noFill/>
            <a:miter lim="800000"/>
            <a:headEnd type="none" w="sm" len="sm"/>
            <a:tailEnd type="none" w="sm" len="sm"/>
          </a:ln>
        </p:spPr>
        <p:txBody>
          <a:bodyPr wrap="none">
            <a:spAutoFit/>
          </a:bodyPr>
          <a:lstStyle/>
          <a:p>
            <a:r>
              <a:rPr kumimoji="1" lang="en-US" altLang="zh-CN" sz="2000" i="1" dirty="0">
                <a:solidFill>
                  <a:srgbClr val="3333FF"/>
                </a:solidFill>
                <a:latin typeface="Consolas" pitchFamily="49" charset="0"/>
                <a:ea typeface="楷体" pitchFamily="49" charset="-122"/>
                <a:cs typeface="Consolas" pitchFamily="49" charset="0"/>
              </a:rPr>
              <a:t>A B E F C D G H I J K</a:t>
            </a:r>
          </a:p>
        </p:txBody>
      </p:sp>
      <p:sp>
        <p:nvSpPr>
          <p:cNvPr id="33800" name="Text Box 28"/>
          <p:cNvSpPr txBox="1">
            <a:spLocks noChangeArrowheads="1"/>
          </p:cNvSpPr>
          <p:nvPr/>
        </p:nvSpPr>
        <p:spPr bwMode="auto">
          <a:xfrm>
            <a:off x="4864136" y="2797185"/>
            <a:ext cx="3635367" cy="400110"/>
          </a:xfrm>
          <a:prstGeom prst="rect">
            <a:avLst/>
          </a:prstGeom>
          <a:noFill/>
          <a:ln w="12700" cap="sq">
            <a:noFill/>
            <a:miter lim="800000"/>
            <a:headEnd type="none" w="sm" len="sm"/>
            <a:tailEnd type="none" w="sm" len="sm"/>
          </a:ln>
        </p:spPr>
        <p:txBody>
          <a:bodyPr wrap="square">
            <a:spAutoFit/>
          </a:bodyPr>
          <a:lstStyle/>
          <a:p>
            <a:r>
              <a:rPr kumimoji="1" lang="zh-CN" altLang="en-US" sz="2000" smtClean="0">
                <a:solidFill>
                  <a:srgbClr val="FF0000"/>
                </a:solidFill>
                <a:latin typeface="Consolas" pitchFamily="49" charset="0"/>
                <a:ea typeface="楷体" pitchFamily="49" charset="-122"/>
                <a:cs typeface="Consolas" pitchFamily="49" charset="0"/>
              </a:rPr>
              <a:t>后根</a:t>
            </a:r>
            <a:r>
              <a:rPr kumimoji="1" lang="zh-CN" altLang="en-US" sz="2000">
                <a:solidFill>
                  <a:srgbClr val="FF0000"/>
                </a:solidFill>
                <a:latin typeface="Consolas" pitchFamily="49" charset="0"/>
                <a:ea typeface="楷体" pitchFamily="49" charset="-122"/>
                <a:cs typeface="Consolas" pitchFamily="49" charset="0"/>
              </a:rPr>
              <a:t>遍历的顶点访问次序：</a:t>
            </a:r>
          </a:p>
        </p:txBody>
      </p:sp>
      <p:sp>
        <p:nvSpPr>
          <p:cNvPr id="33801" name="Text Box 29"/>
          <p:cNvSpPr txBox="1">
            <a:spLocks noChangeArrowheads="1"/>
          </p:cNvSpPr>
          <p:nvPr/>
        </p:nvSpPr>
        <p:spPr bwMode="auto">
          <a:xfrm>
            <a:off x="5286380" y="3390906"/>
            <a:ext cx="3147015" cy="400110"/>
          </a:xfrm>
          <a:prstGeom prst="rect">
            <a:avLst/>
          </a:prstGeom>
          <a:noFill/>
          <a:ln w="12700" cap="sq">
            <a:noFill/>
            <a:miter lim="800000"/>
            <a:headEnd type="none" w="sm" len="sm"/>
            <a:tailEnd type="none" w="sm" len="sm"/>
          </a:ln>
        </p:spPr>
        <p:txBody>
          <a:bodyPr wrap="none">
            <a:spAutoFit/>
          </a:bodyPr>
          <a:lstStyle/>
          <a:p>
            <a:r>
              <a:rPr kumimoji="1" lang="en-US" altLang="zh-CN" sz="2000" i="1" dirty="0">
                <a:solidFill>
                  <a:srgbClr val="3333FF"/>
                </a:solidFill>
                <a:latin typeface="Consolas" pitchFamily="49" charset="0"/>
                <a:ea typeface="楷体" pitchFamily="49" charset="-122"/>
                <a:cs typeface="Consolas" pitchFamily="49" charset="0"/>
              </a:rPr>
              <a:t>E F B C I J K H G D A</a:t>
            </a:r>
          </a:p>
        </p:txBody>
      </p:sp>
      <p:sp>
        <p:nvSpPr>
          <p:cNvPr id="33798" name="Text Box 31"/>
          <p:cNvSpPr txBox="1">
            <a:spLocks noChangeArrowheads="1"/>
          </p:cNvSpPr>
          <p:nvPr/>
        </p:nvSpPr>
        <p:spPr bwMode="auto">
          <a:xfrm>
            <a:off x="4864136" y="4248162"/>
            <a:ext cx="3465504" cy="400050"/>
          </a:xfrm>
          <a:prstGeom prst="rect">
            <a:avLst/>
          </a:prstGeom>
          <a:noFill/>
          <a:ln w="12700" cap="sq">
            <a:noFill/>
            <a:miter lim="800000"/>
            <a:headEnd type="none" w="sm" len="sm"/>
            <a:tailEnd type="none" w="sm" len="sm"/>
          </a:ln>
        </p:spPr>
        <p:txBody>
          <a:bodyPr wrap="square">
            <a:spAutoFit/>
          </a:bodyPr>
          <a:lstStyle/>
          <a:p>
            <a:r>
              <a:rPr kumimoji="1" lang="zh-CN" altLang="en-US" sz="2000" smtClean="0">
                <a:solidFill>
                  <a:srgbClr val="FF0000"/>
                </a:solidFill>
                <a:latin typeface="Consolas" pitchFamily="49" charset="0"/>
                <a:ea typeface="楷体" pitchFamily="49" charset="-122"/>
                <a:cs typeface="Consolas" pitchFamily="49" charset="0"/>
              </a:rPr>
              <a:t>层次</a:t>
            </a:r>
            <a:r>
              <a:rPr kumimoji="1" lang="zh-CN" altLang="en-US" sz="2000">
                <a:solidFill>
                  <a:srgbClr val="FF0000"/>
                </a:solidFill>
                <a:latin typeface="Consolas" pitchFamily="49" charset="0"/>
                <a:ea typeface="楷体" pitchFamily="49" charset="-122"/>
                <a:cs typeface="Consolas" pitchFamily="49" charset="0"/>
              </a:rPr>
              <a:t>遍历的顶点访问次序：</a:t>
            </a:r>
          </a:p>
        </p:txBody>
      </p:sp>
      <p:sp>
        <p:nvSpPr>
          <p:cNvPr id="33799" name="Text Box 32"/>
          <p:cNvSpPr txBox="1">
            <a:spLocks noChangeArrowheads="1"/>
          </p:cNvSpPr>
          <p:nvPr/>
        </p:nvSpPr>
        <p:spPr bwMode="auto">
          <a:xfrm>
            <a:off x="5384834" y="4814900"/>
            <a:ext cx="3146425" cy="400050"/>
          </a:xfrm>
          <a:prstGeom prst="rect">
            <a:avLst/>
          </a:prstGeom>
          <a:noFill/>
          <a:ln w="12700" cap="sq">
            <a:noFill/>
            <a:miter lim="800000"/>
            <a:headEnd type="none" w="sm" len="sm"/>
            <a:tailEnd type="none" w="sm" len="sm"/>
          </a:ln>
        </p:spPr>
        <p:txBody>
          <a:bodyPr wrap="none">
            <a:spAutoFit/>
          </a:bodyPr>
          <a:lstStyle/>
          <a:p>
            <a:r>
              <a:rPr kumimoji="1" lang="en-US" altLang="zh-CN" sz="2000" i="1" dirty="0">
                <a:solidFill>
                  <a:srgbClr val="3333FF"/>
                </a:solidFill>
                <a:latin typeface="Consolas" pitchFamily="49" charset="0"/>
                <a:ea typeface="楷体" pitchFamily="49" charset="-122"/>
                <a:cs typeface="Consolas" pitchFamily="49" charset="0"/>
              </a:rPr>
              <a:t>A B C D E F G H I J K</a:t>
            </a:r>
          </a:p>
        </p:txBody>
      </p:sp>
      <p:sp>
        <p:nvSpPr>
          <p:cNvPr id="31" name="TextBox 3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3803"/>
                                        </p:tgtEl>
                                        <p:attrNameLst>
                                          <p:attrName>style.visibility</p:attrName>
                                        </p:attrNameLst>
                                      </p:cBhvr>
                                      <p:to>
                                        <p:strVal val="visible"/>
                                      </p:to>
                                    </p:set>
                                    <p:anim calcmode="discrete" valueType="clr">
                                      <p:cBhvr override="childStyle">
                                        <p:cTn id="7" dur="80"/>
                                        <p:tgtEl>
                                          <p:spTgt spid="3380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803"/>
                                        </p:tgtEl>
                                        <p:attrNameLst>
                                          <p:attrName>fillcolor</p:attrName>
                                        </p:attrNameLst>
                                      </p:cBhvr>
                                      <p:tavLst>
                                        <p:tav tm="0">
                                          <p:val>
                                            <p:clrVal>
                                              <a:schemeClr val="accent2"/>
                                            </p:clrVal>
                                          </p:val>
                                        </p:tav>
                                        <p:tav tm="50000">
                                          <p:val>
                                            <p:clrVal>
                                              <a:schemeClr val="hlink"/>
                                            </p:clrVal>
                                          </p:val>
                                        </p:tav>
                                      </p:tavLst>
                                    </p:anim>
                                    <p:set>
                                      <p:cBhvr>
                                        <p:cTn id="9" dur="80"/>
                                        <p:tgtEl>
                                          <p:spTgt spid="3380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80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33801"/>
                                        </p:tgtEl>
                                        <p:attrNameLst>
                                          <p:attrName>style.visibility</p:attrName>
                                        </p:attrNameLst>
                                      </p:cBhvr>
                                      <p:to>
                                        <p:strVal val="visible"/>
                                      </p:to>
                                    </p:set>
                                    <p:anim calcmode="discrete" valueType="clr">
                                      <p:cBhvr override="childStyle">
                                        <p:cTn id="18" dur="80"/>
                                        <p:tgtEl>
                                          <p:spTgt spid="33801"/>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33801"/>
                                        </p:tgtEl>
                                        <p:attrNameLst>
                                          <p:attrName>fillcolor</p:attrName>
                                        </p:attrNameLst>
                                      </p:cBhvr>
                                      <p:tavLst>
                                        <p:tav tm="0">
                                          <p:val>
                                            <p:clrVal>
                                              <a:schemeClr val="accent2"/>
                                            </p:clrVal>
                                          </p:val>
                                        </p:tav>
                                        <p:tav tm="50000">
                                          <p:val>
                                            <p:clrVal>
                                              <a:schemeClr val="hlink"/>
                                            </p:clrVal>
                                          </p:val>
                                        </p:tav>
                                      </p:tavLst>
                                    </p:anim>
                                    <p:set>
                                      <p:cBhvr>
                                        <p:cTn id="20" dur="80"/>
                                        <p:tgtEl>
                                          <p:spTgt spid="33801"/>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3799"/>
                                        </p:tgtEl>
                                        <p:attrNameLst>
                                          <p:attrName>style.visibility</p:attrName>
                                        </p:attrNameLst>
                                      </p:cBhvr>
                                      <p:to>
                                        <p:strVal val="visible"/>
                                      </p:to>
                                    </p:set>
                                    <p:anim calcmode="discrete" valueType="clr">
                                      <p:cBhvr override="childStyle">
                                        <p:cTn id="29" dur="80"/>
                                        <p:tgtEl>
                                          <p:spTgt spid="33799"/>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3799"/>
                                        </p:tgtEl>
                                        <p:attrNameLst>
                                          <p:attrName>fillcolor</p:attrName>
                                        </p:attrNameLst>
                                      </p:cBhvr>
                                      <p:tavLst>
                                        <p:tav tm="0">
                                          <p:val>
                                            <p:clrVal>
                                              <a:schemeClr val="accent2"/>
                                            </p:clrVal>
                                          </p:val>
                                        </p:tav>
                                        <p:tav tm="50000">
                                          <p:val>
                                            <p:clrVal>
                                              <a:schemeClr val="hlink"/>
                                            </p:clrVal>
                                          </p:val>
                                        </p:tav>
                                      </p:tavLst>
                                    </p:anim>
                                    <p:set>
                                      <p:cBhvr>
                                        <p:cTn id="31" dur="80"/>
                                        <p:tgtEl>
                                          <p:spTgt spid="3379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p:bldP spid="33800" grpId="0"/>
      <p:bldP spid="33801" grpId="0"/>
      <p:bldP spid="33798" grpId="0"/>
      <p:bldP spid="337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71538" y="214290"/>
            <a:ext cx="4124324"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kumimoji="1" lang="en-US" altLang="zh-CN" sz="2800">
                <a:solidFill>
                  <a:srgbClr val="FF0000"/>
                </a:solidFill>
                <a:latin typeface="Consolas" pitchFamily="49" charset="0"/>
                <a:ea typeface="微软雅黑" pitchFamily="34" charset="-122"/>
                <a:cs typeface="Consolas" pitchFamily="49" charset="0"/>
              </a:rPr>
              <a:t>6.1.6 </a:t>
            </a:r>
            <a:r>
              <a:rPr kumimoji="1" lang="zh-CN" altLang="en-US" sz="2800" smtClean="0">
                <a:solidFill>
                  <a:srgbClr val="FF0000"/>
                </a:solidFill>
                <a:latin typeface="Consolas" pitchFamily="49" charset="0"/>
                <a:ea typeface="微软雅黑" pitchFamily="34" charset="-122"/>
                <a:cs typeface="Consolas" pitchFamily="49" charset="0"/>
              </a:rPr>
              <a:t>树</a:t>
            </a:r>
            <a:r>
              <a:rPr kumimoji="1" lang="zh-CN" altLang="en-US" sz="2800" dirty="0">
                <a:solidFill>
                  <a:srgbClr val="FF0000"/>
                </a:solidFill>
                <a:latin typeface="Consolas" pitchFamily="49" charset="0"/>
                <a:ea typeface="微软雅黑" pitchFamily="34" charset="-122"/>
                <a:cs typeface="Consolas" pitchFamily="49" charset="0"/>
              </a:rPr>
              <a:t>的存储结构</a:t>
            </a:r>
            <a:endParaRPr kumimoji="1" lang="zh-CN" altLang="en-US" sz="2800" b="0" dirty="0">
              <a:solidFill>
                <a:srgbClr val="FF0000"/>
              </a:solidFill>
              <a:latin typeface="Consolas" pitchFamily="49" charset="0"/>
              <a:ea typeface="微软雅黑" pitchFamily="34" charset="-122"/>
              <a:cs typeface="Consolas" pitchFamily="49" charset="0"/>
            </a:endParaRPr>
          </a:p>
        </p:txBody>
      </p:sp>
      <p:sp>
        <p:nvSpPr>
          <p:cNvPr id="34819" name="Text Box 3"/>
          <p:cNvSpPr txBox="1">
            <a:spLocks noChangeArrowheads="1"/>
          </p:cNvSpPr>
          <p:nvPr/>
        </p:nvSpPr>
        <p:spPr bwMode="auto">
          <a:xfrm>
            <a:off x="1295400" y="1931506"/>
            <a:ext cx="7420004" cy="1211742"/>
          </a:xfrm>
          <a:prstGeom prst="rect">
            <a:avLst/>
          </a:prstGeom>
          <a:noFill/>
          <a:ln w="9525">
            <a:noFill/>
            <a:miter lim="800000"/>
            <a:headEnd/>
            <a:tailEnd/>
          </a:ln>
        </p:spPr>
        <p:txBody>
          <a:bodyPr wrap="square">
            <a:spAutoFit/>
          </a:bodyPr>
          <a:lstStyle/>
          <a:p>
            <a:pPr algn="just">
              <a:lnSpc>
                <a:spcPts val="3000"/>
              </a:lnSpc>
              <a:spcBef>
                <a:spcPts val="0"/>
              </a:spcBef>
            </a:pPr>
            <a:r>
              <a:rPr kumimoji="1" lang="zh-CN" altLang="en-US" sz="2000" dirty="0">
                <a:solidFill>
                  <a:srgbClr val="0000FF"/>
                </a:solidFill>
                <a:latin typeface="Consolas" pitchFamily="49" charset="0"/>
                <a:ea typeface="楷体" pitchFamily="49" charset="-122"/>
                <a:cs typeface="Consolas" pitchFamily="49" charset="0"/>
              </a:rPr>
              <a:t>　</a:t>
            </a:r>
            <a:r>
              <a:rPr kumimoji="1" lang="zh-CN" altLang="en-US" sz="2000" dirty="0" smtClean="0">
                <a:solidFill>
                  <a:srgbClr val="0000FF"/>
                </a:solidFill>
                <a:latin typeface="Consolas" pitchFamily="49" charset="0"/>
                <a:ea typeface="楷体" pitchFamily="49" charset="-122"/>
                <a:cs typeface="Consolas" pitchFamily="49" charset="0"/>
              </a:rPr>
              <a:t>   这种</a:t>
            </a:r>
            <a:r>
              <a:rPr kumimoji="1" lang="zh-CN" altLang="en-US" sz="2000" dirty="0">
                <a:solidFill>
                  <a:srgbClr val="0000FF"/>
                </a:solidFill>
                <a:latin typeface="Consolas" pitchFamily="49" charset="0"/>
                <a:ea typeface="楷体" pitchFamily="49" charset="-122"/>
                <a:cs typeface="Consolas" pitchFamily="49" charset="0"/>
              </a:rPr>
              <a:t>存储结构是一种顺序存储结构，用一组连续空间存储树的所有结点，同时在每个结点中附设一个伪指针指示其双亲结点的位置。</a:t>
            </a:r>
          </a:p>
        </p:txBody>
      </p:sp>
      <p:sp>
        <p:nvSpPr>
          <p:cNvPr id="34820" name="Rectangle 4"/>
          <p:cNvSpPr>
            <a:spLocks noChangeArrowheads="1"/>
          </p:cNvSpPr>
          <p:nvPr/>
        </p:nvSpPr>
        <p:spPr bwMode="auto">
          <a:xfrm>
            <a:off x="3452813" y="2733675"/>
            <a:ext cx="9144000" cy="0"/>
          </a:xfrm>
          <a:prstGeom prst="rect">
            <a:avLst/>
          </a:prstGeom>
          <a:noFill/>
          <a:ln w="9525">
            <a:noFill/>
            <a:miter lim="800000"/>
            <a:headEnd/>
            <a:tailEnd/>
          </a:ln>
        </p:spPr>
        <p:txBody>
          <a:bodyPr>
            <a:spAutoFit/>
          </a:bodyPr>
          <a:lstStyle/>
          <a:p>
            <a:endParaRPr lang="zh-CN" altLang="en-US"/>
          </a:p>
        </p:txBody>
      </p:sp>
      <p:sp>
        <p:nvSpPr>
          <p:cNvPr id="7" name="TextBox 6"/>
          <p:cNvSpPr txBox="1"/>
          <p:nvPr/>
        </p:nvSpPr>
        <p:spPr>
          <a:xfrm>
            <a:off x="1214414" y="1181385"/>
            <a:ext cx="285752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zh-CN" dirty="0" smtClean="0">
                <a:solidFill>
                  <a:srgbClr val="FF0000"/>
                </a:solidFill>
                <a:latin typeface="Consolas" pitchFamily="49" charset="0"/>
                <a:ea typeface="楷体" pitchFamily="49" charset="-122"/>
                <a:cs typeface="Consolas" pitchFamily="49" charset="0"/>
              </a:rPr>
              <a:t>1. </a:t>
            </a:r>
            <a:r>
              <a:rPr kumimoji="1" lang="zh-CN" altLang="en-US" dirty="0" smtClean="0">
                <a:solidFill>
                  <a:srgbClr val="FF0000"/>
                </a:solidFill>
                <a:latin typeface="Consolas" pitchFamily="49" charset="0"/>
                <a:ea typeface="楷体" pitchFamily="49" charset="-122"/>
                <a:cs typeface="Consolas" pitchFamily="49" charset="0"/>
              </a:rPr>
              <a:t>双亲存储结构</a:t>
            </a:r>
          </a:p>
        </p:txBody>
      </p:sp>
      <p:grpSp>
        <p:nvGrpSpPr>
          <p:cNvPr id="9" name="组合 8"/>
          <p:cNvGrpSpPr/>
          <p:nvPr/>
        </p:nvGrpSpPr>
        <p:grpSpPr>
          <a:xfrm>
            <a:off x="1857356" y="3357562"/>
            <a:ext cx="2808288" cy="2419350"/>
            <a:chOff x="3357554" y="2786058"/>
            <a:chExt cx="2808288" cy="2419350"/>
          </a:xfrm>
        </p:grpSpPr>
        <p:sp>
          <p:nvSpPr>
            <p:cNvPr id="10"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11"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12"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13"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14"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15"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16"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17"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18"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19"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20"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21"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22"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23"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24" name="直接连接符 23"/>
            <p:cNvCxnSpPr>
              <a:cxnSpLocks noChangeShapeType="1"/>
              <a:stCxn id="18" idx="4"/>
              <a:endCxn id="20" idx="0"/>
            </p:cNvCxnSpPr>
            <p:nvPr/>
          </p:nvCxnSpPr>
          <p:spPr bwMode="auto">
            <a:xfrm rot="16200000" flipH="1">
              <a:off x="4081455" y="4695025"/>
              <a:ext cx="300037" cy="1"/>
            </a:xfrm>
            <a:prstGeom prst="line">
              <a:avLst/>
            </a:prstGeom>
            <a:noFill/>
            <a:ln w="28575" algn="ctr">
              <a:solidFill>
                <a:srgbClr val="996633"/>
              </a:solidFill>
              <a:round/>
              <a:headEnd/>
              <a:tailEnd/>
            </a:ln>
          </p:spPr>
        </p:cxnSp>
      </p:grpSp>
      <p:graphicFrame>
        <p:nvGraphicFramePr>
          <p:cNvPr id="25" name="表格 24"/>
          <p:cNvGraphicFramePr>
            <a:graphicFrameLocks noGrp="1"/>
          </p:cNvGraphicFramePr>
          <p:nvPr/>
        </p:nvGraphicFramePr>
        <p:xfrm>
          <a:off x="5572132" y="2857496"/>
          <a:ext cx="2786082" cy="3337560"/>
        </p:xfrm>
        <a:graphic>
          <a:graphicData uri="http://schemas.openxmlformats.org/drawingml/2006/table">
            <a:tbl>
              <a:tblPr firstRow="1" bandRow="1">
                <a:tableStyleId>{5C22544A-7EE6-4342-B048-85BDC9FD1C3A}</a:tableStyleId>
              </a:tblPr>
              <a:tblGrid>
                <a:gridCol w="928694"/>
                <a:gridCol w="857256"/>
                <a:gridCol w="1000132"/>
              </a:tblGrid>
              <a:tr h="370840">
                <a:tc>
                  <a:txBody>
                    <a:bodyPr/>
                    <a:lstStyle/>
                    <a:p>
                      <a:pPr algn="ctr"/>
                      <a:r>
                        <a:rPr lang="zh-CN" altLang="en-US" smtClean="0">
                          <a:latin typeface="Consolas" pitchFamily="49" charset="0"/>
                          <a:ea typeface="微软雅黑" pitchFamily="34" charset="-122"/>
                          <a:cs typeface="Consolas" pitchFamily="49" charset="0"/>
                        </a:rPr>
                        <a:t>位置</a:t>
                      </a:r>
                      <a:endParaRPr lang="zh-CN" altLang="en-US">
                        <a:latin typeface="Consolas" pitchFamily="49" charset="0"/>
                        <a:ea typeface="微软雅黑" pitchFamily="34" charset="-122"/>
                        <a:cs typeface="Consolas" pitchFamily="49" charset="0"/>
                      </a:endParaRPr>
                    </a:p>
                  </a:txBody>
                  <a:tcPr/>
                </a:tc>
                <a:tc>
                  <a:txBody>
                    <a:bodyPr/>
                    <a:lstStyle/>
                    <a:p>
                      <a:pPr algn="ctr"/>
                      <a:r>
                        <a:rPr lang="en-US" altLang="zh-CN" smtClean="0">
                          <a:latin typeface="Consolas" pitchFamily="49" charset="0"/>
                          <a:ea typeface="微软雅黑" pitchFamily="34" charset="-122"/>
                          <a:cs typeface="Consolas" pitchFamily="49" charset="0"/>
                        </a:rPr>
                        <a:t>data</a:t>
                      </a:r>
                      <a:endParaRPr lang="zh-CN" altLang="en-US">
                        <a:latin typeface="Consolas" pitchFamily="49" charset="0"/>
                        <a:ea typeface="微软雅黑" pitchFamily="34" charset="-122"/>
                        <a:cs typeface="Consolas" pitchFamily="49" charset="0"/>
                      </a:endParaRPr>
                    </a:p>
                  </a:txBody>
                  <a:tcPr/>
                </a:tc>
                <a:tc>
                  <a:txBody>
                    <a:bodyPr/>
                    <a:lstStyle/>
                    <a:p>
                      <a:pPr algn="ctr"/>
                      <a:r>
                        <a:rPr lang="en-US" altLang="zh-CN" smtClean="0">
                          <a:latin typeface="Consolas" pitchFamily="49" charset="0"/>
                          <a:ea typeface="微软雅黑" pitchFamily="34" charset="-122"/>
                          <a:cs typeface="Consolas" pitchFamily="49" charset="0"/>
                        </a:rPr>
                        <a:t>parent</a:t>
                      </a:r>
                      <a:endParaRPr lang="zh-CN" altLang="en-US">
                        <a:latin typeface="Consolas" pitchFamily="49" charset="0"/>
                        <a:ea typeface="微软雅黑" pitchFamily="34" charset="-122"/>
                        <a:cs typeface="Consolas" pitchFamily="49" charset="0"/>
                      </a:endParaRPr>
                    </a:p>
                  </a:txBody>
                  <a:tcPr/>
                </a:tc>
              </a:tr>
              <a:tr h="370840">
                <a:tc>
                  <a:txBody>
                    <a:bodyPr/>
                    <a:lstStyle/>
                    <a:p>
                      <a:pPr algn="ctr"/>
                      <a:r>
                        <a:rPr lang="en-US" altLang="zh-CN" b="1" smtClean="0">
                          <a:solidFill>
                            <a:srgbClr val="0000FF"/>
                          </a:solidFill>
                        </a:rPr>
                        <a:t>0</a:t>
                      </a:r>
                      <a:endParaRPr lang="zh-CN" altLang="en-US" b="1">
                        <a:solidFill>
                          <a:srgbClr val="0000FF"/>
                        </a:solidFill>
                      </a:endParaRPr>
                    </a:p>
                  </a:txBody>
                  <a:tcPr/>
                </a:tc>
                <a:tc>
                  <a:txBody>
                    <a:bodyPr/>
                    <a:lstStyle/>
                    <a:p>
                      <a:pPr algn="ctr"/>
                      <a:r>
                        <a:rPr lang="en-US" altLang="zh-CN" b="1" i="1" smtClean="0">
                          <a:solidFill>
                            <a:srgbClr val="0000FF"/>
                          </a:solidFill>
                        </a:rPr>
                        <a:t>A</a:t>
                      </a:r>
                      <a:endParaRPr lang="zh-CN" altLang="en-US" b="1" i="1">
                        <a:solidFill>
                          <a:srgbClr val="0000FF"/>
                        </a:solidFill>
                      </a:endParaRPr>
                    </a:p>
                  </a:txBody>
                  <a:tcPr/>
                </a:tc>
                <a:tc>
                  <a:txBody>
                    <a:bodyPr/>
                    <a:lstStyle/>
                    <a:p>
                      <a:pPr algn="ctr"/>
                      <a:r>
                        <a:rPr lang="en-US" altLang="zh-CN" b="1" smtClean="0">
                          <a:solidFill>
                            <a:srgbClr val="C00000"/>
                          </a:solidFill>
                        </a:rPr>
                        <a:t>-1</a:t>
                      </a:r>
                      <a:endParaRPr lang="zh-CN" altLang="en-US" b="1">
                        <a:solidFill>
                          <a:srgbClr val="C00000"/>
                        </a:solidFill>
                      </a:endParaRPr>
                    </a:p>
                  </a:txBody>
                  <a:tcPr/>
                </a:tc>
              </a:tr>
              <a:tr h="370840">
                <a:tc>
                  <a:txBody>
                    <a:bodyPr/>
                    <a:lstStyle/>
                    <a:p>
                      <a:pPr algn="ctr"/>
                      <a:r>
                        <a:rPr lang="en-US" altLang="zh-CN" b="1" smtClean="0">
                          <a:solidFill>
                            <a:srgbClr val="0000FF"/>
                          </a:solidFill>
                        </a:rPr>
                        <a:t>1</a:t>
                      </a:r>
                      <a:endParaRPr lang="zh-CN" altLang="en-US" b="1">
                        <a:solidFill>
                          <a:srgbClr val="0000FF"/>
                        </a:solidFill>
                      </a:endParaRPr>
                    </a:p>
                  </a:txBody>
                  <a:tcPr/>
                </a:tc>
                <a:tc>
                  <a:txBody>
                    <a:bodyPr/>
                    <a:lstStyle/>
                    <a:p>
                      <a:pPr algn="ctr"/>
                      <a:r>
                        <a:rPr lang="en-US" altLang="zh-CN" b="1" i="1" smtClean="0">
                          <a:solidFill>
                            <a:srgbClr val="0000FF"/>
                          </a:solidFill>
                        </a:rPr>
                        <a:t>B</a:t>
                      </a:r>
                      <a:endParaRPr lang="zh-CN" altLang="en-US" b="1" i="1">
                        <a:solidFill>
                          <a:srgbClr val="0000FF"/>
                        </a:solidFill>
                      </a:endParaRPr>
                    </a:p>
                  </a:txBody>
                  <a:tcPr/>
                </a:tc>
                <a:tc>
                  <a:txBody>
                    <a:bodyPr/>
                    <a:lstStyle/>
                    <a:p>
                      <a:pPr algn="ctr"/>
                      <a:r>
                        <a:rPr lang="en-US" altLang="zh-CN" b="1" smtClean="0">
                          <a:solidFill>
                            <a:srgbClr val="C00000"/>
                          </a:solidFill>
                        </a:rPr>
                        <a:t>0</a:t>
                      </a:r>
                      <a:endParaRPr lang="zh-CN" altLang="en-US" b="1">
                        <a:solidFill>
                          <a:srgbClr val="C00000"/>
                        </a:solidFill>
                      </a:endParaRPr>
                    </a:p>
                  </a:txBody>
                  <a:tcPr/>
                </a:tc>
              </a:tr>
              <a:tr h="370840">
                <a:tc>
                  <a:txBody>
                    <a:bodyPr/>
                    <a:lstStyle/>
                    <a:p>
                      <a:pPr algn="ctr"/>
                      <a:r>
                        <a:rPr lang="en-US" altLang="zh-CN" b="1" smtClean="0">
                          <a:solidFill>
                            <a:srgbClr val="0000FF"/>
                          </a:solidFill>
                        </a:rPr>
                        <a:t>2</a:t>
                      </a:r>
                      <a:endParaRPr lang="zh-CN" altLang="en-US" b="1">
                        <a:solidFill>
                          <a:srgbClr val="0000FF"/>
                        </a:solidFill>
                      </a:endParaRPr>
                    </a:p>
                  </a:txBody>
                  <a:tcPr/>
                </a:tc>
                <a:tc>
                  <a:txBody>
                    <a:bodyPr/>
                    <a:lstStyle/>
                    <a:p>
                      <a:pPr algn="ctr"/>
                      <a:r>
                        <a:rPr lang="en-US" altLang="zh-CN" b="1" i="1" smtClean="0">
                          <a:solidFill>
                            <a:srgbClr val="0000FF"/>
                          </a:solidFill>
                        </a:rPr>
                        <a:t>C</a:t>
                      </a:r>
                      <a:endParaRPr lang="zh-CN" altLang="en-US" b="1" i="1">
                        <a:solidFill>
                          <a:srgbClr val="0000FF"/>
                        </a:solidFill>
                      </a:endParaRPr>
                    </a:p>
                  </a:txBody>
                  <a:tcPr/>
                </a:tc>
                <a:tc>
                  <a:txBody>
                    <a:bodyPr/>
                    <a:lstStyle/>
                    <a:p>
                      <a:pPr algn="ctr"/>
                      <a:r>
                        <a:rPr lang="en-US" altLang="zh-CN" b="1" smtClean="0">
                          <a:solidFill>
                            <a:srgbClr val="C00000"/>
                          </a:solidFill>
                        </a:rPr>
                        <a:t>0</a:t>
                      </a:r>
                      <a:endParaRPr lang="zh-CN" altLang="en-US" b="1">
                        <a:solidFill>
                          <a:srgbClr val="C00000"/>
                        </a:solidFill>
                      </a:endParaRPr>
                    </a:p>
                  </a:txBody>
                  <a:tcPr/>
                </a:tc>
              </a:tr>
              <a:tr h="370840">
                <a:tc>
                  <a:txBody>
                    <a:bodyPr/>
                    <a:lstStyle/>
                    <a:p>
                      <a:pPr algn="ctr"/>
                      <a:r>
                        <a:rPr lang="en-US" altLang="zh-CN" b="1" smtClean="0">
                          <a:solidFill>
                            <a:srgbClr val="0000FF"/>
                          </a:solidFill>
                        </a:rPr>
                        <a:t>3</a:t>
                      </a:r>
                      <a:endParaRPr lang="zh-CN" altLang="en-US" b="1">
                        <a:solidFill>
                          <a:srgbClr val="0000FF"/>
                        </a:solidFill>
                      </a:endParaRPr>
                    </a:p>
                  </a:txBody>
                  <a:tcPr/>
                </a:tc>
                <a:tc>
                  <a:txBody>
                    <a:bodyPr/>
                    <a:lstStyle/>
                    <a:p>
                      <a:pPr algn="ctr"/>
                      <a:r>
                        <a:rPr lang="en-US" altLang="zh-CN" b="1" i="1" smtClean="0">
                          <a:solidFill>
                            <a:srgbClr val="0000FF"/>
                          </a:solidFill>
                        </a:rPr>
                        <a:t>D</a:t>
                      </a:r>
                      <a:endParaRPr lang="zh-CN" altLang="en-US" b="1" i="1">
                        <a:solidFill>
                          <a:srgbClr val="0000FF"/>
                        </a:solidFill>
                      </a:endParaRPr>
                    </a:p>
                  </a:txBody>
                  <a:tcPr/>
                </a:tc>
                <a:tc>
                  <a:txBody>
                    <a:bodyPr/>
                    <a:lstStyle/>
                    <a:p>
                      <a:pPr algn="ctr"/>
                      <a:r>
                        <a:rPr lang="en-US" altLang="zh-CN" b="1" smtClean="0">
                          <a:solidFill>
                            <a:srgbClr val="C00000"/>
                          </a:solidFill>
                        </a:rPr>
                        <a:t>0</a:t>
                      </a:r>
                      <a:endParaRPr lang="zh-CN" altLang="en-US" b="1">
                        <a:solidFill>
                          <a:srgbClr val="C00000"/>
                        </a:solidFill>
                      </a:endParaRPr>
                    </a:p>
                  </a:txBody>
                  <a:tcPr/>
                </a:tc>
              </a:tr>
              <a:tr h="370840">
                <a:tc>
                  <a:txBody>
                    <a:bodyPr/>
                    <a:lstStyle/>
                    <a:p>
                      <a:pPr algn="ctr"/>
                      <a:r>
                        <a:rPr lang="en-US" altLang="zh-CN" b="1" smtClean="0">
                          <a:solidFill>
                            <a:srgbClr val="0000FF"/>
                          </a:solidFill>
                        </a:rPr>
                        <a:t>4</a:t>
                      </a:r>
                      <a:endParaRPr lang="zh-CN" altLang="en-US" b="1">
                        <a:solidFill>
                          <a:srgbClr val="0000FF"/>
                        </a:solidFill>
                      </a:endParaRPr>
                    </a:p>
                  </a:txBody>
                  <a:tcPr/>
                </a:tc>
                <a:tc>
                  <a:txBody>
                    <a:bodyPr/>
                    <a:lstStyle/>
                    <a:p>
                      <a:pPr algn="ctr"/>
                      <a:r>
                        <a:rPr lang="en-US" altLang="zh-CN" b="1" i="1" smtClean="0">
                          <a:solidFill>
                            <a:srgbClr val="0000FF"/>
                          </a:solidFill>
                        </a:rPr>
                        <a:t>E</a:t>
                      </a:r>
                      <a:endParaRPr lang="zh-CN" altLang="en-US" b="1" i="1">
                        <a:solidFill>
                          <a:srgbClr val="0000FF"/>
                        </a:solidFill>
                      </a:endParaRPr>
                    </a:p>
                  </a:txBody>
                  <a:tcPr/>
                </a:tc>
                <a:tc>
                  <a:txBody>
                    <a:bodyPr/>
                    <a:lstStyle/>
                    <a:p>
                      <a:pPr algn="ctr"/>
                      <a:r>
                        <a:rPr lang="en-US" altLang="zh-CN" b="1" smtClean="0">
                          <a:solidFill>
                            <a:srgbClr val="C00000"/>
                          </a:solidFill>
                        </a:rPr>
                        <a:t>2</a:t>
                      </a:r>
                      <a:endParaRPr lang="zh-CN" altLang="en-US" b="1">
                        <a:solidFill>
                          <a:srgbClr val="C00000"/>
                        </a:solidFill>
                      </a:endParaRPr>
                    </a:p>
                  </a:txBody>
                  <a:tcPr/>
                </a:tc>
              </a:tr>
              <a:tr h="370840">
                <a:tc>
                  <a:txBody>
                    <a:bodyPr/>
                    <a:lstStyle/>
                    <a:p>
                      <a:pPr algn="ctr"/>
                      <a:r>
                        <a:rPr lang="en-US" altLang="zh-CN" b="1" smtClean="0">
                          <a:solidFill>
                            <a:srgbClr val="0000FF"/>
                          </a:solidFill>
                        </a:rPr>
                        <a:t>5</a:t>
                      </a:r>
                      <a:endParaRPr lang="zh-CN" altLang="en-US" b="1">
                        <a:solidFill>
                          <a:srgbClr val="0000FF"/>
                        </a:solidFill>
                      </a:endParaRPr>
                    </a:p>
                  </a:txBody>
                  <a:tcPr/>
                </a:tc>
                <a:tc>
                  <a:txBody>
                    <a:bodyPr/>
                    <a:lstStyle/>
                    <a:p>
                      <a:pPr algn="ctr"/>
                      <a:r>
                        <a:rPr lang="en-US" altLang="zh-CN" b="1" i="1" smtClean="0">
                          <a:solidFill>
                            <a:srgbClr val="0000FF"/>
                          </a:solidFill>
                        </a:rPr>
                        <a:t>F</a:t>
                      </a:r>
                      <a:endParaRPr lang="zh-CN" altLang="en-US" b="1" i="1">
                        <a:solidFill>
                          <a:srgbClr val="0000FF"/>
                        </a:solidFill>
                      </a:endParaRPr>
                    </a:p>
                  </a:txBody>
                  <a:tcPr/>
                </a:tc>
                <a:tc>
                  <a:txBody>
                    <a:bodyPr/>
                    <a:lstStyle/>
                    <a:p>
                      <a:pPr algn="ctr"/>
                      <a:r>
                        <a:rPr lang="en-US" altLang="zh-CN" b="1" smtClean="0">
                          <a:solidFill>
                            <a:srgbClr val="C00000"/>
                          </a:solidFill>
                        </a:rPr>
                        <a:t>2</a:t>
                      </a:r>
                      <a:endParaRPr lang="zh-CN" altLang="en-US" b="1">
                        <a:solidFill>
                          <a:srgbClr val="C00000"/>
                        </a:solidFill>
                      </a:endParaRPr>
                    </a:p>
                  </a:txBody>
                  <a:tcPr/>
                </a:tc>
              </a:tr>
              <a:tr h="370840">
                <a:tc>
                  <a:txBody>
                    <a:bodyPr/>
                    <a:lstStyle/>
                    <a:p>
                      <a:pPr algn="ctr"/>
                      <a:r>
                        <a:rPr lang="en-US" altLang="zh-CN" b="1" smtClean="0">
                          <a:solidFill>
                            <a:srgbClr val="0000FF"/>
                          </a:solidFill>
                        </a:rPr>
                        <a:t>6</a:t>
                      </a:r>
                      <a:endParaRPr lang="zh-CN" altLang="en-US" b="1">
                        <a:solidFill>
                          <a:srgbClr val="0000FF"/>
                        </a:solidFill>
                      </a:endParaRPr>
                    </a:p>
                  </a:txBody>
                  <a:tcPr/>
                </a:tc>
                <a:tc>
                  <a:txBody>
                    <a:bodyPr/>
                    <a:lstStyle/>
                    <a:p>
                      <a:pPr algn="ctr"/>
                      <a:r>
                        <a:rPr lang="en-US" altLang="zh-CN" b="1" i="1" smtClean="0">
                          <a:solidFill>
                            <a:srgbClr val="0000FF"/>
                          </a:solidFill>
                        </a:rPr>
                        <a:t>G</a:t>
                      </a:r>
                      <a:endParaRPr lang="zh-CN" altLang="en-US" b="1" i="1">
                        <a:solidFill>
                          <a:srgbClr val="0000FF"/>
                        </a:solidFill>
                      </a:endParaRPr>
                    </a:p>
                  </a:txBody>
                  <a:tcPr/>
                </a:tc>
                <a:tc>
                  <a:txBody>
                    <a:bodyPr/>
                    <a:lstStyle/>
                    <a:p>
                      <a:pPr algn="ctr"/>
                      <a:r>
                        <a:rPr lang="en-US" altLang="zh-CN" b="1" smtClean="0">
                          <a:solidFill>
                            <a:srgbClr val="C00000"/>
                          </a:solidFill>
                        </a:rPr>
                        <a:t>3</a:t>
                      </a:r>
                      <a:endParaRPr lang="zh-CN" altLang="en-US" b="1">
                        <a:solidFill>
                          <a:srgbClr val="C00000"/>
                        </a:solidFill>
                      </a:endParaRPr>
                    </a:p>
                  </a:txBody>
                  <a:tcPr/>
                </a:tc>
              </a:tr>
              <a:tr h="370840">
                <a:tc>
                  <a:txBody>
                    <a:bodyPr/>
                    <a:lstStyle/>
                    <a:p>
                      <a:pPr algn="ctr"/>
                      <a:r>
                        <a:rPr lang="en-US" altLang="zh-CN" b="1" smtClean="0">
                          <a:solidFill>
                            <a:srgbClr val="0000FF"/>
                          </a:solidFill>
                        </a:rPr>
                        <a:t>7</a:t>
                      </a:r>
                      <a:endParaRPr lang="zh-CN" altLang="en-US" b="1">
                        <a:solidFill>
                          <a:srgbClr val="0000FF"/>
                        </a:solidFill>
                      </a:endParaRPr>
                    </a:p>
                  </a:txBody>
                  <a:tcPr/>
                </a:tc>
                <a:tc>
                  <a:txBody>
                    <a:bodyPr/>
                    <a:lstStyle/>
                    <a:p>
                      <a:pPr algn="ctr"/>
                      <a:r>
                        <a:rPr lang="en-US" altLang="zh-CN" b="1" i="1" smtClean="0">
                          <a:solidFill>
                            <a:srgbClr val="0000FF"/>
                          </a:solidFill>
                        </a:rPr>
                        <a:t>H</a:t>
                      </a:r>
                      <a:endParaRPr lang="zh-CN" altLang="en-US" b="1" i="1">
                        <a:solidFill>
                          <a:srgbClr val="0000FF"/>
                        </a:solidFill>
                      </a:endParaRPr>
                    </a:p>
                  </a:txBody>
                  <a:tcPr/>
                </a:tc>
                <a:tc>
                  <a:txBody>
                    <a:bodyPr/>
                    <a:lstStyle/>
                    <a:p>
                      <a:pPr algn="ctr"/>
                      <a:r>
                        <a:rPr lang="en-US" altLang="zh-CN" b="1" smtClean="0">
                          <a:solidFill>
                            <a:srgbClr val="C00000"/>
                          </a:solidFill>
                        </a:rPr>
                        <a:t>4</a:t>
                      </a:r>
                      <a:endParaRPr lang="zh-CN" altLang="en-US" b="1">
                        <a:solidFill>
                          <a:srgbClr val="C00000"/>
                        </a:solidFill>
                      </a:endParaRPr>
                    </a:p>
                  </a:txBody>
                  <a:tcPr/>
                </a:tc>
              </a:tr>
            </a:tbl>
          </a:graphicData>
        </a:graphic>
      </p:graphicFrame>
      <p:sp>
        <p:nvSpPr>
          <p:cNvPr id="26" name="右箭头 25"/>
          <p:cNvSpPr/>
          <p:nvPr/>
        </p:nvSpPr>
        <p:spPr>
          <a:xfrm>
            <a:off x="4929190" y="4214818"/>
            <a:ext cx="428628"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7" name="TextBox 2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42976" y="928670"/>
            <a:ext cx="7481910" cy="957250"/>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dirty="0" smtClean="0">
                <a:solidFill>
                  <a:srgbClr val="0000FF"/>
                </a:solidFill>
                <a:ea typeface="楷体" pitchFamily="49" charset="-122"/>
                <a:cs typeface="Times New Roman" pitchFamily="18" charset="0"/>
              </a:rPr>
              <a:t>        孩子</a:t>
            </a:r>
            <a:r>
              <a:rPr kumimoji="1" lang="zh-CN" altLang="en-US" sz="2000" dirty="0">
                <a:solidFill>
                  <a:srgbClr val="0000FF"/>
                </a:solidFill>
                <a:ea typeface="楷体" pitchFamily="49" charset="-122"/>
                <a:cs typeface="Times New Roman" pitchFamily="18" charset="0"/>
              </a:rPr>
              <a:t>链存储结构可按树的度（即树中所有结点度的最大值）设计结点的孩子结点指针域</a:t>
            </a:r>
            <a:r>
              <a:rPr kumimoji="1" lang="zh-CN" altLang="en-US" sz="2000">
                <a:solidFill>
                  <a:srgbClr val="0000FF"/>
                </a:solidFill>
                <a:ea typeface="楷体" pitchFamily="49" charset="-122"/>
                <a:cs typeface="Times New Roman" pitchFamily="18" charset="0"/>
              </a:rPr>
              <a:t>个数</a:t>
            </a:r>
            <a:r>
              <a:rPr kumimoji="1" lang="zh-CN" altLang="en-US" sz="2000" smtClean="0">
                <a:solidFill>
                  <a:srgbClr val="0000FF"/>
                </a:solidFill>
                <a:ea typeface="楷体" pitchFamily="49" charset="-122"/>
                <a:cs typeface="Times New Roman" pitchFamily="18" charset="0"/>
              </a:rPr>
              <a:t>。</a:t>
            </a:r>
            <a:endParaRPr kumimoji="1" lang="zh-CN" altLang="en-US" sz="2000" dirty="0">
              <a:solidFill>
                <a:srgbClr val="0000FF"/>
              </a:solidFill>
              <a:ea typeface="楷体" pitchFamily="49" charset="-122"/>
              <a:cs typeface="Times New Roman" pitchFamily="18" charset="0"/>
            </a:endParaRPr>
          </a:p>
        </p:txBody>
      </p:sp>
      <p:sp>
        <p:nvSpPr>
          <p:cNvPr id="35844" name="Rectangle 4"/>
          <p:cNvSpPr>
            <a:spLocks noChangeArrowheads="1"/>
          </p:cNvSpPr>
          <p:nvPr/>
        </p:nvSpPr>
        <p:spPr bwMode="auto">
          <a:xfrm>
            <a:off x="0" y="2628900"/>
            <a:ext cx="9144000" cy="0"/>
          </a:xfrm>
          <a:prstGeom prst="rect">
            <a:avLst/>
          </a:prstGeom>
          <a:noFill/>
          <a:ln w="9525">
            <a:noFill/>
            <a:miter lim="800000"/>
            <a:headEnd/>
            <a:tailEnd/>
          </a:ln>
        </p:spPr>
        <p:txBody>
          <a:bodyPr wrap="none" anchor="ctr">
            <a:spAutoFit/>
          </a:bodyPr>
          <a:lstStyle/>
          <a:p>
            <a:endParaRPr lang="zh-CN" altLang="en-US"/>
          </a:p>
        </p:txBody>
      </p:sp>
      <p:sp>
        <p:nvSpPr>
          <p:cNvPr id="35845" name="Rectangle 5"/>
          <p:cNvSpPr>
            <a:spLocks noChangeArrowheads="1"/>
          </p:cNvSpPr>
          <p:nvPr/>
        </p:nvSpPr>
        <p:spPr bwMode="auto">
          <a:xfrm>
            <a:off x="0" y="2743200"/>
            <a:ext cx="9144000" cy="0"/>
          </a:xfrm>
          <a:prstGeom prst="rect">
            <a:avLst/>
          </a:prstGeom>
          <a:noFill/>
          <a:ln w="9525">
            <a:noFill/>
            <a:miter lim="800000"/>
            <a:headEnd/>
            <a:tailEnd/>
          </a:ln>
        </p:spPr>
        <p:txBody>
          <a:bodyPr wrap="none" anchor="ctr">
            <a:spAutoFit/>
          </a:bodyPr>
          <a:lstStyle/>
          <a:p>
            <a:endParaRPr lang="zh-CN" altLang="en-US"/>
          </a:p>
        </p:txBody>
      </p:sp>
      <p:sp>
        <p:nvSpPr>
          <p:cNvPr id="35846" name="Rectangle 6"/>
          <p:cNvSpPr>
            <a:spLocks noChangeArrowheads="1"/>
          </p:cNvSpPr>
          <p:nvPr/>
        </p:nvSpPr>
        <p:spPr bwMode="auto">
          <a:xfrm>
            <a:off x="0" y="2743200"/>
            <a:ext cx="9144000" cy="0"/>
          </a:xfrm>
          <a:prstGeom prst="rect">
            <a:avLst/>
          </a:prstGeom>
          <a:noFill/>
          <a:ln w="9525">
            <a:noFill/>
            <a:miter lim="800000"/>
            <a:headEnd/>
            <a:tailEnd/>
          </a:ln>
        </p:spPr>
        <p:txBody>
          <a:bodyPr wrap="none" anchor="ctr">
            <a:spAutoFit/>
          </a:bodyPr>
          <a:lstStyle/>
          <a:p>
            <a:endParaRPr lang="zh-CN" altLang="en-US"/>
          </a:p>
        </p:txBody>
      </p:sp>
      <p:sp>
        <p:nvSpPr>
          <p:cNvPr id="35847" name="Rectangle 7"/>
          <p:cNvSpPr>
            <a:spLocks noChangeArrowheads="1"/>
          </p:cNvSpPr>
          <p:nvPr/>
        </p:nvSpPr>
        <p:spPr bwMode="auto">
          <a:xfrm>
            <a:off x="0" y="2743200"/>
            <a:ext cx="9144000" cy="0"/>
          </a:xfrm>
          <a:prstGeom prst="rect">
            <a:avLst/>
          </a:prstGeom>
          <a:noFill/>
          <a:ln w="9525">
            <a:noFill/>
            <a:miter lim="800000"/>
            <a:headEnd/>
            <a:tailEnd/>
          </a:ln>
        </p:spPr>
        <p:txBody>
          <a:bodyPr wrap="none" anchor="ctr">
            <a:spAutoFit/>
          </a:bodyPr>
          <a:lstStyle/>
          <a:p>
            <a:endParaRPr lang="zh-CN" altLang="en-US"/>
          </a:p>
        </p:txBody>
      </p:sp>
      <p:sp>
        <p:nvSpPr>
          <p:cNvPr id="9" name="TextBox 8"/>
          <p:cNvSpPr txBox="1"/>
          <p:nvPr/>
        </p:nvSpPr>
        <p:spPr>
          <a:xfrm>
            <a:off x="1285852" y="285728"/>
            <a:ext cx="31432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zh-CN" dirty="0" smtClean="0">
                <a:solidFill>
                  <a:srgbClr val="FF0000"/>
                </a:solidFill>
                <a:latin typeface="Consolas" pitchFamily="49" charset="0"/>
                <a:ea typeface="楷体" pitchFamily="49" charset="-122"/>
                <a:cs typeface="Consolas" pitchFamily="49" charset="0"/>
              </a:rPr>
              <a:t>2. </a:t>
            </a:r>
            <a:r>
              <a:rPr kumimoji="1" lang="zh-CN" altLang="en-US" dirty="0" smtClean="0">
                <a:solidFill>
                  <a:srgbClr val="FF0000"/>
                </a:solidFill>
                <a:latin typeface="Consolas" pitchFamily="49" charset="0"/>
                <a:ea typeface="楷体" pitchFamily="49" charset="-122"/>
                <a:cs typeface="Consolas" pitchFamily="49" charset="0"/>
              </a:rPr>
              <a:t>孩子链存储结构</a:t>
            </a:r>
          </a:p>
        </p:txBody>
      </p:sp>
      <p:pic>
        <p:nvPicPr>
          <p:cNvPr id="39937" name="Picture 1"/>
          <p:cNvPicPr>
            <a:picLocks noChangeAspect="1" noChangeArrowheads="1"/>
          </p:cNvPicPr>
          <p:nvPr/>
        </p:nvPicPr>
        <p:blipFill>
          <a:blip r:embed="rId2" cstate="print"/>
          <a:srcRect/>
          <a:stretch>
            <a:fillRect/>
          </a:stretch>
        </p:blipFill>
        <p:spPr bwMode="auto">
          <a:xfrm>
            <a:off x="4686813" y="2571744"/>
            <a:ext cx="4314343" cy="2476511"/>
          </a:xfrm>
          <a:prstGeom prst="rect">
            <a:avLst/>
          </a:prstGeom>
          <a:noFill/>
          <a:ln w="9525">
            <a:noFill/>
            <a:miter lim="800000"/>
            <a:headEnd/>
            <a:tailEnd/>
          </a:ln>
          <a:effectLst/>
        </p:spPr>
      </p:pic>
      <p:grpSp>
        <p:nvGrpSpPr>
          <p:cNvPr id="12" name="组合 11"/>
          <p:cNvGrpSpPr/>
          <p:nvPr/>
        </p:nvGrpSpPr>
        <p:grpSpPr>
          <a:xfrm>
            <a:off x="1263646" y="2652724"/>
            <a:ext cx="2808288" cy="2419350"/>
            <a:chOff x="3357554" y="2786058"/>
            <a:chExt cx="2808288" cy="2419350"/>
          </a:xfrm>
        </p:grpSpPr>
        <p:sp>
          <p:nvSpPr>
            <p:cNvPr id="13"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14"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15"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16"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17"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18"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19"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20"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21"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22"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23"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24"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25"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26"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27" name="直接连接符 26"/>
            <p:cNvCxnSpPr>
              <a:cxnSpLocks noChangeShapeType="1"/>
              <a:stCxn id="21" idx="4"/>
              <a:endCxn id="23"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8" name="右箭头 27"/>
          <p:cNvSpPr/>
          <p:nvPr/>
        </p:nvSpPr>
        <p:spPr>
          <a:xfrm>
            <a:off x="4143372" y="3286124"/>
            <a:ext cx="428628"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9" name="TextBox 2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066800" y="928670"/>
            <a:ext cx="7577166" cy="1418915"/>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dirty="0" smtClean="0">
                <a:solidFill>
                  <a:srgbClr val="0000FF"/>
                </a:solidFill>
                <a:ea typeface="楷体" pitchFamily="49" charset="-122"/>
                <a:cs typeface="Times New Roman" pitchFamily="18" charset="0"/>
              </a:rPr>
              <a:t>        孩子</a:t>
            </a:r>
            <a:r>
              <a:rPr kumimoji="1" lang="zh-CN" altLang="en-US" sz="2000" dirty="0">
                <a:solidFill>
                  <a:srgbClr val="0000FF"/>
                </a:solidFill>
                <a:ea typeface="楷体" pitchFamily="49" charset="-122"/>
                <a:cs typeface="Times New Roman" pitchFamily="18" charset="0"/>
              </a:rPr>
              <a:t>兄弟链存储结构是为每个结点设计三个域：一个数据元素域，一个该结点的第一个孩子结点指针域，一个该结点的下一个兄弟结点指针域。</a:t>
            </a:r>
          </a:p>
        </p:txBody>
      </p:sp>
      <p:sp>
        <p:nvSpPr>
          <p:cNvPr id="36867" name="Rectangle 3"/>
          <p:cNvSpPr>
            <a:spLocks noChangeArrowheads="1"/>
          </p:cNvSpPr>
          <p:nvPr/>
        </p:nvSpPr>
        <p:spPr bwMode="auto">
          <a:xfrm>
            <a:off x="2909888" y="2628900"/>
            <a:ext cx="9144000" cy="0"/>
          </a:xfrm>
          <a:prstGeom prst="rect">
            <a:avLst/>
          </a:prstGeom>
          <a:noFill/>
          <a:ln w="9525">
            <a:noFill/>
            <a:miter lim="800000"/>
            <a:headEnd/>
            <a:tailEnd/>
          </a:ln>
        </p:spPr>
        <p:txBody>
          <a:bodyPr>
            <a:spAutoFit/>
          </a:bodyPr>
          <a:lstStyle/>
          <a:p>
            <a:endParaRPr lang="zh-CN" altLang="en-US"/>
          </a:p>
        </p:txBody>
      </p:sp>
      <p:sp>
        <p:nvSpPr>
          <p:cNvPr id="36868" name="Rectangle 4"/>
          <p:cNvSpPr>
            <a:spLocks noChangeArrowheads="1"/>
          </p:cNvSpPr>
          <p:nvPr/>
        </p:nvSpPr>
        <p:spPr bwMode="auto">
          <a:xfrm>
            <a:off x="2876550" y="2628900"/>
            <a:ext cx="9144000" cy="0"/>
          </a:xfrm>
          <a:prstGeom prst="rect">
            <a:avLst/>
          </a:prstGeom>
          <a:noFill/>
          <a:ln w="9525">
            <a:noFill/>
            <a:miter lim="800000"/>
            <a:headEnd/>
            <a:tailEnd/>
          </a:ln>
        </p:spPr>
        <p:txBody>
          <a:bodyPr>
            <a:spAutoFit/>
          </a:bodyPr>
          <a:lstStyle/>
          <a:p>
            <a:endParaRPr lang="zh-CN" altLang="en-US"/>
          </a:p>
        </p:txBody>
      </p:sp>
      <p:sp>
        <p:nvSpPr>
          <p:cNvPr id="36870" name="Rectangle 6"/>
          <p:cNvSpPr>
            <a:spLocks noChangeArrowheads="1"/>
          </p:cNvSpPr>
          <p:nvPr/>
        </p:nvSpPr>
        <p:spPr bwMode="auto">
          <a:xfrm>
            <a:off x="0" y="2786063"/>
            <a:ext cx="9144000" cy="0"/>
          </a:xfrm>
          <a:prstGeom prst="rect">
            <a:avLst/>
          </a:prstGeom>
          <a:noFill/>
          <a:ln w="9525">
            <a:noFill/>
            <a:miter lim="800000"/>
            <a:headEnd/>
            <a:tailEnd/>
          </a:ln>
        </p:spPr>
        <p:txBody>
          <a:bodyPr wrap="none" anchor="ctr">
            <a:spAutoFit/>
          </a:bodyPr>
          <a:lstStyle/>
          <a:p>
            <a:endParaRPr lang="zh-CN" altLang="en-US"/>
          </a:p>
        </p:txBody>
      </p:sp>
      <p:sp>
        <p:nvSpPr>
          <p:cNvPr id="8" name="TextBox 7"/>
          <p:cNvSpPr txBox="1"/>
          <p:nvPr/>
        </p:nvSpPr>
        <p:spPr>
          <a:xfrm>
            <a:off x="1214414" y="214290"/>
            <a:ext cx="385765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zh-CN" dirty="0" smtClean="0">
                <a:solidFill>
                  <a:srgbClr val="FF0000"/>
                </a:solidFill>
                <a:latin typeface="Consolas" pitchFamily="49" charset="0"/>
                <a:ea typeface="楷体" pitchFamily="49" charset="-122"/>
                <a:cs typeface="Consolas" pitchFamily="49" charset="0"/>
              </a:rPr>
              <a:t>3. </a:t>
            </a:r>
            <a:r>
              <a:rPr kumimoji="1" lang="zh-CN" altLang="en-US" dirty="0" smtClean="0">
                <a:solidFill>
                  <a:srgbClr val="FF0000"/>
                </a:solidFill>
                <a:latin typeface="Consolas" pitchFamily="49" charset="0"/>
                <a:ea typeface="楷体" pitchFamily="49" charset="-122"/>
                <a:cs typeface="Consolas" pitchFamily="49" charset="0"/>
              </a:rPr>
              <a:t>孩子兄弟链存储结构</a:t>
            </a:r>
          </a:p>
        </p:txBody>
      </p:sp>
      <p:grpSp>
        <p:nvGrpSpPr>
          <p:cNvPr id="10" name="组合 9"/>
          <p:cNvGrpSpPr/>
          <p:nvPr/>
        </p:nvGrpSpPr>
        <p:grpSpPr>
          <a:xfrm>
            <a:off x="1214414" y="2428868"/>
            <a:ext cx="2808288" cy="2419350"/>
            <a:chOff x="3357554" y="2786058"/>
            <a:chExt cx="2808288" cy="2419350"/>
          </a:xfrm>
        </p:grpSpPr>
        <p:sp>
          <p:nvSpPr>
            <p:cNvPr id="11"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12"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13"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14"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15"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16"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17"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18"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19"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20"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21"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22"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23"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24"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25" name="直接连接符 24"/>
            <p:cNvCxnSpPr>
              <a:cxnSpLocks noChangeShapeType="1"/>
              <a:stCxn id="19" idx="4"/>
              <a:endCxn id="21" idx="0"/>
            </p:cNvCxnSpPr>
            <p:nvPr/>
          </p:nvCxnSpPr>
          <p:spPr bwMode="auto">
            <a:xfrm rot="16200000" flipH="1">
              <a:off x="4081455" y="4695025"/>
              <a:ext cx="300037" cy="1"/>
            </a:xfrm>
            <a:prstGeom prst="line">
              <a:avLst/>
            </a:prstGeom>
            <a:noFill/>
            <a:ln w="28575" algn="ctr">
              <a:solidFill>
                <a:srgbClr val="996633"/>
              </a:solidFill>
              <a:round/>
              <a:headEnd/>
              <a:tailEnd/>
            </a:ln>
          </p:spPr>
        </p:cxnSp>
      </p:grpSp>
      <p:pic>
        <p:nvPicPr>
          <p:cNvPr id="38913" name="Picture 1"/>
          <p:cNvPicPr>
            <a:picLocks noChangeAspect="1" noChangeArrowheads="1"/>
          </p:cNvPicPr>
          <p:nvPr/>
        </p:nvPicPr>
        <p:blipFill>
          <a:blip r:embed="rId2" cstate="print"/>
          <a:srcRect/>
          <a:stretch>
            <a:fillRect/>
          </a:stretch>
        </p:blipFill>
        <p:spPr bwMode="auto">
          <a:xfrm>
            <a:off x="3571868" y="4357694"/>
            <a:ext cx="5487380" cy="2143140"/>
          </a:xfrm>
          <a:prstGeom prst="rect">
            <a:avLst/>
          </a:prstGeom>
          <a:noFill/>
          <a:ln w="9525">
            <a:noFill/>
            <a:miter lim="800000"/>
            <a:headEnd/>
            <a:tailEnd/>
          </a:ln>
          <a:effectLst/>
        </p:spPr>
      </p:pic>
      <p:sp>
        <p:nvSpPr>
          <p:cNvPr id="27" name="右弧形箭头 26"/>
          <p:cNvSpPr/>
          <p:nvPr/>
        </p:nvSpPr>
        <p:spPr>
          <a:xfrm rot="20365965">
            <a:off x="4572000" y="3071810"/>
            <a:ext cx="500066" cy="1357322"/>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26" name="TextBox 25"/>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00298" y="285728"/>
            <a:ext cx="4248150"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 </a:t>
            </a:r>
          </a:p>
        </p:txBody>
      </p:sp>
      <p:sp>
        <p:nvSpPr>
          <p:cNvPr id="37891" name="Text Box 3"/>
          <p:cNvSpPr txBox="1">
            <a:spLocks noChangeArrowheads="1"/>
          </p:cNvSpPr>
          <p:nvPr/>
        </p:nvSpPr>
        <p:spPr bwMode="auto">
          <a:xfrm>
            <a:off x="1214414" y="1142984"/>
            <a:ext cx="396239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itchFamily="49" charset="0"/>
                <a:ea typeface="微软雅黑" pitchFamily="34" charset="-122"/>
                <a:cs typeface="Consolas" pitchFamily="49" charset="0"/>
              </a:rPr>
              <a:t>6.2.1  </a:t>
            </a:r>
            <a:r>
              <a:rPr lang="zh-CN" altLang="en-US" sz="2800" dirty="0">
                <a:solidFill>
                  <a:srgbClr val="FF0000"/>
                </a:solidFill>
                <a:latin typeface="Consolas" pitchFamily="49" charset="0"/>
                <a:ea typeface="微软雅黑" pitchFamily="34" charset="-122"/>
                <a:cs typeface="Consolas" pitchFamily="49" charset="0"/>
              </a:rPr>
              <a:t>二叉树的定义</a:t>
            </a:r>
          </a:p>
        </p:txBody>
      </p:sp>
      <p:sp>
        <p:nvSpPr>
          <p:cNvPr id="37892" name="Text Box 4"/>
          <p:cNvSpPr txBox="1">
            <a:spLocks noChangeArrowheads="1"/>
          </p:cNvSpPr>
          <p:nvPr/>
        </p:nvSpPr>
        <p:spPr bwMode="auto">
          <a:xfrm>
            <a:off x="1071538" y="2000240"/>
            <a:ext cx="7704137" cy="2221121"/>
          </a:xfrm>
          <a:prstGeom prst="rect">
            <a:avLst/>
          </a:prstGeom>
          <a:noFill/>
          <a:ln w="9525">
            <a:noFill/>
            <a:miter lim="800000"/>
            <a:headEnd/>
            <a:tailEnd/>
          </a:ln>
        </p:spPr>
        <p:txBody>
          <a:bodyPr>
            <a:spAutoFit/>
          </a:bodyPr>
          <a:lstStyle/>
          <a:p>
            <a:pPr>
              <a:lnSpc>
                <a:spcPts val="3000"/>
              </a:lnSpc>
              <a:spcBef>
                <a:spcPts val="800"/>
              </a:spcBef>
            </a:pPr>
            <a:r>
              <a:rPr lang="zh-CN" altLang="en-US" sz="2000" smtClean="0">
                <a:solidFill>
                  <a:srgbClr val="0000FF"/>
                </a:solidFill>
                <a:ea typeface="楷体" pitchFamily="49" charset="-122"/>
                <a:cs typeface="Times New Roman" pitchFamily="18" charset="0"/>
              </a:rPr>
              <a:t>二叉树</a:t>
            </a:r>
            <a:r>
              <a:rPr lang="zh-CN" altLang="en-US" sz="2000" dirty="0">
                <a:solidFill>
                  <a:srgbClr val="0000FF"/>
                </a:solidFill>
                <a:ea typeface="楷体" pitchFamily="49" charset="-122"/>
                <a:cs typeface="Times New Roman" pitchFamily="18" charset="0"/>
              </a:rPr>
              <a:t>的</a:t>
            </a:r>
            <a:r>
              <a:rPr lang="zh-CN" altLang="en-US" sz="2000">
                <a:solidFill>
                  <a:srgbClr val="FF0000"/>
                </a:solidFill>
                <a:latin typeface="微软雅黑" pitchFamily="34" charset="-122"/>
                <a:ea typeface="微软雅黑" pitchFamily="34" charset="-122"/>
                <a:cs typeface="Times New Roman" pitchFamily="18" charset="0"/>
              </a:rPr>
              <a:t>递归</a:t>
            </a:r>
            <a:r>
              <a:rPr lang="zh-CN" altLang="en-US" sz="2000" smtClean="0">
                <a:solidFill>
                  <a:srgbClr val="FF0000"/>
                </a:solidFill>
                <a:latin typeface="微软雅黑" pitchFamily="34" charset="-122"/>
                <a:ea typeface="微软雅黑" pitchFamily="34" charset="-122"/>
                <a:cs typeface="Times New Roman" pitchFamily="18" charset="0"/>
              </a:rPr>
              <a:t>定义</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nSpc>
                <a:spcPts val="3000"/>
              </a:lnSpc>
              <a:spcBef>
                <a:spcPts val="800"/>
              </a:spcBef>
              <a:buBlip>
                <a:blip r:embed="rId2"/>
              </a:buBlip>
            </a:pPr>
            <a:r>
              <a:rPr lang="zh-CN" altLang="en-US" sz="2000" smtClean="0">
                <a:solidFill>
                  <a:srgbClr val="0000FF"/>
                </a:solidFill>
                <a:ea typeface="楷体" pitchFamily="49" charset="-122"/>
                <a:cs typeface="Times New Roman" pitchFamily="18" charset="0"/>
              </a:rPr>
              <a:t>二叉树</a:t>
            </a:r>
            <a:r>
              <a:rPr lang="zh-CN" altLang="en-US" sz="2000" dirty="0">
                <a:solidFill>
                  <a:srgbClr val="0000FF"/>
                </a:solidFill>
                <a:ea typeface="楷体" pitchFamily="49" charset="-122"/>
                <a:cs typeface="Times New Roman" pitchFamily="18" charset="0"/>
              </a:rPr>
              <a:t>或者是一棵</a:t>
            </a:r>
            <a:r>
              <a:rPr lang="zh-CN" altLang="en-US" sz="2000">
                <a:solidFill>
                  <a:srgbClr val="0000FF"/>
                </a:solidFill>
                <a:ea typeface="楷体" pitchFamily="49" charset="-122"/>
                <a:cs typeface="Times New Roman" pitchFamily="18" charset="0"/>
              </a:rPr>
              <a:t>空</a:t>
            </a:r>
            <a:r>
              <a:rPr lang="zh-CN" altLang="en-US" sz="2000" smtClean="0">
                <a:solidFill>
                  <a:srgbClr val="0000FF"/>
                </a:solidFill>
                <a:ea typeface="楷体" pitchFamily="49" charset="-122"/>
                <a:cs typeface="Times New Roman" pitchFamily="18" charset="0"/>
              </a:rPr>
              <a:t>树。</a:t>
            </a:r>
            <a:endParaRPr lang="en-US" altLang="zh-CN" sz="2000" smtClean="0">
              <a:solidFill>
                <a:srgbClr val="0000FF"/>
              </a:solidFill>
              <a:ea typeface="楷体" pitchFamily="49" charset="-122"/>
              <a:cs typeface="Times New Roman" pitchFamily="18" charset="0"/>
            </a:endParaRPr>
          </a:p>
          <a:p>
            <a:pPr marL="457200" indent="-457200">
              <a:lnSpc>
                <a:spcPts val="3000"/>
              </a:lnSpc>
              <a:spcBef>
                <a:spcPts val="800"/>
              </a:spcBef>
              <a:buBlip>
                <a:blip r:embed="rId2"/>
              </a:buBlip>
            </a:pPr>
            <a:r>
              <a:rPr lang="zh-CN" altLang="en-US" sz="2000" smtClean="0">
                <a:solidFill>
                  <a:srgbClr val="0000FF"/>
                </a:solidFill>
                <a:ea typeface="楷体" pitchFamily="49" charset="-122"/>
                <a:cs typeface="Times New Roman" pitchFamily="18" charset="0"/>
              </a:rPr>
              <a:t>或者</a:t>
            </a:r>
            <a:r>
              <a:rPr lang="zh-CN" altLang="en-US" sz="2000" dirty="0">
                <a:solidFill>
                  <a:srgbClr val="0000FF"/>
                </a:solidFill>
                <a:ea typeface="楷体" pitchFamily="49" charset="-122"/>
                <a:cs typeface="Times New Roman" pitchFamily="18" charset="0"/>
              </a:rPr>
              <a:t>是一棵由一个根结点和两棵互不相交的分别称做根结点的左子树和右子树所组成的非空树，左子树和右子树又同样都是一棵二叉树。</a:t>
            </a:r>
          </a:p>
        </p:txBody>
      </p:sp>
      <p:sp>
        <p:nvSpPr>
          <p:cNvPr id="6" name="TextBox 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grpSp>
        <p:nvGrpSpPr>
          <p:cNvPr id="14" name="组合 13"/>
          <p:cNvGrpSpPr/>
          <p:nvPr/>
        </p:nvGrpSpPr>
        <p:grpSpPr>
          <a:xfrm>
            <a:off x="3571868" y="4286256"/>
            <a:ext cx="2357454" cy="1785950"/>
            <a:chOff x="3571868" y="4286256"/>
            <a:chExt cx="2357454" cy="1785950"/>
          </a:xfrm>
        </p:grpSpPr>
        <p:sp>
          <p:nvSpPr>
            <p:cNvPr id="7" name="椭圆 6"/>
            <p:cNvSpPr/>
            <p:nvPr/>
          </p:nvSpPr>
          <p:spPr>
            <a:xfrm>
              <a:off x="4500562" y="428625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1" name="直接连接符 10"/>
            <p:cNvCxnSpPr>
              <a:stCxn id="7" idx="3"/>
              <a:endCxn id="8" idx="0"/>
            </p:cNvCxnSpPr>
            <p:nvPr/>
          </p:nvCxnSpPr>
          <p:spPr>
            <a:xfrm rot="5400000">
              <a:off x="3959547" y="4693063"/>
              <a:ext cx="634275" cy="552375"/>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接连接符 12"/>
            <p:cNvCxnSpPr>
              <a:endCxn id="9" idx="0"/>
            </p:cNvCxnSpPr>
            <p:nvPr/>
          </p:nvCxnSpPr>
          <p:spPr>
            <a:xfrm>
              <a:off x="4786314" y="4643446"/>
              <a:ext cx="714380" cy="642942"/>
            </a:xfrm>
            <a:prstGeom prst="line">
              <a:avLst/>
            </a:prstGeom>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1071538" y="3500438"/>
            <a:ext cx="7632700" cy="1938992"/>
          </a:xfrm>
          <a:prstGeom prst="rect">
            <a:avLst/>
          </a:prstGeom>
          <a:noFill/>
          <a:ln w="9525">
            <a:noFill/>
            <a:miter lim="800000"/>
            <a:headEnd/>
            <a:tailEnd/>
          </a:ln>
        </p:spPr>
        <p:txBody>
          <a:bodyPr>
            <a:spAutoFit/>
          </a:bodyPr>
          <a:lstStyle/>
          <a:p>
            <a:pPr>
              <a:spcBef>
                <a:spcPct val="50000"/>
              </a:spcBef>
            </a:pPr>
            <a:r>
              <a:rPr lang="zh-CN" altLang="en-US" sz="2000" smtClean="0">
                <a:solidFill>
                  <a:srgbClr val="CC3300"/>
                </a:solidFill>
                <a:latin typeface="黑体" pitchFamily="49" charset="-122"/>
                <a:ea typeface="黑体" pitchFamily="49" charset="-122"/>
                <a:cs typeface="Times New Roman" pitchFamily="18" charset="0"/>
              </a:rPr>
              <a:t>注意</a:t>
            </a:r>
            <a:r>
              <a:rPr lang="zh-CN" altLang="en-US" sz="2000" dirty="0">
                <a:solidFill>
                  <a:srgbClr val="CC3300"/>
                </a:solidFill>
                <a:latin typeface="黑体" pitchFamily="49" charset="-122"/>
                <a:ea typeface="黑体" pitchFamily="49" charset="-122"/>
                <a:cs typeface="Times New Roman" pitchFamily="18" charset="0"/>
              </a:rPr>
              <a:t>：</a:t>
            </a:r>
            <a:r>
              <a:rPr lang="zh-CN" altLang="en-US" sz="2000" dirty="0">
                <a:solidFill>
                  <a:srgbClr val="0000FF"/>
                </a:solidFill>
                <a:latin typeface="Consolas" pitchFamily="49" charset="0"/>
                <a:ea typeface="楷体" pitchFamily="49" charset="-122"/>
                <a:cs typeface="Consolas" pitchFamily="49" charset="0"/>
              </a:rPr>
              <a:t>二叉树与度为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的树是不同</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度</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的树至少有</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个结点，而二叉树的结点数可以</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度</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的树不区分子树的次序，而二叉树中的每个结点最多有两个孩子结点，且必须要区分左右子树，即使在结点只有一棵子树的情况下也要明确指出该子树是左子树还是右子树。</a:t>
            </a:r>
          </a:p>
        </p:txBody>
      </p:sp>
      <p:grpSp>
        <p:nvGrpSpPr>
          <p:cNvPr id="12" name="组合 11"/>
          <p:cNvGrpSpPr/>
          <p:nvPr/>
        </p:nvGrpSpPr>
        <p:grpSpPr>
          <a:xfrm>
            <a:off x="3571868" y="500042"/>
            <a:ext cx="2357454" cy="1785950"/>
            <a:chOff x="3571868" y="500042"/>
            <a:chExt cx="2357454" cy="1785950"/>
          </a:xfrm>
        </p:grpSpPr>
        <p:sp>
          <p:nvSpPr>
            <p:cNvPr id="7" name="椭圆 6"/>
            <p:cNvSpPr/>
            <p:nvPr/>
          </p:nvSpPr>
          <p:spPr>
            <a:xfrm>
              <a:off x="4500562" y="50004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1500174"/>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1500174"/>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3"/>
              <a:endCxn id="8" idx="0"/>
            </p:cNvCxnSpPr>
            <p:nvPr/>
          </p:nvCxnSpPr>
          <p:spPr>
            <a:xfrm rot="5400000">
              <a:off x="3959547" y="906849"/>
              <a:ext cx="634275" cy="552375"/>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a:endCxn id="9" idx="0"/>
            </p:cNvCxnSpPr>
            <p:nvPr/>
          </p:nvCxnSpPr>
          <p:spPr>
            <a:xfrm>
              <a:off x="4786314" y="857232"/>
              <a:ext cx="714380" cy="642942"/>
            </a:xfrm>
            <a:prstGeom prst="line">
              <a:avLst/>
            </a:prstGeom>
          </p:spPr>
          <p:style>
            <a:lnRef idx="2">
              <a:schemeClr val="accent2"/>
            </a:lnRef>
            <a:fillRef idx="0">
              <a:schemeClr val="accent2"/>
            </a:fillRef>
            <a:effectRef idx="1">
              <a:schemeClr val="accent2"/>
            </a:effectRef>
            <a:fontRef idx="minor">
              <a:schemeClr val="tx1"/>
            </a:fontRef>
          </p:style>
        </p:cxnSp>
      </p:grpSp>
      <p:sp>
        <p:nvSpPr>
          <p:cNvPr id="13" name="TextBox 12"/>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1214414" y="428604"/>
            <a:ext cx="4071966"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归纳起来，二叉树的</a:t>
            </a:r>
            <a:r>
              <a:rPr lang="en-US" altLang="zh-CN" sz="2000" dirty="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种</a:t>
            </a:r>
            <a:r>
              <a:rPr lang="zh-CN" altLang="en-US" sz="2000" smtClean="0">
                <a:solidFill>
                  <a:srgbClr val="0000FF"/>
                </a:solidFill>
                <a:latin typeface="Consolas" pitchFamily="49" charset="0"/>
                <a:ea typeface="楷体" pitchFamily="49" charset="-122"/>
                <a:cs typeface="Consolas" pitchFamily="49" charset="0"/>
              </a:rPr>
              <a:t>形态：</a:t>
            </a:r>
            <a:endParaRPr lang="zh-CN" altLang="en-US" sz="2000" dirty="0">
              <a:solidFill>
                <a:srgbClr val="0000FF"/>
              </a:solidFill>
              <a:latin typeface="Consolas" pitchFamily="49" charset="0"/>
              <a:ea typeface="楷体" pitchFamily="49" charset="-122"/>
              <a:cs typeface="Consolas" pitchFamily="49" charset="0"/>
            </a:endParaRPr>
          </a:p>
        </p:txBody>
      </p:sp>
      <p:sp>
        <p:nvSpPr>
          <p:cNvPr id="7172" name="Rectangle 5"/>
          <p:cNvSpPr>
            <a:spLocks noChangeArrowheads="1"/>
          </p:cNvSpPr>
          <p:nvPr/>
        </p:nvSpPr>
        <p:spPr bwMode="auto">
          <a:xfrm>
            <a:off x="0" y="2986088"/>
            <a:ext cx="9144000" cy="0"/>
          </a:xfrm>
          <a:prstGeom prst="rect">
            <a:avLst/>
          </a:prstGeom>
          <a:noFill/>
          <a:ln w="9525">
            <a:noFill/>
            <a:miter lim="800000"/>
            <a:headEnd/>
            <a:tailEnd/>
          </a:ln>
        </p:spPr>
        <p:txBody>
          <a:bodyPr wrap="none" anchor="ctr">
            <a:spAutoFit/>
          </a:bodyPr>
          <a:lstStyle/>
          <a:p>
            <a:endParaRPr lang="zh-CN" altLang="en-US"/>
          </a:p>
        </p:txBody>
      </p:sp>
      <p:sp>
        <p:nvSpPr>
          <p:cNvPr id="6" name="椭圆 5"/>
          <p:cNvSpPr/>
          <p:nvPr/>
        </p:nvSpPr>
        <p:spPr>
          <a:xfrm>
            <a:off x="7915466" y="1500174"/>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等腰三角形 6"/>
          <p:cNvSpPr/>
          <p:nvPr/>
        </p:nvSpPr>
        <p:spPr>
          <a:xfrm>
            <a:off x="7274280" y="2346316"/>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8137718" y="2346316"/>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直接连接符 8"/>
          <p:cNvCxnSpPr>
            <a:stCxn id="6" idx="3"/>
            <a:endCxn id="7" idx="0"/>
          </p:cNvCxnSpPr>
          <p:nvPr/>
        </p:nvCxnSpPr>
        <p:spPr>
          <a:xfrm rot="5400000">
            <a:off x="7535531" y="1924203"/>
            <a:ext cx="538863" cy="305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接连接符 9"/>
          <p:cNvCxnSpPr>
            <a:stCxn id="6" idx="5"/>
            <a:endCxn id="8" idx="0"/>
          </p:cNvCxnSpPr>
          <p:nvPr/>
        </p:nvCxnSpPr>
        <p:spPr>
          <a:xfrm rot="16200000" flipH="1">
            <a:off x="8078072" y="1890669"/>
            <a:ext cx="538863"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1428728" y="2252955"/>
            <a:ext cx="571504"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Ø</a:t>
            </a:r>
            <a:endParaRPr lang="zh-CN" altLang="en-US">
              <a:solidFill>
                <a:srgbClr val="0000FF"/>
              </a:solidFill>
              <a:latin typeface="Consolas" pitchFamily="49" charset="0"/>
              <a:cs typeface="Consolas" pitchFamily="49" charset="0"/>
            </a:endParaRPr>
          </a:p>
        </p:txBody>
      </p:sp>
      <p:sp>
        <p:nvSpPr>
          <p:cNvPr id="13" name="TextBox 12"/>
          <p:cNvSpPr txBox="1"/>
          <p:nvPr/>
        </p:nvSpPr>
        <p:spPr>
          <a:xfrm>
            <a:off x="1142976" y="3443117"/>
            <a:ext cx="1071570" cy="646331"/>
          </a:xfrm>
          <a:prstGeom prst="rect">
            <a:avLst/>
          </a:prstGeom>
          <a:noFill/>
        </p:spPr>
        <p:txBody>
          <a:bodyPr wrap="square" rtlCol="0">
            <a:spAutoFit/>
          </a:bodyPr>
          <a:lstStyle/>
          <a:p>
            <a:r>
              <a:rPr lang="en-US" sz="1800" smtClean="0">
                <a:solidFill>
                  <a:srgbClr val="0000FF"/>
                </a:solidFill>
                <a:latin typeface="Consolas" pitchFamily="49" charset="0"/>
                <a:ea typeface="仿宋" pitchFamily="49" charset="-122"/>
                <a:cs typeface="Consolas" pitchFamily="49" charset="0"/>
              </a:rPr>
              <a:t>(a) </a:t>
            </a:r>
            <a:r>
              <a:rPr lang="zh-CN" altLang="en-US" sz="1800" smtClean="0">
                <a:solidFill>
                  <a:srgbClr val="0000FF"/>
                </a:solidFill>
                <a:latin typeface="Consolas" pitchFamily="49" charset="0"/>
                <a:ea typeface="仿宋" pitchFamily="49" charset="-122"/>
                <a:cs typeface="Consolas" pitchFamily="49" charset="0"/>
              </a:rPr>
              <a:t>空二叉树</a:t>
            </a:r>
          </a:p>
        </p:txBody>
      </p:sp>
      <p:sp>
        <p:nvSpPr>
          <p:cNvPr id="14" name="椭圆 13"/>
          <p:cNvSpPr/>
          <p:nvPr/>
        </p:nvSpPr>
        <p:spPr>
          <a:xfrm>
            <a:off x="2783802" y="2299275"/>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椭圆 14"/>
          <p:cNvSpPr/>
          <p:nvPr/>
        </p:nvSpPr>
        <p:spPr>
          <a:xfrm>
            <a:off x="4570244" y="1558828"/>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等腰三角形 15"/>
          <p:cNvSpPr/>
          <p:nvPr/>
        </p:nvSpPr>
        <p:spPr>
          <a:xfrm>
            <a:off x="3929058" y="2404970"/>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7" name="直接连接符 16"/>
          <p:cNvCxnSpPr>
            <a:stCxn id="15" idx="3"/>
            <a:endCxn id="16" idx="0"/>
          </p:cNvCxnSpPr>
          <p:nvPr/>
        </p:nvCxnSpPr>
        <p:spPr>
          <a:xfrm rot="5400000">
            <a:off x="4190309" y="1982857"/>
            <a:ext cx="538863" cy="305363"/>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p:cNvSpPr/>
          <p:nvPr/>
        </p:nvSpPr>
        <p:spPr>
          <a:xfrm>
            <a:off x="5715008" y="1558828"/>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9" name="等腰三角形 18"/>
          <p:cNvSpPr/>
          <p:nvPr/>
        </p:nvSpPr>
        <p:spPr>
          <a:xfrm>
            <a:off x="5937260" y="2404970"/>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0" name="直接连接符 19"/>
          <p:cNvCxnSpPr>
            <a:stCxn id="18" idx="5"/>
            <a:endCxn id="19" idx="0"/>
          </p:cNvCxnSpPr>
          <p:nvPr/>
        </p:nvCxnSpPr>
        <p:spPr>
          <a:xfrm rot="16200000" flipH="1">
            <a:off x="5877614" y="1949323"/>
            <a:ext cx="538863"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2500298" y="3443117"/>
            <a:ext cx="1143008" cy="1200329"/>
          </a:xfrm>
          <a:prstGeom prst="rect">
            <a:avLst/>
          </a:prstGeom>
          <a:noFill/>
        </p:spPr>
        <p:txBody>
          <a:bodyPr wrap="square" rtlCol="0">
            <a:spAutoFit/>
          </a:bodyPr>
          <a:lstStyle/>
          <a:p>
            <a:r>
              <a:rPr lang="en-US" sz="1800" smtClean="0">
                <a:solidFill>
                  <a:srgbClr val="0000FF"/>
                </a:solidFill>
                <a:latin typeface="Consolas" pitchFamily="49" charset="0"/>
                <a:ea typeface="仿宋" pitchFamily="49" charset="-122"/>
                <a:cs typeface="Consolas" pitchFamily="49" charset="0"/>
              </a:rPr>
              <a:t>(b) </a:t>
            </a:r>
            <a:r>
              <a:rPr lang="zh-CN" altLang="en-US" sz="1800" smtClean="0">
                <a:solidFill>
                  <a:srgbClr val="0000FF"/>
                </a:solidFill>
                <a:latin typeface="Consolas" pitchFamily="49" charset="0"/>
                <a:ea typeface="仿宋" pitchFamily="49" charset="-122"/>
                <a:cs typeface="Consolas" pitchFamily="49" charset="0"/>
              </a:rPr>
              <a:t>只有一个根</a:t>
            </a:r>
          </a:p>
          <a:p>
            <a:r>
              <a:rPr lang="zh-CN" altLang="en-US" sz="1800" smtClean="0">
                <a:solidFill>
                  <a:srgbClr val="0000FF"/>
                </a:solidFill>
                <a:latin typeface="Consolas" pitchFamily="49" charset="0"/>
                <a:ea typeface="仿宋" pitchFamily="49" charset="-122"/>
                <a:cs typeface="Consolas" pitchFamily="49" charset="0"/>
              </a:rPr>
              <a:t>结点的二叉树</a:t>
            </a:r>
            <a:endParaRPr lang="zh-CN" altLang="en-US" sz="18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3929058" y="3443117"/>
            <a:ext cx="1143008" cy="923330"/>
          </a:xfrm>
          <a:prstGeom prst="rect">
            <a:avLst/>
          </a:prstGeom>
          <a:noFill/>
        </p:spPr>
        <p:txBody>
          <a:bodyPr wrap="square" rtlCol="0">
            <a:spAutoFit/>
          </a:bodyPr>
          <a:lstStyle/>
          <a:p>
            <a:r>
              <a:rPr lang="en-US" sz="1800" smtClean="0">
                <a:solidFill>
                  <a:srgbClr val="0000FF"/>
                </a:solidFill>
                <a:latin typeface="Consolas" pitchFamily="49" charset="0"/>
                <a:ea typeface="仿宋" pitchFamily="49" charset="-122"/>
                <a:cs typeface="Consolas" pitchFamily="49" charset="0"/>
              </a:rPr>
              <a:t>(c) </a:t>
            </a:r>
            <a:r>
              <a:rPr lang="zh-CN" altLang="en-US" sz="1800" smtClean="0">
                <a:solidFill>
                  <a:srgbClr val="0000FF"/>
                </a:solidFill>
                <a:latin typeface="Consolas" pitchFamily="49" charset="0"/>
                <a:ea typeface="仿宋" pitchFamily="49" charset="-122"/>
                <a:cs typeface="Consolas" pitchFamily="49" charset="0"/>
              </a:rPr>
              <a:t>右子树为空的二叉树</a:t>
            </a:r>
            <a:endParaRPr lang="zh-CN" altLang="en-US" sz="18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5643570" y="3443117"/>
            <a:ext cx="1143008" cy="923330"/>
          </a:xfrm>
          <a:prstGeom prst="rect">
            <a:avLst/>
          </a:prstGeom>
          <a:noFill/>
        </p:spPr>
        <p:txBody>
          <a:bodyPr wrap="square" rtlCol="0">
            <a:spAutoFit/>
          </a:bodyPr>
          <a:lstStyle/>
          <a:p>
            <a:r>
              <a:rPr lang="en-US" sz="1800" smtClean="0">
                <a:solidFill>
                  <a:srgbClr val="0000FF"/>
                </a:solidFill>
                <a:latin typeface="Consolas" pitchFamily="49" charset="0"/>
                <a:ea typeface="仿宋" pitchFamily="49" charset="-122"/>
                <a:cs typeface="Consolas" pitchFamily="49" charset="0"/>
              </a:rPr>
              <a:t>(d) </a:t>
            </a:r>
            <a:r>
              <a:rPr lang="zh-CN" altLang="en-US" sz="1800" smtClean="0">
                <a:solidFill>
                  <a:srgbClr val="0000FF"/>
                </a:solidFill>
                <a:latin typeface="Consolas" pitchFamily="49" charset="0"/>
                <a:ea typeface="仿宋" pitchFamily="49" charset="-122"/>
                <a:cs typeface="Consolas" pitchFamily="49" charset="0"/>
              </a:rPr>
              <a:t>左子树为空的二叉树</a:t>
            </a:r>
            <a:endParaRPr lang="zh-CN" altLang="en-US" sz="18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7429520" y="3443117"/>
            <a:ext cx="1500198" cy="923330"/>
          </a:xfrm>
          <a:prstGeom prst="rect">
            <a:avLst/>
          </a:prstGeom>
          <a:noFill/>
        </p:spPr>
        <p:txBody>
          <a:bodyPr wrap="square" rtlCol="0">
            <a:spAutoFit/>
          </a:bodyPr>
          <a:lstStyle/>
          <a:p>
            <a:r>
              <a:rPr lang="en-US" sz="1800" smtClean="0">
                <a:solidFill>
                  <a:srgbClr val="0000FF"/>
                </a:solidFill>
                <a:latin typeface="Consolas" pitchFamily="49" charset="0"/>
                <a:ea typeface="仿宋" pitchFamily="49" charset="-122"/>
                <a:cs typeface="Consolas" pitchFamily="49" charset="0"/>
              </a:rPr>
              <a:t>(e) </a:t>
            </a:r>
            <a:r>
              <a:rPr lang="zh-CN" altLang="en-US" sz="1800" smtClean="0">
                <a:solidFill>
                  <a:srgbClr val="0000FF"/>
                </a:solidFill>
                <a:latin typeface="Consolas" pitchFamily="49" charset="0"/>
                <a:ea typeface="仿宋" pitchFamily="49" charset="-122"/>
                <a:cs typeface="Consolas" pitchFamily="49" charset="0"/>
              </a:rPr>
              <a:t>左、右子树非空的二叉树</a:t>
            </a:r>
            <a:endParaRPr lang="zh-CN" altLang="en-US" sz="18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357290" y="285728"/>
            <a:ext cx="7462860" cy="106182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6.3】 </a:t>
            </a:r>
            <a:r>
              <a:rPr lang="zh-CN" altLang="en-US" sz="2000" dirty="0">
                <a:solidFill>
                  <a:srgbClr val="0000FF"/>
                </a:solidFill>
                <a:latin typeface="Consolas" pitchFamily="49" charset="0"/>
                <a:ea typeface="楷体" pitchFamily="49" charset="-122"/>
                <a:cs typeface="Consolas" pitchFamily="49" charset="0"/>
              </a:rPr>
              <a:t>给出由</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个结点</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构成的所有形态的二叉树（不考察结点值的差异</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8196" name="Rectangle 5"/>
          <p:cNvSpPr>
            <a:spLocks noChangeArrowheads="1"/>
          </p:cNvSpPr>
          <p:nvPr/>
        </p:nvSpPr>
        <p:spPr bwMode="auto">
          <a:xfrm>
            <a:off x="0" y="2990850"/>
            <a:ext cx="9144000" cy="0"/>
          </a:xfrm>
          <a:prstGeom prst="rect">
            <a:avLst/>
          </a:prstGeom>
          <a:noFill/>
          <a:ln w="9525">
            <a:noFill/>
            <a:miter lim="800000"/>
            <a:headEnd/>
            <a:tailEnd/>
          </a:ln>
        </p:spPr>
        <p:txBody>
          <a:bodyPr wrap="none" anchor="ctr">
            <a:spAutoFit/>
          </a:bodyPr>
          <a:lstStyle/>
          <a:p>
            <a:endParaRPr lang="zh-CN" altLang="en-US"/>
          </a:p>
        </p:txBody>
      </p:sp>
      <p:sp>
        <p:nvSpPr>
          <p:cNvPr id="6" name="TextBox 5"/>
          <p:cNvSpPr txBox="1"/>
          <p:nvPr/>
        </p:nvSpPr>
        <p:spPr>
          <a:xfrm>
            <a:off x="1857356" y="1500174"/>
            <a:ext cx="5786478" cy="430887"/>
          </a:xfrm>
          <a:prstGeom prst="rect">
            <a:avLst/>
          </a:prstGeom>
          <a:noFill/>
        </p:spPr>
        <p:txBody>
          <a:bodyPr wrap="square" rtlCol="0">
            <a:spAutoFit/>
          </a:bodyPr>
          <a:lstStyle/>
          <a:p>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含有</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个结点</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的所有形态的二叉树：</a:t>
            </a:r>
            <a:endParaRPr lang="zh-CN" altLang="en-US" sz="2000"/>
          </a:p>
        </p:txBody>
      </p:sp>
      <p:sp>
        <p:nvSpPr>
          <p:cNvPr id="7" name="椭圆 6"/>
          <p:cNvSpPr/>
          <p:nvPr/>
        </p:nvSpPr>
        <p:spPr>
          <a:xfrm>
            <a:off x="1714480"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8" name="椭圆 7"/>
          <p:cNvSpPr/>
          <p:nvPr/>
        </p:nvSpPr>
        <p:spPr>
          <a:xfrm>
            <a:off x="1357290" y="350043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2071670" y="350043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3214678"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11" name="椭圆 10"/>
          <p:cNvSpPr/>
          <p:nvPr/>
        </p:nvSpPr>
        <p:spPr>
          <a:xfrm>
            <a:off x="2928926"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12" name="椭圆 11"/>
          <p:cNvSpPr/>
          <p:nvPr/>
        </p:nvSpPr>
        <p:spPr>
          <a:xfrm>
            <a:off x="3357554"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14" name="直接连接符 13"/>
          <p:cNvCxnSpPr>
            <a:stCxn id="7" idx="3"/>
            <a:endCxn id="8" idx="0"/>
          </p:cNvCxnSpPr>
          <p:nvPr/>
        </p:nvCxnSpPr>
        <p:spPr>
          <a:xfrm rot="5400000">
            <a:off x="1334200" y="3067848"/>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7" idx="5"/>
            <a:endCxn id="9" idx="0"/>
          </p:cNvCxnSpPr>
          <p:nvPr/>
        </p:nvCxnSpPr>
        <p:spPr>
          <a:xfrm rot="16200000" flipH="1">
            <a:off x="1817676" y="3067848"/>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10" idx="3"/>
            <a:endCxn id="11" idx="0"/>
          </p:cNvCxnSpPr>
          <p:nvPr/>
        </p:nvCxnSpPr>
        <p:spPr>
          <a:xfrm rot="5400000">
            <a:off x="2905836" y="2996410"/>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11" idx="5"/>
            <a:endCxn id="12" idx="0"/>
          </p:cNvCxnSpPr>
          <p:nvPr/>
        </p:nvCxnSpPr>
        <p:spPr>
          <a:xfrm rot="16200000" flipH="1">
            <a:off x="3103560" y="3853666"/>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4357686"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27" name="椭圆 26"/>
          <p:cNvSpPr/>
          <p:nvPr/>
        </p:nvSpPr>
        <p:spPr>
          <a:xfrm>
            <a:off x="4857752"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28" name="椭圆 27"/>
          <p:cNvSpPr/>
          <p:nvPr/>
        </p:nvSpPr>
        <p:spPr>
          <a:xfrm>
            <a:off x="4500562"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29" name="直接连接符 28"/>
          <p:cNvCxnSpPr>
            <a:stCxn id="26" idx="5"/>
            <a:endCxn id="27" idx="0"/>
          </p:cNvCxnSpPr>
          <p:nvPr/>
        </p:nvCxnSpPr>
        <p:spPr>
          <a:xfrm rot="16200000" flipH="1">
            <a:off x="4568039" y="2889253"/>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直接连接符 29"/>
          <p:cNvCxnSpPr>
            <a:stCxn id="27" idx="3"/>
            <a:endCxn id="28" idx="0"/>
          </p:cNvCxnSpPr>
          <p:nvPr/>
        </p:nvCxnSpPr>
        <p:spPr>
          <a:xfrm rot="5400000">
            <a:off x="4513191" y="3889385"/>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7" name="椭圆 36"/>
          <p:cNvSpPr/>
          <p:nvPr/>
        </p:nvSpPr>
        <p:spPr>
          <a:xfrm>
            <a:off x="6357950"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38" name="椭圆 37"/>
          <p:cNvSpPr/>
          <p:nvPr/>
        </p:nvSpPr>
        <p:spPr>
          <a:xfrm>
            <a:off x="6143636"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39" name="椭圆 38"/>
          <p:cNvSpPr/>
          <p:nvPr/>
        </p:nvSpPr>
        <p:spPr>
          <a:xfrm>
            <a:off x="5857884"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40" name="直接连接符 39"/>
          <p:cNvCxnSpPr>
            <a:endCxn id="38" idx="0"/>
          </p:cNvCxnSpPr>
          <p:nvPr/>
        </p:nvCxnSpPr>
        <p:spPr>
          <a:xfrm rot="5400000">
            <a:off x="6197216" y="3053952"/>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直接连接符 40"/>
          <p:cNvCxnSpPr>
            <a:stCxn id="38" idx="3"/>
            <a:endCxn id="39" idx="0"/>
          </p:cNvCxnSpPr>
          <p:nvPr/>
        </p:nvCxnSpPr>
        <p:spPr>
          <a:xfrm rot="5400000">
            <a:off x="5834794" y="3925104"/>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42" name="椭圆 41"/>
          <p:cNvSpPr/>
          <p:nvPr/>
        </p:nvSpPr>
        <p:spPr>
          <a:xfrm>
            <a:off x="7286644"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43" name="椭圆 42"/>
          <p:cNvSpPr/>
          <p:nvPr/>
        </p:nvSpPr>
        <p:spPr>
          <a:xfrm>
            <a:off x="764383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44" name="椭圆 43"/>
          <p:cNvSpPr/>
          <p:nvPr/>
        </p:nvSpPr>
        <p:spPr>
          <a:xfrm>
            <a:off x="8001024"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45" name="直接连接符 44"/>
          <p:cNvCxnSpPr>
            <a:stCxn id="42" idx="5"/>
            <a:endCxn id="43" idx="0"/>
          </p:cNvCxnSpPr>
          <p:nvPr/>
        </p:nvCxnSpPr>
        <p:spPr>
          <a:xfrm rot="16200000" flipH="1">
            <a:off x="7425559" y="2960691"/>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接连接符 45"/>
          <p:cNvCxnSpPr>
            <a:stCxn id="43" idx="5"/>
            <a:endCxn id="44" idx="0"/>
          </p:cNvCxnSpPr>
          <p:nvPr/>
        </p:nvCxnSpPr>
        <p:spPr>
          <a:xfrm rot="16200000" flipH="1">
            <a:off x="7782749" y="3889385"/>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71538" y="1142984"/>
            <a:ext cx="7643866" cy="1400383"/>
          </a:xfrm>
          <a:prstGeom prst="rect">
            <a:avLst/>
          </a:prstGeom>
          <a:noFill/>
          <a:ln w="9525">
            <a:noFill/>
            <a:miter lim="800000"/>
            <a:headEnd/>
            <a:tailEnd/>
          </a:ln>
        </p:spPr>
        <p:txBody>
          <a:bodyPr wrap="square">
            <a:spAutoFit/>
          </a:bodyPr>
          <a:lstStyle/>
          <a:p>
            <a:pPr>
              <a:lnSpc>
                <a:spcPts val="3000"/>
              </a:lnSpc>
              <a:spcBef>
                <a:spcPct val="50000"/>
              </a:spcBef>
            </a:pPr>
            <a:r>
              <a:rPr kumimoji="1" lang="zh-CN" altLang="en-US" sz="2200" dirty="0" smtClean="0">
                <a:solidFill>
                  <a:srgbClr val="FF0000"/>
                </a:solidFill>
                <a:latin typeface="微软雅黑" pitchFamily="34" charset="-122"/>
                <a:ea typeface="微软雅黑" pitchFamily="34" charset="-122"/>
                <a:cs typeface="Consolas" pitchFamily="49" charset="0"/>
              </a:rPr>
              <a:t>性质</a:t>
            </a:r>
            <a:r>
              <a:rPr kumimoji="1" lang="en-US" altLang="zh-CN" sz="2200" dirty="0">
                <a:solidFill>
                  <a:srgbClr val="FF0000"/>
                </a:solidFill>
                <a:latin typeface="微软雅黑" pitchFamily="34" charset="-122"/>
                <a:ea typeface="微软雅黑" pitchFamily="34" charset="-122"/>
                <a:cs typeface="Consolas" pitchFamily="49" charset="0"/>
              </a:rPr>
              <a:t>1 </a:t>
            </a:r>
            <a:r>
              <a:rPr kumimoji="1" lang="en-US" altLang="zh-CN" sz="2200" dirty="0" smtClean="0">
                <a:solidFill>
                  <a:srgbClr val="FF0000"/>
                </a:solidFill>
                <a:latin typeface="微软雅黑" pitchFamily="34" charset="-122"/>
                <a:ea typeface="微软雅黑" pitchFamily="34" charset="-122"/>
                <a:cs typeface="Consolas" pitchFamily="49" charset="0"/>
              </a:rPr>
              <a:t>  </a:t>
            </a:r>
            <a:r>
              <a:rPr kumimoji="1" lang="zh-CN" altLang="en-US" sz="2000" dirty="0" smtClean="0">
                <a:solidFill>
                  <a:srgbClr val="0000FF"/>
                </a:solidFill>
                <a:latin typeface="Consolas" pitchFamily="49" charset="0"/>
                <a:ea typeface="楷体" pitchFamily="49" charset="-122"/>
                <a:cs typeface="Consolas" pitchFamily="49" charset="0"/>
              </a:rPr>
              <a:t>非</a:t>
            </a:r>
            <a:r>
              <a:rPr kumimoji="1" lang="zh-CN" altLang="en-US" sz="2000" dirty="0">
                <a:solidFill>
                  <a:srgbClr val="0000FF"/>
                </a:solidFill>
                <a:latin typeface="Consolas" pitchFamily="49" charset="0"/>
                <a:ea typeface="楷体" pitchFamily="49" charset="-122"/>
                <a:cs typeface="Consolas" pitchFamily="49" charset="0"/>
              </a:rPr>
              <a:t>空二叉树上叶结点数等于双分支结点数加</a:t>
            </a:r>
            <a:r>
              <a:rPr kumimoji="1" lang="en-US" altLang="zh-CN" sz="200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。即</a:t>
            </a:r>
            <a:r>
              <a:rPr kumimoji="1" lang="en-US" altLang="zh-CN" sz="2000" i="1" smtClean="0">
                <a:solidFill>
                  <a:srgbClr val="FF0000"/>
                </a:solidFill>
                <a:latin typeface="Consolas" pitchFamily="49" charset="0"/>
                <a:ea typeface="楷体" pitchFamily="49" charset="-122"/>
                <a:cs typeface="Consolas" pitchFamily="49" charset="0"/>
              </a:rPr>
              <a:t>n</a:t>
            </a:r>
            <a:r>
              <a:rPr kumimoji="1" lang="en-US" altLang="zh-CN" sz="2000" baseline="-25000" smtClean="0">
                <a:solidFill>
                  <a:srgbClr val="FF0000"/>
                </a:solidFill>
                <a:latin typeface="Consolas" pitchFamily="49" charset="0"/>
                <a:ea typeface="楷体" pitchFamily="49" charset="-122"/>
                <a:cs typeface="Consolas" pitchFamily="49" charset="0"/>
              </a:rPr>
              <a:t>0</a:t>
            </a:r>
            <a:r>
              <a:rPr kumimoji="1" lang="en-US" altLang="zh-CN" sz="2000" smtClean="0">
                <a:solidFill>
                  <a:srgbClr val="FF0000"/>
                </a:solidFill>
                <a:latin typeface="Consolas" pitchFamily="49" charset="0"/>
                <a:ea typeface="楷体" pitchFamily="49" charset="-122"/>
                <a:cs typeface="Consolas" pitchFamily="49" charset="0"/>
              </a:rPr>
              <a:t>=</a:t>
            </a:r>
            <a:r>
              <a:rPr kumimoji="1" lang="en-US" altLang="zh-CN" sz="2000" i="1" smtClean="0">
                <a:solidFill>
                  <a:srgbClr val="FF0000"/>
                </a:solidFill>
                <a:latin typeface="Consolas" pitchFamily="49" charset="0"/>
                <a:ea typeface="楷体" pitchFamily="49" charset="-122"/>
                <a:cs typeface="Consolas" pitchFamily="49" charset="0"/>
              </a:rPr>
              <a:t>n</a:t>
            </a:r>
            <a:r>
              <a:rPr kumimoji="1" lang="en-US" altLang="zh-CN" sz="2000" baseline="-25000" smtClean="0">
                <a:solidFill>
                  <a:srgbClr val="FF0000"/>
                </a:solidFill>
                <a:latin typeface="Consolas" pitchFamily="49" charset="0"/>
                <a:ea typeface="楷体" pitchFamily="49" charset="-122"/>
                <a:cs typeface="Consolas" pitchFamily="49" charset="0"/>
              </a:rPr>
              <a:t>2</a:t>
            </a:r>
            <a:r>
              <a:rPr kumimoji="1" lang="en-US" altLang="zh-CN" sz="2000" smtClean="0">
                <a:solidFill>
                  <a:srgbClr val="FF0000"/>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a:p>
            <a:pPr algn="just">
              <a:lnSpc>
                <a:spcPts val="3000"/>
              </a:lnSpc>
              <a:spcBef>
                <a:spcPct val="50000"/>
              </a:spcBef>
            </a:pPr>
            <a:r>
              <a:rPr kumimoji="1" lang="zh-CN" altLang="en-US" sz="2000" smtClean="0">
                <a:solidFill>
                  <a:srgbClr val="FF0000"/>
                </a:solidFill>
                <a:latin typeface="微软雅黑" pitchFamily="34" charset="-122"/>
                <a:ea typeface="微软雅黑" pitchFamily="34" charset="-122"/>
                <a:cs typeface="Consolas" pitchFamily="49" charset="0"/>
              </a:rPr>
              <a:t>约定</a:t>
            </a:r>
            <a:r>
              <a:rPr kumimoji="1" lang="zh-CN" altLang="en-US" sz="2000" smtClean="0">
                <a:solidFill>
                  <a:srgbClr val="0000FF"/>
                </a:solidFill>
                <a:latin typeface="Consolas" pitchFamily="49" charset="0"/>
                <a:ea typeface="楷体" pitchFamily="49" charset="-122"/>
                <a:cs typeface="Consolas" pitchFamily="49" charset="0"/>
              </a:rPr>
              <a:t>：二叉树</a:t>
            </a:r>
            <a:r>
              <a:rPr kumimoji="1" lang="zh-CN" altLang="en-US" sz="2000" dirty="0">
                <a:solidFill>
                  <a:srgbClr val="0000FF"/>
                </a:solidFill>
                <a:latin typeface="Consolas" pitchFamily="49" charset="0"/>
                <a:ea typeface="楷体" pitchFamily="49" charset="-122"/>
                <a:cs typeface="Consolas" pitchFamily="49" charset="0"/>
              </a:rPr>
              <a:t>上叶结点数为</a:t>
            </a:r>
            <a:r>
              <a:rPr kumimoji="1" lang="en-US" altLang="zh-CN" sz="2000" i="1" dirty="0" err="1">
                <a:solidFill>
                  <a:srgbClr val="0000FF"/>
                </a:solidFill>
                <a:latin typeface="Consolas" pitchFamily="49" charset="0"/>
                <a:ea typeface="楷体" pitchFamily="49" charset="-122"/>
                <a:cs typeface="Consolas" pitchFamily="49" charset="0"/>
              </a:rPr>
              <a:t>n</a:t>
            </a:r>
            <a:r>
              <a:rPr kumimoji="1" lang="en-US" altLang="zh-CN" sz="2000" baseline="-30000" dirty="0" err="1">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，单分支结点数为</a:t>
            </a:r>
            <a:r>
              <a:rPr kumimoji="1" lang="en-US" altLang="zh-CN" sz="2000" i="1" dirty="0" err="1">
                <a:solidFill>
                  <a:srgbClr val="0000FF"/>
                </a:solidFill>
                <a:latin typeface="Consolas" pitchFamily="49" charset="0"/>
                <a:ea typeface="楷体" pitchFamily="49" charset="-122"/>
                <a:cs typeface="Consolas" pitchFamily="49" charset="0"/>
              </a:rPr>
              <a:t>n</a:t>
            </a:r>
            <a:r>
              <a:rPr kumimoji="1" lang="en-US" altLang="zh-CN" sz="2000" baseline="-30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，双分支结点数为</a:t>
            </a:r>
            <a:r>
              <a:rPr kumimoji="1" lang="en-US" altLang="zh-CN" sz="2000" i="1" err="1">
                <a:solidFill>
                  <a:srgbClr val="0000FF"/>
                </a:solidFill>
                <a:latin typeface="Consolas" pitchFamily="49" charset="0"/>
                <a:ea typeface="楷体" pitchFamily="49" charset="-122"/>
                <a:cs typeface="Consolas" pitchFamily="49" charset="0"/>
              </a:rPr>
              <a:t>n</a:t>
            </a:r>
            <a:r>
              <a:rPr kumimoji="1" lang="en-US" altLang="zh-CN" sz="2000" baseline="-30000" err="1">
                <a:solidFill>
                  <a:srgbClr val="0000FF"/>
                </a:solidFill>
                <a:latin typeface="Consolas" pitchFamily="49" charset="0"/>
                <a:ea typeface="楷体" pitchFamily="49" charset="-122"/>
                <a:cs typeface="Consolas" pitchFamily="49" charset="0"/>
              </a:rPr>
              <a:t>2</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285852"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kumimoji="1" lang="en-US" altLang="zh-CN" sz="2800" smtClean="0">
                <a:solidFill>
                  <a:srgbClr val="FF0000"/>
                </a:solidFill>
                <a:latin typeface="Consolas" pitchFamily="49" charset="0"/>
                <a:ea typeface="微软雅黑" pitchFamily="34" charset="-122"/>
                <a:cs typeface="Consolas" pitchFamily="49" charset="0"/>
              </a:rPr>
              <a:t>6.2.2 </a:t>
            </a:r>
            <a:r>
              <a:rPr kumimoji="1" lang="zh-CN" altLang="en-US" sz="2800" smtClean="0">
                <a:solidFill>
                  <a:srgbClr val="FF0000"/>
                </a:solidFill>
                <a:latin typeface="Consolas" pitchFamily="49" charset="0"/>
                <a:ea typeface="微软雅黑" pitchFamily="34" charset="-122"/>
                <a:cs typeface="Consolas" pitchFamily="49" charset="0"/>
              </a:rPr>
              <a:t>二叉树</a:t>
            </a:r>
            <a:r>
              <a:rPr kumimoji="1" lang="zh-CN" altLang="en-US" sz="2800" dirty="0" smtClean="0">
                <a:solidFill>
                  <a:srgbClr val="FF0000"/>
                </a:solidFill>
                <a:latin typeface="Consolas" pitchFamily="49" charset="0"/>
                <a:ea typeface="微软雅黑" pitchFamily="34" charset="-122"/>
                <a:cs typeface="Consolas" pitchFamily="49" charset="0"/>
              </a:rPr>
              <a:t>性质</a:t>
            </a:r>
          </a:p>
        </p:txBody>
      </p:sp>
      <p:sp>
        <p:nvSpPr>
          <p:cNvPr id="5" name="TextBox 4"/>
          <p:cNvSpPr txBox="1"/>
          <p:nvPr/>
        </p:nvSpPr>
        <p:spPr>
          <a:xfrm>
            <a:off x="1571604" y="3357562"/>
            <a:ext cx="6858048" cy="2092881"/>
          </a:xfrm>
          <a:prstGeom prst="rect">
            <a:avLst/>
          </a:prstGeom>
          <a:noFill/>
        </p:spPr>
        <p:txBody>
          <a:bodyPr wrap="square" rtlCol="0">
            <a:spAutoFit/>
          </a:bodyPr>
          <a:lstStyle/>
          <a:p>
            <a:pPr marL="457200" indent="-457200" algn="just">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总结点数</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baseline="-30000" smtClean="0">
                <a:solidFill>
                  <a:srgbClr val="0000FF"/>
                </a:solidFill>
                <a:latin typeface="Consolas" pitchFamily="49" charset="0"/>
                <a:ea typeface="仿宋" pitchFamily="49" charset="-122"/>
                <a:cs typeface="Consolas" pitchFamily="49" charset="0"/>
              </a:rPr>
              <a:t>0</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baseline="-30000" smtClean="0">
                <a:solidFill>
                  <a:srgbClr val="0000FF"/>
                </a:solidFill>
                <a:latin typeface="Consolas" pitchFamily="49" charset="0"/>
                <a:ea typeface="仿宋" pitchFamily="49" charset="-122"/>
                <a:cs typeface="Consolas" pitchFamily="49" charset="0"/>
              </a:rPr>
              <a:t>1</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baseline="-30000" smtClean="0">
                <a:solidFill>
                  <a:srgbClr val="0000FF"/>
                </a:solidFill>
                <a:latin typeface="Consolas" pitchFamily="49" charset="0"/>
                <a:ea typeface="仿宋" pitchFamily="49" charset="-122"/>
                <a:cs typeface="Consolas" pitchFamily="49" charset="0"/>
              </a:rPr>
              <a:t>2</a:t>
            </a:r>
            <a:r>
              <a:rPr kumimoji="1" lang="zh-CN" altLang="en-US" sz="2000" smtClean="0">
                <a:solidFill>
                  <a:srgbClr val="0000FF"/>
                </a:solidFill>
                <a:latin typeface="Consolas" pitchFamily="49" charset="0"/>
                <a:ea typeface="仿宋" pitchFamily="49" charset="-122"/>
                <a:cs typeface="Consolas" pitchFamily="49" charset="0"/>
              </a:rPr>
              <a:t>。</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just">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一个度为</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的结点贡献</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个度，一个度为</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的结点贡献</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个度，所以总的度数</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1</a:t>
            </a:r>
            <a:r>
              <a:rPr lang="en-US" sz="2000" smtClean="0">
                <a:solidFill>
                  <a:srgbClr val="0000FF"/>
                </a:solidFill>
                <a:latin typeface="Consolas" pitchFamily="49" charset="0"/>
                <a:ea typeface="仿宋" pitchFamily="49" charset="-122"/>
                <a:cs typeface="Consolas" pitchFamily="49" charset="0"/>
              </a:rPr>
              <a:t>+2</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just">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总的度数</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总分支数</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just">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则</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1</a:t>
            </a:r>
            <a:r>
              <a:rPr lang="en-US" sz="2000" smtClean="0">
                <a:solidFill>
                  <a:srgbClr val="0000FF"/>
                </a:solidFill>
                <a:latin typeface="Consolas" pitchFamily="49" charset="0"/>
                <a:ea typeface="仿宋" pitchFamily="49" charset="-122"/>
                <a:cs typeface="Consolas" pitchFamily="49" charset="0"/>
              </a:rPr>
              <a:t>+2</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2</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0</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1</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n</a:t>
            </a:r>
            <a:r>
              <a:rPr lang="en-US" sz="2000" baseline="-25000" smtClean="0">
                <a:solidFill>
                  <a:srgbClr val="0000FF"/>
                </a:solidFill>
                <a:latin typeface="Consolas" pitchFamily="49" charset="0"/>
                <a:ea typeface="仿宋" pitchFamily="49" charset="-122"/>
                <a:cs typeface="Consolas" pitchFamily="49" charset="0"/>
              </a:rPr>
              <a:t>2</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，求出</a:t>
            </a:r>
            <a:r>
              <a:rPr lang="en-US" sz="2000" i="1" smtClean="0">
                <a:solidFill>
                  <a:srgbClr val="FF0000"/>
                </a:solidFill>
                <a:latin typeface="Consolas" pitchFamily="49" charset="0"/>
                <a:ea typeface="仿宋" pitchFamily="49" charset="-122"/>
                <a:cs typeface="Consolas" pitchFamily="49" charset="0"/>
              </a:rPr>
              <a:t>n</a:t>
            </a:r>
            <a:r>
              <a:rPr lang="en-US" sz="2000" baseline="-25000" smtClean="0">
                <a:solidFill>
                  <a:srgbClr val="FF0000"/>
                </a:solidFill>
                <a:latin typeface="Consolas" pitchFamily="49" charset="0"/>
                <a:ea typeface="仿宋" pitchFamily="49" charset="-122"/>
                <a:cs typeface="Consolas" pitchFamily="49" charset="0"/>
              </a:rPr>
              <a:t>0</a:t>
            </a:r>
            <a:r>
              <a:rPr lang="en-US" sz="2000" smtClean="0">
                <a:solidFill>
                  <a:srgbClr val="FF0000"/>
                </a:solidFill>
                <a:latin typeface="Consolas" pitchFamily="49" charset="0"/>
                <a:ea typeface="仿宋" pitchFamily="49" charset="-122"/>
                <a:cs typeface="Consolas" pitchFamily="49" charset="0"/>
              </a:rPr>
              <a:t>=</a:t>
            </a:r>
            <a:r>
              <a:rPr lang="en-US" sz="2000" i="1" smtClean="0">
                <a:solidFill>
                  <a:srgbClr val="FF0000"/>
                </a:solidFill>
                <a:latin typeface="Consolas" pitchFamily="49" charset="0"/>
                <a:ea typeface="仿宋" pitchFamily="49" charset="-122"/>
                <a:cs typeface="Consolas" pitchFamily="49" charset="0"/>
              </a:rPr>
              <a:t>n</a:t>
            </a:r>
            <a:r>
              <a:rPr lang="en-US" sz="2000" baseline="-25000" smtClean="0">
                <a:solidFill>
                  <a:srgbClr val="FF0000"/>
                </a:solidFill>
                <a:latin typeface="Consolas" pitchFamily="49" charset="0"/>
                <a:ea typeface="仿宋" pitchFamily="49" charset="-122"/>
                <a:cs typeface="Consolas" pitchFamily="49" charset="0"/>
              </a:rPr>
              <a:t>2</a:t>
            </a:r>
            <a:r>
              <a:rPr lang="en-US" sz="2000" smtClean="0">
                <a:solidFill>
                  <a:srgbClr val="FF0000"/>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643042" y="2714620"/>
            <a:ext cx="1428760" cy="461665"/>
          </a:xfrm>
          <a:prstGeom prst="rect">
            <a:avLst/>
          </a:prstGeom>
          <a:noFill/>
        </p:spPr>
        <p:txBody>
          <a:bodyPr wrap="square" rtlCol="0">
            <a:spAutoFit/>
          </a:bodyPr>
          <a:lstStyle/>
          <a:p>
            <a:r>
              <a:rPr lang="zh-CN" altLang="en-US" smtClean="0">
                <a:solidFill>
                  <a:srgbClr val="FF0000"/>
                </a:solidFill>
                <a:latin typeface="华文彩云" pitchFamily="2" charset="-122"/>
                <a:ea typeface="华文彩云" pitchFamily="2" charset="-122"/>
              </a:rPr>
              <a:t>证明：</a:t>
            </a:r>
            <a:endParaRPr lang="zh-CN" altLang="en-US">
              <a:solidFill>
                <a:srgbClr val="FF0000"/>
              </a:solidFill>
              <a:latin typeface="华文彩云" pitchFamily="2" charset="-122"/>
              <a:ea typeface="华文彩云" pitchFamily="2" charset="-122"/>
            </a:endParaRPr>
          </a:p>
        </p:txBody>
      </p:sp>
      <p:sp>
        <p:nvSpPr>
          <p:cNvPr id="7" name="TextBox 6"/>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71538" y="357166"/>
            <a:ext cx="7677174" cy="932563"/>
          </a:xfrm>
          <a:prstGeom prst="rect">
            <a:avLst/>
          </a:prstGeom>
          <a:noFill/>
          <a:ln w="9525">
            <a:noFill/>
            <a:miter lim="800000"/>
            <a:headEnd/>
            <a:tailEnd/>
          </a:ln>
        </p:spPr>
        <p:txBody>
          <a:bodyPr wrap="square">
            <a:spAutoFit/>
          </a:bodyPr>
          <a:lstStyle/>
          <a:p>
            <a:pPr>
              <a:lnSpc>
                <a:spcPct val="13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6.4】 </a:t>
            </a:r>
            <a:r>
              <a:rPr lang="zh-CN" altLang="en-US" sz="2000" dirty="0">
                <a:solidFill>
                  <a:srgbClr val="0000FF"/>
                </a:solidFill>
                <a:latin typeface="Consolas" pitchFamily="49" charset="0"/>
                <a:ea typeface="楷体" pitchFamily="49" charset="-122"/>
                <a:cs typeface="Consolas" pitchFamily="49" charset="0"/>
              </a:rPr>
              <a:t>一棵二叉树中总结点个数为</a:t>
            </a:r>
            <a:r>
              <a:rPr lang="en-US" altLang="zh-CN" sz="2000" dirty="0">
                <a:solidFill>
                  <a:srgbClr val="0000FF"/>
                </a:solidFill>
                <a:latin typeface="Consolas" pitchFamily="49" charset="0"/>
                <a:ea typeface="楷体" pitchFamily="49" charset="-122"/>
                <a:cs typeface="Consolas" pitchFamily="49" charset="0"/>
              </a:rPr>
              <a:t>200</a:t>
            </a:r>
            <a:r>
              <a:rPr lang="zh-CN" altLang="en-US" sz="2000" dirty="0">
                <a:solidFill>
                  <a:srgbClr val="0000FF"/>
                </a:solidFill>
                <a:latin typeface="Consolas" pitchFamily="49" charset="0"/>
                <a:ea typeface="楷体" pitchFamily="49" charset="-122"/>
                <a:cs typeface="Consolas" pitchFamily="49" charset="0"/>
              </a:rPr>
              <a:t>，其中单分支结点个数为</a:t>
            </a:r>
            <a:r>
              <a:rPr lang="en-US" altLang="zh-CN" sz="2000" dirty="0">
                <a:solidFill>
                  <a:srgbClr val="0000FF"/>
                </a:solidFill>
                <a:latin typeface="Consolas" pitchFamily="49" charset="0"/>
                <a:ea typeface="楷体" pitchFamily="49" charset="-122"/>
                <a:cs typeface="Consolas" pitchFamily="49" charset="0"/>
              </a:rPr>
              <a:t>19</a:t>
            </a:r>
            <a:r>
              <a:rPr lang="zh-CN" altLang="en-US" sz="2000" dirty="0">
                <a:solidFill>
                  <a:srgbClr val="0000FF"/>
                </a:solidFill>
                <a:latin typeface="Consolas" pitchFamily="49" charset="0"/>
                <a:ea typeface="楷体" pitchFamily="49" charset="-122"/>
                <a:cs typeface="Consolas" pitchFamily="49" charset="0"/>
              </a:rPr>
              <a:t>，求其叶子结点个数。</a:t>
            </a:r>
          </a:p>
        </p:txBody>
      </p:sp>
      <p:sp>
        <p:nvSpPr>
          <p:cNvPr id="39939" name="Text Box 3"/>
          <p:cNvSpPr txBox="1">
            <a:spLocks noChangeArrowheads="1"/>
          </p:cNvSpPr>
          <p:nvPr/>
        </p:nvSpPr>
        <p:spPr bwMode="auto">
          <a:xfrm>
            <a:off x="1142976" y="1643050"/>
            <a:ext cx="7532711" cy="1785104"/>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smtClean="0">
                <a:solidFill>
                  <a:srgbClr val="FF0000"/>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=200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=19</a:t>
            </a:r>
            <a:r>
              <a:rPr lang="zh-CN" altLang="en-US" sz="2000" dirty="0">
                <a:solidFill>
                  <a:srgbClr val="0000FF"/>
                </a:solidFill>
                <a:latin typeface="Consolas" pitchFamily="49" charset="0"/>
                <a:ea typeface="楷体" pitchFamily="49" charset="-122"/>
                <a:cs typeface="Consolas" pitchFamily="49" charset="0"/>
              </a:rPr>
              <a:t>。又</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，由性质</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得，</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，所以有</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000"/>
              </a:lnSpc>
              <a:spcBef>
                <a:spcPct val="50000"/>
              </a:spcBef>
            </a:pPr>
            <a:r>
              <a:rPr lang="en-US" altLang="zh-CN" sz="2000" i="1" smtClean="0">
                <a:solidFill>
                  <a:srgbClr val="0000FF"/>
                </a:solidFill>
                <a:latin typeface="Consolas" pitchFamily="49" charset="0"/>
                <a:ea typeface="楷体" pitchFamily="49" charset="-122"/>
                <a:cs typeface="Consolas" pitchFamily="49" charset="0"/>
              </a:rPr>
              <a:t>    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)/2=91</a:t>
            </a:r>
            <a:r>
              <a:rPr lang="zh-CN" altLang="en-US" sz="2000" dirty="0">
                <a:solidFill>
                  <a:srgbClr val="0000FF"/>
                </a:solidFill>
                <a:latin typeface="Consolas" pitchFamily="49" charset="0"/>
                <a:ea typeface="楷体" pitchFamily="49" charset="-122"/>
                <a:cs typeface="Consolas" pitchFamily="49" charset="0"/>
              </a:rPr>
              <a:t>。所以这样的二叉树中叶子结点个数为</a:t>
            </a:r>
            <a:r>
              <a:rPr lang="en-US" altLang="zh-CN" sz="2000" dirty="0">
                <a:solidFill>
                  <a:srgbClr val="0000FF"/>
                </a:solidFill>
                <a:latin typeface="Consolas" pitchFamily="49" charset="0"/>
                <a:ea typeface="楷体" pitchFamily="49" charset="-122"/>
                <a:cs typeface="Consolas" pitchFamily="49" charset="0"/>
              </a:rPr>
              <a:t>91</a:t>
            </a:r>
            <a:r>
              <a:rPr lang="zh-CN" altLang="en-US" sz="20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5"/>
          <p:cNvSpPr txBox="1">
            <a:spLocks noChangeArrowheads="1"/>
          </p:cNvSpPr>
          <p:nvPr/>
        </p:nvSpPr>
        <p:spPr bwMode="auto">
          <a:xfrm>
            <a:off x="1214414" y="642918"/>
            <a:ext cx="7786742" cy="1354217"/>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smtClean="0">
                <a:solidFill>
                  <a:srgbClr val="FF0000"/>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是根结点，其余结点分成三个互不相交的子集：　</a:t>
            </a:r>
          </a:p>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T</a:t>
            </a:r>
            <a:r>
              <a:rPr lang="en-US" altLang="zh-CN" sz="2000" baseline="-25000" dirty="0" err="1" smtClean="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H</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T</a:t>
            </a:r>
            <a:r>
              <a:rPr lang="en-US" altLang="zh-CN" sz="2000" baseline="-25000" dirty="0" err="1" smtClean="0">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spcBef>
                <a:spcPct val="50000"/>
              </a:spcBef>
            </a:pPr>
            <a:r>
              <a:rPr lang="en-US" altLang="zh-CN" sz="2000" i="1"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都是根结点</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的子树，且各自本身也是一棵树。</a:t>
            </a:r>
          </a:p>
        </p:txBody>
      </p:sp>
      <p:sp>
        <p:nvSpPr>
          <p:cNvPr id="1029" name="Rectangle 7"/>
          <p:cNvSpPr>
            <a:spLocks noChangeArrowheads="1"/>
          </p:cNvSpPr>
          <p:nvPr/>
        </p:nvSpPr>
        <p:spPr bwMode="auto">
          <a:xfrm>
            <a:off x="0" y="2938463"/>
            <a:ext cx="9144000" cy="0"/>
          </a:xfrm>
          <a:prstGeom prst="rect">
            <a:avLst/>
          </a:prstGeom>
          <a:noFill/>
          <a:ln w="9525">
            <a:noFill/>
            <a:miter lim="800000"/>
            <a:headEnd/>
            <a:tailEnd/>
          </a:ln>
        </p:spPr>
        <p:txBody>
          <a:bodyPr wrap="none" anchor="ctr">
            <a:spAutoFit/>
          </a:bodyPr>
          <a:lstStyle/>
          <a:p>
            <a:endParaRPr lang="zh-CN" altLang="en-US"/>
          </a:p>
        </p:txBody>
      </p:sp>
      <p:sp>
        <p:nvSpPr>
          <p:cNvPr id="1030" name="Text Box 8"/>
          <p:cNvSpPr txBox="1">
            <a:spLocks noChangeArrowheads="1"/>
          </p:cNvSpPr>
          <p:nvPr/>
        </p:nvSpPr>
        <p:spPr bwMode="auto">
          <a:xfrm>
            <a:off x="1643042" y="5500702"/>
            <a:ext cx="6891357" cy="1015663"/>
          </a:xfrm>
          <a:prstGeom prst="rect">
            <a:avLst/>
          </a:prstGeom>
          <a:noFill/>
          <a:ln w="9525">
            <a:noFill/>
            <a:miter lim="800000"/>
            <a:headEnd/>
            <a:tailEnd/>
          </a:ln>
        </p:spPr>
        <p:txBody>
          <a:bodyPr wrap="square">
            <a:spAutoFit/>
          </a:bodyPr>
          <a:lstStyle/>
          <a:p>
            <a:pPr>
              <a:spcBef>
                <a:spcPct val="50000"/>
              </a:spcBef>
            </a:pPr>
            <a:r>
              <a:rPr lang="zh-CN" altLang="en-US" sz="2000" spc="300" dirty="0">
                <a:solidFill>
                  <a:srgbClr val="FF0000"/>
                </a:solidFill>
                <a:latin typeface="Consolas" pitchFamily="49" charset="0"/>
                <a:ea typeface="微软雅黑" pitchFamily="34" charset="-122"/>
                <a:cs typeface="Consolas" pitchFamily="49" charset="0"/>
              </a:rPr>
              <a:t>说明：</a:t>
            </a:r>
            <a:r>
              <a:rPr lang="zh-CN" altLang="en-US" sz="2000" spc="300" dirty="0">
                <a:solidFill>
                  <a:srgbClr val="0000FF"/>
                </a:solidFill>
                <a:latin typeface="仿宋" pitchFamily="49" charset="-122"/>
                <a:ea typeface="仿宋" pitchFamily="49" charset="-122"/>
                <a:cs typeface="Consolas" pitchFamily="49" charset="0"/>
              </a:rPr>
              <a:t>树中结点之间的关系应为有向关系，在上图中，结点之间的连线即分支线都是有向的，默认箭头向下的。</a:t>
            </a:r>
          </a:p>
        </p:txBody>
      </p:sp>
      <p:grpSp>
        <p:nvGrpSpPr>
          <p:cNvPr id="24" name="组合 23"/>
          <p:cNvGrpSpPr/>
          <p:nvPr/>
        </p:nvGrpSpPr>
        <p:grpSpPr>
          <a:xfrm>
            <a:off x="3357554" y="2428868"/>
            <a:ext cx="2808288" cy="2419350"/>
            <a:chOff x="3357554" y="2786058"/>
            <a:chExt cx="2808288" cy="2419350"/>
          </a:xfrm>
        </p:grpSpPr>
        <p:sp>
          <p:nvSpPr>
            <p:cNvPr id="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9"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10"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1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1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1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1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1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1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1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1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1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20"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2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22" name="直接连接符 35"/>
            <p:cNvCxnSpPr>
              <a:cxnSpLocks noChangeShapeType="1"/>
              <a:stCxn id="16" idx="4"/>
              <a:endCxn id="18"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5" name="TextBox 24"/>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285852" y="1142984"/>
            <a:ext cx="7700986" cy="2508379"/>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200" smtClean="0">
                <a:solidFill>
                  <a:srgbClr val="FF0000"/>
                </a:solidFill>
                <a:latin typeface="微软雅黑" pitchFamily="34" charset="-122"/>
                <a:ea typeface="微软雅黑" pitchFamily="34" charset="-122"/>
                <a:cs typeface="Consolas" pitchFamily="49" charset="0"/>
              </a:rPr>
              <a:t>性质</a:t>
            </a:r>
            <a:r>
              <a:rPr kumimoji="1" lang="en-US" altLang="zh-CN" sz="2200" dirty="0">
                <a:solidFill>
                  <a:srgbClr val="FF0000"/>
                </a:solidFill>
                <a:latin typeface="微软雅黑" pitchFamily="34" charset="-122"/>
                <a:ea typeface="微软雅黑" pitchFamily="34" charset="-122"/>
                <a:cs typeface="Consolas" pitchFamily="49" charset="0"/>
              </a:rPr>
              <a:t>2  </a:t>
            </a:r>
            <a:r>
              <a:rPr kumimoji="1" lang="zh-CN" altLang="en-US" sz="2000" dirty="0">
                <a:solidFill>
                  <a:srgbClr val="0000FF"/>
                </a:solidFill>
                <a:latin typeface="Consolas" pitchFamily="49" charset="0"/>
                <a:ea typeface="楷体" pitchFamily="49" charset="-122"/>
                <a:cs typeface="Consolas" pitchFamily="49" charset="0"/>
              </a:rPr>
              <a:t>非空二叉树上第</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层上至多有</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baseline="30000" dirty="0" err="1">
                <a:solidFill>
                  <a:srgbClr val="0000FF"/>
                </a:solidFill>
                <a:latin typeface="Consolas" pitchFamily="49" charset="0"/>
                <a:ea typeface="楷体" pitchFamily="49" charset="-122"/>
                <a:cs typeface="Consolas" pitchFamily="49" charset="0"/>
              </a:rPr>
              <a:t>i</a:t>
            </a:r>
            <a:r>
              <a:rPr kumimoji="1" lang="en-US" altLang="zh-CN" sz="2000" baseline="30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个结点，这里应有</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a:p>
            <a:pPr algn="just">
              <a:lnSpc>
                <a:spcPct val="15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由</a:t>
            </a:r>
            <a:r>
              <a:rPr kumimoji="1" lang="zh-CN" altLang="en-US" sz="2000" dirty="0">
                <a:solidFill>
                  <a:srgbClr val="0000FF"/>
                </a:solidFill>
                <a:latin typeface="Consolas" pitchFamily="49" charset="0"/>
                <a:ea typeface="楷体" pitchFamily="49" charset="-122"/>
                <a:cs typeface="Consolas" pitchFamily="49" charset="0"/>
              </a:rPr>
              <a:t>树的性质</a:t>
            </a:r>
            <a:r>
              <a:rPr kumimoji="1" lang="en-US" altLang="zh-CN" sz="2000" dirty="0">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可</a:t>
            </a:r>
            <a:r>
              <a:rPr kumimoji="1" lang="zh-CN" altLang="en-US" sz="2000">
                <a:solidFill>
                  <a:srgbClr val="0000FF"/>
                </a:solidFill>
                <a:latin typeface="Consolas" pitchFamily="49" charset="0"/>
                <a:ea typeface="楷体" pitchFamily="49" charset="-122"/>
                <a:cs typeface="Consolas" pitchFamily="49" charset="0"/>
              </a:rPr>
              <a:t>推出</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a:p>
            <a:pPr algn="just">
              <a:lnSpc>
                <a:spcPct val="150000"/>
              </a:lnSpc>
              <a:spcBef>
                <a:spcPct val="50000"/>
              </a:spcBef>
            </a:pPr>
            <a:r>
              <a:rPr kumimoji="1" lang="zh-CN" altLang="en-US" sz="2200" smtClean="0">
                <a:solidFill>
                  <a:srgbClr val="FF0000"/>
                </a:solidFill>
                <a:latin typeface="微软雅黑" pitchFamily="34" charset="-122"/>
                <a:ea typeface="微软雅黑" pitchFamily="34" charset="-122"/>
                <a:cs typeface="Consolas" pitchFamily="49" charset="0"/>
              </a:rPr>
              <a:t>性质</a:t>
            </a:r>
            <a:r>
              <a:rPr kumimoji="1" lang="en-US" altLang="zh-CN" sz="2200" dirty="0">
                <a:solidFill>
                  <a:srgbClr val="FF0000"/>
                </a:solidFill>
                <a:latin typeface="微软雅黑" pitchFamily="34" charset="-122"/>
                <a:ea typeface="微软雅黑" pitchFamily="34" charset="-122"/>
                <a:cs typeface="Consolas" pitchFamily="49" charset="0"/>
              </a:rPr>
              <a:t>3  </a:t>
            </a:r>
            <a:r>
              <a:rPr kumimoji="1" lang="zh-CN" altLang="en-US" sz="2000" dirty="0">
                <a:solidFill>
                  <a:srgbClr val="0000FF"/>
                </a:solidFill>
                <a:latin typeface="Consolas" pitchFamily="49" charset="0"/>
                <a:ea typeface="楷体" pitchFamily="49" charset="-122"/>
                <a:cs typeface="Consolas" pitchFamily="49" charset="0"/>
              </a:rPr>
              <a:t>高度为</a:t>
            </a:r>
            <a:r>
              <a:rPr kumimoji="1" lang="en-US" altLang="zh-CN" sz="2000" i="1" dirty="0">
                <a:solidFill>
                  <a:srgbClr val="0000FF"/>
                </a:solidFill>
                <a:latin typeface="Consolas" pitchFamily="49" charset="0"/>
                <a:ea typeface="楷体" pitchFamily="49" charset="-122"/>
                <a:cs typeface="Consolas" pitchFamily="49" charset="0"/>
              </a:rPr>
              <a:t>h</a:t>
            </a:r>
            <a:r>
              <a:rPr kumimoji="1" lang="zh-CN" altLang="en-US" sz="2000" dirty="0">
                <a:solidFill>
                  <a:srgbClr val="0000FF"/>
                </a:solidFill>
                <a:latin typeface="Consolas" pitchFamily="49" charset="0"/>
                <a:ea typeface="楷体" pitchFamily="49" charset="-122"/>
                <a:cs typeface="Consolas" pitchFamily="49" charset="0"/>
              </a:rPr>
              <a:t>的二叉树至多有</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baseline="30000" dirty="0" err="1">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个结点（</a:t>
            </a:r>
            <a:r>
              <a:rPr kumimoji="1" lang="en-US" altLang="zh-CN" sz="2000" i="1" dirty="0" err="1">
                <a:solidFill>
                  <a:srgbClr val="0000FF"/>
                </a:solidFill>
                <a:latin typeface="Consolas" pitchFamily="49" charset="0"/>
                <a:ea typeface="楷体" pitchFamily="49" charset="-122"/>
                <a:cs typeface="Consolas" pitchFamily="49" charset="0"/>
              </a:rPr>
              <a:t>h</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a:p>
            <a:pPr algn="just">
              <a:lnSpc>
                <a:spcPct val="15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由</a:t>
            </a:r>
            <a:r>
              <a:rPr kumimoji="1" lang="zh-CN" altLang="en-US" sz="2000" dirty="0">
                <a:solidFill>
                  <a:srgbClr val="0000FF"/>
                </a:solidFill>
                <a:latin typeface="Consolas" pitchFamily="49" charset="0"/>
                <a:ea typeface="楷体" pitchFamily="49" charset="-122"/>
                <a:cs typeface="Consolas" pitchFamily="49" charset="0"/>
              </a:rPr>
              <a:t>树的性质</a:t>
            </a:r>
            <a:r>
              <a:rPr kumimoji="1" lang="en-US" altLang="zh-CN" sz="2000" dirty="0">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可推出。</a:t>
            </a: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142976" y="638116"/>
            <a:ext cx="7786710" cy="2139047"/>
          </a:xfrm>
          <a:prstGeom prst="rect">
            <a:avLst/>
          </a:prstGeom>
          <a:noFill/>
          <a:ln w="9525">
            <a:noFill/>
            <a:miter lim="800000"/>
            <a:headEnd/>
            <a:tailEnd/>
          </a:ln>
        </p:spPr>
        <p:txBody>
          <a:bodyPr wrap="square">
            <a:spAutoFit/>
          </a:bodyPr>
          <a:lstStyle/>
          <a:p>
            <a:pPr marL="457200" indent="-457200">
              <a:lnSpc>
                <a:spcPct val="150000"/>
              </a:lnSpc>
              <a:spcBef>
                <a:spcPts val="1200"/>
              </a:spcBef>
              <a:buBlip>
                <a:blip r:embed="rId2"/>
              </a:buBlip>
            </a:pPr>
            <a:r>
              <a:rPr lang="zh-CN" altLang="en-US" sz="2200" smtClean="0">
                <a:solidFill>
                  <a:srgbClr val="FF0000"/>
                </a:solidFill>
                <a:latin typeface="Consolas" pitchFamily="49" charset="0"/>
                <a:ea typeface="微软雅黑" pitchFamily="34" charset="-122"/>
                <a:cs typeface="Consolas" pitchFamily="49" charset="0"/>
              </a:rPr>
              <a:t>满</a:t>
            </a:r>
            <a:r>
              <a:rPr lang="zh-CN" altLang="en-US" sz="2200" dirty="0">
                <a:solidFill>
                  <a:srgbClr val="FF0000"/>
                </a:solidFill>
                <a:latin typeface="Consolas" pitchFamily="49" charset="0"/>
                <a:ea typeface="微软雅黑" pitchFamily="34" charset="-122"/>
                <a:cs typeface="Consolas" pitchFamily="49" charset="0"/>
              </a:rPr>
              <a:t>二叉树：</a:t>
            </a:r>
            <a:r>
              <a:rPr lang="zh-CN" altLang="en-US" sz="2000" dirty="0">
                <a:solidFill>
                  <a:srgbClr val="0000FF"/>
                </a:solidFill>
                <a:latin typeface="Consolas" pitchFamily="49" charset="0"/>
                <a:ea typeface="楷体" pitchFamily="49" charset="-122"/>
                <a:cs typeface="Consolas" pitchFamily="49" charset="0"/>
              </a:rPr>
              <a:t>在一棵二叉树中，当第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层的结点数为</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i</a:t>
            </a:r>
            <a:r>
              <a:rPr lang="en-US" altLang="zh-CN" sz="2000" baseline="30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个时，则称此层的结点数是满的，当一棵二叉树中的每一层都满</a:t>
            </a:r>
            <a:r>
              <a:rPr lang="zh-CN" altLang="en-US" sz="2000">
                <a:solidFill>
                  <a:srgbClr val="0000FF"/>
                </a:solidFill>
                <a:latin typeface="Consolas" pitchFamily="49" charset="0"/>
                <a:ea typeface="楷体" pitchFamily="49" charset="-122"/>
                <a:cs typeface="Consolas" pitchFamily="49" charset="0"/>
              </a:rPr>
              <a:t>时</a:t>
            </a:r>
            <a:r>
              <a:rPr lang="zh-CN" altLang="en-US" sz="2000" smtClean="0">
                <a:solidFill>
                  <a:srgbClr val="0000FF"/>
                </a:solidFill>
                <a:latin typeface="Consolas" pitchFamily="49" charset="0"/>
                <a:ea typeface="楷体" pitchFamily="49" charset="-122"/>
                <a:cs typeface="Consolas" pitchFamily="49" charset="0"/>
              </a:rPr>
              <a:t>，且叶子结点在同一层上，则</a:t>
            </a:r>
            <a:r>
              <a:rPr lang="zh-CN" altLang="en-US" sz="2000" dirty="0">
                <a:solidFill>
                  <a:srgbClr val="0000FF"/>
                </a:solidFill>
                <a:latin typeface="Consolas" pitchFamily="49" charset="0"/>
                <a:ea typeface="楷体" pitchFamily="49" charset="-122"/>
                <a:cs typeface="Consolas" pitchFamily="49" charset="0"/>
              </a:rPr>
              <a:t>称此树为满二叉树</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ts val="1200"/>
              </a:spcBef>
              <a:buBlip>
                <a:blip r:embed="rId2"/>
              </a:buBlip>
            </a:pPr>
            <a:r>
              <a:rPr lang="zh-CN" altLang="en-US" sz="2000" smtClean="0">
                <a:solidFill>
                  <a:srgbClr val="FF0000"/>
                </a:solidFill>
                <a:latin typeface="Consolas" pitchFamily="49" charset="0"/>
                <a:ea typeface="楷体" pitchFamily="49" charset="-122"/>
                <a:cs typeface="Consolas" pitchFamily="49" charset="0"/>
              </a:rPr>
              <a:t>满二叉树特性</a:t>
            </a:r>
            <a:r>
              <a:rPr lang="zh-CN" altLang="en-US" sz="2000" dirty="0">
                <a:solidFill>
                  <a:srgbClr val="0000FF"/>
                </a:solidFill>
                <a:latin typeface="Consolas" pitchFamily="49" charset="0"/>
                <a:ea typeface="楷体" pitchFamily="49" charset="-122"/>
                <a:cs typeface="Consolas" pitchFamily="49" charset="0"/>
              </a:rPr>
              <a:t>：除叶子结点以外的其他结点的度皆</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142976" y="285728"/>
            <a:ext cx="7821637" cy="1938992"/>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高度</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h</a:t>
            </a:r>
            <a:r>
              <a:rPr lang="zh-CN" altLang="en-US" sz="2000" dirty="0">
                <a:solidFill>
                  <a:srgbClr val="0000FF"/>
                </a:solidFill>
                <a:latin typeface="Consolas" pitchFamily="49" charset="0"/>
                <a:ea typeface="楷体" pitchFamily="49" charset="-122"/>
                <a:cs typeface="Consolas" pitchFamily="49" charset="0"/>
              </a:rPr>
              <a:t>的满二叉树中的结点数为</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h</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层序编号</a:t>
            </a:r>
            <a:r>
              <a:rPr lang="zh-CN" altLang="en-US" sz="2000" smtClean="0">
                <a:solidFill>
                  <a:srgbClr val="0000FF"/>
                </a:solidFill>
                <a:latin typeface="Consolas" pitchFamily="49" charset="0"/>
                <a:ea typeface="楷体" pitchFamily="49" charset="-122"/>
                <a:cs typeface="Consolas" pitchFamily="49" charset="0"/>
              </a:rPr>
              <a:t>：从根结点为</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开始，按照层次从小到大、同一层从左到右的次序顺序编号。</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可以</a:t>
            </a:r>
            <a:r>
              <a:rPr lang="zh-CN" altLang="en-US" sz="2000" dirty="0">
                <a:solidFill>
                  <a:srgbClr val="0000FF"/>
                </a:solidFill>
                <a:latin typeface="Consolas" pitchFamily="49" charset="0"/>
                <a:ea typeface="楷体" pitchFamily="49" charset="-122"/>
                <a:cs typeface="Consolas" pitchFamily="49" charset="0"/>
              </a:rPr>
              <a:t>对满二叉树的结点进行连续编号。</a:t>
            </a:r>
          </a:p>
        </p:txBody>
      </p:sp>
      <p:sp>
        <p:nvSpPr>
          <p:cNvPr id="5" name="TextBox 4"/>
          <p:cNvSpPr txBox="1"/>
          <p:nvPr/>
        </p:nvSpPr>
        <p:spPr>
          <a:xfrm>
            <a:off x="1500166" y="5786454"/>
            <a:ext cx="7072362" cy="759695"/>
          </a:xfrm>
          <a:prstGeom prst="rect">
            <a:avLst/>
          </a:prstGeom>
          <a:noFill/>
        </p:spPr>
        <p:txBody>
          <a:bodyPr wrap="square" rtlCol="0">
            <a:spAutoFit/>
          </a:bodyPr>
          <a:lstStyle/>
          <a:p>
            <a:pPr>
              <a:lnSpc>
                <a:spcPts val="2700"/>
              </a:lnSpc>
            </a:pPr>
            <a:r>
              <a:rPr lang="zh-CN" altLang="en-US" sz="2000" smtClean="0">
                <a:solidFill>
                  <a:srgbClr val="0000FF"/>
                </a:solidFill>
                <a:latin typeface="Consolas" pitchFamily="49" charset="0"/>
                <a:ea typeface="仿宋" pitchFamily="49" charset="-122"/>
                <a:cs typeface="Consolas" pitchFamily="49" charset="0"/>
              </a:rPr>
              <a:t>一棵高度为</a:t>
            </a:r>
            <a:r>
              <a:rPr lang="en-US" altLang="zh-CN"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的满二叉树，其结点数为</a:t>
            </a:r>
            <a:r>
              <a:rPr lang="en-US" altLang="zh-CN" sz="2000" smtClean="0">
                <a:solidFill>
                  <a:srgbClr val="0000FF"/>
                </a:solidFill>
                <a:latin typeface="Consolas" pitchFamily="49" charset="0"/>
                <a:ea typeface="仿宋" pitchFamily="49" charset="-122"/>
                <a:cs typeface="Consolas" pitchFamily="49" charset="0"/>
              </a:rPr>
              <a:t>2</a:t>
            </a:r>
            <a:r>
              <a:rPr lang="en-US" altLang="zh-CN" sz="2000" baseline="30000" smtClean="0">
                <a:solidFill>
                  <a:srgbClr val="0000FF"/>
                </a:solidFill>
                <a:latin typeface="Consolas" pitchFamily="49" charset="0"/>
                <a:ea typeface="仿宋" pitchFamily="49" charset="-122"/>
                <a:cs typeface="Consolas" pitchFamily="49" charset="0"/>
              </a:rPr>
              <a:t>4</a:t>
            </a:r>
            <a:r>
              <a:rPr lang="en-US" altLang="zh-CN" sz="2000" smtClean="0">
                <a:solidFill>
                  <a:srgbClr val="0000FF"/>
                </a:solidFill>
                <a:latin typeface="Consolas" pitchFamily="49" charset="0"/>
                <a:ea typeface="仿宋" pitchFamily="49" charset="-122"/>
                <a:cs typeface="Consolas" pitchFamily="49" charset="0"/>
              </a:rPr>
              <a:t>-1=15</a:t>
            </a:r>
            <a:r>
              <a:rPr lang="zh-CN" altLang="en-US" sz="2000" smtClean="0">
                <a:solidFill>
                  <a:srgbClr val="0000FF"/>
                </a:solidFill>
                <a:latin typeface="Consolas" pitchFamily="49" charset="0"/>
                <a:ea typeface="仿宋" pitchFamily="49" charset="-122"/>
                <a:cs typeface="Consolas" pitchFamily="49" charset="0"/>
              </a:rPr>
              <a:t>。图中每个结点旁的编号是层序编号</a:t>
            </a:r>
            <a:endParaRPr lang="zh-CN" altLang="en-US" sz="2000">
              <a:solidFill>
                <a:srgbClr val="0000FF"/>
              </a:solidFill>
              <a:latin typeface="Consolas" pitchFamily="49" charset="0"/>
              <a:ea typeface="仿宋" pitchFamily="49" charset="-122"/>
              <a:cs typeface="Consolas" pitchFamily="49" charset="0"/>
            </a:endParaRPr>
          </a:p>
        </p:txBody>
      </p:sp>
      <p:grpSp>
        <p:nvGrpSpPr>
          <p:cNvPr id="64" name="组合 63"/>
          <p:cNvGrpSpPr/>
          <p:nvPr/>
        </p:nvGrpSpPr>
        <p:grpSpPr>
          <a:xfrm>
            <a:off x="1747546" y="2335405"/>
            <a:ext cx="6039164" cy="2950983"/>
            <a:chOff x="1747546" y="2335405"/>
            <a:chExt cx="6039164"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cxnSp>
          <p:nvCxnSpPr>
            <p:cNvPr id="13" name="直接连接符 12"/>
            <p:cNvCxnSpPr>
              <a:stCxn id="8" idx="3"/>
              <a:endCxn id="10" idx="0"/>
            </p:cNvCxnSpPr>
            <p:nvPr/>
          </p:nvCxnSpPr>
          <p:spPr>
            <a:xfrm rot="5400000">
              <a:off x="2012861"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8" idx="5"/>
              <a:endCxn id="11" idx="0"/>
            </p:cNvCxnSpPr>
            <p:nvPr/>
          </p:nvCxnSpPr>
          <p:spPr>
            <a:xfrm rot="16200000" flipH="1">
              <a:off x="2532056"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7" name="椭圆 16"/>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18" name="椭圆 17"/>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20" name="直接连接符 19"/>
            <p:cNvCxnSpPr>
              <a:stCxn id="17" idx="3"/>
              <a:endCxn id="18" idx="0"/>
            </p:cNvCxnSpPr>
            <p:nvPr/>
          </p:nvCxnSpPr>
          <p:spPr>
            <a:xfrm rot="5400000">
              <a:off x="3370183"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17" idx="5"/>
              <a:endCxn id="19" idx="0"/>
            </p:cNvCxnSpPr>
            <p:nvPr/>
          </p:nvCxnSpPr>
          <p:spPr>
            <a:xfrm rot="16200000" flipH="1">
              <a:off x="3889378"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7" idx="3"/>
              <a:endCxn id="8" idx="7"/>
            </p:cNvCxnSpPr>
            <p:nvPr/>
          </p:nvCxnSpPr>
          <p:spPr>
            <a:xfrm rot="5400000">
              <a:off x="2616122"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连接符 24"/>
            <p:cNvCxnSpPr>
              <a:stCxn id="7" idx="5"/>
              <a:endCxn id="17" idx="1"/>
            </p:cNvCxnSpPr>
            <p:nvPr/>
          </p:nvCxnSpPr>
          <p:spPr>
            <a:xfrm rot="16200000" flipH="1">
              <a:off x="3294783"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28" name="椭圆 27"/>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L</a:t>
              </a:r>
              <a:endParaRPr lang="zh-CN" altLang="en-US" sz="2000" i="1">
                <a:solidFill>
                  <a:srgbClr val="0000FF"/>
                </a:solidFill>
                <a:latin typeface="Consolas" pitchFamily="49" charset="0"/>
                <a:cs typeface="Consolas" pitchFamily="49" charset="0"/>
              </a:endParaRPr>
            </a:p>
          </p:txBody>
        </p:sp>
        <p:sp>
          <p:nvSpPr>
            <p:cNvPr id="29" name="椭圆 28"/>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M</a:t>
              </a:r>
              <a:endParaRPr lang="zh-CN" altLang="en-US" sz="2000" i="1">
                <a:solidFill>
                  <a:srgbClr val="0000FF"/>
                </a:solidFill>
                <a:latin typeface="Consolas" pitchFamily="49" charset="0"/>
                <a:cs typeface="Consolas" pitchFamily="49" charset="0"/>
              </a:endParaRPr>
            </a:p>
          </p:txBody>
        </p:sp>
        <p:cxnSp>
          <p:nvCxnSpPr>
            <p:cNvPr id="30" name="直接连接符 29"/>
            <p:cNvCxnSpPr>
              <a:stCxn id="27" idx="3"/>
              <a:endCxn id="28" idx="0"/>
            </p:cNvCxnSpPr>
            <p:nvPr/>
          </p:nvCxnSpPr>
          <p:spPr>
            <a:xfrm rot="5400000">
              <a:off x="5013257"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7" idx="5"/>
              <a:endCxn id="29" idx="0"/>
            </p:cNvCxnSpPr>
            <p:nvPr/>
          </p:nvCxnSpPr>
          <p:spPr>
            <a:xfrm rot="16200000" flipH="1">
              <a:off x="5532452"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32" name="椭圆 31"/>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sp>
          <p:nvSpPr>
            <p:cNvPr id="33" name="椭圆 32"/>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N</a:t>
              </a:r>
              <a:endParaRPr lang="zh-CN" altLang="en-US" sz="2000" i="1">
                <a:solidFill>
                  <a:srgbClr val="0000FF"/>
                </a:solidFill>
                <a:latin typeface="Consolas" pitchFamily="49" charset="0"/>
                <a:cs typeface="Consolas" pitchFamily="49" charset="0"/>
              </a:endParaRPr>
            </a:p>
          </p:txBody>
        </p:sp>
        <p:sp>
          <p:nvSpPr>
            <p:cNvPr id="34" name="椭圆 33"/>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O</a:t>
              </a:r>
              <a:endParaRPr lang="zh-CN" altLang="en-US" sz="2000" i="1">
                <a:solidFill>
                  <a:srgbClr val="0000FF"/>
                </a:solidFill>
                <a:latin typeface="Consolas" pitchFamily="49" charset="0"/>
                <a:cs typeface="Consolas" pitchFamily="49" charset="0"/>
              </a:endParaRPr>
            </a:p>
          </p:txBody>
        </p:sp>
        <p:cxnSp>
          <p:nvCxnSpPr>
            <p:cNvPr id="35" name="直接连接符 34"/>
            <p:cNvCxnSpPr>
              <a:stCxn id="32" idx="3"/>
              <a:endCxn id="33" idx="0"/>
            </p:cNvCxnSpPr>
            <p:nvPr/>
          </p:nvCxnSpPr>
          <p:spPr>
            <a:xfrm rot="5400000">
              <a:off x="6370579"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连接符 35"/>
            <p:cNvCxnSpPr>
              <a:stCxn id="32" idx="5"/>
              <a:endCxn id="34" idx="0"/>
            </p:cNvCxnSpPr>
            <p:nvPr/>
          </p:nvCxnSpPr>
          <p:spPr>
            <a:xfrm rot="16200000" flipH="1">
              <a:off x="6889774"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直接连接符 36"/>
            <p:cNvCxnSpPr>
              <a:stCxn id="26" idx="3"/>
              <a:endCxn id="27" idx="7"/>
            </p:cNvCxnSpPr>
            <p:nvPr/>
          </p:nvCxnSpPr>
          <p:spPr>
            <a:xfrm rot="5400000">
              <a:off x="5616518"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直接连接符 37"/>
            <p:cNvCxnSpPr>
              <a:stCxn id="26" idx="5"/>
              <a:endCxn id="32" idx="1"/>
            </p:cNvCxnSpPr>
            <p:nvPr/>
          </p:nvCxnSpPr>
          <p:spPr>
            <a:xfrm rot="16200000" flipH="1">
              <a:off x="6295179"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6" idx="2"/>
              <a:endCxn id="7" idx="7"/>
            </p:cNvCxnSpPr>
            <p:nvPr/>
          </p:nvCxnSpPr>
          <p:spPr>
            <a:xfrm rot="10800000" flipV="1">
              <a:off x="3305246" y="2714619"/>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接连接符 42"/>
            <p:cNvCxnSpPr>
              <a:stCxn id="6" idx="6"/>
              <a:endCxn id="26" idx="1"/>
            </p:cNvCxnSpPr>
            <p:nvPr/>
          </p:nvCxnSpPr>
          <p:spPr>
            <a:xfrm>
              <a:off x="4786314" y="2714620"/>
              <a:ext cx="1266755" cy="70571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4214810" y="233540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50" name="TextBox 49"/>
            <p:cNvSpPr txBox="1"/>
            <p:nvPr/>
          </p:nvSpPr>
          <p:spPr>
            <a:xfrm>
              <a:off x="2786050" y="33355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51" name="TextBox 50"/>
            <p:cNvSpPr txBox="1"/>
            <p:nvPr/>
          </p:nvSpPr>
          <p:spPr>
            <a:xfrm>
              <a:off x="2143108" y="392906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52" name="TextBox 51"/>
            <p:cNvSpPr txBox="1"/>
            <p:nvPr/>
          </p:nvSpPr>
          <p:spPr>
            <a:xfrm>
              <a:off x="1747546"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53" name="TextBox 52"/>
            <p:cNvSpPr txBox="1"/>
            <p:nvPr/>
          </p:nvSpPr>
          <p:spPr>
            <a:xfrm>
              <a:off x="2565613" y="486470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9</a:t>
              </a:r>
              <a:endParaRPr lang="zh-CN" altLang="en-US" sz="1800">
                <a:solidFill>
                  <a:srgbClr val="FF00FF"/>
                </a:solidFill>
                <a:latin typeface="Consolas" pitchFamily="49" charset="0"/>
                <a:cs typeface="Consolas" pitchFamily="49" charset="0"/>
              </a:endParaRPr>
            </a:p>
          </p:txBody>
        </p:sp>
        <p:sp>
          <p:nvSpPr>
            <p:cNvPr id="54" name="TextBox 53"/>
            <p:cNvSpPr txBox="1"/>
            <p:nvPr/>
          </p:nvSpPr>
          <p:spPr>
            <a:xfrm>
              <a:off x="3929058" y="385762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55" name="TextBox 54"/>
            <p:cNvSpPr txBox="1"/>
            <p:nvPr/>
          </p:nvSpPr>
          <p:spPr>
            <a:xfrm>
              <a:off x="3214678" y="457200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10</a:t>
              </a:r>
              <a:endParaRPr lang="zh-CN" altLang="en-US" sz="1800">
                <a:solidFill>
                  <a:srgbClr val="FF00FF"/>
                </a:solidFill>
                <a:latin typeface="Consolas" pitchFamily="49" charset="0"/>
                <a:cs typeface="Consolas" pitchFamily="49" charset="0"/>
              </a:endParaRPr>
            </a:p>
          </p:txBody>
        </p:sp>
        <p:sp>
          <p:nvSpPr>
            <p:cNvPr id="56" name="TextBox 55"/>
            <p:cNvSpPr txBox="1"/>
            <p:nvPr/>
          </p:nvSpPr>
          <p:spPr>
            <a:xfrm>
              <a:off x="3799245" y="470263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11</a:t>
              </a:r>
              <a:endParaRPr lang="zh-CN" altLang="en-US" sz="1800">
                <a:solidFill>
                  <a:srgbClr val="FF00FF"/>
                </a:solidFill>
                <a:latin typeface="Consolas" pitchFamily="49" charset="0"/>
                <a:cs typeface="Consolas" pitchFamily="49" charset="0"/>
              </a:endParaRPr>
            </a:p>
          </p:txBody>
        </p:sp>
        <p:sp>
          <p:nvSpPr>
            <p:cNvPr id="57" name="TextBox 56"/>
            <p:cNvSpPr txBox="1"/>
            <p:nvPr/>
          </p:nvSpPr>
          <p:spPr>
            <a:xfrm>
              <a:off x="6429388" y="335756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58" name="TextBox 57"/>
            <p:cNvSpPr txBox="1"/>
            <p:nvPr/>
          </p:nvSpPr>
          <p:spPr>
            <a:xfrm>
              <a:off x="5149627" y="392496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59" name="TextBox 58"/>
            <p:cNvSpPr txBox="1"/>
            <p:nvPr/>
          </p:nvSpPr>
          <p:spPr>
            <a:xfrm>
              <a:off x="4643438" y="485776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12</a:t>
              </a:r>
              <a:endParaRPr lang="zh-CN" altLang="en-US" sz="1800">
                <a:solidFill>
                  <a:srgbClr val="FF00FF"/>
                </a:solidFill>
                <a:latin typeface="Consolas" pitchFamily="49" charset="0"/>
                <a:cs typeface="Consolas" pitchFamily="49" charset="0"/>
              </a:endParaRPr>
            </a:p>
          </p:txBody>
        </p:sp>
        <p:sp>
          <p:nvSpPr>
            <p:cNvPr id="60" name="TextBox 59"/>
            <p:cNvSpPr txBox="1"/>
            <p:nvPr/>
          </p:nvSpPr>
          <p:spPr>
            <a:xfrm>
              <a:off x="5429256"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13</a:t>
              </a:r>
              <a:endParaRPr lang="zh-CN" altLang="en-US" sz="1800">
                <a:solidFill>
                  <a:srgbClr val="FF00FF"/>
                </a:solidFill>
                <a:latin typeface="Consolas" pitchFamily="49" charset="0"/>
                <a:cs typeface="Consolas" pitchFamily="49" charset="0"/>
              </a:endParaRPr>
            </a:p>
          </p:txBody>
        </p:sp>
        <p:sp>
          <p:nvSpPr>
            <p:cNvPr id="61" name="TextBox 60"/>
            <p:cNvSpPr txBox="1"/>
            <p:nvPr/>
          </p:nvSpPr>
          <p:spPr>
            <a:xfrm>
              <a:off x="7000892" y="387965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sp>
          <p:nvSpPr>
            <p:cNvPr id="62" name="TextBox 61"/>
            <p:cNvSpPr txBox="1"/>
            <p:nvPr/>
          </p:nvSpPr>
          <p:spPr>
            <a:xfrm>
              <a:off x="6143636" y="459403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14</a:t>
              </a:r>
              <a:endParaRPr lang="zh-CN" altLang="en-US" sz="1800">
                <a:solidFill>
                  <a:srgbClr val="FF00FF"/>
                </a:solidFill>
                <a:latin typeface="Consolas" pitchFamily="49" charset="0"/>
                <a:cs typeface="Consolas" pitchFamily="49" charset="0"/>
              </a:endParaRPr>
            </a:p>
          </p:txBody>
        </p:sp>
        <p:sp>
          <p:nvSpPr>
            <p:cNvPr id="63" name="TextBox 62"/>
            <p:cNvSpPr txBox="1"/>
            <p:nvPr/>
          </p:nvSpPr>
          <p:spPr>
            <a:xfrm>
              <a:off x="7358082" y="459403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15</a:t>
              </a:r>
              <a:endParaRPr lang="zh-CN" altLang="en-US" sz="1800">
                <a:solidFill>
                  <a:srgbClr val="FF00FF"/>
                </a:solidFill>
                <a:latin typeface="Consolas" pitchFamily="49" charset="0"/>
                <a:cs typeface="Consolas" pitchFamily="49" charset="0"/>
              </a:endParaRPr>
            </a:p>
          </p:txBody>
        </p:sp>
      </p:grpSp>
      <p:sp>
        <p:nvSpPr>
          <p:cNvPr id="65" name="TextBox 6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142976" y="1071546"/>
            <a:ext cx="7572428" cy="3272691"/>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200" smtClean="0">
                <a:solidFill>
                  <a:srgbClr val="FF0000"/>
                </a:solidFill>
                <a:latin typeface="微软雅黑" pitchFamily="34" charset="-122"/>
                <a:ea typeface="微软雅黑" pitchFamily="34" charset="-122"/>
                <a:cs typeface="Consolas" pitchFamily="49" charset="0"/>
              </a:rPr>
              <a:t>完全</a:t>
            </a:r>
            <a:r>
              <a:rPr lang="zh-CN" altLang="en-US" sz="2200" dirty="0">
                <a:solidFill>
                  <a:srgbClr val="FF0000"/>
                </a:solidFill>
                <a:latin typeface="微软雅黑" pitchFamily="34" charset="-122"/>
                <a:ea typeface="微软雅黑" pitchFamily="34" charset="-122"/>
                <a:cs typeface="Consolas" pitchFamily="49" charset="0"/>
              </a:rPr>
              <a:t>二叉树</a:t>
            </a:r>
            <a:r>
              <a:rPr lang="zh-CN" altLang="en-US" sz="2000" dirty="0">
                <a:solidFill>
                  <a:srgbClr val="0000FF"/>
                </a:solidFill>
                <a:latin typeface="Consolas" pitchFamily="49" charset="0"/>
                <a:ea typeface="楷体" pitchFamily="49" charset="-122"/>
                <a:cs typeface="Consolas" pitchFamily="49" charset="0"/>
              </a:rPr>
              <a:t>：在一棵二叉树中，除最后一层外，若其余层都是满的，并且最后一层或者是满的，或者是在右边缺少连续若干个结点，则称此树为完全二叉树。</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完全二叉树特性</a:t>
            </a:r>
            <a:r>
              <a:rPr lang="zh-CN" altLang="en-US" sz="2000" dirty="0">
                <a:solidFill>
                  <a:srgbClr val="0000FF"/>
                </a:solidFill>
                <a:latin typeface="Consolas" pitchFamily="49" charset="0"/>
                <a:ea typeface="楷体" pitchFamily="49" charset="-122"/>
                <a:cs typeface="Consolas" pitchFamily="49" charset="0"/>
              </a:rPr>
              <a:t>：二叉树中至多只有最下边两层结点的度数</a:t>
            </a:r>
            <a:r>
              <a:rPr lang="zh-CN" altLang="en-US" sz="2000">
                <a:solidFill>
                  <a:srgbClr val="0000FF"/>
                </a:solidFill>
                <a:latin typeface="Consolas" pitchFamily="49" charset="0"/>
                <a:ea typeface="楷体" pitchFamily="49" charset="-122"/>
                <a:cs typeface="Consolas" pitchFamily="49" charset="0"/>
              </a:rPr>
              <a:t>小于</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高度</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h</a:t>
            </a:r>
            <a:r>
              <a:rPr lang="zh-CN" altLang="en-US" sz="2000" dirty="0">
                <a:solidFill>
                  <a:srgbClr val="0000FF"/>
                </a:solidFill>
                <a:latin typeface="Consolas" pitchFamily="49" charset="0"/>
                <a:ea typeface="楷体" pitchFamily="49" charset="-122"/>
                <a:cs typeface="Consolas" pitchFamily="49" charset="0"/>
              </a:rPr>
              <a:t>的完全二叉树</a:t>
            </a:r>
            <a:r>
              <a:rPr lang="zh-CN" altLang="en-US" sz="2000">
                <a:solidFill>
                  <a:srgbClr val="0000FF"/>
                </a:solidFill>
                <a:latin typeface="Consolas" pitchFamily="49" charset="0"/>
                <a:ea typeface="楷体" pitchFamily="49" charset="-122"/>
                <a:cs typeface="Consolas" pitchFamily="49" charset="0"/>
              </a:rPr>
              <a:t>若</a:t>
            </a:r>
            <a:r>
              <a:rPr lang="zh-CN" altLang="en-US" sz="2000" smtClean="0">
                <a:solidFill>
                  <a:srgbClr val="0000FF"/>
                </a:solidFill>
                <a:latin typeface="Consolas" pitchFamily="49" charset="0"/>
                <a:ea typeface="楷体" pitchFamily="49" charset="-122"/>
                <a:cs typeface="Consolas" pitchFamily="49" charset="0"/>
              </a:rPr>
              <a:t>按层序编号</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与高度为</a:t>
            </a:r>
            <a:r>
              <a:rPr lang="en-US" altLang="zh-CN" sz="2000" i="1" dirty="0">
                <a:solidFill>
                  <a:srgbClr val="0000FF"/>
                </a:solidFill>
                <a:latin typeface="Consolas" pitchFamily="49" charset="0"/>
                <a:ea typeface="楷体" pitchFamily="49" charset="-122"/>
                <a:cs typeface="Consolas" pitchFamily="49" charset="0"/>
              </a:rPr>
              <a:t>h</a:t>
            </a:r>
            <a:r>
              <a:rPr lang="zh-CN" altLang="en-US" sz="2000" dirty="0">
                <a:solidFill>
                  <a:srgbClr val="0000FF"/>
                </a:solidFill>
                <a:latin typeface="Consolas" pitchFamily="49" charset="0"/>
                <a:ea typeface="楷体" pitchFamily="49" charset="-122"/>
                <a:cs typeface="Consolas" pitchFamily="49" charset="0"/>
              </a:rPr>
              <a:t>的满二叉树中结点的编号一一对应。</a:t>
            </a: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14414" y="857232"/>
            <a:ext cx="7747025" cy="1015663"/>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smtClean="0">
                <a:solidFill>
                  <a:srgbClr val="0000FF"/>
                </a:solidFill>
                <a:latin typeface="Consolas" pitchFamily="49" charset="0"/>
                <a:ea typeface="楷体" pitchFamily="49" charset="-122"/>
                <a:cs typeface="Consolas" pitchFamily="49" charset="0"/>
              </a:rPr>
              <a:t>    一</a:t>
            </a:r>
            <a:r>
              <a:rPr lang="zh-CN" altLang="en-US" sz="2000" dirty="0">
                <a:solidFill>
                  <a:srgbClr val="0000FF"/>
                </a:solidFill>
                <a:latin typeface="Consolas" pitchFamily="49" charset="0"/>
                <a:ea typeface="楷体" pitchFamily="49" charset="-122"/>
                <a:cs typeface="Consolas" pitchFamily="49" charset="0"/>
              </a:rPr>
              <a:t>棵完全二叉树，它与等高度的满二叉树相比，在最后一层的右边缺少了</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1734483" y="2335405"/>
            <a:ext cx="5695037" cy="2950983"/>
            <a:chOff x="1734483" y="2335405"/>
            <a:chExt cx="5695037"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8" idx="3"/>
              <a:endCxn id="9" idx="0"/>
            </p:cNvCxnSpPr>
            <p:nvPr/>
          </p:nvCxnSpPr>
          <p:spPr>
            <a:xfrm rot="5400000">
              <a:off x="2012861"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8" idx="5"/>
              <a:endCxn id="10" idx="0"/>
            </p:cNvCxnSpPr>
            <p:nvPr/>
          </p:nvCxnSpPr>
          <p:spPr>
            <a:xfrm rot="16200000" flipH="1">
              <a:off x="2532056"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3" name="椭圆 12"/>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14" name="椭圆 13"/>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15" name="椭圆 14"/>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16" name="直接连接符 15"/>
            <p:cNvCxnSpPr>
              <a:stCxn id="13" idx="3"/>
              <a:endCxn id="14" idx="0"/>
            </p:cNvCxnSpPr>
            <p:nvPr/>
          </p:nvCxnSpPr>
          <p:spPr>
            <a:xfrm rot="5400000">
              <a:off x="3370183"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a:stCxn id="13" idx="5"/>
              <a:endCxn id="15" idx="0"/>
            </p:cNvCxnSpPr>
            <p:nvPr/>
          </p:nvCxnSpPr>
          <p:spPr>
            <a:xfrm rot="16200000" flipH="1">
              <a:off x="3889378"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p:cNvCxnSpPr>
              <a:stCxn id="7" idx="3"/>
              <a:endCxn id="8" idx="7"/>
            </p:cNvCxnSpPr>
            <p:nvPr/>
          </p:nvCxnSpPr>
          <p:spPr>
            <a:xfrm rot="5400000">
              <a:off x="2616122"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7" idx="5"/>
              <a:endCxn id="13" idx="1"/>
            </p:cNvCxnSpPr>
            <p:nvPr/>
          </p:nvCxnSpPr>
          <p:spPr>
            <a:xfrm rot="16200000" flipH="1">
              <a:off x="3294783"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0" name="椭圆 19"/>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21" name="椭圆 20"/>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22" name="椭圆 21"/>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L</a:t>
              </a:r>
              <a:endParaRPr lang="zh-CN" altLang="en-US" sz="2000" i="1">
                <a:solidFill>
                  <a:srgbClr val="0000FF"/>
                </a:solidFill>
                <a:latin typeface="Consolas" pitchFamily="49" charset="0"/>
                <a:cs typeface="Consolas" pitchFamily="49" charset="0"/>
              </a:endParaRPr>
            </a:p>
          </p:txBody>
        </p:sp>
        <p:cxnSp>
          <p:nvCxnSpPr>
            <p:cNvPr id="24" name="直接连接符 23"/>
            <p:cNvCxnSpPr>
              <a:stCxn id="21" idx="3"/>
              <a:endCxn id="22" idx="0"/>
            </p:cNvCxnSpPr>
            <p:nvPr/>
          </p:nvCxnSpPr>
          <p:spPr>
            <a:xfrm rot="5400000">
              <a:off x="5013257"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cxnSp>
          <p:nvCxnSpPr>
            <p:cNvPr id="31" name="直接连接符 30"/>
            <p:cNvCxnSpPr>
              <a:stCxn id="20" idx="3"/>
              <a:endCxn id="21" idx="7"/>
            </p:cNvCxnSpPr>
            <p:nvPr/>
          </p:nvCxnSpPr>
          <p:spPr>
            <a:xfrm rot="5400000">
              <a:off x="5616518"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20" idx="5"/>
              <a:endCxn id="26" idx="1"/>
            </p:cNvCxnSpPr>
            <p:nvPr/>
          </p:nvCxnSpPr>
          <p:spPr>
            <a:xfrm rot="16200000" flipH="1">
              <a:off x="6295179"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a:stCxn id="6" idx="2"/>
              <a:endCxn id="7" idx="7"/>
            </p:cNvCxnSpPr>
            <p:nvPr/>
          </p:nvCxnSpPr>
          <p:spPr>
            <a:xfrm rot="10800000" flipV="1">
              <a:off x="3305246" y="2714619"/>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a:stCxn id="6" idx="6"/>
              <a:endCxn id="20" idx="1"/>
            </p:cNvCxnSpPr>
            <p:nvPr/>
          </p:nvCxnSpPr>
          <p:spPr>
            <a:xfrm>
              <a:off x="4786314" y="2714620"/>
              <a:ext cx="1266755" cy="705713"/>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4214810" y="233540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36" name="TextBox 35"/>
            <p:cNvSpPr txBox="1"/>
            <p:nvPr/>
          </p:nvSpPr>
          <p:spPr>
            <a:xfrm>
              <a:off x="2786050" y="33355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37" name="TextBox 36"/>
            <p:cNvSpPr txBox="1"/>
            <p:nvPr/>
          </p:nvSpPr>
          <p:spPr>
            <a:xfrm>
              <a:off x="2143108" y="392906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38" name="TextBox 37"/>
            <p:cNvSpPr txBox="1"/>
            <p:nvPr/>
          </p:nvSpPr>
          <p:spPr>
            <a:xfrm>
              <a:off x="1734483"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39" name="TextBox 38"/>
            <p:cNvSpPr txBox="1"/>
            <p:nvPr/>
          </p:nvSpPr>
          <p:spPr>
            <a:xfrm>
              <a:off x="2591739" y="478632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9</a:t>
              </a:r>
              <a:endParaRPr lang="zh-CN" altLang="en-US" sz="1800">
                <a:solidFill>
                  <a:srgbClr val="FF00FF"/>
                </a:solidFill>
                <a:latin typeface="Consolas" pitchFamily="49" charset="0"/>
                <a:cs typeface="Consolas" pitchFamily="49" charset="0"/>
              </a:endParaRPr>
            </a:p>
          </p:txBody>
        </p:sp>
        <p:sp>
          <p:nvSpPr>
            <p:cNvPr id="40" name="TextBox 39"/>
            <p:cNvSpPr txBox="1"/>
            <p:nvPr/>
          </p:nvSpPr>
          <p:spPr>
            <a:xfrm>
              <a:off x="3929058" y="385762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41" name="TextBox 40"/>
            <p:cNvSpPr txBox="1"/>
            <p:nvPr/>
          </p:nvSpPr>
          <p:spPr>
            <a:xfrm>
              <a:off x="3071802" y="463913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10</a:t>
              </a:r>
              <a:endParaRPr lang="zh-CN" altLang="en-US" sz="1800">
                <a:solidFill>
                  <a:srgbClr val="FF00FF"/>
                </a:solidFill>
                <a:latin typeface="Consolas" pitchFamily="49" charset="0"/>
                <a:cs typeface="Consolas" pitchFamily="49" charset="0"/>
              </a:endParaRPr>
            </a:p>
          </p:txBody>
        </p:sp>
        <p:sp>
          <p:nvSpPr>
            <p:cNvPr id="42" name="TextBox 41"/>
            <p:cNvSpPr txBox="1"/>
            <p:nvPr/>
          </p:nvSpPr>
          <p:spPr>
            <a:xfrm>
              <a:off x="3799245" y="47236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11</a:t>
              </a:r>
              <a:endParaRPr lang="zh-CN" altLang="en-US" sz="1800">
                <a:solidFill>
                  <a:srgbClr val="FF00FF"/>
                </a:solidFill>
                <a:latin typeface="Consolas" pitchFamily="49" charset="0"/>
                <a:cs typeface="Consolas" pitchFamily="49" charset="0"/>
              </a:endParaRPr>
            </a:p>
          </p:txBody>
        </p:sp>
        <p:sp>
          <p:nvSpPr>
            <p:cNvPr id="43" name="TextBox 42"/>
            <p:cNvSpPr txBox="1"/>
            <p:nvPr/>
          </p:nvSpPr>
          <p:spPr>
            <a:xfrm>
              <a:off x="6429388" y="335756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44" name="TextBox 43"/>
            <p:cNvSpPr txBox="1"/>
            <p:nvPr/>
          </p:nvSpPr>
          <p:spPr>
            <a:xfrm>
              <a:off x="5149627" y="392496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45" name="TextBox 44"/>
            <p:cNvSpPr txBox="1"/>
            <p:nvPr/>
          </p:nvSpPr>
          <p:spPr>
            <a:xfrm>
              <a:off x="4643438" y="485776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12</a:t>
              </a:r>
              <a:endParaRPr lang="zh-CN" altLang="en-US" sz="1800">
                <a:solidFill>
                  <a:srgbClr val="FF00FF"/>
                </a:solidFill>
                <a:latin typeface="Consolas" pitchFamily="49" charset="0"/>
                <a:cs typeface="Consolas" pitchFamily="49" charset="0"/>
              </a:endParaRPr>
            </a:p>
          </p:txBody>
        </p:sp>
        <p:sp>
          <p:nvSpPr>
            <p:cNvPr id="47" name="TextBox 46"/>
            <p:cNvSpPr txBox="1"/>
            <p:nvPr/>
          </p:nvSpPr>
          <p:spPr>
            <a:xfrm>
              <a:off x="7000892" y="387965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grpSp>
      <p:sp>
        <p:nvSpPr>
          <p:cNvPr id="46" name="TextBox 4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1142976" y="586443"/>
            <a:ext cx="7858180" cy="3545586"/>
          </a:xfrm>
          <a:prstGeom prst="rect">
            <a:avLst/>
          </a:prstGeom>
          <a:noFill/>
          <a:ln w="9525">
            <a:noFill/>
            <a:miter lim="800000"/>
            <a:headEnd/>
            <a:tailEnd/>
          </a:ln>
        </p:spPr>
        <p:txBody>
          <a:bodyPr wrap="square">
            <a:spAutoFit/>
          </a:bodyPr>
          <a:lstStyle/>
          <a:p>
            <a:pPr algn="just">
              <a:lnSpc>
                <a:spcPct val="120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200" smtClean="0">
                <a:solidFill>
                  <a:srgbClr val="FF0000"/>
                </a:solidFill>
                <a:latin typeface="微软雅黑" pitchFamily="34" charset="-122"/>
                <a:ea typeface="微软雅黑" pitchFamily="34" charset="-122"/>
                <a:cs typeface="Consolas" pitchFamily="49" charset="0"/>
              </a:rPr>
              <a:t>性质</a:t>
            </a:r>
            <a:r>
              <a:rPr kumimoji="1" lang="en-US" altLang="zh-CN" sz="2200" dirty="0">
                <a:solidFill>
                  <a:srgbClr val="FF0000"/>
                </a:solidFill>
                <a:latin typeface="微软雅黑" pitchFamily="34" charset="-122"/>
                <a:ea typeface="微软雅黑" pitchFamily="34" charset="-122"/>
                <a:cs typeface="Consolas" pitchFamily="49" charset="0"/>
              </a:rPr>
              <a:t>4  </a:t>
            </a:r>
            <a:r>
              <a:rPr kumimoji="1" lang="zh-CN" altLang="en-US" sz="2000" dirty="0">
                <a:solidFill>
                  <a:srgbClr val="0000FF"/>
                </a:solidFill>
                <a:latin typeface="Consolas" pitchFamily="49" charset="0"/>
                <a:ea typeface="楷体" pitchFamily="49" charset="-122"/>
                <a:cs typeface="Consolas" pitchFamily="49" charset="0"/>
              </a:rPr>
              <a:t>对完全二叉树中编号为</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的结点（</a:t>
            </a:r>
            <a:r>
              <a:rPr kumimoji="1" lang="en-US" altLang="zh-CN" sz="2000" dirty="0" err="1">
                <a:solidFill>
                  <a:srgbClr val="0000FF"/>
                </a:solidFill>
                <a:latin typeface="Consolas" pitchFamily="49" charset="0"/>
                <a:ea typeface="楷体" pitchFamily="49" charset="-122"/>
                <a:cs typeface="Consolas" pitchFamily="49" charset="0"/>
              </a:rPr>
              <a:t>1</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n</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为结点数）有：</a:t>
            </a:r>
          </a:p>
          <a:p>
            <a:pPr algn="just">
              <a:lnSpc>
                <a:spcPct val="12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）若</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sym typeface="Symbol" pitchFamily="18" charset="2"/>
              </a:rPr>
              <a:t></a:t>
            </a:r>
            <a:r>
              <a:rPr kumimoji="1" lang="en-US" altLang="zh-CN" sz="2000" i="1" dirty="0">
                <a:solidFill>
                  <a:srgbClr val="0000FF"/>
                </a:solidFill>
                <a:latin typeface="Consolas" pitchFamily="49" charset="0"/>
                <a:ea typeface="楷体" pitchFamily="49" charset="-122"/>
                <a:cs typeface="Consolas" pitchFamily="49" charset="0"/>
                <a:sym typeface="Symbol" pitchFamily="18" charset="2"/>
              </a:rPr>
              <a:t>n</a:t>
            </a:r>
            <a:r>
              <a:rPr kumimoji="1" lang="en-US" altLang="zh-CN" sz="2000" dirty="0">
                <a:solidFill>
                  <a:srgbClr val="0000FF"/>
                </a:solidFill>
                <a:latin typeface="Consolas" pitchFamily="49" charset="0"/>
                <a:ea typeface="楷体" pitchFamily="49" charset="-122"/>
                <a:cs typeface="Consolas" pitchFamily="49" charset="0"/>
                <a:sym typeface="Symbol" pitchFamily="18" charset="2"/>
              </a:rPr>
              <a:t>/2</a:t>
            </a:r>
            <a:r>
              <a:rPr kumimoji="1" lang="zh-CN" altLang="en-US" sz="2000" dirty="0">
                <a:solidFill>
                  <a:srgbClr val="0000FF"/>
                </a:solidFill>
                <a:latin typeface="Consolas" pitchFamily="49" charset="0"/>
                <a:ea typeface="楷体" pitchFamily="49" charset="-122"/>
                <a:cs typeface="Consolas" pitchFamily="49" charset="0"/>
                <a:sym typeface="Symbol" pitchFamily="18" charset="2"/>
              </a:rPr>
              <a:t>，</a:t>
            </a:r>
            <a:r>
              <a:rPr kumimoji="1" lang="zh-CN" altLang="en-US" sz="2000" dirty="0">
                <a:solidFill>
                  <a:srgbClr val="0000FF"/>
                </a:solidFill>
                <a:latin typeface="Consolas" pitchFamily="49" charset="0"/>
                <a:ea typeface="楷体" pitchFamily="49" charset="-122"/>
                <a:cs typeface="Consolas" pitchFamily="49" charset="0"/>
              </a:rPr>
              <a:t>即</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，则编号为</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的结点为分支结点，否则为叶子结点。</a:t>
            </a:r>
          </a:p>
          <a:p>
            <a:pPr algn="just">
              <a:lnSpc>
                <a:spcPct val="12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）若</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为奇数，则每个分支结点都既有左孩子结点，也有右孩子</a:t>
            </a:r>
            <a:r>
              <a:rPr kumimoji="1" lang="zh-CN" altLang="en-US" sz="2000">
                <a:solidFill>
                  <a:srgbClr val="0000FF"/>
                </a:solidFill>
                <a:latin typeface="Consolas" pitchFamily="49" charset="0"/>
                <a:ea typeface="楷体" pitchFamily="49" charset="-122"/>
                <a:cs typeface="Consolas" pitchFamily="49" charset="0"/>
              </a:rPr>
              <a:t>结点</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a:p>
            <a:pPr algn="just">
              <a:lnSpc>
                <a:spcPct val="120000"/>
              </a:lnSpc>
              <a:spcBef>
                <a:spcPct val="50000"/>
              </a:spcBef>
            </a:pPr>
            <a:r>
              <a:rPr kumimoji="1" lang="en-US" altLang="zh-CN" sz="2000" smtClean="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若</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为偶数，则编号最大的分支结点只有左孩子结点，没有右孩子结点，其余分支结点都有左、右孩子结点。</a:t>
            </a: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019180" y="285728"/>
            <a:ext cx="8053414" cy="2603854"/>
          </a:xfrm>
          <a:prstGeom prst="rect">
            <a:avLst/>
          </a:prstGeom>
          <a:noFill/>
          <a:ln w="9525">
            <a:noFill/>
            <a:miter lim="800000"/>
            <a:headEnd/>
            <a:tailEnd/>
          </a:ln>
        </p:spPr>
        <p:txBody>
          <a:bodyPr wrap="square">
            <a:spAutoFit/>
          </a:bodyPr>
          <a:lstStyle/>
          <a:p>
            <a:pPr algn="just">
              <a:lnSpc>
                <a:spcPct val="130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）若编号为</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的结点有左孩子结点，则左孩子结点的编号为</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；若编号为</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的结点有右孩子结点，则右孩子结点的编号为</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a:t>
            </a:r>
          </a:p>
          <a:p>
            <a:pPr algn="just">
              <a:lnSpc>
                <a:spcPct val="13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4</a:t>
            </a:r>
            <a:r>
              <a:rPr kumimoji="1" lang="zh-CN" altLang="en-US" sz="2000" dirty="0">
                <a:solidFill>
                  <a:srgbClr val="0000FF"/>
                </a:solidFill>
                <a:latin typeface="Consolas" pitchFamily="49" charset="0"/>
                <a:ea typeface="楷体" pitchFamily="49" charset="-122"/>
                <a:cs typeface="Consolas" pitchFamily="49" charset="0"/>
              </a:rPr>
              <a:t>）除树根结点外</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若一个结点的编号为</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，则它的双亲结点的编号为</a:t>
            </a:r>
            <a:r>
              <a:rPr kumimoji="1" lang="zh-CN" altLang="en-US" sz="2000" dirty="0">
                <a:solidFill>
                  <a:srgbClr val="0000FF"/>
                </a:solidFill>
                <a:latin typeface="Consolas" pitchFamily="49" charset="0"/>
                <a:ea typeface="楷体" pitchFamily="49" charset="-122"/>
                <a:cs typeface="Consolas" pitchFamily="49" charset="0"/>
                <a:sym typeface="Symbol" pitchFamily="18" charset="2"/>
              </a:rPr>
              <a:t></a:t>
            </a:r>
            <a:r>
              <a:rPr kumimoji="1" lang="en-US" altLang="zh-CN" sz="2000" i="1" dirty="0" err="1">
                <a:solidFill>
                  <a:srgbClr val="0000FF"/>
                </a:solidFill>
                <a:latin typeface="Consolas" pitchFamily="49" charset="0"/>
                <a:ea typeface="楷体" pitchFamily="49" charset="-122"/>
                <a:cs typeface="Consolas" pitchFamily="49" charset="0"/>
                <a:sym typeface="Symbol" pitchFamily="18" charset="2"/>
              </a:rPr>
              <a:t>i</a:t>
            </a:r>
            <a:r>
              <a:rPr kumimoji="1" lang="en-US" altLang="zh-CN" sz="2000" dirty="0">
                <a:solidFill>
                  <a:srgbClr val="0000FF"/>
                </a:solidFill>
                <a:latin typeface="Consolas" pitchFamily="49" charset="0"/>
                <a:ea typeface="楷体" pitchFamily="49" charset="-122"/>
                <a:cs typeface="Consolas" pitchFamily="49" charset="0"/>
                <a:sym typeface="Symbol" pitchFamily="18" charset="2"/>
              </a:rPr>
              <a:t>/2</a:t>
            </a:r>
            <a:r>
              <a:rPr kumimoji="1" lang="zh-CN" altLang="en-US" sz="2000" dirty="0">
                <a:solidFill>
                  <a:srgbClr val="0000FF"/>
                </a:solidFill>
                <a:latin typeface="Consolas" pitchFamily="49" charset="0"/>
                <a:ea typeface="楷体" pitchFamily="49" charset="-122"/>
                <a:cs typeface="Consolas" pitchFamily="49" charset="0"/>
              </a:rPr>
              <a:t>，也就是说，当</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为偶数时，其双亲结点的编号为</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它是双亲结点的左孩子结点，当</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为奇数时，其双亲结点的编号为</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1)/2</a:t>
            </a:r>
            <a:r>
              <a:rPr kumimoji="1" lang="zh-CN" altLang="en-US" sz="2000" dirty="0">
                <a:solidFill>
                  <a:srgbClr val="0000FF"/>
                </a:solidFill>
                <a:latin typeface="Consolas" pitchFamily="49" charset="0"/>
                <a:ea typeface="楷体" pitchFamily="49" charset="-122"/>
                <a:cs typeface="Consolas" pitchFamily="49" charset="0"/>
              </a:rPr>
              <a:t>，它是双亲结点的右孩子结点。</a:t>
            </a:r>
          </a:p>
        </p:txBody>
      </p:sp>
      <p:grpSp>
        <p:nvGrpSpPr>
          <p:cNvPr id="12" name="组合 11"/>
          <p:cNvGrpSpPr/>
          <p:nvPr/>
        </p:nvGrpSpPr>
        <p:grpSpPr>
          <a:xfrm>
            <a:off x="3316465" y="3429000"/>
            <a:ext cx="1831798" cy="2160587"/>
            <a:chOff x="3316465" y="4005263"/>
            <a:chExt cx="1831798" cy="2160587"/>
          </a:xfrm>
        </p:grpSpPr>
        <p:sp>
          <p:nvSpPr>
            <p:cNvPr id="13" name="Line 2"/>
            <p:cNvSpPr>
              <a:spLocks noChangeShapeType="1"/>
            </p:cNvSpPr>
            <p:nvPr/>
          </p:nvSpPr>
          <p:spPr bwMode="auto">
            <a:xfrm>
              <a:off x="4356100" y="5229225"/>
              <a:ext cx="431800" cy="504825"/>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a:p>
          </p:txBody>
        </p:sp>
        <p:sp>
          <p:nvSpPr>
            <p:cNvPr id="14" name="Line 3"/>
            <p:cNvSpPr>
              <a:spLocks noChangeShapeType="1"/>
            </p:cNvSpPr>
            <p:nvPr/>
          </p:nvSpPr>
          <p:spPr bwMode="auto">
            <a:xfrm flipH="1">
              <a:off x="3643305" y="5229224"/>
              <a:ext cx="423869" cy="485791"/>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a:p>
          </p:txBody>
        </p:sp>
        <p:sp>
          <p:nvSpPr>
            <p:cNvPr id="15" name="Oval 5"/>
            <p:cNvSpPr>
              <a:spLocks noChangeArrowheads="1"/>
            </p:cNvSpPr>
            <p:nvPr/>
          </p:nvSpPr>
          <p:spPr bwMode="auto">
            <a:xfrm>
              <a:off x="3924300" y="4005263"/>
              <a:ext cx="647700" cy="50323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a:solidFill>
                    <a:srgbClr val="0000FF"/>
                  </a:solidFill>
                  <a:latin typeface="Consolas" pitchFamily="49" charset="0"/>
                  <a:cs typeface="Consolas" pitchFamily="49" charset="0"/>
                </a:rPr>
                <a:t>/2</a:t>
              </a:r>
            </a:p>
          </p:txBody>
        </p:sp>
        <p:sp>
          <p:nvSpPr>
            <p:cNvPr id="16" name="Oval 6"/>
            <p:cNvSpPr>
              <a:spLocks noChangeArrowheads="1"/>
            </p:cNvSpPr>
            <p:nvPr/>
          </p:nvSpPr>
          <p:spPr bwMode="auto">
            <a:xfrm>
              <a:off x="3995738" y="4941888"/>
              <a:ext cx="433387" cy="3587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itchFamily="49" charset="0"/>
                  <a:cs typeface="Consolas" pitchFamily="49" charset="0"/>
                </a:rPr>
                <a:t>i</a:t>
              </a:r>
            </a:p>
          </p:txBody>
        </p:sp>
        <p:sp>
          <p:nvSpPr>
            <p:cNvPr id="17" name="Line 7"/>
            <p:cNvSpPr>
              <a:spLocks noChangeShapeType="1"/>
            </p:cNvSpPr>
            <p:nvPr/>
          </p:nvSpPr>
          <p:spPr bwMode="auto">
            <a:xfrm>
              <a:off x="4211638" y="4508500"/>
              <a:ext cx="0" cy="433388"/>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a:p>
          </p:txBody>
        </p:sp>
        <p:sp>
          <p:nvSpPr>
            <p:cNvPr id="18" name="Oval 8"/>
            <p:cNvSpPr>
              <a:spLocks noChangeArrowheads="1"/>
            </p:cNvSpPr>
            <p:nvPr/>
          </p:nvSpPr>
          <p:spPr bwMode="auto">
            <a:xfrm>
              <a:off x="3316465" y="5661025"/>
              <a:ext cx="576263" cy="50482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2</a:t>
              </a:r>
              <a:r>
                <a:rPr lang="en-US" altLang="zh-CN" sz="2000" i="1">
                  <a:solidFill>
                    <a:srgbClr val="0000FF"/>
                  </a:solidFill>
                  <a:latin typeface="Consolas" pitchFamily="49" charset="0"/>
                  <a:cs typeface="Consolas" pitchFamily="49" charset="0"/>
                </a:rPr>
                <a:t>i</a:t>
              </a:r>
            </a:p>
          </p:txBody>
        </p:sp>
        <p:sp>
          <p:nvSpPr>
            <p:cNvPr id="19" name="Oval 9"/>
            <p:cNvSpPr>
              <a:spLocks noChangeArrowheads="1"/>
            </p:cNvSpPr>
            <p:nvPr/>
          </p:nvSpPr>
          <p:spPr bwMode="auto">
            <a:xfrm>
              <a:off x="4572000" y="5661025"/>
              <a:ext cx="576263" cy="50482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2</a:t>
              </a:r>
              <a:r>
                <a:rPr lang="en-US" altLang="zh-CN" sz="2000" i="1">
                  <a:solidFill>
                    <a:srgbClr val="0000FF"/>
                  </a:solidFill>
                  <a:latin typeface="Consolas" pitchFamily="49" charset="0"/>
                  <a:cs typeface="Consolas" pitchFamily="49" charset="0"/>
                </a:rPr>
                <a:t>i</a:t>
              </a:r>
              <a:r>
                <a:rPr lang="en-US" altLang="zh-CN" sz="2000">
                  <a:solidFill>
                    <a:srgbClr val="0000FF"/>
                  </a:solidFill>
                  <a:latin typeface="Consolas" pitchFamily="49" charset="0"/>
                  <a:cs typeface="Consolas" pitchFamily="49" charset="0"/>
                </a:rPr>
                <a:t>+1</a:t>
              </a:r>
            </a:p>
          </p:txBody>
        </p:sp>
      </p:grpSp>
      <p:sp>
        <p:nvSpPr>
          <p:cNvPr id="20" name="TextBox 19"/>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149352" y="571480"/>
            <a:ext cx="7280300" cy="861774"/>
          </a:xfrm>
          <a:prstGeom prst="rect">
            <a:avLst/>
          </a:prstGeom>
          <a:noFill/>
          <a:ln w="9525">
            <a:noFill/>
            <a:miter lim="800000"/>
            <a:headEnd/>
            <a:tailEnd/>
          </a:ln>
        </p:spPr>
        <p:txBody>
          <a:bodyPr wrap="square">
            <a:spAutoFit/>
          </a:bodyPr>
          <a:lstStyle/>
          <a:p>
            <a:pPr>
              <a:lnSpc>
                <a:spcPts val="3000"/>
              </a:lnSpc>
            </a:pPr>
            <a:r>
              <a:rPr lang="en-US" altLang="zh-CN" sz="2200" smtClean="0">
                <a:solidFill>
                  <a:srgbClr val="FF0000"/>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6.5】 </a:t>
            </a:r>
            <a:r>
              <a:rPr lang="zh-CN" altLang="en-US" sz="2000" dirty="0">
                <a:solidFill>
                  <a:srgbClr val="0000FF"/>
                </a:solidFill>
                <a:latin typeface="Consolas" pitchFamily="49" charset="0"/>
                <a:ea typeface="楷体" pitchFamily="49" charset="-122"/>
                <a:cs typeface="Consolas" pitchFamily="49" charset="0"/>
              </a:rPr>
              <a:t>一棵完全二叉树中总结点个数为</a:t>
            </a:r>
            <a:r>
              <a:rPr lang="en-US" altLang="zh-CN" sz="2000" dirty="0">
                <a:solidFill>
                  <a:srgbClr val="0000FF"/>
                </a:solidFill>
                <a:latin typeface="Consolas" pitchFamily="49" charset="0"/>
                <a:ea typeface="楷体" pitchFamily="49" charset="-122"/>
                <a:cs typeface="Consolas" pitchFamily="49" charset="0"/>
              </a:rPr>
              <a:t>200</a:t>
            </a:r>
            <a:r>
              <a:rPr lang="zh-CN" altLang="en-US" sz="2000" dirty="0">
                <a:solidFill>
                  <a:srgbClr val="0000FF"/>
                </a:solidFill>
                <a:latin typeface="Consolas" pitchFamily="49" charset="0"/>
                <a:ea typeface="楷体" pitchFamily="49" charset="-122"/>
                <a:cs typeface="Consolas" pitchFamily="49" charset="0"/>
              </a:rPr>
              <a:t>，求其叶子结点个数。</a:t>
            </a:r>
          </a:p>
        </p:txBody>
      </p:sp>
      <p:sp>
        <p:nvSpPr>
          <p:cNvPr id="47107" name="Text Box 3"/>
          <p:cNvSpPr txBox="1">
            <a:spLocks noChangeArrowheads="1"/>
          </p:cNvSpPr>
          <p:nvPr/>
        </p:nvSpPr>
        <p:spPr bwMode="auto">
          <a:xfrm>
            <a:off x="1285852" y="1571612"/>
            <a:ext cx="7494582" cy="1523494"/>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200" dirty="0" smtClean="0">
                <a:solidFill>
                  <a:srgbClr val="FF0000"/>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=200</a:t>
            </a:r>
            <a:r>
              <a:rPr lang="zh-CN" altLang="en-US" sz="2000" dirty="0">
                <a:solidFill>
                  <a:srgbClr val="0000FF"/>
                </a:solidFill>
                <a:latin typeface="Consolas" pitchFamily="49" charset="0"/>
                <a:ea typeface="楷体" pitchFamily="49" charset="-122"/>
                <a:cs typeface="Consolas" pitchFamily="49" charset="0"/>
              </a:rPr>
              <a:t>，由于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为偶数，所以</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又</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，由性质</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得，</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，所以有：</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)/2=100</a:t>
            </a:r>
            <a:r>
              <a:rPr lang="zh-CN" altLang="en-US" sz="2000" dirty="0">
                <a:solidFill>
                  <a:srgbClr val="0000FF"/>
                </a:solidFill>
                <a:latin typeface="Consolas" pitchFamily="49" charset="0"/>
                <a:ea typeface="楷体" pitchFamily="49" charset="-122"/>
                <a:cs typeface="Consolas" pitchFamily="49" charset="0"/>
              </a:rPr>
              <a:t>。这样的完全二叉树中叶子结点个数为</a:t>
            </a:r>
            <a:r>
              <a:rPr lang="en-US" altLang="zh-CN" sz="2000" dirty="0">
                <a:solidFill>
                  <a:srgbClr val="0000FF"/>
                </a:solidFill>
                <a:latin typeface="Consolas" pitchFamily="49" charset="0"/>
                <a:ea typeface="楷体" pitchFamily="49" charset="-122"/>
                <a:cs typeface="Consolas" pitchFamily="49" charset="0"/>
              </a:rPr>
              <a:t>100</a:t>
            </a:r>
            <a:r>
              <a:rPr lang="zh-CN" altLang="en-US" sz="20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109668" y="476250"/>
            <a:ext cx="4819654"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6.2.3 </a:t>
            </a:r>
            <a:r>
              <a:rPr lang="zh-CN" altLang="en-US" sz="2800" smtClean="0">
                <a:solidFill>
                  <a:srgbClr val="FF0000"/>
                </a:solidFill>
                <a:latin typeface="Consolas" pitchFamily="49" charset="0"/>
                <a:ea typeface="微软雅黑" pitchFamily="34" charset="-122"/>
                <a:cs typeface="Consolas" pitchFamily="49" charset="0"/>
              </a:rPr>
              <a:t>二叉树</a:t>
            </a:r>
            <a:r>
              <a:rPr lang="zh-CN" altLang="en-US" sz="2800" dirty="0">
                <a:solidFill>
                  <a:srgbClr val="FF0000"/>
                </a:solidFill>
                <a:latin typeface="Consolas" pitchFamily="49" charset="0"/>
                <a:ea typeface="微软雅黑" pitchFamily="34" charset="-122"/>
                <a:cs typeface="Consolas" pitchFamily="49" charset="0"/>
              </a:rPr>
              <a:t>的存储结构</a:t>
            </a:r>
          </a:p>
        </p:txBody>
      </p:sp>
      <p:sp>
        <p:nvSpPr>
          <p:cNvPr id="48131" name="Text Box 3"/>
          <p:cNvSpPr txBox="1">
            <a:spLocks noChangeArrowheads="1"/>
          </p:cNvSpPr>
          <p:nvPr/>
        </p:nvSpPr>
        <p:spPr bwMode="auto">
          <a:xfrm>
            <a:off x="1357290" y="1357298"/>
            <a:ext cx="2928958"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1</a:t>
            </a:r>
            <a:r>
              <a:rPr lang="zh-CN" altLang="en-US" dirty="0">
                <a:solidFill>
                  <a:srgbClr val="FF0000"/>
                </a:solidFill>
                <a:latin typeface="Consolas" pitchFamily="49" charset="0"/>
                <a:ea typeface="楷体" pitchFamily="49" charset="-122"/>
                <a:cs typeface="Consolas" pitchFamily="49" charset="0"/>
              </a:rPr>
              <a:t>．顺序存储结构</a:t>
            </a:r>
          </a:p>
        </p:txBody>
      </p:sp>
      <p:sp>
        <p:nvSpPr>
          <p:cNvPr id="48132" name="Text Box 4"/>
          <p:cNvSpPr txBox="1">
            <a:spLocks noChangeArrowheads="1"/>
          </p:cNvSpPr>
          <p:nvPr/>
        </p:nvSpPr>
        <p:spPr bwMode="auto">
          <a:xfrm>
            <a:off x="1071538" y="2143116"/>
            <a:ext cx="7848600" cy="3118803"/>
          </a:xfrm>
          <a:prstGeom prst="rect">
            <a:avLst/>
          </a:prstGeom>
          <a:noFill/>
          <a:ln w="9525">
            <a:noFill/>
            <a:miter lim="800000"/>
            <a:headEnd/>
            <a:tailEnd/>
          </a:ln>
        </p:spPr>
        <p:txBody>
          <a:bodyPr>
            <a:spAutoFit/>
          </a:bodyPr>
          <a:lstStyle/>
          <a:p>
            <a:pPr marL="457200" indent="-457200">
              <a:lnSpc>
                <a:spcPts val="3200"/>
              </a:lnSpc>
              <a:spcBef>
                <a:spcPct val="50000"/>
              </a:spcBef>
              <a:buBlip>
                <a:blip r:embed="rId2"/>
              </a:buBlip>
            </a:pPr>
            <a:r>
              <a:rPr lang="zh-CN" altLang="en-US" sz="2000" smtClean="0">
                <a:solidFill>
                  <a:srgbClr val="0000FF"/>
                </a:solidFill>
                <a:ea typeface="楷体" pitchFamily="49" charset="-122"/>
                <a:cs typeface="Times New Roman" pitchFamily="18" charset="0"/>
              </a:rPr>
              <a:t>顺序</a:t>
            </a:r>
            <a:r>
              <a:rPr lang="zh-CN" altLang="en-US" sz="2000" dirty="0">
                <a:solidFill>
                  <a:srgbClr val="0000FF"/>
                </a:solidFill>
                <a:ea typeface="楷体" pitchFamily="49" charset="-122"/>
                <a:cs typeface="Times New Roman" pitchFamily="18" charset="0"/>
              </a:rPr>
              <a:t>存储一棵二叉树时，就是用一组连续的存储单元存放二叉树中的结点。</a:t>
            </a:r>
          </a:p>
          <a:p>
            <a:pPr marL="457200" indent="-457200">
              <a:lnSpc>
                <a:spcPts val="3200"/>
              </a:lnSpc>
              <a:spcBef>
                <a:spcPct val="50000"/>
              </a:spcBef>
              <a:buBlip>
                <a:blip r:embed="rId2"/>
              </a:buBlip>
            </a:pPr>
            <a:r>
              <a:rPr lang="zh-CN" altLang="en-US" sz="2000" smtClean="0">
                <a:solidFill>
                  <a:srgbClr val="0000FF"/>
                </a:solidFill>
                <a:ea typeface="楷体" pitchFamily="49" charset="-122"/>
                <a:cs typeface="Times New Roman" pitchFamily="18" charset="0"/>
              </a:rPr>
              <a:t>由</a:t>
            </a:r>
            <a:r>
              <a:rPr lang="zh-CN" altLang="en-US" sz="2000" dirty="0">
                <a:solidFill>
                  <a:srgbClr val="0000FF"/>
                </a:solidFill>
                <a:ea typeface="楷体" pitchFamily="49" charset="-122"/>
                <a:cs typeface="Times New Roman" pitchFamily="18" charset="0"/>
              </a:rPr>
              <a:t>二叉树的性质</a:t>
            </a:r>
            <a:r>
              <a:rPr lang="en-US" altLang="zh-CN" sz="2000" dirty="0">
                <a:solidFill>
                  <a:srgbClr val="0000FF"/>
                </a:solidFill>
                <a:ea typeface="楷体" pitchFamily="49" charset="-122"/>
                <a:cs typeface="Times New Roman" pitchFamily="18" charset="0"/>
              </a:rPr>
              <a:t>4</a:t>
            </a:r>
            <a:r>
              <a:rPr lang="zh-CN" altLang="en-US" sz="2000" dirty="0">
                <a:solidFill>
                  <a:srgbClr val="0000FF"/>
                </a:solidFill>
                <a:ea typeface="楷体" pitchFamily="49" charset="-122"/>
                <a:cs typeface="Times New Roman" pitchFamily="18" charset="0"/>
              </a:rPr>
              <a:t>可知，对于</a:t>
            </a:r>
            <a:r>
              <a:rPr lang="zh-CN" altLang="en-US" sz="2000">
                <a:solidFill>
                  <a:srgbClr val="0000FF"/>
                </a:solidFill>
                <a:ea typeface="楷体" pitchFamily="49" charset="-122"/>
                <a:cs typeface="Times New Roman" pitchFamily="18" charset="0"/>
              </a:rPr>
              <a:t>完全</a:t>
            </a:r>
            <a:r>
              <a:rPr lang="zh-CN" altLang="en-US" sz="2000" smtClean="0">
                <a:solidFill>
                  <a:srgbClr val="0000FF"/>
                </a:solidFill>
                <a:ea typeface="楷体" pitchFamily="49" charset="-122"/>
                <a:cs typeface="Times New Roman" pitchFamily="18" charset="0"/>
              </a:rPr>
              <a:t>二叉树（或满二叉树），</a:t>
            </a:r>
            <a:r>
              <a:rPr lang="zh-CN" altLang="en-US" sz="2000" dirty="0">
                <a:solidFill>
                  <a:srgbClr val="FF00FF"/>
                </a:solidFill>
                <a:ea typeface="楷体" pitchFamily="49" charset="-122"/>
                <a:cs typeface="Times New Roman" pitchFamily="18" charset="0"/>
              </a:rPr>
              <a:t>树</a:t>
            </a:r>
            <a:r>
              <a:rPr lang="zh-CN" altLang="en-US" sz="2000">
                <a:solidFill>
                  <a:srgbClr val="FF00FF"/>
                </a:solidFill>
                <a:ea typeface="楷体" pitchFamily="49" charset="-122"/>
                <a:cs typeface="Times New Roman" pitchFamily="18" charset="0"/>
              </a:rPr>
              <a:t>中</a:t>
            </a:r>
            <a:r>
              <a:rPr lang="zh-CN" altLang="en-US" sz="2000" smtClean="0">
                <a:solidFill>
                  <a:srgbClr val="FF00FF"/>
                </a:solidFill>
                <a:ea typeface="楷体" pitchFamily="49" charset="-122"/>
                <a:cs typeface="Times New Roman" pitchFamily="18" charset="0"/>
              </a:rPr>
              <a:t>结点层序编号</a:t>
            </a:r>
            <a:r>
              <a:rPr lang="zh-CN" altLang="en-US" sz="2000" dirty="0">
                <a:solidFill>
                  <a:srgbClr val="FF00FF"/>
                </a:solidFill>
                <a:ea typeface="楷体" pitchFamily="49" charset="-122"/>
                <a:cs typeface="Times New Roman" pitchFamily="18" charset="0"/>
              </a:rPr>
              <a:t>可以唯一地反映出结点之间的逻辑关系</a:t>
            </a:r>
            <a:r>
              <a:rPr lang="zh-CN" altLang="en-US" sz="2000" dirty="0">
                <a:solidFill>
                  <a:srgbClr val="0000FF"/>
                </a:solidFill>
                <a:ea typeface="楷体" pitchFamily="49" charset="-122"/>
                <a:cs typeface="Times New Roman" pitchFamily="18" charset="0"/>
              </a:rPr>
              <a:t>，所以可以用一维数组按从上到下、从左到右的顺序存储树中所有结点值，通过数组元素的下标关系反映完全二叉树或满二叉树中结点之间的逻辑关系。</a:t>
            </a:r>
          </a:p>
        </p:txBody>
      </p:sp>
      <p:sp>
        <p:nvSpPr>
          <p:cNvPr id="6" name="TextBox 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428728" y="428604"/>
            <a:ext cx="5105406" cy="400110"/>
          </a:xfrm>
          <a:prstGeom prst="rect">
            <a:avLst/>
          </a:prstGeom>
          <a:noFill/>
          <a:ln w="9525">
            <a:noFill/>
            <a:miter lim="800000"/>
            <a:headEnd/>
            <a:tailEnd/>
          </a:ln>
        </p:spPr>
        <p:txBody>
          <a:bodyPr wrap="square">
            <a:spAutoFit/>
          </a:bodyPr>
          <a:lstStyle/>
          <a:p>
            <a:pPr marL="457200" indent="-457200">
              <a:spcBef>
                <a:spcPct val="50000"/>
              </a:spcBef>
              <a:buBlip>
                <a:blip r:embed="rId2"/>
              </a:buBlip>
            </a:pPr>
            <a:r>
              <a:rPr lang="zh-CN" altLang="en-US" sz="2000" dirty="0">
                <a:solidFill>
                  <a:srgbClr val="0000FF"/>
                </a:solidFill>
                <a:ea typeface="楷体" pitchFamily="49" charset="-122"/>
                <a:cs typeface="Times New Roman" pitchFamily="18" charset="0"/>
              </a:rPr>
              <a:t>一棵完全二叉树的顺序存储结构 </a:t>
            </a:r>
          </a:p>
        </p:txBody>
      </p:sp>
      <p:sp>
        <p:nvSpPr>
          <p:cNvPr id="49157" name="AutoShape 6"/>
          <p:cNvSpPr>
            <a:spLocks noChangeArrowheads="1"/>
          </p:cNvSpPr>
          <p:nvPr/>
        </p:nvSpPr>
        <p:spPr bwMode="auto">
          <a:xfrm>
            <a:off x="4572000" y="4572008"/>
            <a:ext cx="357190" cy="431800"/>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nvGraphicFramePr>
        <p:xfrm>
          <a:off x="1571611" y="5357826"/>
          <a:ext cx="7429545" cy="741680"/>
        </p:xfrm>
        <a:graphic>
          <a:graphicData uri="http://schemas.openxmlformats.org/drawingml/2006/table">
            <a:tbl>
              <a:tblPr firstRow="1" bandRow="1">
                <a:tableStyleId>{5A111915-BE36-4E01-A7E5-04B1672EAD32}</a:tableStyleId>
              </a:tblPr>
              <a:tblGrid>
                <a:gridCol w="495303"/>
                <a:gridCol w="495303"/>
                <a:gridCol w="495303"/>
                <a:gridCol w="495303"/>
                <a:gridCol w="495303"/>
                <a:gridCol w="495303"/>
                <a:gridCol w="495303"/>
                <a:gridCol w="495303"/>
                <a:gridCol w="495303"/>
                <a:gridCol w="495303"/>
                <a:gridCol w="495303"/>
                <a:gridCol w="495303"/>
                <a:gridCol w="495303"/>
                <a:gridCol w="495303"/>
                <a:gridCol w="495303"/>
              </a:tblGrid>
              <a:tr h="370840">
                <a:tc>
                  <a:txBody>
                    <a:bodyPr/>
                    <a:lstStyle/>
                    <a:p>
                      <a:pPr algn="ctr"/>
                      <a:r>
                        <a:rPr lang="en-US" altLang="zh-CN" smtClean="0">
                          <a:latin typeface="Consolas" pitchFamily="49" charset="0"/>
                          <a:cs typeface="Consolas" pitchFamily="49" charset="0"/>
                        </a:rPr>
                        <a:t>1</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2</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3</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4</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5</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6</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7</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8</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9</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10</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11</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12</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13</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14</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r>
              <a:tr h="370840">
                <a:tc>
                  <a:txBody>
                    <a:bodyPr/>
                    <a:lstStyle/>
                    <a:p>
                      <a:pPr algn="ctr"/>
                      <a:r>
                        <a:rPr lang="en-US" altLang="zh-CN" b="1" i="1" smtClean="0">
                          <a:solidFill>
                            <a:srgbClr val="0000FF"/>
                          </a:solidFill>
                          <a:latin typeface="Consolas" pitchFamily="49" charset="0"/>
                          <a:cs typeface="Consolas" pitchFamily="49" charset="0"/>
                        </a:rPr>
                        <a:t>A</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B</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C</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D</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E</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F</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G</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H</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I</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J</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K</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L</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B0F0"/>
                          </a:solidFill>
                          <a:latin typeface="Consolas" pitchFamily="49" charset="0"/>
                          <a:cs typeface="Consolas" pitchFamily="49" charset="0"/>
                        </a:rPr>
                        <a:t>#</a:t>
                      </a:r>
                      <a:endParaRPr lang="zh-CN" altLang="en-US" b="1">
                        <a:solidFill>
                          <a:srgbClr val="00B0F0"/>
                        </a:solidFill>
                        <a:latin typeface="Consolas" pitchFamily="49" charset="0"/>
                        <a:cs typeface="Consolas" pitchFamily="49" charset="0"/>
                      </a:endParaRPr>
                    </a:p>
                  </a:txBody>
                  <a:tcPr/>
                </a:tc>
                <a:tc>
                  <a:txBody>
                    <a:bodyPr/>
                    <a:lstStyle/>
                    <a:p>
                      <a:pPr algn="ctr"/>
                      <a:r>
                        <a:rPr lang="en-US" altLang="zh-CN" b="1" smtClean="0">
                          <a:solidFill>
                            <a:srgbClr val="00B0F0"/>
                          </a:solidFill>
                          <a:latin typeface="Consolas" pitchFamily="49" charset="0"/>
                          <a:cs typeface="Consolas" pitchFamily="49" charset="0"/>
                        </a:rPr>
                        <a:t>#</a:t>
                      </a:r>
                      <a:endParaRPr lang="zh-CN" altLang="en-US" b="1">
                        <a:solidFill>
                          <a:srgbClr val="00B0F0"/>
                        </a:solidFill>
                        <a:latin typeface="Consolas" pitchFamily="49" charset="0"/>
                        <a:cs typeface="Consolas" pitchFamily="49" charset="0"/>
                      </a:endParaRPr>
                    </a:p>
                  </a:txBody>
                  <a:tcPr/>
                </a:tc>
                <a:tc>
                  <a:txBody>
                    <a:bodyPr/>
                    <a:lstStyle/>
                    <a:p>
                      <a:pPr algn="ctr"/>
                      <a:r>
                        <a:rPr lang="en-US" altLang="zh-CN" b="1" smtClean="0">
                          <a:solidFill>
                            <a:srgbClr val="00B0F0"/>
                          </a:solidFill>
                          <a:latin typeface="Consolas" pitchFamily="49" charset="0"/>
                          <a:cs typeface="Consolas" pitchFamily="49" charset="0"/>
                        </a:rPr>
                        <a:t>#</a:t>
                      </a:r>
                      <a:endParaRPr lang="zh-CN" altLang="en-US" b="1">
                        <a:solidFill>
                          <a:srgbClr val="00B0F0"/>
                        </a:solidFill>
                        <a:latin typeface="Consolas" pitchFamily="49" charset="0"/>
                        <a:cs typeface="Consolas" pitchFamily="49" charset="0"/>
                      </a:endParaRPr>
                    </a:p>
                  </a:txBody>
                  <a:tcPr/>
                </a:tc>
              </a:tr>
            </a:tbl>
          </a:graphicData>
        </a:graphic>
      </p:graphicFrame>
      <p:sp>
        <p:nvSpPr>
          <p:cNvPr id="8" name="TextBox 7"/>
          <p:cNvSpPr txBox="1"/>
          <p:nvPr/>
        </p:nvSpPr>
        <p:spPr>
          <a:xfrm>
            <a:off x="928662" y="5345684"/>
            <a:ext cx="785818"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位置</a:t>
            </a:r>
            <a:endParaRPr lang="zh-CN" altLang="en-US" sz="1800">
              <a:solidFill>
                <a:srgbClr val="0000FF"/>
              </a:solidFill>
              <a:latin typeface="仿宋" pitchFamily="49" charset="-122"/>
              <a:ea typeface="仿宋" pitchFamily="49" charset="-122"/>
            </a:endParaRPr>
          </a:p>
        </p:txBody>
      </p:sp>
      <p:sp>
        <p:nvSpPr>
          <p:cNvPr id="9" name="TextBox 8"/>
          <p:cNvSpPr txBox="1"/>
          <p:nvPr/>
        </p:nvSpPr>
        <p:spPr>
          <a:xfrm>
            <a:off x="928662" y="5768189"/>
            <a:ext cx="785818"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data</a:t>
            </a:r>
            <a:endParaRPr lang="zh-CN" altLang="en-US" sz="1800">
              <a:solidFill>
                <a:srgbClr val="0000FF"/>
              </a:solidFill>
              <a:latin typeface="Consolas" pitchFamily="49" charset="0"/>
              <a:ea typeface="仿宋" pitchFamily="49" charset="-122"/>
              <a:cs typeface="Consolas" pitchFamily="49" charset="0"/>
            </a:endParaRPr>
          </a:p>
        </p:txBody>
      </p:sp>
      <p:grpSp>
        <p:nvGrpSpPr>
          <p:cNvPr id="10" name="组合 9"/>
          <p:cNvGrpSpPr/>
          <p:nvPr/>
        </p:nvGrpSpPr>
        <p:grpSpPr>
          <a:xfrm>
            <a:off x="1643042" y="1285860"/>
            <a:ext cx="5786478" cy="2950983"/>
            <a:chOff x="1643042" y="2335405"/>
            <a:chExt cx="5786478" cy="2950983"/>
          </a:xfrm>
        </p:grpSpPr>
        <p:sp>
          <p:nvSpPr>
            <p:cNvPr id="11" name="椭圆 10"/>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12" name="椭圆 11"/>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13" name="椭圆 12"/>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14" name="椭圆 13"/>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sp>
          <p:nvSpPr>
            <p:cNvPr id="15" name="椭圆 14"/>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cxnSp>
          <p:nvCxnSpPr>
            <p:cNvPr id="16" name="直接连接符 15"/>
            <p:cNvCxnSpPr>
              <a:stCxn id="13" idx="3"/>
              <a:endCxn id="14" idx="0"/>
            </p:cNvCxnSpPr>
            <p:nvPr/>
          </p:nvCxnSpPr>
          <p:spPr>
            <a:xfrm rot="5400000">
              <a:off x="2012861"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a:stCxn id="13" idx="5"/>
              <a:endCxn id="15" idx="0"/>
            </p:cNvCxnSpPr>
            <p:nvPr/>
          </p:nvCxnSpPr>
          <p:spPr>
            <a:xfrm rot="16200000" flipH="1">
              <a:off x="2532056"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21" name="直接连接符 20"/>
            <p:cNvCxnSpPr>
              <a:stCxn id="18" idx="3"/>
              <a:endCxn id="19" idx="0"/>
            </p:cNvCxnSpPr>
            <p:nvPr/>
          </p:nvCxnSpPr>
          <p:spPr>
            <a:xfrm rot="5400000">
              <a:off x="3370183"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18" idx="5"/>
              <a:endCxn id="20" idx="0"/>
            </p:cNvCxnSpPr>
            <p:nvPr/>
          </p:nvCxnSpPr>
          <p:spPr>
            <a:xfrm rot="16200000" flipH="1">
              <a:off x="3889378"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12" idx="3"/>
              <a:endCxn id="13" idx="7"/>
            </p:cNvCxnSpPr>
            <p:nvPr/>
          </p:nvCxnSpPr>
          <p:spPr>
            <a:xfrm rot="5400000">
              <a:off x="2616122"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12" idx="5"/>
              <a:endCxn id="18" idx="1"/>
            </p:cNvCxnSpPr>
            <p:nvPr/>
          </p:nvCxnSpPr>
          <p:spPr>
            <a:xfrm rot="16200000" flipH="1">
              <a:off x="3294783"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5" name="椭圆 24"/>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26" name="椭圆 25"/>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L</a:t>
              </a:r>
              <a:endParaRPr lang="zh-CN" altLang="en-US" sz="2000" i="1">
                <a:solidFill>
                  <a:srgbClr val="0000FF"/>
                </a:solidFill>
                <a:latin typeface="Consolas" pitchFamily="49" charset="0"/>
                <a:cs typeface="Consolas" pitchFamily="49" charset="0"/>
              </a:endParaRPr>
            </a:p>
          </p:txBody>
        </p:sp>
        <p:cxnSp>
          <p:nvCxnSpPr>
            <p:cNvPr id="28" name="直接连接符 27"/>
            <p:cNvCxnSpPr>
              <a:stCxn id="26" idx="3"/>
              <a:endCxn id="27" idx="0"/>
            </p:cNvCxnSpPr>
            <p:nvPr/>
          </p:nvCxnSpPr>
          <p:spPr>
            <a:xfrm rot="5400000">
              <a:off x="5013257"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9" name="椭圆 28"/>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cxnSp>
          <p:nvCxnSpPr>
            <p:cNvPr id="30" name="直接连接符 29"/>
            <p:cNvCxnSpPr>
              <a:stCxn id="25" idx="3"/>
              <a:endCxn id="26" idx="7"/>
            </p:cNvCxnSpPr>
            <p:nvPr/>
          </p:nvCxnSpPr>
          <p:spPr>
            <a:xfrm rot="5400000">
              <a:off x="5616518"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5" idx="5"/>
              <a:endCxn id="29" idx="1"/>
            </p:cNvCxnSpPr>
            <p:nvPr/>
          </p:nvCxnSpPr>
          <p:spPr>
            <a:xfrm rot="16200000" flipH="1">
              <a:off x="6295179"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11" idx="2"/>
              <a:endCxn id="12" idx="7"/>
            </p:cNvCxnSpPr>
            <p:nvPr/>
          </p:nvCxnSpPr>
          <p:spPr>
            <a:xfrm rot="10800000" flipV="1">
              <a:off x="3305246" y="2714619"/>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a:stCxn id="11" idx="6"/>
              <a:endCxn id="25" idx="1"/>
            </p:cNvCxnSpPr>
            <p:nvPr/>
          </p:nvCxnSpPr>
          <p:spPr>
            <a:xfrm>
              <a:off x="4786314" y="2714620"/>
              <a:ext cx="1266755" cy="705713"/>
            </a:xfrm>
            <a:prstGeom prst="line">
              <a:avLst/>
            </a:prstGeom>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214810" y="233540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35" name="TextBox 34"/>
            <p:cNvSpPr txBox="1"/>
            <p:nvPr/>
          </p:nvSpPr>
          <p:spPr>
            <a:xfrm>
              <a:off x="2786050" y="33355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36" name="TextBox 35"/>
            <p:cNvSpPr txBox="1"/>
            <p:nvPr/>
          </p:nvSpPr>
          <p:spPr>
            <a:xfrm>
              <a:off x="2143108" y="392906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37" name="TextBox 36"/>
            <p:cNvSpPr txBox="1"/>
            <p:nvPr/>
          </p:nvSpPr>
          <p:spPr>
            <a:xfrm>
              <a:off x="1643042"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38" name="TextBox 37"/>
            <p:cNvSpPr txBox="1"/>
            <p:nvPr/>
          </p:nvSpPr>
          <p:spPr>
            <a:xfrm>
              <a:off x="2500298" y="478632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9</a:t>
              </a:r>
              <a:endParaRPr lang="zh-CN" altLang="en-US" sz="1800">
                <a:solidFill>
                  <a:srgbClr val="FF00FF"/>
                </a:solidFill>
                <a:latin typeface="Consolas" pitchFamily="49" charset="0"/>
                <a:cs typeface="Consolas" pitchFamily="49" charset="0"/>
              </a:endParaRPr>
            </a:p>
          </p:txBody>
        </p:sp>
        <p:sp>
          <p:nvSpPr>
            <p:cNvPr id="39" name="TextBox 38"/>
            <p:cNvSpPr txBox="1"/>
            <p:nvPr/>
          </p:nvSpPr>
          <p:spPr>
            <a:xfrm>
              <a:off x="3929058" y="385762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40" name="TextBox 39"/>
            <p:cNvSpPr txBox="1"/>
            <p:nvPr/>
          </p:nvSpPr>
          <p:spPr>
            <a:xfrm>
              <a:off x="3214678" y="457200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10</a:t>
              </a:r>
              <a:endParaRPr lang="zh-CN" altLang="en-US" sz="1800">
                <a:solidFill>
                  <a:srgbClr val="FF00FF"/>
                </a:solidFill>
                <a:latin typeface="Consolas" pitchFamily="49" charset="0"/>
                <a:cs typeface="Consolas" pitchFamily="49" charset="0"/>
              </a:endParaRPr>
            </a:p>
          </p:txBody>
        </p:sp>
        <p:sp>
          <p:nvSpPr>
            <p:cNvPr id="41" name="TextBox 40"/>
            <p:cNvSpPr txBox="1"/>
            <p:nvPr/>
          </p:nvSpPr>
          <p:spPr>
            <a:xfrm>
              <a:off x="4286248" y="457200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11</a:t>
              </a:r>
              <a:endParaRPr lang="zh-CN" altLang="en-US" sz="1800">
                <a:solidFill>
                  <a:srgbClr val="FF00FF"/>
                </a:solidFill>
                <a:latin typeface="Consolas" pitchFamily="49" charset="0"/>
                <a:cs typeface="Consolas" pitchFamily="49" charset="0"/>
              </a:endParaRPr>
            </a:p>
          </p:txBody>
        </p:sp>
        <p:sp>
          <p:nvSpPr>
            <p:cNvPr id="42" name="TextBox 41"/>
            <p:cNvSpPr txBox="1"/>
            <p:nvPr/>
          </p:nvSpPr>
          <p:spPr>
            <a:xfrm>
              <a:off x="6429388" y="335756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43" name="TextBox 42"/>
            <p:cNvSpPr txBox="1"/>
            <p:nvPr/>
          </p:nvSpPr>
          <p:spPr>
            <a:xfrm>
              <a:off x="5149627" y="392496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44" name="TextBox 43"/>
            <p:cNvSpPr txBox="1"/>
            <p:nvPr/>
          </p:nvSpPr>
          <p:spPr>
            <a:xfrm>
              <a:off x="4643438" y="485776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12</a:t>
              </a:r>
              <a:endParaRPr lang="zh-CN" altLang="en-US" sz="1800">
                <a:solidFill>
                  <a:srgbClr val="FF00FF"/>
                </a:solidFill>
                <a:latin typeface="Consolas" pitchFamily="49" charset="0"/>
                <a:cs typeface="Consolas" pitchFamily="49" charset="0"/>
              </a:endParaRPr>
            </a:p>
          </p:txBody>
        </p:sp>
        <p:sp>
          <p:nvSpPr>
            <p:cNvPr id="45" name="TextBox 44"/>
            <p:cNvSpPr txBox="1"/>
            <p:nvPr/>
          </p:nvSpPr>
          <p:spPr>
            <a:xfrm>
              <a:off x="7000892" y="387965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grpSp>
      <p:sp>
        <p:nvSpPr>
          <p:cNvPr id="46" name="TextBox 4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071538" y="357166"/>
            <a:ext cx="474821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6.1.2 </a:t>
            </a:r>
            <a:r>
              <a:rPr lang="zh-CN" altLang="en-US" sz="2800" smtClean="0">
                <a:solidFill>
                  <a:srgbClr val="FF0000"/>
                </a:solidFill>
                <a:latin typeface="Consolas" pitchFamily="49" charset="0"/>
                <a:ea typeface="微软雅黑" pitchFamily="34" charset="-122"/>
                <a:cs typeface="Consolas" pitchFamily="49" charset="0"/>
              </a:rPr>
              <a:t>树</a:t>
            </a:r>
            <a:r>
              <a:rPr lang="zh-CN" altLang="en-US" sz="2800" dirty="0">
                <a:solidFill>
                  <a:srgbClr val="FF0000"/>
                </a:solidFill>
                <a:latin typeface="Consolas" pitchFamily="49" charset="0"/>
                <a:ea typeface="微软雅黑" pitchFamily="34" charset="-122"/>
                <a:cs typeface="Consolas" pitchFamily="49" charset="0"/>
              </a:rPr>
              <a:t>的逻辑结构表示</a:t>
            </a:r>
          </a:p>
        </p:txBody>
      </p:sp>
      <p:sp>
        <p:nvSpPr>
          <p:cNvPr id="2053" name="Text Box 4"/>
          <p:cNvSpPr txBox="1">
            <a:spLocks noChangeArrowheads="1"/>
          </p:cNvSpPr>
          <p:nvPr/>
        </p:nvSpPr>
        <p:spPr bwMode="auto">
          <a:xfrm>
            <a:off x="1214414" y="1285860"/>
            <a:ext cx="7423145" cy="871905"/>
          </a:xfrm>
          <a:prstGeom prst="rect">
            <a:avLst/>
          </a:prstGeom>
          <a:noFill/>
          <a:ln w="9525">
            <a:noFill/>
            <a:miter lim="800000"/>
            <a:headEnd/>
            <a:tailEnd/>
          </a:ln>
        </p:spPr>
        <p:txBody>
          <a:bodyPr wrap="square">
            <a:spAutoFit/>
          </a:bodyPr>
          <a:lstStyle/>
          <a:p>
            <a:pPr marL="342900" indent="-342900">
              <a:lnSpc>
                <a:spcPts val="3200"/>
              </a:lnSpc>
              <a:buFontTx/>
              <a:buBlip>
                <a:blip r:embed="rId2"/>
              </a:buBlip>
            </a:pPr>
            <a:r>
              <a:rPr lang="zh-CN" altLang="en-US" sz="2000" dirty="0">
                <a:solidFill>
                  <a:srgbClr val="FF0000"/>
                </a:solidFill>
                <a:latin typeface="微软雅黑" pitchFamily="34" charset="-122"/>
                <a:ea typeface="微软雅黑" pitchFamily="34" charset="-122"/>
                <a:cs typeface="Consolas" pitchFamily="49" charset="0"/>
              </a:rPr>
              <a:t>树形表示法</a:t>
            </a:r>
            <a:r>
              <a:rPr lang="zh-CN" altLang="en-US" sz="2000" dirty="0">
                <a:solidFill>
                  <a:srgbClr val="0000FF"/>
                </a:solidFill>
                <a:latin typeface="Consolas" pitchFamily="49" charset="0"/>
                <a:ea typeface="楷体" pitchFamily="49" charset="-122"/>
                <a:cs typeface="Consolas" pitchFamily="49" charset="0"/>
              </a:rPr>
              <a:t>。这是树的最基本的表示，使用一棵倒置的树表示树结构，非常直观和形象。</a:t>
            </a:r>
          </a:p>
        </p:txBody>
      </p:sp>
      <p:grpSp>
        <p:nvGrpSpPr>
          <p:cNvPr id="25" name="组合 24"/>
          <p:cNvGrpSpPr/>
          <p:nvPr/>
        </p:nvGrpSpPr>
        <p:grpSpPr>
          <a:xfrm>
            <a:off x="3357554" y="2428868"/>
            <a:ext cx="2808288" cy="2419350"/>
            <a:chOff x="3357554" y="2786058"/>
            <a:chExt cx="2808288" cy="2419350"/>
          </a:xfrm>
        </p:grpSpPr>
        <p:sp>
          <p:nvSpPr>
            <p:cNvPr id="26"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7"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8"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9"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30"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31"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32"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33"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4"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5"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6"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7"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8"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9"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40" name="直接连接符 35"/>
            <p:cNvCxnSpPr>
              <a:cxnSpLocks noChangeShapeType="1"/>
              <a:stCxn id="34" idx="4"/>
              <a:endCxn id="36"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252544" y="99932"/>
            <a:ext cx="5748348" cy="400110"/>
          </a:xfrm>
          <a:prstGeom prst="rect">
            <a:avLst/>
          </a:prstGeom>
          <a:noFill/>
          <a:ln w="9525">
            <a:noFill/>
            <a:miter lim="800000"/>
            <a:headEnd/>
            <a:tailEnd/>
          </a:ln>
        </p:spPr>
        <p:txBody>
          <a:bodyPr wrap="square">
            <a:spAutoFit/>
          </a:bodyPr>
          <a:lstStyle/>
          <a:p>
            <a:pPr marL="457200" indent="-457200">
              <a:spcBef>
                <a:spcPct val="50000"/>
              </a:spcBef>
              <a:buBlip>
                <a:blip r:embed="rId2"/>
              </a:buBlip>
            </a:pPr>
            <a:r>
              <a:rPr lang="zh-CN" altLang="en-US" sz="2000" dirty="0">
                <a:solidFill>
                  <a:srgbClr val="0000FF"/>
                </a:solidFill>
                <a:ea typeface="楷体" pitchFamily="49" charset="-122"/>
                <a:cs typeface="Times New Roman" pitchFamily="18" charset="0"/>
              </a:rPr>
              <a:t>一般的二叉树 的顺序存储结构设计：</a:t>
            </a:r>
          </a:p>
        </p:txBody>
      </p:sp>
      <p:grpSp>
        <p:nvGrpSpPr>
          <p:cNvPr id="56" name="组合 55"/>
          <p:cNvGrpSpPr/>
          <p:nvPr/>
        </p:nvGrpSpPr>
        <p:grpSpPr>
          <a:xfrm>
            <a:off x="1357290" y="664943"/>
            <a:ext cx="4214842" cy="2549743"/>
            <a:chOff x="2285984" y="879257"/>
            <a:chExt cx="4714908" cy="2786082"/>
          </a:xfrm>
        </p:grpSpPr>
        <p:sp>
          <p:nvSpPr>
            <p:cNvPr id="12" name="椭圆 11"/>
            <p:cNvSpPr/>
            <p:nvPr/>
          </p:nvSpPr>
          <p:spPr>
            <a:xfrm>
              <a:off x="4429124" y="879257"/>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13" name="椭圆 12"/>
            <p:cNvSpPr/>
            <p:nvPr/>
          </p:nvSpPr>
          <p:spPr>
            <a:xfrm>
              <a:off x="3000364"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14" name="椭圆 13"/>
            <p:cNvSpPr/>
            <p:nvPr/>
          </p:nvSpPr>
          <p:spPr>
            <a:xfrm>
              <a:off x="2285984"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3643306"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3286116"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sp>
          <p:nvSpPr>
            <p:cNvPr id="21" name="椭圆 20"/>
            <p:cNvSpPr/>
            <p:nvPr/>
          </p:nvSpPr>
          <p:spPr>
            <a:xfrm>
              <a:off x="4071934"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cxnSp>
          <p:nvCxnSpPr>
            <p:cNvPr id="22" name="直接连接符 21"/>
            <p:cNvCxnSpPr>
              <a:stCxn id="19" idx="3"/>
              <a:endCxn id="20" idx="0"/>
            </p:cNvCxnSpPr>
            <p:nvPr/>
          </p:nvCxnSpPr>
          <p:spPr>
            <a:xfrm rot="5400000">
              <a:off x="3370183" y="2911278"/>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19" idx="5"/>
              <a:endCxn id="21" idx="0"/>
            </p:cNvCxnSpPr>
            <p:nvPr/>
          </p:nvCxnSpPr>
          <p:spPr>
            <a:xfrm rot="16200000" flipH="1">
              <a:off x="3889378" y="2875559"/>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13" idx="3"/>
              <a:endCxn id="14" idx="7"/>
            </p:cNvCxnSpPr>
            <p:nvPr/>
          </p:nvCxnSpPr>
          <p:spPr>
            <a:xfrm rot="5400000">
              <a:off x="2616122" y="2077113"/>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连接符 24"/>
            <p:cNvCxnSpPr>
              <a:stCxn id="13" idx="5"/>
              <a:endCxn id="19" idx="1"/>
            </p:cNvCxnSpPr>
            <p:nvPr/>
          </p:nvCxnSpPr>
          <p:spPr>
            <a:xfrm rot="16200000" flipH="1">
              <a:off x="3294783" y="2112832"/>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6000760"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32" name="椭圆 31"/>
            <p:cNvSpPr/>
            <p:nvPr/>
          </p:nvSpPr>
          <p:spPr>
            <a:xfrm>
              <a:off x="6643702"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33" name="椭圆 32"/>
            <p:cNvSpPr/>
            <p:nvPr/>
          </p:nvSpPr>
          <p:spPr>
            <a:xfrm>
              <a:off x="6286512"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35" name="直接连接符 34"/>
            <p:cNvCxnSpPr>
              <a:stCxn id="32" idx="3"/>
              <a:endCxn id="33" idx="0"/>
            </p:cNvCxnSpPr>
            <p:nvPr/>
          </p:nvCxnSpPr>
          <p:spPr>
            <a:xfrm rot="5400000">
              <a:off x="6370579" y="2911278"/>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直接连接符 37"/>
            <p:cNvCxnSpPr>
              <a:stCxn id="26" idx="5"/>
              <a:endCxn id="32" idx="1"/>
            </p:cNvCxnSpPr>
            <p:nvPr/>
          </p:nvCxnSpPr>
          <p:spPr>
            <a:xfrm rot="16200000" flipH="1">
              <a:off x="6295179" y="2112832"/>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直接连接符 38"/>
            <p:cNvCxnSpPr>
              <a:stCxn id="12" idx="2"/>
              <a:endCxn id="13" idx="7"/>
            </p:cNvCxnSpPr>
            <p:nvPr/>
          </p:nvCxnSpPr>
          <p:spPr>
            <a:xfrm rot="10800000" flipV="1">
              <a:off x="3305246" y="1093570"/>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12" idx="6"/>
              <a:endCxn id="26" idx="1"/>
            </p:cNvCxnSpPr>
            <p:nvPr/>
          </p:nvCxnSpPr>
          <p:spPr>
            <a:xfrm>
              <a:off x="4786314" y="1093571"/>
              <a:ext cx="1266755" cy="70571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04" name="组合 103"/>
          <p:cNvGrpSpPr/>
          <p:nvPr/>
        </p:nvGrpSpPr>
        <p:grpSpPr>
          <a:xfrm>
            <a:off x="1285852" y="3764165"/>
            <a:ext cx="5357850" cy="2736669"/>
            <a:chOff x="2000232" y="3764165"/>
            <a:chExt cx="5357850" cy="2736669"/>
          </a:xfrm>
        </p:grpSpPr>
        <p:sp>
          <p:nvSpPr>
            <p:cNvPr id="58" name="椭圆 57"/>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59" name="椭圆 58"/>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60" name="椭圆 59"/>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61" name="椭圆 60"/>
            <p:cNvSpPr/>
            <p:nvPr/>
          </p:nvSpPr>
          <p:spPr>
            <a:xfrm>
              <a:off x="2264817"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62" name="椭圆 61"/>
            <p:cNvSpPr/>
            <p:nvPr/>
          </p:nvSpPr>
          <p:spPr>
            <a:xfrm>
              <a:off x="2992426"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cxnSp>
          <p:nvCxnSpPr>
            <p:cNvPr id="63" name="直接连接符 62"/>
            <p:cNvCxnSpPr>
              <a:stCxn id="60" idx="3"/>
              <a:endCxn id="61" idx="0"/>
            </p:cNvCxnSpPr>
            <p:nvPr/>
          </p:nvCxnSpPr>
          <p:spPr>
            <a:xfrm rot="5400000">
              <a:off x="2342353"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直接连接符 63"/>
            <p:cNvCxnSpPr>
              <a:stCxn id="60" idx="5"/>
              <a:endCxn id="62" idx="0"/>
            </p:cNvCxnSpPr>
            <p:nvPr/>
          </p:nvCxnSpPr>
          <p:spPr>
            <a:xfrm rot="16200000" flipH="1">
              <a:off x="2823089"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65" name="椭圆 64"/>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66" name="椭圆 65"/>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sp>
          <p:nvSpPr>
            <p:cNvPr id="67" name="椭圆 66"/>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cxnSp>
          <p:nvCxnSpPr>
            <p:cNvPr id="68" name="直接连接符 67"/>
            <p:cNvCxnSpPr>
              <a:stCxn id="65" idx="3"/>
              <a:endCxn id="66" idx="0"/>
            </p:cNvCxnSpPr>
            <p:nvPr/>
          </p:nvCxnSpPr>
          <p:spPr>
            <a:xfrm rot="5400000">
              <a:off x="3599132"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直接连接符 68"/>
            <p:cNvCxnSpPr>
              <a:stCxn id="65" idx="5"/>
              <a:endCxn id="67" idx="0"/>
            </p:cNvCxnSpPr>
            <p:nvPr/>
          </p:nvCxnSpPr>
          <p:spPr>
            <a:xfrm rot="16200000" flipH="1">
              <a:off x="4079868"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直接连接符 69"/>
            <p:cNvCxnSpPr>
              <a:stCxn id="59" idx="3"/>
              <a:endCxn id="60" idx="7"/>
            </p:cNvCxnSpPr>
            <p:nvPr/>
          </p:nvCxnSpPr>
          <p:spPr>
            <a:xfrm rot="5400000">
              <a:off x="2900934"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直接连接符 70"/>
            <p:cNvCxnSpPr>
              <a:stCxn id="59" idx="5"/>
              <a:endCxn id="65" idx="1"/>
            </p:cNvCxnSpPr>
            <p:nvPr/>
          </p:nvCxnSpPr>
          <p:spPr>
            <a:xfrm rot="16200000" flipH="1">
              <a:off x="3529324"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72" name="椭圆 71"/>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73" name="椭圆 72"/>
            <p:cNvSpPr/>
            <p:nvPr/>
          </p:nvSpPr>
          <p:spPr>
            <a:xfrm>
              <a:off x="5373693" y="5374587"/>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4" name="椭圆 73"/>
            <p:cNvSpPr/>
            <p:nvPr/>
          </p:nvSpPr>
          <p:spPr>
            <a:xfrm>
              <a:off x="5042962"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5" name="椭圆 74"/>
            <p:cNvSpPr/>
            <p:nvPr/>
          </p:nvSpPr>
          <p:spPr>
            <a:xfrm>
              <a:off x="5770571"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cxnSp>
          <p:nvCxnSpPr>
            <p:cNvPr id="76" name="直接连接符 75"/>
            <p:cNvCxnSpPr>
              <a:stCxn id="73" idx="3"/>
              <a:endCxn id="74" idx="0"/>
            </p:cNvCxnSpPr>
            <p:nvPr/>
          </p:nvCxnSpPr>
          <p:spPr>
            <a:xfrm rot="5400000">
              <a:off x="512049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直接连接符 76"/>
            <p:cNvCxnSpPr>
              <a:stCxn id="73" idx="5"/>
              <a:endCxn id="75" idx="0"/>
            </p:cNvCxnSpPr>
            <p:nvPr/>
          </p:nvCxnSpPr>
          <p:spPr>
            <a:xfrm rot="16200000" flipH="1">
              <a:off x="5601233"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78" name="椭圆 77"/>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79" name="椭圆 78"/>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81" name="直接连接符 80"/>
            <p:cNvCxnSpPr>
              <a:stCxn id="78" idx="3"/>
              <a:endCxn id="79" idx="0"/>
            </p:cNvCxnSpPr>
            <p:nvPr/>
          </p:nvCxnSpPr>
          <p:spPr>
            <a:xfrm rot="5400000">
              <a:off x="637727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3" name="直接连接符 82"/>
            <p:cNvCxnSpPr>
              <a:stCxn id="72" idx="3"/>
              <a:endCxn id="73" idx="7"/>
            </p:cNvCxnSpPr>
            <p:nvPr/>
          </p:nvCxnSpPr>
          <p:spPr>
            <a:xfrm rot="5400000">
              <a:off x="5679078"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4" name="直接连接符 83"/>
            <p:cNvCxnSpPr>
              <a:stCxn id="72" idx="5"/>
              <a:endCxn id="78" idx="1"/>
            </p:cNvCxnSpPr>
            <p:nvPr/>
          </p:nvCxnSpPr>
          <p:spPr>
            <a:xfrm rot="16200000" flipH="1">
              <a:off x="6307468"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85" name="直接连接符 84"/>
            <p:cNvCxnSpPr>
              <a:stCxn id="58" idx="2"/>
              <a:endCxn id="59" idx="7"/>
            </p:cNvCxnSpPr>
            <p:nvPr/>
          </p:nvCxnSpPr>
          <p:spPr>
            <a:xfrm rot="10800000" flipV="1">
              <a:off x="3539310" y="4115839"/>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86" name="直接连接符 85"/>
            <p:cNvCxnSpPr>
              <a:stCxn id="58" idx="6"/>
              <a:endCxn id="72" idx="1"/>
            </p:cNvCxnSpPr>
            <p:nvPr/>
          </p:nvCxnSpPr>
          <p:spPr>
            <a:xfrm>
              <a:off x="4910669" y="4115840"/>
              <a:ext cx="1172921" cy="654461"/>
            </a:xfrm>
            <a:prstGeom prst="line">
              <a:avLst/>
            </a:prstGeom>
          </p:spPr>
          <p:style>
            <a:lnRef idx="2">
              <a:schemeClr val="accent2"/>
            </a:lnRef>
            <a:fillRef idx="0">
              <a:schemeClr val="accent2"/>
            </a:fillRef>
            <a:effectRef idx="1">
              <a:schemeClr val="accent2"/>
            </a:effectRef>
            <a:fontRef idx="minor">
              <a:schemeClr val="tx1"/>
            </a:fontRef>
          </p:style>
        </p:cxnSp>
        <p:sp>
          <p:nvSpPr>
            <p:cNvPr id="87" name="TextBox 86"/>
            <p:cNvSpPr txBox="1"/>
            <p:nvPr/>
          </p:nvSpPr>
          <p:spPr>
            <a:xfrm>
              <a:off x="4381499" y="376416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88" name="TextBox 87"/>
            <p:cNvSpPr txBox="1"/>
            <p:nvPr/>
          </p:nvSpPr>
          <p:spPr>
            <a:xfrm>
              <a:off x="3058573" y="46916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89" name="TextBox 88"/>
            <p:cNvSpPr txBox="1"/>
            <p:nvPr/>
          </p:nvSpPr>
          <p:spPr>
            <a:xfrm>
              <a:off x="2463256" y="524208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90" name="TextBox 89"/>
            <p:cNvSpPr txBox="1"/>
            <p:nvPr/>
          </p:nvSpPr>
          <p:spPr>
            <a:xfrm>
              <a:off x="2000232" y="6082909"/>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91" name="TextBox 90"/>
            <p:cNvSpPr txBox="1"/>
            <p:nvPr/>
          </p:nvSpPr>
          <p:spPr>
            <a:xfrm>
              <a:off x="2793988" y="603708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9</a:t>
              </a:r>
              <a:endParaRPr lang="zh-CN" altLang="en-US" sz="1800">
                <a:solidFill>
                  <a:srgbClr val="FF00FF"/>
                </a:solidFill>
                <a:latin typeface="Consolas" pitchFamily="49" charset="0"/>
                <a:cs typeface="Consolas" pitchFamily="49" charset="0"/>
              </a:endParaRPr>
            </a:p>
          </p:txBody>
        </p:sp>
        <p:sp>
          <p:nvSpPr>
            <p:cNvPr id="92" name="TextBox 91"/>
            <p:cNvSpPr txBox="1"/>
            <p:nvPr/>
          </p:nvSpPr>
          <p:spPr>
            <a:xfrm>
              <a:off x="4116913" y="517583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93" name="TextBox 92"/>
            <p:cNvSpPr txBox="1"/>
            <p:nvPr/>
          </p:nvSpPr>
          <p:spPr>
            <a:xfrm>
              <a:off x="3455451"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10</a:t>
              </a:r>
              <a:endParaRPr lang="zh-CN" altLang="en-US" sz="1800">
                <a:solidFill>
                  <a:srgbClr val="FF00FF"/>
                </a:solidFill>
                <a:latin typeface="Consolas" pitchFamily="49" charset="0"/>
                <a:cs typeface="Consolas" pitchFamily="49" charset="0"/>
              </a:endParaRPr>
            </a:p>
          </p:txBody>
        </p:sp>
        <p:sp>
          <p:nvSpPr>
            <p:cNvPr id="94" name="TextBox 93"/>
            <p:cNvSpPr txBox="1"/>
            <p:nvPr/>
          </p:nvSpPr>
          <p:spPr>
            <a:xfrm>
              <a:off x="4447645"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11</a:t>
              </a:r>
              <a:endParaRPr lang="zh-CN" altLang="en-US" sz="1800">
                <a:solidFill>
                  <a:srgbClr val="FF00FF"/>
                </a:solidFill>
                <a:latin typeface="Consolas" pitchFamily="49" charset="0"/>
                <a:cs typeface="Consolas" pitchFamily="49" charset="0"/>
              </a:endParaRPr>
            </a:p>
          </p:txBody>
        </p:sp>
        <p:sp>
          <p:nvSpPr>
            <p:cNvPr id="95" name="TextBox 94"/>
            <p:cNvSpPr txBox="1"/>
            <p:nvPr/>
          </p:nvSpPr>
          <p:spPr>
            <a:xfrm>
              <a:off x="6432034" y="4712088"/>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96" name="TextBox 95"/>
            <p:cNvSpPr txBox="1"/>
            <p:nvPr/>
          </p:nvSpPr>
          <p:spPr>
            <a:xfrm>
              <a:off x="5247070" y="5238284"/>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97" name="TextBox 96"/>
            <p:cNvSpPr txBox="1"/>
            <p:nvPr/>
          </p:nvSpPr>
          <p:spPr>
            <a:xfrm>
              <a:off x="4778376" y="610333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12</a:t>
              </a:r>
              <a:endParaRPr lang="zh-CN" altLang="en-US" sz="1800">
                <a:solidFill>
                  <a:srgbClr val="FF00FF"/>
                </a:solidFill>
                <a:latin typeface="Consolas" pitchFamily="49" charset="0"/>
                <a:cs typeface="Consolas" pitchFamily="49" charset="0"/>
              </a:endParaRPr>
            </a:p>
          </p:txBody>
        </p:sp>
        <p:sp>
          <p:nvSpPr>
            <p:cNvPr id="99" name="TextBox 98"/>
            <p:cNvSpPr txBox="1"/>
            <p:nvPr/>
          </p:nvSpPr>
          <p:spPr>
            <a:xfrm>
              <a:off x="6961204" y="51962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sp>
          <p:nvSpPr>
            <p:cNvPr id="100" name="TextBox 99"/>
            <p:cNvSpPr txBox="1"/>
            <p:nvPr/>
          </p:nvSpPr>
          <p:spPr>
            <a:xfrm>
              <a:off x="6167449" y="5858761"/>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14</a:t>
              </a:r>
              <a:endParaRPr lang="zh-CN" altLang="en-US" sz="1800">
                <a:solidFill>
                  <a:srgbClr val="FF00FF"/>
                </a:solidFill>
                <a:latin typeface="Consolas" pitchFamily="49" charset="0"/>
                <a:cs typeface="Consolas" pitchFamily="49" charset="0"/>
              </a:endParaRPr>
            </a:p>
          </p:txBody>
        </p:sp>
        <p:sp>
          <p:nvSpPr>
            <p:cNvPr id="102" name="TextBox 101"/>
            <p:cNvSpPr txBox="1"/>
            <p:nvPr/>
          </p:nvSpPr>
          <p:spPr>
            <a:xfrm>
              <a:off x="5429256" y="600076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13</a:t>
              </a:r>
              <a:endParaRPr lang="zh-CN" altLang="en-US" sz="1800">
                <a:solidFill>
                  <a:srgbClr val="FF00FF"/>
                </a:solidFill>
                <a:latin typeface="Consolas" pitchFamily="49" charset="0"/>
                <a:cs typeface="Consolas" pitchFamily="49" charset="0"/>
              </a:endParaRPr>
            </a:p>
          </p:txBody>
        </p:sp>
      </p:grpSp>
      <p:sp>
        <p:nvSpPr>
          <p:cNvPr id="105" name="TextBox 104"/>
          <p:cNvSpPr txBox="1"/>
          <p:nvPr/>
        </p:nvSpPr>
        <p:spPr>
          <a:xfrm>
            <a:off x="6429388" y="2951804"/>
            <a:ext cx="2071702" cy="1477328"/>
          </a:xfrm>
          <a:prstGeom prst="rect">
            <a:avLst/>
          </a:prstGeom>
          <a:noFill/>
        </p:spPr>
        <p:txBody>
          <a:bodyPr wrap="square" rtlCol="0">
            <a:spAutoFit/>
          </a:bodyPr>
          <a:lstStyle/>
          <a:p>
            <a:pPr marL="342900" indent="-342900">
              <a:buBlip>
                <a:blip r:embed="rId2"/>
              </a:buBlip>
            </a:pPr>
            <a:r>
              <a:rPr lang="zh-CN" altLang="en-US" sz="1800" smtClean="0">
                <a:solidFill>
                  <a:srgbClr val="0000FF"/>
                </a:solidFill>
                <a:latin typeface="Consolas" pitchFamily="49" charset="0"/>
                <a:ea typeface="仿宋" pitchFamily="49" charset="-122"/>
                <a:cs typeface="Consolas" pitchFamily="49" charset="0"/>
              </a:rPr>
              <a:t>增添空结点补齐为一棵完全二叉树</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buBlip>
                <a:blip r:embed="rId2"/>
              </a:buBlip>
            </a:pPr>
            <a:r>
              <a:rPr lang="zh-CN" altLang="en-US" sz="1800" smtClean="0">
                <a:solidFill>
                  <a:srgbClr val="0000FF"/>
                </a:solidFill>
                <a:latin typeface="Consolas" pitchFamily="49" charset="0"/>
                <a:ea typeface="仿宋" pitchFamily="49" charset="-122"/>
                <a:cs typeface="Consolas" pitchFamily="49" charset="0"/>
              </a:rPr>
              <a:t>并对所有结点进行编号</a:t>
            </a:r>
            <a:endParaRPr lang="zh-CN" altLang="en-US" sz="1800">
              <a:solidFill>
                <a:srgbClr val="0000FF"/>
              </a:solidFill>
              <a:latin typeface="Consolas" pitchFamily="49" charset="0"/>
              <a:ea typeface="仿宋" pitchFamily="49" charset="-122"/>
              <a:cs typeface="Consolas" pitchFamily="49" charset="0"/>
            </a:endParaRPr>
          </a:p>
        </p:txBody>
      </p:sp>
      <p:sp>
        <p:nvSpPr>
          <p:cNvPr id="106" name="右弧形箭头 105"/>
          <p:cNvSpPr/>
          <p:nvPr/>
        </p:nvSpPr>
        <p:spPr>
          <a:xfrm>
            <a:off x="5857884" y="3000372"/>
            <a:ext cx="500066" cy="142876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80" name="TextBox 79"/>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143108" y="357166"/>
            <a:ext cx="5357850" cy="2736669"/>
            <a:chOff x="2000232" y="3764165"/>
            <a:chExt cx="5357850" cy="2736669"/>
          </a:xfrm>
        </p:grpSpPr>
        <p:sp>
          <p:nvSpPr>
            <p:cNvPr id="57" name="椭圆 56"/>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58" name="椭圆 57"/>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59" name="椭圆 58"/>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60" name="椭圆 59"/>
            <p:cNvSpPr/>
            <p:nvPr/>
          </p:nvSpPr>
          <p:spPr>
            <a:xfrm>
              <a:off x="2264817"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61" name="椭圆 60"/>
            <p:cNvSpPr/>
            <p:nvPr/>
          </p:nvSpPr>
          <p:spPr>
            <a:xfrm>
              <a:off x="2992426"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cxnSp>
          <p:nvCxnSpPr>
            <p:cNvPr id="62" name="直接连接符 61"/>
            <p:cNvCxnSpPr>
              <a:stCxn id="59" idx="3"/>
              <a:endCxn id="60" idx="0"/>
            </p:cNvCxnSpPr>
            <p:nvPr/>
          </p:nvCxnSpPr>
          <p:spPr>
            <a:xfrm rot="5400000">
              <a:off x="2342353"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直接连接符 62"/>
            <p:cNvCxnSpPr>
              <a:stCxn id="59" idx="5"/>
              <a:endCxn id="61" idx="0"/>
            </p:cNvCxnSpPr>
            <p:nvPr/>
          </p:nvCxnSpPr>
          <p:spPr>
            <a:xfrm rot="16200000" flipH="1">
              <a:off x="2823089"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64" name="椭圆 63"/>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65" name="椭圆 64"/>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sp>
          <p:nvSpPr>
            <p:cNvPr id="66" name="椭圆 65"/>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cxnSp>
          <p:nvCxnSpPr>
            <p:cNvPr id="67" name="直接连接符 66"/>
            <p:cNvCxnSpPr>
              <a:stCxn id="64" idx="3"/>
              <a:endCxn id="65" idx="0"/>
            </p:cNvCxnSpPr>
            <p:nvPr/>
          </p:nvCxnSpPr>
          <p:spPr>
            <a:xfrm rot="5400000">
              <a:off x="3599132"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直接连接符 67"/>
            <p:cNvCxnSpPr>
              <a:stCxn id="64" idx="5"/>
              <a:endCxn id="66" idx="0"/>
            </p:cNvCxnSpPr>
            <p:nvPr/>
          </p:nvCxnSpPr>
          <p:spPr>
            <a:xfrm rot="16200000" flipH="1">
              <a:off x="4079868"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直接连接符 68"/>
            <p:cNvCxnSpPr>
              <a:stCxn id="58" idx="3"/>
              <a:endCxn id="59" idx="7"/>
            </p:cNvCxnSpPr>
            <p:nvPr/>
          </p:nvCxnSpPr>
          <p:spPr>
            <a:xfrm rot="5400000">
              <a:off x="2900934"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直接连接符 69"/>
            <p:cNvCxnSpPr>
              <a:stCxn id="58" idx="5"/>
              <a:endCxn id="64" idx="1"/>
            </p:cNvCxnSpPr>
            <p:nvPr/>
          </p:nvCxnSpPr>
          <p:spPr>
            <a:xfrm rot="16200000" flipH="1">
              <a:off x="3529324"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71" name="椭圆 70"/>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72" name="椭圆 71"/>
            <p:cNvSpPr/>
            <p:nvPr/>
          </p:nvSpPr>
          <p:spPr>
            <a:xfrm>
              <a:off x="5373693" y="5374587"/>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3" name="椭圆 72"/>
            <p:cNvSpPr/>
            <p:nvPr/>
          </p:nvSpPr>
          <p:spPr>
            <a:xfrm>
              <a:off x="5042962"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4" name="椭圆 73"/>
            <p:cNvSpPr/>
            <p:nvPr/>
          </p:nvSpPr>
          <p:spPr>
            <a:xfrm>
              <a:off x="5770571"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cxnSp>
          <p:nvCxnSpPr>
            <p:cNvPr id="75" name="直接连接符 74"/>
            <p:cNvCxnSpPr>
              <a:stCxn id="72" idx="3"/>
              <a:endCxn id="73" idx="0"/>
            </p:cNvCxnSpPr>
            <p:nvPr/>
          </p:nvCxnSpPr>
          <p:spPr>
            <a:xfrm rot="5400000">
              <a:off x="512049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直接连接符 75"/>
            <p:cNvCxnSpPr>
              <a:stCxn id="72" idx="5"/>
              <a:endCxn id="74" idx="0"/>
            </p:cNvCxnSpPr>
            <p:nvPr/>
          </p:nvCxnSpPr>
          <p:spPr>
            <a:xfrm rot="16200000" flipH="1">
              <a:off x="5601233"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77" name="椭圆 76"/>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78" name="椭圆 77"/>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79" name="直接连接符 78"/>
            <p:cNvCxnSpPr>
              <a:stCxn id="77" idx="3"/>
              <a:endCxn id="78" idx="0"/>
            </p:cNvCxnSpPr>
            <p:nvPr/>
          </p:nvCxnSpPr>
          <p:spPr>
            <a:xfrm rot="5400000">
              <a:off x="637727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直接连接符 79"/>
            <p:cNvCxnSpPr>
              <a:stCxn id="71" idx="3"/>
              <a:endCxn id="72" idx="7"/>
            </p:cNvCxnSpPr>
            <p:nvPr/>
          </p:nvCxnSpPr>
          <p:spPr>
            <a:xfrm rot="5400000">
              <a:off x="5679078"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直接连接符 80"/>
            <p:cNvCxnSpPr>
              <a:stCxn id="71" idx="5"/>
              <a:endCxn id="77" idx="1"/>
            </p:cNvCxnSpPr>
            <p:nvPr/>
          </p:nvCxnSpPr>
          <p:spPr>
            <a:xfrm rot="16200000" flipH="1">
              <a:off x="6307468"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82" name="直接连接符 81"/>
            <p:cNvCxnSpPr>
              <a:stCxn id="57" idx="2"/>
              <a:endCxn id="58" idx="7"/>
            </p:cNvCxnSpPr>
            <p:nvPr/>
          </p:nvCxnSpPr>
          <p:spPr>
            <a:xfrm rot="10800000" flipV="1">
              <a:off x="3539310" y="4115839"/>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83" name="直接连接符 82"/>
            <p:cNvCxnSpPr>
              <a:stCxn id="57" idx="6"/>
              <a:endCxn id="71" idx="1"/>
            </p:cNvCxnSpPr>
            <p:nvPr/>
          </p:nvCxnSpPr>
          <p:spPr>
            <a:xfrm>
              <a:off x="4910669" y="4115840"/>
              <a:ext cx="1172921" cy="654461"/>
            </a:xfrm>
            <a:prstGeom prst="line">
              <a:avLst/>
            </a:prstGeom>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4381499" y="376416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85" name="TextBox 84"/>
            <p:cNvSpPr txBox="1"/>
            <p:nvPr/>
          </p:nvSpPr>
          <p:spPr>
            <a:xfrm>
              <a:off x="3058573" y="46916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86" name="TextBox 85"/>
            <p:cNvSpPr txBox="1"/>
            <p:nvPr/>
          </p:nvSpPr>
          <p:spPr>
            <a:xfrm>
              <a:off x="2463256" y="524208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87" name="TextBox 86"/>
            <p:cNvSpPr txBox="1"/>
            <p:nvPr/>
          </p:nvSpPr>
          <p:spPr>
            <a:xfrm>
              <a:off x="2000232" y="6082909"/>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8</a:t>
              </a:r>
              <a:endParaRPr lang="zh-CN" altLang="en-US" sz="1800">
                <a:solidFill>
                  <a:srgbClr val="FF00FF"/>
                </a:solidFill>
                <a:latin typeface="Consolas" pitchFamily="49" charset="0"/>
                <a:cs typeface="Consolas" pitchFamily="49" charset="0"/>
              </a:endParaRPr>
            </a:p>
          </p:txBody>
        </p:sp>
        <p:sp>
          <p:nvSpPr>
            <p:cNvPr id="88" name="TextBox 87"/>
            <p:cNvSpPr txBox="1"/>
            <p:nvPr/>
          </p:nvSpPr>
          <p:spPr>
            <a:xfrm>
              <a:off x="2793988" y="603708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9</a:t>
              </a:r>
              <a:endParaRPr lang="zh-CN" altLang="en-US" sz="1800">
                <a:solidFill>
                  <a:srgbClr val="FF00FF"/>
                </a:solidFill>
                <a:latin typeface="Consolas" pitchFamily="49" charset="0"/>
                <a:cs typeface="Consolas" pitchFamily="49" charset="0"/>
              </a:endParaRPr>
            </a:p>
          </p:txBody>
        </p:sp>
        <p:sp>
          <p:nvSpPr>
            <p:cNvPr id="89" name="TextBox 88"/>
            <p:cNvSpPr txBox="1"/>
            <p:nvPr/>
          </p:nvSpPr>
          <p:spPr>
            <a:xfrm>
              <a:off x="4116913" y="517583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90" name="TextBox 89"/>
            <p:cNvSpPr txBox="1"/>
            <p:nvPr/>
          </p:nvSpPr>
          <p:spPr>
            <a:xfrm>
              <a:off x="3455451"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10</a:t>
              </a:r>
              <a:endParaRPr lang="zh-CN" altLang="en-US" sz="1800">
                <a:solidFill>
                  <a:srgbClr val="FF00FF"/>
                </a:solidFill>
                <a:latin typeface="Consolas" pitchFamily="49" charset="0"/>
                <a:cs typeface="Consolas" pitchFamily="49" charset="0"/>
              </a:endParaRPr>
            </a:p>
          </p:txBody>
        </p:sp>
        <p:sp>
          <p:nvSpPr>
            <p:cNvPr id="91" name="TextBox 90"/>
            <p:cNvSpPr txBox="1"/>
            <p:nvPr/>
          </p:nvSpPr>
          <p:spPr>
            <a:xfrm>
              <a:off x="4447645"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11</a:t>
              </a:r>
              <a:endParaRPr lang="zh-CN" altLang="en-US" sz="1800">
                <a:solidFill>
                  <a:srgbClr val="FF00FF"/>
                </a:solidFill>
                <a:latin typeface="Consolas" pitchFamily="49" charset="0"/>
                <a:cs typeface="Consolas" pitchFamily="49" charset="0"/>
              </a:endParaRPr>
            </a:p>
          </p:txBody>
        </p:sp>
        <p:sp>
          <p:nvSpPr>
            <p:cNvPr id="92" name="TextBox 91"/>
            <p:cNvSpPr txBox="1"/>
            <p:nvPr/>
          </p:nvSpPr>
          <p:spPr>
            <a:xfrm>
              <a:off x="6432034" y="4712088"/>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93" name="TextBox 92"/>
            <p:cNvSpPr txBox="1"/>
            <p:nvPr/>
          </p:nvSpPr>
          <p:spPr>
            <a:xfrm>
              <a:off x="5247070" y="5238284"/>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94" name="TextBox 93"/>
            <p:cNvSpPr txBox="1"/>
            <p:nvPr/>
          </p:nvSpPr>
          <p:spPr>
            <a:xfrm>
              <a:off x="4778376" y="610333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12</a:t>
              </a:r>
              <a:endParaRPr lang="zh-CN" altLang="en-US" sz="1800">
                <a:solidFill>
                  <a:srgbClr val="FF00FF"/>
                </a:solidFill>
                <a:latin typeface="Consolas" pitchFamily="49" charset="0"/>
                <a:cs typeface="Consolas" pitchFamily="49" charset="0"/>
              </a:endParaRPr>
            </a:p>
          </p:txBody>
        </p:sp>
        <p:sp>
          <p:nvSpPr>
            <p:cNvPr id="95" name="TextBox 94"/>
            <p:cNvSpPr txBox="1"/>
            <p:nvPr/>
          </p:nvSpPr>
          <p:spPr>
            <a:xfrm>
              <a:off x="6961204" y="51962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7</a:t>
              </a:r>
              <a:endParaRPr lang="zh-CN" altLang="en-US" sz="1800">
                <a:solidFill>
                  <a:srgbClr val="FF00FF"/>
                </a:solidFill>
                <a:latin typeface="Consolas" pitchFamily="49" charset="0"/>
                <a:cs typeface="Consolas" pitchFamily="49" charset="0"/>
              </a:endParaRPr>
            </a:p>
          </p:txBody>
        </p:sp>
        <p:sp>
          <p:nvSpPr>
            <p:cNvPr id="96" name="TextBox 95"/>
            <p:cNvSpPr txBox="1"/>
            <p:nvPr/>
          </p:nvSpPr>
          <p:spPr>
            <a:xfrm>
              <a:off x="6167449" y="5858761"/>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14</a:t>
              </a:r>
              <a:endParaRPr lang="zh-CN" altLang="en-US" sz="1800">
                <a:solidFill>
                  <a:srgbClr val="FF00FF"/>
                </a:solidFill>
                <a:latin typeface="Consolas" pitchFamily="49" charset="0"/>
                <a:cs typeface="Consolas" pitchFamily="49" charset="0"/>
              </a:endParaRPr>
            </a:p>
          </p:txBody>
        </p:sp>
        <p:sp>
          <p:nvSpPr>
            <p:cNvPr id="97" name="TextBox 96"/>
            <p:cNvSpPr txBox="1"/>
            <p:nvPr/>
          </p:nvSpPr>
          <p:spPr>
            <a:xfrm>
              <a:off x="5507634" y="600076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itchFamily="49" charset="0"/>
                  <a:cs typeface="Consolas" pitchFamily="49" charset="0"/>
                </a:rPr>
                <a:t>13</a:t>
              </a:r>
              <a:endParaRPr lang="zh-CN" altLang="en-US" sz="1800">
                <a:solidFill>
                  <a:srgbClr val="FF00FF"/>
                </a:solidFill>
                <a:latin typeface="Consolas" pitchFamily="49" charset="0"/>
                <a:cs typeface="Consolas" pitchFamily="49" charset="0"/>
              </a:endParaRPr>
            </a:p>
          </p:txBody>
        </p:sp>
      </p:grpSp>
      <p:sp>
        <p:nvSpPr>
          <p:cNvPr id="98" name="AutoShape 6"/>
          <p:cNvSpPr>
            <a:spLocks noChangeArrowheads="1"/>
          </p:cNvSpPr>
          <p:nvPr/>
        </p:nvSpPr>
        <p:spPr bwMode="auto">
          <a:xfrm>
            <a:off x="4786314" y="3506561"/>
            <a:ext cx="285752" cy="636819"/>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graphicFrame>
        <p:nvGraphicFramePr>
          <p:cNvPr id="99" name="表格 98"/>
          <p:cNvGraphicFramePr>
            <a:graphicFrameLocks noGrp="1"/>
          </p:cNvGraphicFramePr>
          <p:nvPr/>
        </p:nvGraphicFramePr>
        <p:xfrm>
          <a:off x="1571611" y="4363817"/>
          <a:ext cx="7429545" cy="741680"/>
        </p:xfrm>
        <a:graphic>
          <a:graphicData uri="http://schemas.openxmlformats.org/drawingml/2006/table">
            <a:tbl>
              <a:tblPr firstRow="1" bandRow="1">
                <a:tableStyleId>{5A111915-BE36-4E01-A7E5-04B1672EAD32}</a:tableStyleId>
              </a:tblPr>
              <a:tblGrid>
                <a:gridCol w="495303"/>
                <a:gridCol w="495303"/>
                <a:gridCol w="495303"/>
                <a:gridCol w="495303"/>
                <a:gridCol w="495303"/>
                <a:gridCol w="495303"/>
                <a:gridCol w="495303"/>
                <a:gridCol w="495303"/>
                <a:gridCol w="495303"/>
                <a:gridCol w="495303"/>
                <a:gridCol w="495303"/>
                <a:gridCol w="495303"/>
                <a:gridCol w="495303"/>
                <a:gridCol w="495303"/>
                <a:gridCol w="495303"/>
              </a:tblGrid>
              <a:tr h="370840">
                <a:tc>
                  <a:txBody>
                    <a:bodyPr/>
                    <a:lstStyle/>
                    <a:p>
                      <a:pPr algn="ctr"/>
                      <a:r>
                        <a:rPr lang="en-US" altLang="zh-CN" smtClean="0">
                          <a:latin typeface="Consolas" pitchFamily="49" charset="0"/>
                          <a:cs typeface="Consolas" pitchFamily="49" charset="0"/>
                        </a:rPr>
                        <a:t>1</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2</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3</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4</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5</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6</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7</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8</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9</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10</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11</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12</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13</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14</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r>
              <a:tr h="370840">
                <a:tc>
                  <a:txBody>
                    <a:bodyPr/>
                    <a:lstStyle/>
                    <a:p>
                      <a:pPr algn="ctr"/>
                      <a:r>
                        <a:rPr lang="en-US" altLang="zh-CN" b="1" i="1" smtClean="0">
                          <a:solidFill>
                            <a:srgbClr val="0000FF"/>
                          </a:solidFill>
                          <a:latin typeface="Consolas" pitchFamily="49" charset="0"/>
                          <a:cs typeface="Consolas" pitchFamily="49" charset="0"/>
                        </a:rPr>
                        <a:t>A</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B</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C</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D</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E</a:t>
                      </a:r>
                      <a:endParaRPr lang="zh-CN" altLang="en-US" b="1" i="1">
                        <a:solidFill>
                          <a:srgbClr val="0000FF"/>
                        </a:solidFill>
                        <a:latin typeface="Consolas" pitchFamily="49" charset="0"/>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smtClean="0">
                          <a:solidFill>
                            <a:srgbClr val="00B0F0"/>
                          </a:solidFill>
                          <a:latin typeface="Consolas" pitchFamily="49" charset="0"/>
                          <a:cs typeface="Consolas" pitchFamily="49" charset="0"/>
                        </a:rPr>
                        <a:t>#</a:t>
                      </a:r>
                      <a:endParaRPr lang="zh-CN" altLang="en-US" b="1" i="0" smtClean="0">
                        <a:solidFill>
                          <a:srgbClr val="00B0F0"/>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F</a:t>
                      </a:r>
                      <a:endParaRPr lang="zh-CN" altLang="en-US" b="1" i="1">
                        <a:solidFill>
                          <a:srgbClr val="0000FF"/>
                        </a:solidFill>
                        <a:latin typeface="Consolas" pitchFamily="49" charset="0"/>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smtClean="0">
                          <a:solidFill>
                            <a:srgbClr val="00B0F0"/>
                          </a:solidFill>
                          <a:latin typeface="Consolas" pitchFamily="49" charset="0"/>
                          <a:cs typeface="Consolas" pitchFamily="49" charset="0"/>
                        </a:rPr>
                        <a:t>#</a:t>
                      </a:r>
                      <a:endParaRPr lang="zh-CN" altLang="en-US" b="1" i="0" smtClean="0">
                        <a:solidFill>
                          <a:srgbClr val="00B0F0"/>
                        </a:solidFill>
                        <a:latin typeface="Consolas" pitchFamily="49" charset="0"/>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smtClean="0">
                          <a:solidFill>
                            <a:srgbClr val="00B0F0"/>
                          </a:solidFill>
                          <a:latin typeface="Consolas" pitchFamily="49" charset="0"/>
                          <a:cs typeface="Consolas" pitchFamily="49" charset="0"/>
                        </a:rPr>
                        <a:t>#</a:t>
                      </a:r>
                      <a:endParaRPr lang="zh-CN" altLang="en-US" b="1" i="0" smtClean="0">
                        <a:solidFill>
                          <a:srgbClr val="00B0F0"/>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G</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H</a:t>
                      </a:r>
                      <a:endParaRPr lang="zh-CN" altLang="en-US" b="1" i="1">
                        <a:solidFill>
                          <a:srgbClr val="0000FF"/>
                        </a:solidFill>
                        <a:latin typeface="Consolas" pitchFamily="49" charset="0"/>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smtClean="0">
                          <a:solidFill>
                            <a:srgbClr val="00B0F0"/>
                          </a:solidFill>
                          <a:latin typeface="Consolas" pitchFamily="49" charset="0"/>
                          <a:cs typeface="Consolas" pitchFamily="49" charset="0"/>
                        </a:rPr>
                        <a:t>#</a:t>
                      </a:r>
                      <a:endParaRPr lang="zh-CN" altLang="en-US" b="1" i="0" smtClean="0">
                        <a:solidFill>
                          <a:srgbClr val="00B0F0"/>
                        </a:solidFill>
                        <a:latin typeface="Consolas" pitchFamily="49" charset="0"/>
                        <a:cs typeface="Consolas"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0" smtClean="0">
                          <a:solidFill>
                            <a:srgbClr val="00B0F0"/>
                          </a:solidFill>
                          <a:latin typeface="Consolas" pitchFamily="49" charset="0"/>
                          <a:cs typeface="Consolas" pitchFamily="49" charset="0"/>
                        </a:rPr>
                        <a:t>#</a:t>
                      </a:r>
                      <a:endParaRPr lang="zh-CN" altLang="en-US" b="1" i="0" smtClean="0">
                        <a:solidFill>
                          <a:srgbClr val="00B0F0"/>
                        </a:solidFill>
                        <a:latin typeface="Consolas" pitchFamily="49" charset="0"/>
                        <a:cs typeface="Consolas" pitchFamily="49" charset="0"/>
                      </a:endParaRPr>
                    </a:p>
                  </a:txBody>
                  <a:tcPr/>
                </a:tc>
                <a:tc>
                  <a:txBody>
                    <a:bodyPr/>
                    <a:lstStyle/>
                    <a:p>
                      <a:pPr algn="ctr"/>
                      <a:r>
                        <a:rPr lang="en-US" altLang="zh-CN" b="1" i="1" smtClean="0">
                          <a:solidFill>
                            <a:srgbClr val="0000FF"/>
                          </a:solidFill>
                          <a:latin typeface="Consolas" pitchFamily="49" charset="0"/>
                          <a:cs typeface="Consolas" pitchFamily="49" charset="0"/>
                        </a:rPr>
                        <a:t>K</a:t>
                      </a:r>
                      <a:endParaRPr lang="zh-CN" altLang="en-US" b="1" i="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B0F0"/>
                          </a:solidFill>
                          <a:latin typeface="Consolas" pitchFamily="49" charset="0"/>
                          <a:cs typeface="Consolas" pitchFamily="49" charset="0"/>
                        </a:rPr>
                        <a:t>#</a:t>
                      </a:r>
                      <a:endParaRPr lang="zh-CN" altLang="en-US" b="1">
                        <a:solidFill>
                          <a:srgbClr val="00B0F0"/>
                        </a:solidFill>
                        <a:latin typeface="Consolas" pitchFamily="49" charset="0"/>
                        <a:cs typeface="Consolas" pitchFamily="49" charset="0"/>
                      </a:endParaRPr>
                    </a:p>
                  </a:txBody>
                  <a:tcPr/>
                </a:tc>
              </a:tr>
            </a:tbl>
          </a:graphicData>
        </a:graphic>
      </p:graphicFrame>
      <p:sp>
        <p:nvSpPr>
          <p:cNvPr id="100" name="TextBox 99"/>
          <p:cNvSpPr txBox="1"/>
          <p:nvPr/>
        </p:nvSpPr>
        <p:spPr>
          <a:xfrm>
            <a:off x="928662" y="4351675"/>
            <a:ext cx="785818"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位置</a:t>
            </a:r>
            <a:endParaRPr lang="zh-CN" altLang="en-US" sz="1800">
              <a:solidFill>
                <a:srgbClr val="0000FF"/>
              </a:solidFill>
              <a:latin typeface="仿宋" pitchFamily="49" charset="-122"/>
              <a:ea typeface="仿宋" pitchFamily="49" charset="-122"/>
            </a:endParaRPr>
          </a:p>
        </p:txBody>
      </p:sp>
      <p:sp>
        <p:nvSpPr>
          <p:cNvPr id="101" name="TextBox 100"/>
          <p:cNvSpPr txBox="1"/>
          <p:nvPr/>
        </p:nvSpPr>
        <p:spPr>
          <a:xfrm>
            <a:off x="928662" y="4774180"/>
            <a:ext cx="785818"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data</a:t>
            </a:r>
            <a:endParaRPr lang="zh-CN" altLang="en-US" sz="1800">
              <a:solidFill>
                <a:srgbClr val="0000FF"/>
              </a:solidFill>
              <a:latin typeface="Consolas" pitchFamily="49" charset="0"/>
              <a:ea typeface="仿宋" pitchFamily="49" charset="-122"/>
              <a:cs typeface="Consolas" pitchFamily="49" charset="0"/>
            </a:endParaRPr>
          </a:p>
        </p:txBody>
      </p:sp>
      <p:sp>
        <p:nvSpPr>
          <p:cNvPr id="102" name="TextBox 101"/>
          <p:cNvSpPr txBox="1"/>
          <p:nvPr/>
        </p:nvSpPr>
        <p:spPr>
          <a:xfrm>
            <a:off x="5143504" y="3500438"/>
            <a:ext cx="2357454" cy="646331"/>
          </a:xfrm>
          <a:prstGeom prst="rect">
            <a:avLst/>
          </a:prstGeom>
          <a:noFill/>
        </p:spPr>
        <p:txBody>
          <a:bodyPr wrap="square" rtlCol="0">
            <a:spAutoFit/>
          </a:bodyPr>
          <a:lstStyle/>
          <a:p>
            <a:pPr algn="ctr"/>
            <a:r>
              <a:rPr lang="zh-CN" altLang="en-US" sz="1800" smtClean="0">
                <a:solidFill>
                  <a:srgbClr val="0000FF"/>
                </a:solidFill>
                <a:latin typeface="仿宋" pitchFamily="49" charset="-122"/>
                <a:ea typeface="仿宋" pitchFamily="49" charset="-122"/>
              </a:rPr>
              <a:t>仅保留实际存在的结点值，其他为空</a:t>
            </a:r>
            <a:endParaRPr lang="zh-CN" altLang="en-US" sz="1800">
              <a:solidFill>
                <a:srgbClr val="0000FF"/>
              </a:solidFill>
              <a:latin typeface="仿宋" pitchFamily="49" charset="-122"/>
              <a:ea typeface="仿宋" pitchFamily="49" charset="-122"/>
            </a:endParaRPr>
          </a:p>
        </p:txBody>
      </p:sp>
      <p:sp>
        <p:nvSpPr>
          <p:cNvPr id="50" name="TextBox 49"/>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0" grpId="0"/>
      <p:bldP spid="101" grpId="0"/>
      <p:bldP spid="10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323982" y="614346"/>
            <a:ext cx="5605472"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二叉树顺序存储结构的类型定义如下：</a:t>
            </a:r>
          </a:p>
        </p:txBody>
      </p:sp>
      <p:sp>
        <p:nvSpPr>
          <p:cNvPr id="51203" name="Text Box 3"/>
          <p:cNvSpPr txBox="1">
            <a:spLocks noChangeArrowheads="1"/>
          </p:cNvSpPr>
          <p:nvPr/>
        </p:nvSpPr>
        <p:spPr bwMode="auto">
          <a:xfrm>
            <a:off x="1500166" y="1428736"/>
            <a:ext cx="5391158" cy="396875"/>
          </a:xfrm>
          <a:prstGeom prst="rect">
            <a:avLst/>
          </a:prstGeom>
          <a:noFill/>
          <a:ln w="9525">
            <a:noFill/>
            <a:miter lim="800000"/>
            <a:headEnd/>
            <a:tailEnd/>
          </a:ln>
        </p:spPr>
        <p:txBody>
          <a:bodyPr wrap="square">
            <a:spAutoFit/>
          </a:bodyPr>
          <a:lstStyle/>
          <a:p>
            <a:pPr>
              <a:spcBef>
                <a:spcPct val="50000"/>
              </a:spcBef>
            </a:pPr>
            <a:r>
              <a:rPr lang="en-US" altLang="zh-CN" sz="2000" dirty="0" err="1">
                <a:solidFill>
                  <a:srgbClr val="006600"/>
                </a:solidFill>
                <a:latin typeface="Consolas" pitchFamily="49" charset="0"/>
                <a:ea typeface="楷体" pitchFamily="49" charset="-122"/>
                <a:cs typeface="Consolas" pitchFamily="49" charset="0"/>
              </a:rPr>
              <a:t>typedef</a:t>
            </a:r>
            <a:r>
              <a:rPr lang="en-US" altLang="zh-CN" sz="2000" dirty="0">
                <a:solidFill>
                  <a:srgbClr val="006600"/>
                </a:solidFill>
                <a:latin typeface="Consolas" pitchFamily="49" charset="0"/>
                <a:ea typeface="楷体" pitchFamily="49" charset="-122"/>
                <a:cs typeface="Consolas" pitchFamily="49" charset="0"/>
              </a:rPr>
              <a:t> </a:t>
            </a:r>
            <a:r>
              <a:rPr lang="en-US" altLang="zh-CN" sz="2000" dirty="0" err="1">
                <a:solidFill>
                  <a:srgbClr val="006600"/>
                </a:solidFill>
                <a:latin typeface="Consolas" pitchFamily="49" charset="0"/>
                <a:ea typeface="楷体" pitchFamily="49" charset="-122"/>
                <a:cs typeface="Consolas" pitchFamily="49" charset="0"/>
              </a:rPr>
              <a:t>ElemType</a:t>
            </a:r>
            <a:r>
              <a:rPr lang="en-US" altLang="zh-CN" sz="2000" dirty="0">
                <a:solidFill>
                  <a:srgbClr val="006600"/>
                </a:solidFill>
                <a:latin typeface="Consolas" pitchFamily="49" charset="0"/>
                <a:ea typeface="楷体" pitchFamily="49" charset="-122"/>
                <a:cs typeface="Consolas" pitchFamily="49" charset="0"/>
              </a:rPr>
              <a:t> </a:t>
            </a:r>
            <a:r>
              <a:rPr lang="en-US" altLang="zh-CN" sz="2000" dirty="0" err="1">
                <a:solidFill>
                  <a:srgbClr val="FF0000"/>
                </a:solidFill>
                <a:latin typeface="Consolas" pitchFamily="49" charset="0"/>
                <a:ea typeface="楷体" pitchFamily="49" charset="-122"/>
                <a:cs typeface="Consolas" pitchFamily="49" charset="0"/>
              </a:rPr>
              <a:t>SqBinTree</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MaxSize</a:t>
            </a:r>
            <a:r>
              <a:rPr lang="en-US" altLang="zh-CN" sz="2000" dirty="0">
                <a:solidFill>
                  <a:srgbClr val="006600"/>
                </a:solidFill>
                <a:latin typeface="Consolas" pitchFamily="49" charset="0"/>
                <a:ea typeface="楷体" pitchFamily="49" charset="-122"/>
                <a:cs typeface="Consolas" pitchFamily="49" charset="0"/>
              </a:rPr>
              <a:t>];</a:t>
            </a:r>
          </a:p>
        </p:txBody>
      </p:sp>
      <p:sp>
        <p:nvSpPr>
          <p:cNvPr id="51204" name="Text Box 4"/>
          <p:cNvSpPr txBox="1">
            <a:spLocks noChangeArrowheads="1"/>
          </p:cNvSpPr>
          <p:nvPr/>
        </p:nvSpPr>
        <p:spPr bwMode="auto">
          <a:xfrm>
            <a:off x="1181106" y="2285992"/>
            <a:ext cx="7462860" cy="1423338"/>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其中，</a:t>
            </a:r>
            <a:r>
              <a:rPr lang="en-US" altLang="zh-CN" sz="2000" dirty="0" err="1">
                <a:solidFill>
                  <a:srgbClr val="0000FF"/>
                </a:solidFill>
                <a:latin typeface="Consolas" pitchFamily="49" charset="0"/>
                <a:ea typeface="楷体" pitchFamily="49" charset="-122"/>
                <a:cs typeface="Consolas" pitchFamily="49" charset="0"/>
              </a:rPr>
              <a:t>ElemType</a:t>
            </a:r>
            <a:r>
              <a:rPr lang="zh-CN" altLang="en-US" sz="2000" dirty="0">
                <a:solidFill>
                  <a:srgbClr val="0000FF"/>
                </a:solidFill>
                <a:latin typeface="Consolas" pitchFamily="49" charset="0"/>
                <a:ea typeface="楷体" pitchFamily="49" charset="-122"/>
                <a:cs typeface="Consolas" pitchFamily="49" charset="0"/>
              </a:rPr>
              <a:t>为二叉树中结点的数据值类型，</a:t>
            </a:r>
            <a:r>
              <a:rPr lang="en-US" altLang="zh-CN" sz="2000" dirty="0" err="1">
                <a:solidFill>
                  <a:srgbClr val="0000FF"/>
                </a:solidFill>
                <a:latin typeface="Consolas" pitchFamily="49" charset="0"/>
                <a:ea typeface="楷体" pitchFamily="49" charset="-122"/>
                <a:cs typeface="Consolas" pitchFamily="49" charset="0"/>
              </a:rPr>
              <a:t>MaxSize</a:t>
            </a:r>
            <a:r>
              <a:rPr lang="zh-CN" altLang="en-US" sz="2000" dirty="0">
                <a:solidFill>
                  <a:srgbClr val="0000FF"/>
                </a:solidFill>
                <a:latin typeface="Consolas" pitchFamily="49" charset="0"/>
                <a:ea typeface="楷体" pitchFamily="49" charset="-122"/>
                <a:cs typeface="Consolas" pitchFamily="49" charset="0"/>
              </a:rPr>
              <a:t>为顺序表的最大长度。为了方便运算，通常将下标为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的位置空着，值</a:t>
            </a:r>
            <a:r>
              <a:rPr lang="zh-CN" altLang="en-US" sz="2000" dirty="0" smtClean="0">
                <a:solidFill>
                  <a:srgbClr val="0000FF"/>
                </a:solidFill>
                <a:latin typeface="Consolas" pitchFamily="49" charset="0"/>
                <a:ea typeface="楷体" pitchFamily="49" charset="-122"/>
                <a:cs typeface="Consolas" pitchFamily="49" charset="0"/>
              </a:rPr>
              <a:t>为</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结点为空结点</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
        <p:nvSpPr>
          <p:cNvPr id="6" name="TextBox 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1214414" y="1214422"/>
            <a:ext cx="7677174" cy="2298065"/>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仿宋" pitchFamily="49" charset="-122"/>
                <a:ea typeface="仿宋" pitchFamily="49" charset="-122"/>
                <a:cs typeface="Times New Roman" pitchFamily="18" charset="0"/>
              </a:rPr>
              <a:t>完全</a:t>
            </a:r>
            <a:r>
              <a:rPr lang="zh-CN" altLang="en-US" sz="2000" dirty="0">
                <a:solidFill>
                  <a:srgbClr val="0000FF"/>
                </a:solidFill>
                <a:latin typeface="仿宋" pitchFamily="49" charset="-122"/>
                <a:ea typeface="仿宋" pitchFamily="49" charset="-122"/>
                <a:cs typeface="Times New Roman" pitchFamily="18" charset="0"/>
              </a:rPr>
              <a:t>二叉树或满二叉树采用顺序存储结构比较合适，既能够最大可能地节省存储空间，又可以利用数组元素的下标确定结点在二叉树中的位置以及结点之间的关系</a:t>
            </a:r>
            <a:r>
              <a:rPr lang="zh-CN" altLang="en-US" sz="2000" dirty="0" smtClean="0">
                <a:solidFill>
                  <a:srgbClr val="0000FF"/>
                </a:solidFill>
                <a:latin typeface="仿宋" pitchFamily="49" charset="-122"/>
                <a:ea typeface="仿宋" pitchFamily="49" charset="-122"/>
                <a:cs typeface="Times New Roman" pitchFamily="18" charset="0"/>
              </a:rPr>
              <a:t>。</a:t>
            </a:r>
            <a:endParaRPr lang="en-US" altLang="zh-CN" sz="2000" dirty="0" smtClean="0">
              <a:solidFill>
                <a:srgbClr val="0000FF"/>
              </a:solidFill>
              <a:latin typeface="仿宋" pitchFamily="49" charset="-122"/>
              <a:ea typeface="仿宋" pitchFamily="49" charset="-122"/>
              <a:cs typeface="Times New Roman" pitchFamily="18" charset="0"/>
            </a:endParaRPr>
          </a:p>
          <a:p>
            <a:pPr marL="457200" indent="-457200">
              <a:lnSpc>
                <a:spcPts val="3200"/>
              </a:lnSpc>
              <a:spcBef>
                <a:spcPts val="1200"/>
              </a:spcBef>
              <a:buBlip>
                <a:blip r:embed="rId2"/>
              </a:buBlip>
            </a:pPr>
            <a:r>
              <a:rPr lang="zh-CN" altLang="en-US" sz="2000" smtClean="0">
                <a:solidFill>
                  <a:srgbClr val="0000FF"/>
                </a:solidFill>
                <a:latin typeface="仿宋" pitchFamily="49" charset="-122"/>
                <a:ea typeface="仿宋" pitchFamily="49" charset="-122"/>
                <a:cs typeface="Times New Roman" pitchFamily="18" charset="0"/>
              </a:rPr>
              <a:t>对于</a:t>
            </a:r>
            <a:r>
              <a:rPr lang="zh-CN" altLang="en-US" sz="2000" dirty="0">
                <a:solidFill>
                  <a:srgbClr val="0000FF"/>
                </a:solidFill>
                <a:latin typeface="仿宋" pitchFamily="49" charset="-122"/>
                <a:ea typeface="仿宋" pitchFamily="49" charset="-122"/>
                <a:cs typeface="Times New Roman" pitchFamily="18" charset="0"/>
              </a:rPr>
              <a:t>一般二叉树，如果它接近于完全二叉树形态，需要增加的空结点个数不多，</a:t>
            </a:r>
            <a:r>
              <a:rPr lang="zh-CN" altLang="en-US" sz="2000">
                <a:solidFill>
                  <a:srgbClr val="0000FF"/>
                </a:solidFill>
                <a:latin typeface="仿宋" pitchFamily="49" charset="-122"/>
                <a:ea typeface="仿宋" pitchFamily="49" charset="-122"/>
                <a:cs typeface="Times New Roman" pitchFamily="18" charset="0"/>
              </a:rPr>
              <a:t>也</a:t>
            </a:r>
            <a:r>
              <a:rPr lang="zh-CN" altLang="en-US" sz="2000" smtClean="0">
                <a:solidFill>
                  <a:srgbClr val="0000FF"/>
                </a:solidFill>
                <a:latin typeface="仿宋" pitchFamily="49" charset="-122"/>
                <a:ea typeface="仿宋" pitchFamily="49" charset="-122"/>
                <a:cs typeface="Times New Roman" pitchFamily="18" charset="0"/>
              </a:rPr>
              <a:t>可适合采用</a:t>
            </a:r>
            <a:r>
              <a:rPr lang="zh-CN" altLang="en-US" sz="2000" dirty="0">
                <a:solidFill>
                  <a:srgbClr val="0000FF"/>
                </a:solidFill>
                <a:latin typeface="仿宋" pitchFamily="49" charset="-122"/>
                <a:ea typeface="仿宋" pitchFamily="49" charset="-122"/>
                <a:cs typeface="Times New Roman" pitchFamily="18" charset="0"/>
              </a:rPr>
              <a:t>顺序存储</a:t>
            </a:r>
            <a:r>
              <a:rPr lang="zh-CN" altLang="en-US" sz="2000">
                <a:solidFill>
                  <a:srgbClr val="0000FF"/>
                </a:solidFill>
                <a:latin typeface="仿宋" pitchFamily="49" charset="-122"/>
                <a:ea typeface="仿宋" pitchFamily="49" charset="-122"/>
                <a:cs typeface="Times New Roman" pitchFamily="18" charset="0"/>
              </a:rPr>
              <a:t>结构</a:t>
            </a:r>
            <a:r>
              <a:rPr lang="zh-CN" altLang="en-US" sz="2000" smtClean="0">
                <a:solidFill>
                  <a:srgbClr val="0000FF"/>
                </a:solidFill>
                <a:latin typeface="仿宋" pitchFamily="49" charset="-122"/>
                <a:ea typeface="仿宋" pitchFamily="49" charset="-122"/>
                <a:cs typeface="Times New Roman" pitchFamily="18" charset="0"/>
              </a:rPr>
              <a:t>。</a:t>
            </a:r>
            <a:endParaRPr lang="en-US" altLang="zh-CN" sz="2000" smtClean="0">
              <a:solidFill>
                <a:srgbClr val="0000FF"/>
              </a:solidFill>
              <a:latin typeface="仿宋" pitchFamily="49" charset="-122"/>
              <a:ea typeface="仿宋" pitchFamily="49" charset="-122"/>
              <a:cs typeface="Times New Roman" pitchFamily="18" charset="0"/>
            </a:endParaRP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1285852" y="428604"/>
            <a:ext cx="7677174" cy="1264129"/>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仿宋" pitchFamily="49" charset="-122"/>
                <a:ea typeface="仿宋" pitchFamily="49" charset="-122"/>
                <a:cs typeface="Times New Roman" pitchFamily="18" charset="0"/>
              </a:rPr>
              <a:t>如果</a:t>
            </a:r>
            <a:r>
              <a:rPr lang="zh-CN" altLang="en-US" sz="2000" dirty="0">
                <a:solidFill>
                  <a:srgbClr val="0000FF"/>
                </a:solidFill>
                <a:latin typeface="仿宋" pitchFamily="49" charset="-122"/>
                <a:ea typeface="仿宋" pitchFamily="49" charset="-122"/>
                <a:cs typeface="Times New Roman" pitchFamily="18" charset="0"/>
              </a:rPr>
              <a:t>需要增加很多空结点才能将一棵二叉树改造成为一棵完全二叉树，采用顺序存储结构会造成空间的大量浪费，这时不宜用顺序存储结构。 </a:t>
            </a:r>
          </a:p>
        </p:txBody>
      </p:sp>
      <p:sp>
        <p:nvSpPr>
          <p:cNvPr id="4" name="椭圆 3"/>
          <p:cNvSpPr/>
          <p:nvPr/>
        </p:nvSpPr>
        <p:spPr>
          <a:xfrm>
            <a:off x="2169567" y="250030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627299" y="3112119"/>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3055927" y="368362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3500430" y="425512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cxnSp>
        <p:nvCxnSpPr>
          <p:cNvPr id="10" name="直接连接符 9"/>
          <p:cNvCxnSpPr>
            <a:stCxn id="4" idx="5"/>
            <a:endCxn id="6" idx="1"/>
          </p:cNvCxnSpPr>
          <p:nvPr/>
        </p:nvCxnSpPr>
        <p:spPr>
          <a:xfrm rot="16200000" flipH="1">
            <a:off x="2398429" y="2893027"/>
            <a:ext cx="330738" cy="223869"/>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6" idx="5"/>
            <a:endCxn id="7" idx="1"/>
          </p:cNvCxnSpPr>
          <p:nvPr/>
        </p:nvCxnSpPr>
        <p:spPr>
          <a:xfrm rot="16200000" flipH="1">
            <a:off x="2861764" y="3499237"/>
            <a:ext cx="290429" cy="194765"/>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7" idx="5"/>
            <a:endCxn id="8" idx="1"/>
          </p:cNvCxnSpPr>
          <p:nvPr/>
        </p:nvCxnSpPr>
        <p:spPr>
          <a:xfrm rot="16200000" flipH="1">
            <a:off x="3298330" y="4062804"/>
            <a:ext cx="290429" cy="210640"/>
          </a:xfrm>
          <a:prstGeom prst="line">
            <a:avLst/>
          </a:prstGeom>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357686" y="2714620"/>
            <a:ext cx="3786214" cy="1477328"/>
          </a:xfrm>
          <a:prstGeom prst="rect">
            <a:avLst/>
          </a:prstGeom>
          <a:noFill/>
        </p:spPr>
        <p:txBody>
          <a:bodyPr wrap="square" rtlCol="0">
            <a:spAutoFit/>
          </a:bodyPr>
          <a:lstStyle/>
          <a:p>
            <a:pPr marL="457200" indent="-457200">
              <a:lnSpc>
                <a:spcPct val="150000"/>
              </a:lnSpc>
              <a:buBlip>
                <a:blip r:embed="rId3"/>
              </a:buBlip>
            </a:pPr>
            <a:r>
              <a:rPr lang="en-US" altLang="zh-CN" sz="2000" i="1" smtClean="0">
                <a:solidFill>
                  <a:srgbClr val="0000FF"/>
                </a:solidFill>
                <a:latin typeface="Consolas" pitchFamily="49" charset="0"/>
                <a:ea typeface="楷体" pitchFamily="49" charset="-122"/>
                <a:cs typeface="Consolas" pitchFamily="49" charset="0"/>
              </a:rPr>
              <a:t>h</a:t>
            </a:r>
            <a:r>
              <a:rPr lang="en-US" altLang="zh-CN" sz="2000" smtClean="0">
                <a:solidFill>
                  <a:srgbClr val="0000FF"/>
                </a:solidFill>
                <a:latin typeface="Consolas" pitchFamily="49" charset="0"/>
                <a:ea typeface="楷体" pitchFamily="49" charset="-122"/>
                <a:cs typeface="Consolas" pitchFamily="49" charset="0"/>
              </a:rPr>
              <a:t>=4</a:t>
            </a:r>
          </a:p>
          <a:p>
            <a:pPr marL="457200" indent="-457200">
              <a:lnSpc>
                <a:spcPct val="150000"/>
              </a:lnSpc>
              <a:buBlip>
                <a:blip r:embed="rId3"/>
              </a:buBlip>
            </a:pPr>
            <a:r>
              <a:rPr lang="en-US" altLang="zh-CN" sz="2000" smtClean="0">
                <a:solidFill>
                  <a:srgbClr val="0000FF"/>
                </a:solidFill>
                <a:latin typeface="Consolas" pitchFamily="49" charset="0"/>
                <a:ea typeface="楷体" pitchFamily="49" charset="-122"/>
                <a:cs typeface="Consolas" pitchFamily="49" charset="0"/>
              </a:rPr>
              <a:t>MazSize=2</a:t>
            </a:r>
            <a:r>
              <a:rPr lang="en-US" altLang="zh-CN" sz="2000" baseline="30000" smtClean="0">
                <a:solidFill>
                  <a:srgbClr val="0000FF"/>
                </a:solidFill>
                <a:latin typeface="Consolas" pitchFamily="49" charset="0"/>
                <a:ea typeface="楷体" pitchFamily="49" charset="-122"/>
                <a:cs typeface="Consolas" pitchFamily="49" charset="0"/>
              </a:rPr>
              <a:t>4</a:t>
            </a:r>
            <a:r>
              <a:rPr lang="en-US" altLang="zh-CN" sz="2000" smtClean="0">
                <a:solidFill>
                  <a:srgbClr val="0000FF"/>
                </a:solidFill>
                <a:latin typeface="Consolas" pitchFamily="49" charset="0"/>
                <a:ea typeface="楷体" pitchFamily="49" charset="-122"/>
                <a:cs typeface="Consolas" pitchFamily="49" charset="0"/>
              </a:rPr>
              <a:t>-1=15</a:t>
            </a:r>
          </a:p>
          <a:p>
            <a:pPr marL="457200" indent="-457200">
              <a:lnSpc>
                <a:spcPct val="150000"/>
              </a:lnSpc>
              <a:buBlip>
                <a:blip r:embed="rId3"/>
              </a:buBlip>
            </a:pPr>
            <a:r>
              <a:rPr lang="zh-CN" altLang="en-US" sz="2000" smtClean="0">
                <a:solidFill>
                  <a:srgbClr val="0000FF"/>
                </a:solidFill>
                <a:latin typeface="Consolas" pitchFamily="49" charset="0"/>
                <a:ea typeface="楷体" pitchFamily="49" charset="-122"/>
                <a:cs typeface="Consolas" pitchFamily="49" charset="0"/>
              </a:rPr>
              <a:t>空间利用率</a:t>
            </a:r>
            <a:r>
              <a:rPr lang="en-US" altLang="zh-CN" sz="2000" smtClean="0">
                <a:solidFill>
                  <a:srgbClr val="0000FF"/>
                </a:solidFill>
                <a:latin typeface="Consolas" pitchFamily="49" charset="0"/>
                <a:ea typeface="楷体" pitchFamily="49" charset="-122"/>
                <a:cs typeface="Consolas" pitchFamily="49" charset="0"/>
              </a:rPr>
              <a:t>=4/15=27%</a:t>
            </a:r>
            <a:endParaRPr lang="zh-CN" altLang="en-US" sz="2000">
              <a:solidFill>
                <a:srgbClr val="0000FF"/>
              </a:solidFill>
              <a:latin typeface="Consolas" pitchFamily="49" charset="0"/>
              <a:ea typeface="楷体" pitchFamily="49" charset="-122"/>
              <a:cs typeface="Consolas" pitchFamily="49" charset="0"/>
            </a:endParaRPr>
          </a:p>
        </p:txBody>
      </p:sp>
      <p:sp>
        <p:nvSpPr>
          <p:cNvPr id="13" name="TextBox 12"/>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285852" y="428604"/>
            <a:ext cx="3319456"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2</a:t>
            </a:r>
            <a:r>
              <a:rPr lang="zh-CN" altLang="en-US" dirty="0">
                <a:solidFill>
                  <a:srgbClr val="FF0000"/>
                </a:solidFill>
                <a:latin typeface="Consolas" pitchFamily="49" charset="0"/>
                <a:ea typeface="楷体" pitchFamily="49" charset="-122"/>
                <a:cs typeface="Consolas" pitchFamily="49" charset="0"/>
              </a:rPr>
              <a:t>．二叉链存储结构</a:t>
            </a:r>
          </a:p>
        </p:txBody>
      </p:sp>
      <p:sp>
        <p:nvSpPr>
          <p:cNvPr id="52227" name="Text Box 3"/>
          <p:cNvSpPr txBox="1">
            <a:spLocks noChangeArrowheads="1"/>
          </p:cNvSpPr>
          <p:nvPr/>
        </p:nvSpPr>
        <p:spPr bwMode="auto">
          <a:xfrm>
            <a:off x="1285852" y="1428736"/>
            <a:ext cx="7391422" cy="2554545"/>
          </a:xfrm>
          <a:prstGeom prst="rect">
            <a:avLst/>
          </a:prstGeom>
          <a:noFill/>
          <a:ln w="9525">
            <a:noFill/>
            <a:miter lim="800000"/>
            <a:headEnd/>
            <a:tailEnd/>
          </a:ln>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一般的二叉树，通常采用</a:t>
            </a:r>
            <a:r>
              <a:rPr lang="zh-CN" altLang="en-US" sz="2000" dirty="0">
                <a:solidFill>
                  <a:srgbClr val="FF0000"/>
                </a:solidFill>
                <a:latin typeface="Consolas" pitchFamily="49" charset="0"/>
                <a:ea typeface="楷体" pitchFamily="49" charset="-122"/>
                <a:cs typeface="Consolas" pitchFamily="49" charset="0"/>
              </a:rPr>
              <a:t>二</a:t>
            </a:r>
            <a:r>
              <a:rPr lang="zh-CN" altLang="en-US" sz="2000">
                <a:solidFill>
                  <a:srgbClr val="FF0000"/>
                </a:solidFill>
                <a:latin typeface="Consolas" pitchFamily="49" charset="0"/>
                <a:ea typeface="楷体" pitchFamily="49" charset="-122"/>
                <a:cs typeface="Consolas" pitchFamily="49" charset="0"/>
              </a:rPr>
              <a:t>叉</a:t>
            </a:r>
            <a:r>
              <a:rPr lang="zh-CN" altLang="en-US" sz="2000" smtClean="0">
                <a:solidFill>
                  <a:srgbClr val="FF0000"/>
                </a:solidFill>
                <a:latin typeface="Consolas" pitchFamily="49" charset="0"/>
                <a:ea typeface="楷体" pitchFamily="49" charset="-122"/>
                <a:cs typeface="Consolas" pitchFamily="49" charset="0"/>
              </a:rPr>
              <a:t>链</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链表</a:t>
            </a:r>
            <a:r>
              <a:rPr lang="zh-CN" altLang="en-US" sz="2000" dirty="0">
                <a:solidFill>
                  <a:srgbClr val="0000FF"/>
                </a:solidFill>
                <a:latin typeface="Consolas" pitchFamily="49" charset="0"/>
                <a:ea typeface="楷体" pitchFamily="49" charset="-122"/>
                <a:cs typeface="Consolas" pitchFamily="49" charset="0"/>
              </a:rPr>
              <a:t>中的每个结点包含两个指针，分别指向对应结点的左孩子和右孩子（注意在树的孩子兄弟链表存储结构中，每个结点的两个指针分别指向对应结点的第一个孩子和下一个兄弟）</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1214414" y="571480"/>
            <a:ext cx="7391422" cy="400110"/>
          </a:xfrm>
          <a:prstGeom prst="rect">
            <a:avLst/>
          </a:prstGeom>
          <a:noFill/>
          <a:ln w="9525">
            <a:noFill/>
            <a:miter lim="800000"/>
            <a:headEnd/>
            <a:tailEnd/>
          </a:ln>
        </p:spPr>
        <p:txBody>
          <a:bodyPr wrap="square">
            <a:spAutoFit/>
          </a:bodyPr>
          <a:lstStyle/>
          <a:p>
            <a:pPr>
              <a:spcBef>
                <a:spcPct val="50000"/>
              </a:spcBef>
            </a:pPr>
            <a:r>
              <a:rPr lang="zh-CN" altLang="en-US" sz="2000" dirty="0" smtClean="0">
                <a:solidFill>
                  <a:srgbClr val="0000FF"/>
                </a:solidFill>
                <a:ea typeface="楷体" pitchFamily="49" charset="-122"/>
                <a:cs typeface="Times New Roman" pitchFamily="18" charset="0"/>
              </a:rPr>
              <a:t>在</a:t>
            </a:r>
            <a:r>
              <a:rPr lang="zh-CN" altLang="en-US" sz="2000">
                <a:solidFill>
                  <a:srgbClr val="0000FF"/>
                </a:solidFill>
                <a:ea typeface="楷体" pitchFamily="49" charset="-122"/>
                <a:cs typeface="Times New Roman" pitchFamily="18" charset="0"/>
              </a:rPr>
              <a:t>二</a:t>
            </a:r>
            <a:r>
              <a:rPr lang="zh-CN" altLang="en-US" sz="2000" smtClean="0">
                <a:solidFill>
                  <a:srgbClr val="0000FF"/>
                </a:solidFill>
                <a:ea typeface="楷体" pitchFamily="49" charset="-122"/>
                <a:cs typeface="Times New Roman" pitchFamily="18" charset="0"/>
              </a:rPr>
              <a:t>叉链存储</a:t>
            </a:r>
            <a:r>
              <a:rPr lang="zh-CN" altLang="en-US" sz="2000" dirty="0">
                <a:solidFill>
                  <a:srgbClr val="0000FF"/>
                </a:solidFill>
                <a:ea typeface="楷体" pitchFamily="49" charset="-122"/>
                <a:cs typeface="Times New Roman" pitchFamily="18" charset="0"/>
              </a:rPr>
              <a:t>中，结点</a:t>
            </a:r>
            <a:r>
              <a:rPr lang="zh-CN" altLang="en-US" sz="2000">
                <a:solidFill>
                  <a:srgbClr val="0000FF"/>
                </a:solidFill>
                <a:ea typeface="楷体" pitchFamily="49" charset="-122"/>
                <a:cs typeface="Times New Roman" pitchFamily="18" charset="0"/>
              </a:rPr>
              <a:t>的</a:t>
            </a:r>
            <a:r>
              <a:rPr lang="zh-CN" altLang="en-US" sz="2000" smtClean="0">
                <a:solidFill>
                  <a:srgbClr val="0000FF"/>
                </a:solidFill>
                <a:ea typeface="楷体" pitchFamily="49" charset="-122"/>
                <a:cs typeface="Times New Roman" pitchFamily="18" charset="0"/>
              </a:rPr>
              <a:t>类型声明如下</a:t>
            </a:r>
            <a:r>
              <a:rPr lang="zh-CN" altLang="en-US" sz="2000" dirty="0">
                <a:solidFill>
                  <a:srgbClr val="0000FF"/>
                </a:solidFill>
                <a:ea typeface="楷体" pitchFamily="49" charset="-122"/>
                <a:cs typeface="Times New Roman" pitchFamily="18" charset="0"/>
              </a:rPr>
              <a:t>：</a:t>
            </a:r>
          </a:p>
        </p:txBody>
      </p:sp>
      <p:sp>
        <p:nvSpPr>
          <p:cNvPr id="52228" name="Text Box 4"/>
          <p:cNvSpPr txBox="1">
            <a:spLocks noChangeArrowheads="1"/>
          </p:cNvSpPr>
          <p:nvPr/>
        </p:nvSpPr>
        <p:spPr bwMode="auto">
          <a:xfrm>
            <a:off x="1785918" y="1357298"/>
            <a:ext cx="6286544" cy="147151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tnode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ElemType </a:t>
            </a:r>
            <a:r>
              <a:rPr lang="en-US" altLang="zh-CN" sz="1800" dirty="0">
                <a:solidFill>
                  <a:srgbClr val="0000FF"/>
                </a:solidFill>
                <a:latin typeface="Consolas" pitchFamily="49" charset="0"/>
                <a:ea typeface="仿宋" pitchFamily="49" charset="-122"/>
                <a:cs typeface="Consolas" pitchFamily="49" charset="0"/>
              </a:rPr>
              <a:t>data;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数据域</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dirty="0" err="1">
                <a:solidFill>
                  <a:srgbClr val="0000FF"/>
                </a:solidFill>
                <a:latin typeface="Consolas" pitchFamily="49" charset="0"/>
                <a:ea typeface="仿宋" pitchFamily="49" charset="-122"/>
                <a:cs typeface="Consolas" pitchFamily="49" charset="0"/>
              </a:rPr>
              <a:t>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指针域</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a:t>
            </a:r>
          </a:p>
        </p:txBody>
      </p:sp>
      <p:sp>
        <p:nvSpPr>
          <p:cNvPr id="52229" name="Text Box 5"/>
          <p:cNvSpPr txBox="1">
            <a:spLocks noChangeArrowheads="1"/>
          </p:cNvSpPr>
          <p:nvPr/>
        </p:nvSpPr>
        <p:spPr bwMode="auto">
          <a:xfrm>
            <a:off x="1214414" y="3214686"/>
            <a:ext cx="7643866" cy="2246769"/>
          </a:xfrm>
          <a:prstGeom prst="rect">
            <a:avLst/>
          </a:prstGeom>
          <a:noFill/>
          <a:ln w="9525">
            <a:noFill/>
            <a:miter lim="800000"/>
            <a:headEnd/>
            <a:tailEnd/>
          </a:ln>
        </p:spPr>
        <p:txBody>
          <a:bodyPr wrap="square">
            <a:spAutoFit/>
          </a:bodyPr>
          <a:lstStyle/>
          <a:p>
            <a:pPr marL="457200" indent="-457200">
              <a:spcBef>
                <a:spcPct val="50000"/>
              </a:spcBef>
              <a:buBlip>
                <a:blip r:embed="rId2"/>
              </a:buBlip>
            </a:pPr>
            <a:r>
              <a:rPr lang="en-US" altLang="zh-CN" sz="2000" smtClean="0">
                <a:solidFill>
                  <a:srgbClr val="0000FF"/>
                </a:solidFill>
                <a:latin typeface="Consolas" pitchFamily="49" charset="0"/>
                <a:ea typeface="楷体" pitchFamily="49" charset="-122"/>
                <a:cs typeface="Consolas" pitchFamily="49" charset="0"/>
              </a:rPr>
              <a:t>data</a:t>
            </a:r>
            <a:r>
              <a:rPr lang="zh-CN" altLang="en-US" sz="2000" dirty="0">
                <a:solidFill>
                  <a:srgbClr val="0000FF"/>
                </a:solidFill>
                <a:latin typeface="Consolas" pitchFamily="49" charset="0"/>
                <a:ea typeface="楷体" pitchFamily="49" charset="-122"/>
                <a:cs typeface="Consolas" pitchFamily="49" charset="0"/>
              </a:rPr>
              <a:t>表示数据域，用于存储放入结点值（默认情况下为单个</a:t>
            </a:r>
            <a:r>
              <a:rPr lang="zh-CN" altLang="en-US" sz="2000">
                <a:solidFill>
                  <a:srgbClr val="0000FF"/>
                </a:solidFill>
                <a:latin typeface="Consolas" pitchFamily="49" charset="0"/>
                <a:ea typeface="楷体" pitchFamily="49" charset="-122"/>
                <a:cs typeface="Consolas" pitchFamily="49" charset="0"/>
              </a:rPr>
              <a:t>字母</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spcBef>
                <a:spcPct val="50000"/>
              </a:spcBef>
              <a:buBlip>
                <a:blip r:embed="rId2"/>
              </a:buBlip>
            </a:pPr>
            <a:r>
              <a:rPr lang="en-US" altLang="zh-CN" sz="2000" smtClean="0">
                <a:solidFill>
                  <a:srgbClr val="0000FF"/>
                </a:solidFill>
                <a:latin typeface="Consolas" pitchFamily="49" charset="0"/>
                <a:ea typeface="楷体" pitchFamily="49" charset="-122"/>
                <a:cs typeface="Consolas" pitchFamily="49" charset="0"/>
              </a:rPr>
              <a:t>lchild</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err="1">
                <a:solidFill>
                  <a:srgbClr val="0000FF"/>
                </a:solidFill>
                <a:latin typeface="Consolas" pitchFamily="49" charset="0"/>
                <a:ea typeface="楷体" pitchFamily="49" charset="-122"/>
                <a:cs typeface="Consolas" pitchFamily="49" charset="0"/>
              </a:rPr>
              <a:t>rchild</a:t>
            </a:r>
            <a:r>
              <a:rPr lang="zh-CN" altLang="en-US" sz="2000" dirty="0">
                <a:solidFill>
                  <a:srgbClr val="0000FF"/>
                </a:solidFill>
                <a:latin typeface="Consolas" pitchFamily="49" charset="0"/>
                <a:ea typeface="楷体" pitchFamily="49" charset="-122"/>
                <a:cs typeface="Consolas" pitchFamily="49" charset="0"/>
              </a:rPr>
              <a:t>分别表示左指针域和右指针域，分别存储左孩子和右孩子结点（即左、右子树的根结点）的存储</a:t>
            </a:r>
            <a:r>
              <a:rPr lang="zh-CN" altLang="en-US" sz="2000">
                <a:solidFill>
                  <a:srgbClr val="0000FF"/>
                </a:solidFill>
                <a:latin typeface="Consolas" pitchFamily="49" charset="0"/>
                <a:ea typeface="楷体" pitchFamily="49" charset="-122"/>
                <a:cs typeface="Consolas" pitchFamily="49" charset="0"/>
              </a:rPr>
              <a:t>地址</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0000FF"/>
                </a:solidFill>
                <a:latin typeface="Consolas" pitchFamily="49" charset="0"/>
                <a:ea typeface="楷体" pitchFamily="49" charset="-122"/>
                <a:cs typeface="Consolas" pitchFamily="49" charset="0"/>
              </a:rPr>
              <a:t>某结点不存在左或右孩子时，其</a:t>
            </a:r>
            <a:r>
              <a:rPr lang="en-US" altLang="zh-CN" sz="2000" dirty="0" err="1">
                <a:solidFill>
                  <a:srgbClr val="0000FF"/>
                </a:solidFill>
                <a:latin typeface="Consolas" pitchFamily="49" charset="0"/>
                <a:ea typeface="楷体" pitchFamily="49" charset="-122"/>
                <a:cs typeface="Consolas" pitchFamily="49" charset="0"/>
              </a:rPr>
              <a:t>lchild</a:t>
            </a:r>
            <a:r>
              <a:rPr lang="zh-CN" altLang="en-US" sz="2000" dirty="0">
                <a:solidFill>
                  <a:srgbClr val="0000FF"/>
                </a:solidFill>
                <a:latin typeface="Consolas" pitchFamily="49" charset="0"/>
                <a:ea typeface="楷体" pitchFamily="49" charset="-122"/>
                <a:cs typeface="Consolas" pitchFamily="49" charset="0"/>
              </a:rPr>
              <a:t>或</a:t>
            </a:r>
            <a:r>
              <a:rPr lang="en-US" altLang="zh-CN" sz="2000" dirty="0" err="1">
                <a:solidFill>
                  <a:srgbClr val="0000FF"/>
                </a:solidFill>
                <a:latin typeface="Consolas" pitchFamily="49" charset="0"/>
                <a:ea typeface="楷体" pitchFamily="49" charset="-122"/>
                <a:cs typeface="Consolas" pitchFamily="49" charset="0"/>
              </a:rPr>
              <a:t>rchild</a:t>
            </a:r>
            <a:r>
              <a:rPr lang="zh-CN" altLang="en-US" sz="2000" dirty="0">
                <a:solidFill>
                  <a:srgbClr val="0000FF"/>
                </a:solidFill>
                <a:latin typeface="Consolas" pitchFamily="49" charset="0"/>
                <a:ea typeface="楷体" pitchFamily="49" charset="-122"/>
                <a:cs typeface="Consolas" pitchFamily="49" charset="0"/>
              </a:rPr>
              <a:t>指针域取特殊值</a:t>
            </a:r>
            <a:r>
              <a:rPr lang="en-US" altLang="zh-CN" sz="2000" dirty="0">
                <a:solidFill>
                  <a:srgbClr val="0000FF"/>
                </a:solidFill>
                <a:latin typeface="Consolas" pitchFamily="49" charset="0"/>
                <a:ea typeface="楷体" pitchFamily="49" charset="-122"/>
                <a:cs typeface="Consolas" pitchFamily="49" charset="0"/>
              </a:rPr>
              <a:t>NULL</a:t>
            </a:r>
            <a:r>
              <a:rPr lang="zh-CN" altLang="en-US" sz="2000" dirty="0">
                <a:solidFill>
                  <a:srgbClr val="0000FF"/>
                </a:solidFill>
                <a:latin typeface="Consolas" pitchFamily="49" charset="0"/>
                <a:ea typeface="楷体" pitchFamily="49" charset="-122"/>
                <a:cs typeface="Consolas" pitchFamily="49" charset="0"/>
              </a:rPr>
              <a:t>。</a:t>
            </a:r>
          </a:p>
        </p:txBody>
      </p:sp>
      <p:sp>
        <p:nvSpPr>
          <p:cNvPr id="7" name="TextBox 6"/>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85852" y="214290"/>
            <a:ext cx="4365655" cy="2583744"/>
            <a:chOff x="2738425" y="1845388"/>
            <a:chExt cx="4365655" cy="2583744"/>
          </a:xfrm>
        </p:grpSpPr>
        <p:sp>
          <p:nvSpPr>
            <p:cNvPr id="7" name="椭圆 6"/>
            <p:cNvSpPr/>
            <p:nvPr/>
          </p:nvSpPr>
          <p:spPr>
            <a:xfrm>
              <a:off x="4722814" y="1845388"/>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8" name="椭圆 7"/>
            <p:cNvSpPr/>
            <p:nvPr/>
          </p:nvSpPr>
          <p:spPr>
            <a:xfrm>
              <a:off x="3399888" y="264038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2738425"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14" name="椭圆 13"/>
            <p:cNvSpPr/>
            <p:nvPr/>
          </p:nvSpPr>
          <p:spPr>
            <a:xfrm>
              <a:off x="3995204"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E</a:t>
              </a:r>
              <a:endParaRPr lang="zh-CN" altLang="en-US" sz="2000" i="1">
                <a:solidFill>
                  <a:srgbClr val="0000FF"/>
                </a:solidFill>
                <a:latin typeface="Consolas" pitchFamily="49" charset="0"/>
                <a:cs typeface="Consolas" pitchFamily="49" charset="0"/>
              </a:endParaRPr>
            </a:p>
          </p:txBody>
        </p:sp>
        <p:sp>
          <p:nvSpPr>
            <p:cNvPr id="15" name="椭圆 14"/>
            <p:cNvSpPr/>
            <p:nvPr/>
          </p:nvSpPr>
          <p:spPr>
            <a:xfrm>
              <a:off x="3664473"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G</a:t>
              </a:r>
              <a:endParaRPr lang="zh-CN" altLang="en-US" sz="2000" i="1">
                <a:solidFill>
                  <a:srgbClr val="0000FF"/>
                </a:solidFill>
                <a:latin typeface="Consolas" pitchFamily="49" charset="0"/>
                <a:cs typeface="Consolas" pitchFamily="49" charset="0"/>
              </a:endParaRPr>
            </a:p>
          </p:txBody>
        </p:sp>
        <p:sp>
          <p:nvSpPr>
            <p:cNvPr id="16" name="椭圆 15"/>
            <p:cNvSpPr/>
            <p:nvPr/>
          </p:nvSpPr>
          <p:spPr>
            <a:xfrm>
              <a:off x="4392082"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H</a:t>
              </a:r>
              <a:endParaRPr lang="zh-CN" altLang="en-US" sz="2000" i="1">
                <a:solidFill>
                  <a:srgbClr val="0000FF"/>
                </a:solidFill>
                <a:latin typeface="Consolas" pitchFamily="49" charset="0"/>
                <a:cs typeface="Consolas" pitchFamily="49" charset="0"/>
              </a:endParaRPr>
            </a:p>
          </p:txBody>
        </p:sp>
        <p:cxnSp>
          <p:nvCxnSpPr>
            <p:cNvPr id="17" name="直接连接符 16"/>
            <p:cNvCxnSpPr>
              <a:stCxn id="14" idx="3"/>
              <a:endCxn id="15" idx="0"/>
            </p:cNvCxnSpPr>
            <p:nvPr/>
          </p:nvCxnSpPr>
          <p:spPr>
            <a:xfrm rot="5400000">
              <a:off x="3742008" y="3730002"/>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p:cNvCxnSpPr>
              <a:stCxn id="14" idx="5"/>
              <a:endCxn id="16" idx="0"/>
            </p:cNvCxnSpPr>
            <p:nvPr/>
          </p:nvCxnSpPr>
          <p:spPr>
            <a:xfrm rot="16200000" flipH="1">
              <a:off x="4222744" y="3696929"/>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8" idx="3"/>
              <a:endCxn id="9" idx="7"/>
            </p:cNvCxnSpPr>
            <p:nvPr/>
          </p:nvCxnSpPr>
          <p:spPr>
            <a:xfrm rot="5400000">
              <a:off x="3043810" y="2956585"/>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a:stCxn id="8" idx="5"/>
              <a:endCxn id="14" idx="1"/>
            </p:cNvCxnSpPr>
            <p:nvPr/>
          </p:nvCxnSpPr>
          <p:spPr>
            <a:xfrm rot="16200000" flipH="1">
              <a:off x="3672200" y="2989658"/>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21" name="椭圆 20"/>
            <p:cNvSpPr/>
            <p:nvPr/>
          </p:nvSpPr>
          <p:spPr>
            <a:xfrm>
              <a:off x="6178032" y="264038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6773349"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sp>
          <p:nvSpPr>
            <p:cNvPr id="28" name="椭圆 27"/>
            <p:cNvSpPr/>
            <p:nvPr/>
          </p:nvSpPr>
          <p:spPr>
            <a:xfrm>
              <a:off x="6442617"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cxnSp>
          <p:nvCxnSpPr>
            <p:cNvPr id="29" name="直接连接符 28"/>
            <p:cNvCxnSpPr>
              <a:stCxn id="27" idx="3"/>
              <a:endCxn id="28" idx="0"/>
            </p:cNvCxnSpPr>
            <p:nvPr/>
          </p:nvCxnSpPr>
          <p:spPr>
            <a:xfrm rot="5400000">
              <a:off x="6520153" y="3730002"/>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1" idx="5"/>
              <a:endCxn id="27" idx="1"/>
            </p:cNvCxnSpPr>
            <p:nvPr/>
          </p:nvCxnSpPr>
          <p:spPr>
            <a:xfrm rot="16200000" flipH="1">
              <a:off x="6450344" y="2989658"/>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7" idx="2"/>
              <a:endCxn id="8" idx="7"/>
            </p:cNvCxnSpPr>
            <p:nvPr/>
          </p:nvCxnSpPr>
          <p:spPr>
            <a:xfrm rot="10800000" flipV="1">
              <a:off x="3682186" y="2044137"/>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a:stCxn id="7" idx="6"/>
              <a:endCxn id="21" idx="1"/>
            </p:cNvCxnSpPr>
            <p:nvPr/>
          </p:nvCxnSpPr>
          <p:spPr>
            <a:xfrm>
              <a:off x="5053545" y="2044138"/>
              <a:ext cx="1172921" cy="654461"/>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97" name="组合 96"/>
          <p:cNvGrpSpPr/>
          <p:nvPr/>
        </p:nvGrpSpPr>
        <p:grpSpPr>
          <a:xfrm>
            <a:off x="1357290" y="2814576"/>
            <a:ext cx="6929486" cy="3686258"/>
            <a:chOff x="1357290" y="2814576"/>
            <a:chExt cx="6929486" cy="3686258"/>
          </a:xfrm>
        </p:grpSpPr>
        <p:sp>
          <p:nvSpPr>
            <p:cNvPr id="49" name="矩形 48"/>
            <p:cNvSpPr/>
            <p:nvPr/>
          </p:nvSpPr>
          <p:spPr>
            <a:xfrm>
              <a:off x="4429124" y="342900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50" name="矩形 49"/>
            <p:cNvSpPr/>
            <p:nvPr/>
          </p:nvSpPr>
          <p:spPr>
            <a:xfrm>
              <a:off x="4929190" y="342900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1" name="矩形 50"/>
            <p:cNvSpPr/>
            <p:nvPr/>
          </p:nvSpPr>
          <p:spPr>
            <a:xfrm>
              <a:off x="5429256" y="342900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52" name="矩形 51"/>
            <p:cNvSpPr/>
            <p:nvPr/>
          </p:nvSpPr>
          <p:spPr>
            <a:xfrm>
              <a:off x="2500298"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53" name="矩形 52"/>
            <p:cNvSpPr/>
            <p:nvPr/>
          </p:nvSpPr>
          <p:spPr>
            <a:xfrm>
              <a:off x="3000364" y="435769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54" name="矩形 53"/>
            <p:cNvSpPr/>
            <p:nvPr/>
          </p:nvSpPr>
          <p:spPr>
            <a:xfrm>
              <a:off x="3500430"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55" name="矩形 54"/>
            <p:cNvSpPr/>
            <p:nvPr/>
          </p:nvSpPr>
          <p:spPr>
            <a:xfrm>
              <a:off x="1357290"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56" name="矩形 55"/>
            <p:cNvSpPr/>
            <p:nvPr/>
          </p:nvSpPr>
          <p:spPr>
            <a:xfrm>
              <a:off x="1857356" y="521495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57" name="矩形 56"/>
            <p:cNvSpPr/>
            <p:nvPr/>
          </p:nvSpPr>
          <p:spPr>
            <a:xfrm>
              <a:off x="2357422"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58" name="矩形 57"/>
            <p:cNvSpPr/>
            <p:nvPr/>
          </p:nvSpPr>
          <p:spPr>
            <a:xfrm>
              <a:off x="3357554"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59" name="矩形 58"/>
            <p:cNvSpPr/>
            <p:nvPr/>
          </p:nvSpPr>
          <p:spPr>
            <a:xfrm>
              <a:off x="3857620" y="521495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60" name="矩形 59"/>
            <p:cNvSpPr/>
            <p:nvPr/>
          </p:nvSpPr>
          <p:spPr>
            <a:xfrm>
              <a:off x="4357686"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61" name="矩形 60"/>
            <p:cNvSpPr/>
            <p:nvPr/>
          </p:nvSpPr>
          <p:spPr>
            <a:xfrm>
              <a:off x="2428860"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62" name="矩形 61"/>
            <p:cNvSpPr/>
            <p:nvPr/>
          </p:nvSpPr>
          <p:spPr>
            <a:xfrm>
              <a:off x="2928926"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63" name="矩形 62"/>
            <p:cNvSpPr/>
            <p:nvPr/>
          </p:nvSpPr>
          <p:spPr>
            <a:xfrm>
              <a:off x="3428992"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64" name="矩形 63"/>
            <p:cNvSpPr/>
            <p:nvPr/>
          </p:nvSpPr>
          <p:spPr>
            <a:xfrm>
              <a:off x="4357686"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65" name="矩形 64"/>
            <p:cNvSpPr/>
            <p:nvPr/>
          </p:nvSpPr>
          <p:spPr>
            <a:xfrm>
              <a:off x="4857752"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sp>
          <p:nvSpPr>
            <p:cNvPr id="66" name="矩形 65"/>
            <p:cNvSpPr/>
            <p:nvPr/>
          </p:nvSpPr>
          <p:spPr>
            <a:xfrm>
              <a:off x="5357818"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67" name="矩形 66"/>
            <p:cNvSpPr/>
            <p:nvPr/>
          </p:nvSpPr>
          <p:spPr>
            <a:xfrm>
              <a:off x="6072198"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68" name="矩形 67"/>
            <p:cNvSpPr/>
            <p:nvPr/>
          </p:nvSpPr>
          <p:spPr>
            <a:xfrm>
              <a:off x="6572264" y="435769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69" name="矩形 68"/>
            <p:cNvSpPr/>
            <p:nvPr/>
          </p:nvSpPr>
          <p:spPr>
            <a:xfrm>
              <a:off x="7072330"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70" name="矩形 69"/>
            <p:cNvSpPr/>
            <p:nvPr/>
          </p:nvSpPr>
          <p:spPr>
            <a:xfrm>
              <a:off x="6786578"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71" name="矩形 70"/>
            <p:cNvSpPr/>
            <p:nvPr/>
          </p:nvSpPr>
          <p:spPr>
            <a:xfrm>
              <a:off x="7286644" y="521495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72" name="矩形 71"/>
            <p:cNvSpPr/>
            <p:nvPr/>
          </p:nvSpPr>
          <p:spPr>
            <a:xfrm>
              <a:off x="7786710"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73" name="矩形 72"/>
            <p:cNvSpPr/>
            <p:nvPr/>
          </p:nvSpPr>
          <p:spPr>
            <a:xfrm>
              <a:off x="6143636"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74" name="矩形 73"/>
            <p:cNvSpPr/>
            <p:nvPr/>
          </p:nvSpPr>
          <p:spPr>
            <a:xfrm>
              <a:off x="6643702"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sp>
          <p:nvSpPr>
            <p:cNvPr id="75" name="矩形 74"/>
            <p:cNvSpPr/>
            <p:nvPr/>
          </p:nvSpPr>
          <p:spPr>
            <a:xfrm>
              <a:off x="7143768"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cxnSp>
          <p:nvCxnSpPr>
            <p:cNvPr id="77" name="直接箭头连接符 76"/>
            <p:cNvCxnSpPr>
              <a:endCxn id="54" idx="0"/>
            </p:cNvCxnSpPr>
            <p:nvPr/>
          </p:nvCxnSpPr>
          <p:spPr>
            <a:xfrm rot="10800000" flipV="1">
              <a:off x="3750464" y="3643316"/>
              <a:ext cx="892975" cy="7143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9" name="直接箭头连接符 78"/>
            <p:cNvCxnSpPr/>
            <p:nvPr/>
          </p:nvCxnSpPr>
          <p:spPr>
            <a:xfrm rot="5400000">
              <a:off x="2250265" y="4679165"/>
              <a:ext cx="714380"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1" name="直接箭头连接符 80"/>
            <p:cNvCxnSpPr>
              <a:endCxn id="59" idx="0"/>
            </p:cNvCxnSpPr>
            <p:nvPr/>
          </p:nvCxnSpPr>
          <p:spPr>
            <a:xfrm rot="16200000" flipH="1">
              <a:off x="3625446" y="4732743"/>
              <a:ext cx="642942" cy="3214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3" name="直接箭头连接符 82"/>
            <p:cNvCxnSpPr/>
            <p:nvPr/>
          </p:nvCxnSpPr>
          <p:spPr>
            <a:xfrm rot="5400000">
              <a:off x="3178959" y="5607859"/>
              <a:ext cx="642942"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5" name="直接箭头连接符 84"/>
            <p:cNvCxnSpPr>
              <a:endCxn id="65" idx="0"/>
            </p:cNvCxnSpPr>
            <p:nvPr/>
          </p:nvCxnSpPr>
          <p:spPr>
            <a:xfrm rot="16200000" flipH="1">
              <a:off x="4518421" y="5554280"/>
              <a:ext cx="714380" cy="4643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7" name="直接箭头连接符 86"/>
            <p:cNvCxnSpPr>
              <a:endCxn id="71" idx="0"/>
            </p:cNvCxnSpPr>
            <p:nvPr/>
          </p:nvCxnSpPr>
          <p:spPr>
            <a:xfrm rot="16200000" flipH="1">
              <a:off x="7090189" y="4768462"/>
              <a:ext cx="642942" cy="2500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直接箭头连接符 88"/>
            <p:cNvCxnSpPr>
              <a:endCxn id="74" idx="0"/>
            </p:cNvCxnSpPr>
            <p:nvPr/>
          </p:nvCxnSpPr>
          <p:spPr>
            <a:xfrm rot="5400000">
              <a:off x="6625843" y="5697157"/>
              <a:ext cx="714380" cy="1785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3" name="直接箭头连接符 92"/>
            <p:cNvCxnSpPr/>
            <p:nvPr/>
          </p:nvCxnSpPr>
          <p:spPr>
            <a:xfrm>
              <a:off x="5786446" y="3643314"/>
              <a:ext cx="857256"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5" name="直接箭头连接符 94"/>
            <p:cNvCxnSpPr/>
            <p:nvPr/>
          </p:nvCxnSpPr>
          <p:spPr>
            <a:xfrm rot="16200000" flipH="1">
              <a:off x="4536281" y="3107529"/>
              <a:ext cx="428628" cy="2143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6" name="TextBox 95"/>
            <p:cNvSpPr txBox="1"/>
            <p:nvPr/>
          </p:nvSpPr>
          <p:spPr>
            <a:xfrm>
              <a:off x="4357686" y="2814576"/>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grpSp>
      <p:sp>
        <p:nvSpPr>
          <p:cNvPr id="98" name="右弧形箭头 97"/>
          <p:cNvSpPr/>
          <p:nvPr/>
        </p:nvSpPr>
        <p:spPr>
          <a:xfrm>
            <a:off x="6000760" y="2000240"/>
            <a:ext cx="428628" cy="1285884"/>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76" name="TextBox 7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 叉 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071670" y="357166"/>
            <a:ext cx="550072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p>
        </p:txBody>
      </p:sp>
      <p:sp>
        <p:nvSpPr>
          <p:cNvPr id="54275" name="Text Box 3"/>
          <p:cNvSpPr txBox="1">
            <a:spLocks noChangeArrowheads="1"/>
          </p:cNvSpPr>
          <p:nvPr/>
        </p:nvSpPr>
        <p:spPr bwMode="auto">
          <a:xfrm>
            <a:off x="1285852" y="1357298"/>
            <a:ext cx="3748084"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6.3.1 </a:t>
            </a:r>
            <a:r>
              <a:rPr lang="zh-CN" altLang="en-US" sz="2800" smtClean="0">
                <a:solidFill>
                  <a:srgbClr val="FF0000"/>
                </a:solidFill>
                <a:latin typeface="Consolas" pitchFamily="49" charset="0"/>
                <a:ea typeface="微软雅黑" pitchFamily="34" charset="-122"/>
                <a:cs typeface="Consolas" pitchFamily="49" charset="0"/>
              </a:rPr>
              <a:t>什么</a:t>
            </a:r>
            <a:r>
              <a:rPr lang="zh-CN" altLang="en-US" sz="2800" dirty="0">
                <a:solidFill>
                  <a:srgbClr val="FF0000"/>
                </a:solidFill>
                <a:latin typeface="Consolas" pitchFamily="49" charset="0"/>
                <a:ea typeface="微软雅黑" pitchFamily="34" charset="-122"/>
                <a:cs typeface="Consolas" pitchFamily="49" charset="0"/>
              </a:rPr>
              <a:t>是递归</a:t>
            </a:r>
          </a:p>
        </p:txBody>
      </p:sp>
      <p:sp>
        <p:nvSpPr>
          <p:cNvPr id="54276" name="Text Box 4"/>
          <p:cNvSpPr txBox="1">
            <a:spLocks noChangeArrowheads="1"/>
          </p:cNvSpPr>
          <p:nvPr/>
        </p:nvSpPr>
        <p:spPr bwMode="auto">
          <a:xfrm>
            <a:off x="1643042" y="2357430"/>
            <a:ext cx="7143800" cy="2451953"/>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定义一个过程或函数时出现调用本过程或本函数的成分，称之为</a:t>
            </a:r>
            <a:r>
              <a:rPr lang="zh-CN" altLang="en-US" sz="2000" dirty="0">
                <a:solidFill>
                  <a:srgbClr val="FF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rPr>
              <a:t>调用自身，称之为</a:t>
            </a:r>
            <a:r>
              <a:rPr lang="zh-CN" altLang="en-US" sz="2000" dirty="0">
                <a:solidFill>
                  <a:srgbClr val="FF00FF"/>
                </a:solidFill>
                <a:latin typeface="Consolas" pitchFamily="49" charset="0"/>
                <a:ea typeface="楷体" pitchFamily="49" charset="-122"/>
                <a:cs typeface="Consolas" pitchFamily="49" charset="0"/>
              </a:rPr>
              <a:t>直接递归</a:t>
            </a:r>
            <a:r>
              <a:rPr lang="zh-CN" altLang="en-US" sz="2000" dirty="0">
                <a:solidFill>
                  <a:srgbClr val="0000FF"/>
                </a:solidFill>
                <a:latin typeface="Consolas" pitchFamily="49" charset="0"/>
                <a:ea typeface="楷体" pitchFamily="49" charset="-122"/>
                <a:cs typeface="Consolas" pitchFamily="49" charset="0"/>
              </a:rPr>
              <a:t>。若过程或函数</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调用过程或函数</a:t>
            </a:r>
            <a:r>
              <a:rPr lang="en-US" altLang="zh-CN" sz="2000" i="1"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，而</a:t>
            </a:r>
            <a:r>
              <a:rPr lang="en-US" altLang="zh-CN" sz="2000" i="1"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又调用</a:t>
            </a:r>
            <a:r>
              <a:rPr lang="en-US" altLang="zh-CN" sz="2000" i="1" dirty="0">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称之为</a:t>
            </a:r>
            <a:r>
              <a:rPr lang="zh-CN" altLang="en-US" sz="2000" smtClean="0">
                <a:solidFill>
                  <a:srgbClr val="FF00FF"/>
                </a:solidFill>
                <a:latin typeface="Consolas" pitchFamily="49" charset="0"/>
                <a:ea typeface="楷体" pitchFamily="49" charset="-122"/>
                <a:cs typeface="Consolas" pitchFamily="49" charset="0"/>
              </a:rPr>
              <a:t>间接递归</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后面主要</a:t>
            </a:r>
            <a:r>
              <a:rPr lang="zh-CN" altLang="en-US" sz="2000" dirty="0">
                <a:solidFill>
                  <a:srgbClr val="0000FF"/>
                </a:solidFill>
                <a:latin typeface="Consolas" pitchFamily="49" charset="0"/>
                <a:ea typeface="楷体" pitchFamily="49" charset="-122"/>
                <a:cs typeface="Consolas" pitchFamily="49" charset="0"/>
              </a:rPr>
              <a:t>介绍直接递归。</a:t>
            </a:r>
          </a:p>
        </p:txBody>
      </p:sp>
      <p:sp>
        <p:nvSpPr>
          <p:cNvPr id="5" name="TextBox 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225580" y="630249"/>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例如，有以下递归函数：</a:t>
            </a:r>
          </a:p>
        </p:txBody>
      </p:sp>
      <p:sp>
        <p:nvSpPr>
          <p:cNvPr id="55299" name="Text Box 3"/>
          <p:cNvSpPr txBox="1">
            <a:spLocks noChangeArrowheads="1"/>
          </p:cNvSpPr>
          <p:nvPr/>
        </p:nvSpPr>
        <p:spPr bwMode="auto">
          <a:xfrm>
            <a:off x="1285852" y="2791726"/>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对应的求解</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的递归算法</a:t>
            </a:r>
            <a:r>
              <a:rPr lang="en-US" altLang="zh-CN" sz="2000" dirty="0">
                <a:solidFill>
                  <a:srgbClr val="0000FF"/>
                </a:solidFill>
                <a:latin typeface="Consolas" pitchFamily="49" charset="0"/>
                <a:ea typeface="楷体" pitchFamily="49" charset="-122"/>
                <a:cs typeface="Consolas" pitchFamily="49" charset="0"/>
              </a:rPr>
              <a:t>fun()</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55300" name="Text Box 4"/>
          <p:cNvSpPr txBox="1">
            <a:spLocks noChangeArrowheads="1"/>
          </p:cNvSpPr>
          <p:nvPr/>
        </p:nvSpPr>
        <p:spPr bwMode="auto">
          <a:xfrm>
            <a:off x="1370042" y="1206512"/>
            <a:ext cx="4845032" cy="125049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52000" tIns="144000" bIns="180000">
            <a:spAutoFit/>
          </a:bodyPr>
          <a:lstStyle/>
          <a:p>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(1)=1</a:t>
            </a:r>
          </a:p>
          <a:p>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(2)=1</a:t>
            </a:r>
          </a:p>
          <a:p>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-2)  </a:t>
            </a:r>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i="1" dirty="0" err="1" smtClean="0">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≥3</a:t>
            </a:r>
            <a:endParaRPr lang="en-US" altLang="zh-CN" sz="2000" dirty="0">
              <a:solidFill>
                <a:srgbClr val="0000FF"/>
              </a:solidFill>
              <a:latin typeface="Consolas" pitchFamily="49" charset="0"/>
              <a:ea typeface="仿宋" pitchFamily="49" charset="-122"/>
              <a:cs typeface="Consolas" pitchFamily="49" charset="0"/>
            </a:endParaRPr>
          </a:p>
        </p:txBody>
      </p:sp>
      <p:sp>
        <p:nvSpPr>
          <p:cNvPr id="55301" name="Text Box 5"/>
          <p:cNvSpPr txBox="1">
            <a:spLocks noChangeArrowheads="1"/>
          </p:cNvSpPr>
          <p:nvPr/>
        </p:nvSpPr>
        <p:spPr bwMode="auto">
          <a:xfrm>
            <a:off x="1500166" y="3434668"/>
            <a:ext cx="5000660" cy="213747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2000" dirty="0" err="1">
                <a:solidFill>
                  <a:srgbClr val="0000FF"/>
                </a:solidFill>
                <a:latin typeface="Consolas" pitchFamily="49" charset="0"/>
                <a:ea typeface="仿宋" pitchFamily="49" charset="-122"/>
                <a:cs typeface="Consolas" pitchFamily="49" charset="0"/>
              </a:rPr>
              <a:t>int</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FF0000"/>
                </a:solidFill>
                <a:latin typeface="Consolas" pitchFamily="49" charset="0"/>
                <a:ea typeface="仿宋" pitchFamily="49" charset="-122"/>
                <a:cs typeface="Consolas" pitchFamily="49" charset="0"/>
              </a:rPr>
              <a:t>fun</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int</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p>
          <a:p>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if (</a:t>
            </a:r>
            <a:r>
              <a:rPr lang="en-US" altLang="zh-CN" sz="2000"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 || </a:t>
            </a:r>
            <a:r>
              <a:rPr lang="en-US" altLang="zh-CN" sz="2000"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==2)</a:t>
            </a:r>
          </a:p>
          <a:p>
            <a:r>
              <a:rPr lang="en-US" altLang="zh-CN" sz="2000" dirty="0">
                <a:solidFill>
                  <a:srgbClr val="0000FF"/>
                </a:solidFill>
                <a:latin typeface="Consolas" pitchFamily="49" charset="0"/>
                <a:ea typeface="仿宋" pitchFamily="49" charset="-122"/>
                <a:cs typeface="Consolas" pitchFamily="49" charset="0"/>
              </a:rPr>
              <a:t>	return(1);</a:t>
            </a:r>
          </a:p>
          <a:p>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else</a:t>
            </a:r>
          </a:p>
          <a:p>
            <a:r>
              <a:rPr lang="en-US" altLang="zh-CN" sz="2000" dirty="0">
                <a:solidFill>
                  <a:srgbClr val="0000FF"/>
                </a:solidFill>
                <a:latin typeface="Consolas" pitchFamily="49" charset="0"/>
                <a:ea typeface="仿宋" pitchFamily="49" charset="-122"/>
                <a:cs typeface="Consolas" pitchFamily="49" charset="0"/>
              </a:rPr>
              <a:t>	return(</a:t>
            </a:r>
            <a:r>
              <a:rPr lang="en-US" altLang="zh-CN" sz="2000" dirty="0">
                <a:solidFill>
                  <a:srgbClr val="FF0000"/>
                </a:solidFill>
                <a:latin typeface="Consolas" pitchFamily="49" charset="0"/>
                <a:ea typeface="仿宋" pitchFamily="49" charset="-122"/>
                <a:cs typeface="Consolas" pitchFamily="49" charset="0"/>
              </a:rPr>
              <a:t>fun</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dirty="0">
                <a:solidFill>
                  <a:srgbClr val="FF0000"/>
                </a:solidFill>
                <a:latin typeface="Consolas" pitchFamily="49" charset="0"/>
                <a:ea typeface="仿宋" pitchFamily="49" charset="-122"/>
                <a:cs typeface="Consolas" pitchFamily="49" charset="0"/>
              </a:rPr>
              <a:t>)+fun</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-2));</a:t>
            </a:r>
          </a:p>
          <a:p>
            <a:r>
              <a:rPr lang="en-US" altLang="zh-CN" sz="20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1071538" y="357166"/>
            <a:ext cx="7643866" cy="400110"/>
          </a:xfrm>
          <a:prstGeom prst="rect">
            <a:avLst/>
          </a:prstGeom>
          <a:noFill/>
          <a:ln w="9525">
            <a:noFill/>
            <a:miter lim="800000"/>
            <a:headEnd/>
            <a:tailEnd/>
          </a:ln>
        </p:spPr>
        <p:txBody>
          <a:bodyPr wrap="square">
            <a:spAutoFit/>
          </a:bodyPr>
          <a:lstStyle/>
          <a:p>
            <a:pPr marL="342900" indent="-342900">
              <a:buFontTx/>
              <a:buBlip>
                <a:blip r:embed="rId2"/>
              </a:buBlip>
            </a:pPr>
            <a:r>
              <a:rPr lang="zh-CN" altLang="en-US" sz="2000" dirty="0">
                <a:solidFill>
                  <a:srgbClr val="FF0000"/>
                </a:solidFill>
                <a:latin typeface="微软雅黑" pitchFamily="34" charset="-122"/>
                <a:ea typeface="微软雅黑" pitchFamily="34" charset="-122"/>
                <a:cs typeface="Consolas" pitchFamily="49" charset="0"/>
              </a:rPr>
              <a:t>文氏图表示法</a:t>
            </a:r>
            <a:r>
              <a:rPr lang="zh-CN" altLang="en-US" sz="2000" dirty="0">
                <a:solidFill>
                  <a:srgbClr val="0000FF"/>
                </a:solidFill>
                <a:latin typeface="Consolas" pitchFamily="49" charset="0"/>
                <a:ea typeface="楷体" pitchFamily="49" charset="-122"/>
                <a:cs typeface="Consolas" pitchFamily="49" charset="0"/>
              </a:rPr>
              <a:t>。使用集合以及集合的包含关系描述树结构。</a:t>
            </a:r>
          </a:p>
        </p:txBody>
      </p:sp>
      <p:sp>
        <p:nvSpPr>
          <p:cNvPr id="3077" name="AutoShape 7"/>
          <p:cNvSpPr>
            <a:spLocks noChangeArrowheads="1"/>
          </p:cNvSpPr>
          <p:nvPr/>
        </p:nvSpPr>
        <p:spPr bwMode="auto">
          <a:xfrm>
            <a:off x="4756179" y="2708275"/>
            <a:ext cx="431800" cy="433388"/>
          </a:xfrm>
          <a:prstGeom prst="right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grpSp>
        <p:nvGrpSpPr>
          <p:cNvPr id="23" name="组合 22"/>
          <p:cNvGrpSpPr/>
          <p:nvPr/>
        </p:nvGrpSpPr>
        <p:grpSpPr>
          <a:xfrm>
            <a:off x="1785918" y="1714488"/>
            <a:ext cx="2808288" cy="2419350"/>
            <a:chOff x="3357554" y="2786058"/>
            <a:chExt cx="2808288" cy="2419350"/>
          </a:xfrm>
        </p:grpSpPr>
        <p:sp>
          <p:nvSpPr>
            <p:cNvPr id="24"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5"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6"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7"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28"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29"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30"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31"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2"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3"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4"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5"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6"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7"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38" name="直接连接符 35"/>
            <p:cNvCxnSpPr>
              <a:cxnSpLocks noChangeShapeType="1"/>
              <a:stCxn id="32" idx="4"/>
              <a:endCxn id="34" idx="0"/>
            </p:cNvCxnSpPr>
            <p:nvPr/>
          </p:nvCxnSpPr>
          <p:spPr bwMode="auto">
            <a:xfrm rot="16200000" flipH="1">
              <a:off x="4081455" y="4695025"/>
              <a:ext cx="300037" cy="1"/>
            </a:xfrm>
            <a:prstGeom prst="line">
              <a:avLst/>
            </a:prstGeom>
            <a:noFill/>
            <a:ln w="28575" algn="ctr">
              <a:solidFill>
                <a:srgbClr val="996633"/>
              </a:solidFill>
              <a:round/>
              <a:headEnd/>
              <a:tailEnd/>
            </a:ln>
          </p:spPr>
        </p:cxnSp>
      </p:grpSp>
      <p:pic>
        <p:nvPicPr>
          <p:cNvPr id="19457" name="Picture 1"/>
          <p:cNvPicPr>
            <a:picLocks noChangeAspect="1" noChangeArrowheads="1"/>
          </p:cNvPicPr>
          <p:nvPr/>
        </p:nvPicPr>
        <p:blipFill>
          <a:blip r:embed="rId3" cstate="print"/>
          <a:srcRect/>
          <a:stretch>
            <a:fillRect/>
          </a:stretch>
        </p:blipFill>
        <p:spPr bwMode="auto">
          <a:xfrm>
            <a:off x="5239231" y="1857364"/>
            <a:ext cx="3047545" cy="2571768"/>
          </a:xfrm>
          <a:prstGeom prst="rect">
            <a:avLst/>
          </a:prstGeom>
          <a:noFill/>
          <a:ln w="9525">
            <a:noFill/>
            <a:miter lim="800000"/>
            <a:headEnd/>
            <a:tailEnd/>
          </a:ln>
          <a:effectLst/>
        </p:spPr>
      </p:pic>
      <p:sp>
        <p:nvSpPr>
          <p:cNvPr id="39" name="TextBox 3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214414" y="214290"/>
            <a:ext cx="2643206"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计算</a:t>
            </a:r>
            <a:r>
              <a:rPr lang="en-US" altLang="zh-CN" sz="2000" dirty="0">
                <a:solidFill>
                  <a:srgbClr val="0000FF"/>
                </a:solidFill>
                <a:latin typeface="Consolas" pitchFamily="49" charset="0"/>
                <a:ea typeface="楷体" pitchFamily="49" charset="-122"/>
                <a:cs typeface="Consolas" pitchFamily="49" charset="0"/>
              </a:rPr>
              <a:t>fun(5)</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过程： </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285852" y="714356"/>
            <a:ext cx="150019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求解</a:t>
            </a:r>
            <a:r>
              <a:rPr lang="en-US" altLang="zh-CN" sz="1800" smtClean="0">
                <a:solidFill>
                  <a:srgbClr val="0000FF"/>
                </a:solidFill>
                <a:latin typeface="Consolas" pitchFamily="49" charset="0"/>
                <a:ea typeface="仿宋" pitchFamily="49" charset="-122"/>
                <a:cs typeface="Consolas" pitchFamily="49" charset="0"/>
              </a:rPr>
              <a:t>fun(5)</a:t>
            </a:r>
            <a:endParaRPr lang="zh-CN" altLang="en-US" sz="1800">
              <a:solidFill>
                <a:srgbClr val="0000FF"/>
              </a:solidFill>
              <a:latin typeface="Consolas" pitchFamily="49" charset="0"/>
              <a:ea typeface="仿宋" pitchFamily="49" charset="-122"/>
              <a:cs typeface="Consolas" pitchFamily="49" charset="0"/>
            </a:endParaRPr>
          </a:p>
        </p:txBody>
      </p:sp>
      <p:grpSp>
        <p:nvGrpSpPr>
          <p:cNvPr id="66" name="组合 65"/>
          <p:cNvGrpSpPr/>
          <p:nvPr/>
        </p:nvGrpSpPr>
        <p:grpSpPr>
          <a:xfrm>
            <a:off x="5500694" y="2428867"/>
            <a:ext cx="3714776" cy="1328196"/>
            <a:chOff x="5500694" y="2428867"/>
            <a:chExt cx="3714776" cy="1328196"/>
          </a:xfrm>
        </p:grpSpPr>
        <p:sp>
          <p:nvSpPr>
            <p:cNvPr id="15" name="TextBox 14"/>
            <p:cNvSpPr txBox="1"/>
            <p:nvPr/>
          </p:nvSpPr>
          <p:spPr>
            <a:xfrm>
              <a:off x="5786446" y="3387731"/>
              <a:ext cx="3429024"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fun(3) = fun(2) + fun(1)</a:t>
              </a:r>
              <a:endParaRPr lang="zh-CN" altLang="en-US" sz="1800">
                <a:solidFill>
                  <a:srgbClr val="0000FF"/>
                </a:solidFill>
                <a:latin typeface="Consolas" pitchFamily="49" charset="0"/>
                <a:ea typeface="仿宋" pitchFamily="49" charset="-122"/>
                <a:cs typeface="Consolas" pitchFamily="49" charset="0"/>
              </a:endParaRPr>
            </a:p>
          </p:txBody>
        </p:sp>
        <p:cxnSp>
          <p:nvCxnSpPr>
            <p:cNvPr id="21" name="直接箭头连接符 20"/>
            <p:cNvCxnSpPr/>
            <p:nvPr/>
          </p:nvCxnSpPr>
          <p:spPr>
            <a:xfrm rot="5400000">
              <a:off x="5618099" y="2882173"/>
              <a:ext cx="907405" cy="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500694" y="2643976"/>
              <a:ext cx="57150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9" name="组合 68"/>
          <p:cNvGrpSpPr/>
          <p:nvPr/>
        </p:nvGrpSpPr>
        <p:grpSpPr>
          <a:xfrm>
            <a:off x="6072198" y="1714488"/>
            <a:ext cx="1136068" cy="1602599"/>
            <a:chOff x="6072198" y="1714488"/>
            <a:chExt cx="1136068" cy="1602599"/>
          </a:xfrm>
        </p:grpSpPr>
        <p:cxnSp>
          <p:nvCxnSpPr>
            <p:cNvPr id="24" name="直接箭头连接符 23"/>
            <p:cNvCxnSpPr/>
            <p:nvPr/>
          </p:nvCxnSpPr>
          <p:spPr>
            <a:xfrm rot="5400000" flipH="1" flipV="1">
              <a:off x="5842006" y="2872581"/>
              <a:ext cx="888219" cy="794"/>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6351010" y="2643976"/>
              <a:ext cx="857256"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6072198" y="1714488"/>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0" name="组合 49"/>
          <p:cNvGrpSpPr/>
          <p:nvPr/>
        </p:nvGrpSpPr>
        <p:grpSpPr>
          <a:xfrm>
            <a:off x="3286116" y="3745715"/>
            <a:ext cx="3643338" cy="1511546"/>
            <a:chOff x="3286116" y="3745715"/>
            <a:chExt cx="3643338" cy="1511546"/>
          </a:xfrm>
        </p:grpSpPr>
        <p:sp>
          <p:nvSpPr>
            <p:cNvPr id="10" name="TextBox 9"/>
            <p:cNvSpPr txBox="1"/>
            <p:nvPr/>
          </p:nvSpPr>
          <p:spPr>
            <a:xfrm>
              <a:off x="3500430" y="4887929"/>
              <a:ext cx="3429024"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fun(3) = fun(2) + fun(1)</a:t>
              </a:r>
              <a:endParaRPr lang="zh-CN" altLang="en-US" sz="1800">
                <a:solidFill>
                  <a:srgbClr val="0000FF"/>
                </a:solidFill>
                <a:latin typeface="Consolas" pitchFamily="49" charset="0"/>
                <a:ea typeface="仿宋" pitchFamily="49" charset="-122"/>
                <a:cs typeface="Consolas" pitchFamily="49" charset="0"/>
              </a:endParaRPr>
            </a:p>
          </p:txBody>
        </p:sp>
        <p:cxnSp>
          <p:nvCxnSpPr>
            <p:cNvPr id="28" name="直接箭头连接符 27"/>
            <p:cNvCxnSpPr/>
            <p:nvPr/>
          </p:nvCxnSpPr>
          <p:spPr>
            <a:xfrm rot="5400000">
              <a:off x="3286116" y="4316425"/>
              <a:ext cx="114300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286116" y="4172755"/>
              <a:ext cx="57150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49" name="组合 48"/>
          <p:cNvGrpSpPr/>
          <p:nvPr/>
        </p:nvGrpSpPr>
        <p:grpSpPr>
          <a:xfrm>
            <a:off x="2266798" y="2428867"/>
            <a:ext cx="3376772" cy="1328196"/>
            <a:chOff x="2266798" y="2428867"/>
            <a:chExt cx="3376772" cy="1328196"/>
          </a:xfrm>
        </p:grpSpPr>
        <p:sp>
          <p:nvSpPr>
            <p:cNvPr id="9" name="TextBox 8"/>
            <p:cNvSpPr txBox="1"/>
            <p:nvPr/>
          </p:nvSpPr>
          <p:spPr>
            <a:xfrm>
              <a:off x="2428860" y="3387731"/>
              <a:ext cx="321471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fun(4) = fun(3) + fun(2)</a:t>
              </a:r>
              <a:endParaRPr lang="zh-CN" altLang="en-US" sz="1800">
                <a:solidFill>
                  <a:srgbClr val="0000FF"/>
                </a:solidFill>
                <a:latin typeface="Consolas" pitchFamily="49" charset="0"/>
                <a:ea typeface="仿宋" pitchFamily="49" charset="-122"/>
                <a:cs typeface="Consolas" pitchFamily="49" charset="0"/>
              </a:endParaRPr>
            </a:p>
          </p:txBody>
        </p:sp>
        <p:cxnSp>
          <p:nvCxnSpPr>
            <p:cNvPr id="36" name="直接箭头连接符 35"/>
            <p:cNvCxnSpPr/>
            <p:nvPr/>
          </p:nvCxnSpPr>
          <p:spPr>
            <a:xfrm rot="5400000">
              <a:off x="2404183" y="2882173"/>
              <a:ext cx="9066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2266798" y="2643182"/>
              <a:ext cx="57150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grpSp>
        <p:nvGrpSpPr>
          <p:cNvPr id="65" name="组合 64"/>
          <p:cNvGrpSpPr/>
          <p:nvPr/>
        </p:nvGrpSpPr>
        <p:grpSpPr>
          <a:xfrm>
            <a:off x="2857488" y="1714488"/>
            <a:ext cx="1195260" cy="1601805"/>
            <a:chOff x="2857488" y="1714488"/>
            <a:chExt cx="1195260" cy="1601805"/>
          </a:xfrm>
        </p:grpSpPr>
        <p:sp>
          <p:nvSpPr>
            <p:cNvPr id="27" name="TextBox 26"/>
            <p:cNvSpPr txBox="1"/>
            <p:nvPr/>
          </p:nvSpPr>
          <p:spPr>
            <a:xfrm>
              <a:off x="2857488" y="1714488"/>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38" name="直接箭头连接符 37"/>
            <p:cNvCxnSpPr/>
            <p:nvPr/>
          </p:nvCxnSpPr>
          <p:spPr>
            <a:xfrm rot="5400000" flipH="1" flipV="1">
              <a:off x="2628090" y="2872581"/>
              <a:ext cx="887425" cy="0"/>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3195492" y="2643182"/>
              <a:ext cx="857256"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48" name="组合 47"/>
          <p:cNvGrpSpPr/>
          <p:nvPr/>
        </p:nvGrpSpPr>
        <p:grpSpPr>
          <a:xfrm>
            <a:off x="1071538" y="1071546"/>
            <a:ext cx="5929354" cy="1285884"/>
            <a:chOff x="1071538" y="1071546"/>
            <a:chExt cx="5929354" cy="1285884"/>
          </a:xfrm>
        </p:grpSpPr>
        <p:sp>
          <p:nvSpPr>
            <p:cNvPr id="8" name="TextBox 7"/>
            <p:cNvSpPr txBox="1"/>
            <p:nvPr/>
          </p:nvSpPr>
          <p:spPr>
            <a:xfrm>
              <a:off x="1285852" y="1988098"/>
              <a:ext cx="571504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fun(5) = fun(4)         +           fun(3)</a:t>
              </a:r>
              <a:endParaRPr lang="zh-CN" altLang="en-US" sz="1800">
                <a:solidFill>
                  <a:srgbClr val="0000FF"/>
                </a:solidFill>
                <a:latin typeface="Consolas" pitchFamily="49" charset="0"/>
                <a:ea typeface="仿宋" pitchFamily="49" charset="-122"/>
                <a:cs typeface="Consolas" pitchFamily="49" charset="0"/>
              </a:endParaRPr>
            </a:p>
          </p:txBody>
        </p:sp>
        <p:cxnSp>
          <p:nvCxnSpPr>
            <p:cNvPr id="44" name="直接箭头连接符 43"/>
            <p:cNvCxnSpPr/>
            <p:nvPr/>
          </p:nvCxnSpPr>
          <p:spPr>
            <a:xfrm rot="5400000">
              <a:off x="1208923" y="1524852"/>
              <a:ext cx="9066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1071538" y="1285861"/>
              <a:ext cx="57150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grpSp>
      <p:grpSp>
        <p:nvGrpSpPr>
          <p:cNvPr id="63" name="组合 62"/>
          <p:cNvGrpSpPr/>
          <p:nvPr/>
        </p:nvGrpSpPr>
        <p:grpSpPr>
          <a:xfrm>
            <a:off x="3857620" y="3131106"/>
            <a:ext cx="1000132" cy="1685384"/>
            <a:chOff x="3857620" y="3131106"/>
            <a:chExt cx="1000132" cy="1685384"/>
          </a:xfrm>
        </p:grpSpPr>
        <p:cxnSp>
          <p:nvCxnSpPr>
            <p:cNvPr id="30" name="直接箭头连接符 29"/>
            <p:cNvCxnSpPr/>
            <p:nvPr/>
          </p:nvCxnSpPr>
          <p:spPr>
            <a:xfrm rot="16200000" flipV="1">
              <a:off x="3519565" y="4286776"/>
              <a:ext cx="1059428" cy="0"/>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4000496" y="4172755"/>
              <a:ext cx="857256"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3857620" y="3131106"/>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4" name="组合 63"/>
          <p:cNvGrpSpPr/>
          <p:nvPr/>
        </p:nvGrpSpPr>
        <p:grpSpPr>
          <a:xfrm>
            <a:off x="4714876" y="3117122"/>
            <a:ext cx="928694" cy="1324152"/>
            <a:chOff x="4714876" y="3117122"/>
            <a:chExt cx="928694" cy="1324152"/>
          </a:xfrm>
        </p:grpSpPr>
        <p:sp>
          <p:nvSpPr>
            <p:cNvPr id="53" name="任意多边形 52"/>
            <p:cNvSpPr/>
            <p:nvPr/>
          </p:nvSpPr>
          <p:spPr>
            <a:xfrm>
              <a:off x="4835304" y="3714752"/>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54" name="TextBox 53"/>
            <p:cNvSpPr txBox="1"/>
            <p:nvPr/>
          </p:nvSpPr>
          <p:spPr>
            <a:xfrm>
              <a:off x="4714876" y="4071942"/>
              <a:ext cx="92869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4929190" y="3117122"/>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1" name="组合 60"/>
          <p:cNvGrpSpPr/>
          <p:nvPr/>
        </p:nvGrpSpPr>
        <p:grpSpPr>
          <a:xfrm>
            <a:off x="4714876" y="4605178"/>
            <a:ext cx="928694" cy="1497197"/>
            <a:chOff x="4714876" y="4605178"/>
            <a:chExt cx="928694" cy="1497197"/>
          </a:xfrm>
        </p:grpSpPr>
        <p:sp>
          <p:nvSpPr>
            <p:cNvPr id="11" name="任意多边形 10"/>
            <p:cNvSpPr/>
            <p:nvPr/>
          </p:nvSpPr>
          <p:spPr>
            <a:xfrm>
              <a:off x="4835304" y="5252050"/>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2" name="TextBox 11"/>
            <p:cNvSpPr txBox="1"/>
            <p:nvPr/>
          </p:nvSpPr>
          <p:spPr>
            <a:xfrm>
              <a:off x="4714876" y="5733043"/>
              <a:ext cx="92869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57" name="TextBox 56"/>
            <p:cNvSpPr txBox="1"/>
            <p:nvPr/>
          </p:nvSpPr>
          <p:spPr>
            <a:xfrm>
              <a:off x="4883878" y="4605178"/>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2" name="组合 61"/>
          <p:cNvGrpSpPr/>
          <p:nvPr/>
        </p:nvGrpSpPr>
        <p:grpSpPr>
          <a:xfrm>
            <a:off x="5786446" y="4604257"/>
            <a:ext cx="928694" cy="1491187"/>
            <a:chOff x="5786446" y="4604257"/>
            <a:chExt cx="928694" cy="1491187"/>
          </a:xfrm>
        </p:grpSpPr>
        <p:sp>
          <p:nvSpPr>
            <p:cNvPr id="13" name="任意多边形 12"/>
            <p:cNvSpPr/>
            <p:nvPr/>
          </p:nvSpPr>
          <p:spPr>
            <a:xfrm>
              <a:off x="5906874" y="5245119"/>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4" name="TextBox 13"/>
            <p:cNvSpPr txBox="1"/>
            <p:nvPr/>
          </p:nvSpPr>
          <p:spPr>
            <a:xfrm>
              <a:off x="5786446" y="5726112"/>
              <a:ext cx="92869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6000760" y="4604257"/>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7" name="组合 66"/>
          <p:cNvGrpSpPr/>
          <p:nvPr/>
        </p:nvGrpSpPr>
        <p:grpSpPr>
          <a:xfrm>
            <a:off x="7000892" y="3072731"/>
            <a:ext cx="928694" cy="1405643"/>
            <a:chOff x="7000892" y="3072731"/>
            <a:chExt cx="928694" cy="1405643"/>
          </a:xfrm>
        </p:grpSpPr>
        <p:sp>
          <p:nvSpPr>
            <p:cNvPr id="16" name="任意多边形 15"/>
            <p:cNvSpPr/>
            <p:nvPr/>
          </p:nvSpPr>
          <p:spPr>
            <a:xfrm>
              <a:off x="7121320" y="3751852"/>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7" name="TextBox 16"/>
            <p:cNvSpPr txBox="1"/>
            <p:nvPr/>
          </p:nvSpPr>
          <p:spPr>
            <a:xfrm>
              <a:off x="7000892" y="4109042"/>
              <a:ext cx="92869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59" name="TextBox 58"/>
            <p:cNvSpPr txBox="1"/>
            <p:nvPr/>
          </p:nvSpPr>
          <p:spPr>
            <a:xfrm>
              <a:off x="7169894" y="3072731"/>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8" name="组合 67"/>
          <p:cNvGrpSpPr/>
          <p:nvPr/>
        </p:nvGrpSpPr>
        <p:grpSpPr>
          <a:xfrm>
            <a:off x="8072462" y="3071810"/>
            <a:ext cx="928694" cy="1399633"/>
            <a:chOff x="8072462" y="3071810"/>
            <a:chExt cx="928694" cy="1399633"/>
          </a:xfrm>
        </p:grpSpPr>
        <p:sp>
          <p:nvSpPr>
            <p:cNvPr id="18" name="任意多边形 17"/>
            <p:cNvSpPr/>
            <p:nvPr/>
          </p:nvSpPr>
          <p:spPr>
            <a:xfrm>
              <a:off x="8192890" y="3744921"/>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9" name="TextBox 18"/>
            <p:cNvSpPr txBox="1"/>
            <p:nvPr/>
          </p:nvSpPr>
          <p:spPr>
            <a:xfrm>
              <a:off x="8072462" y="4102111"/>
              <a:ext cx="92869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60" name="TextBox 59"/>
            <p:cNvSpPr txBox="1"/>
            <p:nvPr/>
          </p:nvSpPr>
          <p:spPr>
            <a:xfrm>
              <a:off x="8286776" y="3071810"/>
              <a:ext cx="42862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71" name="组合 70"/>
          <p:cNvGrpSpPr/>
          <p:nvPr/>
        </p:nvGrpSpPr>
        <p:grpSpPr>
          <a:xfrm>
            <a:off x="1876543" y="649070"/>
            <a:ext cx="1494074" cy="1309902"/>
            <a:chOff x="1876543" y="649070"/>
            <a:chExt cx="1494074" cy="1309902"/>
          </a:xfrm>
        </p:grpSpPr>
        <p:cxnSp>
          <p:nvCxnSpPr>
            <p:cNvPr id="46" name="直接箭头连接符 45"/>
            <p:cNvCxnSpPr/>
            <p:nvPr/>
          </p:nvCxnSpPr>
          <p:spPr>
            <a:xfrm rot="5400000" flipH="1" flipV="1">
              <a:off x="1432830" y="1515260"/>
              <a:ext cx="887425" cy="0"/>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000232" y="1285861"/>
              <a:ext cx="857256"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返回</a:t>
              </a:r>
              <a:r>
                <a:rPr lang="en-US" altLang="zh-CN" sz="1800" smtClean="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70" name="TextBox 69"/>
            <p:cNvSpPr txBox="1"/>
            <p:nvPr/>
          </p:nvSpPr>
          <p:spPr>
            <a:xfrm>
              <a:off x="2656237" y="649070"/>
              <a:ext cx="714380" cy="461665"/>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 </a:t>
              </a:r>
              <a:r>
                <a:rPr lang="en-US" altLang="zh-CN" smtClean="0">
                  <a:solidFill>
                    <a:srgbClr val="FF0000"/>
                  </a:solidFill>
                  <a:latin typeface="Consolas" pitchFamily="49" charset="0"/>
                  <a:cs typeface="Consolas" pitchFamily="49" charset="0"/>
                </a:rPr>
                <a:t>5</a:t>
              </a:r>
              <a:endParaRPr lang="zh-CN" altLang="en-US">
                <a:solidFill>
                  <a:srgbClr val="FF0000"/>
                </a:solidFill>
                <a:latin typeface="Consolas" pitchFamily="49" charset="0"/>
                <a:cs typeface="Consolas" pitchFamily="49" charset="0"/>
              </a:endParaRPr>
            </a:p>
          </p:txBody>
        </p:sp>
      </p:grpSp>
      <p:sp>
        <p:nvSpPr>
          <p:cNvPr id="72" name="TextBox 71"/>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0166" y="357166"/>
            <a:ext cx="1428760" cy="400110"/>
          </a:xfrm>
          <a:prstGeom prst="rect">
            <a:avLst/>
          </a:prstGeom>
        </p:spPr>
        <p:txBody>
          <a:bodyPr wrap="square">
            <a:spAutoFit/>
          </a:bodyPr>
          <a:lstStyle/>
          <a:p>
            <a:pPr algn="ctr">
              <a:spcBef>
                <a:spcPct val="50000"/>
              </a:spcBef>
            </a:pPr>
            <a:r>
              <a:rPr lang="zh-CN" altLang="en-US" sz="2000" spc="300" smtClean="0">
                <a:solidFill>
                  <a:srgbClr val="0000FF"/>
                </a:solidFill>
                <a:latin typeface="微软雅黑" pitchFamily="34" charset="-122"/>
                <a:ea typeface="微软雅黑" pitchFamily="34" charset="-122"/>
                <a:cs typeface="Times New Roman" pitchFamily="18" charset="0"/>
              </a:rPr>
              <a:t>递归树</a:t>
            </a:r>
            <a:endParaRPr lang="zh-CN" altLang="en-US" sz="2000" spc="300" dirty="0">
              <a:solidFill>
                <a:srgbClr val="0000FF"/>
              </a:solidFill>
              <a:latin typeface="微软雅黑" pitchFamily="34" charset="-122"/>
              <a:ea typeface="微软雅黑" pitchFamily="34" charset="-122"/>
              <a:cs typeface="Times New Roman" pitchFamily="18" charset="0"/>
            </a:endParaRPr>
          </a:p>
        </p:txBody>
      </p:sp>
      <p:sp>
        <p:nvSpPr>
          <p:cNvPr id="8" name="圆角矩形 7"/>
          <p:cNvSpPr/>
          <p:nvPr/>
        </p:nvSpPr>
        <p:spPr>
          <a:xfrm>
            <a:off x="4857752" y="1000108"/>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fun(5)</a:t>
            </a:r>
            <a:endParaRPr lang="zh-CN" altLang="en-US" sz="2000">
              <a:solidFill>
                <a:srgbClr val="0000FF"/>
              </a:solidFill>
              <a:latin typeface="Consolas" pitchFamily="49" charset="0"/>
              <a:cs typeface="Consolas" pitchFamily="49" charset="0"/>
            </a:endParaRPr>
          </a:p>
        </p:txBody>
      </p:sp>
      <p:sp>
        <p:nvSpPr>
          <p:cNvPr id="9" name="圆角矩形 8"/>
          <p:cNvSpPr/>
          <p:nvPr/>
        </p:nvSpPr>
        <p:spPr>
          <a:xfrm>
            <a:off x="3143240" y="2214554"/>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fun(4)</a:t>
            </a:r>
            <a:endParaRPr lang="zh-CN" altLang="en-US" sz="2000">
              <a:solidFill>
                <a:srgbClr val="0000FF"/>
              </a:solidFill>
              <a:latin typeface="Consolas" pitchFamily="49" charset="0"/>
              <a:cs typeface="Consolas" pitchFamily="49" charset="0"/>
            </a:endParaRPr>
          </a:p>
        </p:txBody>
      </p:sp>
      <p:sp>
        <p:nvSpPr>
          <p:cNvPr id="10" name="圆角矩形 9"/>
          <p:cNvSpPr/>
          <p:nvPr/>
        </p:nvSpPr>
        <p:spPr>
          <a:xfrm>
            <a:off x="2214546"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fun(3)</a:t>
            </a:r>
            <a:endParaRPr lang="zh-CN" altLang="en-US" sz="2000">
              <a:solidFill>
                <a:srgbClr val="0000FF"/>
              </a:solidFill>
              <a:latin typeface="Consolas" pitchFamily="49" charset="0"/>
              <a:cs typeface="Consolas" pitchFamily="49" charset="0"/>
            </a:endParaRPr>
          </a:p>
        </p:txBody>
      </p:sp>
      <p:sp>
        <p:nvSpPr>
          <p:cNvPr id="11" name="圆角矩形 10"/>
          <p:cNvSpPr/>
          <p:nvPr/>
        </p:nvSpPr>
        <p:spPr>
          <a:xfrm>
            <a:off x="1357290" y="4643446"/>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fun(2)</a:t>
            </a:r>
            <a:endParaRPr lang="zh-CN" altLang="en-US" sz="2000">
              <a:solidFill>
                <a:srgbClr val="0000FF"/>
              </a:solidFill>
              <a:latin typeface="Consolas" pitchFamily="49" charset="0"/>
              <a:cs typeface="Consolas" pitchFamily="49" charset="0"/>
            </a:endParaRPr>
          </a:p>
        </p:txBody>
      </p:sp>
      <p:sp>
        <p:nvSpPr>
          <p:cNvPr id="12" name="圆角矩形 11"/>
          <p:cNvSpPr/>
          <p:nvPr/>
        </p:nvSpPr>
        <p:spPr>
          <a:xfrm>
            <a:off x="3000364" y="4643446"/>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fun(1)</a:t>
            </a:r>
            <a:endParaRPr lang="zh-CN" altLang="en-US" sz="2000">
              <a:solidFill>
                <a:srgbClr val="0000FF"/>
              </a:solidFill>
              <a:latin typeface="Consolas" pitchFamily="49" charset="0"/>
              <a:cs typeface="Consolas" pitchFamily="49" charset="0"/>
            </a:endParaRPr>
          </a:p>
        </p:txBody>
      </p:sp>
      <p:cxnSp>
        <p:nvCxnSpPr>
          <p:cNvPr id="14" name="直接连接符 13"/>
          <p:cNvCxnSpPr>
            <a:stCxn id="10" idx="2"/>
          </p:cNvCxnSpPr>
          <p:nvPr/>
        </p:nvCxnSpPr>
        <p:spPr>
          <a:xfrm rot="5400000">
            <a:off x="2125249" y="3946926"/>
            <a:ext cx="642942" cy="750099"/>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10" idx="2"/>
            <a:endCxn id="12" idx="0"/>
          </p:cNvCxnSpPr>
          <p:nvPr/>
        </p:nvCxnSpPr>
        <p:spPr>
          <a:xfrm rot="16200000" flipH="1">
            <a:off x="2893207" y="3929066"/>
            <a:ext cx="642942" cy="785818"/>
          </a:xfrm>
          <a:prstGeom prst="line">
            <a:avLst/>
          </a:prstGeom>
        </p:spPr>
        <p:style>
          <a:lnRef idx="2">
            <a:schemeClr val="accent2"/>
          </a:lnRef>
          <a:fillRef idx="0">
            <a:schemeClr val="accent2"/>
          </a:fillRef>
          <a:effectRef idx="1">
            <a:schemeClr val="accent2"/>
          </a:effectRef>
          <a:fontRef idx="minor">
            <a:schemeClr val="tx1"/>
          </a:fontRef>
        </p:style>
      </p:cxnSp>
      <p:sp>
        <p:nvSpPr>
          <p:cNvPr id="17" name="圆角矩形 16"/>
          <p:cNvSpPr/>
          <p:nvPr/>
        </p:nvSpPr>
        <p:spPr>
          <a:xfrm>
            <a:off x="3857620"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fun(2)</a:t>
            </a:r>
            <a:endParaRPr lang="zh-CN" altLang="en-US" sz="2000">
              <a:solidFill>
                <a:srgbClr val="0000FF"/>
              </a:solidFill>
              <a:latin typeface="Consolas" pitchFamily="49" charset="0"/>
              <a:cs typeface="Consolas" pitchFamily="49" charset="0"/>
            </a:endParaRPr>
          </a:p>
        </p:txBody>
      </p:sp>
      <p:sp>
        <p:nvSpPr>
          <p:cNvPr id="18" name="圆角矩形 17"/>
          <p:cNvSpPr/>
          <p:nvPr/>
        </p:nvSpPr>
        <p:spPr>
          <a:xfrm>
            <a:off x="6429388" y="2214554"/>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fun(3)</a:t>
            </a:r>
            <a:endParaRPr lang="zh-CN" altLang="en-US" sz="2000">
              <a:solidFill>
                <a:srgbClr val="0000FF"/>
              </a:solidFill>
              <a:latin typeface="Consolas" pitchFamily="49" charset="0"/>
              <a:cs typeface="Consolas" pitchFamily="49" charset="0"/>
            </a:endParaRPr>
          </a:p>
        </p:txBody>
      </p:sp>
      <p:sp>
        <p:nvSpPr>
          <p:cNvPr id="19" name="圆角矩形 18"/>
          <p:cNvSpPr/>
          <p:nvPr/>
        </p:nvSpPr>
        <p:spPr>
          <a:xfrm>
            <a:off x="5572132"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fun(2)</a:t>
            </a:r>
            <a:endParaRPr lang="zh-CN" altLang="en-US" sz="2000">
              <a:solidFill>
                <a:srgbClr val="0000FF"/>
              </a:solidFill>
              <a:latin typeface="Consolas" pitchFamily="49" charset="0"/>
              <a:cs typeface="Consolas" pitchFamily="49" charset="0"/>
            </a:endParaRPr>
          </a:p>
        </p:txBody>
      </p:sp>
      <p:sp>
        <p:nvSpPr>
          <p:cNvPr id="20" name="圆角矩形 19"/>
          <p:cNvSpPr/>
          <p:nvPr/>
        </p:nvSpPr>
        <p:spPr>
          <a:xfrm>
            <a:off x="7215206"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fun(1)</a:t>
            </a:r>
            <a:endParaRPr lang="zh-CN" altLang="en-US" sz="2000">
              <a:solidFill>
                <a:srgbClr val="0000FF"/>
              </a:solidFill>
              <a:latin typeface="Consolas" pitchFamily="49" charset="0"/>
              <a:cs typeface="Consolas" pitchFamily="49" charset="0"/>
            </a:endParaRPr>
          </a:p>
        </p:txBody>
      </p:sp>
      <p:cxnSp>
        <p:nvCxnSpPr>
          <p:cNvPr id="21" name="直接连接符 20"/>
          <p:cNvCxnSpPr>
            <a:stCxn id="18" idx="2"/>
          </p:cNvCxnSpPr>
          <p:nvPr/>
        </p:nvCxnSpPr>
        <p:spPr>
          <a:xfrm rot="5400000">
            <a:off x="6340091" y="2732480"/>
            <a:ext cx="642942" cy="750099"/>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18" idx="2"/>
            <a:endCxn id="20" idx="0"/>
          </p:cNvCxnSpPr>
          <p:nvPr/>
        </p:nvCxnSpPr>
        <p:spPr>
          <a:xfrm rot="16200000" flipH="1">
            <a:off x="7108049" y="2714620"/>
            <a:ext cx="642942" cy="78581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9" idx="2"/>
            <a:endCxn id="10" idx="0"/>
          </p:cNvCxnSpPr>
          <p:nvPr/>
        </p:nvCxnSpPr>
        <p:spPr>
          <a:xfrm rot="5400000">
            <a:off x="2964645" y="2643182"/>
            <a:ext cx="642942" cy="928694"/>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a:stCxn id="9" idx="2"/>
            <a:endCxn id="17" idx="0"/>
          </p:cNvCxnSpPr>
          <p:nvPr/>
        </p:nvCxnSpPr>
        <p:spPr>
          <a:xfrm rot="16200000" flipH="1">
            <a:off x="3786182" y="2750339"/>
            <a:ext cx="642942" cy="7143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直接连接符 27"/>
          <p:cNvCxnSpPr>
            <a:stCxn id="8" idx="2"/>
            <a:endCxn id="9" idx="0"/>
          </p:cNvCxnSpPr>
          <p:nvPr/>
        </p:nvCxnSpPr>
        <p:spPr>
          <a:xfrm rot="5400000">
            <a:off x="4286248" y="1035827"/>
            <a:ext cx="642942" cy="1714512"/>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直接连接符 29"/>
          <p:cNvCxnSpPr>
            <a:stCxn id="8" idx="2"/>
            <a:endCxn id="18" idx="0"/>
          </p:cNvCxnSpPr>
          <p:nvPr/>
        </p:nvCxnSpPr>
        <p:spPr>
          <a:xfrm rot="16200000" flipH="1">
            <a:off x="5929322" y="1107265"/>
            <a:ext cx="642942" cy="1571636"/>
          </a:xfrm>
          <a:prstGeom prst="line">
            <a:avLst/>
          </a:prstGeom>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14414" y="1500174"/>
            <a:ext cx="7605736" cy="2298065"/>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一般</a:t>
            </a:r>
            <a:r>
              <a:rPr lang="zh-CN" altLang="en-US" sz="2000" dirty="0">
                <a:solidFill>
                  <a:srgbClr val="0000FF"/>
                </a:solidFill>
                <a:latin typeface="Consolas" pitchFamily="49" charset="0"/>
                <a:ea typeface="楷体" pitchFamily="49" charset="-122"/>
                <a:cs typeface="Consolas" pitchFamily="49" charset="0"/>
              </a:rPr>
              <a:t>地，递归模型由两部分组成，一部分为</a:t>
            </a:r>
            <a:r>
              <a:rPr lang="zh-CN" altLang="en-US" sz="2000" dirty="0">
                <a:solidFill>
                  <a:srgbClr val="FF0000"/>
                </a:solidFill>
                <a:latin typeface="Consolas" pitchFamily="49" charset="0"/>
                <a:ea typeface="楷体" pitchFamily="49" charset="-122"/>
                <a:cs typeface="Consolas" pitchFamily="49" charset="0"/>
              </a:rPr>
              <a:t>递归出口</a:t>
            </a:r>
            <a:r>
              <a:rPr lang="zh-CN" altLang="en-US" sz="2000" dirty="0">
                <a:solidFill>
                  <a:srgbClr val="0000FF"/>
                </a:solidFill>
                <a:latin typeface="Consolas" pitchFamily="49" charset="0"/>
                <a:ea typeface="楷体" pitchFamily="49" charset="-122"/>
                <a:cs typeface="Consolas" pitchFamily="49" charset="0"/>
              </a:rPr>
              <a:t>，它给出了递归的终止</a:t>
            </a:r>
            <a:r>
              <a:rPr lang="zh-CN" altLang="en-US" sz="2000" smtClean="0">
                <a:solidFill>
                  <a:srgbClr val="0000FF"/>
                </a:solidFill>
                <a:latin typeface="Consolas" pitchFamily="49" charset="0"/>
                <a:ea typeface="楷体" pitchFamily="49" charset="-122"/>
                <a:cs typeface="Consolas" pitchFamily="49" charset="0"/>
              </a:rPr>
              <a:t>条件。另一部分为</a:t>
            </a:r>
            <a:r>
              <a:rPr lang="zh-CN" altLang="en-US" sz="2000" smtClean="0">
                <a:solidFill>
                  <a:srgbClr val="FF0000"/>
                </a:solidFill>
                <a:latin typeface="Consolas" pitchFamily="49" charset="0"/>
                <a:ea typeface="楷体" pitchFamily="49" charset="-122"/>
                <a:cs typeface="Consolas" pitchFamily="49" charset="0"/>
              </a:rPr>
              <a:t>递归体</a:t>
            </a:r>
            <a:r>
              <a:rPr lang="zh-CN" altLang="en-US" sz="2000" smtClean="0">
                <a:solidFill>
                  <a:srgbClr val="0000FF"/>
                </a:solidFill>
                <a:latin typeface="Consolas" pitchFamily="49" charset="0"/>
                <a:ea typeface="楷体" pitchFamily="49" charset="-122"/>
                <a:cs typeface="Consolas" pitchFamily="49" charset="0"/>
              </a:rPr>
              <a:t>，它确定递归求解时的递推关系。</a:t>
            </a:r>
            <a:endParaRPr lang="en-US" altLang="zh-CN" sz="2000" dirty="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例如</a:t>
            </a:r>
            <a:r>
              <a:rPr lang="zh-CN" altLang="en-US" sz="2000" dirty="0">
                <a:solidFill>
                  <a:srgbClr val="0000FF"/>
                </a:solidFill>
                <a:latin typeface="Consolas" pitchFamily="49" charset="0"/>
                <a:ea typeface="楷体" pitchFamily="49" charset="-122"/>
                <a:cs typeface="Consolas" pitchFamily="49" charset="0"/>
              </a:rPr>
              <a:t>，前面例子中的</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(2)=1</a:t>
            </a:r>
            <a:r>
              <a:rPr lang="zh-CN" altLang="en-US" sz="2000" dirty="0">
                <a:solidFill>
                  <a:srgbClr val="0000FF"/>
                </a:solidFill>
                <a:latin typeface="Consolas" pitchFamily="49" charset="0"/>
                <a:ea typeface="楷体" pitchFamily="49" charset="-122"/>
                <a:cs typeface="Consolas" pitchFamily="49" charset="0"/>
              </a:rPr>
              <a:t>就是递归</a:t>
            </a:r>
            <a:r>
              <a:rPr lang="zh-CN" altLang="en-US" sz="2000">
                <a:solidFill>
                  <a:srgbClr val="0000FF"/>
                </a:solidFill>
                <a:latin typeface="Consolas" pitchFamily="49" charset="0"/>
                <a:ea typeface="楷体" pitchFamily="49" charset="-122"/>
                <a:cs typeface="Consolas" pitchFamily="49" charset="0"/>
              </a:rPr>
              <a:t>出口</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就是递归体。</a:t>
            </a:r>
            <a:endParaRPr lang="en-US" altLang="zh-CN" sz="2000" dirty="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1142976" y="768850"/>
            <a:ext cx="4429156"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FF0000"/>
                </a:solidFill>
                <a:latin typeface="楷体" pitchFamily="49" charset="-122"/>
                <a:ea typeface="楷体" pitchFamily="49" charset="-122"/>
                <a:cs typeface="Times New Roman" pitchFamily="18" charset="0"/>
              </a:rPr>
              <a:t>递归</a:t>
            </a:r>
            <a:r>
              <a:rPr lang="zh-CN" altLang="en-US" sz="2200" dirty="0">
                <a:solidFill>
                  <a:srgbClr val="FF0000"/>
                </a:solidFill>
                <a:latin typeface="楷体" pitchFamily="49" charset="-122"/>
                <a:ea typeface="楷体" pitchFamily="49" charset="-122"/>
                <a:cs typeface="Times New Roman" pitchFamily="18" charset="0"/>
              </a:rPr>
              <a:t>算法求解过程</a:t>
            </a:r>
            <a:r>
              <a:rPr lang="zh-CN" altLang="en-US" sz="2200">
                <a:solidFill>
                  <a:srgbClr val="FF0000"/>
                </a:solidFill>
                <a:latin typeface="楷体" pitchFamily="49" charset="-122"/>
                <a:ea typeface="楷体" pitchFamily="49" charset="-122"/>
                <a:cs typeface="Times New Roman" pitchFamily="18" charset="0"/>
              </a:rPr>
              <a:t>的</a:t>
            </a:r>
            <a:r>
              <a:rPr lang="zh-CN" altLang="en-US" sz="2200" smtClean="0">
                <a:solidFill>
                  <a:srgbClr val="FF0000"/>
                </a:solidFill>
                <a:latin typeface="楷体" pitchFamily="49" charset="-122"/>
                <a:ea typeface="楷体" pitchFamily="49" charset="-122"/>
                <a:cs typeface="Times New Roman" pitchFamily="18" charset="0"/>
              </a:rPr>
              <a:t>特征：</a:t>
            </a:r>
            <a:endParaRPr lang="zh-CN" altLang="en-US" sz="2200" dirty="0">
              <a:solidFill>
                <a:srgbClr val="FF0000"/>
              </a:solidFill>
              <a:latin typeface="楷体" pitchFamily="49" charset="-122"/>
              <a:ea typeface="楷体" pitchFamily="49" charset="-122"/>
              <a:cs typeface="Times New Roman" pitchFamily="18" charset="0"/>
            </a:endParaRPr>
          </a:p>
        </p:txBody>
      </p:sp>
      <p:sp>
        <p:nvSpPr>
          <p:cNvPr id="5" name="TextBox 4"/>
          <p:cNvSpPr txBox="1"/>
          <p:nvPr/>
        </p:nvSpPr>
        <p:spPr>
          <a:xfrm>
            <a:off x="1571604" y="1500174"/>
            <a:ext cx="6858048" cy="3683060"/>
          </a:xfrm>
          <a:prstGeom prst="rect">
            <a:avLst/>
          </a:prstGeom>
          <a:noFill/>
        </p:spPr>
        <p:txBody>
          <a:bodyPr wrap="square" rtlCol="0">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先将不能直接求解的问题转换成若干个相似的小问题，通过分别求解各子问题，最后获得整个问题的解。</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当这些子问题不能直接求解时，还可以再将它们转换成若干个更小的子问题，如此反复进行，直到遇到递归出口为止。</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这种自上而下将问题分解、求解，再自上而下引用、合并，求出最后解答的过程称为递归求解过程。这是一种</a:t>
            </a:r>
            <a:r>
              <a:rPr lang="zh-CN" altLang="en-US" sz="2000" smtClean="0">
                <a:solidFill>
                  <a:srgbClr val="FF0000"/>
                </a:solidFill>
                <a:latin typeface="Consolas" pitchFamily="49" charset="0"/>
                <a:ea typeface="仿宋" pitchFamily="49" charset="-122"/>
                <a:cs typeface="Consolas" pitchFamily="49" charset="0"/>
              </a:rPr>
              <a:t>分而治之</a:t>
            </a:r>
            <a:r>
              <a:rPr lang="zh-CN" altLang="en-US" sz="2000" smtClean="0">
                <a:solidFill>
                  <a:srgbClr val="0000FF"/>
                </a:solidFill>
                <a:latin typeface="Consolas" pitchFamily="49" charset="0"/>
                <a:ea typeface="仿宋" pitchFamily="49" charset="-122"/>
                <a:cs typeface="Consolas" pitchFamily="49" charset="0"/>
              </a:rPr>
              <a:t>的算法设计方法。</a:t>
            </a:r>
          </a:p>
        </p:txBody>
      </p:sp>
      <p:sp>
        <p:nvSpPr>
          <p:cNvPr id="6" name="TextBox 5"/>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214414" y="571480"/>
            <a:ext cx="553403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6.3.2 </a:t>
            </a:r>
            <a:r>
              <a:rPr lang="zh-CN" altLang="en-US" sz="2800" smtClean="0">
                <a:solidFill>
                  <a:srgbClr val="FF0000"/>
                </a:solidFill>
                <a:latin typeface="Consolas" pitchFamily="49" charset="0"/>
                <a:ea typeface="微软雅黑" pitchFamily="34" charset="-122"/>
                <a:cs typeface="Consolas" pitchFamily="49" charset="0"/>
              </a:rPr>
              <a:t>递归</a:t>
            </a:r>
            <a:r>
              <a:rPr lang="zh-CN" altLang="en-US" sz="2800" dirty="0">
                <a:solidFill>
                  <a:srgbClr val="FF0000"/>
                </a:solidFill>
                <a:latin typeface="Consolas" pitchFamily="49" charset="0"/>
                <a:ea typeface="微软雅黑" pitchFamily="34" charset="-122"/>
                <a:cs typeface="Consolas" pitchFamily="49" charset="0"/>
              </a:rPr>
              <a:t>算法设计一般方法</a:t>
            </a:r>
          </a:p>
        </p:txBody>
      </p:sp>
      <p:sp>
        <p:nvSpPr>
          <p:cNvPr id="58371" name="Text Box 3"/>
          <p:cNvSpPr txBox="1">
            <a:spLocks noChangeArrowheads="1"/>
          </p:cNvSpPr>
          <p:nvPr/>
        </p:nvSpPr>
        <p:spPr bwMode="auto">
          <a:xfrm>
            <a:off x="1214414" y="1428736"/>
            <a:ext cx="7461273" cy="1887696"/>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ea typeface="楷体" pitchFamily="49" charset="-122"/>
                <a:cs typeface="Times New Roman" pitchFamily="18" charset="0"/>
              </a:rPr>
              <a:t>递归</a:t>
            </a:r>
            <a:r>
              <a:rPr lang="zh-CN" altLang="en-US" sz="2000" dirty="0">
                <a:solidFill>
                  <a:srgbClr val="0000FF"/>
                </a:solidFill>
                <a:ea typeface="楷体" pitchFamily="49" charset="-122"/>
                <a:cs typeface="Times New Roman" pitchFamily="18" charset="0"/>
              </a:rPr>
              <a:t>算法的设计方法是，先确定对应的</a:t>
            </a:r>
            <a:r>
              <a:rPr lang="zh-CN" altLang="en-US" sz="2000" dirty="0">
                <a:solidFill>
                  <a:srgbClr val="FF0000"/>
                </a:solidFill>
                <a:latin typeface="微软雅黑" pitchFamily="34" charset="-122"/>
                <a:ea typeface="微软雅黑" pitchFamily="34" charset="-122"/>
                <a:cs typeface="Times New Roman" pitchFamily="18" charset="0"/>
              </a:rPr>
              <a:t>递归模型</a:t>
            </a:r>
            <a:r>
              <a:rPr lang="zh-CN" altLang="en-US" sz="2000" dirty="0">
                <a:solidFill>
                  <a:srgbClr val="0000FF"/>
                </a:solidFill>
                <a:ea typeface="楷体" pitchFamily="49" charset="-122"/>
                <a:cs typeface="Times New Roman" pitchFamily="18" charset="0"/>
              </a:rPr>
              <a:t>，再将其转换为递归算法。</a:t>
            </a:r>
          </a:p>
          <a:p>
            <a:pPr marL="457200" indent="-457200">
              <a:lnSpc>
                <a:spcPts val="3200"/>
              </a:lnSpc>
              <a:spcBef>
                <a:spcPct val="50000"/>
              </a:spcBef>
              <a:buBlip>
                <a:blip r:embed="rId2"/>
              </a:buBlip>
            </a:pPr>
            <a:r>
              <a:rPr lang="zh-CN" altLang="en-US" sz="2000" smtClean="0">
                <a:solidFill>
                  <a:srgbClr val="0000FF"/>
                </a:solidFill>
                <a:ea typeface="楷体" pitchFamily="49" charset="-122"/>
                <a:cs typeface="Times New Roman" pitchFamily="18" charset="0"/>
              </a:rPr>
              <a:t>其</a:t>
            </a:r>
            <a:r>
              <a:rPr lang="zh-CN" altLang="en-US" sz="2000" dirty="0">
                <a:solidFill>
                  <a:srgbClr val="0000FF"/>
                </a:solidFill>
                <a:ea typeface="楷体" pitchFamily="49" charset="-122"/>
                <a:cs typeface="Times New Roman" pitchFamily="18" charset="0"/>
              </a:rPr>
              <a:t>核心思想是把问题简化分解为几个子问题，其中子问题的形式和算法与原问题算法相似，只是比原来简化。</a:t>
            </a:r>
          </a:p>
        </p:txBody>
      </p:sp>
      <p:sp>
        <p:nvSpPr>
          <p:cNvPr id="5" name="TextBox 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077946" y="476250"/>
            <a:ext cx="7129462" cy="430887"/>
          </a:xfrm>
          <a:prstGeom prst="rect">
            <a:avLst/>
          </a:prstGeom>
          <a:noFill/>
          <a:ln w="9525">
            <a:noFill/>
            <a:miter lim="800000"/>
            <a:headEnd/>
            <a:tailEnd/>
          </a:ln>
        </p:spPr>
        <p:txBody>
          <a:bodyPr>
            <a:spAutoFit/>
          </a:bodyPr>
          <a:lstStyle/>
          <a:p>
            <a:pPr>
              <a:spcBef>
                <a:spcPct val="50000"/>
              </a:spcBef>
            </a:pPr>
            <a:r>
              <a:rPr lang="zh-CN" altLang="en-US" sz="2200" smtClean="0">
                <a:solidFill>
                  <a:srgbClr val="0000FF"/>
                </a:solidFill>
                <a:latin typeface="楷体" pitchFamily="49" charset="-122"/>
                <a:ea typeface="楷体" pitchFamily="49" charset="-122"/>
              </a:rPr>
              <a:t>获取求解问题的递归模型的一般步骤如下：</a:t>
            </a:r>
            <a:endParaRPr lang="zh-CN" altLang="en-US" sz="2200" dirty="0">
              <a:solidFill>
                <a:srgbClr val="0000FF"/>
              </a:solidFill>
              <a:latin typeface="楷体" pitchFamily="49" charset="-122"/>
              <a:ea typeface="楷体" pitchFamily="49" charset="-122"/>
              <a:cs typeface="Times New Roman" pitchFamily="18" charset="0"/>
            </a:endParaRPr>
          </a:p>
        </p:txBody>
      </p:sp>
      <p:sp>
        <p:nvSpPr>
          <p:cNvPr id="59395" name="Text Box 3"/>
          <p:cNvSpPr txBox="1">
            <a:spLocks noChangeArrowheads="1"/>
          </p:cNvSpPr>
          <p:nvPr/>
        </p:nvSpPr>
        <p:spPr bwMode="auto">
          <a:xfrm>
            <a:off x="1363698" y="1142984"/>
            <a:ext cx="7494582" cy="3984131"/>
          </a:xfrm>
          <a:prstGeom prst="rect">
            <a:avLst/>
          </a:prstGeom>
          <a:solidFill>
            <a:schemeClr val="accent1">
              <a:lumMod val="20000"/>
              <a:lumOff val="80000"/>
            </a:schemeClr>
          </a:solidFill>
          <a:ln>
            <a:headEnd/>
            <a:tailEnd/>
          </a:ln>
        </p:spPr>
        <p:style>
          <a:lnRef idx="0">
            <a:schemeClr val="accent3"/>
          </a:lnRef>
          <a:fillRef idx="3">
            <a:schemeClr val="accent3"/>
          </a:fillRef>
          <a:effectRef idx="3">
            <a:schemeClr val="accent3"/>
          </a:effectRef>
          <a:fontRef idx="minor">
            <a:schemeClr val="lt1"/>
          </a:fontRef>
        </p:style>
        <p:txBody>
          <a:bodyPr wrap="square" lIns="216000" tIns="144000" bIns="144000">
            <a:spAutoFit/>
          </a:bodyPr>
          <a:lstStyle/>
          <a:p>
            <a:pPr marL="342900" indent="-342900">
              <a:lnSpc>
                <a:spcPct val="150000"/>
              </a:lnSpc>
              <a:spcBef>
                <a:spcPts val="1800"/>
              </a:spcBef>
              <a:buFontTx/>
              <a:buAutoNum type="circleNumDbPlain"/>
            </a:pPr>
            <a:r>
              <a:rPr lang="zh-CN" altLang="en-US" sz="2000" dirty="0">
                <a:solidFill>
                  <a:srgbClr val="0000FF"/>
                </a:solidFill>
                <a:latin typeface="Consolas" pitchFamily="49" charset="0"/>
                <a:ea typeface="仿宋" pitchFamily="49" charset="-122"/>
                <a:cs typeface="Consolas" pitchFamily="49" charset="0"/>
              </a:rPr>
              <a:t>对原问题</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进行分析，假设出合理的“小问题”</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（与数学归纳法中假设</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时等式成立相似）；</a:t>
            </a:r>
          </a:p>
          <a:p>
            <a:pPr marL="342900" indent="-342900">
              <a:lnSpc>
                <a:spcPct val="150000"/>
              </a:lnSpc>
              <a:spcBef>
                <a:spcPts val="1800"/>
              </a:spcBef>
              <a:buFontTx/>
              <a:buAutoNum type="circleNumDbPlain"/>
            </a:pPr>
            <a:r>
              <a:rPr lang="zh-CN" altLang="en-US" sz="2000" dirty="0">
                <a:solidFill>
                  <a:srgbClr val="0000FF"/>
                </a:solidFill>
                <a:latin typeface="Consolas" pitchFamily="49" charset="0"/>
                <a:ea typeface="仿宋" pitchFamily="49" charset="-122"/>
                <a:cs typeface="Consolas" pitchFamily="49" charset="0"/>
              </a:rPr>
              <a:t>假设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是可解的，在此基础上确定</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的解，即给出</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与</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之间的关系（与数学归纳法中求证</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时等式成立的过程相似）；</a:t>
            </a:r>
          </a:p>
          <a:p>
            <a:pPr marL="342900" indent="-342900">
              <a:lnSpc>
                <a:spcPct val="150000"/>
              </a:lnSpc>
              <a:spcBef>
                <a:spcPts val="1800"/>
              </a:spcBef>
              <a:buFontTx/>
              <a:buAutoNum type="circleNumDbPlain"/>
            </a:pPr>
            <a:r>
              <a:rPr lang="zh-CN" altLang="en-US" sz="2000" dirty="0">
                <a:solidFill>
                  <a:srgbClr val="0000FF"/>
                </a:solidFill>
                <a:latin typeface="Consolas" pitchFamily="49" charset="0"/>
                <a:ea typeface="仿宋" pitchFamily="49" charset="-122"/>
                <a:cs typeface="Consolas" pitchFamily="49" charset="0"/>
              </a:rPr>
              <a:t>确定一个特定情况（如</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或</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）的解，由此作为递归出口（与数学归纳法中求证</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或时</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式成立相似）。</a:t>
            </a:r>
          </a:p>
        </p:txBody>
      </p:sp>
      <p:sp>
        <p:nvSpPr>
          <p:cNvPr id="5" name="TextBox 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109668" y="334858"/>
            <a:ext cx="7820050" cy="2631490"/>
          </a:xfrm>
          <a:prstGeom prst="rect">
            <a:avLst/>
          </a:prstGeom>
          <a:noFill/>
          <a:ln w="9525">
            <a:noFill/>
            <a:miter lim="800000"/>
            <a:headEnd/>
            <a:tailEnd/>
          </a:ln>
        </p:spPr>
        <p:txBody>
          <a:bodyPr wrap="square">
            <a:spAutoFit/>
          </a:bodyPr>
          <a:lstStyle/>
          <a:p>
            <a:pPr>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6.7】 </a:t>
            </a:r>
            <a:r>
              <a:rPr lang="zh-CN" altLang="en-US" sz="2000" dirty="0">
                <a:solidFill>
                  <a:srgbClr val="0000FF"/>
                </a:solidFill>
                <a:latin typeface="Consolas" pitchFamily="49" charset="0"/>
                <a:ea typeface="楷体" pitchFamily="49" charset="-122"/>
                <a:cs typeface="Consolas" pitchFamily="49" charset="0"/>
              </a:rPr>
              <a:t>设计一个递归算法求一个整数数组中所有元素之和。</a:t>
            </a:r>
          </a:p>
          <a:p>
            <a:pPr>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为整数数组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这</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个元素之和，这是</a:t>
            </a:r>
            <a:r>
              <a:rPr lang="zh-CN" altLang="en-US" sz="2000">
                <a:solidFill>
                  <a:srgbClr val="0000FF"/>
                </a:solidFill>
                <a:latin typeface="Consolas" pitchFamily="49" charset="0"/>
                <a:ea typeface="楷体" pitchFamily="49" charset="-122"/>
                <a:cs typeface="Consolas" pitchFamily="49" charset="0"/>
              </a:rPr>
              <a:t>原</a:t>
            </a:r>
            <a:r>
              <a:rPr lang="zh-CN" altLang="en-US" sz="2000" smtClean="0">
                <a:solidFill>
                  <a:srgbClr val="0000FF"/>
                </a:solidFill>
                <a:latin typeface="Consolas" pitchFamily="49" charset="0"/>
                <a:ea typeface="楷体" pitchFamily="49" charset="-122"/>
                <a:cs typeface="Consolas" pitchFamily="49" charset="0"/>
              </a:rPr>
              <a:t>问题。</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小</a:t>
            </a:r>
            <a:r>
              <a:rPr lang="zh-CN" altLang="en-US" sz="2000" dirty="0">
                <a:solidFill>
                  <a:srgbClr val="0000FF"/>
                </a:solidFill>
                <a:latin typeface="Consolas" pitchFamily="49" charset="0"/>
                <a:ea typeface="楷体" pitchFamily="49" charset="-122"/>
                <a:cs typeface="Consolas" pitchFamily="49" charset="0"/>
              </a:rPr>
              <a:t>问题为</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，它为</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这</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个元素之</a:t>
            </a:r>
            <a:r>
              <a:rPr lang="zh-CN" altLang="en-US" sz="2000">
                <a:solidFill>
                  <a:srgbClr val="0000FF"/>
                </a:solidFill>
                <a:latin typeface="Consolas" pitchFamily="49" charset="0"/>
                <a:ea typeface="楷体" pitchFamily="49" charset="-122"/>
                <a:cs typeface="Consolas" pitchFamily="49" charset="0"/>
              </a:rPr>
              <a:t>和</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已求出，显然有</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，另外，</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。对应的递归模型如下：</a:t>
            </a:r>
          </a:p>
        </p:txBody>
      </p:sp>
      <p:sp>
        <p:nvSpPr>
          <p:cNvPr id="60419" name="Text Box 3"/>
          <p:cNvSpPr txBox="1">
            <a:spLocks noChangeArrowheads="1"/>
          </p:cNvSpPr>
          <p:nvPr/>
        </p:nvSpPr>
        <p:spPr bwMode="auto">
          <a:xfrm>
            <a:off x="1571604" y="4214818"/>
            <a:ext cx="4173540"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相应的递归算法如下：</a:t>
            </a:r>
          </a:p>
        </p:txBody>
      </p:sp>
      <p:sp>
        <p:nvSpPr>
          <p:cNvPr id="60420" name="Text Box 4"/>
          <p:cNvSpPr txBox="1">
            <a:spLocks noChangeArrowheads="1"/>
          </p:cNvSpPr>
          <p:nvPr/>
        </p:nvSpPr>
        <p:spPr bwMode="auto">
          <a:xfrm>
            <a:off x="2000232" y="3071810"/>
            <a:ext cx="3670301" cy="844810"/>
          </a:xfrm>
          <a:prstGeom prst="rect">
            <a:avLst/>
          </a:prstGeom>
          <a:solidFill>
            <a:schemeClr val="accent1">
              <a:lumMod val="20000"/>
              <a:lumOff val="8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52000" tIns="144000" bIns="144000">
            <a:spAutoFit/>
          </a:bodyPr>
          <a:lstStyle/>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(1)=</a:t>
            </a:r>
            <a:r>
              <a:rPr lang="en-US" altLang="zh-CN" sz="1800" i="1" dirty="0">
                <a:solidFill>
                  <a:srgbClr val="006600"/>
                </a:solidFill>
                <a:latin typeface="Consolas" pitchFamily="49" charset="0"/>
                <a:ea typeface="仿宋" pitchFamily="49" charset="-122"/>
                <a:cs typeface="Consolas" pitchFamily="49" charset="0"/>
              </a:rPr>
              <a:t>a</a:t>
            </a:r>
            <a:r>
              <a:rPr lang="en-US" altLang="zh-CN" sz="1800" dirty="0">
                <a:solidFill>
                  <a:srgbClr val="006600"/>
                </a:solidFill>
                <a:latin typeface="Consolas" pitchFamily="49" charset="0"/>
                <a:ea typeface="仿宋" pitchFamily="49" charset="-122"/>
                <a:cs typeface="Consolas" pitchFamily="49" charset="0"/>
              </a:rPr>
              <a:t>[0]</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-1)+</a:t>
            </a:r>
            <a:r>
              <a:rPr lang="en-US" altLang="zh-CN" sz="1800" i="1" dirty="0">
                <a:solidFill>
                  <a:srgbClr val="006600"/>
                </a:solidFill>
                <a:latin typeface="Consolas" pitchFamily="49" charset="0"/>
                <a:ea typeface="仿宋" pitchFamily="49" charset="-122"/>
                <a:cs typeface="Consolas" pitchFamily="49" charset="0"/>
              </a:rPr>
              <a:t>a</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-1]</a:t>
            </a:r>
          </a:p>
        </p:txBody>
      </p:sp>
      <p:sp>
        <p:nvSpPr>
          <p:cNvPr id="60421" name="Text Box 5"/>
          <p:cNvSpPr txBox="1">
            <a:spLocks noChangeArrowheads="1"/>
          </p:cNvSpPr>
          <p:nvPr/>
        </p:nvSpPr>
        <p:spPr bwMode="auto">
          <a:xfrm>
            <a:off x="1928794" y="4786322"/>
            <a:ext cx="4773595" cy="1398808"/>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return a[0];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a,i</a:t>
            </a:r>
            <a:r>
              <a:rPr lang="en-US" altLang="zh-CN" sz="1800" dirty="0">
                <a:solidFill>
                  <a:srgbClr val="0000FF"/>
                </a:solidFill>
                <a:latin typeface="Consolas" pitchFamily="49" charset="0"/>
                <a:ea typeface="仿宋" pitchFamily="49" charset="-122"/>
                <a:cs typeface="Consolas" pitchFamily="49" charset="0"/>
              </a:rPr>
              <a:t>-1)+a[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8">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04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041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0" grpId="0" animBg="1"/>
      <p:bldP spid="604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1285852" y="428604"/>
            <a:ext cx="7462860" cy="2400657"/>
          </a:xfrm>
          <a:prstGeom prst="rect">
            <a:avLst/>
          </a:prstGeom>
          <a:noFill/>
          <a:ln w="9525">
            <a:noFill/>
            <a:miter lim="800000"/>
            <a:headEnd/>
            <a:tailEnd/>
          </a:ln>
        </p:spPr>
        <p:txBody>
          <a:bodyPr wrap="square">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6.8】 </a:t>
            </a:r>
            <a:r>
              <a:rPr lang="zh-CN" altLang="en-US" sz="2000" dirty="0">
                <a:solidFill>
                  <a:srgbClr val="0000FF"/>
                </a:solidFill>
                <a:latin typeface="Consolas" pitchFamily="49" charset="0"/>
                <a:ea typeface="楷体" pitchFamily="49" charset="-122"/>
                <a:cs typeface="Consolas" pitchFamily="49" charset="0"/>
              </a:rPr>
              <a:t>对于不带头结点的非空单链表</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类型</a:t>
            </a:r>
            <a:r>
              <a:rPr lang="zh-CN" altLang="en-US"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SLinkNode</a:t>
            </a:r>
            <a:r>
              <a:rPr lang="zh-CN" altLang="en-US" sz="2000" smtClean="0">
                <a:solidFill>
                  <a:srgbClr val="0000FF"/>
                </a:solidFill>
                <a:latin typeface="Consolas" pitchFamily="49" charset="0"/>
                <a:ea typeface="楷体" pitchFamily="49" charset="-122"/>
                <a:cs typeface="Consolas" pitchFamily="49" charset="0"/>
              </a:rPr>
              <a:t>表示</a:t>
            </a:r>
            <a:r>
              <a:rPr lang="zh-CN" altLang="en-US" sz="2000" dirty="0">
                <a:solidFill>
                  <a:srgbClr val="0000FF"/>
                </a:solidFill>
                <a:latin typeface="Consolas" pitchFamily="49" charset="0"/>
                <a:ea typeface="楷体" pitchFamily="49" charset="-122"/>
                <a:cs typeface="Consolas" pitchFamily="49" charset="0"/>
              </a:rPr>
              <a:t>），其结点值均为整数，设计以下递归算法：</a:t>
            </a:r>
          </a:p>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）求最大的结点值；</a:t>
            </a:r>
          </a:p>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）求最小的结点值；</a:t>
            </a:r>
          </a:p>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）正向输出所有结点值；</a:t>
            </a:r>
          </a:p>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）反向输出所有结点值。 </a:t>
            </a:r>
          </a:p>
        </p:txBody>
      </p:sp>
      <p:sp>
        <p:nvSpPr>
          <p:cNvPr id="9220" name="Rectangle 5"/>
          <p:cNvSpPr>
            <a:spLocks noChangeArrowheads="1"/>
          </p:cNvSpPr>
          <p:nvPr/>
        </p:nvSpPr>
        <p:spPr bwMode="auto">
          <a:xfrm>
            <a:off x="0" y="3005138"/>
            <a:ext cx="9144000" cy="0"/>
          </a:xfrm>
          <a:prstGeom prst="rect">
            <a:avLst/>
          </a:prstGeom>
          <a:noFill/>
          <a:ln w="9525">
            <a:noFill/>
            <a:miter lim="800000"/>
            <a:headEnd/>
            <a:tailEnd/>
          </a:ln>
        </p:spPr>
        <p:txBody>
          <a:bodyPr wrap="none" anchor="ctr">
            <a:spAutoFit/>
          </a:bodyPr>
          <a:lstStyle/>
          <a:p>
            <a:endParaRPr lang="zh-CN" altLang="en-US"/>
          </a:p>
        </p:txBody>
      </p:sp>
      <p:grpSp>
        <p:nvGrpSpPr>
          <p:cNvPr id="28" name="组合 27"/>
          <p:cNvGrpSpPr/>
          <p:nvPr/>
        </p:nvGrpSpPr>
        <p:grpSpPr>
          <a:xfrm>
            <a:off x="1857356" y="3314642"/>
            <a:ext cx="5357850" cy="2228980"/>
            <a:chOff x="1857356" y="3314642"/>
            <a:chExt cx="5357850" cy="2228980"/>
          </a:xfrm>
        </p:grpSpPr>
        <p:sp>
          <p:nvSpPr>
            <p:cNvPr id="9" name="矩形 8"/>
            <p:cNvSpPr/>
            <p:nvPr/>
          </p:nvSpPr>
          <p:spPr>
            <a:xfrm>
              <a:off x="2071670"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10" name="矩形 9"/>
            <p:cNvSpPr/>
            <p:nvPr/>
          </p:nvSpPr>
          <p:spPr>
            <a:xfrm>
              <a:off x="2643174"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1" name="矩形 10"/>
            <p:cNvSpPr/>
            <p:nvPr/>
          </p:nvSpPr>
          <p:spPr>
            <a:xfrm>
              <a:off x="3643306"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2" name="矩形 11"/>
            <p:cNvSpPr/>
            <p:nvPr/>
          </p:nvSpPr>
          <p:spPr>
            <a:xfrm>
              <a:off x="4214810"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3" name="矩形 12"/>
            <p:cNvSpPr/>
            <p:nvPr/>
          </p:nvSpPr>
          <p:spPr>
            <a:xfrm>
              <a:off x="6072198"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14" name="矩形 13"/>
            <p:cNvSpPr/>
            <p:nvPr/>
          </p:nvSpPr>
          <p:spPr>
            <a:xfrm>
              <a:off x="6643702"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16" name="直接箭头连接符 15"/>
            <p:cNvCxnSpPr/>
            <p:nvPr/>
          </p:nvCxnSpPr>
          <p:spPr>
            <a:xfrm>
              <a:off x="3000364" y="4500570"/>
              <a:ext cx="642942"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p:nvPr/>
          </p:nvCxnSpPr>
          <p:spPr>
            <a:xfrm>
              <a:off x="4429124" y="4500570"/>
              <a:ext cx="540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直接箭头连接符 17"/>
            <p:cNvCxnSpPr/>
            <p:nvPr/>
          </p:nvCxnSpPr>
          <p:spPr>
            <a:xfrm>
              <a:off x="5568198" y="4500570"/>
              <a:ext cx="504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TextBox 18"/>
            <p:cNvSpPr txBox="1"/>
            <p:nvPr/>
          </p:nvSpPr>
          <p:spPr>
            <a:xfrm>
              <a:off x="5052880" y="4175629"/>
              <a:ext cx="714380"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20" name="TextBox 19"/>
            <p:cNvSpPr txBox="1"/>
            <p:nvPr/>
          </p:nvSpPr>
          <p:spPr>
            <a:xfrm>
              <a:off x="1857356" y="350043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21" name="弧形 20"/>
            <p:cNvSpPr/>
            <p:nvPr/>
          </p:nvSpPr>
          <p:spPr>
            <a:xfrm>
              <a:off x="1857356" y="371475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2" name="TextBox 21"/>
            <p:cNvSpPr txBox="1"/>
            <p:nvPr/>
          </p:nvSpPr>
          <p:spPr>
            <a:xfrm>
              <a:off x="2928926" y="3314642"/>
              <a:ext cx="135732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L-&gt;next</a:t>
              </a:r>
              <a:endParaRPr lang="zh-CN" altLang="en-US" sz="2000">
                <a:solidFill>
                  <a:srgbClr val="0000FF"/>
                </a:solidFill>
                <a:latin typeface="Consolas" pitchFamily="49" charset="0"/>
                <a:cs typeface="Consolas" pitchFamily="49" charset="0"/>
              </a:endParaRPr>
            </a:p>
          </p:txBody>
        </p:sp>
        <p:sp>
          <p:nvSpPr>
            <p:cNvPr id="23" name="弧形 22"/>
            <p:cNvSpPr/>
            <p:nvPr/>
          </p:nvSpPr>
          <p:spPr>
            <a:xfrm>
              <a:off x="3428992" y="3747001"/>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4" name="左大括号 23"/>
            <p:cNvSpPr/>
            <p:nvPr/>
          </p:nvSpPr>
          <p:spPr>
            <a:xfrm rot="5400000">
              <a:off x="5286380" y="2714620"/>
              <a:ext cx="285752" cy="25717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5" name="TextBox 24"/>
            <p:cNvSpPr txBox="1"/>
            <p:nvPr/>
          </p:nvSpPr>
          <p:spPr>
            <a:xfrm>
              <a:off x="4714876" y="3386080"/>
              <a:ext cx="1500198"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(L-&gt;next)</a:t>
              </a:r>
              <a:endParaRPr lang="zh-CN" altLang="en-US" sz="2000">
                <a:solidFill>
                  <a:srgbClr val="FF00FF"/>
                </a:solidFill>
                <a:latin typeface="Consolas" pitchFamily="49" charset="0"/>
                <a:cs typeface="Consolas" pitchFamily="49" charset="0"/>
              </a:endParaRPr>
            </a:p>
          </p:txBody>
        </p:sp>
        <p:sp>
          <p:nvSpPr>
            <p:cNvPr id="26" name="TextBox 25"/>
            <p:cNvSpPr txBox="1"/>
            <p:nvPr/>
          </p:nvSpPr>
          <p:spPr>
            <a:xfrm>
              <a:off x="4143372" y="5143512"/>
              <a:ext cx="1000132"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a:t>
              </a:r>
              <a:endParaRPr lang="zh-CN" altLang="en-US" sz="2000">
                <a:solidFill>
                  <a:srgbClr val="FF00FF"/>
                </a:solidFill>
                <a:latin typeface="Consolas" pitchFamily="49" charset="0"/>
                <a:cs typeface="Consolas" pitchFamily="49" charset="0"/>
              </a:endParaRPr>
            </a:p>
          </p:txBody>
        </p:sp>
        <p:sp>
          <p:nvSpPr>
            <p:cNvPr id="27" name="左大括号 26"/>
            <p:cNvSpPr/>
            <p:nvPr/>
          </p:nvSpPr>
          <p:spPr>
            <a:xfrm rot="16200000">
              <a:off x="4393405" y="2821778"/>
              <a:ext cx="285752" cy="435771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29" name="TextBox 28"/>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428696" y="2786058"/>
            <a:ext cx="7715304" cy="2118529"/>
          </a:xfrm>
          <a:prstGeom prst="rect">
            <a:avLst/>
          </a:prstGeom>
          <a:noFill/>
          <a:ln w="9525">
            <a:noFill/>
            <a:miter lim="800000"/>
            <a:headEnd/>
            <a:tailEnd/>
          </a:ln>
        </p:spPr>
        <p:txBody>
          <a:bodyPr wrap="square">
            <a:spAutoFit/>
          </a:bodyPr>
          <a:lstStyle/>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）设</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计算单链表</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中最大结点值，这是原问题，小问题为</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(L-&gt;next)</a:t>
            </a:r>
            <a:r>
              <a:rPr lang="zh-CN" altLang="en-US" sz="2000" dirty="0">
                <a:solidFill>
                  <a:srgbClr val="0000FF"/>
                </a:solidFill>
                <a:latin typeface="Consolas" pitchFamily="49" charset="0"/>
                <a:ea typeface="楷体" pitchFamily="49" charset="-122"/>
                <a:cs typeface="Consolas" pitchFamily="49" charset="0"/>
              </a:rPr>
              <a:t>计算以单链表</a:t>
            </a:r>
            <a:r>
              <a:rPr lang="en-US" altLang="zh-CN" sz="2000" dirty="0">
                <a:solidFill>
                  <a:srgbClr val="0000FF"/>
                </a:solidFill>
                <a:latin typeface="Consolas" pitchFamily="49" charset="0"/>
                <a:ea typeface="楷体" pitchFamily="49" charset="-122"/>
                <a:cs typeface="Consolas" pitchFamily="49" charset="0"/>
              </a:rPr>
              <a:t>L</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&gt;next</a:t>
            </a:r>
            <a:r>
              <a:rPr lang="zh-CN" altLang="en-US" sz="2000" dirty="0">
                <a:solidFill>
                  <a:srgbClr val="0000FF"/>
                </a:solidFill>
                <a:latin typeface="Consolas" pitchFamily="49" charset="0"/>
                <a:ea typeface="楷体" pitchFamily="49" charset="-122"/>
                <a:cs typeface="Consolas" pitchFamily="49" charset="0"/>
              </a:rPr>
              <a:t>中最大结点</a:t>
            </a:r>
            <a:r>
              <a:rPr lang="zh-CN" altLang="en-US" sz="2000">
                <a:solidFill>
                  <a:srgbClr val="0000FF"/>
                </a:solidFill>
                <a:latin typeface="Consolas" pitchFamily="49" charset="0"/>
                <a:ea typeface="楷体" pitchFamily="49" charset="-122"/>
                <a:cs typeface="Consolas" pitchFamily="49" charset="0"/>
              </a:rPr>
              <a:t>值</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2800"/>
              </a:lnSpc>
              <a:spcBef>
                <a:spcPts val="600"/>
              </a:spcBef>
            </a:pPr>
            <a:r>
              <a:rPr lang="zh-CN" altLang="en-US" sz="2000" smtClean="0">
                <a:solidFill>
                  <a:srgbClr val="0000FF"/>
                </a:solidFill>
                <a:latin typeface="Consolas" pitchFamily="49" charset="0"/>
                <a:ea typeface="楷体" pitchFamily="49" charset="-122"/>
                <a:cs typeface="Consolas" pitchFamily="49" charset="0"/>
              </a:rPr>
              <a:t>   假设</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(L</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&gt;next)</a:t>
            </a:r>
            <a:r>
              <a:rPr lang="zh-CN" altLang="en-US" sz="2000" dirty="0">
                <a:solidFill>
                  <a:srgbClr val="0000FF"/>
                </a:solidFill>
                <a:latin typeface="Consolas" pitchFamily="49" charset="0"/>
                <a:ea typeface="楷体" pitchFamily="49" charset="-122"/>
                <a:cs typeface="Consolas" pitchFamily="49" charset="0"/>
              </a:rPr>
              <a:t>已计算出来，显然</a:t>
            </a:r>
            <a:r>
              <a:rPr lang="zh-CN" altLang="en-US" sz="2000" dirty="0" smtClean="0">
                <a:solidFill>
                  <a:srgbClr val="0000FF"/>
                </a:solidFill>
                <a:latin typeface="Consolas" pitchFamily="49" charset="0"/>
                <a:ea typeface="楷体" pitchFamily="49" charset="-122"/>
                <a:cs typeface="Consolas" pitchFamily="49" charset="0"/>
              </a:rPr>
              <a:t>有：</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2800"/>
              </a:lnSpc>
              <a:spcBef>
                <a:spcPts val="600"/>
              </a:spcBef>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1(L</a:t>
            </a:r>
            <a:r>
              <a:rPr lang="en-US" altLang="zh-CN" sz="2000" dirty="0">
                <a:solidFill>
                  <a:srgbClr val="0000FF"/>
                </a:solidFill>
                <a:latin typeface="Consolas" pitchFamily="49" charset="0"/>
                <a:ea typeface="楷体" pitchFamily="49" charset="-122"/>
                <a:cs typeface="Consolas" pitchFamily="49" charset="0"/>
              </a:rPr>
              <a:t>)=max(L</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smtClean="0">
                <a:solidFill>
                  <a:srgbClr val="0000FF"/>
                </a:solidFill>
                <a:latin typeface="Consolas" pitchFamily="49" charset="0"/>
                <a:ea typeface="楷体" pitchFamily="49" charset="-122"/>
                <a:cs typeface="Consolas" pitchFamily="49" charset="0"/>
              </a:rPr>
              <a:t>data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f</a:t>
            </a:r>
            <a:r>
              <a:rPr lang="en-US" altLang="zh-CN" sz="2000" dirty="0" err="1"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(L</a:t>
            </a:r>
            <a:r>
              <a:rPr lang="en-US" altLang="zh-CN" sz="2000" dirty="0" smtClean="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&gt;next))</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0000FF"/>
                </a:solidFill>
                <a:latin typeface="Consolas" pitchFamily="49" charset="0"/>
                <a:ea typeface="楷体" pitchFamily="49" charset="-122"/>
                <a:cs typeface="Consolas" pitchFamily="49" charset="0"/>
              </a:rPr>
              <a:t>单链表</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中只有一个结点时有：</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(L)=L</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&gt;data</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8" name="组合 7"/>
          <p:cNvGrpSpPr/>
          <p:nvPr/>
        </p:nvGrpSpPr>
        <p:grpSpPr>
          <a:xfrm>
            <a:off x="2143108" y="357166"/>
            <a:ext cx="5357850" cy="2257498"/>
            <a:chOff x="1857356" y="3314642"/>
            <a:chExt cx="5357850" cy="2257498"/>
          </a:xfrm>
        </p:grpSpPr>
        <p:sp>
          <p:nvSpPr>
            <p:cNvPr id="9" name="矩形 8"/>
            <p:cNvSpPr/>
            <p:nvPr/>
          </p:nvSpPr>
          <p:spPr>
            <a:xfrm>
              <a:off x="2071670"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10" name="矩形 9"/>
            <p:cNvSpPr/>
            <p:nvPr/>
          </p:nvSpPr>
          <p:spPr>
            <a:xfrm>
              <a:off x="2643174"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1" name="矩形 10"/>
            <p:cNvSpPr/>
            <p:nvPr/>
          </p:nvSpPr>
          <p:spPr>
            <a:xfrm>
              <a:off x="3643306"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2" name="矩形 11"/>
            <p:cNvSpPr/>
            <p:nvPr/>
          </p:nvSpPr>
          <p:spPr>
            <a:xfrm>
              <a:off x="4214810"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3" name="矩形 12"/>
            <p:cNvSpPr/>
            <p:nvPr/>
          </p:nvSpPr>
          <p:spPr>
            <a:xfrm>
              <a:off x="6072198"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14" name="矩形 13"/>
            <p:cNvSpPr/>
            <p:nvPr/>
          </p:nvSpPr>
          <p:spPr>
            <a:xfrm>
              <a:off x="6643702"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15" name="直接箭头连接符 14"/>
            <p:cNvCxnSpPr/>
            <p:nvPr/>
          </p:nvCxnSpPr>
          <p:spPr>
            <a:xfrm>
              <a:off x="3000364" y="4500570"/>
              <a:ext cx="642942"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直接箭头连接符 15"/>
            <p:cNvCxnSpPr/>
            <p:nvPr/>
          </p:nvCxnSpPr>
          <p:spPr>
            <a:xfrm>
              <a:off x="4429124" y="4500570"/>
              <a:ext cx="540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p:nvPr/>
          </p:nvCxnSpPr>
          <p:spPr>
            <a:xfrm>
              <a:off x="5568198" y="4500570"/>
              <a:ext cx="504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TextBox 17"/>
            <p:cNvSpPr txBox="1"/>
            <p:nvPr/>
          </p:nvSpPr>
          <p:spPr>
            <a:xfrm>
              <a:off x="5052880" y="4175629"/>
              <a:ext cx="714380"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19" name="TextBox 18"/>
            <p:cNvSpPr txBox="1"/>
            <p:nvPr/>
          </p:nvSpPr>
          <p:spPr>
            <a:xfrm>
              <a:off x="1857356" y="350043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20" name="弧形 19"/>
            <p:cNvSpPr/>
            <p:nvPr/>
          </p:nvSpPr>
          <p:spPr>
            <a:xfrm>
              <a:off x="1857356" y="371475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1" name="TextBox 20"/>
            <p:cNvSpPr txBox="1"/>
            <p:nvPr/>
          </p:nvSpPr>
          <p:spPr>
            <a:xfrm>
              <a:off x="2928926" y="3314642"/>
              <a:ext cx="135732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L-&gt;next</a:t>
              </a:r>
              <a:endParaRPr lang="zh-CN" altLang="en-US" sz="2000">
                <a:solidFill>
                  <a:srgbClr val="0000FF"/>
                </a:solidFill>
                <a:latin typeface="Consolas" pitchFamily="49" charset="0"/>
                <a:cs typeface="Consolas" pitchFamily="49" charset="0"/>
              </a:endParaRPr>
            </a:p>
          </p:txBody>
        </p:sp>
        <p:sp>
          <p:nvSpPr>
            <p:cNvPr id="22" name="弧形 21"/>
            <p:cNvSpPr/>
            <p:nvPr/>
          </p:nvSpPr>
          <p:spPr>
            <a:xfrm>
              <a:off x="3428992" y="3747001"/>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3" name="左大括号 22"/>
            <p:cNvSpPr/>
            <p:nvPr/>
          </p:nvSpPr>
          <p:spPr>
            <a:xfrm rot="5400000">
              <a:off x="5286380" y="2714620"/>
              <a:ext cx="285752" cy="25717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4" name="TextBox 23"/>
            <p:cNvSpPr txBox="1"/>
            <p:nvPr/>
          </p:nvSpPr>
          <p:spPr>
            <a:xfrm>
              <a:off x="4714876" y="3386080"/>
              <a:ext cx="1500198"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(L-&gt;next)</a:t>
              </a:r>
              <a:endParaRPr lang="zh-CN" altLang="en-US" sz="2000">
                <a:solidFill>
                  <a:srgbClr val="FF00FF"/>
                </a:solidFill>
                <a:latin typeface="Consolas" pitchFamily="49" charset="0"/>
                <a:cs typeface="Consolas" pitchFamily="49" charset="0"/>
              </a:endParaRPr>
            </a:p>
          </p:txBody>
        </p:sp>
        <p:sp>
          <p:nvSpPr>
            <p:cNvPr id="25" name="TextBox 24"/>
            <p:cNvSpPr txBox="1"/>
            <p:nvPr/>
          </p:nvSpPr>
          <p:spPr>
            <a:xfrm>
              <a:off x="4143372" y="5172030"/>
              <a:ext cx="1000132"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a:t>
              </a:r>
              <a:endParaRPr lang="zh-CN" altLang="en-US" sz="2000">
                <a:solidFill>
                  <a:srgbClr val="FF00FF"/>
                </a:solidFill>
                <a:latin typeface="Consolas" pitchFamily="49" charset="0"/>
                <a:cs typeface="Consolas" pitchFamily="49" charset="0"/>
              </a:endParaRPr>
            </a:p>
          </p:txBody>
        </p:sp>
        <p:sp>
          <p:nvSpPr>
            <p:cNvPr id="26" name="左大括号 25"/>
            <p:cNvSpPr/>
            <p:nvPr/>
          </p:nvSpPr>
          <p:spPr>
            <a:xfrm rot="16200000">
              <a:off x="4393405" y="2821778"/>
              <a:ext cx="285752" cy="435771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grpSp>
        <p:nvGrpSpPr>
          <p:cNvPr id="28" name="组合 27"/>
          <p:cNvGrpSpPr/>
          <p:nvPr/>
        </p:nvGrpSpPr>
        <p:grpSpPr>
          <a:xfrm>
            <a:off x="1214414" y="5000636"/>
            <a:ext cx="7429552" cy="1559190"/>
            <a:chOff x="1214414" y="5000636"/>
            <a:chExt cx="7429552" cy="1559190"/>
          </a:xfrm>
        </p:grpSpPr>
        <p:sp>
          <p:nvSpPr>
            <p:cNvPr id="5" name="Text Box 2"/>
            <p:cNvSpPr txBox="1">
              <a:spLocks noChangeArrowheads="1"/>
            </p:cNvSpPr>
            <p:nvPr/>
          </p:nvSpPr>
          <p:spPr bwMode="auto">
            <a:xfrm>
              <a:off x="4786314" y="5072074"/>
              <a:ext cx="1643074" cy="400110"/>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仿宋" pitchFamily="49" charset="-122"/>
                  <a:ea typeface="仿宋" pitchFamily="49" charset="-122"/>
                  <a:cs typeface="Times New Roman" pitchFamily="18" charset="0"/>
                </a:rPr>
                <a:t>递归模型</a:t>
              </a:r>
              <a:endParaRPr lang="zh-CN" altLang="en-US" sz="2000" dirty="0">
                <a:solidFill>
                  <a:srgbClr val="0000FF"/>
                </a:solidFill>
                <a:latin typeface="仿宋" pitchFamily="49" charset="-122"/>
                <a:ea typeface="仿宋" pitchFamily="49" charset="-122"/>
                <a:cs typeface="Times New Roman" pitchFamily="18" charset="0"/>
              </a:endParaRPr>
            </a:p>
          </p:txBody>
        </p:sp>
        <p:sp>
          <p:nvSpPr>
            <p:cNvPr id="7" name="Text Box 3"/>
            <p:cNvSpPr txBox="1">
              <a:spLocks noChangeArrowheads="1"/>
            </p:cNvSpPr>
            <p:nvPr/>
          </p:nvSpPr>
          <p:spPr bwMode="auto">
            <a:xfrm>
              <a:off x="1214414" y="5715016"/>
              <a:ext cx="7429552" cy="844810"/>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52000" tIns="144000" bIns="144000">
              <a:spAutoFit/>
            </a:bodyPr>
            <a:lstStyle/>
            <a:p>
              <a:r>
                <a:rPr lang="en-US" altLang="zh-CN" sz="1800" i="1" dirty="0" err="1">
                  <a:solidFill>
                    <a:srgbClr val="0000FF"/>
                  </a:solidFill>
                  <a:latin typeface="Consolas" pitchFamily="49" charset="0"/>
                  <a:ea typeface="仿宋" pitchFamily="49" charset="-122"/>
                  <a:cs typeface="Consolas" pitchFamily="49" charset="0"/>
                </a:rPr>
                <a:t>f</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(L)=L-&gt;data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B050"/>
                  </a:solidFill>
                  <a:latin typeface="Consolas" pitchFamily="49" charset="0"/>
                  <a:ea typeface="仿宋" pitchFamily="49" charset="-122"/>
                  <a:cs typeface="Consolas" pitchFamily="49" charset="0"/>
                </a:rPr>
                <a:t>当</a:t>
              </a:r>
              <a:r>
                <a:rPr lang="en-US" altLang="zh-CN" sz="1800" dirty="0">
                  <a:solidFill>
                    <a:srgbClr val="00B050"/>
                  </a:solidFill>
                  <a:latin typeface="Consolas" pitchFamily="49" charset="0"/>
                  <a:ea typeface="仿宋" pitchFamily="49" charset="-122"/>
                  <a:cs typeface="Consolas" pitchFamily="49" charset="0"/>
                </a:rPr>
                <a:t>L</a:t>
              </a:r>
              <a:r>
                <a:rPr lang="zh-CN" altLang="en-US" sz="1800" dirty="0">
                  <a:solidFill>
                    <a:srgbClr val="00B050"/>
                  </a:solidFill>
                  <a:latin typeface="Consolas" pitchFamily="49" charset="0"/>
                  <a:ea typeface="仿宋" pitchFamily="49" charset="-122"/>
                  <a:cs typeface="Consolas" pitchFamily="49" charset="0"/>
                </a:rPr>
                <a:t>中只有一个结点时</a:t>
              </a:r>
            </a:p>
            <a:p>
              <a:r>
                <a:rPr lang="en-US" altLang="zh-CN" sz="1800" i="1" dirty="0" err="1">
                  <a:solidFill>
                    <a:srgbClr val="0000FF"/>
                  </a:solidFill>
                  <a:latin typeface="Consolas" pitchFamily="49" charset="0"/>
                  <a:ea typeface="仿宋" pitchFamily="49" charset="-122"/>
                  <a:cs typeface="Consolas" pitchFamily="49" charset="0"/>
                </a:rPr>
                <a:t>f</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(L)=</a:t>
              </a:r>
              <a:r>
                <a:rPr lang="en-US" altLang="zh-CN" sz="1800" dirty="0" smtClean="0">
                  <a:solidFill>
                    <a:srgbClr val="0000FF"/>
                  </a:solidFill>
                  <a:latin typeface="Consolas" pitchFamily="49" charset="0"/>
                  <a:ea typeface="仿宋" pitchFamily="49" charset="-122"/>
                  <a:cs typeface="Consolas" pitchFamily="49" charset="0"/>
                </a:rPr>
                <a:t>max{L-</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smtClean="0">
                  <a:solidFill>
                    <a:srgbClr val="0000FF"/>
                  </a:solidFill>
                  <a:latin typeface="Consolas" pitchFamily="49" charset="0"/>
                  <a:ea typeface="仿宋" pitchFamily="49" charset="-122"/>
                  <a:cs typeface="Consolas" pitchFamily="49" charset="0"/>
                </a:rPr>
                <a:t>data</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f</a:t>
              </a:r>
              <a:r>
                <a:rPr lang="en-US" altLang="zh-CN" sz="1800" dirty="0" err="1" smtClean="0">
                  <a:solidFill>
                    <a:srgbClr val="0000FF"/>
                  </a:solidFill>
                  <a:latin typeface="Consolas" pitchFamily="49" charset="0"/>
                  <a:ea typeface="仿宋" pitchFamily="49" charset="-122"/>
                  <a:cs typeface="Consolas" pitchFamily="49" charset="0"/>
                </a:rPr>
                <a:t>1</a:t>
              </a:r>
              <a:r>
                <a:rPr lang="en-US" altLang="zh-CN" sz="1800" dirty="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50"/>
                  </a:solidFill>
                  <a:latin typeface="Consolas" pitchFamily="49" charset="0"/>
                  <a:ea typeface="仿宋" pitchFamily="49" charset="-122"/>
                  <a:cs typeface="Consolas" pitchFamily="49" charset="0"/>
                </a:rPr>
                <a:t>其他情况</a:t>
              </a:r>
            </a:p>
          </p:txBody>
        </p:sp>
        <p:sp>
          <p:nvSpPr>
            <p:cNvPr id="27" name="下箭头 26"/>
            <p:cNvSpPr/>
            <p:nvPr/>
          </p:nvSpPr>
          <p:spPr>
            <a:xfrm>
              <a:off x="4572000" y="5000636"/>
              <a:ext cx="214314" cy="57150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29" name="TextBox 28"/>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1500166" y="2500306"/>
            <a:ext cx="6643734" cy="319930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f1</a:t>
            </a:r>
            <a:r>
              <a:rPr lang="en-US" altLang="zh-CN" sz="1800" smtClean="0">
                <a:solidFill>
                  <a:srgbClr val="0000FF"/>
                </a:solidFill>
                <a:latin typeface="Consolas" pitchFamily="49" charset="0"/>
                <a:ea typeface="仿宋" pitchFamily="49" charset="-122"/>
                <a:cs typeface="Consolas" pitchFamily="49" charset="0"/>
              </a:rPr>
              <a:t>(SLinkNode </a:t>
            </a:r>
            <a:r>
              <a:rPr lang="en-US" altLang="zh-CN" sz="1800" dirty="0">
                <a:solidFill>
                  <a:srgbClr val="0000FF"/>
                </a:solidFill>
                <a:latin typeface="Consolas" pitchFamily="49" charset="0"/>
                <a:ea typeface="仿宋" pitchFamily="49" charset="-122"/>
                <a:cs typeface="Consolas" pitchFamily="49" charset="0"/>
              </a:rPr>
              <a:t>*L)</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m;</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(L-&gt;next==NULL</a:t>
            </a:r>
            <a:r>
              <a:rPr lang="en-US" altLang="zh-CN" sz="180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L-</a:t>
            </a:r>
            <a:r>
              <a:rPr lang="en-US" altLang="zh-CN" sz="1800">
                <a:solidFill>
                  <a:srgbClr val="0000FF"/>
                </a:solidFill>
                <a:latin typeface="Consolas" pitchFamily="49" charset="0"/>
                <a:ea typeface="仿宋" pitchFamily="49" charset="-122"/>
                <a:cs typeface="Consolas" pitchFamily="49" charset="0"/>
              </a:rPr>
              <a:t>&gt;</a:t>
            </a:r>
            <a:r>
              <a:rPr lang="en-US" altLang="zh-CN" sz="1800" smtClean="0">
                <a:solidFill>
                  <a:srgbClr val="0000FF"/>
                </a:solidFill>
                <a:latin typeface="Consolas" pitchFamily="49" charset="0"/>
                <a:ea typeface="仿宋" pitchFamily="49" charset="-122"/>
                <a:cs typeface="Consolas" pitchFamily="49" charset="0"/>
              </a:rPr>
              <a:t>data;</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else</a:t>
            </a:r>
            <a:r>
              <a:rPr lang="en-US" altLang="zh-CN" sz="180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m=</a:t>
            </a:r>
            <a:r>
              <a:rPr lang="en-US" altLang="zh-CN" sz="1800" smtClean="0">
                <a:solidFill>
                  <a:srgbClr val="FF0000"/>
                </a:solidFill>
                <a:latin typeface="Consolas" pitchFamily="49" charset="0"/>
                <a:ea typeface="仿宋" pitchFamily="49" charset="-122"/>
                <a:cs typeface="Consolas" pitchFamily="49" charset="0"/>
              </a:rPr>
              <a:t>f1</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递归求小问题的解</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(m&gt;L-&gt;data) return m;</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return L-&gt;data;</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61445" name="AutoShape 5"/>
          <p:cNvSpPr>
            <a:spLocks noChangeArrowheads="1"/>
          </p:cNvSpPr>
          <p:nvPr/>
        </p:nvSpPr>
        <p:spPr bwMode="auto">
          <a:xfrm>
            <a:off x="4000497" y="1643050"/>
            <a:ext cx="357189" cy="714380"/>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 name="Text Box 3"/>
          <p:cNvSpPr txBox="1">
            <a:spLocks noChangeArrowheads="1"/>
          </p:cNvSpPr>
          <p:nvPr/>
        </p:nvSpPr>
        <p:spPr bwMode="auto">
          <a:xfrm>
            <a:off x="1357290" y="571480"/>
            <a:ext cx="7429552" cy="844810"/>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52000" tIns="144000" bIns="144000">
            <a:spAutoFit/>
          </a:bodyPr>
          <a:lstStyle/>
          <a:p>
            <a:r>
              <a:rPr lang="en-US" altLang="zh-CN" sz="1800" i="1" dirty="0" err="1">
                <a:solidFill>
                  <a:srgbClr val="0000FF"/>
                </a:solidFill>
                <a:latin typeface="Consolas" pitchFamily="49" charset="0"/>
                <a:ea typeface="仿宋" pitchFamily="49" charset="-122"/>
                <a:cs typeface="Consolas" pitchFamily="49" charset="0"/>
              </a:rPr>
              <a:t>f</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(L)=L-&gt;data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B050"/>
                </a:solidFill>
                <a:latin typeface="Consolas" pitchFamily="49" charset="0"/>
                <a:ea typeface="仿宋" pitchFamily="49" charset="-122"/>
                <a:cs typeface="Consolas" pitchFamily="49" charset="0"/>
              </a:rPr>
              <a:t>当</a:t>
            </a:r>
            <a:r>
              <a:rPr lang="en-US" altLang="zh-CN" sz="1800" dirty="0">
                <a:solidFill>
                  <a:srgbClr val="00B050"/>
                </a:solidFill>
                <a:latin typeface="Consolas" pitchFamily="49" charset="0"/>
                <a:ea typeface="仿宋" pitchFamily="49" charset="-122"/>
                <a:cs typeface="Consolas" pitchFamily="49" charset="0"/>
              </a:rPr>
              <a:t>L</a:t>
            </a:r>
            <a:r>
              <a:rPr lang="zh-CN" altLang="en-US" sz="1800" dirty="0">
                <a:solidFill>
                  <a:srgbClr val="00B050"/>
                </a:solidFill>
                <a:latin typeface="Consolas" pitchFamily="49" charset="0"/>
                <a:ea typeface="仿宋" pitchFamily="49" charset="-122"/>
                <a:cs typeface="Consolas" pitchFamily="49" charset="0"/>
              </a:rPr>
              <a:t>中只有一个结点时</a:t>
            </a:r>
          </a:p>
          <a:p>
            <a:r>
              <a:rPr lang="en-US" altLang="zh-CN" sz="1800" i="1" dirty="0" err="1">
                <a:solidFill>
                  <a:srgbClr val="0000FF"/>
                </a:solidFill>
                <a:latin typeface="Consolas" pitchFamily="49" charset="0"/>
                <a:ea typeface="仿宋" pitchFamily="49" charset="-122"/>
                <a:cs typeface="Consolas" pitchFamily="49" charset="0"/>
              </a:rPr>
              <a:t>f</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(L)=</a:t>
            </a:r>
            <a:r>
              <a:rPr lang="en-US" altLang="zh-CN" sz="1800" dirty="0" smtClean="0">
                <a:solidFill>
                  <a:srgbClr val="0000FF"/>
                </a:solidFill>
                <a:latin typeface="Consolas" pitchFamily="49" charset="0"/>
                <a:ea typeface="仿宋" pitchFamily="49" charset="-122"/>
                <a:cs typeface="Consolas" pitchFamily="49" charset="0"/>
              </a:rPr>
              <a:t>max{L-</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smtClean="0">
                <a:solidFill>
                  <a:srgbClr val="0000FF"/>
                </a:solidFill>
                <a:latin typeface="Consolas" pitchFamily="49" charset="0"/>
                <a:ea typeface="仿宋" pitchFamily="49" charset="-122"/>
                <a:cs typeface="Consolas" pitchFamily="49" charset="0"/>
              </a:rPr>
              <a:t>data</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f</a:t>
            </a:r>
            <a:r>
              <a:rPr lang="en-US" altLang="zh-CN" sz="1800" dirty="0" err="1" smtClean="0">
                <a:solidFill>
                  <a:srgbClr val="0000FF"/>
                </a:solidFill>
                <a:latin typeface="Consolas" pitchFamily="49" charset="0"/>
                <a:ea typeface="仿宋" pitchFamily="49" charset="-122"/>
                <a:cs typeface="Consolas" pitchFamily="49" charset="0"/>
              </a:rPr>
              <a:t>1</a:t>
            </a:r>
            <a:r>
              <a:rPr lang="en-US" altLang="zh-CN" sz="1800" dirty="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50"/>
                </a:solidFill>
                <a:latin typeface="Consolas" pitchFamily="49" charset="0"/>
                <a:ea typeface="仿宋" pitchFamily="49" charset="-122"/>
                <a:cs typeface="Consolas" pitchFamily="49" charset="0"/>
              </a:rPr>
              <a:t>其他情况</a:t>
            </a:r>
          </a:p>
        </p:txBody>
      </p:sp>
      <p:sp>
        <p:nvSpPr>
          <p:cNvPr id="8" name="TextBox 7"/>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4"/>
          <p:cNvSpPr txBox="1">
            <a:spLocks noChangeArrowheads="1"/>
          </p:cNvSpPr>
          <p:nvPr/>
        </p:nvSpPr>
        <p:spPr bwMode="auto">
          <a:xfrm>
            <a:off x="1325568" y="757222"/>
            <a:ext cx="7246960" cy="400110"/>
          </a:xfrm>
          <a:prstGeom prst="rect">
            <a:avLst/>
          </a:prstGeom>
          <a:noFill/>
          <a:ln w="9525">
            <a:noFill/>
            <a:miter lim="800000"/>
            <a:headEnd/>
            <a:tailEnd/>
          </a:ln>
        </p:spPr>
        <p:txBody>
          <a:bodyPr wrap="square">
            <a:spAutoFit/>
          </a:bodyPr>
          <a:lstStyle/>
          <a:p>
            <a:pPr marL="342900" indent="-342900">
              <a:buFontTx/>
              <a:buBlip>
                <a:blip r:embed="rId2"/>
              </a:buBlip>
            </a:pPr>
            <a:r>
              <a:rPr lang="zh-CN" altLang="en-US" sz="2000" dirty="0">
                <a:solidFill>
                  <a:srgbClr val="FF0000"/>
                </a:solidFill>
                <a:latin typeface="微软雅黑" pitchFamily="34" charset="-122"/>
                <a:ea typeface="微软雅黑" pitchFamily="34" charset="-122"/>
                <a:cs typeface="Times New Roman" pitchFamily="18" charset="0"/>
              </a:rPr>
              <a:t>凹入表示法</a:t>
            </a:r>
            <a:r>
              <a:rPr lang="zh-CN" altLang="en-US" sz="2000" dirty="0">
                <a:solidFill>
                  <a:srgbClr val="0000FF"/>
                </a:solidFill>
                <a:ea typeface="楷体" pitchFamily="49" charset="-122"/>
                <a:cs typeface="Times New Roman" pitchFamily="18" charset="0"/>
              </a:rPr>
              <a:t>。使用线段的伸缩关系描述树结构。</a:t>
            </a:r>
          </a:p>
        </p:txBody>
      </p:sp>
      <p:sp>
        <p:nvSpPr>
          <p:cNvPr id="4100" name="AutoShape 6"/>
          <p:cNvSpPr>
            <a:spLocks noChangeArrowheads="1"/>
          </p:cNvSpPr>
          <p:nvPr/>
        </p:nvSpPr>
        <p:spPr bwMode="auto">
          <a:xfrm>
            <a:off x="5072066" y="2857496"/>
            <a:ext cx="431800" cy="433388"/>
          </a:xfrm>
          <a:prstGeom prst="right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grpSp>
        <p:nvGrpSpPr>
          <p:cNvPr id="23" name="组合 22"/>
          <p:cNvGrpSpPr/>
          <p:nvPr/>
        </p:nvGrpSpPr>
        <p:grpSpPr>
          <a:xfrm>
            <a:off x="1785918" y="1928802"/>
            <a:ext cx="2808288" cy="2419350"/>
            <a:chOff x="3357554" y="2786058"/>
            <a:chExt cx="2808288" cy="2419350"/>
          </a:xfrm>
        </p:grpSpPr>
        <p:sp>
          <p:nvSpPr>
            <p:cNvPr id="24"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5"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6"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7"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28"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29"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30"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31"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2"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3"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4"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5"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6"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7"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38" name="直接连接符 35"/>
            <p:cNvCxnSpPr>
              <a:cxnSpLocks noChangeShapeType="1"/>
              <a:stCxn id="32" idx="4"/>
              <a:endCxn id="34" idx="0"/>
            </p:cNvCxnSpPr>
            <p:nvPr/>
          </p:nvCxnSpPr>
          <p:spPr bwMode="auto">
            <a:xfrm rot="16200000" flipH="1">
              <a:off x="4081455" y="4695025"/>
              <a:ext cx="300037" cy="1"/>
            </a:xfrm>
            <a:prstGeom prst="line">
              <a:avLst/>
            </a:prstGeom>
            <a:noFill/>
            <a:ln w="28575" algn="ctr">
              <a:solidFill>
                <a:srgbClr val="996633"/>
              </a:solidFill>
              <a:round/>
              <a:headEnd/>
              <a:tailEnd/>
            </a:ln>
          </p:spPr>
        </p:cxnSp>
      </p:grpSp>
      <p:pic>
        <p:nvPicPr>
          <p:cNvPr id="18433" name="Picture 1"/>
          <p:cNvPicPr>
            <a:picLocks noChangeAspect="1" noChangeArrowheads="1"/>
          </p:cNvPicPr>
          <p:nvPr/>
        </p:nvPicPr>
        <p:blipFill>
          <a:blip r:embed="rId3" cstate="print"/>
          <a:srcRect/>
          <a:stretch>
            <a:fillRect/>
          </a:stretch>
        </p:blipFill>
        <p:spPr bwMode="auto">
          <a:xfrm>
            <a:off x="5857884" y="1857364"/>
            <a:ext cx="2231783" cy="2786082"/>
          </a:xfrm>
          <a:prstGeom prst="rect">
            <a:avLst/>
          </a:prstGeom>
          <a:noFill/>
          <a:ln w="9525">
            <a:noFill/>
            <a:miter lim="800000"/>
            <a:headEnd/>
            <a:tailEnd/>
          </a:ln>
          <a:effectLst/>
        </p:spPr>
      </p:pic>
      <p:sp>
        <p:nvSpPr>
          <p:cNvPr id="39" name="TextBox 3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071538" y="428604"/>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）分析同（</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）小题。对应的递归算法如下：</a:t>
            </a:r>
          </a:p>
        </p:txBody>
      </p:sp>
      <p:sp>
        <p:nvSpPr>
          <p:cNvPr id="62467" name="Text Box 3"/>
          <p:cNvSpPr txBox="1">
            <a:spLocks noChangeArrowheads="1"/>
          </p:cNvSpPr>
          <p:nvPr/>
        </p:nvSpPr>
        <p:spPr bwMode="auto">
          <a:xfrm>
            <a:off x="1285852" y="1142984"/>
            <a:ext cx="6818332" cy="306080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f2</a:t>
            </a:r>
            <a:r>
              <a:rPr lang="en-US" altLang="zh-CN" sz="1800" smtClean="0">
                <a:solidFill>
                  <a:srgbClr val="0000FF"/>
                </a:solidFill>
                <a:latin typeface="Consolas" pitchFamily="49" charset="0"/>
                <a:ea typeface="仿宋" pitchFamily="49" charset="-122"/>
                <a:cs typeface="Consolas" pitchFamily="49" charset="0"/>
              </a:rPr>
              <a:t>(SLinkNode </a:t>
            </a:r>
            <a:r>
              <a:rPr lang="en-US" altLang="zh-CN" sz="1800" dirty="0">
                <a:solidFill>
                  <a:srgbClr val="0000FF"/>
                </a:solidFill>
                <a:latin typeface="Consolas" pitchFamily="49" charset="0"/>
                <a:ea typeface="仿宋" pitchFamily="49" charset="-122"/>
                <a:cs typeface="Consolas" pitchFamily="49" charset="0"/>
              </a:rPr>
              <a:t>*L)</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m;</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(L-&gt;next==NULL)</a:t>
            </a:r>
          </a:p>
          <a:p>
            <a:r>
              <a:rPr lang="en-US" altLang="zh-CN" sz="1800" dirty="0">
                <a:solidFill>
                  <a:srgbClr val="0000FF"/>
                </a:solidFill>
                <a:latin typeface="Consolas" pitchFamily="49" charset="0"/>
                <a:ea typeface="仿宋" pitchFamily="49" charset="-122"/>
                <a:cs typeface="Consolas" pitchFamily="49" charset="0"/>
              </a:rPr>
              <a:t>	return L-&gt;data;</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a:t>
            </a:r>
            <a:r>
              <a:rPr lang="en-US" altLang="zh-CN" sz="1800" smtClean="0">
                <a:solidFill>
                  <a:srgbClr val="FF0000"/>
                </a:solidFill>
                <a:latin typeface="Consolas" pitchFamily="49" charset="0"/>
                <a:ea typeface="仿宋" pitchFamily="49" charset="-122"/>
                <a:cs typeface="Consolas" pitchFamily="49" charset="0"/>
              </a:rPr>
              <a:t>f2</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递归求小问题的解</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(m&lt;L-&gt;data) return m;</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return L-&gt;data;</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grpSp>
        <p:nvGrpSpPr>
          <p:cNvPr id="6" name="组合 5"/>
          <p:cNvGrpSpPr/>
          <p:nvPr/>
        </p:nvGrpSpPr>
        <p:grpSpPr>
          <a:xfrm>
            <a:off x="1857356" y="4343292"/>
            <a:ext cx="5357850" cy="2228980"/>
            <a:chOff x="1857356" y="3314642"/>
            <a:chExt cx="5357850" cy="2228980"/>
          </a:xfrm>
        </p:grpSpPr>
        <p:sp>
          <p:nvSpPr>
            <p:cNvPr id="7" name="矩形 6"/>
            <p:cNvSpPr/>
            <p:nvPr/>
          </p:nvSpPr>
          <p:spPr>
            <a:xfrm>
              <a:off x="2071670"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8" name="矩形 7"/>
            <p:cNvSpPr/>
            <p:nvPr/>
          </p:nvSpPr>
          <p:spPr>
            <a:xfrm>
              <a:off x="2643174"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9" name="矩形 8"/>
            <p:cNvSpPr/>
            <p:nvPr/>
          </p:nvSpPr>
          <p:spPr>
            <a:xfrm>
              <a:off x="3643306"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0" name="矩形 9"/>
            <p:cNvSpPr/>
            <p:nvPr/>
          </p:nvSpPr>
          <p:spPr>
            <a:xfrm>
              <a:off x="4214810"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1" name="矩形 10"/>
            <p:cNvSpPr/>
            <p:nvPr/>
          </p:nvSpPr>
          <p:spPr>
            <a:xfrm>
              <a:off x="6072198"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12" name="矩形 11"/>
            <p:cNvSpPr/>
            <p:nvPr/>
          </p:nvSpPr>
          <p:spPr>
            <a:xfrm>
              <a:off x="6643702"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13" name="直接箭头连接符 12"/>
            <p:cNvCxnSpPr/>
            <p:nvPr/>
          </p:nvCxnSpPr>
          <p:spPr>
            <a:xfrm>
              <a:off x="3000364" y="4500570"/>
              <a:ext cx="642942"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直接箭头连接符 13"/>
            <p:cNvCxnSpPr/>
            <p:nvPr/>
          </p:nvCxnSpPr>
          <p:spPr>
            <a:xfrm>
              <a:off x="4429124" y="4500570"/>
              <a:ext cx="540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p:nvPr/>
          </p:nvCxnSpPr>
          <p:spPr>
            <a:xfrm>
              <a:off x="5568198" y="4500570"/>
              <a:ext cx="504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5052880" y="4175629"/>
              <a:ext cx="714380"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17" name="TextBox 16"/>
            <p:cNvSpPr txBox="1"/>
            <p:nvPr/>
          </p:nvSpPr>
          <p:spPr>
            <a:xfrm>
              <a:off x="1857356" y="350043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18" name="弧形 17"/>
            <p:cNvSpPr/>
            <p:nvPr/>
          </p:nvSpPr>
          <p:spPr>
            <a:xfrm>
              <a:off x="1857356" y="371475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9" name="TextBox 18"/>
            <p:cNvSpPr txBox="1"/>
            <p:nvPr/>
          </p:nvSpPr>
          <p:spPr>
            <a:xfrm>
              <a:off x="2928926" y="3314642"/>
              <a:ext cx="135732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L-&gt;next</a:t>
              </a:r>
              <a:endParaRPr lang="zh-CN" altLang="en-US" sz="2000">
                <a:solidFill>
                  <a:srgbClr val="0000FF"/>
                </a:solidFill>
                <a:latin typeface="Consolas" pitchFamily="49" charset="0"/>
                <a:cs typeface="Consolas" pitchFamily="49" charset="0"/>
              </a:endParaRPr>
            </a:p>
          </p:txBody>
        </p:sp>
        <p:sp>
          <p:nvSpPr>
            <p:cNvPr id="20" name="弧形 19"/>
            <p:cNvSpPr/>
            <p:nvPr/>
          </p:nvSpPr>
          <p:spPr>
            <a:xfrm>
              <a:off x="3428992" y="3747001"/>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1" name="左大括号 20"/>
            <p:cNvSpPr/>
            <p:nvPr/>
          </p:nvSpPr>
          <p:spPr>
            <a:xfrm rot="5400000">
              <a:off x="5286380" y="2714620"/>
              <a:ext cx="285752" cy="25717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2" name="TextBox 21"/>
            <p:cNvSpPr txBox="1"/>
            <p:nvPr/>
          </p:nvSpPr>
          <p:spPr>
            <a:xfrm>
              <a:off x="4714876" y="3386080"/>
              <a:ext cx="1500198"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(L-&gt;next)</a:t>
              </a:r>
              <a:endParaRPr lang="zh-CN" altLang="en-US" sz="2000">
                <a:solidFill>
                  <a:srgbClr val="FF00FF"/>
                </a:solidFill>
                <a:latin typeface="Consolas" pitchFamily="49" charset="0"/>
                <a:cs typeface="Consolas" pitchFamily="49" charset="0"/>
              </a:endParaRPr>
            </a:p>
          </p:txBody>
        </p:sp>
        <p:sp>
          <p:nvSpPr>
            <p:cNvPr id="23" name="TextBox 22"/>
            <p:cNvSpPr txBox="1"/>
            <p:nvPr/>
          </p:nvSpPr>
          <p:spPr>
            <a:xfrm>
              <a:off x="4143372" y="5143512"/>
              <a:ext cx="1000132"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a:t>
              </a:r>
              <a:endParaRPr lang="zh-CN" altLang="en-US" sz="2000">
                <a:solidFill>
                  <a:srgbClr val="FF00FF"/>
                </a:solidFill>
                <a:latin typeface="Consolas" pitchFamily="49" charset="0"/>
                <a:cs typeface="Consolas" pitchFamily="49" charset="0"/>
              </a:endParaRPr>
            </a:p>
          </p:txBody>
        </p:sp>
        <p:sp>
          <p:nvSpPr>
            <p:cNvPr id="24" name="左大括号 23"/>
            <p:cNvSpPr/>
            <p:nvPr/>
          </p:nvSpPr>
          <p:spPr>
            <a:xfrm rot="16200000">
              <a:off x="4393405" y="2821778"/>
              <a:ext cx="285752" cy="435771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25" name="TextBox 2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142976" y="714356"/>
            <a:ext cx="7715304" cy="2256900"/>
          </a:xfrm>
          <a:prstGeom prst="rect">
            <a:avLst/>
          </a:prstGeom>
          <a:noFill/>
          <a:ln w="9525">
            <a:noFill/>
            <a:miter lim="800000"/>
            <a:headEnd/>
            <a:tailEnd/>
          </a:ln>
        </p:spPr>
        <p:txBody>
          <a:bodyPr wrap="square">
            <a:spAutoFit/>
          </a:bodyPr>
          <a:lstStyle/>
          <a:p>
            <a:pPr>
              <a:lnSpc>
                <a:spcPts val="3200"/>
              </a:lnSpc>
              <a:spcBef>
                <a:spcPct val="50000"/>
              </a:spcBef>
            </a:pPr>
            <a:r>
              <a:rPr lang="zh-CN" altLang="en-US" sz="200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正向输出单链表</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的所有结点值，这是原问题</a:t>
            </a:r>
            <a:r>
              <a:rPr lang="zh-CN" altLang="en-US" sz="2000" dirty="0" smtClean="0">
                <a:solidFill>
                  <a:srgbClr val="0000FF"/>
                </a:solidFill>
                <a:latin typeface="Consolas" pitchFamily="49" charset="0"/>
                <a:ea typeface="楷体" pitchFamily="49" charset="-122"/>
                <a:cs typeface="Consolas" pitchFamily="49" charset="0"/>
              </a:rPr>
              <a:t>。则小问题就是</a:t>
            </a:r>
            <a:r>
              <a:rPr lang="en-US" altLang="zh-CN" sz="2000" i="1" dirty="0" err="1" smtClean="0">
                <a:solidFill>
                  <a:srgbClr val="0000FF"/>
                </a:solidFill>
                <a:latin typeface="Consolas" pitchFamily="49" charset="0"/>
                <a:ea typeface="楷体" pitchFamily="49" charset="-122"/>
                <a:cs typeface="Consolas" pitchFamily="49" charset="0"/>
              </a:rPr>
              <a:t>f</a:t>
            </a:r>
            <a:r>
              <a:rPr lang="en-US" altLang="zh-CN" sz="2000" dirty="0" err="1" smtClean="0">
                <a:solidFill>
                  <a:srgbClr val="0000FF"/>
                </a:solidFill>
                <a:latin typeface="Consolas" pitchFamily="49" charset="0"/>
                <a:ea typeface="楷体" pitchFamily="49" charset="-122"/>
                <a:cs typeface="Consolas" pitchFamily="49" charset="0"/>
              </a:rPr>
              <a:t>3</a:t>
            </a:r>
            <a:r>
              <a:rPr lang="en-US" altLang="zh-CN" sz="2000" dirty="0" smtClean="0">
                <a:solidFill>
                  <a:srgbClr val="0000FF"/>
                </a:solidFill>
                <a:latin typeface="Consolas" pitchFamily="49" charset="0"/>
                <a:ea typeface="楷体" pitchFamily="49" charset="-122"/>
                <a:cs typeface="Consolas" pitchFamily="49" charset="0"/>
              </a:rPr>
              <a:t>(L-</a:t>
            </a:r>
            <a:r>
              <a:rPr lang="en-US" altLang="zh-CN" sz="2000" dirty="0">
                <a:solidFill>
                  <a:srgbClr val="0000FF"/>
                </a:solidFill>
                <a:latin typeface="Consolas" pitchFamily="49" charset="0"/>
                <a:ea typeface="楷体" pitchFamily="49" charset="-122"/>
                <a:cs typeface="Consolas" pitchFamily="49" charset="0"/>
              </a:rPr>
              <a:t>&gt;next)</a:t>
            </a:r>
            <a:r>
              <a:rPr lang="zh-CN" altLang="en-US" sz="2000" dirty="0">
                <a:solidFill>
                  <a:srgbClr val="0000FF"/>
                </a:solidFill>
                <a:latin typeface="Consolas" pitchFamily="49" charset="0"/>
                <a:ea typeface="楷体" pitchFamily="49" charset="-122"/>
                <a:cs typeface="Consolas" pitchFamily="49" charset="0"/>
              </a:rPr>
              <a:t>，它正向输出单链表</a:t>
            </a:r>
            <a:r>
              <a:rPr lang="en-US" altLang="zh-CN" sz="2000" dirty="0">
                <a:solidFill>
                  <a:srgbClr val="0000FF"/>
                </a:solidFill>
                <a:latin typeface="Consolas" pitchFamily="49" charset="0"/>
                <a:ea typeface="楷体" pitchFamily="49" charset="-122"/>
                <a:cs typeface="Consolas" pitchFamily="49" charset="0"/>
              </a:rPr>
              <a:t>L-&gt;next</a:t>
            </a:r>
            <a:r>
              <a:rPr lang="zh-CN" altLang="en-US" sz="2000" dirty="0">
                <a:solidFill>
                  <a:srgbClr val="0000FF"/>
                </a:solidFill>
                <a:latin typeface="Consolas" pitchFamily="49" charset="0"/>
                <a:ea typeface="楷体" pitchFamily="49" charset="-122"/>
                <a:cs typeface="Consolas" pitchFamily="49" charset="0"/>
              </a:rPr>
              <a:t>的所有结点值</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2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(L-&gt;next)</a:t>
            </a:r>
            <a:r>
              <a:rPr lang="zh-CN" altLang="en-US" sz="2000" dirty="0">
                <a:solidFill>
                  <a:srgbClr val="0000FF"/>
                </a:solidFill>
                <a:latin typeface="Consolas" pitchFamily="49" charset="0"/>
                <a:ea typeface="楷体" pitchFamily="49" charset="-122"/>
                <a:cs typeface="Consolas" pitchFamily="49" charset="0"/>
              </a:rPr>
              <a:t>已输出，显然</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等价于先输出</a:t>
            </a:r>
            <a:r>
              <a:rPr lang="en-US" altLang="zh-CN" sz="2000" dirty="0">
                <a:solidFill>
                  <a:srgbClr val="0000FF"/>
                </a:solidFill>
                <a:latin typeface="Consolas" pitchFamily="49" charset="0"/>
                <a:ea typeface="楷体" pitchFamily="49" charset="-122"/>
                <a:cs typeface="Consolas" pitchFamily="49" charset="0"/>
              </a:rPr>
              <a:t>L-&gt;data</a:t>
            </a:r>
            <a:r>
              <a:rPr lang="zh-CN" altLang="en-US" sz="2000" dirty="0">
                <a:solidFill>
                  <a:srgbClr val="0000FF"/>
                </a:solidFill>
                <a:latin typeface="Consolas" pitchFamily="49" charset="0"/>
                <a:ea typeface="楷体" pitchFamily="49" charset="-122"/>
                <a:cs typeface="Consolas" pitchFamily="49" charset="0"/>
              </a:rPr>
              <a:t>值，再调用</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(L-&gt;next))</a:t>
            </a:r>
            <a:r>
              <a:rPr lang="zh-CN" altLang="en-US" sz="2000" dirty="0">
                <a:solidFill>
                  <a:srgbClr val="0000FF"/>
                </a:solidFill>
                <a:latin typeface="Consolas" pitchFamily="49" charset="0"/>
                <a:ea typeface="楷体" pitchFamily="49" charset="-122"/>
                <a:cs typeface="Consolas" pitchFamily="49" charset="0"/>
              </a:rPr>
              <a:t>。当单链表</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为空时，不做任何输出</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1928794" y="3714752"/>
            <a:ext cx="5357850" cy="2228980"/>
            <a:chOff x="1857356" y="3314642"/>
            <a:chExt cx="5357850" cy="2228980"/>
          </a:xfrm>
        </p:grpSpPr>
        <p:sp>
          <p:nvSpPr>
            <p:cNvPr id="6" name="矩形 5"/>
            <p:cNvSpPr/>
            <p:nvPr/>
          </p:nvSpPr>
          <p:spPr>
            <a:xfrm>
              <a:off x="2071670"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8" name="矩形 7"/>
            <p:cNvSpPr/>
            <p:nvPr/>
          </p:nvSpPr>
          <p:spPr>
            <a:xfrm>
              <a:off x="2643174"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9" name="矩形 8"/>
            <p:cNvSpPr/>
            <p:nvPr/>
          </p:nvSpPr>
          <p:spPr>
            <a:xfrm>
              <a:off x="3643306"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0" name="矩形 9"/>
            <p:cNvSpPr/>
            <p:nvPr/>
          </p:nvSpPr>
          <p:spPr>
            <a:xfrm>
              <a:off x="4214810"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1" name="矩形 10"/>
            <p:cNvSpPr/>
            <p:nvPr/>
          </p:nvSpPr>
          <p:spPr>
            <a:xfrm>
              <a:off x="6072198"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12" name="矩形 11"/>
            <p:cNvSpPr/>
            <p:nvPr/>
          </p:nvSpPr>
          <p:spPr>
            <a:xfrm>
              <a:off x="6643702"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13" name="直接箭头连接符 12"/>
            <p:cNvCxnSpPr/>
            <p:nvPr/>
          </p:nvCxnSpPr>
          <p:spPr>
            <a:xfrm>
              <a:off x="3000364" y="4500570"/>
              <a:ext cx="642942"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直接箭头连接符 13"/>
            <p:cNvCxnSpPr/>
            <p:nvPr/>
          </p:nvCxnSpPr>
          <p:spPr>
            <a:xfrm>
              <a:off x="4429124" y="4500570"/>
              <a:ext cx="540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p:nvPr/>
          </p:nvCxnSpPr>
          <p:spPr>
            <a:xfrm>
              <a:off x="5568198" y="4500570"/>
              <a:ext cx="504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5052880" y="4175629"/>
              <a:ext cx="714380"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17" name="TextBox 16"/>
            <p:cNvSpPr txBox="1"/>
            <p:nvPr/>
          </p:nvSpPr>
          <p:spPr>
            <a:xfrm>
              <a:off x="1857356" y="350043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18" name="弧形 17"/>
            <p:cNvSpPr/>
            <p:nvPr/>
          </p:nvSpPr>
          <p:spPr>
            <a:xfrm>
              <a:off x="1857356" y="371475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9" name="TextBox 18"/>
            <p:cNvSpPr txBox="1"/>
            <p:nvPr/>
          </p:nvSpPr>
          <p:spPr>
            <a:xfrm>
              <a:off x="2928926" y="3314642"/>
              <a:ext cx="135732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L-&gt;next</a:t>
              </a:r>
              <a:endParaRPr lang="zh-CN" altLang="en-US" sz="2000">
                <a:solidFill>
                  <a:srgbClr val="0000FF"/>
                </a:solidFill>
                <a:latin typeface="Consolas" pitchFamily="49" charset="0"/>
                <a:cs typeface="Consolas" pitchFamily="49" charset="0"/>
              </a:endParaRPr>
            </a:p>
          </p:txBody>
        </p:sp>
        <p:sp>
          <p:nvSpPr>
            <p:cNvPr id="20" name="弧形 19"/>
            <p:cNvSpPr/>
            <p:nvPr/>
          </p:nvSpPr>
          <p:spPr>
            <a:xfrm>
              <a:off x="3428992" y="3747001"/>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1" name="左大括号 20"/>
            <p:cNvSpPr/>
            <p:nvPr/>
          </p:nvSpPr>
          <p:spPr>
            <a:xfrm rot="5400000">
              <a:off x="5286380" y="2714620"/>
              <a:ext cx="285752" cy="25717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2" name="TextBox 21"/>
            <p:cNvSpPr txBox="1"/>
            <p:nvPr/>
          </p:nvSpPr>
          <p:spPr>
            <a:xfrm>
              <a:off x="4714876" y="3386080"/>
              <a:ext cx="1500198"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(L-&gt;next)</a:t>
              </a:r>
              <a:endParaRPr lang="zh-CN" altLang="en-US" sz="2000">
                <a:solidFill>
                  <a:srgbClr val="FF00FF"/>
                </a:solidFill>
                <a:latin typeface="Consolas" pitchFamily="49" charset="0"/>
                <a:cs typeface="Consolas" pitchFamily="49" charset="0"/>
              </a:endParaRPr>
            </a:p>
          </p:txBody>
        </p:sp>
        <p:sp>
          <p:nvSpPr>
            <p:cNvPr id="23" name="TextBox 22"/>
            <p:cNvSpPr txBox="1"/>
            <p:nvPr/>
          </p:nvSpPr>
          <p:spPr>
            <a:xfrm>
              <a:off x="4143372" y="5143512"/>
              <a:ext cx="1000132"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a:t>
              </a:r>
              <a:endParaRPr lang="zh-CN" altLang="en-US" sz="2000">
                <a:solidFill>
                  <a:srgbClr val="FF00FF"/>
                </a:solidFill>
                <a:latin typeface="Consolas" pitchFamily="49" charset="0"/>
                <a:cs typeface="Consolas" pitchFamily="49" charset="0"/>
              </a:endParaRPr>
            </a:p>
          </p:txBody>
        </p:sp>
        <p:sp>
          <p:nvSpPr>
            <p:cNvPr id="24" name="左大括号 23"/>
            <p:cNvSpPr/>
            <p:nvPr/>
          </p:nvSpPr>
          <p:spPr>
            <a:xfrm rot="16200000">
              <a:off x="4393405" y="2821778"/>
              <a:ext cx="285752" cy="435771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25" name="TextBox 2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071538" y="428604"/>
            <a:ext cx="3819522" cy="400110"/>
          </a:xfrm>
          <a:prstGeom prst="rect">
            <a:avLst/>
          </a:prstGeom>
          <a:noFill/>
          <a:ln w="9525">
            <a:noFill/>
            <a:miter lim="800000"/>
            <a:headEnd/>
            <a:tailEnd/>
          </a:ln>
        </p:spPr>
        <p:txBody>
          <a:bodyPr wrap="square">
            <a:spAutoFit/>
          </a:bodyPr>
          <a:lstStyle/>
          <a:p>
            <a:pPr>
              <a:spcBef>
                <a:spcPct val="50000"/>
              </a:spcBef>
            </a:pPr>
            <a:r>
              <a:rPr lang="zh-CN" altLang="en-US" sz="2000" dirty="0" smtClean="0">
                <a:solidFill>
                  <a:srgbClr val="0000FF"/>
                </a:solidFill>
                <a:latin typeface="Consolas" pitchFamily="49" charset="0"/>
                <a:ea typeface="楷体" pitchFamily="49" charset="-122"/>
                <a:cs typeface="Consolas" pitchFamily="49" charset="0"/>
              </a:rPr>
              <a:t>对应</a:t>
            </a:r>
            <a:r>
              <a:rPr lang="zh-CN" altLang="en-US" sz="2000" dirty="0">
                <a:solidFill>
                  <a:srgbClr val="0000FF"/>
                </a:solidFill>
                <a:latin typeface="Consolas" pitchFamily="49" charset="0"/>
                <a:ea typeface="楷体" pitchFamily="49" charset="-122"/>
                <a:cs typeface="Consolas" pitchFamily="49" charset="0"/>
              </a:rPr>
              <a:t>的递归模型如下：</a:t>
            </a:r>
          </a:p>
        </p:txBody>
      </p:sp>
      <p:sp>
        <p:nvSpPr>
          <p:cNvPr id="63491" name="Text Box 3"/>
          <p:cNvSpPr txBox="1">
            <a:spLocks noChangeArrowheads="1"/>
          </p:cNvSpPr>
          <p:nvPr/>
        </p:nvSpPr>
        <p:spPr bwMode="auto">
          <a:xfrm>
            <a:off x="1357290" y="1214422"/>
            <a:ext cx="7129462" cy="84481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252000" tIns="144000" bIns="144000">
            <a:spAutoFit/>
          </a:bodyPr>
          <a:lstStyle/>
          <a:p>
            <a:r>
              <a:rPr lang="en-US" altLang="zh-CN" sz="1800" i="1" dirty="0" err="1">
                <a:solidFill>
                  <a:srgbClr val="006600"/>
                </a:solidFill>
                <a:latin typeface="Consolas" pitchFamily="49" charset="0"/>
                <a:ea typeface="仿宋" pitchFamily="49" charset="-122"/>
                <a:cs typeface="Consolas" pitchFamily="49" charset="0"/>
              </a:rPr>
              <a:t>f</a:t>
            </a:r>
            <a:r>
              <a:rPr lang="en-US" altLang="zh-CN" sz="1800" dirty="0" err="1">
                <a:solidFill>
                  <a:srgbClr val="006600"/>
                </a:solidFill>
                <a:latin typeface="Consolas" pitchFamily="49" charset="0"/>
                <a:ea typeface="仿宋" pitchFamily="49" charset="-122"/>
                <a:cs typeface="Consolas" pitchFamily="49" charset="0"/>
              </a:rPr>
              <a:t>3</a:t>
            </a:r>
            <a:r>
              <a:rPr lang="en-US" altLang="zh-CN" sz="1800" dirty="0">
                <a:solidFill>
                  <a:srgbClr val="006600"/>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sym typeface="Symbol" pitchFamily="18" charset="2"/>
              </a:rPr>
              <a:t></a:t>
            </a:r>
            <a:r>
              <a:rPr lang="en-US" altLang="zh-CN" sz="1800" dirty="0">
                <a:solidFill>
                  <a:srgbClr val="006600"/>
                </a:solidFill>
                <a:latin typeface="Consolas" pitchFamily="49" charset="0"/>
                <a:ea typeface="仿宋" pitchFamily="49" charset="-122"/>
                <a:cs typeface="Consolas" pitchFamily="49" charset="0"/>
              </a:rPr>
              <a:t> </a:t>
            </a:r>
            <a:r>
              <a:rPr lang="zh-CN" altLang="en-US" sz="1800" dirty="0">
                <a:solidFill>
                  <a:srgbClr val="006600"/>
                </a:solidFill>
                <a:latin typeface="Consolas" pitchFamily="49" charset="0"/>
                <a:ea typeface="仿宋" pitchFamily="49" charset="-122"/>
                <a:cs typeface="Consolas" pitchFamily="49" charset="0"/>
              </a:rPr>
              <a:t>不做任何事情			</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L==NULL</a:t>
            </a:r>
          </a:p>
          <a:p>
            <a:r>
              <a:rPr lang="en-US" altLang="zh-CN" sz="1800" i="1" dirty="0" err="1">
                <a:solidFill>
                  <a:srgbClr val="006600"/>
                </a:solidFill>
                <a:latin typeface="Consolas" pitchFamily="49" charset="0"/>
                <a:ea typeface="仿宋" pitchFamily="49" charset="-122"/>
                <a:cs typeface="Consolas" pitchFamily="49" charset="0"/>
              </a:rPr>
              <a:t>f</a:t>
            </a:r>
            <a:r>
              <a:rPr lang="en-US" altLang="zh-CN" sz="1800" dirty="0" err="1">
                <a:solidFill>
                  <a:srgbClr val="006600"/>
                </a:solidFill>
                <a:latin typeface="Consolas" pitchFamily="49" charset="0"/>
                <a:ea typeface="仿宋" pitchFamily="49" charset="-122"/>
                <a:cs typeface="Consolas" pitchFamily="49" charset="0"/>
              </a:rPr>
              <a:t>3</a:t>
            </a:r>
            <a:r>
              <a:rPr lang="en-US" altLang="zh-CN" sz="1800" dirty="0">
                <a:solidFill>
                  <a:srgbClr val="006600"/>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sym typeface="Symbol" pitchFamily="18" charset="2"/>
              </a:rPr>
              <a:t></a:t>
            </a:r>
            <a:r>
              <a:rPr lang="en-US" altLang="zh-CN" sz="1800" dirty="0">
                <a:solidFill>
                  <a:srgbClr val="006600"/>
                </a:solidFill>
                <a:latin typeface="Consolas" pitchFamily="49" charset="0"/>
                <a:ea typeface="仿宋" pitchFamily="49" charset="-122"/>
                <a:cs typeface="Consolas" pitchFamily="49" charset="0"/>
              </a:rPr>
              <a:t> </a:t>
            </a:r>
            <a:r>
              <a:rPr lang="zh-CN" altLang="en-US" sz="1800" dirty="0">
                <a:solidFill>
                  <a:srgbClr val="006600"/>
                </a:solidFill>
                <a:latin typeface="Consolas" pitchFamily="49" charset="0"/>
                <a:ea typeface="仿宋" pitchFamily="49" charset="-122"/>
                <a:cs typeface="Consolas" pitchFamily="49" charset="0"/>
              </a:rPr>
              <a:t>输出</a:t>
            </a:r>
            <a:r>
              <a:rPr lang="en-US" altLang="zh-CN" sz="1800" dirty="0">
                <a:solidFill>
                  <a:srgbClr val="006600"/>
                </a:solidFill>
                <a:latin typeface="Consolas" pitchFamily="49" charset="0"/>
                <a:ea typeface="仿宋" pitchFamily="49" charset="-122"/>
                <a:cs typeface="Consolas" pitchFamily="49" charset="0"/>
              </a:rPr>
              <a:t>L-&gt;data; </a:t>
            </a:r>
            <a:r>
              <a:rPr lang="en-US" altLang="zh-CN" sz="1800" i="1" dirty="0" err="1">
                <a:solidFill>
                  <a:srgbClr val="006600"/>
                </a:solidFill>
                <a:latin typeface="Consolas" pitchFamily="49" charset="0"/>
                <a:ea typeface="仿宋" pitchFamily="49" charset="-122"/>
                <a:cs typeface="Consolas" pitchFamily="49" charset="0"/>
              </a:rPr>
              <a:t>f</a:t>
            </a:r>
            <a:r>
              <a:rPr lang="en-US" altLang="zh-CN" sz="1800" dirty="0" err="1">
                <a:solidFill>
                  <a:srgbClr val="006600"/>
                </a:solidFill>
                <a:latin typeface="Consolas" pitchFamily="49" charset="0"/>
                <a:ea typeface="仿宋" pitchFamily="49" charset="-122"/>
                <a:cs typeface="Consolas" pitchFamily="49" charset="0"/>
              </a:rPr>
              <a:t>3</a:t>
            </a:r>
            <a:r>
              <a:rPr lang="en-US" altLang="zh-CN" sz="1800" dirty="0">
                <a:solidFill>
                  <a:srgbClr val="006600"/>
                </a:solidFill>
                <a:latin typeface="Consolas" pitchFamily="49" charset="0"/>
                <a:ea typeface="仿宋" pitchFamily="49" charset="-122"/>
                <a:cs typeface="Consolas" pitchFamily="49" charset="0"/>
              </a:rPr>
              <a:t>(L-&gt;next))	</a:t>
            </a:r>
            <a:r>
              <a:rPr lang="zh-CN" altLang="en-US" sz="1800" dirty="0">
                <a:solidFill>
                  <a:srgbClr val="00B0F0"/>
                </a:solidFill>
                <a:latin typeface="Consolas" pitchFamily="49" charset="0"/>
                <a:ea typeface="仿宋" pitchFamily="49" charset="-122"/>
                <a:cs typeface="Consolas" pitchFamily="49" charset="0"/>
              </a:rPr>
              <a:t>其他情况</a:t>
            </a:r>
          </a:p>
        </p:txBody>
      </p:sp>
      <p:sp>
        <p:nvSpPr>
          <p:cNvPr id="63492" name="Text Box 4"/>
          <p:cNvSpPr txBox="1">
            <a:spLocks noChangeArrowheads="1"/>
          </p:cNvSpPr>
          <p:nvPr/>
        </p:nvSpPr>
        <p:spPr bwMode="auto">
          <a:xfrm>
            <a:off x="2000232" y="3654420"/>
            <a:ext cx="4321175" cy="198915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216000" tIns="144000" bIns="180000">
            <a:spAutoFit/>
          </a:bodyPr>
          <a:lstStyle/>
          <a:p>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f3</a:t>
            </a:r>
            <a:r>
              <a:rPr lang="en-US" altLang="zh-CN" sz="1800" smtClean="0">
                <a:solidFill>
                  <a:srgbClr val="0000FF"/>
                </a:solidFill>
                <a:latin typeface="Consolas" pitchFamily="49" charset="0"/>
                <a:ea typeface="仿宋" pitchFamily="49" charset="-122"/>
                <a:cs typeface="Consolas" pitchFamily="49" charset="0"/>
              </a:rPr>
              <a:t>(SLinkNode </a:t>
            </a:r>
            <a:r>
              <a:rPr lang="en-US" altLang="zh-CN" sz="1800" dirty="0">
                <a:solidFill>
                  <a:srgbClr val="0000FF"/>
                </a:solidFill>
                <a:latin typeface="Consolas" pitchFamily="49" charset="0"/>
                <a:ea typeface="仿宋" pitchFamily="49" charset="-122"/>
                <a:cs typeface="Consolas" pitchFamily="49" charset="0"/>
              </a:rPr>
              <a:t>*L)</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(L!=NULL)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 ",L-&gt;data);</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f3</a:t>
            </a:r>
            <a:r>
              <a:rPr lang="en-US" altLang="zh-CN" sz="1800" dirty="0">
                <a:solidFill>
                  <a:srgbClr val="0000FF"/>
                </a:solidFill>
                <a:latin typeface="Consolas" pitchFamily="49" charset="0"/>
                <a:ea typeface="仿宋" pitchFamily="49" charset="-122"/>
                <a:cs typeface="Consolas" pitchFamily="49" charset="0"/>
              </a:rPr>
              <a:t>(L-&gt;next);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63493" name="Text Box 5"/>
          <p:cNvSpPr txBox="1">
            <a:spLocks noChangeArrowheads="1"/>
          </p:cNvSpPr>
          <p:nvPr/>
        </p:nvSpPr>
        <p:spPr bwMode="auto">
          <a:xfrm>
            <a:off x="1785918" y="2285992"/>
            <a:ext cx="3500462"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其中“</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”表示等价关系。</a:t>
            </a:r>
          </a:p>
        </p:txBody>
      </p:sp>
      <p:sp>
        <p:nvSpPr>
          <p:cNvPr id="63494" name="AutoShape 6"/>
          <p:cNvSpPr>
            <a:spLocks noChangeArrowheads="1"/>
          </p:cNvSpPr>
          <p:nvPr/>
        </p:nvSpPr>
        <p:spPr bwMode="auto">
          <a:xfrm>
            <a:off x="3929058" y="2928934"/>
            <a:ext cx="285752" cy="500066"/>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8" name="TextBox 7"/>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142976" y="428604"/>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）分析同（</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）小题。对应的递归算法如下：</a:t>
            </a:r>
          </a:p>
        </p:txBody>
      </p:sp>
      <p:sp>
        <p:nvSpPr>
          <p:cNvPr id="64515" name="Text Box 3"/>
          <p:cNvSpPr txBox="1">
            <a:spLocks noChangeArrowheads="1"/>
          </p:cNvSpPr>
          <p:nvPr/>
        </p:nvSpPr>
        <p:spPr bwMode="auto">
          <a:xfrm>
            <a:off x="1571604" y="1142984"/>
            <a:ext cx="4714908" cy="1952806"/>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f4</a:t>
            </a:r>
            <a:r>
              <a:rPr lang="en-US" altLang="zh-CN" sz="1800" smtClean="0">
                <a:solidFill>
                  <a:srgbClr val="0000FF"/>
                </a:solidFill>
                <a:latin typeface="Consolas" pitchFamily="49" charset="0"/>
                <a:ea typeface="仿宋" pitchFamily="49" charset="-122"/>
                <a:cs typeface="Consolas" pitchFamily="49" charset="0"/>
              </a:rPr>
              <a:t>(SLinkNode </a:t>
            </a:r>
            <a:r>
              <a:rPr lang="en-US" altLang="zh-CN" sz="1800" dirty="0">
                <a:solidFill>
                  <a:srgbClr val="0000FF"/>
                </a:solidFill>
                <a:latin typeface="Consolas" pitchFamily="49" charset="0"/>
                <a:ea typeface="仿宋" pitchFamily="49" charset="-122"/>
                <a:cs typeface="Consolas" pitchFamily="49" charset="0"/>
              </a:rPr>
              <a:t>*L)</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(L!=NULL)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f4</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("%d ",L-&gt;data);</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grpSp>
        <p:nvGrpSpPr>
          <p:cNvPr id="6" name="组合 5"/>
          <p:cNvGrpSpPr/>
          <p:nvPr/>
        </p:nvGrpSpPr>
        <p:grpSpPr>
          <a:xfrm>
            <a:off x="1928794" y="3714752"/>
            <a:ext cx="5357850" cy="2228980"/>
            <a:chOff x="1857356" y="3314642"/>
            <a:chExt cx="5357850" cy="2228980"/>
          </a:xfrm>
        </p:grpSpPr>
        <p:sp>
          <p:nvSpPr>
            <p:cNvPr id="7" name="矩形 6"/>
            <p:cNvSpPr/>
            <p:nvPr/>
          </p:nvSpPr>
          <p:spPr>
            <a:xfrm>
              <a:off x="2071670"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8" name="矩形 7"/>
            <p:cNvSpPr/>
            <p:nvPr/>
          </p:nvSpPr>
          <p:spPr>
            <a:xfrm>
              <a:off x="2643174"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9" name="矩形 8"/>
            <p:cNvSpPr/>
            <p:nvPr/>
          </p:nvSpPr>
          <p:spPr>
            <a:xfrm>
              <a:off x="3643306"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0" name="矩形 9"/>
            <p:cNvSpPr/>
            <p:nvPr/>
          </p:nvSpPr>
          <p:spPr>
            <a:xfrm>
              <a:off x="4214810"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1" name="矩形 10"/>
            <p:cNvSpPr/>
            <p:nvPr/>
          </p:nvSpPr>
          <p:spPr>
            <a:xfrm>
              <a:off x="6072198" y="4286256"/>
              <a:ext cx="571504"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12" name="矩形 11"/>
            <p:cNvSpPr/>
            <p:nvPr/>
          </p:nvSpPr>
          <p:spPr>
            <a:xfrm>
              <a:off x="6643702" y="4286256"/>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13" name="直接箭头连接符 12"/>
            <p:cNvCxnSpPr/>
            <p:nvPr/>
          </p:nvCxnSpPr>
          <p:spPr>
            <a:xfrm>
              <a:off x="3000364" y="4500570"/>
              <a:ext cx="642942"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直接箭头连接符 13"/>
            <p:cNvCxnSpPr/>
            <p:nvPr/>
          </p:nvCxnSpPr>
          <p:spPr>
            <a:xfrm>
              <a:off x="4429124" y="4500570"/>
              <a:ext cx="540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p:nvPr/>
          </p:nvCxnSpPr>
          <p:spPr>
            <a:xfrm>
              <a:off x="5568198" y="4500570"/>
              <a:ext cx="5040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5052880" y="4175629"/>
              <a:ext cx="714380"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17" name="TextBox 16"/>
            <p:cNvSpPr txBox="1"/>
            <p:nvPr/>
          </p:nvSpPr>
          <p:spPr>
            <a:xfrm>
              <a:off x="1857356" y="350043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18" name="弧形 17"/>
            <p:cNvSpPr/>
            <p:nvPr/>
          </p:nvSpPr>
          <p:spPr>
            <a:xfrm>
              <a:off x="1857356" y="371475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9" name="TextBox 18"/>
            <p:cNvSpPr txBox="1"/>
            <p:nvPr/>
          </p:nvSpPr>
          <p:spPr>
            <a:xfrm>
              <a:off x="2928926" y="3314642"/>
              <a:ext cx="135732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L-&gt;next</a:t>
              </a:r>
              <a:endParaRPr lang="zh-CN" altLang="en-US" sz="2000">
                <a:solidFill>
                  <a:srgbClr val="0000FF"/>
                </a:solidFill>
                <a:latin typeface="Consolas" pitchFamily="49" charset="0"/>
                <a:cs typeface="Consolas" pitchFamily="49" charset="0"/>
              </a:endParaRPr>
            </a:p>
          </p:txBody>
        </p:sp>
        <p:sp>
          <p:nvSpPr>
            <p:cNvPr id="20" name="弧形 19"/>
            <p:cNvSpPr/>
            <p:nvPr/>
          </p:nvSpPr>
          <p:spPr>
            <a:xfrm>
              <a:off x="3428992" y="3747001"/>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1" name="左大括号 20"/>
            <p:cNvSpPr/>
            <p:nvPr/>
          </p:nvSpPr>
          <p:spPr>
            <a:xfrm rot="5400000">
              <a:off x="5286380" y="2714620"/>
              <a:ext cx="285752" cy="25717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2" name="TextBox 21"/>
            <p:cNvSpPr txBox="1"/>
            <p:nvPr/>
          </p:nvSpPr>
          <p:spPr>
            <a:xfrm>
              <a:off x="4714876" y="3386080"/>
              <a:ext cx="1500198"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(L-&gt;next)</a:t>
              </a:r>
              <a:endParaRPr lang="zh-CN" altLang="en-US" sz="2000">
                <a:solidFill>
                  <a:srgbClr val="FF00FF"/>
                </a:solidFill>
                <a:latin typeface="Consolas" pitchFamily="49" charset="0"/>
                <a:cs typeface="Consolas" pitchFamily="49" charset="0"/>
              </a:endParaRPr>
            </a:p>
          </p:txBody>
        </p:sp>
        <p:sp>
          <p:nvSpPr>
            <p:cNvPr id="23" name="TextBox 22"/>
            <p:cNvSpPr txBox="1"/>
            <p:nvPr/>
          </p:nvSpPr>
          <p:spPr>
            <a:xfrm>
              <a:off x="4143372" y="5143512"/>
              <a:ext cx="1000132" cy="400110"/>
            </a:xfrm>
            <a:prstGeom prst="rect">
              <a:avLst/>
            </a:prstGeom>
            <a:noFill/>
          </p:spPr>
          <p:txBody>
            <a:bodyPr wrap="square" rtlCol="0">
              <a:spAutoFit/>
            </a:bodyPr>
            <a:lstStyle/>
            <a:p>
              <a:r>
                <a:rPr lang="en-US" altLang="zh-CN" sz="2000" i="1" smtClean="0">
                  <a:solidFill>
                    <a:srgbClr val="FF00FF"/>
                  </a:solidFill>
                  <a:latin typeface="Consolas" pitchFamily="49" charset="0"/>
                  <a:cs typeface="Consolas" pitchFamily="49" charset="0"/>
                </a:rPr>
                <a:t>f</a:t>
              </a:r>
              <a:r>
                <a:rPr lang="en-US" altLang="zh-CN" sz="2000" smtClean="0">
                  <a:solidFill>
                    <a:srgbClr val="FF00FF"/>
                  </a:solidFill>
                  <a:latin typeface="Consolas" pitchFamily="49" charset="0"/>
                  <a:cs typeface="Consolas" pitchFamily="49" charset="0"/>
                </a:rPr>
                <a:t>(L)</a:t>
              </a:r>
              <a:endParaRPr lang="zh-CN" altLang="en-US" sz="2000">
                <a:solidFill>
                  <a:srgbClr val="FF00FF"/>
                </a:solidFill>
                <a:latin typeface="Consolas" pitchFamily="49" charset="0"/>
                <a:cs typeface="Consolas" pitchFamily="49" charset="0"/>
              </a:endParaRPr>
            </a:p>
          </p:txBody>
        </p:sp>
        <p:sp>
          <p:nvSpPr>
            <p:cNvPr id="24" name="左大括号 23"/>
            <p:cNvSpPr/>
            <p:nvPr/>
          </p:nvSpPr>
          <p:spPr>
            <a:xfrm rot="16200000">
              <a:off x="4393405" y="2821778"/>
              <a:ext cx="285752" cy="435771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25" name="TextBox 2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142976" y="285728"/>
            <a:ext cx="510540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6.3.3 </a:t>
            </a:r>
            <a:r>
              <a:rPr lang="zh-CN" altLang="en-US" sz="2800" dirty="0">
                <a:solidFill>
                  <a:srgbClr val="FF0000"/>
                </a:solidFill>
                <a:latin typeface="Consolas" pitchFamily="49" charset="0"/>
                <a:ea typeface="微软雅黑" pitchFamily="34" charset="-122"/>
                <a:cs typeface="Consolas" pitchFamily="49" charset="0"/>
              </a:rPr>
              <a:t>二叉树的递归算法设计</a:t>
            </a:r>
          </a:p>
        </p:txBody>
      </p:sp>
      <p:sp>
        <p:nvSpPr>
          <p:cNvPr id="65539" name="Text Box 3"/>
          <p:cNvSpPr txBox="1">
            <a:spLocks noChangeArrowheads="1"/>
          </p:cNvSpPr>
          <p:nvPr/>
        </p:nvSpPr>
        <p:spPr bwMode="auto">
          <a:xfrm>
            <a:off x="1357290" y="1214422"/>
            <a:ext cx="7393009" cy="2451953"/>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算法设计便是从递归数据结构的基本递归运算入手的。</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二叉树，以二叉链为存储结构，其基本递归运算就是求一</a:t>
            </a:r>
            <a:r>
              <a:rPr lang="zh-CN" altLang="en-US" sz="2000">
                <a:solidFill>
                  <a:srgbClr val="0000FF"/>
                </a:solidFill>
                <a:latin typeface="Consolas" pitchFamily="49" charset="0"/>
                <a:ea typeface="楷体" pitchFamily="49" charset="-122"/>
                <a:cs typeface="Consolas" pitchFamily="49" charset="0"/>
              </a:rPr>
              <a:t>个</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的左子树（</a:t>
            </a:r>
            <a:r>
              <a:rPr lang="en-US" altLang="zh-CN" sz="2000" dirty="0">
                <a:solidFill>
                  <a:srgbClr val="0000FF"/>
                </a:solidFill>
                <a:latin typeface="Consolas" pitchFamily="49" charset="0"/>
                <a:ea typeface="楷体" pitchFamily="49" charset="-122"/>
                <a:cs typeface="Consolas" pitchFamily="49" charset="0"/>
              </a:rPr>
              <a:t>p-&gt;</a:t>
            </a:r>
            <a:r>
              <a:rPr lang="en-US" altLang="zh-CN" sz="2000" dirty="0" err="1">
                <a:solidFill>
                  <a:srgbClr val="0000FF"/>
                </a:solidFill>
                <a:latin typeface="Consolas" pitchFamily="49" charset="0"/>
                <a:ea typeface="楷体" pitchFamily="49" charset="-122"/>
                <a:cs typeface="Consolas" pitchFamily="49" charset="0"/>
              </a:rPr>
              <a:t>lchild</a:t>
            </a:r>
            <a:r>
              <a:rPr lang="zh-CN" altLang="en-US" sz="2000" dirty="0">
                <a:solidFill>
                  <a:srgbClr val="0000FF"/>
                </a:solidFill>
                <a:latin typeface="Consolas" pitchFamily="49" charset="0"/>
                <a:ea typeface="楷体" pitchFamily="49" charset="-122"/>
                <a:cs typeface="Consolas" pitchFamily="49" charset="0"/>
              </a:rPr>
              <a:t>）和右子树（</a:t>
            </a:r>
            <a:r>
              <a:rPr lang="en-US" altLang="zh-CN" sz="2000" dirty="0">
                <a:solidFill>
                  <a:srgbClr val="0000FF"/>
                </a:solidFill>
                <a:latin typeface="Consolas" pitchFamily="49" charset="0"/>
                <a:ea typeface="楷体" pitchFamily="49" charset="-122"/>
                <a:cs typeface="Consolas" pitchFamily="49" charset="0"/>
              </a:rPr>
              <a:t>p-&gt;</a:t>
            </a:r>
            <a:r>
              <a:rPr lang="en-US" altLang="zh-CN" sz="2000" err="1">
                <a:solidFill>
                  <a:srgbClr val="0000FF"/>
                </a:solidFill>
                <a:latin typeface="Consolas" pitchFamily="49" charset="0"/>
                <a:ea typeface="楷体" pitchFamily="49" charset="-122"/>
                <a:cs typeface="Consolas" pitchFamily="49" charset="0"/>
              </a:rPr>
              <a:t>rchild</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en-US" altLang="zh-CN" sz="2000" smtClean="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lchild</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p-&gt;</a:t>
            </a:r>
            <a:r>
              <a:rPr lang="en-US" altLang="zh-CN" sz="2000" dirty="0" err="1">
                <a:solidFill>
                  <a:srgbClr val="0000FF"/>
                </a:solidFill>
                <a:latin typeface="Consolas" pitchFamily="49" charset="0"/>
                <a:ea typeface="楷体" pitchFamily="49" charset="-122"/>
                <a:cs typeface="Consolas" pitchFamily="49" charset="0"/>
              </a:rPr>
              <a:t>rchild</a:t>
            </a:r>
            <a:r>
              <a:rPr lang="zh-CN" altLang="en-US" sz="2000" dirty="0">
                <a:solidFill>
                  <a:srgbClr val="0000FF"/>
                </a:solidFill>
                <a:latin typeface="Consolas" pitchFamily="49" charset="0"/>
                <a:ea typeface="楷体" pitchFamily="49" charset="-122"/>
                <a:cs typeface="Consolas" pitchFamily="49" charset="0"/>
              </a:rPr>
              <a:t>一定是一棵二叉树（这是为什么二叉树的定义中空树也是二叉树的原因）。</a:t>
            </a:r>
          </a:p>
        </p:txBody>
      </p:sp>
      <p:sp>
        <p:nvSpPr>
          <p:cNvPr id="5" name="TextBox 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1142976" y="3714752"/>
            <a:ext cx="7820050" cy="2631490"/>
          </a:xfrm>
          <a:prstGeom prst="rect">
            <a:avLst/>
          </a:prstGeom>
          <a:noFill/>
          <a:ln w="9525">
            <a:noFill/>
            <a:miter lim="800000"/>
            <a:headEnd/>
            <a:tailEnd/>
          </a:ln>
        </p:spPr>
        <p:txBody>
          <a:bodyPr wrap="square">
            <a:spAutoFit/>
          </a:bodyPr>
          <a:lstStyle/>
          <a:p>
            <a:pPr marL="457200" indent="-457200">
              <a:lnSpc>
                <a:spcPts val="30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对于</a:t>
            </a:r>
            <a:r>
              <a:rPr lang="zh-CN" altLang="en-US" sz="2000" dirty="0">
                <a:solidFill>
                  <a:srgbClr val="0000FF"/>
                </a:solidFill>
                <a:latin typeface="Consolas" pitchFamily="49" charset="0"/>
                <a:ea typeface="仿宋" pitchFamily="49" charset="-122"/>
                <a:cs typeface="Consolas" pitchFamily="49" charset="0"/>
              </a:rPr>
              <a:t>二叉树</a:t>
            </a:r>
            <a:r>
              <a:rPr lang="en-US" altLang="zh-CN" sz="2000" i="1" dirty="0">
                <a:solidFill>
                  <a:srgbClr val="0000FF"/>
                </a:solidFill>
                <a:latin typeface="Consolas" pitchFamily="49" charset="0"/>
                <a:ea typeface="仿宋" pitchFamily="49" charset="-122"/>
                <a:cs typeface="Consolas" pitchFamily="49" charset="0"/>
              </a:rPr>
              <a:t>b</a:t>
            </a:r>
            <a:r>
              <a:rPr lang="zh-CN" altLang="en-US" sz="2000" dirty="0">
                <a:solidFill>
                  <a:srgbClr val="0000FF"/>
                </a:solidFill>
                <a:latin typeface="Consolas" pitchFamily="49" charset="0"/>
                <a:ea typeface="仿宋" pitchFamily="49" charset="-122"/>
                <a:cs typeface="Consolas" pitchFamily="49" charset="0"/>
              </a:rPr>
              <a:t>，设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是求解</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0000FF"/>
                </a:solidFill>
                <a:latin typeface="Consolas" pitchFamily="49" charset="0"/>
                <a:ea typeface="仿宋" pitchFamily="49" charset="-122"/>
                <a:cs typeface="Consolas" pitchFamily="49" charset="0"/>
              </a:rPr>
              <a:t>“大问题”。</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6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lchild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和</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rchild</a:t>
            </a:r>
            <a:r>
              <a:rPr lang="en-US" altLang="zh-CN"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为</a:t>
            </a:r>
            <a:r>
              <a:rPr lang="zh-CN" altLang="en-US" sz="2000" smtClean="0">
                <a:solidFill>
                  <a:srgbClr val="0000FF"/>
                </a:solidFill>
                <a:latin typeface="Consolas" pitchFamily="49" charset="0"/>
                <a:ea typeface="仿宋" pitchFamily="49" charset="-122"/>
                <a:cs typeface="Consolas" pitchFamily="49" charset="0"/>
              </a:rPr>
              <a:t>“小问题”。</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假设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lchild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和</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rchild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是可求的，在此基础上得出</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和</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lchild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rchild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之间的关系，从而得到</a:t>
            </a:r>
            <a:r>
              <a:rPr lang="zh-CN" altLang="en-US" sz="2000">
                <a:solidFill>
                  <a:srgbClr val="0000FF"/>
                </a:solidFill>
                <a:latin typeface="Consolas" pitchFamily="49" charset="0"/>
                <a:ea typeface="仿宋" pitchFamily="49" charset="-122"/>
                <a:cs typeface="Consolas" pitchFamily="49" charset="0"/>
              </a:rPr>
              <a:t>递归</a:t>
            </a:r>
            <a:r>
              <a:rPr lang="zh-CN" altLang="en-US" sz="2000" smtClean="0">
                <a:solidFill>
                  <a:srgbClr val="0000FF"/>
                </a:solidFill>
                <a:latin typeface="Consolas" pitchFamily="49" charset="0"/>
                <a:ea typeface="仿宋" pitchFamily="49" charset="-122"/>
                <a:cs typeface="Consolas" pitchFamily="49" charset="0"/>
              </a:rPr>
              <a:t>体。</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再</a:t>
            </a:r>
            <a:r>
              <a:rPr lang="zh-CN" altLang="en-US" sz="2000" dirty="0">
                <a:solidFill>
                  <a:srgbClr val="0000FF"/>
                </a:solidFill>
                <a:latin typeface="Consolas" pitchFamily="49" charset="0"/>
                <a:ea typeface="仿宋" pitchFamily="49" charset="-122"/>
                <a:cs typeface="Consolas" pitchFamily="49" charset="0"/>
              </a:rPr>
              <a:t>考虑</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=NULL</a:t>
            </a:r>
            <a:r>
              <a:rPr lang="zh-CN" altLang="en-US" sz="2000" dirty="0">
                <a:solidFill>
                  <a:srgbClr val="0000FF"/>
                </a:solidFill>
                <a:latin typeface="Consolas" pitchFamily="49" charset="0"/>
                <a:ea typeface="仿宋" pitchFamily="49" charset="-122"/>
                <a:cs typeface="Consolas" pitchFamily="49" charset="0"/>
              </a:rPr>
              <a:t>或只有一个结点的特殊情况，从而得到递归出口。</a:t>
            </a:r>
          </a:p>
        </p:txBody>
      </p:sp>
      <p:sp>
        <p:nvSpPr>
          <p:cNvPr id="10244" name="Rectangle 5"/>
          <p:cNvSpPr>
            <a:spLocks noChangeArrowheads="1"/>
          </p:cNvSpPr>
          <p:nvPr/>
        </p:nvSpPr>
        <p:spPr bwMode="auto">
          <a:xfrm>
            <a:off x="0" y="2876550"/>
            <a:ext cx="9144000" cy="0"/>
          </a:xfrm>
          <a:prstGeom prst="rect">
            <a:avLst/>
          </a:prstGeom>
          <a:noFill/>
          <a:ln w="9525">
            <a:noFill/>
            <a:miter lim="800000"/>
            <a:headEnd/>
            <a:tailEnd/>
          </a:ln>
        </p:spPr>
        <p:txBody>
          <a:bodyPr wrap="none" anchor="ctr">
            <a:spAutoFit/>
          </a:bodyPr>
          <a:lstStyle/>
          <a:p>
            <a:endParaRPr lang="zh-CN" altLang="en-US"/>
          </a:p>
        </p:txBody>
      </p:sp>
      <p:sp>
        <p:nvSpPr>
          <p:cNvPr id="6" name="TextBox 5"/>
          <p:cNvSpPr txBox="1"/>
          <p:nvPr/>
        </p:nvSpPr>
        <p:spPr>
          <a:xfrm>
            <a:off x="1357290" y="171370"/>
            <a:ext cx="5000660"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一般地，二叉树的递归结构如下：</a:t>
            </a:r>
            <a:endParaRPr lang="zh-CN" altLang="en-US" sz="2000">
              <a:solidFill>
                <a:srgbClr val="0000FF"/>
              </a:solidFill>
            </a:endParaRPr>
          </a:p>
        </p:txBody>
      </p:sp>
      <p:sp>
        <p:nvSpPr>
          <p:cNvPr id="8" name="椭圆 7"/>
          <p:cNvSpPr/>
          <p:nvPr/>
        </p:nvSpPr>
        <p:spPr>
          <a:xfrm>
            <a:off x="3857620" y="1142984"/>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等腰三角形 8"/>
          <p:cNvSpPr/>
          <p:nvPr/>
        </p:nvSpPr>
        <p:spPr>
          <a:xfrm>
            <a:off x="2928926" y="2143116"/>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4429124" y="2143116"/>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1" name="直接连接符 10"/>
          <p:cNvCxnSpPr>
            <a:stCxn id="8" idx="3"/>
            <a:endCxn id="9" idx="0"/>
          </p:cNvCxnSpPr>
          <p:nvPr/>
        </p:nvCxnSpPr>
        <p:spPr>
          <a:xfrm rot="5400000">
            <a:off x="3316605" y="1549791"/>
            <a:ext cx="634275" cy="552375"/>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endCxn id="10" idx="0"/>
          </p:cNvCxnSpPr>
          <p:nvPr/>
        </p:nvCxnSpPr>
        <p:spPr>
          <a:xfrm>
            <a:off x="4143372" y="1500174"/>
            <a:ext cx="714380" cy="642942"/>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a:xfrm>
            <a:off x="3584114" y="980922"/>
            <a:ext cx="321471" cy="2143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3214678" y="714356"/>
            <a:ext cx="28575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17" name="TextBox 16"/>
          <p:cNvSpPr txBox="1"/>
          <p:nvPr/>
        </p:nvSpPr>
        <p:spPr>
          <a:xfrm>
            <a:off x="4214810" y="78579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f</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18" name="TextBox 17"/>
          <p:cNvSpPr txBox="1"/>
          <p:nvPr/>
        </p:nvSpPr>
        <p:spPr>
          <a:xfrm>
            <a:off x="1714480" y="1814444"/>
            <a:ext cx="1428760"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b</a:t>
            </a:r>
            <a:r>
              <a:rPr lang="en-US" altLang="zh-CN" sz="1800" smtClean="0">
                <a:solidFill>
                  <a:srgbClr val="0000FF"/>
                </a:solidFill>
                <a:latin typeface="Consolas" pitchFamily="49" charset="0"/>
                <a:cs typeface="Consolas" pitchFamily="49" charset="0"/>
              </a:rPr>
              <a:t>-&gt;lchild</a:t>
            </a:r>
            <a:endParaRPr lang="zh-CN" altLang="en-US" sz="1800">
              <a:solidFill>
                <a:srgbClr val="0000FF"/>
              </a:solidFill>
              <a:latin typeface="Consolas" pitchFamily="49" charset="0"/>
              <a:cs typeface="Consolas" pitchFamily="49" charset="0"/>
            </a:endParaRPr>
          </a:p>
        </p:txBody>
      </p:sp>
      <p:cxnSp>
        <p:nvCxnSpPr>
          <p:cNvPr id="19" name="直接箭头连接符 18"/>
          <p:cNvCxnSpPr/>
          <p:nvPr/>
        </p:nvCxnSpPr>
        <p:spPr>
          <a:xfrm>
            <a:off x="3036083" y="1928802"/>
            <a:ext cx="321471" cy="2143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rot="5400000">
            <a:off x="4857752" y="1857364"/>
            <a:ext cx="285752"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214546" y="3143248"/>
            <a:ext cx="200026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f</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en-US" altLang="zh-CN" sz="1800" smtClean="0">
                <a:solidFill>
                  <a:srgbClr val="0000FF"/>
                </a:solidFill>
                <a:latin typeface="Consolas" pitchFamily="49" charset="0"/>
                <a:cs typeface="Consolas" pitchFamily="49" charset="0"/>
              </a:rPr>
              <a:t>-&gt;lchild)</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5143504" y="1785926"/>
            <a:ext cx="1428760"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b</a:t>
            </a:r>
            <a:r>
              <a:rPr lang="en-US" altLang="zh-CN" sz="1800" smtClean="0">
                <a:solidFill>
                  <a:srgbClr val="0000FF"/>
                </a:solidFill>
                <a:latin typeface="Consolas" pitchFamily="49" charset="0"/>
                <a:cs typeface="Consolas" pitchFamily="49" charset="0"/>
              </a:rPr>
              <a:t>-&gt;rchild</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4429124" y="3114730"/>
            <a:ext cx="200026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f</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en-US" altLang="zh-CN" sz="1800" smtClean="0">
                <a:solidFill>
                  <a:srgbClr val="0000FF"/>
                </a:solidFill>
                <a:latin typeface="Consolas" pitchFamily="49" charset="0"/>
                <a:cs typeface="Consolas" pitchFamily="49" charset="0"/>
              </a:rPr>
              <a:t>-&gt;rchild)</a:t>
            </a:r>
            <a:endParaRPr lang="zh-CN" altLang="en-US" sz="1800">
              <a:solidFill>
                <a:srgbClr val="0000FF"/>
              </a:solidFill>
              <a:latin typeface="Consolas" pitchFamily="49" charset="0"/>
              <a:cs typeface="Consolas" pitchFamily="49" charset="0"/>
            </a:endParaRPr>
          </a:p>
        </p:txBody>
      </p:sp>
      <p:sp>
        <p:nvSpPr>
          <p:cNvPr id="20" name="TextBox 19"/>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074773" y="260364"/>
            <a:ext cx="7854946"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例如，假设二叉树中所有结点值为整数，采用二叉链存储结构，求该二叉树</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中所有结点值之和。</a:t>
            </a:r>
          </a:p>
        </p:txBody>
      </p:sp>
      <p:sp>
        <p:nvSpPr>
          <p:cNvPr id="66563" name="Text Box 3"/>
          <p:cNvSpPr txBox="1">
            <a:spLocks noChangeArrowheads="1"/>
          </p:cNvSpPr>
          <p:nvPr/>
        </p:nvSpPr>
        <p:spPr bwMode="auto">
          <a:xfrm>
            <a:off x="1147797" y="1214422"/>
            <a:ext cx="7639045" cy="1631216"/>
          </a:xfrm>
          <a:prstGeom prst="rect">
            <a:avLst/>
          </a:prstGeom>
          <a:noFill/>
          <a:ln w="9525">
            <a:noFill/>
            <a:miter lim="800000"/>
            <a:headEnd/>
            <a:tailEnd/>
          </a:ln>
        </p:spPr>
        <p:txBody>
          <a:bodyPr wrap="square">
            <a:spAutoFit/>
          </a:bodyPr>
          <a:lstStyle/>
          <a:p>
            <a:pPr marL="457200" indent="-457200">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为二叉树</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中所有结点值之和，则</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lchild</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rchild</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分别求</a:t>
            </a:r>
            <a:r>
              <a:rPr lang="zh-CN" altLang="en-US" sz="2000">
                <a:solidFill>
                  <a:srgbClr val="0000FF"/>
                </a:solidFill>
                <a:latin typeface="Consolas" pitchFamily="49" charset="0"/>
                <a:ea typeface="楷体" pitchFamily="49" charset="-122"/>
                <a:cs typeface="Consolas" pitchFamily="49" charset="0"/>
              </a:rPr>
              <a:t>根</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的左、右子树的所有结点值</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和。</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显然</a:t>
            </a:r>
            <a:r>
              <a:rPr lang="zh-CN" altLang="en-US" sz="2000" dirty="0">
                <a:solidFill>
                  <a:srgbClr val="0000FF"/>
                </a:solidFill>
                <a:latin typeface="Consolas" pitchFamily="49" charset="0"/>
                <a:ea typeface="楷体" pitchFamily="49" charset="-122"/>
                <a:cs typeface="Consolas" pitchFamily="49" charset="0"/>
              </a:rPr>
              <a:t>有</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data+</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lchild</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-&gt;</a:t>
            </a:r>
            <a:r>
              <a:rPr lang="en-US" altLang="zh-CN" sz="2000" err="1">
                <a:solidFill>
                  <a:srgbClr val="0000FF"/>
                </a:solidFill>
                <a:latin typeface="Consolas" pitchFamily="49" charset="0"/>
                <a:ea typeface="楷体" pitchFamily="49" charset="-122"/>
                <a:cs typeface="Consolas" pitchFamily="49" charset="0"/>
              </a:rPr>
              <a:t>rchild</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=NULL</a:t>
            </a:r>
            <a:r>
              <a:rPr lang="zh-CN" altLang="en-US" sz="2000" dirty="0">
                <a:solidFill>
                  <a:srgbClr val="0000FF"/>
                </a:solidFill>
                <a:latin typeface="Consolas" pitchFamily="49" charset="0"/>
                <a:ea typeface="楷体" pitchFamily="49" charset="-122"/>
                <a:cs typeface="Consolas" pitchFamily="49" charset="0"/>
              </a:rPr>
              <a:t>时</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6564" name="Text Box 5"/>
          <p:cNvSpPr txBox="1">
            <a:spLocks noChangeArrowheads="1"/>
          </p:cNvSpPr>
          <p:nvPr/>
        </p:nvSpPr>
        <p:spPr bwMode="auto">
          <a:xfrm>
            <a:off x="1571604" y="3143248"/>
            <a:ext cx="7200900" cy="84481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lIns="180000" tIns="144000" bIns="144000">
            <a:spAutoFit/>
          </a:bodyPr>
          <a:lstStyle/>
          <a:p>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50"/>
                </a:solidFill>
                <a:latin typeface="Consolas" pitchFamily="49" charset="0"/>
                <a:ea typeface="仿宋" pitchFamily="49" charset="-122"/>
                <a:cs typeface="Consolas" pitchFamily="49" charset="0"/>
              </a:rPr>
              <a:t>当</a:t>
            </a:r>
            <a:r>
              <a:rPr lang="en-US" altLang="zh-CN" sz="1800" i="1" dirty="0">
                <a:solidFill>
                  <a:srgbClr val="00B050"/>
                </a:solidFill>
                <a:latin typeface="Consolas" pitchFamily="49" charset="0"/>
                <a:ea typeface="仿宋" pitchFamily="49" charset="-122"/>
                <a:cs typeface="Consolas" pitchFamily="49" charset="0"/>
              </a:rPr>
              <a:t>b</a:t>
            </a:r>
            <a:r>
              <a:rPr lang="en-US" altLang="zh-CN" sz="1800" dirty="0">
                <a:solidFill>
                  <a:srgbClr val="00B050"/>
                </a:solidFill>
                <a:latin typeface="Consolas" pitchFamily="49" charset="0"/>
                <a:ea typeface="仿宋" pitchFamily="49" charset="-122"/>
                <a:cs typeface="Consolas" pitchFamily="49" charset="0"/>
              </a:rPr>
              <a:t>=NULL</a:t>
            </a:r>
          </a:p>
          <a:p>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data+</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50"/>
                </a:solidFill>
                <a:latin typeface="Consolas" pitchFamily="49" charset="0"/>
                <a:ea typeface="仿宋" pitchFamily="49" charset="-122"/>
                <a:cs typeface="Consolas" pitchFamily="49" charset="0"/>
              </a:rPr>
              <a:t>其他情况</a:t>
            </a:r>
          </a:p>
        </p:txBody>
      </p:sp>
      <p:sp>
        <p:nvSpPr>
          <p:cNvPr id="66565" name="Text Box 6"/>
          <p:cNvSpPr txBox="1">
            <a:spLocks noChangeArrowheads="1"/>
          </p:cNvSpPr>
          <p:nvPr/>
        </p:nvSpPr>
        <p:spPr bwMode="auto">
          <a:xfrm>
            <a:off x="1435135" y="4786322"/>
            <a:ext cx="7137393" cy="139880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a:solidFill>
                  <a:srgbClr val="0000FF"/>
                </a:solidFill>
                <a:latin typeface="Consolas" pitchFamily="49" charset="0"/>
                <a:ea typeface="仿宋" pitchFamily="49" charset="-122"/>
                <a:cs typeface="Consolas" pitchFamily="49" charset="0"/>
              </a:rPr>
              <a:t>int </a:t>
            </a:r>
            <a:r>
              <a:rPr lang="en-US" altLang="zh-CN" sz="1800" smtClean="0">
                <a:solidFill>
                  <a:srgbClr val="0000FF"/>
                </a:solidFill>
                <a:latin typeface="Consolas" pitchFamily="49" charset="0"/>
                <a:ea typeface="仿宋" pitchFamily="49" charset="-122"/>
                <a:cs typeface="Consolas" pitchFamily="49" charset="0"/>
              </a:rPr>
              <a:t>Sum(BTNode </a:t>
            </a:r>
            <a:r>
              <a:rPr lang="en-US" altLang="zh-CN" sz="1800">
                <a:solidFill>
                  <a:srgbClr val="0000FF"/>
                </a:solidFill>
                <a:latin typeface="Consolas" pitchFamily="49" charset="0"/>
                <a:ea typeface="仿宋" pitchFamily="49" charset="-122"/>
                <a:cs typeface="Consolas" pitchFamily="49" charset="0"/>
              </a:rPr>
              <a:t>*b)</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(b==NULL) return 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a:solidFill>
                  <a:srgbClr val="0000FF"/>
                </a:solidFill>
                <a:latin typeface="Consolas" pitchFamily="49" charset="0"/>
                <a:ea typeface="仿宋" pitchFamily="49" charset="-122"/>
                <a:cs typeface="Consolas" pitchFamily="49" charset="0"/>
              </a:rPr>
              <a:t>return(b-&gt;</a:t>
            </a:r>
            <a:r>
              <a:rPr lang="en-US" altLang="zh-CN" sz="1800" smtClean="0">
                <a:solidFill>
                  <a:srgbClr val="0000FF"/>
                </a:solidFill>
                <a:latin typeface="Consolas" pitchFamily="49" charset="0"/>
                <a:ea typeface="仿宋" pitchFamily="49" charset="-122"/>
                <a:cs typeface="Consolas" pitchFamily="49" charset="0"/>
              </a:rPr>
              <a:t>data+Sum(b-</a:t>
            </a:r>
            <a:r>
              <a:rPr lang="en-US" altLang="zh-CN" sz="1800">
                <a:solidFill>
                  <a:srgbClr val="0000FF"/>
                </a:solidFill>
                <a:latin typeface="Consolas" pitchFamily="49" charset="0"/>
                <a:ea typeface="仿宋" pitchFamily="49" charset="-122"/>
                <a:cs typeface="Consolas" pitchFamily="49" charset="0"/>
              </a:rPr>
              <a:t>&gt;lchild</a:t>
            </a:r>
            <a:r>
              <a:rPr lang="en-US" altLang="zh-CN" sz="1800" smtClean="0">
                <a:solidFill>
                  <a:srgbClr val="0000FF"/>
                </a:solidFill>
                <a:latin typeface="Consolas" pitchFamily="49" charset="0"/>
                <a:ea typeface="仿宋" pitchFamily="49" charset="-122"/>
                <a:cs typeface="Consolas" pitchFamily="49" charset="0"/>
              </a:rPr>
              <a:t>)+Sum(b-</a:t>
            </a:r>
            <a:r>
              <a:rPr lang="en-US" altLang="zh-CN" sz="1800">
                <a:solidFill>
                  <a:srgbClr val="0000FF"/>
                </a:solidFill>
                <a:latin typeface="Consolas" pitchFamily="49" charset="0"/>
                <a:ea typeface="仿宋" pitchFamily="49" charset="-122"/>
                <a:cs typeface="Consolas" pitchFamily="49" charset="0"/>
              </a:rPr>
              <a:t>&gt;rchild));</a:t>
            </a:r>
          </a:p>
          <a:p>
            <a:r>
              <a:rPr lang="en-US" altLang="zh-CN" sz="1800">
                <a:solidFill>
                  <a:srgbClr val="0000FF"/>
                </a:solidFill>
                <a:latin typeface="Consolas" pitchFamily="49" charset="0"/>
                <a:ea typeface="仿宋" pitchFamily="49" charset="-122"/>
                <a:cs typeface="Consolas" pitchFamily="49" charset="0"/>
              </a:rPr>
              <a:t>}</a:t>
            </a:r>
          </a:p>
        </p:txBody>
      </p:sp>
      <p:sp>
        <p:nvSpPr>
          <p:cNvPr id="66566" name="AutoShape 7"/>
          <p:cNvSpPr>
            <a:spLocks noChangeArrowheads="1"/>
          </p:cNvSpPr>
          <p:nvPr/>
        </p:nvSpPr>
        <p:spPr bwMode="auto">
          <a:xfrm>
            <a:off x="4214810" y="4214818"/>
            <a:ext cx="428628" cy="428628"/>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8" name="TextBox 7"/>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animBg="1"/>
      <p:bldP spid="66565" grpId="0" animBg="1"/>
      <p:bldP spid="6656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1714480" y="285728"/>
            <a:ext cx="603568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二叉树的基本运算算法</a:t>
            </a:r>
          </a:p>
        </p:txBody>
      </p:sp>
      <p:sp>
        <p:nvSpPr>
          <p:cNvPr id="11268" name="Text Box 4"/>
          <p:cNvSpPr txBox="1">
            <a:spLocks noChangeArrowheads="1"/>
          </p:cNvSpPr>
          <p:nvPr/>
        </p:nvSpPr>
        <p:spPr bwMode="auto">
          <a:xfrm>
            <a:off x="1142976" y="1071546"/>
            <a:ext cx="4643469"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6.4.1 </a:t>
            </a:r>
            <a:r>
              <a:rPr lang="zh-CN" altLang="en-US" sz="2800" smtClean="0">
                <a:solidFill>
                  <a:srgbClr val="FF0000"/>
                </a:solidFill>
                <a:latin typeface="Consolas" pitchFamily="49" charset="0"/>
                <a:ea typeface="微软雅黑" pitchFamily="34" charset="-122"/>
                <a:cs typeface="Consolas" pitchFamily="49" charset="0"/>
              </a:rPr>
              <a:t>二叉树</a:t>
            </a:r>
            <a:r>
              <a:rPr lang="zh-CN" altLang="en-US" sz="2800" dirty="0">
                <a:solidFill>
                  <a:srgbClr val="FF0000"/>
                </a:solidFill>
                <a:latin typeface="Consolas" pitchFamily="49" charset="0"/>
                <a:ea typeface="微软雅黑" pitchFamily="34" charset="-122"/>
                <a:cs typeface="Consolas" pitchFamily="49" charset="0"/>
              </a:rPr>
              <a:t>的基本运算</a:t>
            </a:r>
          </a:p>
        </p:txBody>
      </p:sp>
      <p:sp>
        <p:nvSpPr>
          <p:cNvPr id="11269" name="Text Box 5"/>
          <p:cNvSpPr txBox="1">
            <a:spLocks noChangeArrowheads="1"/>
          </p:cNvSpPr>
          <p:nvPr/>
        </p:nvSpPr>
        <p:spPr bwMode="auto">
          <a:xfrm>
            <a:off x="1142976" y="1841508"/>
            <a:ext cx="6192837"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一般地，二叉树有如下几个基本运算：</a:t>
            </a:r>
          </a:p>
        </p:txBody>
      </p:sp>
      <p:sp>
        <p:nvSpPr>
          <p:cNvPr id="11270" name="Text Box 6"/>
          <p:cNvSpPr txBox="1">
            <a:spLocks noChangeArrowheads="1"/>
          </p:cNvSpPr>
          <p:nvPr/>
        </p:nvSpPr>
        <p:spPr bwMode="auto">
          <a:xfrm>
            <a:off x="1142976" y="2428868"/>
            <a:ext cx="7777162" cy="3144451"/>
          </a:xfrm>
          <a:prstGeom prst="rect">
            <a:avLst/>
          </a:prstGeom>
          <a:noFill/>
          <a:ln w="9525">
            <a:noFill/>
            <a:miter lim="800000"/>
            <a:headEnd/>
            <a:tailEnd/>
          </a:ln>
        </p:spPr>
        <p:txBody>
          <a:bodyPr>
            <a:spAutoFit/>
          </a:bodyPr>
          <a:lstStyle/>
          <a:p>
            <a:pPr marL="342900" indent="-342900">
              <a:lnSpc>
                <a:spcPts val="3400"/>
              </a:lnSpc>
              <a:buFontTx/>
              <a:buAutoNum type="circleNumDbPlain"/>
            </a:pPr>
            <a:r>
              <a:rPr lang="en-US" altLang="zh-CN" sz="2000" dirty="0" err="1">
                <a:solidFill>
                  <a:srgbClr val="C00000"/>
                </a:solidFill>
                <a:latin typeface="Consolas" pitchFamily="49" charset="0"/>
                <a:ea typeface="仿宋" pitchFamily="49" charset="-122"/>
                <a:cs typeface="Consolas" pitchFamily="49" charset="0"/>
              </a:rPr>
              <a:t>CreateBTree</a:t>
            </a:r>
            <a:r>
              <a:rPr lang="en-US" altLang="zh-CN" sz="2000" dirty="0">
                <a:solidFill>
                  <a:srgbClr val="C00000"/>
                </a:solidFill>
                <a:latin typeface="Consolas" pitchFamily="49" charset="0"/>
                <a:ea typeface="仿宋" pitchFamily="49" charset="-122"/>
                <a:cs typeface="Consolas" pitchFamily="49" charset="0"/>
              </a:rPr>
              <a:t>(</a:t>
            </a:r>
            <a:r>
              <a:rPr lang="en-US" altLang="zh-CN" sz="2000" dirty="0" err="1">
                <a:solidFill>
                  <a:srgbClr val="C00000"/>
                </a:solidFill>
                <a:latin typeface="Consolas" pitchFamily="49" charset="0"/>
                <a:ea typeface="仿宋" pitchFamily="49" charset="-122"/>
                <a:cs typeface="Consolas" pitchFamily="49" charset="0"/>
              </a:rPr>
              <a:t>bt,str</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：根据二叉树的括号表示法</a:t>
            </a:r>
            <a:r>
              <a:rPr lang="en-US" altLang="zh-CN" sz="2000" dirty="0" err="1">
                <a:solidFill>
                  <a:srgbClr val="0000FF"/>
                </a:solidFill>
                <a:latin typeface="Consolas" pitchFamily="49" charset="0"/>
                <a:ea typeface="仿宋" pitchFamily="49" charset="-122"/>
                <a:cs typeface="Consolas" pitchFamily="49" charset="0"/>
              </a:rPr>
              <a:t>str</a:t>
            </a:r>
            <a:r>
              <a:rPr lang="zh-CN" altLang="en-US" sz="2000" dirty="0">
                <a:solidFill>
                  <a:srgbClr val="0000FF"/>
                </a:solidFill>
                <a:latin typeface="Consolas" pitchFamily="49" charset="0"/>
                <a:ea typeface="仿宋" pitchFamily="49" charset="-122"/>
                <a:cs typeface="Consolas" pitchFamily="49" charset="0"/>
              </a:rPr>
              <a:t>建立二叉链存储结构</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a:t>
            </a:r>
          </a:p>
          <a:p>
            <a:pPr marL="342900" indent="-342900">
              <a:lnSpc>
                <a:spcPts val="3400"/>
              </a:lnSpc>
              <a:buFontTx/>
              <a:buAutoNum type="circleNumDbPlain"/>
            </a:pPr>
            <a:r>
              <a:rPr lang="en-US" altLang="zh-CN" sz="2000" dirty="0" err="1">
                <a:solidFill>
                  <a:srgbClr val="C00000"/>
                </a:solidFill>
                <a:latin typeface="Consolas" pitchFamily="49" charset="0"/>
                <a:ea typeface="仿宋" pitchFamily="49" charset="-122"/>
                <a:cs typeface="Consolas" pitchFamily="49" charset="0"/>
              </a:rPr>
              <a:t>DestroyBTree</a:t>
            </a:r>
            <a:r>
              <a:rPr lang="en-US" altLang="zh-CN" sz="2000" dirty="0">
                <a:solidFill>
                  <a:srgbClr val="C00000"/>
                </a:solidFill>
                <a:latin typeface="Consolas" pitchFamily="49" charset="0"/>
                <a:ea typeface="仿宋" pitchFamily="49" charset="-122"/>
                <a:cs typeface="Consolas" pitchFamily="49" charset="0"/>
              </a:rPr>
              <a:t>(</a:t>
            </a:r>
            <a:r>
              <a:rPr lang="en-US" altLang="zh-CN" sz="2000" dirty="0" err="1">
                <a:solidFill>
                  <a:srgbClr val="C00000"/>
                </a:solidFill>
                <a:latin typeface="Consolas" pitchFamily="49" charset="0"/>
                <a:ea typeface="仿宋" pitchFamily="49" charset="-122"/>
                <a:cs typeface="Consolas" pitchFamily="49" charset="0"/>
              </a:rPr>
              <a:t>bt</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：释放二叉树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占用的内存空间。</a:t>
            </a:r>
          </a:p>
          <a:p>
            <a:pPr marL="342900" indent="-342900">
              <a:lnSpc>
                <a:spcPts val="3400"/>
              </a:lnSpc>
              <a:buFontTx/>
              <a:buAutoNum type="circleNumDbPlain"/>
            </a:pPr>
            <a:r>
              <a:rPr lang="en-US" altLang="zh-CN" sz="2000" dirty="0" err="1">
                <a:solidFill>
                  <a:srgbClr val="C00000"/>
                </a:solidFill>
                <a:latin typeface="Consolas" pitchFamily="49" charset="0"/>
                <a:ea typeface="仿宋" pitchFamily="49" charset="-122"/>
                <a:cs typeface="Consolas" pitchFamily="49" charset="0"/>
              </a:rPr>
              <a:t>BTHeight</a:t>
            </a:r>
            <a:r>
              <a:rPr lang="en-US" altLang="zh-CN" sz="2000" dirty="0">
                <a:solidFill>
                  <a:srgbClr val="C00000"/>
                </a:solidFill>
                <a:latin typeface="Consolas" pitchFamily="49" charset="0"/>
                <a:ea typeface="仿宋" pitchFamily="49" charset="-122"/>
                <a:cs typeface="Consolas" pitchFamily="49" charset="0"/>
              </a:rPr>
              <a:t>(</a:t>
            </a:r>
            <a:r>
              <a:rPr lang="en-US" altLang="zh-CN" sz="2000" dirty="0" err="1">
                <a:solidFill>
                  <a:srgbClr val="C00000"/>
                </a:solidFill>
                <a:latin typeface="Consolas" pitchFamily="49" charset="0"/>
                <a:ea typeface="仿宋" pitchFamily="49" charset="-122"/>
                <a:cs typeface="Consolas" pitchFamily="49" charset="0"/>
              </a:rPr>
              <a:t>bt</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：求一棵二叉树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的高度。</a:t>
            </a:r>
          </a:p>
          <a:p>
            <a:pPr marL="342900" indent="-342900">
              <a:lnSpc>
                <a:spcPts val="3400"/>
              </a:lnSpc>
              <a:buFontTx/>
              <a:buAutoNum type="circleNumDbPlain"/>
            </a:pPr>
            <a:r>
              <a:rPr lang="en-US" altLang="zh-CN" sz="2000" dirty="0" err="1">
                <a:solidFill>
                  <a:srgbClr val="C00000"/>
                </a:solidFill>
                <a:latin typeface="Consolas" pitchFamily="49" charset="0"/>
                <a:ea typeface="仿宋" pitchFamily="49" charset="-122"/>
                <a:cs typeface="Consolas" pitchFamily="49" charset="0"/>
              </a:rPr>
              <a:t>NodeCount</a:t>
            </a:r>
            <a:r>
              <a:rPr lang="en-US" altLang="zh-CN" sz="2000" dirty="0">
                <a:solidFill>
                  <a:srgbClr val="C00000"/>
                </a:solidFill>
                <a:latin typeface="Consolas" pitchFamily="49" charset="0"/>
                <a:ea typeface="仿宋" pitchFamily="49" charset="-122"/>
                <a:cs typeface="Consolas" pitchFamily="49" charset="0"/>
              </a:rPr>
              <a:t>(</a:t>
            </a:r>
            <a:r>
              <a:rPr lang="en-US" altLang="zh-CN" sz="2000" dirty="0" err="1">
                <a:solidFill>
                  <a:srgbClr val="C00000"/>
                </a:solidFill>
                <a:latin typeface="Consolas" pitchFamily="49" charset="0"/>
                <a:ea typeface="仿宋" pitchFamily="49" charset="-122"/>
                <a:cs typeface="Consolas" pitchFamily="49" charset="0"/>
              </a:rPr>
              <a:t>bt</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：求一棵二叉树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的结点个数。</a:t>
            </a:r>
          </a:p>
          <a:p>
            <a:pPr marL="342900" indent="-342900">
              <a:lnSpc>
                <a:spcPts val="3400"/>
              </a:lnSpc>
              <a:buFontTx/>
              <a:buAutoNum type="circleNumDbPlain"/>
            </a:pPr>
            <a:r>
              <a:rPr lang="en-US" altLang="zh-CN" sz="2000" dirty="0" err="1">
                <a:solidFill>
                  <a:srgbClr val="C00000"/>
                </a:solidFill>
                <a:latin typeface="Consolas" pitchFamily="49" charset="0"/>
                <a:ea typeface="仿宋" pitchFamily="49" charset="-122"/>
                <a:cs typeface="Consolas" pitchFamily="49" charset="0"/>
              </a:rPr>
              <a:t>LeafCount</a:t>
            </a:r>
            <a:r>
              <a:rPr lang="en-US" altLang="zh-CN" sz="2000" dirty="0">
                <a:solidFill>
                  <a:srgbClr val="C00000"/>
                </a:solidFill>
                <a:latin typeface="Consolas" pitchFamily="49" charset="0"/>
                <a:ea typeface="仿宋" pitchFamily="49" charset="-122"/>
                <a:cs typeface="Consolas" pitchFamily="49" charset="0"/>
              </a:rPr>
              <a:t>(</a:t>
            </a:r>
            <a:r>
              <a:rPr lang="en-US" altLang="zh-CN" sz="2000" dirty="0" err="1">
                <a:solidFill>
                  <a:srgbClr val="C00000"/>
                </a:solidFill>
                <a:latin typeface="Consolas" pitchFamily="49" charset="0"/>
                <a:ea typeface="仿宋" pitchFamily="49" charset="-122"/>
                <a:cs typeface="Consolas" pitchFamily="49" charset="0"/>
              </a:rPr>
              <a:t>bt</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：求一棵二叉树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的叶子结点个数。</a:t>
            </a:r>
          </a:p>
          <a:p>
            <a:pPr marL="342900" indent="-342900">
              <a:lnSpc>
                <a:spcPts val="3400"/>
              </a:lnSpc>
              <a:buFontTx/>
              <a:buAutoNum type="circleNumDbPlain"/>
            </a:pPr>
            <a:r>
              <a:rPr lang="en-US" altLang="zh-CN" sz="2000" dirty="0" err="1">
                <a:solidFill>
                  <a:srgbClr val="C00000"/>
                </a:solidFill>
                <a:latin typeface="Consolas" pitchFamily="49" charset="0"/>
                <a:ea typeface="仿宋" pitchFamily="49" charset="-122"/>
                <a:cs typeface="Consolas" pitchFamily="49" charset="0"/>
              </a:rPr>
              <a:t>DispBTree</a:t>
            </a:r>
            <a:r>
              <a:rPr lang="en-US" altLang="zh-CN" sz="2000" dirty="0">
                <a:solidFill>
                  <a:srgbClr val="C00000"/>
                </a:solidFill>
                <a:latin typeface="Consolas" pitchFamily="49" charset="0"/>
                <a:ea typeface="仿宋" pitchFamily="49" charset="-122"/>
                <a:cs typeface="Consolas" pitchFamily="49" charset="0"/>
              </a:rPr>
              <a:t>(</a:t>
            </a:r>
            <a:r>
              <a:rPr lang="en-US" altLang="zh-CN" sz="2000" dirty="0" err="1">
                <a:solidFill>
                  <a:srgbClr val="C00000"/>
                </a:solidFill>
                <a:latin typeface="Consolas" pitchFamily="49" charset="0"/>
                <a:ea typeface="仿宋" pitchFamily="49" charset="-122"/>
                <a:cs typeface="Consolas" pitchFamily="49" charset="0"/>
              </a:rPr>
              <a:t>bt</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：以括号表示法输出一棵二叉树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a:t>
            </a:r>
          </a:p>
        </p:txBody>
      </p:sp>
      <p:sp>
        <p:nvSpPr>
          <p:cNvPr id="11272" name="Rectangle 9"/>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
        <p:nvSpPr>
          <p:cNvPr id="9" name="TextBox 8"/>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142976" y="214290"/>
            <a:ext cx="581978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6.4.2 </a:t>
            </a:r>
            <a:r>
              <a:rPr lang="zh-CN" altLang="en-US" sz="2800" smtClean="0">
                <a:solidFill>
                  <a:srgbClr val="FF0000"/>
                </a:solidFill>
                <a:latin typeface="Consolas" pitchFamily="49" charset="0"/>
                <a:ea typeface="微软雅黑" pitchFamily="34" charset="-122"/>
                <a:cs typeface="Consolas" pitchFamily="49" charset="0"/>
              </a:rPr>
              <a:t>二叉树</a:t>
            </a:r>
            <a:r>
              <a:rPr lang="zh-CN" altLang="en-US" sz="2800" dirty="0">
                <a:solidFill>
                  <a:srgbClr val="FF0000"/>
                </a:solidFill>
                <a:latin typeface="Consolas" pitchFamily="49" charset="0"/>
                <a:ea typeface="微软雅黑" pitchFamily="34" charset="-122"/>
                <a:cs typeface="Consolas" pitchFamily="49" charset="0"/>
              </a:rPr>
              <a:t>基本运算实现算法</a:t>
            </a:r>
          </a:p>
        </p:txBody>
      </p:sp>
      <p:sp>
        <p:nvSpPr>
          <p:cNvPr id="67587" name="Text Box 3"/>
          <p:cNvSpPr txBox="1">
            <a:spLocks noChangeArrowheads="1"/>
          </p:cNvSpPr>
          <p:nvPr/>
        </p:nvSpPr>
        <p:spPr bwMode="auto">
          <a:xfrm>
            <a:off x="1265297" y="1204473"/>
            <a:ext cx="7021479"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本小节采用二叉链存储结构，讨论二叉树基本运算算法。</a:t>
            </a:r>
          </a:p>
        </p:txBody>
      </p:sp>
      <p:sp>
        <p:nvSpPr>
          <p:cNvPr id="67588" name="Text Box 4"/>
          <p:cNvSpPr txBox="1">
            <a:spLocks noChangeArrowheads="1"/>
          </p:cNvSpPr>
          <p:nvPr/>
        </p:nvSpPr>
        <p:spPr bwMode="auto">
          <a:xfrm>
            <a:off x="1009680" y="1824327"/>
            <a:ext cx="7848600" cy="430887"/>
          </a:xfrm>
          <a:prstGeom prst="rect">
            <a:avLst/>
          </a:prstGeom>
          <a:noFill/>
          <a:ln w="9525">
            <a:noFill/>
            <a:miter lim="800000"/>
            <a:headEnd/>
            <a:tailEnd/>
          </a:ln>
        </p:spPr>
        <p:txBody>
          <a:bodyPr>
            <a:spAutoFit/>
          </a:bodyPr>
          <a:lstStyle/>
          <a:p>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）创建二叉树</a:t>
            </a:r>
            <a:r>
              <a:rPr lang="en-US" altLang="zh-CN" sz="2200" dirty="0" err="1">
                <a:solidFill>
                  <a:srgbClr val="FF0000"/>
                </a:solidFill>
                <a:latin typeface="Consolas" pitchFamily="49" charset="0"/>
                <a:ea typeface="楷体" pitchFamily="49" charset="-122"/>
                <a:cs typeface="Consolas" pitchFamily="49" charset="0"/>
              </a:rPr>
              <a:t>CreateBTree</a:t>
            </a:r>
            <a:r>
              <a:rPr lang="en-US" altLang="zh-CN" sz="2200" dirty="0">
                <a:solidFill>
                  <a:srgbClr val="FF0000"/>
                </a:solidFill>
                <a:latin typeface="Consolas" pitchFamily="49" charset="0"/>
                <a:ea typeface="楷体" pitchFamily="49" charset="-122"/>
                <a:cs typeface="Consolas" pitchFamily="49" charset="0"/>
              </a:rPr>
              <a:t> (</a:t>
            </a:r>
            <a:r>
              <a:rPr lang="en-US" altLang="zh-CN" sz="2200" dirty="0" err="1">
                <a:solidFill>
                  <a:srgbClr val="FF0000"/>
                </a:solidFill>
                <a:latin typeface="Consolas" pitchFamily="49" charset="0"/>
                <a:ea typeface="楷体" pitchFamily="49" charset="-122"/>
                <a:cs typeface="Consolas" pitchFamily="49" charset="0"/>
              </a:rPr>
              <a:t>bt,str</a:t>
            </a:r>
            <a:r>
              <a:rPr lang="en-US" altLang="zh-CN" sz="2200" dirty="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　　</a:t>
            </a:r>
          </a:p>
        </p:txBody>
      </p:sp>
      <p:sp>
        <p:nvSpPr>
          <p:cNvPr id="6" name="TextBox 5"/>
          <p:cNvSpPr txBox="1"/>
          <p:nvPr/>
        </p:nvSpPr>
        <p:spPr>
          <a:xfrm>
            <a:off x="2357422" y="2643182"/>
            <a:ext cx="714380" cy="400110"/>
          </a:xfrm>
          <a:prstGeom prst="rect">
            <a:avLst/>
          </a:prstGeom>
          <a:noFill/>
        </p:spPr>
        <p:txBody>
          <a:bodyPr wrap="square" rtlCol="0">
            <a:spAutoFit/>
          </a:bodyPr>
          <a:lstStyle/>
          <a:p>
            <a:r>
              <a:rPr lang="en-US" altLang="zh-CN" sz="2000" dirty="0" err="1" smtClean="0">
                <a:solidFill>
                  <a:srgbClr val="0000FF"/>
                </a:solidFill>
                <a:latin typeface="Consolas" pitchFamily="49" charset="0"/>
                <a:cs typeface="Consolas" pitchFamily="49" charset="0"/>
              </a:rPr>
              <a:t>str</a:t>
            </a:r>
            <a:endParaRPr lang="zh-CN" altLang="en-US" sz="2000" dirty="0">
              <a:solidFill>
                <a:srgbClr val="0000FF"/>
              </a:solidFill>
              <a:latin typeface="Consolas" pitchFamily="49" charset="0"/>
              <a:cs typeface="Consolas" pitchFamily="49" charset="0"/>
            </a:endParaRPr>
          </a:p>
        </p:txBody>
      </p:sp>
      <p:sp>
        <p:nvSpPr>
          <p:cNvPr id="9" name="TextBox 8"/>
          <p:cNvSpPr txBox="1"/>
          <p:nvPr/>
        </p:nvSpPr>
        <p:spPr>
          <a:xfrm>
            <a:off x="2034099" y="3353858"/>
            <a:ext cx="1357322"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逻辑结构</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11" name="直接箭头连接符 10"/>
          <p:cNvCxnSpPr>
            <a:stCxn id="9" idx="0"/>
            <a:endCxn id="6" idx="2"/>
          </p:cNvCxnSpPr>
          <p:nvPr/>
        </p:nvCxnSpPr>
        <p:spPr>
          <a:xfrm rot="5400000" flipH="1" flipV="1">
            <a:off x="2558403" y="3197649"/>
            <a:ext cx="310566" cy="18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a:off x="3500430" y="3000372"/>
            <a:ext cx="785818"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 name="TextBox 12"/>
          <p:cNvSpPr txBox="1"/>
          <p:nvPr/>
        </p:nvSpPr>
        <p:spPr>
          <a:xfrm>
            <a:off x="4966761" y="2643182"/>
            <a:ext cx="714380" cy="400110"/>
          </a:xfrm>
          <a:prstGeom prst="rect">
            <a:avLst/>
          </a:prstGeom>
          <a:noFill/>
        </p:spPr>
        <p:txBody>
          <a:bodyPr wrap="square" rtlCol="0">
            <a:spAutoFit/>
          </a:bodyPr>
          <a:lstStyle/>
          <a:p>
            <a:pPr algn="ctr"/>
            <a:r>
              <a:rPr lang="en-US" altLang="zh-CN" sz="2000" dirty="0" err="1" smtClean="0">
                <a:solidFill>
                  <a:srgbClr val="0000FF"/>
                </a:solidFill>
                <a:latin typeface="Consolas" pitchFamily="49" charset="0"/>
                <a:cs typeface="Consolas" pitchFamily="49" charset="0"/>
              </a:rPr>
              <a:t>bt</a:t>
            </a:r>
            <a:endParaRPr lang="zh-CN" altLang="en-US" sz="2000" dirty="0">
              <a:solidFill>
                <a:srgbClr val="0000FF"/>
              </a:solidFill>
              <a:latin typeface="Consolas" pitchFamily="49" charset="0"/>
              <a:cs typeface="Consolas" pitchFamily="49" charset="0"/>
            </a:endParaRPr>
          </a:p>
        </p:txBody>
      </p:sp>
      <p:sp>
        <p:nvSpPr>
          <p:cNvPr id="14" name="TextBox 13"/>
          <p:cNvSpPr txBox="1"/>
          <p:nvPr/>
        </p:nvSpPr>
        <p:spPr>
          <a:xfrm>
            <a:off x="4643438" y="3353858"/>
            <a:ext cx="1357322"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存储结构</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14" idx="0"/>
            <a:endCxn id="13" idx="2"/>
          </p:cNvCxnSpPr>
          <p:nvPr/>
        </p:nvCxnSpPr>
        <p:spPr>
          <a:xfrm rot="5400000" flipH="1" flipV="1">
            <a:off x="5167742" y="3197649"/>
            <a:ext cx="310566" cy="18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1071538" y="285728"/>
            <a:ext cx="7848600" cy="827021"/>
          </a:xfrm>
          <a:prstGeom prst="rect">
            <a:avLst/>
          </a:prstGeom>
          <a:noFill/>
          <a:ln w="9525">
            <a:noFill/>
            <a:miter lim="800000"/>
            <a:headEnd/>
            <a:tailEnd/>
          </a:ln>
        </p:spPr>
        <p:txBody>
          <a:bodyPr>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采用</a:t>
            </a:r>
            <a:r>
              <a:rPr lang="zh-CN" altLang="en-US" sz="2000" dirty="0">
                <a:solidFill>
                  <a:srgbClr val="0000FF"/>
                </a:solidFill>
                <a:latin typeface="Consolas" pitchFamily="49" charset="0"/>
                <a:ea typeface="楷体" pitchFamily="49" charset="-122"/>
                <a:cs typeface="Consolas" pitchFamily="49" charset="0"/>
              </a:rPr>
              <a:t>括号表示法表示的二叉树</a:t>
            </a:r>
            <a:r>
              <a:rPr lang="zh-CN" altLang="en-US" sz="2000">
                <a:solidFill>
                  <a:srgbClr val="0000FF"/>
                </a:solidFill>
                <a:latin typeface="Consolas" pitchFamily="49" charset="0"/>
                <a:ea typeface="楷体" pitchFamily="49" charset="-122"/>
                <a:cs typeface="Consolas" pitchFamily="49" charset="0"/>
              </a:rPr>
              <a:t>字符串</a:t>
            </a:r>
            <a:r>
              <a:rPr lang="en-US" altLang="zh-CN" sz="2000" smtClean="0">
                <a:solidFill>
                  <a:srgbClr val="0000FF"/>
                </a:solidFill>
                <a:latin typeface="Consolas" pitchFamily="49" charset="0"/>
                <a:ea typeface="楷体" pitchFamily="49" charset="-122"/>
                <a:cs typeface="Consolas" pitchFamily="49" charset="0"/>
              </a:rPr>
              <a:t>str</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且每个结点的值是单个字符。用</a:t>
            </a:r>
            <a:r>
              <a:rPr lang="en-US" altLang="zh-CN" sz="2000" dirty="0" err="1">
                <a:solidFill>
                  <a:srgbClr val="0000FF"/>
                </a:solidFill>
                <a:latin typeface="Consolas" pitchFamily="49" charset="0"/>
                <a:ea typeface="楷体" pitchFamily="49" charset="-122"/>
                <a:cs typeface="Consolas" pitchFamily="49" charset="0"/>
              </a:rPr>
              <a:t>ch</a:t>
            </a:r>
            <a:r>
              <a:rPr lang="zh-CN" altLang="en-US" sz="2000" dirty="0">
                <a:solidFill>
                  <a:srgbClr val="0000FF"/>
                </a:solidFill>
                <a:latin typeface="Consolas" pitchFamily="49" charset="0"/>
                <a:ea typeface="楷体" pitchFamily="49" charset="-122"/>
                <a:cs typeface="Consolas" pitchFamily="49" charset="0"/>
              </a:rPr>
              <a:t>扫描</a:t>
            </a:r>
            <a:r>
              <a:rPr lang="en-US" altLang="zh-CN" sz="2000" dirty="0" err="1">
                <a:solidFill>
                  <a:srgbClr val="0000FF"/>
                </a:solidFill>
                <a:latin typeface="Consolas" pitchFamily="49" charset="0"/>
                <a:ea typeface="楷体" pitchFamily="49" charset="-122"/>
                <a:cs typeface="Consolas" pitchFamily="49" charset="0"/>
              </a:rPr>
              <a:t>str</a:t>
            </a:r>
            <a:r>
              <a:rPr lang="zh-CN" altLang="en-US" sz="2000" dirty="0">
                <a:solidFill>
                  <a:srgbClr val="0000FF"/>
                </a:solidFill>
                <a:latin typeface="Consolas" pitchFamily="49" charset="0"/>
                <a:ea typeface="楷体" pitchFamily="49" charset="-122"/>
                <a:cs typeface="Consolas" pitchFamily="49" charset="0"/>
              </a:rPr>
              <a:t>，其中只有</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类字符，各类字符的</a:t>
            </a:r>
            <a:r>
              <a:rPr lang="zh-CN" altLang="en-US" sz="2000">
                <a:solidFill>
                  <a:srgbClr val="0000FF"/>
                </a:solidFill>
                <a:latin typeface="Consolas" pitchFamily="49" charset="0"/>
                <a:ea typeface="楷体" pitchFamily="49" charset="-122"/>
                <a:cs typeface="Consolas" pitchFamily="49" charset="0"/>
              </a:rPr>
              <a:t>处理</a:t>
            </a:r>
            <a:r>
              <a:rPr lang="zh-CN" altLang="en-US" sz="2000" smtClean="0">
                <a:solidFill>
                  <a:srgbClr val="0000FF"/>
                </a:solidFill>
                <a:latin typeface="Consolas" pitchFamily="49" charset="0"/>
                <a:ea typeface="楷体" pitchFamily="49" charset="-122"/>
                <a:cs typeface="Consolas" pitchFamily="49" charset="0"/>
              </a:rPr>
              <a:t>方式：</a:t>
            </a:r>
            <a:endParaRPr lang="zh-CN" altLang="en-US" sz="2000" dirty="0">
              <a:solidFill>
                <a:srgbClr val="0000FF"/>
              </a:solidFill>
              <a:latin typeface="Consolas" pitchFamily="49" charset="0"/>
              <a:ea typeface="楷体" pitchFamily="49" charset="-122"/>
              <a:cs typeface="Consolas" pitchFamily="49" charset="0"/>
            </a:endParaRPr>
          </a:p>
        </p:txBody>
      </p:sp>
      <p:sp>
        <p:nvSpPr>
          <p:cNvPr id="67589" name="Text Box 5"/>
          <p:cNvSpPr txBox="1">
            <a:spLocks noChangeArrowheads="1"/>
          </p:cNvSpPr>
          <p:nvPr/>
        </p:nvSpPr>
        <p:spPr bwMode="auto">
          <a:xfrm>
            <a:off x="1214414" y="1428736"/>
            <a:ext cx="7704137" cy="4324261"/>
          </a:xfrm>
          <a:prstGeom prst="rect">
            <a:avLst/>
          </a:prstGeom>
          <a:noFill/>
          <a:ln w="9525">
            <a:noFill/>
            <a:miter lim="800000"/>
            <a:headEnd/>
            <a:tailEnd/>
          </a:ln>
        </p:spPr>
        <p:txBody>
          <a:bodyPr>
            <a:spAutoFit/>
          </a:bodyPr>
          <a:lstStyle/>
          <a:p>
            <a:pPr marL="342900" indent="-342900">
              <a:lnSpc>
                <a:spcPts val="3000"/>
              </a:lnSpc>
              <a:buFont typeface="Wingdings" pitchFamily="2" charset="2"/>
              <a:buChar char="l"/>
            </a:pPr>
            <a:r>
              <a:rPr lang="zh-CN" altLang="en-US" sz="2000" dirty="0">
                <a:solidFill>
                  <a:srgbClr val="0000FF"/>
                </a:solidFill>
                <a:latin typeface="Consolas" pitchFamily="49" charset="0"/>
                <a:ea typeface="仿宋" pitchFamily="49" charset="-122"/>
                <a:cs typeface="Consolas" pitchFamily="49" charset="0"/>
              </a:rPr>
              <a:t>若</a:t>
            </a:r>
            <a:r>
              <a:rPr lang="en-US" altLang="zh-CN" sz="2000" dirty="0" err="1">
                <a:solidFill>
                  <a:srgbClr val="C00000"/>
                </a:solidFill>
                <a:latin typeface="Consolas" pitchFamily="49" charset="0"/>
                <a:ea typeface="仿宋" pitchFamily="49" charset="-122"/>
                <a:cs typeface="Consolas" pitchFamily="49" charset="0"/>
              </a:rPr>
              <a:t>ch</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：表示前面刚创建的</a:t>
            </a:r>
            <a:r>
              <a:rPr lang="en-US" altLang="zh-CN" sz="2000" i="1"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结点存在着孩子结点，需将其进栈，以便建立它和其孩子结点</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0000FF"/>
                </a:solidFill>
                <a:latin typeface="Consolas" pitchFamily="49" charset="0"/>
                <a:ea typeface="仿宋" pitchFamily="49" charset="-122"/>
                <a:cs typeface="Consolas" pitchFamily="49" charset="0"/>
              </a:rPr>
              <a:t>关系。</a:t>
            </a:r>
            <a:r>
              <a:rPr lang="zh-CN" altLang="en-US" sz="2000" dirty="0">
                <a:solidFill>
                  <a:srgbClr val="0000FF"/>
                </a:solidFill>
                <a:latin typeface="Consolas" pitchFamily="49" charset="0"/>
                <a:ea typeface="仿宋" pitchFamily="49" charset="-122"/>
                <a:cs typeface="Consolas" pitchFamily="49" charset="0"/>
              </a:rPr>
              <a:t>然后开始处理该结点的左孩子，因此置</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，表示其后创建的结点将作为这个结点（栈顶结点）的左孩子结点；</a:t>
            </a:r>
          </a:p>
          <a:p>
            <a:pPr marL="342900" indent="-342900">
              <a:lnSpc>
                <a:spcPts val="3000"/>
              </a:lnSpc>
              <a:buFont typeface="Wingdings" pitchFamily="2" charset="2"/>
              <a:buChar char="l"/>
            </a:pPr>
            <a:r>
              <a:rPr lang="zh-CN" altLang="en-US" sz="2000" dirty="0">
                <a:solidFill>
                  <a:srgbClr val="0000FF"/>
                </a:solidFill>
                <a:latin typeface="Consolas" pitchFamily="49" charset="0"/>
                <a:ea typeface="仿宋" pitchFamily="49" charset="-122"/>
                <a:cs typeface="Consolas" pitchFamily="49" charset="0"/>
              </a:rPr>
              <a:t>若</a:t>
            </a:r>
            <a:r>
              <a:rPr lang="en-US" altLang="zh-CN" sz="2000" dirty="0" err="1">
                <a:solidFill>
                  <a:srgbClr val="C00000"/>
                </a:solidFill>
                <a:latin typeface="Consolas" pitchFamily="49" charset="0"/>
                <a:ea typeface="仿宋" pitchFamily="49" charset="-122"/>
                <a:cs typeface="Consolas" pitchFamily="49" charset="0"/>
              </a:rPr>
              <a:t>ch</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：表示以栈顶结点为根结点的子树创建完毕，将其退栈；</a:t>
            </a:r>
          </a:p>
          <a:p>
            <a:pPr marL="342900" indent="-342900">
              <a:lnSpc>
                <a:spcPts val="3000"/>
              </a:lnSpc>
              <a:buFont typeface="Wingdings" pitchFamily="2" charset="2"/>
              <a:buChar char="l"/>
            </a:pPr>
            <a:r>
              <a:rPr lang="zh-CN" altLang="en-US" sz="2000" dirty="0">
                <a:solidFill>
                  <a:srgbClr val="0000FF"/>
                </a:solidFill>
                <a:latin typeface="Consolas" pitchFamily="49" charset="0"/>
                <a:ea typeface="仿宋" pitchFamily="49" charset="-122"/>
                <a:cs typeface="Consolas" pitchFamily="49" charset="0"/>
              </a:rPr>
              <a:t>若</a:t>
            </a:r>
            <a:r>
              <a:rPr lang="en-US" altLang="zh-CN" sz="2000" dirty="0" err="1">
                <a:solidFill>
                  <a:srgbClr val="C00000"/>
                </a:solidFill>
                <a:latin typeface="Consolas" pitchFamily="49" charset="0"/>
                <a:ea typeface="仿宋" pitchFamily="49" charset="-122"/>
                <a:cs typeface="Consolas" pitchFamily="49" charset="0"/>
              </a:rPr>
              <a:t>ch</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：表示开始处理栈顶结点的右孩子结点，置</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p>
          <a:p>
            <a:pPr marL="342900" indent="-342900">
              <a:lnSpc>
                <a:spcPts val="3000"/>
              </a:lnSpc>
              <a:buFont typeface="Wingdings" pitchFamily="2" charset="2"/>
              <a:buChar char="l"/>
            </a:pPr>
            <a:r>
              <a:rPr lang="zh-CN" altLang="en-US" sz="2000" dirty="0">
                <a:solidFill>
                  <a:srgbClr val="C00000"/>
                </a:solidFill>
                <a:latin typeface="Consolas" pitchFamily="49" charset="0"/>
                <a:ea typeface="仿宋" pitchFamily="49" charset="-122"/>
                <a:cs typeface="Consolas" pitchFamily="49" charset="0"/>
              </a:rPr>
              <a:t>其他情况</a:t>
            </a:r>
            <a:r>
              <a:rPr lang="zh-CN" altLang="en-US" sz="2000" dirty="0">
                <a:solidFill>
                  <a:srgbClr val="0000FF"/>
                </a:solidFill>
                <a:latin typeface="Consolas" pitchFamily="49" charset="0"/>
                <a:ea typeface="仿宋" pitchFamily="49" charset="-122"/>
                <a:cs typeface="Consolas" pitchFamily="49" charset="0"/>
              </a:rPr>
              <a:t>：只能是单个字符，表示要创建一个新结点</a:t>
            </a:r>
            <a:r>
              <a:rPr lang="en-US" altLang="zh-CN" sz="2000" i="1"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，根据</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值建立</a:t>
            </a:r>
            <a:r>
              <a:rPr lang="en-US" altLang="zh-CN" sz="2000" i="1"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结点与栈顶结点之间的联系，当</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时，表示</a:t>
            </a:r>
            <a:r>
              <a:rPr lang="en-US" altLang="zh-CN" sz="2000" i="1"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结点作为栈顶结点的左孩子结点，当</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时，表示</a:t>
            </a:r>
            <a:r>
              <a:rPr lang="en-US" altLang="zh-CN" sz="2000" i="1"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结点作为栈顶结点的右孩子结点。</a:t>
            </a:r>
          </a:p>
        </p:txBody>
      </p:sp>
      <p:sp>
        <p:nvSpPr>
          <p:cNvPr id="5" name="TextBox 4"/>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1357290" y="642918"/>
            <a:ext cx="7065987" cy="871905"/>
          </a:xfrm>
          <a:prstGeom prst="rect">
            <a:avLst/>
          </a:prstGeom>
          <a:noFill/>
          <a:ln w="9525">
            <a:noFill/>
            <a:miter lim="800000"/>
            <a:headEnd/>
            <a:tailEnd/>
          </a:ln>
        </p:spPr>
        <p:txBody>
          <a:bodyPr wrap="square">
            <a:spAutoFit/>
          </a:bodyPr>
          <a:lstStyle/>
          <a:p>
            <a:pPr marL="342900" indent="-342900">
              <a:lnSpc>
                <a:spcPts val="3200"/>
              </a:lnSpc>
              <a:buFontTx/>
              <a:buBlip>
                <a:blip r:embed="rId2"/>
              </a:buBlip>
            </a:pPr>
            <a:r>
              <a:rPr lang="zh-CN" altLang="en-US" sz="2000" dirty="0">
                <a:solidFill>
                  <a:srgbClr val="FF0000"/>
                </a:solidFill>
                <a:latin typeface="微软雅黑" pitchFamily="34" charset="-122"/>
                <a:ea typeface="微软雅黑" pitchFamily="34" charset="-122"/>
                <a:cs typeface="Consolas" pitchFamily="49" charset="0"/>
              </a:rPr>
              <a:t>括号表示法</a:t>
            </a:r>
            <a:r>
              <a:rPr lang="zh-CN" altLang="en-US" sz="2000" dirty="0">
                <a:solidFill>
                  <a:srgbClr val="0000FF"/>
                </a:solidFill>
                <a:latin typeface="Consolas" pitchFamily="49" charset="0"/>
                <a:ea typeface="楷体" pitchFamily="49" charset="-122"/>
                <a:cs typeface="Consolas" pitchFamily="49" charset="0"/>
              </a:rPr>
              <a:t>。将树的根结点写在括号的左边，除根结点之外的其余结点写在括号中并用逗号分隔。</a:t>
            </a:r>
          </a:p>
        </p:txBody>
      </p:sp>
      <p:sp>
        <p:nvSpPr>
          <p:cNvPr id="5124" name="AutoShape 6"/>
          <p:cNvSpPr>
            <a:spLocks noChangeArrowheads="1"/>
          </p:cNvSpPr>
          <p:nvPr/>
        </p:nvSpPr>
        <p:spPr bwMode="auto">
          <a:xfrm>
            <a:off x="4425952" y="3286124"/>
            <a:ext cx="431800" cy="433388"/>
          </a:xfrm>
          <a:prstGeom prst="right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22" name="TextBox 21"/>
          <p:cNvSpPr txBox="1"/>
          <p:nvPr/>
        </p:nvSpPr>
        <p:spPr>
          <a:xfrm>
            <a:off x="5143504" y="3214686"/>
            <a:ext cx="3429024" cy="461665"/>
          </a:xfrm>
          <a:prstGeom prst="rect">
            <a:avLst/>
          </a:prstGeom>
          <a:noFill/>
        </p:spPr>
        <p:txBody>
          <a:bodyPr wrap="square" rtlCol="0">
            <a:spAutoFit/>
          </a:bodyPr>
          <a:lstStyle/>
          <a:p>
            <a:r>
              <a:rPr lang="en-US" altLang="zh-CN" i="1" dirty="0" smtClean="0">
                <a:solidFill>
                  <a:srgbClr val="0000FF"/>
                </a:solidFill>
                <a:latin typeface="Consolas" pitchFamily="49" charset="0"/>
                <a:cs typeface="Consolas" pitchFamily="49" charset="0"/>
              </a:rPr>
              <a:t>A</a:t>
            </a:r>
            <a:r>
              <a:rPr lang="en-US" altLang="zh-CN" dirty="0" smtClean="0">
                <a:solidFill>
                  <a:srgbClr val="0000FF"/>
                </a:solidFill>
                <a:latin typeface="Consolas" pitchFamily="49" charset="0"/>
                <a:cs typeface="Consolas" pitchFamily="49" charset="0"/>
              </a:rPr>
              <a:t>(</a:t>
            </a:r>
            <a:r>
              <a:rPr lang="en-US" altLang="zh-CN" i="1" dirty="0" err="1" smtClean="0">
                <a:solidFill>
                  <a:srgbClr val="0000FF"/>
                </a:solidFill>
                <a:latin typeface="Consolas" pitchFamily="49" charset="0"/>
                <a:cs typeface="Consolas" pitchFamily="49" charset="0"/>
              </a:rPr>
              <a:t>B</a:t>
            </a:r>
            <a:r>
              <a:rPr lang="en-US" altLang="zh-CN" dirty="0" err="1" smtClean="0">
                <a:solidFill>
                  <a:srgbClr val="0000FF"/>
                </a:solidFill>
                <a:latin typeface="Consolas" pitchFamily="49" charset="0"/>
                <a:cs typeface="Consolas" pitchFamily="49" charset="0"/>
              </a:rPr>
              <a:t>,</a:t>
            </a:r>
            <a:r>
              <a:rPr lang="en-US" altLang="zh-CN" i="1" dirty="0" err="1" smtClean="0">
                <a:solidFill>
                  <a:srgbClr val="0000FF"/>
                </a:solidFill>
                <a:latin typeface="Consolas" pitchFamily="49" charset="0"/>
                <a:cs typeface="Consolas" pitchFamily="49" charset="0"/>
              </a:rPr>
              <a:t>C</a:t>
            </a:r>
            <a:r>
              <a:rPr lang="en-US" altLang="zh-CN" dirty="0" smtClean="0">
                <a:solidFill>
                  <a:srgbClr val="0000FF"/>
                </a:solidFill>
                <a:latin typeface="Consolas" pitchFamily="49" charset="0"/>
                <a:cs typeface="Consolas" pitchFamily="49" charset="0"/>
              </a:rPr>
              <a:t>(</a:t>
            </a:r>
            <a:r>
              <a:rPr lang="en-US" altLang="zh-CN" i="1" dirty="0" smtClean="0">
                <a:solidFill>
                  <a:srgbClr val="0000FF"/>
                </a:solidFill>
                <a:latin typeface="Consolas" pitchFamily="49" charset="0"/>
                <a:cs typeface="Consolas" pitchFamily="49" charset="0"/>
              </a:rPr>
              <a:t>E</a:t>
            </a:r>
            <a:r>
              <a:rPr lang="en-US" altLang="zh-CN" dirty="0" smtClean="0">
                <a:solidFill>
                  <a:srgbClr val="0000FF"/>
                </a:solidFill>
                <a:latin typeface="Consolas" pitchFamily="49" charset="0"/>
                <a:cs typeface="Consolas" pitchFamily="49" charset="0"/>
              </a:rPr>
              <a:t>(</a:t>
            </a:r>
            <a:r>
              <a:rPr lang="en-US" altLang="zh-CN" i="1" dirty="0" smtClean="0">
                <a:solidFill>
                  <a:srgbClr val="0000FF"/>
                </a:solidFill>
                <a:latin typeface="Consolas" pitchFamily="49" charset="0"/>
                <a:cs typeface="Consolas" pitchFamily="49" charset="0"/>
              </a:rPr>
              <a:t>H</a:t>
            </a:r>
            <a:r>
              <a:rPr lang="en-US" altLang="zh-CN" dirty="0" smtClean="0">
                <a:solidFill>
                  <a:srgbClr val="0000FF"/>
                </a:solidFill>
                <a:latin typeface="Consolas" pitchFamily="49" charset="0"/>
                <a:cs typeface="Consolas" pitchFamily="49" charset="0"/>
              </a:rPr>
              <a:t>),</a:t>
            </a:r>
            <a:r>
              <a:rPr lang="en-US" altLang="zh-CN" i="1" dirty="0" smtClean="0">
                <a:solidFill>
                  <a:srgbClr val="0000FF"/>
                </a:solidFill>
                <a:latin typeface="Consolas" pitchFamily="49" charset="0"/>
                <a:cs typeface="Consolas" pitchFamily="49" charset="0"/>
              </a:rPr>
              <a:t>F</a:t>
            </a:r>
            <a:r>
              <a:rPr lang="en-US" altLang="zh-CN" dirty="0" smtClean="0">
                <a:solidFill>
                  <a:srgbClr val="0000FF"/>
                </a:solidFill>
                <a:latin typeface="Consolas" pitchFamily="49" charset="0"/>
                <a:cs typeface="Consolas" pitchFamily="49" charset="0"/>
              </a:rPr>
              <a:t>),</a:t>
            </a:r>
            <a:r>
              <a:rPr lang="en-US" altLang="zh-CN" i="1" dirty="0" smtClean="0">
                <a:solidFill>
                  <a:srgbClr val="0000FF"/>
                </a:solidFill>
                <a:latin typeface="Consolas" pitchFamily="49" charset="0"/>
                <a:cs typeface="Consolas" pitchFamily="49" charset="0"/>
              </a:rPr>
              <a:t>D</a:t>
            </a:r>
            <a:r>
              <a:rPr lang="en-US" altLang="zh-CN" dirty="0" smtClean="0">
                <a:solidFill>
                  <a:srgbClr val="0000FF"/>
                </a:solidFill>
                <a:latin typeface="Consolas" pitchFamily="49" charset="0"/>
                <a:cs typeface="Consolas" pitchFamily="49" charset="0"/>
              </a:rPr>
              <a:t>(</a:t>
            </a:r>
            <a:r>
              <a:rPr lang="en-US" altLang="zh-CN" i="1" dirty="0" smtClean="0">
                <a:solidFill>
                  <a:srgbClr val="0000FF"/>
                </a:solidFill>
                <a:latin typeface="Consolas" pitchFamily="49" charset="0"/>
                <a:cs typeface="Consolas" pitchFamily="49" charset="0"/>
              </a:rPr>
              <a:t>G</a:t>
            </a:r>
            <a:r>
              <a:rPr lang="en-US" altLang="zh-CN" dirty="0" smtClean="0">
                <a:solidFill>
                  <a:srgbClr val="0000FF"/>
                </a:solidFill>
                <a:latin typeface="Consolas" pitchFamily="49" charset="0"/>
                <a:cs typeface="Consolas" pitchFamily="49" charset="0"/>
              </a:rPr>
              <a:t>))</a:t>
            </a:r>
            <a:endParaRPr lang="zh-CN" altLang="en-US" dirty="0">
              <a:solidFill>
                <a:srgbClr val="0000FF"/>
              </a:solidFill>
              <a:latin typeface="Consolas" pitchFamily="49" charset="0"/>
              <a:cs typeface="Consolas" pitchFamily="49" charset="0"/>
            </a:endParaRPr>
          </a:p>
        </p:txBody>
      </p:sp>
      <p:grpSp>
        <p:nvGrpSpPr>
          <p:cNvPr id="24" name="组合 23"/>
          <p:cNvGrpSpPr/>
          <p:nvPr/>
        </p:nvGrpSpPr>
        <p:grpSpPr>
          <a:xfrm>
            <a:off x="1357290" y="2357430"/>
            <a:ext cx="2808288" cy="2419350"/>
            <a:chOff x="3357554" y="2786058"/>
            <a:chExt cx="2808288" cy="2419350"/>
          </a:xfrm>
        </p:grpSpPr>
        <p:sp>
          <p:nvSpPr>
            <p:cNvPr id="25"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6"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7"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8"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29"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30"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31"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32"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3"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4"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5"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6"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7"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8"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39" name="直接连接符 35"/>
            <p:cNvCxnSpPr>
              <a:cxnSpLocks noChangeShapeType="1"/>
              <a:stCxn id="33" idx="4"/>
              <a:endCxn id="35"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40" name="TextBox 39"/>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00167" y="428604"/>
            <a:ext cx="3286148"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对应的算法如下： </a:t>
            </a:r>
          </a:p>
        </p:txBody>
      </p:sp>
      <p:sp>
        <p:nvSpPr>
          <p:cNvPr id="68611" name="Text Box 3"/>
          <p:cNvSpPr txBox="1">
            <a:spLocks noChangeArrowheads="1"/>
          </p:cNvSpPr>
          <p:nvPr/>
        </p:nvSpPr>
        <p:spPr bwMode="auto">
          <a:xfrm>
            <a:off x="1357290" y="1142984"/>
            <a:ext cx="6850056" cy="278380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CreateBTree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 &amp;</a:t>
            </a:r>
            <a:r>
              <a:rPr lang="en-US" altLang="zh-CN" sz="1800" dirty="0" err="1">
                <a:solidFill>
                  <a:srgbClr val="0000FF"/>
                </a:solidFill>
                <a:latin typeface="Consolas" pitchFamily="49" charset="0"/>
                <a:ea typeface="仿宋" pitchFamily="49" charset="-122"/>
                <a:cs typeface="Consolas" pitchFamily="49" charset="0"/>
              </a:rPr>
              <a:t>bt,char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BTNode </a:t>
            </a:r>
            <a:r>
              <a:rPr lang="en-US" altLang="zh-CN" sz="1800" dirty="0">
                <a:solidFill>
                  <a:srgbClr val="0000FF"/>
                </a:solidFill>
                <a:latin typeface="Consolas" pitchFamily="49" charset="0"/>
                <a:ea typeface="仿宋" pitchFamily="49" charset="-122"/>
                <a:cs typeface="Consolas" pitchFamily="49" charset="0"/>
              </a:rPr>
              <a:t>*St[</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],*p=NULL;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top=-</a:t>
            </a:r>
            <a:r>
              <a:rPr lang="en-US" altLang="zh-CN" sz="1800" dirty="0" err="1">
                <a:solidFill>
                  <a:srgbClr val="0000FF"/>
                </a:solidFill>
                <a:latin typeface="Consolas" pitchFamily="49" charset="0"/>
                <a:ea typeface="仿宋" pitchFamily="49" charset="-122"/>
                <a:cs typeface="Consolas" pitchFamily="49" charset="0"/>
              </a:rPr>
              <a:t>1,k,j</a:t>
            </a:r>
            <a:r>
              <a:rPr lang="en-US" altLang="zh-CN" sz="1800" dirty="0">
                <a:solidFill>
                  <a:srgbClr val="0000FF"/>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char </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建立的二叉树初始时为空</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ch=str[j</a:t>
            </a: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108082" y="142852"/>
            <a:ext cx="7893074" cy="610779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en-US" altLang="zh-CN" sz="1800" dirty="0" err="1">
                <a:solidFill>
                  <a:srgbClr val="00B050"/>
                </a:solidFill>
                <a:latin typeface="Consolas" pitchFamily="49" charset="0"/>
                <a:ea typeface="仿宋" pitchFamily="49" charset="-122"/>
                <a:cs typeface="Consolas" pitchFamily="49" charset="0"/>
              </a:rPr>
              <a:t>str</a:t>
            </a:r>
            <a:r>
              <a:rPr lang="zh-CN" altLang="en-US" sz="1800" dirty="0">
                <a:solidFill>
                  <a:srgbClr val="00B050"/>
                </a:solidFill>
                <a:latin typeface="Consolas" pitchFamily="49" charset="0"/>
                <a:ea typeface="仿宋" pitchFamily="49" charset="-122"/>
                <a:cs typeface="Consolas" pitchFamily="49" charset="0"/>
              </a:rPr>
              <a:t>未扫描完时循环</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switch(</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case '(':top++;St[top]=</a:t>
            </a:r>
            <a:r>
              <a:rPr lang="en-US" altLang="zh-CN" sz="1800" dirty="0" err="1">
                <a:solidFill>
                  <a:srgbClr val="0000FF"/>
                </a:solidFill>
                <a:latin typeface="Consolas" pitchFamily="49" charset="0"/>
                <a:ea typeface="仿宋" pitchFamily="49" charset="-122"/>
                <a:cs typeface="Consolas" pitchFamily="49" charset="0"/>
              </a:rPr>
              <a:t>p;k</a:t>
            </a:r>
            <a:r>
              <a:rPr lang="en-US" altLang="zh-CN" sz="1800" dirty="0">
                <a:solidFill>
                  <a:srgbClr val="0000FF"/>
                </a:solidFill>
                <a:latin typeface="Consolas" pitchFamily="49" charset="0"/>
                <a:ea typeface="仿宋" pitchFamily="49" charset="-122"/>
                <a:cs typeface="Consolas" pitchFamily="49" charset="0"/>
              </a:rPr>
              <a:t>=1; break</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为左孩子结点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case ')':top--;break;</a:t>
            </a:r>
          </a:p>
          <a:p>
            <a:r>
              <a:rPr lang="en-US" altLang="zh-CN" sz="1800" dirty="0">
                <a:solidFill>
                  <a:srgbClr val="0000FF"/>
                </a:solidFill>
                <a:latin typeface="Consolas" pitchFamily="49" charset="0"/>
                <a:ea typeface="仿宋" pitchFamily="49" charset="-122"/>
                <a:cs typeface="Consolas" pitchFamily="49" charset="0"/>
              </a:rPr>
              <a:t>	case ',':k=2; break;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为右孩子结点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default:p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p-&gt;data=</a:t>
            </a:r>
            <a:r>
              <a:rPr lang="en-US" altLang="zh-CN" sz="1800" dirty="0" err="1">
                <a:solidFill>
                  <a:srgbClr val="0000FF"/>
                </a:solidFill>
                <a:latin typeface="Consolas" pitchFamily="49" charset="0"/>
                <a:ea typeface="仿宋" pitchFamily="49" charset="-122"/>
                <a:cs typeface="Consolas" pitchFamily="49" charset="0"/>
              </a:rPr>
              <a:t>ch;p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p>
          <a:p>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smtClean="0">
                <a:solidFill>
                  <a:srgbClr val="00B050"/>
                </a:solidFill>
                <a:latin typeface="Consolas" pitchFamily="49" charset="0"/>
                <a:ea typeface="仿宋" pitchFamily="49" charset="-122"/>
                <a:cs typeface="Consolas" pitchFamily="49" charset="0"/>
              </a:rPr>
              <a:t>     //p</a:t>
            </a:r>
            <a:r>
              <a:rPr lang="zh-CN" altLang="en-US" sz="1800" dirty="0">
                <a:solidFill>
                  <a:srgbClr val="00B050"/>
                </a:solidFill>
                <a:latin typeface="Consolas" pitchFamily="49" charset="0"/>
                <a:ea typeface="仿宋" pitchFamily="49" charset="-122"/>
                <a:cs typeface="Consolas" pitchFamily="49" charset="0"/>
              </a:rPr>
              <a:t>为二叉树的根结点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=p;</a:t>
            </a:r>
          </a:p>
          <a:p>
            <a:r>
              <a:rPr lang="en-US" altLang="zh-CN" sz="1800" dirty="0">
                <a:solidFill>
                  <a:srgbClr val="0000FF"/>
                </a:solidFill>
                <a:latin typeface="Consolas" pitchFamily="49" charset="0"/>
                <a:ea typeface="仿宋" pitchFamily="49" charset="-122"/>
                <a:cs typeface="Consolas" pitchFamily="49" charset="0"/>
              </a:rPr>
              <a:t>		else			</a:t>
            </a:r>
            <a:r>
              <a:rPr lang="en-US" altLang="zh-CN" sz="1800" smtClean="0">
                <a:solidFill>
                  <a:srgbClr val="00B050"/>
                </a:solidFill>
                <a:latin typeface="Consolas" pitchFamily="49" charset="0"/>
                <a:ea typeface="仿宋" pitchFamily="49" charset="-122"/>
                <a:cs typeface="Consolas" pitchFamily="49" charset="0"/>
              </a:rPr>
              <a:t>     //</a:t>
            </a:r>
            <a:r>
              <a:rPr lang="zh-CN" altLang="en-US" sz="1800" dirty="0">
                <a:solidFill>
                  <a:srgbClr val="00B050"/>
                </a:solidFill>
                <a:latin typeface="Consolas" pitchFamily="49" charset="0"/>
                <a:ea typeface="仿宋" pitchFamily="49" charset="-122"/>
                <a:cs typeface="Consolas" pitchFamily="49" charset="0"/>
              </a:rPr>
              <a:t>已建立二叉树根结点</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switch(k</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case </a:t>
            </a:r>
            <a:r>
              <a:rPr lang="en-US" altLang="zh-CN" sz="1800" dirty="0" err="1">
                <a:solidFill>
                  <a:srgbClr val="0000FF"/>
                </a:solidFill>
                <a:latin typeface="Consolas" pitchFamily="49" charset="0"/>
                <a:ea typeface="仿宋" pitchFamily="49" charset="-122"/>
                <a:cs typeface="Consolas" pitchFamily="49" charset="0"/>
              </a:rPr>
              <a:t>1:St</a:t>
            </a:r>
            <a:r>
              <a:rPr lang="en-US" altLang="zh-CN" sz="1800" dirty="0">
                <a:solidFill>
                  <a:srgbClr val="0000FF"/>
                </a:solidFill>
                <a:latin typeface="Consolas" pitchFamily="49" charset="0"/>
                <a:ea typeface="仿宋" pitchFamily="49" charset="-122"/>
                <a:cs typeface="Consolas" pitchFamily="49" charset="0"/>
              </a:rPr>
              <a:t>[top]-&gt;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p;break</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case </a:t>
            </a:r>
            <a:r>
              <a:rPr lang="en-US" altLang="zh-CN" sz="1800" dirty="0" err="1">
                <a:solidFill>
                  <a:srgbClr val="0000FF"/>
                </a:solidFill>
                <a:latin typeface="Consolas" pitchFamily="49" charset="0"/>
                <a:ea typeface="仿宋" pitchFamily="49" charset="-122"/>
                <a:cs typeface="Consolas" pitchFamily="49" charset="0"/>
              </a:rPr>
              <a:t>2:St</a:t>
            </a:r>
            <a:r>
              <a:rPr lang="en-US" altLang="zh-CN" sz="1800" dirty="0">
                <a:solidFill>
                  <a:srgbClr val="0000FF"/>
                </a:solidFill>
                <a:latin typeface="Consolas" pitchFamily="49" charset="0"/>
                <a:ea typeface="仿宋" pitchFamily="49" charset="-122"/>
                <a:cs typeface="Consolas" pitchFamily="49" charset="0"/>
              </a:rPr>
              <a:t>[top]-&gt;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p;break</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j</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str</a:t>
            </a:r>
            <a:r>
              <a:rPr lang="en-US" altLang="zh-CN" sz="1800" dirty="0">
                <a:solidFill>
                  <a:srgbClr val="0000FF"/>
                </a:solidFill>
                <a:latin typeface="Consolas" pitchFamily="49" charset="0"/>
                <a:ea typeface="仿宋" pitchFamily="49" charset="-122"/>
                <a:cs typeface="Consolas" pitchFamily="49" charset="0"/>
              </a:rPr>
              <a:t>[j];</a:t>
            </a:r>
          </a:p>
          <a:p>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1142976" y="333375"/>
            <a:ext cx="8064500" cy="1061829"/>
          </a:xfrm>
          <a:prstGeom prst="rect">
            <a:avLst/>
          </a:prstGeom>
          <a:noFill/>
          <a:ln w="9525">
            <a:noFill/>
            <a:miter lim="800000"/>
            <a:headEnd/>
            <a:tailEnd/>
          </a:ln>
        </p:spPr>
        <p:txBody>
          <a:bodyPr>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）销毁二叉树</a:t>
            </a:r>
            <a:r>
              <a:rPr lang="en-US" altLang="zh-CN" sz="2200" dirty="0" err="1">
                <a:solidFill>
                  <a:srgbClr val="FF0000"/>
                </a:solidFill>
                <a:latin typeface="Consolas" pitchFamily="49" charset="0"/>
                <a:ea typeface="楷体" pitchFamily="49" charset="-122"/>
                <a:cs typeface="Consolas" pitchFamily="49" charset="0"/>
              </a:rPr>
              <a:t>bt</a:t>
            </a:r>
            <a:r>
              <a:rPr lang="zh-CN" altLang="en-US" sz="2200" dirty="0">
                <a:solidFill>
                  <a:srgbClr val="FF0000"/>
                </a:solidFill>
                <a:latin typeface="Consolas" pitchFamily="49" charset="0"/>
                <a:ea typeface="楷体" pitchFamily="49" charset="-122"/>
                <a:cs typeface="Consolas" pitchFamily="49" charset="0"/>
              </a:rPr>
              <a:t>的运算算法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销毁二叉树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的递归模型</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72707" name="Text Box 5"/>
          <p:cNvSpPr txBox="1">
            <a:spLocks noChangeArrowheads="1"/>
          </p:cNvSpPr>
          <p:nvPr/>
        </p:nvSpPr>
        <p:spPr bwMode="auto">
          <a:xfrm>
            <a:off x="1358876" y="1693875"/>
            <a:ext cx="7499404" cy="84481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i="1" dirty="0">
                <a:solidFill>
                  <a:srgbClr val="006600"/>
                </a:solidFill>
                <a:latin typeface="Consolas" pitchFamily="49" charset="0"/>
                <a:ea typeface="楷体" pitchFamily="49" charset="-122"/>
                <a:cs typeface="Consolas" pitchFamily="49" charset="0"/>
              </a:rPr>
              <a:t>f</a:t>
            </a:r>
            <a:r>
              <a:rPr lang="en-US" altLang="zh-CN" sz="1800" dirty="0">
                <a:solidFill>
                  <a:srgbClr val="006600"/>
                </a:solidFill>
                <a:latin typeface="Consolas" pitchFamily="49" charset="0"/>
                <a:ea typeface="楷体" pitchFamily="49" charset="-122"/>
                <a:cs typeface="Consolas" pitchFamily="49" charset="0"/>
              </a:rPr>
              <a:t>(</a:t>
            </a:r>
            <a:r>
              <a:rPr lang="en-US" altLang="zh-CN" sz="1800" dirty="0" err="1">
                <a:solidFill>
                  <a:srgbClr val="006600"/>
                </a:solidFill>
                <a:latin typeface="Consolas" pitchFamily="49" charset="0"/>
                <a:ea typeface="楷体" pitchFamily="49" charset="-122"/>
                <a:cs typeface="Consolas" pitchFamily="49" charset="0"/>
              </a:rPr>
              <a:t>bt</a:t>
            </a:r>
            <a:r>
              <a:rPr lang="en-US" altLang="zh-CN" sz="1800" dirty="0">
                <a:solidFill>
                  <a:srgbClr val="006600"/>
                </a:solidFill>
                <a:latin typeface="Consolas" pitchFamily="49" charset="0"/>
                <a:ea typeface="楷体" pitchFamily="49" charset="-122"/>
                <a:cs typeface="Consolas" pitchFamily="49" charset="0"/>
              </a:rPr>
              <a:t>) </a:t>
            </a:r>
            <a:r>
              <a:rPr lang="en-US" altLang="zh-CN" sz="1800" dirty="0">
                <a:solidFill>
                  <a:srgbClr val="006600"/>
                </a:solidFill>
                <a:latin typeface="Consolas" pitchFamily="49" charset="0"/>
                <a:ea typeface="楷体" pitchFamily="49" charset="-122"/>
                <a:cs typeface="Consolas" pitchFamily="49" charset="0"/>
                <a:sym typeface="Symbol" pitchFamily="18" charset="2"/>
              </a:rPr>
              <a:t></a:t>
            </a:r>
            <a:r>
              <a:rPr lang="en-US" altLang="zh-CN" sz="1800" dirty="0">
                <a:solidFill>
                  <a:srgbClr val="006600"/>
                </a:solidFill>
                <a:latin typeface="Consolas" pitchFamily="49" charset="0"/>
                <a:ea typeface="楷体" pitchFamily="49" charset="-122"/>
                <a:cs typeface="Consolas" pitchFamily="49" charset="0"/>
              </a:rPr>
              <a:t> </a:t>
            </a:r>
            <a:r>
              <a:rPr lang="zh-CN" altLang="en-US" sz="1800" dirty="0">
                <a:solidFill>
                  <a:srgbClr val="006600"/>
                </a:solidFill>
                <a:latin typeface="Consolas" pitchFamily="49" charset="0"/>
                <a:ea typeface="楷体" pitchFamily="49" charset="-122"/>
                <a:cs typeface="Consolas" pitchFamily="49" charset="0"/>
              </a:rPr>
              <a:t>不做任何事情		</a:t>
            </a:r>
            <a:r>
              <a:rPr lang="zh-CN" altLang="en-US" sz="1800">
                <a:solidFill>
                  <a:srgbClr val="006600"/>
                </a:solidFill>
                <a:latin typeface="Consolas" pitchFamily="49" charset="0"/>
                <a:ea typeface="楷体" pitchFamily="49" charset="-122"/>
                <a:cs typeface="Consolas" pitchFamily="49" charset="0"/>
              </a:rPr>
              <a:t>	</a:t>
            </a:r>
            <a:r>
              <a:rPr lang="zh-CN" altLang="en-US" sz="1800" smtClean="0">
                <a:solidFill>
                  <a:srgbClr val="006600"/>
                </a:solidFill>
                <a:latin typeface="Consolas" pitchFamily="49" charset="0"/>
                <a:ea typeface="楷体" pitchFamily="49" charset="-122"/>
                <a:cs typeface="Consolas" pitchFamily="49" charset="0"/>
              </a:rPr>
              <a:t>           当</a:t>
            </a:r>
            <a:r>
              <a:rPr lang="en-US" altLang="zh-CN" sz="1800" dirty="0" err="1">
                <a:solidFill>
                  <a:srgbClr val="006600"/>
                </a:solidFill>
                <a:latin typeface="Consolas" pitchFamily="49" charset="0"/>
                <a:ea typeface="楷体" pitchFamily="49" charset="-122"/>
                <a:cs typeface="Consolas" pitchFamily="49" charset="0"/>
              </a:rPr>
              <a:t>bt</a:t>
            </a:r>
            <a:r>
              <a:rPr lang="en-US" altLang="zh-CN" sz="1800" dirty="0">
                <a:solidFill>
                  <a:srgbClr val="006600"/>
                </a:solidFill>
                <a:latin typeface="Consolas" pitchFamily="49" charset="0"/>
                <a:ea typeface="楷体" pitchFamily="49" charset="-122"/>
                <a:cs typeface="Consolas" pitchFamily="49" charset="0"/>
              </a:rPr>
              <a:t>=NULL</a:t>
            </a:r>
          </a:p>
          <a:p>
            <a:r>
              <a:rPr lang="en-US" altLang="zh-CN" sz="1800" i="1" dirty="0">
                <a:solidFill>
                  <a:srgbClr val="006600"/>
                </a:solidFill>
                <a:latin typeface="Consolas" pitchFamily="49" charset="0"/>
                <a:ea typeface="楷体" pitchFamily="49" charset="-122"/>
                <a:cs typeface="Consolas" pitchFamily="49" charset="0"/>
              </a:rPr>
              <a:t>f</a:t>
            </a:r>
            <a:r>
              <a:rPr lang="en-US" altLang="zh-CN" sz="1800" dirty="0">
                <a:solidFill>
                  <a:srgbClr val="006600"/>
                </a:solidFill>
                <a:latin typeface="Consolas" pitchFamily="49" charset="0"/>
                <a:ea typeface="楷体" pitchFamily="49" charset="-122"/>
                <a:cs typeface="Consolas" pitchFamily="49" charset="0"/>
              </a:rPr>
              <a:t>(</a:t>
            </a:r>
            <a:r>
              <a:rPr lang="en-US" altLang="zh-CN" sz="1800" dirty="0" err="1">
                <a:solidFill>
                  <a:srgbClr val="006600"/>
                </a:solidFill>
                <a:latin typeface="Consolas" pitchFamily="49" charset="0"/>
                <a:ea typeface="楷体" pitchFamily="49" charset="-122"/>
                <a:cs typeface="Consolas" pitchFamily="49" charset="0"/>
              </a:rPr>
              <a:t>bt</a:t>
            </a:r>
            <a:r>
              <a:rPr lang="en-US" altLang="zh-CN" sz="1800" dirty="0">
                <a:solidFill>
                  <a:srgbClr val="006600"/>
                </a:solidFill>
                <a:latin typeface="Consolas" pitchFamily="49" charset="0"/>
                <a:ea typeface="楷体" pitchFamily="49" charset="-122"/>
                <a:cs typeface="Consolas" pitchFamily="49" charset="0"/>
              </a:rPr>
              <a:t>) </a:t>
            </a:r>
            <a:r>
              <a:rPr lang="en-US" altLang="zh-CN" sz="1800" dirty="0">
                <a:solidFill>
                  <a:srgbClr val="006600"/>
                </a:solidFill>
                <a:latin typeface="Consolas" pitchFamily="49" charset="0"/>
                <a:ea typeface="楷体" pitchFamily="49" charset="-122"/>
                <a:cs typeface="Consolas" pitchFamily="49" charset="0"/>
                <a:sym typeface="Symbol" pitchFamily="18" charset="2"/>
              </a:rPr>
              <a:t></a:t>
            </a:r>
            <a:r>
              <a:rPr lang="en-US" altLang="zh-CN" sz="1800" dirty="0">
                <a:solidFill>
                  <a:srgbClr val="006600"/>
                </a:solidFill>
                <a:latin typeface="Consolas" pitchFamily="49" charset="0"/>
                <a:ea typeface="楷体" pitchFamily="49" charset="-122"/>
                <a:cs typeface="Consolas" pitchFamily="49" charset="0"/>
              </a:rPr>
              <a:t> </a:t>
            </a:r>
            <a:r>
              <a:rPr lang="en-US" altLang="zh-CN" sz="1800" i="1" dirty="0">
                <a:solidFill>
                  <a:srgbClr val="006600"/>
                </a:solidFill>
                <a:latin typeface="Consolas" pitchFamily="49" charset="0"/>
                <a:ea typeface="楷体" pitchFamily="49" charset="-122"/>
                <a:cs typeface="Consolas" pitchFamily="49" charset="0"/>
              </a:rPr>
              <a:t>f</a:t>
            </a:r>
            <a:r>
              <a:rPr lang="en-US" altLang="zh-CN" sz="1800" dirty="0">
                <a:solidFill>
                  <a:srgbClr val="006600"/>
                </a:solidFill>
                <a:latin typeface="Consolas" pitchFamily="49" charset="0"/>
                <a:ea typeface="楷体" pitchFamily="49" charset="-122"/>
                <a:cs typeface="Consolas" pitchFamily="49" charset="0"/>
              </a:rPr>
              <a:t>(</a:t>
            </a:r>
            <a:r>
              <a:rPr lang="en-US" altLang="zh-CN" sz="1800" dirty="0" err="1">
                <a:solidFill>
                  <a:srgbClr val="006600"/>
                </a:solidFill>
                <a:latin typeface="Consolas" pitchFamily="49" charset="0"/>
                <a:ea typeface="楷体" pitchFamily="49" charset="-122"/>
                <a:cs typeface="Consolas" pitchFamily="49" charset="0"/>
              </a:rPr>
              <a:t>bt</a:t>
            </a:r>
            <a:r>
              <a:rPr lang="en-US" altLang="zh-CN" sz="1800" dirty="0">
                <a:solidFill>
                  <a:srgbClr val="006600"/>
                </a:solidFill>
                <a:latin typeface="Consolas" pitchFamily="49" charset="0"/>
                <a:ea typeface="楷体" pitchFamily="49" charset="-122"/>
                <a:cs typeface="Consolas" pitchFamily="49" charset="0"/>
              </a:rPr>
              <a:t>-&gt;</a:t>
            </a:r>
            <a:r>
              <a:rPr lang="en-US" altLang="zh-CN" sz="1800" dirty="0" err="1">
                <a:solidFill>
                  <a:srgbClr val="006600"/>
                </a:solidFill>
                <a:latin typeface="Consolas" pitchFamily="49" charset="0"/>
                <a:ea typeface="楷体" pitchFamily="49" charset="-122"/>
                <a:cs typeface="Consolas" pitchFamily="49" charset="0"/>
              </a:rPr>
              <a:t>lchild</a:t>
            </a:r>
            <a:r>
              <a:rPr lang="en-US" altLang="zh-CN" sz="1800" dirty="0">
                <a:solidFill>
                  <a:srgbClr val="006600"/>
                </a:solidFill>
                <a:latin typeface="Consolas" pitchFamily="49" charset="0"/>
                <a:ea typeface="楷体" pitchFamily="49" charset="-122"/>
                <a:cs typeface="Consolas" pitchFamily="49" charset="0"/>
              </a:rPr>
              <a:t>);</a:t>
            </a:r>
            <a:r>
              <a:rPr lang="en-US" altLang="zh-CN" sz="1800" i="1" dirty="0">
                <a:solidFill>
                  <a:srgbClr val="006600"/>
                </a:solidFill>
                <a:latin typeface="Consolas" pitchFamily="49" charset="0"/>
                <a:ea typeface="楷体" pitchFamily="49" charset="-122"/>
                <a:cs typeface="Consolas" pitchFamily="49" charset="0"/>
              </a:rPr>
              <a:t>f</a:t>
            </a:r>
            <a:r>
              <a:rPr lang="en-US" altLang="zh-CN" sz="1800" dirty="0">
                <a:solidFill>
                  <a:srgbClr val="006600"/>
                </a:solidFill>
                <a:latin typeface="Consolas" pitchFamily="49" charset="0"/>
                <a:ea typeface="楷体" pitchFamily="49" charset="-122"/>
                <a:cs typeface="Consolas" pitchFamily="49" charset="0"/>
              </a:rPr>
              <a:t>(</a:t>
            </a:r>
            <a:r>
              <a:rPr lang="en-US" altLang="zh-CN" sz="1800" dirty="0" err="1">
                <a:solidFill>
                  <a:srgbClr val="006600"/>
                </a:solidFill>
                <a:latin typeface="Consolas" pitchFamily="49" charset="0"/>
                <a:ea typeface="楷体" pitchFamily="49" charset="-122"/>
                <a:cs typeface="Consolas" pitchFamily="49" charset="0"/>
              </a:rPr>
              <a:t>bt</a:t>
            </a:r>
            <a:r>
              <a:rPr lang="en-US" altLang="zh-CN" sz="1800" dirty="0">
                <a:solidFill>
                  <a:srgbClr val="006600"/>
                </a:solidFill>
                <a:latin typeface="Consolas" pitchFamily="49" charset="0"/>
                <a:ea typeface="楷体" pitchFamily="49" charset="-122"/>
                <a:cs typeface="Consolas" pitchFamily="49" charset="0"/>
              </a:rPr>
              <a:t>-&gt;</a:t>
            </a:r>
            <a:r>
              <a:rPr lang="en-US" altLang="zh-CN" sz="1800" dirty="0" err="1">
                <a:solidFill>
                  <a:srgbClr val="006600"/>
                </a:solidFill>
                <a:latin typeface="Consolas" pitchFamily="49" charset="0"/>
                <a:ea typeface="楷体" pitchFamily="49" charset="-122"/>
                <a:cs typeface="Consolas" pitchFamily="49" charset="0"/>
              </a:rPr>
              <a:t>rchild</a:t>
            </a:r>
            <a:r>
              <a:rPr lang="en-US" altLang="zh-CN" sz="1800" dirty="0">
                <a:solidFill>
                  <a:srgbClr val="006600"/>
                </a:solidFill>
                <a:latin typeface="Consolas" pitchFamily="49" charset="0"/>
                <a:ea typeface="楷体" pitchFamily="49" charset="-122"/>
                <a:cs typeface="Consolas" pitchFamily="49" charset="0"/>
              </a:rPr>
              <a:t>);</a:t>
            </a:r>
            <a:r>
              <a:rPr lang="en-US" altLang="zh-CN" sz="1800">
                <a:solidFill>
                  <a:srgbClr val="006600"/>
                </a:solidFill>
                <a:latin typeface="Consolas" pitchFamily="49" charset="0"/>
                <a:ea typeface="楷体" pitchFamily="49" charset="-122"/>
                <a:cs typeface="Consolas" pitchFamily="49" charset="0"/>
              </a:rPr>
              <a:t>free(</a:t>
            </a:r>
            <a:r>
              <a:rPr lang="en-US" altLang="zh-CN" sz="1800" err="1">
                <a:solidFill>
                  <a:srgbClr val="006600"/>
                </a:solidFill>
                <a:latin typeface="Consolas" pitchFamily="49" charset="0"/>
                <a:ea typeface="楷体" pitchFamily="49" charset="-122"/>
                <a:cs typeface="Consolas" pitchFamily="49" charset="0"/>
              </a:rPr>
              <a:t>bt</a:t>
            </a:r>
            <a:r>
              <a:rPr lang="en-US" altLang="zh-CN" sz="1800" smtClean="0">
                <a:solidFill>
                  <a:srgbClr val="006600"/>
                </a:solidFill>
                <a:latin typeface="Consolas" pitchFamily="49" charset="0"/>
                <a:ea typeface="楷体" pitchFamily="49" charset="-122"/>
                <a:cs typeface="Consolas" pitchFamily="49" charset="0"/>
              </a:rPr>
              <a:t>);  </a:t>
            </a:r>
            <a:r>
              <a:rPr lang="zh-CN" altLang="en-US" sz="1800" smtClean="0">
                <a:solidFill>
                  <a:srgbClr val="006600"/>
                </a:solidFill>
                <a:latin typeface="Consolas" pitchFamily="49" charset="0"/>
                <a:ea typeface="楷体" pitchFamily="49" charset="-122"/>
                <a:cs typeface="Consolas" pitchFamily="49" charset="0"/>
              </a:rPr>
              <a:t>其他</a:t>
            </a:r>
            <a:r>
              <a:rPr lang="zh-CN" altLang="en-US" sz="1800" dirty="0">
                <a:solidFill>
                  <a:srgbClr val="006600"/>
                </a:solidFill>
                <a:latin typeface="Consolas" pitchFamily="49" charset="0"/>
                <a:ea typeface="楷体" pitchFamily="49" charset="-122"/>
                <a:cs typeface="Consolas" pitchFamily="49" charset="0"/>
              </a:rPr>
              <a:t>情况</a:t>
            </a:r>
          </a:p>
        </p:txBody>
      </p:sp>
      <p:sp>
        <p:nvSpPr>
          <p:cNvPr id="72708" name="Text Box 6"/>
          <p:cNvSpPr txBox="1">
            <a:spLocks noChangeArrowheads="1"/>
          </p:cNvSpPr>
          <p:nvPr/>
        </p:nvSpPr>
        <p:spPr bwMode="auto">
          <a:xfrm>
            <a:off x="1500166" y="3643314"/>
            <a:ext cx="5214974" cy="222980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DestroyBTree</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BTNode</a:t>
            </a:r>
            <a:r>
              <a:rPr lang="en-US" altLang="zh-CN" sz="1800" dirty="0">
                <a:solidFill>
                  <a:srgbClr val="0000FF"/>
                </a:solidFill>
                <a:latin typeface="Consolas" pitchFamily="49" charset="0"/>
                <a:ea typeface="楷体" pitchFamily="49" charset="-122"/>
                <a:cs typeface="Consolas" pitchFamily="49" charset="0"/>
              </a:rPr>
              <a:t> *&amp;</a:t>
            </a:r>
            <a:r>
              <a:rPr lang="en-US" altLang="zh-CN" sz="1800" dirty="0" err="1">
                <a:solidFill>
                  <a:srgbClr val="0000FF"/>
                </a:solidFill>
                <a:latin typeface="Consolas" pitchFamily="49" charset="0"/>
                <a:ea typeface="楷体" pitchFamily="49" charset="-122"/>
                <a:cs typeface="Consolas" pitchFamily="49" charset="0"/>
              </a:rPr>
              <a:t>bt</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bt</a:t>
            </a:r>
            <a:r>
              <a:rPr lang="en-US" altLang="zh-CN" sz="1800" dirty="0">
                <a:solidFill>
                  <a:srgbClr val="0000FF"/>
                </a:solidFill>
                <a:latin typeface="Consolas" pitchFamily="49" charset="0"/>
                <a:ea typeface="楷体" pitchFamily="49" charset="-122"/>
                <a:cs typeface="Consolas" pitchFamily="49" charset="0"/>
              </a:rPr>
              <a:t>!=NULL)</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DestroyBTree</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bt</a:t>
            </a:r>
            <a:r>
              <a:rPr lang="en-US" altLang="zh-CN" sz="1800" dirty="0">
                <a:solidFill>
                  <a:srgbClr val="0000FF"/>
                </a:solidFill>
                <a:latin typeface="Consolas" pitchFamily="49" charset="0"/>
                <a:ea typeface="楷体" pitchFamily="49" charset="-122"/>
                <a:cs typeface="Consolas" pitchFamily="49" charset="0"/>
              </a:rPr>
              <a:t>-&gt;</a:t>
            </a:r>
            <a:r>
              <a:rPr lang="en-US" altLang="zh-CN" sz="1800" dirty="0" err="1">
                <a:solidFill>
                  <a:srgbClr val="0000FF"/>
                </a:solidFill>
                <a:latin typeface="Consolas" pitchFamily="49" charset="0"/>
                <a:ea typeface="楷体" pitchFamily="49" charset="-122"/>
                <a:cs typeface="Consolas" pitchFamily="49" charset="0"/>
              </a:rPr>
              <a:t>lchild</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DestroyBTree</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bt</a:t>
            </a:r>
            <a:r>
              <a:rPr lang="en-US" altLang="zh-CN" sz="1800" dirty="0">
                <a:solidFill>
                  <a:srgbClr val="0000FF"/>
                </a:solidFill>
                <a:latin typeface="Consolas" pitchFamily="49" charset="0"/>
                <a:ea typeface="楷体" pitchFamily="49" charset="-122"/>
                <a:cs typeface="Consolas" pitchFamily="49" charset="0"/>
              </a:rPr>
              <a:t>-&gt;</a:t>
            </a:r>
            <a:r>
              <a:rPr lang="en-US" altLang="zh-CN" sz="1800" dirty="0" err="1">
                <a:solidFill>
                  <a:srgbClr val="0000FF"/>
                </a:solidFill>
                <a:latin typeface="Consolas" pitchFamily="49" charset="0"/>
                <a:ea typeface="楷体" pitchFamily="49" charset="-122"/>
                <a:cs typeface="Consolas" pitchFamily="49" charset="0"/>
              </a:rPr>
              <a:t>rchild</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free(bt</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72709" name="AutoShape 7"/>
          <p:cNvSpPr>
            <a:spLocks noChangeArrowheads="1"/>
          </p:cNvSpPr>
          <p:nvPr/>
        </p:nvSpPr>
        <p:spPr bwMode="auto">
          <a:xfrm>
            <a:off x="2786050" y="2857496"/>
            <a:ext cx="357190" cy="571504"/>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楷体" pitchFamily="49" charset="-122"/>
              <a:cs typeface="Times New Roman" pitchFamily="18" charset="0"/>
            </a:endParaRPr>
          </a:p>
        </p:txBody>
      </p:sp>
      <p:sp>
        <p:nvSpPr>
          <p:cNvPr id="7" name="TextBox 6"/>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074711" y="142852"/>
            <a:ext cx="6138878" cy="1061829"/>
          </a:xfrm>
          <a:prstGeom prst="rect">
            <a:avLst/>
          </a:prstGeom>
          <a:noFill/>
          <a:ln w="9525">
            <a:noFill/>
            <a:miter lim="800000"/>
            <a:headEnd/>
            <a:tailEnd/>
          </a:ln>
        </p:spPr>
        <p:txBody>
          <a:bodyPr wrap="square">
            <a:spAutoFit/>
          </a:bodyPr>
          <a:lstStyle/>
          <a:p>
            <a:pPr>
              <a:lnSpc>
                <a:spcPct val="150000"/>
              </a:lnSpc>
            </a:pPr>
            <a:r>
              <a:rPr lang="zh-CN" altLang="zh-CN"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3</a:t>
            </a:r>
            <a:r>
              <a:rPr lang="zh-CN" altLang="en-US" sz="2200" dirty="0">
                <a:solidFill>
                  <a:srgbClr val="FF0000"/>
                </a:solidFill>
                <a:latin typeface="Consolas" pitchFamily="49" charset="0"/>
                <a:ea typeface="楷体" pitchFamily="49" charset="-122"/>
                <a:cs typeface="Consolas" pitchFamily="49" charset="0"/>
              </a:rPr>
              <a:t>）求二叉树高度运算算法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求二叉树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的高度的递归模型</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73731" name="Text Box 3"/>
          <p:cNvSpPr txBox="1">
            <a:spLocks noChangeArrowheads="1"/>
          </p:cNvSpPr>
          <p:nvPr/>
        </p:nvSpPr>
        <p:spPr bwMode="auto">
          <a:xfrm>
            <a:off x="1216031" y="1341438"/>
            <a:ext cx="7356497" cy="84481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)=0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若</a:t>
            </a:r>
            <a:r>
              <a:rPr lang="en-US" altLang="zh-CN" sz="1800" dirty="0" err="1">
                <a:solidFill>
                  <a:srgbClr val="00B0F0"/>
                </a:solidFill>
                <a:latin typeface="Consolas" pitchFamily="49" charset="0"/>
                <a:ea typeface="仿宋" pitchFamily="49" charset="-122"/>
                <a:cs typeface="Consolas" pitchFamily="49" charset="0"/>
              </a:rPr>
              <a:t>bt</a:t>
            </a:r>
            <a:r>
              <a:rPr lang="en-US" altLang="zh-CN" sz="1800" dirty="0">
                <a:solidFill>
                  <a:srgbClr val="00B0F0"/>
                </a:solidFill>
                <a:latin typeface="Consolas" pitchFamily="49" charset="0"/>
                <a:ea typeface="仿宋" pitchFamily="49" charset="-122"/>
                <a:cs typeface="Consolas" pitchFamily="49" charset="0"/>
              </a:rPr>
              <a:t>=NULL</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)=max{</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其他情况</a:t>
            </a:r>
          </a:p>
        </p:txBody>
      </p:sp>
      <p:sp>
        <p:nvSpPr>
          <p:cNvPr id="73732" name="Text Box 4"/>
          <p:cNvSpPr txBox="1">
            <a:spLocks noChangeArrowheads="1"/>
          </p:cNvSpPr>
          <p:nvPr/>
        </p:nvSpPr>
        <p:spPr bwMode="auto">
          <a:xfrm>
            <a:off x="1254131" y="2852694"/>
            <a:ext cx="7604149" cy="349681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5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BTHeight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lchilddep,rchilddep</a:t>
            </a:r>
            <a:r>
              <a:rPr lang="en-US" altLang="zh-CN" sz="1800" dirty="0">
                <a:solidFill>
                  <a:srgbClr val="0000FF"/>
                </a:solidFill>
                <a:latin typeface="Consolas" pitchFamily="49" charset="0"/>
                <a:ea typeface="仿宋" pitchFamily="49" charset="-122"/>
                <a:cs typeface="Consolas" pitchFamily="49" charset="0"/>
              </a:rPr>
              <a:t>;</a:t>
            </a:r>
          </a:p>
          <a:p>
            <a:pPr>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return(0);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空树的高度为</a:t>
            </a:r>
            <a:r>
              <a:rPr lang="en-US" altLang="zh-CN" sz="1800" dirty="0">
                <a:solidFill>
                  <a:srgbClr val="00B0F0"/>
                </a:solidFill>
                <a:latin typeface="Consolas" pitchFamily="49" charset="0"/>
                <a:ea typeface="仿宋" pitchFamily="49" charset="-122"/>
                <a:cs typeface="Consolas" pitchFamily="49" charset="0"/>
              </a:rPr>
              <a:t>0</a:t>
            </a:r>
          </a:p>
          <a:p>
            <a:pPr>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pPr>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lchilddep=</a:t>
            </a:r>
            <a:r>
              <a:rPr lang="en-US" altLang="zh-CN" sz="1800" smtClean="0">
                <a:solidFill>
                  <a:srgbClr val="FF0000"/>
                </a:solidFill>
                <a:latin typeface="Consolas" pitchFamily="49" charset="0"/>
                <a:ea typeface="仿宋" pitchFamily="49" charset="-122"/>
                <a:cs typeface="Consolas" pitchFamily="49" charset="0"/>
              </a:rPr>
              <a:t>BTHeight</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lchild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求左子树</a:t>
            </a:r>
            <a:r>
              <a:rPr lang="zh-CN" altLang="en-US" sz="1800">
                <a:solidFill>
                  <a:srgbClr val="00B0F0"/>
                </a:solidFill>
                <a:latin typeface="Consolas" pitchFamily="49" charset="0"/>
                <a:ea typeface="仿宋" pitchFamily="49" charset="-122"/>
                <a:cs typeface="Consolas" pitchFamily="49" charset="0"/>
              </a:rPr>
              <a:t>的</a:t>
            </a:r>
            <a:r>
              <a:rPr lang="zh-CN" altLang="en-US" sz="1800" smtClean="0">
                <a:solidFill>
                  <a:srgbClr val="00B0F0"/>
                </a:solidFill>
                <a:latin typeface="Consolas" pitchFamily="49" charset="0"/>
                <a:ea typeface="仿宋" pitchFamily="49" charset="-122"/>
                <a:cs typeface="Consolas" pitchFamily="49" charset="0"/>
              </a:rPr>
              <a:t>高度</a:t>
            </a:r>
            <a:endParaRPr lang="en-US" altLang="zh-CN" sz="1800" dirty="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rchilddep=</a:t>
            </a:r>
            <a:r>
              <a:rPr lang="en-US" altLang="zh-CN" sz="1800" smtClean="0">
                <a:solidFill>
                  <a:srgbClr val="FF0000"/>
                </a:solidFill>
                <a:latin typeface="Consolas" pitchFamily="49" charset="0"/>
                <a:ea typeface="仿宋" pitchFamily="49" charset="-122"/>
                <a:cs typeface="Consolas" pitchFamily="49" charset="0"/>
              </a:rPr>
              <a:t>BTHeight</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rchild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求右子树</a:t>
            </a:r>
            <a:r>
              <a:rPr lang="zh-CN" altLang="en-US" sz="1800">
                <a:solidFill>
                  <a:srgbClr val="00B0F0"/>
                </a:solidFill>
                <a:latin typeface="Consolas" pitchFamily="49" charset="0"/>
                <a:ea typeface="仿宋" pitchFamily="49" charset="-122"/>
                <a:cs typeface="Consolas" pitchFamily="49" charset="0"/>
              </a:rPr>
              <a:t>的</a:t>
            </a:r>
            <a:r>
              <a:rPr lang="zh-CN" altLang="en-US" sz="1800" smtClean="0">
                <a:solidFill>
                  <a:srgbClr val="00B0F0"/>
                </a:solidFill>
                <a:latin typeface="Consolas" pitchFamily="49" charset="0"/>
                <a:ea typeface="仿宋" pitchFamily="49" charset="-122"/>
                <a:cs typeface="Consolas" pitchFamily="49" charset="0"/>
              </a:rPr>
              <a:t>高度</a:t>
            </a:r>
            <a:endParaRPr lang="en-US" altLang="zh-CN" sz="1800" dirty="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lchilddep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rchilddep</a:t>
            </a:r>
            <a:r>
              <a:rPr lang="en-US" altLang="zh-CN" sz="180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lchilddep+1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rchilddep+1</a:t>
            </a:r>
            <a:r>
              <a:rPr lang="en-US" altLang="zh-CN" sz="1800" dirty="0">
                <a:solidFill>
                  <a:srgbClr val="0000FF"/>
                </a:solidFill>
                <a:latin typeface="Consolas" pitchFamily="49" charset="0"/>
                <a:ea typeface="仿宋" pitchFamily="49" charset="-122"/>
                <a:cs typeface="Consolas" pitchFamily="49" charset="0"/>
              </a:rPr>
              <a:t>);</a:t>
            </a:r>
          </a:p>
          <a:p>
            <a:pPr>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5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73733" name="AutoShape 5"/>
          <p:cNvSpPr>
            <a:spLocks noChangeArrowheads="1"/>
          </p:cNvSpPr>
          <p:nvPr/>
        </p:nvSpPr>
        <p:spPr bwMode="auto">
          <a:xfrm>
            <a:off x="3786183" y="2285992"/>
            <a:ext cx="285751" cy="500066"/>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 name="TextBox 6"/>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036644" y="-24"/>
            <a:ext cx="6964380" cy="1061829"/>
          </a:xfrm>
          <a:prstGeom prst="rect">
            <a:avLst/>
          </a:prstGeom>
          <a:noFill/>
          <a:ln w="9525">
            <a:noFill/>
            <a:miter lim="800000"/>
            <a:headEnd/>
            <a:tailEnd/>
          </a:ln>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dirty="0">
                <a:solidFill>
                  <a:srgbClr val="FF0000"/>
                </a:solidFill>
                <a:latin typeface="Consolas" pitchFamily="49" charset="0"/>
                <a:ea typeface="楷体" pitchFamily="49" charset="-122"/>
                <a:cs typeface="Consolas" pitchFamily="49" charset="0"/>
              </a:rPr>
              <a:t>）求二叉树结点个数运算算法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求二叉树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中结点个数的递归模型</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74755" name="Text Box 3"/>
          <p:cNvSpPr txBox="1">
            <a:spLocks noChangeArrowheads="1"/>
          </p:cNvSpPr>
          <p:nvPr/>
        </p:nvSpPr>
        <p:spPr bwMode="auto">
          <a:xfrm>
            <a:off x="1195411" y="1363792"/>
            <a:ext cx="6662737" cy="84481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216000" tIns="144000" bIns="144000">
            <a:spAutoFit/>
          </a:bodyPr>
          <a:lstStyle/>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)=0					</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err="1">
                <a:solidFill>
                  <a:srgbClr val="00B0F0"/>
                </a:solidFill>
                <a:latin typeface="Consolas" pitchFamily="49" charset="0"/>
                <a:ea typeface="仿宋" pitchFamily="49" charset="-122"/>
                <a:cs typeface="Consolas" pitchFamily="49" charset="0"/>
              </a:rPr>
              <a:t>bt</a:t>
            </a:r>
            <a:r>
              <a:rPr lang="en-US" altLang="zh-CN" sz="1800" dirty="0">
                <a:solidFill>
                  <a:srgbClr val="00B0F0"/>
                </a:solidFill>
                <a:latin typeface="Consolas" pitchFamily="49" charset="0"/>
                <a:ea typeface="仿宋" pitchFamily="49" charset="-122"/>
                <a:cs typeface="Consolas" pitchFamily="49" charset="0"/>
              </a:rPr>
              <a:t>=NULL</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其他情况</a:t>
            </a:r>
          </a:p>
        </p:txBody>
      </p:sp>
      <p:sp>
        <p:nvSpPr>
          <p:cNvPr id="74756" name="Text Box 4"/>
          <p:cNvSpPr txBox="1">
            <a:spLocks noChangeArrowheads="1"/>
          </p:cNvSpPr>
          <p:nvPr/>
        </p:nvSpPr>
        <p:spPr bwMode="auto">
          <a:xfrm>
            <a:off x="1149383" y="2995570"/>
            <a:ext cx="7637459" cy="306080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NodeCount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求二叉树</a:t>
            </a:r>
            <a:r>
              <a:rPr lang="en-US" altLang="zh-CN" sz="1800" dirty="0" err="1">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的结点个数</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num1,num2</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为空树时返回</a:t>
            </a:r>
            <a:r>
              <a:rPr lang="en-US" altLang="zh-CN" sz="1800" dirty="0">
                <a:solidFill>
                  <a:srgbClr val="00B0F0"/>
                </a:solidFill>
                <a:latin typeface="Consolas" pitchFamily="49" charset="0"/>
                <a:ea typeface="仿宋" pitchFamily="49" charset="-122"/>
                <a:cs typeface="Consolas" pitchFamily="49" charset="0"/>
              </a:rPr>
              <a:t>0</a:t>
            </a: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num1=</a:t>
            </a:r>
            <a:r>
              <a:rPr lang="en-US" altLang="zh-CN" sz="1800" smtClean="0">
                <a:solidFill>
                  <a:srgbClr val="FF0000"/>
                </a:solidFill>
                <a:latin typeface="Consolas" pitchFamily="49" charset="0"/>
                <a:ea typeface="仿宋" pitchFamily="49" charset="-122"/>
                <a:cs typeface="Consolas" pitchFamily="49" charset="0"/>
              </a:rPr>
              <a:t>NodeCount</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求左子树结点个数</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num2=</a:t>
            </a:r>
            <a:r>
              <a:rPr lang="en-US" altLang="zh-CN" sz="1800" smtClean="0">
                <a:solidFill>
                  <a:srgbClr val="FF0000"/>
                </a:solidFill>
                <a:latin typeface="Consolas" pitchFamily="49" charset="0"/>
                <a:ea typeface="仿宋" pitchFamily="49" charset="-122"/>
                <a:cs typeface="Consolas" pitchFamily="49" charset="0"/>
              </a:rPr>
              <a:t>NodeCount</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求右子树结点个数</a:t>
            </a:r>
          </a:p>
          <a:p>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return </a:t>
            </a:r>
            <a:r>
              <a:rPr lang="pt-BR" altLang="zh-CN" sz="1800" dirty="0">
                <a:solidFill>
                  <a:srgbClr val="0000FF"/>
                </a:solidFill>
                <a:latin typeface="Consolas" pitchFamily="49" charset="0"/>
                <a:ea typeface="仿宋" pitchFamily="49" charset="-122"/>
                <a:cs typeface="Consolas" pitchFamily="49" charset="0"/>
              </a:rPr>
              <a:t>(num1+num2+1);		</a:t>
            </a:r>
            <a:r>
              <a:rPr lang="pt-BR" altLang="zh-CN" sz="1800" dirty="0">
                <a:solidFill>
                  <a:srgbClr val="00B0F0"/>
                </a:solidFill>
                <a:latin typeface="Consolas" pitchFamily="49" charset="0"/>
                <a:ea typeface="仿宋" pitchFamily="49" charset="-122"/>
                <a:cs typeface="Consolas" pitchFamily="49" charset="0"/>
              </a:rPr>
              <a:t>//</a:t>
            </a:r>
            <a:r>
              <a:rPr lang="zh-CN" altLang="pt-BR" sz="1800" dirty="0">
                <a:solidFill>
                  <a:srgbClr val="00B0F0"/>
                </a:solidFill>
                <a:latin typeface="Consolas" pitchFamily="49" charset="0"/>
                <a:ea typeface="仿宋" pitchFamily="49" charset="-122"/>
                <a:cs typeface="Consolas" pitchFamily="49" charset="0"/>
              </a:rPr>
              <a:t>返回和加上</a:t>
            </a:r>
            <a:r>
              <a:rPr lang="pt-BR" altLang="zh-CN" sz="1800" dirty="0">
                <a:solidFill>
                  <a:srgbClr val="00B0F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74757" name="AutoShape 5"/>
          <p:cNvSpPr>
            <a:spLocks noChangeArrowheads="1"/>
          </p:cNvSpPr>
          <p:nvPr/>
        </p:nvSpPr>
        <p:spPr bwMode="auto">
          <a:xfrm>
            <a:off x="3357554" y="2428868"/>
            <a:ext cx="357190" cy="365189"/>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 name="TextBox 6"/>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285852" y="81155"/>
            <a:ext cx="7072362" cy="1061829"/>
          </a:xfrm>
          <a:prstGeom prst="rect">
            <a:avLst/>
          </a:prstGeom>
          <a:noFill/>
          <a:ln w="9525">
            <a:noFill/>
            <a:miter lim="800000"/>
            <a:headEnd/>
            <a:tailEnd/>
          </a:ln>
        </p:spPr>
        <p:txBody>
          <a:bodyPr wrap="square">
            <a:spAutoFit/>
          </a:bodyPr>
          <a:lstStyle/>
          <a:p>
            <a:pPr>
              <a:lnSpc>
                <a:spcPct val="150000"/>
              </a:lnSpc>
            </a:pPr>
            <a:r>
              <a:rPr lang="zh-CN" altLang="zh-CN"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5</a:t>
            </a:r>
            <a:r>
              <a:rPr lang="zh-CN" altLang="en-US" sz="2200" dirty="0">
                <a:solidFill>
                  <a:srgbClr val="FF0000"/>
                </a:solidFill>
                <a:latin typeface="Consolas" pitchFamily="49" charset="0"/>
                <a:ea typeface="楷体" pitchFamily="49" charset="-122"/>
                <a:cs typeface="Consolas" pitchFamily="49" charset="0"/>
              </a:rPr>
              <a:t>）求二叉树叶子结点个数运算算法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求二叉树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中叶子结点个数的递归模型</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75779" name="Text Box 3"/>
          <p:cNvSpPr txBox="1">
            <a:spLocks noChangeArrowheads="1"/>
          </p:cNvSpPr>
          <p:nvPr/>
        </p:nvSpPr>
        <p:spPr bwMode="auto">
          <a:xfrm>
            <a:off x="1357290" y="1285860"/>
            <a:ext cx="7143800" cy="112180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)=0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dirty="0" err="1">
                <a:solidFill>
                  <a:srgbClr val="00B0F0"/>
                </a:solidFill>
                <a:latin typeface="Consolas" pitchFamily="49" charset="0"/>
                <a:ea typeface="仿宋" pitchFamily="49" charset="-122"/>
                <a:cs typeface="Consolas" pitchFamily="49" charset="0"/>
              </a:rPr>
              <a:t>bt</a:t>
            </a:r>
            <a:r>
              <a:rPr lang="en-US" altLang="zh-CN" sz="1800" dirty="0">
                <a:solidFill>
                  <a:srgbClr val="00B0F0"/>
                </a:solidFill>
                <a:latin typeface="Consolas" pitchFamily="49" charset="0"/>
                <a:ea typeface="仿宋" pitchFamily="49" charset="-122"/>
                <a:cs typeface="Consolas" pitchFamily="49" charset="0"/>
              </a:rPr>
              <a:t>=NULL</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)=1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为叶子结点</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其他情况</a:t>
            </a:r>
          </a:p>
        </p:txBody>
      </p:sp>
      <p:sp>
        <p:nvSpPr>
          <p:cNvPr id="75780" name="Text Box 4"/>
          <p:cNvSpPr txBox="1">
            <a:spLocks noChangeArrowheads="1"/>
          </p:cNvSpPr>
          <p:nvPr/>
        </p:nvSpPr>
        <p:spPr bwMode="auto">
          <a:xfrm>
            <a:off x="1182693" y="2894035"/>
            <a:ext cx="7675587" cy="361479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LeafCount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求二叉树</a:t>
            </a:r>
            <a:r>
              <a:rPr lang="en-US" altLang="zh-CN" sz="1800" dirty="0" err="1">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的叶子结点个数</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num1,num2</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空树返回</a:t>
            </a:r>
            <a:r>
              <a:rPr lang="en-US" altLang="zh-CN" sz="1800" dirty="0">
                <a:solidFill>
                  <a:srgbClr val="00B0F0"/>
                </a:solidFill>
                <a:latin typeface="Consolas" pitchFamily="49" charset="0"/>
                <a:ea typeface="仿宋" pitchFamily="49" charset="-122"/>
                <a:cs typeface="Consolas" pitchFamily="49" charset="0"/>
              </a:rPr>
              <a:t>0</a:t>
            </a:r>
          </a:p>
          <a:p>
            <a:r>
              <a:rPr lang="en-US" altLang="zh-CN" sz="1800" dirty="0">
                <a:solidFill>
                  <a:srgbClr val="0000FF"/>
                </a:solidFill>
                <a:latin typeface="Consolas" pitchFamily="49" charset="0"/>
                <a:ea typeface="仿宋" pitchFamily="49" charset="-122"/>
                <a:cs typeface="Consolas" pitchFamily="49" charset="0"/>
              </a:rPr>
              <a:t>	return 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p>
          <a:p>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为叶子结点时返回</a:t>
            </a:r>
            <a:r>
              <a:rPr lang="en-US" altLang="zh-CN" sz="1800" dirty="0">
                <a:solidFill>
                  <a:srgbClr val="00B0F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num1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LeafCount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求左子树叶子结点个数</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num2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LeafCount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求右子树叶子结点个数</a:t>
            </a:r>
          </a:p>
          <a:p>
            <a:r>
              <a:rPr lang="zh-CN" altLang="en-US"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return (num1+num2);		</a:t>
            </a:r>
            <a:r>
              <a:rPr lang="pt-BR" altLang="zh-CN" sz="1800" dirty="0">
                <a:solidFill>
                  <a:srgbClr val="00B0F0"/>
                </a:solidFill>
                <a:latin typeface="Consolas" pitchFamily="49" charset="0"/>
                <a:ea typeface="仿宋" pitchFamily="49" charset="-122"/>
                <a:cs typeface="Consolas" pitchFamily="49" charset="0"/>
              </a:rPr>
              <a:t>//</a:t>
            </a:r>
            <a:r>
              <a:rPr lang="zh-CN" altLang="pt-BR" sz="1800" dirty="0">
                <a:solidFill>
                  <a:srgbClr val="00B0F0"/>
                </a:solidFill>
                <a:latin typeface="Consolas" pitchFamily="49" charset="0"/>
                <a:ea typeface="仿宋" pitchFamily="49" charset="-122"/>
                <a:cs typeface="Consolas" pitchFamily="49" charset="0"/>
              </a:rPr>
              <a:t>返回和</a:t>
            </a:r>
          </a:p>
          <a:p>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75781" name="AutoShape 5"/>
          <p:cNvSpPr>
            <a:spLocks noChangeArrowheads="1"/>
          </p:cNvSpPr>
          <p:nvPr/>
        </p:nvSpPr>
        <p:spPr bwMode="auto">
          <a:xfrm>
            <a:off x="4071934" y="2500306"/>
            <a:ext cx="357190" cy="357190"/>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 name="TextBox 6"/>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214414" y="428604"/>
            <a:ext cx="5786478" cy="430887"/>
          </a:xfrm>
          <a:prstGeom prst="rect">
            <a:avLst/>
          </a:prstGeom>
          <a:noFill/>
          <a:ln w="9525">
            <a:noFill/>
            <a:miter lim="800000"/>
            <a:headEnd/>
            <a:tailEnd/>
          </a:ln>
        </p:spPr>
        <p:txBody>
          <a:bodyPr wrap="square">
            <a:spAutoFit/>
          </a:bodyPr>
          <a:lstStyle/>
          <a:p>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6</a:t>
            </a:r>
            <a:r>
              <a:rPr lang="zh-CN" altLang="en-US" sz="2200" dirty="0">
                <a:solidFill>
                  <a:srgbClr val="FF0000"/>
                </a:solidFill>
                <a:latin typeface="Consolas" pitchFamily="49" charset="0"/>
                <a:ea typeface="楷体" pitchFamily="49" charset="-122"/>
                <a:cs typeface="Consolas" pitchFamily="49" charset="0"/>
              </a:rPr>
              <a:t>）以括号表示法输出二叉树</a:t>
            </a:r>
            <a:r>
              <a:rPr lang="zh-CN" altLang="en-US" sz="2200">
                <a:solidFill>
                  <a:srgbClr val="FF0000"/>
                </a:solidFill>
                <a:latin typeface="Consolas" pitchFamily="49" charset="0"/>
                <a:ea typeface="楷体" pitchFamily="49" charset="-122"/>
                <a:cs typeface="Consolas" pitchFamily="49" charset="0"/>
              </a:rPr>
              <a:t>运算</a:t>
            </a:r>
            <a:r>
              <a:rPr lang="zh-CN" altLang="en-US" sz="2200" smtClean="0">
                <a:solidFill>
                  <a:srgbClr val="FF0000"/>
                </a:solidFill>
                <a:latin typeface="Consolas" pitchFamily="49" charset="0"/>
                <a:ea typeface="楷体" pitchFamily="49" charset="-122"/>
                <a:cs typeface="Consolas" pitchFamily="49" charset="0"/>
              </a:rPr>
              <a:t>算法</a:t>
            </a:r>
            <a:endParaRPr lang="zh-CN" altLang="en-US" sz="2200" dirty="0">
              <a:solidFill>
                <a:srgbClr val="FF0000"/>
              </a:solidFill>
              <a:latin typeface="Consolas" pitchFamily="49" charset="0"/>
              <a:ea typeface="楷体" pitchFamily="49" charset="-122"/>
              <a:cs typeface="Consolas" pitchFamily="49" charset="0"/>
            </a:endParaRPr>
          </a:p>
        </p:txBody>
      </p:sp>
      <p:sp>
        <p:nvSpPr>
          <p:cNvPr id="5" name="TextBox 4"/>
          <p:cNvSpPr txBox="1"/>
          <p:nvPr/>
        </p:nvSpPr>
        <p:spPr>
          <a:xfrm>
            <a:off x="1500166" y="1142984"/>
            <a:ext cx="6715172" cy="3323987"/>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对于非空二叉树</a:t>
            </a:r>
            <a:r>
              <a:rPr lang="en-US" altLang="zh-CN" sz="2000" smtClean="0">
                <a:solidFill>
                  <a:srgbClr val="0000FF"/>
                </a:solidFill>
                <a:latin typeface="Consolas" pitchFamily="49" charset="0"/>
                <a:ea typeface="仿宋" pitchFamily="49" charset="-122"/>
                <a:cs typeface="Consolas" pitchFamily="49" charset="0"/>
              </a:rPr>
              <a:t>bt</a:t>
            </a:r>
            <a:r>
              <a:rPr lang="zh-CN" altLang="en-US" sz="2000" smtClean="0">
                <a:solidFill>
                  <a:srgbClr val="0000FF"/>
                </a:solidFill>
                <a:latin typeface="Consolas" pitchFamily="49" charset="0"/>
                <a:ea typeface="仿宋" pitchFamily="49" charset="-122"/>
                <a:cs typeface="Consolas" pitchFamily="49" charset="0"/>
              </a:rPr>
              <a:t>，先输出其元素值。</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当存在左孩子结点或右孩子结点时，输出一个“</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符号。</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递归处理左子树。</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有右子树时输出一个“</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符号。</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递归处理右子树。</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最后输出一个“</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符号。 </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1142977" y="1000108"/>
            <a:ext cx="7786742" cy="460135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ts val="26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DispBTree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c",bt</a:t>
            </a:r>
            <a:r>
              <a:rPr lang="en-US" altLang="zh-CN" sz="1800" dirty="0">
                <a:solidFill>
                  <a:srgbClr val="0000FF"/>
                </a:solidFill>
                <a:latin typeface="Consolas" pitchFamily="49" charset="0"/>
                <a:ea typeface="仿宋" pitchFamily="49" charset="-122"/>
                <a:cs typeface="Consolas" pitchFamily="49" charset="0"/>
              </a:rPr>
              <a:t>-&gt;data);</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有子树时输出</a:t>
            </a:r>
            <a:r>
              <a:rPr lang="en-US" altLang="zh-CN" sz="1800" dirty="0">
                <a:solidFill>
                  <a:srgbClr val="00B0F0"/>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DispBTree</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递归处理左子树</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有右子树时输出</a:t>
            </a:r>
            <a:r>
              <a:rPr lang="en-US" altLang="zh-CN" sz="1800" dirty="0">
                <a:solidFill>
                  <a:srgbClr val="00B0F0"/>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DispBTree</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递归处理右子树</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输出</a:t>
            </a:r>
            <a:r>
              <a:rPr lang="zh-CN" altLang="en-US" sz="1800" dirty="0">
                <a:solidFill>
                  <a:srgbClr val="00B0F0"/>
                </a:solidFill>
                <a:latin typeface="Consolas" pitchFamily="49" charset="0"/>
                <a:ea typeface="仿宋" pitchFamily="49" charset="-122"/>
                <a:cs typeface="Consolas" pitchFamily="49" charset="0"/>
              </a:rPr>
              <a:t>一个</a:t>
            </a:r>
            <a:r>
              <a:rPr lang="en-US" altLang="zh-CN" sz="1800" dirty="0">
                <a:solidFill>
                  <a:srgbClr val="00B0F0"/>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428860" y="285728"/>
            <a:ext cx="474821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二叉树的遍历</a:t>
            </a:r>
          </a:p>
        </p:txBody>
      </p:sp>
      <p:sp>
        <p:nvSpPr>
          <p:cNvPr id="192515" name="Text Box 3"/>
          <p:cNvSpPr txBox="1">
            <a:spLocks noChangeArrowheads="1"/>
          </p:cNvSpPr>
          <p:nvPr/>
        </p:nvSpPr>
        <p:spPr bwMode="auto">
          <a:xfrm>
            <a:off x="1214414" y="1214422"/>
            <a:ext cx="521497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CN" sz="2800">
                <a:solidFill>
                  <a:srgbClr val="FF0000"/>
                </a:solidFill>
                <a:latin typeface="Consolas" pitchFamily="49" charset="0"/>
                <a:ea typeface="微软雅黑" pitchFamily="34" charset="-122"/>
                <a:cs typeface="Consolas" pitchFamily="49" charset="0"/>
              </a:rPr>
              <a:t>6.5.1 </a:t>
            </a:r>
            <a:r>
              <a:rPr lang="zh-CN" altLang="en-US" sz="2800" smtClean="0">
                <a:solidFill>
                  <a:srgbClr val="FF0000"/>
                </a:solidFill>
                <a:latin typeface="Consolas" pitchFamily="49" charset="0"/>
                <a:ea typeface="微软雅黑" pitchFamily="34" charset="-122"/>
                <a:cs typeface="Consolas" pitchFamily="49" charset="0"/>
              </a:rPr>
              <a:t>常用</a:t>
            </a:r>
            <a:r>
              <a:rPr lang="zh-CN" altLang="en-US" sz="2800" dirty="0">
                <a:solidFill>
                  <a:srgbClr val="FF0000"/>
                </a:solidFill>
                <a:latin typeface="Consolas" pitchFamily="49" charset="0"/>
                <a:ea typeface="微软雅黑" pitchFamily="34" charset="-122"/>
                <a:cs typeface="Consolas" pitchFamily="49" charset="0"/>
              </a:rPr>
              <a:t>的二叉树遍历算法</a:t>
            </a:r>
          </a:p>
        </p:txBody>
      </p:sp>
      <p:sp>
        <p:nvSpPr>
          <p:cNvPr id="77828" name="Text Box 4"/>
          <p:cNvSpPr txBox="1">
            <a:spLocks noChangeArrowheads="1"/>
          </p:cNvSpPr>
          <p:nvPr/>
        </p:nvSpPr>
        <p:spPr bwMode="auto">
          <a:xfrm>
            <a:off x="1323982" y="1995438"/>
            <a:ext cx="7462860" cy="2862322"/>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二叉树</a:t>
            </a:r>
            <a:r>
              <a:rPr lang="zh-CN" altLang="en-US" sz="2000" dirty="0">
                <a:solidFill>
                  <a:srgbClr val="0000FF"/>
                </a:solidFill>
                <a:latin typeface="Consolas" pitchFamily="49" charset="0"/>
                <a:ea typeface="楷体" pitchFamily="49" charset="-122"/>
                <a:cs typeface="Consolas" pitchFamily="49" charset="0"/>
              </a:rPr>
              <a:t>的遍历是指按一定的次序访问树中的所有结点，使每个结点恰好被访问一次。其中遍历次序保证了二叉树上每个结点均被访问一次且仅有一次。</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二叉树</a:t>
            </a:r>
            <a:r>
              <a:rPr lang="zh-CN" altLang="en-US" sz="2000" dirty="0">
                <a:solidFill>
                  <a:srgbClr val="0000FF"/>
                </a:solidFill>
                <a:latin typeface="Consolas" pitchFamily="49" charset="0"/>
                <a:ea typeface="楷体" pitchFamily="49" charset="-122"/>
                <a:cs typeface="Consolas" pitchFamily="49" charset="0"/>
              </a:rPr>
              <a:t>常用的遍历有先序（根）遍历、中序（根）遍历、后序（根）遍历和层次</a:t>
            </a:r>
            <a:r>
              <a:rPr lang="zh-CN" altLang="en-US" sz="2000">
                <a:solidFill>
                  <a:srgbClr val="0000FF"/>
                </a:solidFill>
                <a:latin typeface="Consolas" pitchFamily="49" charset="0"/>
                <a:ea typeface="楷体" pitchFamily="49" charset="-122"/>
                <a:cs typeface="Consolas" pitchFamily="49" charset="0"/>
              </a:rPr>
              <a:t>遍历</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所谓</a:t>
            </a:r>
            <a:r>
              <a:rPr lang="zh-CN" altLang="en-US" sz="2000" dirty="0">
                <a:solidFill>
                  <a:srgbClr val="0000FF"/>
                </a:solidFill>
                <a:latin typeface="Consolas" pitchFamily="49" charset="0"/>
                <a:ea typeface="楷体" pitchFamily="49" charset="-122"/>
                <a:cs typeface="Consolas" pitchFamily="49" charset="0"/>
              </a:rPr>
              <a:t>先序、中序、后序，区别在于访问根结点的顺序。</a:t>
            </a:r>
          </a:p>
        </p:txBody>
      </p:sp>
      <p:sp>
        <p:nvSpPr>
          <p:cNvPr id="5" name="TextBox 4"/>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linds(horizontal)">
                                      <p:cBhvr>
                                        <p:cTn id="7" dur="500"/>
                                        <p:tgtEl>
                                          <p:spTgt spid="19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214414" y="857232"/>
            <a:ext cx="4214842" cy="1596463"/>
          </a:xfrm>
          <a:prstGeom prst="rect">
            <a:avLst/>
          </a:prstGeom>
          <a:noFill/>
          <a:ln w="9525">
            <a:noFill/>
            <a:miter lim="800000"/>
            <a:headEnd/>
            <a:tailEnd/>
          </a:ln>
        </p:spPr>
        <p:txBody>
          <a:bodyPr wrap="square">
            <a:spAutoFit/>
          </a:bodyPr>
          <a:lstStyle/>
          <a:p>
            <a:pPr>
              <a:lnSpc>
                <a:spcPts val="3000"/>
              </a:lnSpc>
            </a:pPr>
            <a:r>
              <a:rPr lang="zh-CN" altLang="en-US" sz="2000" dirty="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rPr>
              <a:t>二叉树非空，则：</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① 访问根结点；</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② 先序遍历左子树；</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③ 先序遍历右子</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78851" name="Text Box 3"/>
          <p:cNvSpPr txBox="1">
            <a:spLocks noChangeArrowheads="1"/>
          </p:cNvSpPr>
          <p:nvPr/>
        </p:nvSpPr>
        <p:spPr bwMode="auto">
          <a:xfrm>
            <a:off x="1292259" y="2714620"/>
            <a:ext cx="4994253" cy="222980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PreOrder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("%c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PreOrder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PreOrder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78852" name="Text Box 4"/>
          <p:cNvSpPr txBox="1">
            <a:spLocks noChangeArrowheads="1"/>
          </p:cNvSpPr>
          <p:nvPr/>
        </p:nvSpPr>
        <p:spPr bwMode="auto">
          <a:xfrm>
            <a:off x="1285852" y="5214950"/>
            <a:ext cx="7500990" cy="400110"/>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Consolas" pitchFamily="49" charset="0"/>
                <a:ea typeface="仿宋" pitchFamily="49" charset="-122"/>
                <a:cs typeface="Consolas" pitchFamily="49" charset="0"/>
              </a:rPr>
              <a:t>先</a:t>
            </a:r>
            <a:r>
              <a:rPr lang="zh-CN" altLang="en-US" sz="2000" dirty="0">
                <a:solidFill>
                  <a:srgbClr val="0000FF"/>
                </a:solidFill>
                <a:latin typeface="Consolas" pitchFamily="49" charset="0"/>
                <a:ea typeface="仿宋" pitchFamily="49" charset="-122"/>
                <a:cs typeface="Consolas" pitchFamily="49" charset="0"/>
              </a:rPr>
              <a:t>序遍历序列</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FF0000"/>
                </a:solidFill>
                <a:latin typeface="微软雅黑" pitchFamily="34" charset="-122"/>
                <a:ea typeface="微软雅黑" pitchFamily="34" charset="-122"/>
                <a:cs typeface="Consolas" pitchFamily="49" charset="0"/>
              </a:rPr>
              <a:t>特点</a:t>
            </a:r>
            <a:r>
              <a:rPr lang="zh-CN" altLang="en-US" sz="2000" smtClean="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其第一个元素值为二叉树中根结点值。</a:t>
            </a:r>
          </a:p>
        </p:txBody>
      </p:sp>
      <p:sp>
        <p:nvSpPr>
          <p:cNvPr id="5" name="TextBox 4"/>
          <p:cNvSpPr txBox="1"/>
          <p:nvPr/>
        </p:nvSpPr>
        <p:spPr>
          <a:xfrm>
            <a:off x="1214414" y="252691"/>
            <a:ext cx="242889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楷体" pitchFamily="49" charset="-122"/>
                <a:cs typeface="Consolas" pitchFamily="49" charset="0"/>
              </a:rPr>
              <a:t>1</a:t>
            </a:r>
            <a:r>
              <a:rPr lang="zh-CN" altLang="en-US" dirty="0" smtClean="0">
                <a:solidFill>
                  <a:srgbClr val="FF0000"/>
                </a:solidFill>
                <a:latin typeface="Consolas" pitchFamily="49" charset="0"/>
                <a:ea typeface="楷体" pitchFamily="49" charset="-122"/>
                <a:cs typeface="Consolas" pitchFamily="49" charset="0"/>
              </a:rPr>
              <a:t>．先序遍历</a:t>
            </a:r>
          </a:p>
        </p:txBody>
      </p:sp>
      <p:sp>
        <p:nvSpPr>
          <p:cNvPr id="7" name="TextBox 6"/>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00100" y="500042"/>
            <a:ext cx="3981448" cy="56560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lnSpc>
                <a:spcPct val="120000"/>
              </a:lnSpc>
              <a:spcBef>
                <a:spcPct val="50000"/>
              </a:spcBef>
            </a:pPr>
            <a:r>
              <a:rPr kumimoji="1" lang="en-US" altLang="zh-CN" sz="2800">
                <a:solidFill>
                  <a:srgbClr val="FF0000"/>
                </a:solidFill>
                <a:latin typeface="Consolas" pitchFamily="49" charset="0"/>
                <a:ea typeface="微软雅黑" pitchFamily="34" charset="-122"/>
                <a:cs typeface="Consolas" pitchFamily="49" charset="0"/>
              </a:rPr>
              <a:t>6.1.3 </a:t>
            </a:r>
            <a:r>
              <a:rPr kumimoji="1" lang="zh-CN" altLang="en-US" sz="2800" smtClean="0">
                <a:solidFill>
                  <a:srgbClr val="FF0000"/>
                </a:solidFill>
                <a:latin typeface="Consolas" pitchFamily="49" charset="0"/>
                <a:ea typeface="微软雅黑" pitchFamily="34" charset="-122"/>
                <a:cs typeface="Consolas" pitchFamily="49" charset="0"/>
              </a:rPr>
              <a:t>树</a:t>
            </a:r>
            <a:r>
              <a:rPr kumimoji="1" lang="zh-CN" altLang="en-US" sz="2800" dirty="0">
                <a:solidFill>
                  <a:srgbClr val="FF0000"/>
                </a:solidFill>
                <a:latin typeface="Consolas" pitchFamily="49" charset="0"/>
                <a:ea typeface="微软雅黑" pitchFamily="34" charset="-122"/>
                <a:cs typeface="Consolas" pitchFamily="49" charset="0"/>
              </a:rPr>
              <a:t>的基本术语</a:t>
            </a:r>
          </a:p>
        </p:txBody>
      </p:sp>
      <p:sp>
        <p:nvSpPr>
          <p:cNvPr id="19460" name="Line 30"/>
          <p:cNvSpPr>
            <a:spLocks noChangeShapeType="1"/>
          </p:cNvSpPr>
          <p:nvPr/>
        </p:nvSpPr>
        <p:spPr bwMode="auto">
          <a:xfrm flipH="1">
            <a:off x="3857620" y="3287709"/>
            <a:ext cx="503237" cy="144463"/>
          </a:xfrm>
          <a:prstGeom prst="line">
            <a:avLst/>
          </a:prstGeom>
          <a:noFill/>
          <a:ln w="28575">
            <a:solidFill>
              <a:srgbClr val="CC00FF"/>
            </a:solidFill>
            <a:round/>
            <a:headEnd/>
            <a:tailEnd type="stealth" w="med" len="lg"/>
          </a:ln>
        </p:spPr>
        <p:txBody>
          <a:bodyPr wrap="none"/>
          <a:lstStyle/>
          <a:p>
            <a:endParaRPr lang="zh-CN" altLang="en-US"/>
          </a:p>
        </p:txBody>
      </p:sp>
      <p:sp>
        <p:nvSpPr>
          <p:cNvPr id="19461" name="Text Box 31"/>
          <p:cNvSpPr txBox="1">
            <a:spLocks noChangeArrowheads="1"/>
          </p:cNvSpPr>
          <p:nvPr/>
        </p:nvSpPr>
        <p:spPr bwMode="auto">
          <a:xfrm>
            <a:off x="4216395" y="3000372"/>
            <a:ext cx="1079500" cy="396875"/>
          </a:xfrm>
          <a:prstGeom prst="rect">
            <a:avLst/>
          </a:prstGeom>
          <a:noFill/>
          <a:ln w="9525" algn="ctr">
            <a:noFill/>
            <a:miter lim="800000"/>
            <a:headEnd/>
            <a:tailEnd type="none" w="med" len="lg"/>
          </a:ln>
        </p:spPr>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度为</a:t>
            </a:r>
            <a:r>
              <a:rPr lang="en-US" altLang="zh-CN" sz="2000">
                <a:solidFill>
                  <a:srgbClr val="0000FF"/>
                </a:solidFill>
                <a:latin typeface="Consolas" pitchFamily="49" charset="0"/>
                <a:ea typeface="仿宋" pitchFamily="49" charset="-122"/>
                <a:cs typeface="Consolas" pitchFamily="49" charset="0"/>
              </a:rPr>
              <a:t>3</a:t>
            </a:r>
          </a:p>
        </p:txBody>
      </p:sp>
      <p:sp>
        <p:nvSpPr>
          <p:cNvPr id="19462" name="Text Box 32"/>
          <p:cNvSpPr txBox="1">
            <a:spLocks noChangeArrowheads="1"/>
          </p:cNvSpPr>
          <p:nvPr/>
        </p:nvSpPr>
        <p:spPr bwMode="auto">
          <a:xfrm>
            <a:off x="4721220" y="3451222"/>
            <a:ext cx="1079500" cy="396875"/>
          </a:xfrm>
          <a:prstGeom prst="rect">
            <a:avLst/>
          </a:prstGeom>
          <a:noFill/>
          <a:ln w="9525" algn="ctr">
            <a:noFill/>
            <a:miter lim="800000"/>
            <a:headEnd/>
            <a:tailEnd type="none" w="med" len="lg"/>
          </a:ln>
        </p:spPr>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度为</a:t>
            </a:r>
            <a:r>
              <a:rPr lang="en-US" altLang="zh-CN" sz="2000">
                <a:solidFill>
                  <a:srgbClr val="0000FF"/>
                </a:solidFill>
                <a:latin typeface="Consolas" pitchFamily="49" charset="0"/>
                <a:ea typeface="仿宋" pitchFamily="49" charset="-122"/>
                <a:cs typeface="Consolas" pitchFamily="49" charset="0"/>
              </a:rPr>
              <a:t>1</a:t>
            </a:r>
          </a:p>
        </p:txBody>
      </p:sp>
      <p:sp>
        <p:nvSpPr>
          <p:cNvPr id="19463" name="Line 33"/>
          <p:cNvSpPr>
            <a:spLocks noChangeShapeType="1"/>
          </p:cNvSpPr>
          <p:nvPr/>
        </p:nvSpPr>
        <p:spPr bwMode="auto">
          <a:xfrm flipH="1">
            <a:off x="4721220" y="3775072"/>
            <a:ext cx="215900" cy="215900"/>
          </a:xfrm>
          <a:prstGeom prst="line">
            <a:avLst/>
          </a:prstGeom>
          <a:noFill/>
          <a:ln w="28575">
            <a:solidFill>
              <a:srgbClr val="CC00FF"/>
            </a:solidFill>
            <a:round/>
            <a:headEnd/>
            <a:tailEnd type="stealth" w="med" len="lg"/>
          </a:ln>
        </p:spPr>
        <p:txBody>
          <a:bodyPr wrap="none"/>
          <a:lstStyle/>
          <a:p>
            <a:endParaRPr lang="zh-CN" altLang="en-US"/>
          </a:p>
        </p:txBody>
      </p:sp>
      <p:sp>
        <p:nvSpPr>
          <p:cNvPr id="19464" name="TextBox 33"/>
          <p:cNvSpPr txBox="1">
            <a:spLocks noChangeArrowheads="1"/>
          </p:cNvSpPr>
          <p:nvPr/>
        </p:nvSpPr>
        <p:spPr bwMode="auto">
          <a:xfrm>
            <a:off x="1071538" y="1500174"/>
            <a:ext cx="7143800" cy="961674"/>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结点</a:t>
            </a:r>
            <a:r>
              <a:rPr lang="zh-CN" altLang="en-US" sz="2000" dirty="0">
                <a:solidFill>
                  <a:srgbClr val="FF0000"/>
                </a:solidFill>
                <a:latin typeface="微软雅黑" pitchFamily="34" charset="-122"/>
                <a:ea typeface="微软雅黑" pitchFamily="34" charset="-122"/>
                <a:cs typeface="Consolas" pitchFamily="49" charset="0"/>
              </a:rPr>
              <a:t>的度</a:t>
            </a:r>
            <a:r>
              <a:rPr lang="zh-CN" altLang="en-US" sz="2000" dirty="0">
                <a:solidFill>
                  <a:srgbClr val="0000FF"/>
                </a:solidFill>
                <a:latin typeface="Consolas" pitchFamily="49" charset="0"/>
                <a:ea typeface="楷体" pitchFamily="49" charset="-122"/>
                <a:cs typeface="Consolas" pitchFamily="49" charset="0"/>
              </a:rPr>
              <a:t>。树中每个结点具有的子树数或者后继结点数称为该结点的</a:t>
            </a:r>
            <a:r>
              <a:rPr lang="zh-CN" altLang="en-US" sz="2000">
                <a:solidFill>
                  <a:srgbClr val="0000FF"/>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5" name="组合 24"/>
          <p:cNvGrpSpPr/>
          <p:nvPr/>
        </p:nvGrpSpPr>
        <p:grpSpPr>
          <a:xfrm>
            <a:off x="2357422" y="3357562"/>
            <a:ext cx="2808288" cy="2419350"/>
            <a:chOff x="3357554" y="2786058"/>
            <a:chExt cx="2808288" cy="2419350"/>
          </a:xfrm>
        </p:grpSpPr>
        <p:sp>
          <p:nvSpPr>
            <p:cNvPr id="26"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A</a:t>
              </a:r>
            </a:p>
          </p:txBody>
        </p:sp>
        <p:sp>
          <p:nvSpPr>
            <p:cNvPr id="27" name="Line 22"/>
            <p:cNvSpPr>
              <a:spLocks noChangeShapeType="1"/>
            </p:cNvSpPr>
            <p:nvPr/>
          </p:nvSpPr>
          <p:spPr bwMode="auto">
            <a:xfrm>
              <a:off x="4724392" y="2998783"/>
              <a:ext cx="731859" cy="593713"/>
            </a:xfrm>
            <a:prstGeom prst="line">
              <a:avLst/>
            </a:prstGeom>
            <a:noFill/>
            <a:ln w="28575">
              <a:solidFill>
                <a:srgbClr val="996633"/>
              </a:solidFill>
              <a:miter lim="800000"/>
              <a:headEnd/>
              <a:tailEnd/>
            </a:ln>
          </p:spPr>
          <p:txBody>
            <a:bodyPr wrap="none"/>
            <a:lstStyle/>
            <a:p>
              <a:endParaRPr lang="zh-CN" altLang="en-US"/>
            </a:p>
          </p:txBody>
        </p:sp>
        <p:sp>
          <p:nvSpPr>
            <p:cNvPr id="28" name="Line 20"/>
            <p:cNvSpPr>
              <a:spLocks noChangeShapeType="1"/>
            </p:cNvSpPr>
            <p:nvPr/>
          </p:nvSpPr>
          <p:spPr bwMode="auto">
            <a:xfrm flipH="1">
              <a:off x="3598862" y="3020991"/>
              <a:ext cx="785817" cy="571505"/>
            </a:xfrm>
            <a:prstGeom prst="line">
              <a:avLst/>
            </a:prstGeom>
            <a:noFill/>
            <a:ln w="28575">
              <a:solidFill>
                <a:srgbClr val="996633"/>
              </a:solidFill>
              <a:miter lim="800000"/>
              <a:headEnd/>
              <a:tailEnd/>
            </a:ln>
          </p:spPr>
          <p:txBody>
            <a:bodyPr wrap="none"/>
            <a:lstStyle/>
            <a:p>
              <a:endParaRPr lang="zh-CN" altLang="en-US"/>
            </a:p>
          </p:txBody>
        </p:sp>
        <p:sp>
          <p:nvSpPr>
            <p:cNvPr id="29"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headEnd/>
              <a:tailEnd/>
            </a:ln>
          </p:spPr>
          <p:txBody>
            <a:bodyPr wrap="none"/>
            <a:lstStyle/>
            <a:p>
              <a:endParaRPr lang="zh-CN" altLang="en-US"/>
            </a:p>
          </p:txBody>
        </p:sp>
        <p:sp>
          <p:nvSpPr>
            <p:cNvPr id="30"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headEnd/>
              <a:tailEnd/>
            </a:ln>
          </p:spPr>
          <p:txBody>
            <a:bodyPr wrap="none"/>
            <a:lstStyle/>
            <a:p>
              <a:endParaRPr lang="zh-CN" altLang="en-US"/>
            </a:p>
          </p:txBody>
        </p:sp>
        <p:sp>
          <p:nvSpPr>
            <p:cNvPr id="31"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B</a:t>
              </a:r>
            </a:p>
          </p:txBody>
        </p:sp>
        <p:sp>
          <p:nvSpPr>
            <p:cNvPr id="32"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C</a:t>
              </a:r>
            </a:p>
          </p:txBody>
        </p:sp>
        <p:sp>
          <p:nvSpPr>
            <p:cNvPr id="33"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D</a:t>
              </a:r>
            </a:p>
          </p:txBody>
        </p:sp>
        <p:sp>
          <p:nvSpPr>
            <p:cNvPr id="34"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E</a:t>
              </a:r>
            </a:p>
          </p:txBody>
        </p:sp>
        <p:sp>
          <p:nvSpPr>
            <p:cNvPr id="35"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F</a:t>
              </a:r>
            </a:p>
          </p:txBody>
        </p:sp>
        <p:sp>
          <p:nvSpPr>
            <p:cNvPr id="36"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itchFamily="49" charset="0"/>
                  <a:cs typeface="Consolas" pitchFamily="49" charset="0"/>
                </a:rPr>
                <a:t>H</a:t>
              </a:r>
            </a:p>
          </p:txBody>
        </p:sp>
        <p:sp>
          <p:nvSpPr>
            <p:cNvPr id="37"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itchFamily="49" charset="0"/>
                  <a:cs typeface="Consolas" pitchFamily="49" charset="0"/>
                </a:rPr>
                <a:t>G</a:t>
              </a:r>
            </a:p>
          </p:txBody>
        </p:sp>
        <p:sp>
          <p:nvSpPr>
            <p:cNvPr id="38" name="Line 21"/>
            <p:cNvSpPr>
              <a:spLocks noChangeShapeType="1"/>
            </p:cNvSpPr>
            <p:nvPr/>
          </p:nvSpPr>
          <p:spPr bwMode="auto">
            <a:xfrm>
              <a:off x="4543417" y="3146420"/>
              <a:ext cx="0" cy="360363"/>
            </a:xfrm>
            <a:prstGeom prst="line">
              <a:avLst/>
            </a:prstGeom>
            <a:noFill/>
            <a:ln w="28575">
              <a:solidFill>
                <a:srgbClr val="996633"/>
              </a:solidFill>
              <a:miter lim="800000"/>
              <a:headEnd/>
              <a:tailEnd/>
            </a:ln>
          </p:spPr>
          <p:txBody>
            <a:bodyPr wrap="none"/>
            <a:lstStyle/>
            <a:p>
              <a:endParaRPr lang="zh-CN" altLang="en-US"/>
            </a:p>
          </p:txBody>
        </p:sp>
        <p:sp>
          <p:nvSpPr>
            <p:cNvPr id="39"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headEnd/>
              <a:tailEnd/>
            </a:ln>
          </p:spPr>
          <p:txBody>
            <a:bodyPr wrap="none"/>
            <a:lstStyle/>
            <a:p>
              <a:endParaRPr lang="zh-CN" altLang="en-US"/>
            </a:p>
          </p:txBody>
        </p:sp>
        <p:cxnSp>
          <p:nvCxnSpPr>
            <p:cNvPr id="40" name="直接连接符 35"/>
            <p:cNvCxnSpPr>
              <a:cxnSpLocks noChangeShapeType="1"/>
              <a:stCxn id="34" idx="4"/>
              <a:endCxn id="36" idx="0"/>
            </p:cNvCxnSpPr>
            <p:nvPr/>
          </p:nvCxnSpPr>
          <p:spPr bwMode="auto">
            <a:xfrm rot="16200000" flipH="1">
              <a:off x="4081455" y="4695025"/>
              <a:ext cx="300037" cy="1"/>
            </a:xfrm>
            <a:prstGeom prst="line">
              <a:avLst/>
            </a:prstGeom>
            <a:noFill/>
            <a:ln w="28575" algn="ctr">
              <a:solidFill>
                <a:srgbClr val="996633"/>
              </a:solidFill>
              <a:round/>
              <a:headEnd/>
              <a:tailEnd/>
            </a:ln>
          </p:spPr>
        </p:cxnSp>
      </p:grpSp>
      <p:sp>
        <p:nvSpPr>
          <p:cNvPr id="41" name="TextBox 4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树</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500166" y="760967"/>
            <a:ext cx="3929090" cy="1596463"/>
          </a:xfrm>
          <a:prstGeom prst="rect">
            <a:avLst/>
          </a:prstGeom>
          <a:noFill/>
          <a:ln w="9525">
            <a:noFill/>
            <a:miter lim="800000"/>
            <a:headEnd/>
            <a:tailEnd/>
          </a:ln>
        </p:spPr>
        <p:txBody>
          <a:bodyPr wrap="square">
            <a:spAutoFit/>
          </a:bodyPr>
          <a:lstStyle/>
          <a:p>
            <a:pPr>
              <a:lnSpc>
                <a:spcPts val="3000"/>
              </a:lnSpc>
            </a:pPr>
            <a:r>
              <a:rPr lang="zh-CN" altLang="en-US" sz="2000" dirty="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rPr>
              <a:t>二叉树非空，则：</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① 中序遍历左子树；</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② 访问根结点；</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③ 中序遍历右子</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80899" name="Text Box 3"/>
          <p:cNvSpPr txBox="1">
            <a:spLocks noChangeArrowheads="1"/>
          </p:cNvSpPr>
          <p:nvPr/>
        </p:nvSpPr>
        <p:spPr bwMode="auto">
          <a:xfrm>
            <a:off x="1571604" y="2571744"/>
            <a:ext cx="4603753" cy="222980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InOrder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InOrder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("%c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InOrder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80900" name="Text Box 4"/>
          <p:cNvSpPr txBox="1">
            <a:spLocks noChangeArrowheads="1"/>
          </p:cNvSpPr>
          <p:nvPr/>
        </p:nvSpPr>
        <p:spPr bwMode="auto">
          <a:xfrm>
            <a:off x="1071538" y="5000636"/>
            <a:ext cx="7675587" cy="1211742"/>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中</a:t>
            </a:r>
            <a:r>
              <a:rPr lang="zh-CN" altLang="en-US" sz="2000" dirty="0">
                <a:solidFill>
                  <a:srgbClr val="0000FF"/>
                </a:solidFill>
                <a:latin typeface="Consolas" pitchFamily="49" charset="0"/>
                <a:ea typeface="仿宋" pitchFamily="49" charset="-122"/>
                <a:cs typeface="Consolas" pitchFamily="49" charset="0"/>
              </a:rPr>
              <a:t>序遍历序列</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FF0000"/>
                </a:solidFill>
                <a:latin typeface="Consolas" pitchFamily="49" charset="0"/>
                <a:ea typeface="仿宋" pitchFamily="49" charset="-122"/>
                <a:cs typeface="Consolas" pitchFamily="49" charset="0"/>
              </a:rPr>
              <a:t>特点</a:t>
            </a:r>
            <a:r>
              <a:rPr lang="zh-CN" altLang="en-US" sz="2000" smtClean="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若已知二叉树的根结点值，以该值为界，将中序遍历序列分为两部分，前半部分为左子树的中序遍历序列，后半部分为右子树的中序遍历序列。</a:t>
            </a:r>
          </a:p>
        </p:txBody>
      </p:sp>
      <p:sp>
        <p:nvSpPr>
          <p:cNvPr id="5" name="TextBox 4"/>
          <p:cNvSpPr txBox="1"/>
          <p:nvPr/>
        </p:nvSpPr>
        <p:spPr>
          <a:xfrm>
            <a:off x="1428728" y="181253"/>
            <a:ext cx="221457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dirty="0" smtClean="0">
                <a:solidFill>
                  <a:srgbClr val="FF0000"/>
                </a:solidFill>
                <a:ea typeface="楷体" pitchFamily="49" charset="-122"/>
                <a:cs typeface="Times New Roman" pitchFamily="18" charset="0"/>
              </a:rPr>
              <a:t>2</a:t>
            </a:r>
            <a:r>
              <a:rPr lang="zh-CN" altLang="en-US" dirty="0" smtClean="0">
                <a:solidFill>
                  <a:srgbClr val="FF0000"/>
                </a:solidFill>
                <a:ea typeface="楷体" pitchFamily="49" charset="-122"/>
                <a:cs typeface="Times New Roman" pitchFamily="18" charset="0"/>
              </a:rPr>
              <a:t>．中序遍历</a:t>
            </a:r>
          </a:p>
        </p:txBody>
      </p:sp>
      <p:sp>
        <p:nvSpPr>
          <p:cNvPr id="7" name="TextBox 6"/>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643042" y="1083404"/>
            <a:ext cx="3500462" cy="1631216"/>
          </a:xfrm>
          <a:prstGeom prst="rect">
            <a:avLst/>
          </a:prstGeom>
          <a:noFill/>
          <a:ln w="9525">
            <a:noFill/>
            <a:miter lim="800000"/>
            <a:headEnd/>
            <a:tailEnd/>
          </a:ln>
        </p:spPr>
        <p:txBody>
          <a:bodyPr wrap="square">
            <a:spAutoFit/>
          </a:bodyPr>
          <a:lstStyle/>
          <a:p>
            <a:pPr>
              <a:lnSpc>
                <a:spcPts val="3000"/>
              </a:lnSpc>
            </a:pPr>
            <a:r>
              <a:rPr lang="zh-CN" altLang="en-US" sz="2000" dirty="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rPr>
              <a:t>二叉树非空，则：</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① 后序遍历左子树；</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② 后序遍历右子树；</a:t>
            </a:r>
          </a:p>
          <a:p>
            <a:pPr>
              <a:lnSpc>
                <a:spcPts val="3000"/>
              </a:lnSpc>
            </a:pPr>
            <a:r>
              <a:rPr lang="zh-CN" altLang="en-US" sz="2000" dirty="0">
                <a:solidFill>
                  <a:srgbClr val="0000FF"/>
                </a:solidFill>
                <a:latin typeface="Consolas" pitchFamily="49" charset="0"/>
                <a:ea typeface="楷体" pitchFamily="49" charset="-122"/>
                <a:cs typeface="Consolas" pitchFamily="49" charset="0"/>
              </a:rPr>
              <a:t>③ 访问根</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82947" name="Text Box 3"/>
          <p:cNvSpPr txBox="1">
            <a:spLocks noChangeArrowheads="1"/>
          </p:cNvSpPr>
          <p:nvPr/>
        </p:nvSpPr>
        <p:spPr bwMode="auto">
          <a:xfrm>
            <a:off x="1857356" y="2928934"/>
            <a:ext cx="4818067" cy="222980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PostOrder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PostOrder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PostOrder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("%c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-&gt;data);</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82948" name="Text Box 4"/>
          <p:cNvSpPr txBox="1">
            <a:spLocks noChangeArrowheads="1"/>
          </p:cNvSpPr>
          <p:nvPr/>
        </p:nvSpPr>
        <p:spPr bwMode="auto">
          <a:xfrm>
            <a:off x="1214414" y="5500702"/>
            <a:ext cx="7532712" cy="400110"/>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Consolas" pitchFamily="49" charset="0"/>
                <a:ea typeface="仿宋" pitchFamily="49" charset="-122"/>
                <a:cs typeface="Consolas" pitchFamily="49" charset="0"/>
              </a:rPr>
              <a:t>后序</a:t>
            </a:r>
            <a:r>
              <a:rPr lang="zh-CN" altLang="en-US" sz="2000" dirty="0">
                <a:solidFill>
                  <a:srgbClr val="0000FF"/>
                </a:solidFill>
                <a:latin typeface="Consolas" pitchFamily="49" charset="0"/>
                <a:ea typeface="仿宋" pitchFamily="49" charset="-122"/>
                <a:cs typeface="Consolas" pitchFamily="49" charset="0"/>
              </a:rPr>
              <a:t>遍历序列</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FF0000"/>
                </a:solidFill>
                <a:latin typeface="Consolas" pitchFamily="49" charset="0"/>
                <a:ea typeface="仿宋" pitchFamily="49" charset="-122"/>
                <a:cs typeface="Consolas" pitchFamily="49" charset="0"/>
              </a:rPr>
              <a:t>特点</a:t>
            </a:r>
            <a:r>
              <a:rPr lang="zh-CN" altLang="en-US" sz="2000" smtClean="0">
                <a:solidFill>
                  <a:srgbClr val="0000FF"/>
                </a:solidFill>
                <a:latin typeface="Consolas" pitchFamily="49" charset="0"/>
                <a:ea typeface="仿宋" pitchFamily="49" charset="-122"/>
                <a:cs typeface="Consolas" pitchFamily="49" charset="0"/>
              </a:rPr>
              <a:t>：最后</a:t>
            </a:r>
            <a:r>
              <a:rPr lang="zh-CN" altLang="en-US" sz="2000" dirty="0">
                <a:solidFill>
                  <a:srgbClr val="0000FF"/>
                </a:solidFill>
                <a:latin typeface="Consolas" pitchFamily="49" charset="0"/>
                <a:ea typeface="仿宋" pitchFamily="49" charset="-122"/>
                <a:cs typeface="Consolas" pitchFamily="49" charset="0"/>
              </a:rPr>
              <a:t>一个元素值为二叉树中根结点值。</a:t>
            </a:r>
          </a:p>
        </p:txBody>
      </p:sp>
      <p:sp>
        <p:nvSpPr>
          <p:cNvPr id="5" name="TextBox 4"/>
          <p:cNvSpPr txBox="1"/>
          <p:nvPr/>
        </p:nvSpPr>
        <p:spPr>
          <a:xfrm>
            <a:off x="1571604" y="395567"/>
            <a:ext cx="235745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dirty="0" smtClean="0">
                <a:solidFill>
                  <a:srgbClr val="FF0000"/>
                </a:solidFill>
                <a:ea typeface="楷体" pitchFamily="49" charset="-122"/>
                <a:cs typeface="Times New Roman" pitchFamily="18" charset="0"/>
              </a:rPr>
              <a:t>3</a:t>
            </a:r>
            <a:r>
              <a:rPr lang="zh-CN" altLang="en-US" dirty="0" smtClean="0">
                <a:solidFill>
                  <a:srgbClr val="FF0000"/>
                </a:solidFill>
                <a:ea typeface="楷体" pitchFamily="49" charset="-122"/>
                <a:cs typeface="Times New Roman" pitchFamily="18" charset="0"/>
              </a:rPr>
              <a:t>．后序遍历</a:t>
            </a:r>
          </a:p>
        </p:txBody>
      </p:sp>
      <p:sp>
        <p:nvSpPr>
          <p:cNvPr id="7" name="TextBox 6"/>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285852" y="1500174"/>
            <a:ext cx="7572428" cy="1885003"/>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层次</a:t>
            </a:r>
            <a:r>
              <a:rPr lang="zh-CN" altLang="en-US" sz="2000" dirty="0">
                <a:solidFill>
                  <a:srgbClr val="0000FF"/>
                </a:solidFill>
                <a:latin typeface="Consolas" pitchFamily="49" charset="0"/>
                <a:ea typeface="楷体" pitchFamily="49" charset="-122"/>
                <a:cs typeface="Consolas" pitchFamily="49" charset="0"/>
              </a:rPr>
              <a:t>遍历是从根结点出发，按照从上向下，同一层从左向右的次序访问所有的</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。采用层次遍历得到的访问结点序列称为层次遍历序列。</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层次遍历序列的特点：其第一个元素值为二叉树中根结点值。</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357290" y="500042"/>
            <a:ext cx="285752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dirty="0" smtClean="0">
                <a:solidFill>
                  <a:srgbClr val="FF0000"/>
                </a:solidFill>
                <a:latin typeface="楷体" pitchFamily="49" charset="-122"/>
                <a:ea typeface="楷体" pitchFamily="49" charset="-122"/>
              </a:rPr>
              <a:t>4. </a:t>
            </a:r>
            <a:r>
              <a:rPr lang="zh-CN" altLang="en-US" dirty="0" smtClean="0">
                <a:solidFill>
                  <a:srgbClr val="FF0000"/>
                </a:solidFill>
                <a:latin typeface="楷体" pitchFamily="49" charset="-122"/>
                <a:ea typeface="楷体" pitchFamily="49" charset="-122"/>
              </a:rPr>
              <a:t>层次遍历算法</a:t>
            </a:r>
          </a:p>
        </p:txBody>
      </p:sp>
      <p:sp>
        <p:nvSpPr>
          <p:cNvPr id="6" name="TextBox 5"/>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285852" y="1142984"/>
            <a:ext cx="7286676" cy="2298065"/>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层次遍历算法中采用一个循环队列</a:t>
            </a:r>
            <a:r>
              <a:rPr lang="en-US" altLang="zh-CN" sz="2000" dirty="0" err="1">
                <a:solidFill>
                  <a:srgbClr val="0000FF"/>
                </a:solidFill>
                <a:latin typeface="Consolas" pitchFamily="49" charset="0"/>
                <a:ea typeface="楷体" pitchFamily="49" charset="-122"/>
                <a:cs typeface="Consolas" pitchFamily="49" charset="0"/>
              </a:rPr>
              <a:t>qu</a:t>
            </a:r>
            <a:r>
              <a:rPr lang="zh-CN" altLang="en-US" sz="2000" dirty="0">
                <a:solidFill>
                  <a:srgbClr val="0000FF"/>
                </a:solidFill>
                <a:latin typeface="Consolas" pitchFamily="49" charset="0"/>
                <a:ea typeface="楷体" pitchFamily="49" charset="-122"/>
                <a:cs typeface="Consolas" pitchFamily="49" charset="0"/>
              </a:rPr>
              <a:t>来实现。</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层次遍历算法的</a:t>
            </a:r>
            <a:r>
              <a:rPr lang="zh-CN" altLang="en-US" sz="2000">
                <a:solidFill>
                  <a:srgbClr val="0000FF"/>
                </a:solidFill>
                <a:latin typeface="Consolas" pitchFamily="49" charset="0"/>
                <a:ea typeface="楷体" pitchFamily="49" charset="-122"/>
                <a:cs typeface="Consolas" pitchFamily="49" charset="0"/>
              </a:rPr>
              <a:t>实现</a:t>
            </a:r>
            <a:r>
              <a:rPr lang="zh-CN" altLang="en-US" sz="2000" smtClean="0">
                <a:solidFill>
                  <a:srgbClr val="0000FF"/>
                </a:solidFill>
                <a:latin typeface="Consolas" pitchFamily="49" charset="0"/>
                <a:ea typeface="楷体" pitchFamily="49" charset="-122"/>
                <a:cs typeface="Consolas" pitchFamily="49" charset="0"/>
              </a:rPr>
              <a:t>过程：</a:t>
            </a:r>
            <a:r>
              <a:rPr lang="zh-CN" altLang="en-US" sz="2000" dirty="0">
                <a:solidFill>
                  <a:srgbClr val="0000FF"/>
                </a:solidFill>
                <a:latin typeface="Consolas" pitchFamily="49" charset="0"/>
                <a:ea typeface="楷体" pitchFamily="49" charset="-122"/>
                <a:cs typeface="Consolas" pitchFamily="49" charset="0"/>
              </a:rPr>
              <a:t>先将根结点进队，在队不空时循环：</a:t>
            </a:r>
            <a:r>
              <a:rPr lang="zh-CN" altLang="en-US" sz="2000" dirty="0">
                <a:solidFill>
                  <a:srgbClr val="006600"/>
                </a:solidFill>
                <a:latin typeface="Consolas" pitchFamily="49" charset="0"/>
                <a:ea typeface="楷体" pitchFamily="49" charset="-122"/>
                <a:cs typeface="Consolas" pitchFamily="49" charset="0"/>
              </a:rPr>
              <a:t>从队列中出队一</a:t>
            </a:r>
            <a:r>
              <a:rPr lang="zh-CN" altLang="en-US" sz="2000">
                <a:solidFill>
                  <a:srgbClr val="006600"/>
                </a:solidFill>
                <a:latin typeface="Consolas" pitchFamily="49" charset="0"/>
                <a:ea typeface="楷体" pitchFamily="49" charset="-122"/>
                <a:cs typeface="Consolas" pitchFamily="49" charset="0"/>
              </a:rPr>
              <a:t>个</a:t>
            </a:r>
            <a:r>
              <a:rPr lang="zh-CN" altLang="en-US" sz="2000" smtClean="0">
                <a:solidFill>
                  <a:srgbClr val="006600"/>
                </a:solidFill>
                <a:latin typeface="Consolas" pitchFamily="49" charset="0"/>
                <a:ea typeface="楷体" pitchFamily="49" charset="-122"/>
                <a:cs typeface="Consolas" pitchFamily="49" charset="0"/>
              </a:rPr>
              <a:t>结点</a:t>
            </a:r>
            <a:r>
              <a:rPr lang="en-US" altLang="zh-CN" sz="2000" smtClean="0">
                <a:solidFill>
                  <a:srgbClr val="006600"/>
                </a:solidFill>
                <a:latin typeface="Consolas" pitchFamily="49" charset="0"/>
                <a:ea typeface="楷体" pitchFamily="49" charset="-122"/>
                <a:cs typeface="Consolas" pitchFamily="49" charset="0"/>
              </a:rPr>
              <a:t>p</a:t>
            </a:r>
            <a:r>
              <a:rPr lang="zh-CN" altLang="en-US" sz="2000" dirty="0">
                <a:solidFill>
                  <a:srgbClr val="006600"/>
                </a:solidFill>
                <a:latin typeface="Consolas" pitchFamily="49" charset="0"/>
                <a:ea typeface="楷体" pitchFamily="49" charset="-122"/>
                <a:cs typeface="Consolas" pitchFamily="49" charset="0"/>
              </a:rPr>
              <a:t>，访问它；若它有左孩子结点，将左孩子结点进队；若它有右孩子结点，将右孩子结点进队。</a:t>
            </a:r>
            <a:r>
              <a:rPr lang="zh-CN" altLang="en-US" sz="2000" dirty="0">
                <a:solidFill>
                  <a:srgbClr val="0000FF"/>
                </a:solidFill>
                <a:latin typeface="Consolas" pitchFamily="49" charset="0"/>
                <a:ea typeface="楷体" pitchFamily="49" charset="-122"/>
                <a:cs typeface="Consolas" pitchFamily="49" charset="0"/>
              </a:rPr>
              <a:t>如此操作直到队空为止。 </a:t>
            </a:r>
          </a:p>
        </p:txBody>
      </p:sp>
      <p:sp>
        <p:nvSpPr>
          <p:cNvPr id="4" name="TextBox 3"/>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179519" y="322872"/>
            <a:ext cx="7893075" cy="6035086"/>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08000" bIns="108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LevelOrder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BTNode </a:t>
            </a:r>
            <a:r>
              <a:rPr lang="en-US" altLang="zh-CN" sz="1800" dirty="0">
                <a:solidFill>
                  <a:srgbClr val="0000FF"/>
                </a:solidFill>
                <a:latin typeface="Consolas" pitchFamily="49" charset="0"/>
                <a:ea typeface="仿宋" pitchFamily="49" charset="-122"/>
                <a:cs typeface="Consolas" pitchFamily="49" charset="0"/>
              </a:rPr>
              <a:t>*p;</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定义循环队列</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存放二叉链结点指针</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front,rear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定义队头和队尾指针</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front=rear=0;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置队列为空队列</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rear++; qu[rear]=bt;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根结点指针进入队列</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(front!=rear)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队列不为空循环</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front=(</a:t>
            </a:r>
            <a:r>
              <a:rPr lang="en-US" altLang="zh-CN" sz="1800" dirty="0" err="1">
                <a:solidFill>
                  <a:srgbClr val="0000FF"/>
                </a:solidFill>
                <a:latin typeface="Consolas" pitchFamily="49" charset="0"/>
                <a:ea typeface="仿宋" pitchFamily="49" charset="-122"/>
                <a:cs typeface="Consolas" pitchFamily="49" charset="0"/>
              </a:rPr>
              <a:t>front+1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qu</a:t>
            </a:r>
            <a:r>
              <a:rPr lang="en-US" altLang="zh-CN" sz="1800" dirty="0">
                <a:solidFill>
                  <a:srgbClr val="0000FF"/>
                </a:solidFill>
                <a:latin typeface="Consolas" pitchFamily="49" charset="0"/>
                <a:ea typeface="仿宋" pitchFamily="49" charset="-122"/>
                <a:cs typeface="Consolas" pitchFamily="49" charset="0"/>
              </a:rPr>
              <a:t>[front];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出</a:t>
            </a:r>
            <a:r>
              <a:rPr lang="zh-CN" altLang="en-US" sz="1800">
                <a:solidFill>
                  <a:srgbClr val="00B0F0"/>
                </a:solidFill>
                <a:latin typeface="Consolas" pitchFamily="49" charset="0"/>
                <a:ea typeface="仿宋" pitchFamily="49" charset="-122"/>
                <a:cs typeface="Consolas" pitchFamily="49" charset="0"/>
              </a:rPr>
              <a:t>队</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("%c ",p-&gt;data);</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访问该结点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有左孩子时将其进队</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rear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rear+1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qu[rear</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if (p-&gt;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有右孩子时将其进队</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rear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rear+1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a:t>
            </a:r>
            <a:r>
              <a:rPr lang="en-US" altLang="zh-CN" sz="1800" dirty="0">
                <a:solidFill>
                  <a:srgbClr val="0000FF"/>
                </a:solidFill>
                <a:latin typeface="Consolas" pitchFamily="49" charset="0"/>
                <a:ea typeface="仿宋" pitchFamily="49" charset="-122"/>
                <a:cs typeface="Consolas" pitchFamily="49" charset="0"/>
              </a:rPr>
              <a:t>[rear]=p-&gt;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214414" y="285728"/>
            <a:ext cx="4462464"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黑体" pitchFamily="49" charset="-122"/>
                <a:cs typeface="Consolas" pitchFamily="49" charset="0"/>
              </a:rPr>
              <a:t>6.5.2 </a:t>
            </a:r>
            <a:r>
              <a:rPr lang="zh-CN" altLang="en-US" sz="2800" smtClean="0">
                <a:solidFill>
                  <a:srgbClr val="FF0000"/>
                </a:solidFill>
                <a:latin typeface="Consolas" pitchFamily="49" charset="0"/>
                <a:ea typeface="黑体" pitchFamily="49" charset="-122"/>
                <a:cs typeface="Consolas" pitchFamily="49" charset="0"/>
              </a:rPr>
              <a:t>遍历</a:t>
            </a:r>
            <a:r>
              <a:rPr lang="zh-CN" altLang="en-US" sz="2800" dirty="0">
                <a:solidFill>
                  <a:srgbClr val="FF0000"/>
                </a:solidFill>
                <a:latin typeface="Consolas" pitchFamily="49" charset="0"/>
                <a:ea typeface="黑体" pitchFamily="49" charset="-122"/>
                <a:cs typeface="Consolas" pitchFamily="49" charset="0"/>
              </a:rPr>
              <a:t>算法的应用</a:t>
            </a:r>
          </a:p>
        </p:txBody>
      </p:sp>
      <p:sp>
        <p:nvSpPr>
          <p:cNvPr id="88067" name="Text Box 3"/>
          <p:cNvSpPr txBox="1">
            <a:spLocks noChangeArrowheads="1"/>
          </p:cNvSpPr>
          <p:nvPr/>
        </p:nvSpPr>
        <p:spPr bwMode="auto">
          <a:xfrm>
            <a:off x="1325569" y="1285860"/>
            <a:ext cx="7675587" cy="1007840"/>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6.9】 </a:t>
            </a:r>
            <a:r>
              <a:rPr lang="zh-CN" altLang="en-US" sz="2000" dirty="0">
                <a:solidFill>
                  <a:srgbClr val="0000FF"/>
                </a:solidFill>
                <a:latin typeface="Consolas" pitchFamily="49" charset="0"/>
                <a:ea typeface="楷体" pitchFamily="49" charset="-122"/>
                <a:cs typeface="Consolas" pitchFamily="49" charset="0"/>
              </a:rPr>
              <a:t>假设以二叉链作为存储结构，设计一个算法求二叉树中单分支结点</a:t>
            </a:r>
            <a:r>
              <a:rPr lang="zh-CN" altLang="en-US" sz="2000">
                <a:solidFill>
                  <a:srgbClr val="0000FF"/>
                </a:solidFill>
                <a:latin typeface="Consolas" pitchFamily="49" charset="0"/>
                <a:ea typeface="楷体" pitchFamily="49" charset="-122"/>
                <a:cs typeface="Consolas" pitchFamily="49" charset="0"/>
              </a:rPr>
              <a:t>个数</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785918" y="2786058"/>
            <a:ext cx="4286280" cy="430887"/>
          </a:xfrm>
          <a:prstGeom prst="rect">
            <a:avLst/>
          </a:prstGeom>
          <a:noFill/>
        </p:spPr>
        <p:txBody>
          <a:bodyPr wrap="square" rtlCol="0">
            <a:spAutoFit/>
          </a:bodyPr>
          <a:lstStyle/>
          <a:p>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采用后序递归遍历方式求解。</a:t>
            </a:r>
          </a:p>
        </p:txBody>
      </p:sp>
      <p:sp>
        <p:nvSpPr>
          <p:cNvPr id="6" name="TextBox 5"/>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
        <p:nvSpPr>
          <p:cNvPr id="7" name="TextBox 6"/>
          <p:cNvSpPr txBox="1"/>
          <p:nvPr/>
        </p:nvSpPr>
        <p:spPr>
          <a:xfrm>
            <a:off x="1714480" y="3429000"/>
            <a:ext cx="6786610" cy="2041585"/>
          </a:xfrm>
          <a:prstGeom prst="rect">
            <a:avLst/>
          </a:prstGeom>
          <a:noFill/>
        </p:spPr>
        <p:txBody>
          <a:bodyPr wrap="square" rtlCol="0">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空树返回</a:t>
            </a:r>
            <a:r>
              <a:rPr lang="en-US" altLang="zh-CN" sz="2000" smtClean="0">
                <a:solidFill>
                  <a:srgbClr val="0000FF"/>
                </a:solidFill>
                <a:latin typeface="Consolas" pitchFamily="49" charset="0"/>
                <a:ea typeface="仿宋" pitchFamily="49" charset="-122"/>
                <a:cs typeface="Consolas" pitchFamily="49" charset="0"/>
              </a:rPr>
              <a:t>0.</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先求出左子树中单分支结点个数</a:t>
            </a:r>
            <a:r>
              <a:rPr lang="en-US" altLang="zh-CN" sz="2000" i="1" smtClean="0">
                <a:solidFill>
                  <a:srgbClr val="0000FF"/>
                </a:solidFill>
                <a:latin typeface="Consolas" pitchFamily="49" charset="0"/>
                <a:ea typeface="仿宋" pitchFamily="49" charset="-122"/>
                <a:cs typeface="Consolas" pitchFamily="49" charset="0"/>
              </a:rPr>
              <a:t>m</a:t>
            </a:r>
            <a:r>
              <a:rPr lang="zh-CN" altLang="en-US" sz="2000" smtClean="0">
                <a:solidFill>
                  <a:srgbClr val="0000FF"/>
                </a:solidFill>
                <a:latin typeface="Consolas" pitchFamily="49" charset="0"/>
                <a:ea typeface="仿宋" pitchFamily="49" charset="-122"/>
                <a:cs typeface="Consolas" pitchFamily="49" charset="0"/>
              </a:rPr>
              <a:t>，再求出右子树中单分支结点个数</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i="1" smtClean="0">
                <a:solidFill>
                  <a:srgbClr val="0000FF"/>
                </a:solidFill>
                <a:latin typeface="Consolas" pitchFamily="49" charset="0"/>
                <a:ea typeface="仿宋" pitchFamily="49" charset="-122"/>
                <a:cs typeface="Consolas" pitchFamily="49" charset="0"/>
              </a:rPr>
              <a:t>。</a:t>
            </a:r>
            <a:endParaRPr lang="en-US" altLang="zh-CN" sz="2000" i="1"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若根结点是单分支结点，则返回</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，否则返回</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181106" y="714356"/>
            <a:ext cx="7891488" cy="416879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onenodes1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m,n</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a:t>
            </a:r>
            <a:r>
              <a:rPr lang="en-US" altLang="zh-CN" sz="1800" smtClean="0">
                <a:solidFill>
                  <a:srgbClr val="FF0000"/>
                </a:solidFill>
                <a:latin typeface="Consolas" pitchFamily="49" charset="0"/>
                <a:ea typeface="仿宋" pitchFamily="49" charset="-122"/>
                <a:cs typeface="Consolas" pitchFamily="49" charset="0"/>
              </a:rPr>
              <a:t>onenodes1</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n=</a:t>
            </a:r>
            <a:r>
              <a:rPr lang="en-US" altLang="zh-CN" sz="1800" smtClean="0">
                <a:solidFill>
                  <a:srgbClr val="FF0000"/>
                </a:solidFill>
                <a:latin typeface="Consolas" pitchFamily="49" charset="0"/>
                <a:ea typeface="仿宋" pitchFamily="49" charset="-122"/>
                <a:cs typeface="Consolas" pitchFamily="49" charset="0"/>
              </a:rPr>
              <a:t>onenodes1</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单</a:t>
            </a:r>
            <a:r>
              <a:rPr lang="zh-CN" altLang="en-US" sz="1800" smtClean="0">
                <a:solidFill>
                  <a:srgbClr val="00B050"/>
                </a:solidFill>
                <a:latin typeface="Consolas" pitchFamily="49" charset="0"/>
                <a:ea typeface="仿宋" pitchFamily="49" charset="-122"/>
                <a:cs typeface="Consolas" pitchFamily="49" charset="0"/>
              </a:rPr>
              <a:t>分支</a:t>
            </a:r>
            <a:endParaRPr lang="zh-CN" altLang="en-US" sz="1800" dirty="0">
              <a:solidFill>
                <a:srgbClr val="00B05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return(1+m+n</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其他情况</a:t>
            </a:r>
          </a:p>
          <a:p>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a:t>
            </a:r>
            <a:r>
              <a:rPr lang="en-US" altLang="zh-CN" sz="1800" dirty="0" err="1">
                <a:solidFill>
                  <a:srgbClr val="0000FF"/>
                </a:solidFill>
                <a:latin typeface="Consolas" pitchFamily="49" charset="0"/>
                <a:ea typeface="仿宋" pitchFamily="49" charset="-122"/>
                <a:cs typeface="Consolas" pitchFamily="49" charset="0"/>
              </a:rPr>
              <a:t>m+n</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空树返回</a:t>
            </a:r>
            <a:r>
              <a:rPr lang="en-US" altLang="zh-CN" sz="1800" dirty="0">
                <a:solidFill>
                  <a:srgbClr val="00B050"/>
                </a:solidFill>
                <a:latin typeface="Consolas" pitchFamily="49" charset="0"/>
                <a:ea typeface="仿宋" pitchFamily="49" charset="-122"/>
                <a:cs typeface="Consolas" pitchFamily="49" charset="0"/>
              </a:rPr>
              <a:t>0</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52544" y="428604"/>
            <a:ext cx="7605736" cy="1785104"/>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也可以直接采用递归</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方法：</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ct val="50000"/>
              </a:spcBef>
            </a:pPr>
            <a:r>
              <a:rPr lang="zh-CN" altLang="en-US" sz="2000" smtClean="0">
                <a:solidFill>
                  <a:srgbClr val="0000FF"/>
                </a:solidFill>
                <a:latin typeface="Consolas" pitchFamily="49" charset="0"/>
                <a:ea typeface="楷体" pitchFamily="49" charset="-122"/>
                <a:cs typeface="Consolas" pitchFamily="49" charset="0"/>
              </a:rPr>
              <a:t>    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的单分支结点个数，则</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lchild</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的左子树的单分支结点个数，</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bt</a:t>
            </a:r>
            <a:r>
              <a:rPr lang="en-US" altLang="zh-CN" sz="2000" dirty="0">
                <a:solidFill>
                  <a:srgbClr val="0000FF"/>
                </a:solidFill>
                <a:latin typeface="Consolas" pitchFamily="49" charset="0"/>
                <a:ea typeface="楷体" pitchFamily="49" charset="-122"/>
                <a:cs typeface="Consolas" pitchFamily="49" charset="0"/>
              </a:rPr>
              <a:t>-&gt;</a:t>
            </a:r>
            <a:r>
              <a:rPr lang="en-US" altLang="zh-CN" sz="2000" dirty="0" err="1">
                <a:solidFill>
                  <a:srgbClr val="0000FF"/>
                </a:solidFill>
                <a:latin typeface="Consolas" pitchFamily="49" charset="0"/>
                <a:ea typeface="楷体" pitchFamily="49" charset="-122"/>
                <a:cs typeface="Consolas" pitchFamily="49" charset="0"/>
              </a:rPr>
              <a:t>rchild</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求二叉树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的右子树的单分支</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个数。</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7" name="组合 6"/>
          <p:cNvGrpSpPr/>
          <p:nvPr/>
        </p:nvGrpSpPr>
        <p:grpSpPr>
          <a:xfrm>
            <a:off x="1357290" y="2357430"/>
            <a:ext cx="7143800" cy="1907627"/>
            <a:chOff x="1357290" y="2357430"/>
            <a:chExt cx="7143800" cy="1907627"/>
          </a:xfrm>
        </p:grpSpPr>
        <p:sp>
          <p:nvSpPr>
            <p:cNvPr id="90115" name="Text Box 3"/>
            <p:cNvSpPr txBox="1">
              <a:spLocks noChangeArrowheads="1"/>
            </p:cNvSpPr>
            <p:nvPr/>
          </p:nvSpPr>
          <p:spPr bwMode="auto">
            <a:xfrm>
              <a:off x="1357290" y="3143248"/>
              <a:ext cx="7143800" cy="112180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52000" tIns="144000" bIns="144000">
              <a:spAutoFit/>
            </a:bodyPr>
            <a:lstStyle/>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)=0					</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err="1">
                  <a:solidFill>
                    <a:srgbClr val="00B0F0"/>
                  </a:solidFill>
                  <a:latin typeface="Consolas" pitchFamily="49" charset="0"/>
                  <a:ea typeface="仿宋" pitchFamily="49" charset="-122"/>
                  <a:cs typeface="Consolas" pitchFamily="49" charset="0"/>
                </a:rPr>
                <a:t>bt</a:t>
              </a:r>
              <a:r>
                <a:rPr lang="en-US" altLang="zh-CN" sz="1800" dirty="0">
                  <a:solidFill>
                    <a:srgbClr val="00B0F0"/>
                  </a:solidFill>
                  <a:latin typeface="Consolas" pitchFamily="49" charset="0"/>
                  <a:ea typeface="仿宋" pitchFamily="49" charset="-122"/>
                  <a:cs typeface="Consolas" pitchFamily="49" charset="0"/>
                </a:rPr>
                <a:t>=NULL</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1+</a:t>
              </a:r>
              <a:r>
                <a:rPr lang="en-US" altLang="zh-CN" sz="1800" i="1" dirty="0" err="1">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为单分支结点</a:t>
              </a:r>
            </a:p>
            <a:p>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a:t>
              </a:r>
              <a:r>
                <a:rPr lang="en-US" altLang="zh-CN" sz="1800" i="1" dirty="0">
                  <a:solidFill>
                    <a:srgbClr val="006600"/>
                  </a:solidFill>
                  <a:latin typeface="Consolas" pitchFamily="49" charset="0"/>
                  <a:ea typeface="仿宋" pitchFamily="49" charset="-122"/>
                  <a:cs typeface="Consolas" pitchFamily="49" charset="0"/>
                </a:rPr>
                <a:t>f</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bt</a:t>
              </a:r>
              <a:r>
                <a:rPr lang="en-US" altLang="zh-CN" sz="1800" dirty="0">
                  <a:solidFill>
                    <a:srgbClr val="006600"/>
                  </a:solidFill>
                  <a:latin typeface="Consolas" pitchFamily="49" charset="0"/>
                  <a:ea typeface="仿宋" pitchFamily="49" charset="-122"/>
                  <a:cs typeface="Consolas" pitchFamily="49" charset="0"/>
                </a:rPr>
                <a:t>-&gt;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其他</a:t>
              </a:r>
              <a:r>
                <a:rPr lang="zh-CN" altLang="en-US" sz="1800" dirty="0">
                  <a:solidFill>
                    <a:srgbClr val="00B0F0"/>
                  </a:solidFill>
                  <a:latin typeface="Consolas" pitchFamily="49" charset="0"/>
                  <a:ea typeface="仿宋" pitchFamily="49" charset="-122"/>
                  <a:cs typeface="Consolas" pitchFamily="49" charset="0"/>
                </a:rPr>
                <a:t>情况</a:t>
              </a:r>
            </a:p>
          </p:txBody>
        </p:sp>
        <p:sp>
          <p:nvSpPr>
            <p:cNvPr id="5" name="TextBox 4"/>
            <p:cNvSpPr txBox="1"/>
            <p:nvPr/>
          </p:nvSpPr>
          <p:spPr>
            <a:xfrm>
              <a:off x="4643438" y="2428868"/>
              <a:ext cx="1714512"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cs typeface="Consolas" pitchFamily="49" charset="0"/>
                </a:rPr>
                <a:t>递归模型</a:t>
              </a:r>
              <a:endParaRPr lang="zh-CN" altLang="en-US" sz="2000">
                <a:latin typeface="仿宋" pitchFamily="49" charset="-122"/>
                <a:ea typeface="仿宋" pitchFamily="49" charset="-122"/>
              </a:endParaRPr>
            </a:p>
          </p:txBody>
        </p:sp>
        <p:sp>
          <p:nvSpPr>
            <p:cNvPr id="6" name="下箭头 5"/>
            <p:cNvSpPr/>
            <p:nvPr/>
          </p:nvSpPr>
          <p:spPr>
            <a:xfrm>
              <a:off x="4214810" y="2357430"/>
              <a:ext cx="285752" cy="64294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8" name="TextBox 7"/>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285852" y="528581"/>
            <a:ext cx="7748612" cy="375329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onenodes2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m,n</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空树返回</a:t>
            </a:r>
            <a:r>
              <a:rPr lang="en-US" altLang="zh-CN" sz="1800" dirty="0">
                <a:solidFill>
                  <a:srgbClr val="00B0F0"/>
                </a:solidFill>
                <a:latin typeface="Consolas" pitchFamily="49" charset="0"/>
                <a:ea typeface="仿宋" pitchFamily="49" charset="-122"/>
                <a:cs typeface="Consolas" pitchFamily="49" charset="0"/>
              </a:rPr>
              <a:t>0</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m=</a:t>
            </a:r>
            <a:r>
              <a:rPr lang="en-US" altLang="zh-CN" sz="1800" smtClean="0">
                <a:solidFill>
                  <a:srgbClr val="FF0000"/>
                </a:solidFill>
                <a:latin typeface="Consolas" pitchFamily="49" charset="0"/>
                <a:ea typeface="仿宋" pitchFamily="49" charset="-122"/>
                <a:cs typeface="Consolas" pitchFamily="49" charset="0"/>
              </a:rPr>
              <a:t>onenodes2</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n=</a:t>
            </a:r>
            <a:r>
              <a:rPr lang="en-US" altLang="zh-CN" sz="1800" smtClean="0">
                <a:solidFill>
                  <a:srgbClr val="FF0000"/>
                </a:solidFill>
                <a:latin typeface="Consolas" pitchFamily="49" charset="0"/>
                <a:ea typeface="仿宋" pitchFamily="49" charset="-122"/>
                <a:cs typeface="Consolas" pitchFamily="49" charset="0"/>
              </a:rPr>
              <a:t>onenodes2</a:t>
            </a:r>
            <a:r>
              <a:rPr lang="en-US" altLang="zh-CN" sz="1800" smtClean="0">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NULL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单</a:t>
            </a:r>
            <a:r>
              <a:rPr lang="zh-CN" altLang="en-US" sz="1800" smtClean="0">
                <a:solidFill>
                  <a:srgbClr val="00B0F0"/>
                </a:solidFill>
                <a:latin typeface="Consolas" pitchFamily="49" charset="0"/>
                <a:ea typeface="仿宋" pitchFamily="49" charset="-122"/>
                <a:cs typeface="Consolas" pitchFamily="49" charset="0"/>
              </a:rPr>
              <a:t>分支</a:t>
            </a:r>
            <a:endParaRPr lang="zh-CN" altLang="en-US"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return(1+m+n</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其他情况</a:t>
            </a:r>
          </a:p>
          <a:p>
            <a:r>
              <a:rPr lang="en-US" altLang="zh-CN" sz="1800" smtClean="0">
                <a:solidFill>
                  <a:srgbClr val="0000FF"/>
                </a:solidFill>
                <a:latin typeface="Consolas" pitchFamily="49" charset="0"/>
                <a:ea typeface="仿宋" pitchFamily="49" charset="-122"/>
                <a:cs typeface="Consolas" pitchFamily="49" charset="0"/>
              </a:rPr>
              <a:t>      return(m+n</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91139" name="Text Box 3"/>
          <p:cNvSpPr txBox="1">
            <a:spLocks noChangeArrowheads="1"/>
          </p:cNvSpPr>
          <p:nvPr/>
        </p:nvSpPr>
        <p:spPr bwMode="auto">
          <a:xfrm>
            <a:off x="1214414" y="4429132"/>
            <a:ext cx="7677174" cy="1400383"/>
          </a:xfrm>
          <a:prstGeom prst="rect">
            <a:avLst/>
          </a:prstGeom>
          <a:noFill/>
          <a:ln w="9525">
            <a:noFill/>
            <a:miter lim="800000"/>
            <a:headEnd/>
            <a:tailEnd/>
          </a:ln>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从中</a:t>
            </a:r>
            <a:r>
              <a:rPr lang="zh-CN" altLang="en-US" sz="2000" dirty="0">
                <a:solidFill>
                  <a:srgbClr val="0000FF"/>
                </a:solidFill>
                <a:latin typeface="Consolas" pitchFamily="49" charset="0"/>
                <a:ea typeface="仿宋" pitchFamily="49" charset="-122"/>
                <a:cs typeface="Consolas" pitchFamily="49" charset="0"/>
              </a:rPr>
              <a:t>看到，两种求解方式得到的结果是相同</a:t>
            </a:r>
            <a:r>
              <a:rPr lang="zh-CN" altLang="en-US" sz="2000">
                <a:solidFill>
                  <a:srgbClr val="0000FF"/>
                </a:solidFill>
                <a:latin typeface="Consolas" pitchFamily="49" charset="0"/>
                <a:ea typeface="仿宋" pitchFamily="49" charset="-122"/>
                <a:cs typeface="Consolas" pitchFamily="49" charset="0"/>
              </a:rPr>
              <a:t>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先</a:t>
            </a:r>
            <a:r>
              <a:rPr lang="zh-CN" altLang="en-US" sz="2000" dirty="0">
                <a:solidFill>
                  <a:srgbClr val="0000FF"/>
                </a:solidFill>
                <a:latin typeface="Consolas" pitchFamily="49" charset="0"/>
                <a:ea typeface="仿宋" pitchFamily="49" charset="-122"/>
                <a:cs typeface="Consolas" pitchFamily="49" charset="0"/>
              </a:rPr>
              <a:t>序、中序和后序三种遍历方法本身就是递归的，所以采用递归模型设计方法求解更加基础。</a:t>
            </a:r>
          </a:p>
        </p:txBody>
      </p:sp>
      <p:sp>
        <p:nvSpPr>
          <p:cNvPr id="5" name="TextBox 4"/>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323950" y="285728"/>
            <a:ext cx="7820050" cy="106182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6.11】 </a:t>
            </a:r>
            <a:r>
              <a:rPr lang="zh-CN" altLang="en-US" sz="2000" dirty="0">
                <a:solidFill>
                  <a:srgbClr val="0000FF"/>
                </a:solidFill>
                <a:latin typeface="Consolas" pitchFamily="49" charset="0"/>
                <a:ea typeface="楷体" pitchFamily="49" charset="-122"/>
                <a:cs typeface="Consolas" pitchFamily="49" charset="0"/>
              </a:rPr>
              <a:t>假设以二叉链作为存储结构，设计一个算法复制一棵</a:t>
            </a:r>
            <a:r>
              <a:rPr lang="zh-CN" altLang="en-US" sz="2000">
                <a:solidFill>
                  <a:srgbClr val="0000FF"/>
                </a:solidFill>
                <a:latin typeface="Consolas" pitchFamily="49" charset="0"/>
                <a:ea typeface="楷体" pitchFamily="49" charset="-122"/>
                <a:cs typeface="Consolas" pitchFamily="49" charset="0"/>
              </a:rPr>
              <a:t>二叉树</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Oval 5"/>
          <p:cNvSpPr>
            <a:spLocks noChangeArrowheads="1"/>
          </p:cNvSpPr>
          <p:nvPr/>
        </p:nvSpPr>
        <p:spPr bwMode="auto">
          <a:xfrm>
            <a:off x="2366939" y="2603435"/>
            <a:ext cx="576262" cy="4318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 name="Line 6"/>
          <p:cNvSpPr>
            <a:spLocks noChangeShapeType="1"/>
          </p:cNvSpPr>
          <p:nvPr/>
        </p:nvSpPr>
        <p:spPr bwMode="auto">
          <a:xfrm flipH="1">
            <a:off x="2871764" y="2387535"/>
            <a:ext cx="358775" cy="287337"/>
          </a:xfrm>
          <a:prstGeom prst="line">
            <a:avLst/>
          </a:prstGeom>
          <a:noFill/>
          <a:ln w="28575">
            <a:solidFill>
              <a:srgbClr val="FF00FF"/>
            </a:solidFill>
            <a:round/>
            <a:headEnd/>
            <a:tailEnd type="triangle" w="med" len="med"/>
          </a:ln>
        </p:spPr>
        <p:txBody>
          <a:bodyPr/>
          <a:lstStyle/>
          <a:p>
            <a:endParaRPr lang="zh-CN" altLang="en-US"/>
          </a:p>
        </p:txBody>
      </p:sp>
      <p:sp>
        <p:nvSpPr>
          <p:cNvPr id="6" name="Text Box 7"/>
          <p:cNvSpPr txBox="1">
            <a:spLocks noChangeArrowheads="1"/>
          </p:cNvSpPr>
          <p:nvPr/>
        </p:nvSpPr>
        <p:spPr bwMode="auto">
          <a:xfrm>
            <a:off x="3303564" y="2314510"/>
            <a:ext cx="287337" cy="304800"/>
          </a:xfrm>
          <a:prstGeom prst="rect">
            <a:avLst/>
          </a:prstGeom>
          <a:noFill/>
          <a:ln w="9525">
            <a:noFill/>
            <a:miter lim="800000"/>
            <a:headEnd/>
            <a:tailEnd/>
          </a:ln>
        </p:spPr>
        <p:txBody>
          <a:bodyPr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a:t>
            </a:r>
            <a:endParaRPr lang="en-US" altLang="zh-CN" sz="2000">
              <a:solidFill>
                <a:srgbClr val="0000FF"/>
              </a:solidFill>
              <a:latin typeface="Consolas" pitchFamily="49" charset="0"/>
              <a:cs typeface="Consolas" pitchFamily="49" charset="0"/>
            </a:endParaRPr>
          </a:p>
        </p:txBody>
      </p:sp>
      <p:sp>
        <p:nvSpPr>
          <p:cNvPr id="7" name="AutoShape 8"/>
          <p:cNvSpPr>
            <a:spLocks noChangeArrowheads="1"/>
          </p:cNvSpPr>
          <p:nvPr/>
        </p:nvSpPr>
        <p:spPr bwMode="auto">
          <a:xfrm>
            <a:off x="1142976" y="3322572"/>
            <a:ext cx="1295400" cy="1008063"/>
          </a:xfrm>
          <a:prstGeom prst="triangle">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8" name="AutoShape 9"/>
          <p:cNvSpPr>
            <a:spLocks noChangeArrowheads="1"/>
          </p:cNvSpPr>
          <p:nvPr/>
        </p:nvSpPr>
        <p:spPr bwMode="auto">
          <a:xfrm>
            <a:off x="2800326" y="3322572"/>
            <a:ext cx="1295400" cy="1008063"/>
          </a:xfrm>
          <a:prstGeom prst="triangle">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9" name="Line 10"/>
          <p:cNvSpPr>
            <a:spLocks noChangeShapeType="1"/>
          </p:cNvSpPr>
          <p:nvPr/>
        </p:nvSpPr>
        <p:spPr bwMode="auto">
          <a:xfrm flipH="1">
            <a:off x="1863701" y="2962210"/>
            <a:ext cx="574675" cy="433387"/>
          </a:xfrm>
          <a:prstGeom prst="line">
            <a:avLst/>
          </a:prstGeom>
          <a:noFill/>
          <a:ln w="28575">
            <a:solidFill>
              <a:srgbClr val="FF00FF"/>
            </a:solidFill>
            <a:round/>
            <a:headEnd/>
            <a:tailEnd type="triangle" w="med" len="med"/>
          </a:ln>
        </p:spPr>
        <p:txBody>
          <a:bodyPr/>
          <a:lstStyle/>
          <a:p>
            <a:endParaRPr lang="zh-CN" altLang="en-US"/>
          </a:p>
        </p:txBody>
      </p:sp>
      <p:sp>
        <p:nvSpPr>
          <p:cNvPr id="10" name="Line 11"/>
          <p:cNvSpPr>
            <a:spLocks noChangeShapeType="1"/>
          </p:cNvSpPr>
          <p:nvPr/>
        </p:nvSpPr>
        <p:spPr bwMode="auto">
          <a:xfrm>
            <a:off x="2871764" y="2962210"/>
            <a:ext cx="503237" cy="504825"/>
          </a:xfrm>
          <a:prstGeom prst="line">
            <a:avLst/>
          </a:prstGeom>
          <a:noFill/>
          <a:ln w="28575">
            <a:solidFill>
              <a:srgbClr val="FF00FF"/>
            </a:solidFill>
            <a:round/>
            <a:headEnd/>
            <a:tailEnd type="triangle" w="med" len="med"/>
          </a:ln>
        </p:spPr>
        <p:txBody>
          <a:bodyPr/>
          <a:lstStyle/>
          <a:p>
            <a:endParaRPr lang="zh-CN" altLang="en-US"/>
          </a:p>
        </p:txBody>
      </p:sp>
      <p:sp>
        <p:nvSpPr>
          <p:cNvPr id="11" name="Text Box 12"/>
          <p:cNvSpPr txBox="1">
            <a:spLocks noChangeArrowheads="1"/>
          </p:cNvSpPr>
          <p:nvPr/>
        </p:nvSpPr>
        <p:spPr bwMode="auto">
          <a:xfrm>
            <a:off x="1201888" y="4450432"/>
            <a:ext cx="142876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12" name="Text Box 13"/>
          <p:cNvSpPr txBox="1">
            <a:spLocks noChangeArrowheads="1"/>
          </p:cNvSpPr>
          <p:nvPr/>
        </p:nvSpPr>
        <p:spPr bwMode="auto">
          <a:xfrm>
            <a:off x="2959250" y="4450432"/>
            <a:ext cx="138591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sp>
        <p:nvSpPr>
          <p:cNvPr id="13" name="Oval 5"/>
          <p:cNvSpPr>
            <a:spLocks noChangeArrowheads="1"/>
          </p:cNvSpPr>
          <p:nvPr/>
        </p:nvSpPr>
        <p:spPr bwMode="auto">
          <a:xfrm>
            <a:off x="6529414" y="2568527"/>
            <a:ext cx="576262" cy="4318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14" name="Line 6"/>
          <p:cNvSpPr>
            <a:spLocks noChangeShapeType="1"/>
          </p:cNvSpPr>
          <p:nvPr/>
        </p:nvSpPr>
        <p:spPr bwMode="auto">
          <a:xfrm flipH="1">
            <a:off x="7034239" y="2352627"/>
            <a:ext cx="358775" cy="287337"/>
          </a:xfrm>
          <a:prstGeom prst="line">
            <a:avLst/>
          </a:prstGeom>
          <a:noFill/>
          <a:ln w="28575">
            <a:solidFill>
              <a:srgbClr val="FF00FF"/>
            </a:solidFill>
            <a:round/>
            <a:headEnd/>
            <a:tailEnd type="triangle" w="med" len="med"/>
          </a:ln>
        </p:spPr>
        <p:txBody>
          <a:bodyPr/>
          <a:lstStyle/>
          <a:p>
            <a:endParaRPr lang="zh-CN" altLang="en-US"/>
          </a:p>
        </p:txBody>
      </p:sp>
      <p:sp>
        <p:nvSpPr>
          <p:cNvPr id="15" name="Text Box 7"/>
          <p:cNvSpPr txBox="1">
            <a:spLocks noChangeArrowheads="1"/>
          </p:cNvSpPr>
          <p:nvPr/>
        </p:nvSpPr>
        <p:spPr bwMode="auto">
          <a:xfrm>
            <a:off x="7466039" y="2279602"/>
            <a:ext cx="606423" cy="307777"/>
          </a:xfrm>
          <a:prstGeom prst="rect">
            <a:avLst/>
          </a:prstGeom>
          <a:noFill/>
          <a:ln w="9525">
            <a:noFill/>
            <a:miter lim="800000"/>
            <a:headEnd/>
            <a:tailEnd/>
          </a:ln>
        </p:spPr>
        <p:txBody>
          <a:bodyPr wrap="square"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nt</a:t>
            </a:r>
            <a:endParaRPr lang="en-US" altLang="zh-CN" sz="2000">
              <a:solidFill>
                <a:srgbClr val="0000FF"/>
              </a:solidFill>
              <a:latin typeface="Consolas" pitchFamily="49" charset="0"/>
              <a:cs typeface="Consolas" pitchFamily="49" charset="0"/>
            </a:endParaRPr>
          </a:p>
        </p:txBody>
      </p:sp>
      <p:sp>
        <p:nvSpPr>
          <p:cNvPr id="16" name="AutoShape 8"/>
          <p:cNvSpPr>
            <a:spLocks noChangeArrowheads="1"/>
          </p:cNvSpPr>
          <p:nvPr/>
        </p:nvSpPr>
        <p:spPr bwMode="auto">
          <a:xfrm>
            <a:off x="5305451" y="3287664"/>
            <a:ext cx="1295400" cy="1008063"/>
          </a:xfrm>
          <a:prstGeom prst="triangle">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7" name="AutoShape 9"/>
          <p:cNvSpPr>
            <a:spLocks noChangeArrowheads="1"/>
          </p:cNvSpPr>
          <p:nvPr/>
        </p:nvSpPr>
        <p:spPr bwMode="auto">
          <a:xfrm>
            <a:off x="6962801" y="3287664"/>
            <a:ext cx="1295400" cy="1008063"/>
          </a:xfrm>
          <a:prstGeom prst="triangle">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8" name="Line 10"/>
          <p:cNvSpPr>
            <a:spLocks noChangeShapeType="1"/>
          </p:cNvSpPr>
          <p:nvPr/>
        </p:nvSpPr>
        <p:spPr bwMode="auto">
          <a:xfrm flipH="1">
            <a:off x="6026176" y="2927302"/>
            <a:ext cx="574675" cy="433387"/>
          </a:xfrm>
          <a:prstGeom prst="line">
            <a:avLst/>
          </a:prstGeom>
          <a:noFill/>
          <a:ln w="28575">
            <a:solidFill>
              <a:srgbClr val="FF00FF"/>
            </a:solidFill>
            <a:round/>
            <a:headEnd/>
            <a:tailEnd type="triangle" w="med" len="med"/>
          </a:ln>
        </p:spPr>
        <p:txBody>
          <a:bodyPr/>
          <a:lstStyle/>
          <a:p>
            <a:endParaRPr lang="zh-CN" altLang="en-US"/>
          </a:p>
        </p:txBody>
      </p:sp>
      <p:sp>
        <p:nvSpPr>
          <p:cNvPr id="19" name="Line 11"/>
          <p:cNvSpPr>
            <a:spLocks noChangeShapeType="1"/>
          </p:cNvSpPr>
          <p:nvPr/>
        </p:nvSpPr>
        <p:spPr bwMode="auto">
          <a:xfrm>
            <a:off x="7034239" y="2927302"/>
            <a:ext cx="503237" cy="504825"/>
          </a:xfrm>
          <a:prstGeom prst="line">
            <a:avLst/>
          </a:prstGeom>
          <a:noFill/>
          <a:ln w="28575">
            <a:solidFill>
              <a:srgbClr val="FF00FF"/>
            </a:solidFill>
            <a:round/>
            <a:headEnd/>
            <a:tailEnd type="triangle" w="med" len="med"/>
          </a:ln>
        </p:spPr>
        <p:txBody>
          <a:bodyPr/>
          <a:lstStyle/>
          <a:p>
            <a:endParaRPr lang="zh-CN" altLang="en-US"/>
          </a:p>
        </p:txBody>
      </p:sp>
      <p:sp>
        <p:nvSpPr>
          <p:cNvPr id="20" name="Text Box 12"/>
          <p:cNvSpPr txBox="1">
            <a:spLocks noChangeArrowheads="1"/>
          </p:cNvSpPr>
          <p:nvPr/>
        </p:nvSpPr>
        <p:spPr bwMode="auto">
          <a:xfrm>
            <a:off x="5273854" y="4450432"/>
            <a:ext cx="1500197"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nt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21" name="Text Box 13"/>
          <p:cNvSpPr txBox="1">
            <a:spLocks noChangeArrowheads="1"/>
          </p:cNvSpPr>
          <p:nvPr/>
        </p:nvSpPr>
        <p:spPr bwMode="auto">
          <a:xfrm>
            <a:off x="7121725" y="4450432"/>
            <a:ext cx="1581153"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nt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cxnSp>
        <p:nvCxnSpPr>
          <p:cNvPr id="22" name="直接箭头连接符 21"/>
          <p:cNvCxnSpPr/>
          <p:nvPr/>
        </p:nvCxnSpPr>
        <p:spPr>
          <a:xfrm flipV="1">
            <a:off x="3071802" y="2814576"/>
            <a:ext cx="3357586" cy="0"/>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3" name="组合 26"/>
          <p:cNvGrpSpPr/>
          <p:nvPr/>
        </p:nvGrpSpPr>
        <p:grpSpPr>
          <a:xfrm>
            <a:off x="1214414" y="4273470"/>
            <a:ext cx="4116980" cy="1370108"/>
            <a:chOff x="642910" y="4459266"/>
            <a:chExt cx="4116980" cy="1370108"/>
          </a:xfrm>
        </p:grpSpPr>
        <p:sp>
          <p:nvSpPr>
            <p:cNvPr id="24" name="任意多边形 23"/>
            <p:cNvSpPr/>
            <p:nvPr/>
          </p:nvSpPr>
          <p:spPr>
            <a:xfrm>
              <a:off x="1185538" y="4459266"/>
              <a:ext cx="3574352" cy="1037386"/>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 name="connsiteX0" fmla="*/ 67065 w 3574352"/>
                <a:gd name="connsiteY0" fmla="*/ 75156 h 1037386"/>
                <a:gd name="connsiteX1" fmla="*/ 267481 w 3574352"/>
                <a:gd name="connsiteY1" fmla="*/ 613775 h 1037386"/>
                <a:gd name="connsiteX2" fmla="*/ 1671950 w 3574352"/>
                <a:gd name="connsiteY2" fmla="*/ 935090 h 1037386"/>
                <a:gd name="connsiteX3" fmla="*/ 3574352 w 3574352"/>
                <a:gd name="connsiteY3" fmla="*/ 0 h 1037386"/>
              </a:gdLst>
              <a:ahLst/>
              <a:cxnLst>
                <a:cxn ang="0">
                  <a:pos x="connsiteX0" y="connsiteY0"/>
                </a:cxn>
                <a:cxn ang="0">
                  <a:pos x="connsiteX1" y="connsiteY1"/>
                </a:cxn>
                <a:cxn ang="0">
                  <a:pos x="connsiteX2" y="connsiteY2"/>
                </a:cxn>
                <a:cxn ang="0">
                  <a:pos x="connsiteX3" y="connsiteY3"/>
                </a:cxn>
              </a:cxnLst>
              <a:rect l="l" t="t" r="r" b="b"/>
              <a:pathLst>
                <a:path w="3574352" h="1037386">
                  <a:moveTo>
                    <a:pt x="67065" y="75156"/>
                  </a:moveTo>
                  <a:cubicBezTo>
                    <a:pt x="30530" y="282879"/>
                    <a:pt x="0" y="470453"/>
                    <a:pt x="267481" y="613775"/>
                  </a:cubicBezTo>
                  <a:cubicBezTo>
                    <a:pt x="534962" y="757097"/>
                    <a:pt x="1120805" y="1037386"/>
                    <a:pt x="1671950" y="935090"/>
                  </a:cubicBezTo>
                  <a:cubicBezTo>
                    <a:pt x="2223095" y="832794"/>
                    <a:pt x="2916735" y="355948"/>
                    <a:pt x="3574352"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5" name="TextBox 24"/>
            <p:cNvSpPr txBox="1"/>
            <p:nvPr/>
          </p:nvSpPr>
          <p:spPr>
            <a:xfrm>
              <a:off x="642910" y="5429264"/>
              <a:ext cx="3857652" cy="400110"/>
            </a:xfrm>
            <a:prstGeom prst="rect">
              <a:avLst/>
            </a:prstGeom>
            <a:noFill/>
          </p:spPr>
          <p:txBody>
            <a:bodyPr wrap="square" rtlCol="0">
              <a:spAutoFit/>
            </a:bodyPr>
            <a:lstStyle/>
            <a:p>
              <a:r>
                <a:rPr lang="en-US" altLang="zh-CN" sz="2000" i="1" smtClean="0">
                  <a:solidFill>
                    <a:srgbClr val="006600"/>
                  </a:solidFill>
                  <a:latin typeface="Consolas" pitchFamily="49" charset="0"/>
                  <a:ea typeface="楷体" pitchFamily="49" charset="-122"/>
                  <a:cs typeface="Consolas" pitchFamily="49" charset="0"/>
                </a:rPr>
                <a:t>f</a:t>
              </a:r>
              <a:r>
                <a:rPr lang="en-US" altLang="zh-CN" sz="2000" smtClean="0">
                  <a:solidFill>
                    <a:srgbClr val="006600"/>
                  </a:solidFill>
                  <a:latin typeface="Consolas" pitchFamily="49" charset="0"/>
                  <a:ea typeface="楷体" pitchFamily="49" charset="-122"/>
                  <a:cs typeface="Consolas" pitchFamily="49" charset="0"/>
                </a:rPr>
                <a:t>(bt-&gt;lchild</a:t>
              </a: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nt-&gt;lchild)</a:t>
              </a:r>
              <a:endParaRPr lang="zh-CN" altLang="en-US" sz="2000">
                <a:solidFill>
                  <a:srgbClr val="006600"/>
                </a:solidFill>
                <a:latin typeface="Consolas" pitchFamily="49" charset="0"/>
                <a:cs typeface="Consolas" pitchFamily="49" charset="0"/>
              </a:endParaRPr>
            </a:p>
          </p:txBody>
        </p:sp>
      </p:grpSp>
      <p:grpSp>
        <p:nvGrpSpPr>
          <p:cNvPr id="26" name="组合 27"/>
          <p:cNvGrpSpPr/>
          <p:nvPr/>
        </p:nvGrpSpPr>
        <p:grpSpPr>
          <a:xfrm>
            <a:off x="3855411" y="4323574"/>
            <a:ext cx="5217183" cy="1320004"/>
            <a:chOff x="3283907" y="4509370"/>
            <a:chExt cx="5217183" cy="1320004"/>
          </a:xfrm>
        </p:grpSpPr>
        <p:sp>
          <p:nvSpPr>
            <p:cNvPr id="27" name="TextBox 26"/>
            <p:cNvSpPr txBox="1"/>
            <p:nvPr/>
          </p:nvSpPr>
          <p:spPr>
            <a:xfrm>
              <a:off x="4714876" y="5429264"/>
              <a:ext cx="3786214" cy="400110"/>
            </a:xfrm>
            <a:prstGeom prst="rect">
              <a:avLst/>
            </a:prstGeom>
            <a:noFill/>
          </p:spPr>
          <p:txBody>
            <a:bodyPr wrap="square" rtlCol="0">
              <a:spAutoFit/>
            </a:bodyPr>
            <a:lstStyle/>
            <a:p>
              <a:r>
                <a:rPr lang="en-US" altLang="zh-CN" sz="2000" i="1" smtClean="0">
                  <a:solidFill>
                    <a:srgbClr val="006600"/>
                  </a:solidFill>
                  <a:latin typeface="Consolas" pitchFamily="49" charset="0"/>
                  <a:ea typeface="楷体" pitchFamily="49" charset="-122"/>
                  <a:cs typeface="Consolas" pitchFamily="49" charset="0"/>
                </a:rPr>
                <a:t>f</a:t>
              </a:r>
              <a:r>
                <a:rPr lang="en-US" altLang="zh-CN" sz="2000" smtClean="0">
                  <a:solidFill>
                    <a:srgbClr val="006600"/>
                  </a:solidFill>
                  <a:latin typeface="Consolas" pitchFamily="49" charset="0"/>
                  <a:ea typeface="楷体" pitchFamily="49" charset="-122"/>
                  <a:cs typeface="Consolas" pitchFamily="49" charset="0"/>
                </a:rPr>
                <a:t>(bt-&gt;rchild</a:t>
              </a: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nt-&gt;rchild)</a:t>
              </a:r>
              <a:endParaRPr lang="zh-CN" altLang="en-US" sz="2000">
                <a:solidFill>
                  <a:srgbClr val="006600"/>
                </a:solidFill>
                <a:latin typeface="Consolas" pitchFamily="49" charset="0"/>
                <a:cs typeface="Consolas" pitchFamily="49" charset="0"/>
              </a:endParaRPr>
            </a:p>
          </p:txBody>
        </p:sp>
        <p:sp>
          <p:nvSpPr>
            <p:cNvPr id="28" name="任意多边形 27"/>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9" name="TextBox 28"/>
          <p:cNvSpPr txBox="1"/>
          <p:nvPr/>
        </p:nvSpPr>
        <p:spPr>
          <a:xfrm>
            <a:off x="1857356" y="1500174"/>
            <a:ext cx="2286016" cy="430887"/>
          </a:xfrm>
          <a:prstGeom prst="rect">
            <a:avLst/>
          </a:prstGeom>
          <a:noFill/>
        </p:spPr>
        <p:txBody>
          <a:bodyPr wrap="square" rtlCol="0">
            <a:spAutoFit/>
          </a:bodyPr>
          <a:lstStyle/>
          <a:p>
            <a:r>
              <a:rPr lang="zh-CN" altLang="en-US" sz="2200" smtClean="0">
                <a:solidFill>
                  <a:srgbClr val="FF0000"/>
                </a:solidFill>
                <a:latin typeface="楷体" pitchFamily="49" charset="-122"/>
                <a:ea typeface="楷体" pitchFamily="49" charset="-122"/>
                <a:cs typeface="Times New Roman" pitchFamily="18" charset="0"/>
              </a:rPr>
              <a:t>解：</a:t>
            </a:r>
            <a:r>
              <a:rPr lang="zh-CN" altLang="en-US" sz="2000" smtClean="0">
                <a:solidFill>
                  <a:srgbClr val="0000FF"/>
                </a:solidFill>
                <a:latin typeface="楷体" pitchFamily="49" charset="-122"/>
                <a:ea typeface="楷体" pitchFamily="49" charset="-122"/>
                <a:cs typeface="Times New Roman" pitchFamily="18" charset="0"/>
              </a:rPr>
              <a:t>算法思路</a:t>
            </a:r>
          </a:p>
        </p:txBody>
      </p:sp>
      <p:sp>
        <p:nvSpPr>
          <p:cNvPr id="30" name="TextBox 29"/>
          <p:cNvSpPr txBox="1"/>
          <p:nvPr/>
        </p:nvSpPr>
        <p:spPr>
          <a:xfrm>
            <a:off x="285730" y="1500174"/>
            <a:ext cx="553998" cy="3500462"/>
          </a:xfrm>
          <a:prstGeom prst="rect">
            <a:avLst/>
          </a:prstGeom>
          <a:noFill/>
        </p:spPr>
        <p:txBody>
          <a:bodyPr vert="eaVert" wrap="square" rtlCol="0">
            <a:spAutoFit/>
          </a:bodyPr>
          <a:lstStyle/>
          <a:p>
            <a:pPr algn="ct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的遍历</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upRigh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upRigh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bodyPr/>
      <a:lstStyle/>
      <a:style>
        <a:lnRef idx="2">
          <a:schemeClr val="accent2"/>
        </a:lnRef>
        <a:fillRef idx="0">
          <a:schemeClr val="accent2"/>
        </a:fillRef>
        <a:effectRef idx="1">
          <a:schemeClr val="accent2"/>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1511</TotalTime>
  <Words>6434</Words>
  <Application>Microsoft Office PowerPoint</Application>
  <PresentationFormat>全屏显示(4:3)</PresentationFormat>
  <Paragraphs>1354</Paragraphs>
  <Slides>114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114</vt:i4>
      </vt:variant>
    </vt:vector>
  </HeadingPairs>
  <TitlesOfParts>
    <vt:vector size="116" baseType="lpstr">
      <vt:lpstr>夏至</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322</cp:revision>
  <dcterms:created xsi:type="dcterms:W3CDTF">2012-11-28T00:02:12Z</dcterms:created>
  <dcterms:modified xsi:type="dcterms:W3CDTF">2018-03-01T06:48:27Z</dcterms:modified>
</cp:coreProperties>
</file>